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9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B26B-C132-4745-A78C-C584AADD5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247914"/>
            <a:ext cx="8915399" cy="992242"/>
          </a:xfrm>
        </p:spPr>
        <p:txBody>
          <a:bodyPr>
            <a:normAutofit/>
          </a:bodyPr>
          <a:lstStyle/>
          <a:p>
            <a:r>
              <a:rPr lang="en-US" sz="4000" dirty="0"/>
              <a:t>Detect Alzheimer from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87A-2185-8F4C-B20D-9D134F1B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33163"/>
            <a:ext cx="8915399" cy="1126283"/>
          </a:xfrm>
        </p:spPr>
        <p:txBody>
          <a:bodyPr/>
          <a:lstStyle/>
          <a:p>
            <a:r>
              <a:rPr lang="en-US" dirty="0"/>
              <a:t>Intern: 		</a:t>
            </a:r>
            <a:r>
              <a:rPr lang="en-US" dirty="0" err="1"/>
              <a:t>Zhiyuan</a:t>
            </a:r>
            <a:r>
              <a:rPr lang="en-US" dirty="0"/>
              <a:t> Chen (Jennifer)</a:t>
            </a:r>
          </a:p>
          <a:p>
            <a:r>
              <a:rPr lang="en-US" dirty="0"/>
              <a:t>Mentor: 	Vijay Ravi</a:t>
            </a:r>
          </a:p>
        </p:txBody>
      </p:sp>
    </p:spTree>
    <p:extLst>
      <p:ext uri="{BB962C8B-B14F-4D97-AF65-F5344CB8AC3E}">
        <p14:creationId xmlns:p14="http://schemas.microsoft.com/office/powerpoint/2010/main" val="175168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B782-248E-9646-92B5-21B15BF6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23" y="5271667"/>
            <a:ext cx="8915400" cy="1372676"/>
          </a:xfrm>
        </p:spPr>
        <p:txBody>
          <a:bodyPr/>
          <a:lstStyle/>
          <a:p>
            <a:r>
              <a:rPr lang="en-US" dirty="0"/>
              <a:t>Next steps: </a:t>
            </a:r>
          </a:p>
          <a:p>
            <a:pPr marL="0" indent="0">
              <a:buNone/>
            </a:pPr>
            <a:r>
              <a:rPr lang="en-US" dirty="0"/>
              <a:t>	- produce SVM probability logits, average across 3 trials</a:t>
            </a:r>
          </a:p>
          <a:p>
            <a:pPr marL="0" indent="0">
              <a:buNone/>
            </a:pPr>
            <a:r>
              <a:rPr lang="en-US" dirty="0"/>
              <a:t>	- do the same for </a:t>
            </a:r>
            <a:r>
              <a:rPr lang="en-US" dirty="0" err="1"/>
              <a:t>eGeMAPS</a:t>
            </a:r>
            <a:r>
              <a:rPr lang="en-US" dirty="0"/>
              <a:t>, ComParE16, VQUAL, entropy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95FCD-0D61-2D4F-82F5-5C4C140FB67F}"/>
              </a:ext>
            </a:extLst>
          </p:cNvPr>
          <p:cNvSpPr txBox="1"/>
          <p:nvPr/>
        </p:nvSpPr>
        <p:spPr>
          <a:xfrm>
            <a:off x="1346384" y="635723"/>
            <a:ext cx="10845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		</a:t>
            </a:r>
            <a:r>
              <a:rPr lang="en-US" b="1" dirty="0"/>
              <a:t>	Trial 1 result</a:t>
            </a:r>
          </a:p>
          <a:p>
            <a:endParaRPr lang="en-US" dirty="0"/>
          </a:p>
          <a:p>
            <a:r>
              <a:rPr lang="en-US" dirty="0"/>
              <a:t>Frame level							Segment level						Speaker level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AF06600-8017-5543-A0D1-8359B425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12" y="1651139"/>
            <a:ext cx="3061608" cy="661029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F83DB588-5540-0F4E-AE57-56C949AA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08" y="2411781"/>
            <a:ext cx="2774971" cy="225935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19C7BCA-B021-AB4C-A964-9A4B1D74F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91" y="1586333"/>
            <a:ext cx="3243854" cy="725835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ECDA3341-94DB-F54C-92AE-0F5846386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30" y="2411781"/>
            <a:ext cx="2719939" cy="2459945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E0070A7-D9B7-2C47-9500-442E93DD7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616" y="1619855"/>
            <a:ext cx="3243855" cy="71073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681C30F-1218-F443-A812-0060C7AC9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282" y="2528838"/>
            <a:ext cx="2482710" cy="225935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42E7AF-3EFB-1148-8F23-4FD27F6CC1F7}"/>
              </a:ext>
            </a:extLst>
          </p:cNvPr>
          <p:cNvCxnSpPr/>
          <p:nvPr/>
        </p:nvCxnSpPr>
        <p:spPr>
          <a:xfrm>
            <a:off x="4282068" y="1271239"/>
            <a:ext cx="0" cy="351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784558-DD23-9745-ADDD-0ED78B942A58}"/>
              </a:ext>
            </a:extLst>
          </p:cNvPr>
          <p:cNvCxnSpPr/>
          <p:nvPr/>
        </p:nvCxnSpPr>
        <p:spPr>
          <a:xfrm>
            <a:off x="8248185" y="1271239"/>
            <a:ext cx="0" cy="351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5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600C-3B5D-9F47-9EEE-3916AA9D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144" y="2911219"/>
            <a:ext cx="8911687" cy="128089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57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9056-7ACB-C747-BA6A-EB4D57A1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78497"/>
            <a:ext cx="8915400" cy="4102300"/>
          </a:xfrm>
        </p:spPr>
        <p:txBody>
          <a:bodyPr>
            <a:normAutofit/>
          </a:bodyPr>
          <a:lstStyle/>
          <a:p>
            <a:r>
              <a:rPr lang="en-US" sz="2400" dirty="0"/>
              <a:t>Introduction to the problem</a:t>
            </a:r>
          </a:p>
          <a:p>
            <a:r>
              <a:rPr lang="en-US" sz="2400" dirty="0"/>
              <a:t>Database</a:t>
            </a:r>
          </a:p>
          <a:p>
            <a:r>
              <a:rPr lang="en-US" sz="2400" dirty="0"/>
              <a:t>Baseline Experimental Details</a:t>
            </a:r>
          </a:p>
          <a:p>
            <a:r>
              <a:rPr lang="en-US" sz="2400" dirty="0"/>
              <a:t>Baseline results</a:t>
            </a:r>
          </a:p>
          <a:p>
            <a:r>
              <a:rPr lang="en-US" sz="2400" dirty="0"/>
              <a:t>Previous work</a:t>
            </a:r>
          </a:p>
          <a:p>
            <a:r>
              <a:rPr lang="en-US" sz="2400" dirty="0"/>
              <a:t>What we’re currently doing</a:t>
            </a:r>
          </a:p>
        </p:txBody>
      </p:sp>
    </p:spTree>
    <p:extLst>
      <p:ext uri="{BB962C8B-B14F-4D97-AF65-F5344CB8AC3E}">
        <p14:creationId xmlns:p14="http://schemas.microsoft.com/office/powerpoint/2010/main" val="134039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5B7D-412C-0B4B-9FE3-21E8C51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ADReSSo</a:t>
            </a:r>
            <a:r>
              <a:rPr lang="en-US" dirty="0"/>
              <a:t>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86E9-938E-DE4A-A987-D1C7EDCA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5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Alzheimer's Dementia Recognition through Spontaneous Speech (only)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2020 </a:t>
            </a:r>
            <a:r>
              <a:rPr lang="en-US" u="sng" dirty="0" err="1"/>
              <a:t>ADReSS</a:t>
            </a:r>
            <a:r>
              <a:rPr lang="en-US" u="sng" dirty="0"/>
              <a:t> Challenge: </a:t>
            </a:r>
          </a:p>
          <a:p>
            <a:pPr marL="0" indent="0">
              <a:buNone/>
            </a:pPr>
            <a:r>
              <a:rPr lang="en-US" dirty="0"/>
              <a:t>	• speech recording + manual script</a:t>
            </a:r>
          </a:p>
          <a:p>
            <a:pPr marL="0" indent="0">
              <a:buNone/>
            </a:pPr>
            <a:r>
              <a:rPr lang="en-US" dirty="0"/>
              <a:t>	   acoustic feature + linguistic feature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2021 </a:t>
            </a:r>
            <a:r>
              <a:rPr lang="en-US" u="sng" dirty="0" err="1"/>
              <a:t>ADReSSo</a:t>
            </a:r>
            <a:r>
              <a:rPr lang="en-US" u="sng" dirty="0"/>
              <a:t> Challenge:</a:t>
            </a:r>
          </a:p>
          <a:p>
            <a:pPr marL="0" indent="0">
              <a:buNone/>
            </a:pPr>
            <a:r>
              <a:rPr lang="en-US" dirty="0"/>
              <a:t>	• speech recording only</a:t>
            </a:r>
          </a:p>
          <a:p>
            <a:pPr marL="0" indent="0">
              <a:buNone/>
            </a:pPr>
            <a:r>
              <a:rPr lang="en-US" dirty="0"/>
              <a:t>	   focuses on the acoustic characteristic of speech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F68FD4-52FD-334E-A15A-5D44AA4163EC}"/>
              </a:ext>
            </a:extLst>
          </p:cNvPr>
          <p:cNvGrpSpPr/>
          <p:nvPr/>
        </p:nvGrpSpPr>
        <p:grpSpPr>
          <a:xfrm>
            <a:off x="2980766" y="5015115"/>
            <a:ext cx="7712542" cy="1429014"/>
            <a:chOff x="3582988" y="5131124"/>
            <a:chExt cx="7712542" cy="142901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D1BA98C-ECFF-8F43-83A1-B537441E3EF3}"/>
                </a:ext>
              </a:extLst>
            </p:cNvPr>
            <p:cNvSpPr/>
            <p:nvPr/>
          </p:nvSpPr>
          <p:spPr>
            <a:xfrm>
              <a:off x="3582988" y="5656837"/>
              <a:ext cx="1392424" cy="510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 tasks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875188F-DE44-A846-93A6-4EFD3609190E}"/>
                </a:ext>
              </a:extLst>
            </p:cNvPr>
            <p:cNvSpPr/>
            <p:nvPr/>
          </p:nvSpPr>
          <p:spPr>
            <a:xfrm>
              <a:off x="8552330" y="5131124"/>
              <a:ext cx="2743200" cy="5244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Binary Classification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ECC0A5C-498B-564F-8AD2-0C6E43953510}"/>
                </a:ext>
              </a:extLst>
            </p:cNvPr>
            <p:cNvSpPr/>
            <p:nvPr/>
          </p:nvSpPr>
          <p:spPr>
            <a:xfrm>
              <a:off x="8552330" y="5839546"/>
              <a:ext cx="2743200" cy="5244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Regression over MMSE score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B191CFA-E50E-B543-A16E-AFADD1A76F7D}"/>
                </a:ext>
              </a:extLst>
            </p:cNvPr>
            <p:cNvSpPr/>
            <p:nvPr/>
          </p:nvSpPr>
          <p:spPr>
            <a:xfrm>
              <a:off x="5822577" y="5393342"/>
              <a:ext cx="1882588" cy="392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diagnosis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AC1CB54-4269-5845-83F1-19274C38F1A8}"/>
                </a:ext>
              </a:extLst>
            </p:cNvPr>
            <p:cNvSpPr/>
            <p:nvPr/>
          </p:nvSpPr>
          <p:spPr>
            <a:xfrm>
              <a:off x="5822577" y="6167825"/>
              <a:ext cx="1882588" cy="392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prognosis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2A5FEC-1A4C-ED44-A04D-D535AA36B4C3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4975412" y="5589499"/>
              <a:ext cx="847165" cy="3228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150F1E-D397-6243-B663-7773B8A185CC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975412" y="5912331"/>
              <a:ext cx="847165" cy="4516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D596F2-7E86-DA42-941A-634F73E3C0E5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 flipV="1">
              <a:off x="7705165" y="5393342"/>
              <a:ext cx="847165" cy="1961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125559-F0E0-254F-A96B-153752B9EC2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7705165" y="5589499"/>
              <a:ext cx="847165" cy="5122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39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9445-102F-4144-9092-7CD2791F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338E-F71C-FD4A-AF4D-109F73C2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86752"/>
            <a:ext cx="8915400" cy="4921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Speech recordings of 2 distinct datasets: </a:t>
            </a:r>
          </a:p>
          <a:p>
            <a:pPr marL="0" indent="0">
              <a:buNone/>
            </a:pPr>
            <a:r>
              <a:rPr lang="en-US" dirty="0"/>
              <a:t>	- (prognosis) AD patients performing semantic fluency task for baseline visit</a:t>
            </a:r>
          </a:p>
          <a:p>
            <a:pPr marL="0" indent="0">
              <a:buNone/>
            </a:pPr>
            <a:r>
              <a:rPr lang="en-US" dirty="0"/>
              <a:t>	- (diagnosis) </a:t>
            </a:r>
            <a:r>
              <a:rPr lang="en-US" b="1" dirty="0"/>
              <a:t>picture descriptions by AD patients and control group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	Speech sample: 237 participants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166 training + 71 testing (7/3 split)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Training data: .wav files + segmentation timestamps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23AAFD-8132-1340-ACF2-089B41F1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4692"/>
              </p:ext>
            </p:extLst>
          </p:nvPr>
        </p:nvGraphicFramePr>
        <p:xfrm>
          <a:off x="2984768" y="3576918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12709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61674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4553963"/>
                    </a:ext>
                  </a:extLst>
                </a:gridCol>
              </a:tblGrid>
              <a:tr h="35091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05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5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2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8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B3B9-F29B-6E46-9252-728EFF9D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E865-1D6D-0246-B154-11017CB5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7435"/>
            <a:ext cx="8915400" cy="44454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Features</a:t>
            </a:r>
          </a:p>
          <a:p>
            <a:pPr marL="0" indent="0">
              <a:buNone/>
            </a:pPr>
            <a:r>
              <a:rPr lang="en-US" dirty="0"/>
              <a:t>	Acoustic: apply sliding window with 100ms to obtain frames =&gt; </a:t>
            </a:r>
            <a:r>
              <a:rPr lang="en-US" dirty="0" err="1"/>
              <a:t>eGeMAPS</a:t>
            </a:r>
            <a:r>
              <a:rPr lang="en-US" dirty="0"/>
              <a:t> features =&gt; ADR method</a:t>
            </a:r>
          </a:p>
          <a:p>
            <a:pPr marL="0" indent="0">
              <a:buNone/>
            </a:pPr>
            <a:r>
              <a:rPr lang="en-US" dirty="0"/>
              <a:t>	Linguistic: Google Cloud-based Speech </a:t>
            </a:r>
            <a:r>
              <a:rPr lang="en-US" dirty="0" err="1"/>
              <a:t>Recogniser</a:t>
            </a:r>
            <a:r>
              <a:rPr lang="en-US" dirty="0"/>
              <a:t> =&gt; convert transcripts into CHAT format =&gt; MOR function =&gt; EVAL and FREQ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 Methods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972FE9-FC9B-F246-ACF3-26AF8734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77444"/>
              </p:ext>
            </p:extLst>
          </p:nvPr>
        </p:nvGraphicFramePr>
        <p:xfrm>
          <a:off x="2592925" y="4289983"/>
          <a:ext cx="8493110" cy="1836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852">
                  <a:extLst>
                    <a:ext uri="{9D8B030D-6E8A-4147-A177-3AD203B41FA5}">
                      <a16:colId xmlns:a16="http://schemas.microsoft.com/office/drawing/2014/main" val="2541651557"/>
                    </a:ext>
                  </a:extLst>
                </a:gridCol>
                <a:gridCol w="1427356">
                  <a:extLst>
                    <a:ext uri="{9D8B030D-6E8A-4147-A177-3AD203B41FA5}">
                      <a16:colId xmlns:a16="http://schemas.microsoft.com/office/drawing/2014/main" val="3815706194"/>
                    </a:ext>
                  </a:extLst>
                </a:gridCol>
                <a:gridCol w="1349297">
                  <a:extLst>
                    <a:ext uri="{9D8B030D-6E8A-4147-A177-3AD203B41FA5}">
                      <a16:colId xmlns:a16="http://schemas.microsoft.com/office/drawing/2014/main" val="2766175744"/>
                    </a:ext>
                  </a:extLst>
                </a:gridCol>
                <a:gridCol w="1527718">
                  <a:extLst>
                    <a:ext uri="{9D8B030D-6E8A-4147-A177-3AD203B41FA5}">
                      <a16:colId xmlns:a16="http://schemas.microsoft.com/office/drawing/2014/main" val="76169554"/>
                    </a:ext>
                  </a:extLst>
                </a:gridCol>
                <a:gridCol w="1505414">
                  <a:extLst>
                    <a:ext uri="{9D8B030D-6E8A-4147-A177-3AD203B41FA5}">
                      <a16:colId xmlns:a16="http://schemas.microsoft.com/office/drawing/2014/main" val="1830232593"/>
                    </a:ext>
                  </a:extLst>
                </a:gridCol>
                <a:gridCol w="1583473">
                  <a:extLst>
                    <a:ext uri="{9D8B030D-6E8A-4147-A177-3AD203B41FA5}">
                      <a16:colId xmlns:a16="http://schemas.microsoft.com/office/drawing/2014/main" val="1032277132"/>
                    </a:ext>
                  </a:extLst>
                </a:gridCol>
              </a:tblGrid>
              <a:tr h="891223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Linear Discriminant Analysis (LDA)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57504"/>
                  </a:ext>
                </a:extLst>
              </a:tr>
              <a:tr h="516343"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Leaf size: </a:t>
                      </a:r>
                    </a:p>
                    <a:p>
                      <a:r>
                        <a:rPr lang="en-US" sz="1400" dirty="0"/>
                        <a:t>{1 to 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K:</a:t>
                      </a:r>
                    </a:p>
                    <a:p>
                      <a:r>
                        <a:rPr lang="en-US" sz="1400" dirty="0"/>
                        <a:t>{1 to 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 trees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Leaf size: </a:t>
                      </a:r>
                    </a:p>
                    <a:p>
                      <a:r>
                        <a:rPr lang="en-US" sz="1400" dirty="0"/>
                        <a:t>{1 to 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Linear kernel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Box constraints: {0.1 to 1.0}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8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F5ED-D00D-0D40-B0EC-C0F6305A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Baseline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F7BBDC-8012-45E3-A797-61B88E36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920783"/>
            <a:ext cx="4140772" cy="4149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Best performing classifier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Cross-validation: DT (78.92% acoustic, 72.89% linguistic)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Test set: SVM (77.46% linguistic)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Late fusion of the acoustic and linguistic models improves the accuracy on the test set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=&gt; </a:t>
            </a:r>
            <a:r>
              <a:rPr lang="en-US" sz="1600" dirty="0">
                <a:solidFill>
                  <a:srgbClr val="C00000"/>
                </a:solidFill>
              </a:rPr>
              <a:t>Baseline accuracy of 78.87%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645CF17A-500A-6A4D-B014-CEE49E19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31" y="3722780"/>
            <a:ext cx="4210461" cy="2347332"/>
          </a:xfrm>
          <a:prstGeom prst="rect">
            <a:avLst/>
          </a:prstGeom>
        </p:spPr>
      </p:pic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80677E22-7333-084A-AE1A-0185F537B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3"/>
          <a:stretch/>
        </p:blipFill>
        <p:spPr>
          <a:xfrm>
            <a:off x="6367274" y="1667775"/>
            <a:ext cx="5451627" cy="14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440A-566F-634F-ADE9-28D15695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0983-73FF-C148-A85A-083A3261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74490"/>
            <a:ext cx="8915400" cy="4583510"/>
          </a:xfrm>
        </p:spPr>
        <p:txBody>
          <a:bodyPr/>
          <a:lstStyle/>
          <a:p>
            <a:r>
              <a:rPr lang="en-US" dirty="0"/>
              <a:t>2020 best performance paper</a:t>
            </a:r>
          </a:p>
          <a:p>
            <a:pPr marL="0" indent="0">
              <a:buNone/>
            </a:pPr>
            <a:r>
              <a:rPr lang="en-US" dirty="0"/>
              <a:t>• 1</a:t>
            </a:r>
            <a:r>
              <a:rPr lang="en-US" baseline="30000" dirty="0"/>
              <a:t>st</a:t>
            </a:r>
            <a:r>
              <a:rPr lang="en-US" dirty="0"/>
              <a:t>: 89.6% accuracy, focuses solely on linguistic feature.</a:t>
            </a:r>
          </a:p>
          <a:p>
            <a:pPr marL="0" indent="0">
              <a:buNone/>
            </a:pPr>
            <a:r>
              <a:rPr lang="en-US" dirty="0"/>
              <a:t>Utilizes domain knowledge, process the transcript based on pause and the use of “uh”, then feed into BERT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2</a:t>
            </a:r>
            <a:r>
              <a:rPr lang="en-US" baseline="30000" dirty="0"/>
              <a:t>nd</a:t>
            </a:r>
            <a:r>
              <a:rPr lang="en-US" dirty="0"/>
              <a:t>: 85.42% accuracy, acoustic + linguistic</a:t>
            </a:r>
          </a:p>
          <a:p>
            <a:pPr marL="0" indent="0">
              <a:buNone/>
            </a:pPr>
            <a:r>
              <a:rPr lang="en-US" dirty="0"/>
              <a:t>Different BERT alternatives for every word of every transcript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EF58-06A5-FA4D-A24F-C60E18E0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6409"/>
            <a:ext cx="8915400" cy="6155474"/>
          </a:xfrm>
        </p:spPr>
        <p:txBody>
          <a:bodyPr/>
          <a:lstStyle/>
          <a:p>
            <a:r>
              <a:rPr lang="en-US" dirty="0"/>
              <a:t>2021 challenge</a:t>
            </a:r>
          </a:p>
          <a:p>
            <a:pPr marL="0" indent="0">
              <a:buNone/>
            </a:pPr>
            <a:r>
              <a:rPr lang="en-US" sz="1600" dirty="0"/>
              <a:t>Paper1: outperforms the baseline model by 2.82% </a:t>
            </a:r>
          </a:p>
          <a:p>
            <a:pPr marL="0" indent="0">
              <a:buNone/>
            </a:pPr>
            <a:r>
              <a:rPr lang="en-US" sz="1400" dirty="0"/>
              <a:t>	• proposed a new method </a:t>
            </a:r>
          </a:p>
          <a:p>
            <a:pPr marL="0" indent="0">
              <a:buNone/>
            </a:pPr>
            <a:r>
              <a:rPr lang="en-US" sz="1400" dirty="0"/>
              <a:t>	(combination of engineered features + audio representations)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• pipeline</a:t>
            </a:r>
          </a:p>
          <a:p>
            <a:pPr marL="0" indent="0">
              <a:buNone/>
            </a:pPr>
            <a:r>
              <a:rPr lang="en-US" sz="1400" dirty="0"/>
              <a:t>		- 3 approaches for feature extraction</a:t>
            </a:r>
          </a:p>
          <a:p>
            <a:pPr marL="0" indent="0">
              <a:buNone/>
            </a:pPr>
            <a:r>
              <a:rPr lang="en-US" sz="1400" dirty="0"/>
              <a:t>		- 4 models: LR, SVM, NN, DT (default value for all model parameters)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• Feature extraction approaches</a:t>
            </a:r>
          </a:p>
          <a:p>
            <a:pPr marL="0" indent="0">
              <a:buNone/>
            </a:pPr>
            <a:r>
              <a:rPr lang="en-US" sz="1400" dirty="0"/>
              <a:t>		- approach1: conventional acoustic features</a:t>
            </a:r>
          </a:p>
          <a:p>
            <a:pPr marL="0" indent="0">
              <a:buNone/>
            </a:pPr>
            <a:r>
              <a:rPr lang="en-US" sz="1400" dirty="0"/>
              <a:t>			Verbal: fundamental frequency, jitter, shimmer</a:t>
            </a:r>
          </a:p>
          <a:p>
            <a:pPr marL="0" indent="0">
              <a:buNone/>
            </a:pPr>
            <a:r>
              <a:rPr lang="en-US" sz="1400" dirty="0"/>
              <a:t>			Non-verbal: MFCC</a:t>
            </a:r>
          </a:p>
          <a:p>
            <a:pPr marL="0" indent="0">
              <a:buNone/>
            </a:pPr>
            <a:r>
              <a:rPr lang="en-US" sz="1400" dirty="0"/>
              <a:t>		- approach2: pre-trained acoustic embeddings (deep neural models)</a:t>
            </a:r>
          </a:p>
          <a:p>
            <a:pPr marL="0" indent="0">
              <a:buNone/>
            </a:pPr>
            <a:r>
              <a:rPr lang="en-US" sz="1400" dirty="0"/>
              <a:t>			wav2vec 2.0 (self-supervised audio representation model)</a:t>
            </a:r>
          </a:p>
          <a:p>
            <a:pPr marL="0" indent="0">
              <a:buNone/>
            </a:pPr>
            <a:r>
              <a:rPr lang="en-US" sz="1400" dirty="0"/>
              <a:t>		- approach3: best method</a:t>
            </a:r>
          </a:p>
          <a:p>
            <a:pPr marL="0" indent="0">
              <a:buNone/>
            </a:pPr>
            <a:r>
              <a:rPr lang="en-US" sz="1400" dirty="0"/>
              <a:t>			combination of state-of-the-art self-supervised techniques + domain knowledge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CE8B-2EC9-CB4F-97E4-87040E06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1698-000D-894D-B44C-94BAD3C3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6927"/>
            <a:ext cx="8915400" cy="4750419"/>
          </a:xfrm>
        </p:spPr>
        <p:txBody>
          <a:bodyPr/>
          <a:lstStyle/>
          <a:p>
            <a:r>
              <a:rPr lang="en-US" dirty="0"/>
              <a:t>Current steps: </a:t>
            </a:r>
          </a:p>
          <a:p>
            <a:pPr marL="0" indent="0">
              <a:buNone/>
            </a:pPr>
            <a:r>
              <a:rPr lang="en-US" dirty="0"/>
              <a:t>1. Segment the audio files, then extract MFCC features</a:t>
            </a:r>
          </a:p>
          <a:p>
            <a:pPr marL="0" indent="0">
              <a:buNone/>
            </a:pPr>
            <a:r>
              <a:rPr lang="en-US" dirty="0"/>
              <a:t>2. t-SNE visualization for MFCC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SVM model on MFCC feature</a:t>
            </a:r>
          </a:p>
          <a:p>
            <a:pPr marL="0" indent="0">
              <a:buNone/>
            </a:pPr>
            <a:r>
              <a:rPr lang="en-US" dirty="0"/>
              <a:t>	- provide metrics for 3 different trials on training set</a:t>
            </a:r>
          </a:p>
          <a:p>
            <a:pPr marL="0" indent="0">
              <a:buNone/>
            </a:pPr>
            <a:r>
              <a:rPr lang="en-US" dirty="0"/>
              <a:t>	- predict on frame level, then use majority voting to have the results of segment level and speaker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A0396D-A4FB-9847-A0E0-C6AF6E62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554" y="2800384"/>
            <a:ext cx="2717753" cy="20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35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619</Words>
  <Application>Microsoft Macintosh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Detect Alzheimer from Speech</vt:lpstr>
      <vt:lpstr>PowerPoint Presentation</vt:lpstr>
      <vt:lpstr>ADReSSo Challenge</vt:lpstr>
      <vt:lpstr>2021 database</vt:lpstr>
      <vt:lpstr>Diagnosis Baseline</vt:lpstr>
      <vt:lpstr>Baseline Results</vt:lpstr>
      <vt:lpstr>Previous Work</vt:lpstr>
      <vt:lpstr>PowerPoint Presentation</vt:lpstr>
      <vt:lpstr>What we’re doing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Alzheimer from Speech</dc:title>
  <dc:creator>Zhiyuan Chen</dc:creator>
  <cp:lastModifiedBy>Zhiyuan Chen</cp:lastModifiedBy>
  <cp:revision>22</cp:revision>
  <dcterms:created xsi:type="dcterms:W3CDTF">2021-08-02T19:48:46Z</dcterms:created>
  <dcterms:modified xsi:type="dcterms:W3CDTF">2021-08-03T04:45:57Z</dcterms:modified>
</cp:coreProperties>
</file>