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2"/>
  </p:notesMasterIdLst>
  <p:sldIdLst>
    <p:sldId id="258" r:id="rId2"/>
    <p:sldId id="370" r:id="rId3"/>
    <p:sldId id="450" r:id="rId4"/>
    <p:sldId id="451" r:id="rId5"/>
    <p:sldId id="452" r:id="rId6"/>
    <p:sldId id="263" r:id="rId7"/>
    <p:sldId id="306" r:id="rId8"/>
    <p:sldId id="287" r:id="rId9"/>
    <p:sldId id="268" r:id="rId10"/>
    <p:sldId id="272" r:id="rId11"/>
    <p:sldId id="290" r:id="rId12"/>
    <p:sldId id="292" r:id="rId13"/>
    <p:sldId id="293" r:id="rId14"/>
    <p:sldId id="446" r:id="rId15"/>
    <p:sldId id="295" r:id="rId16"/>
    <p:sldId id="296" r:id="rId17"/>
    <p:sldId id="297" r:id="rId18"/>
    <p:sldId id="298" r:id="rId19"/>
    <p:sldId id="301" r:id="rId20"/>
    <p:sldId id="264" r:id="rId21"/>
    <p:sldId id="307" r:id="rId22"/>
    <p:sldId id="308" r:id="rId23"/>
    <p:sldId id="310" r:id="rId24"/>
    <p:sldId id="311" r:id="rId25"/>
    <p:sldId id="312" r:id="rId26"/>
    <p:sldId id="315" r:id="rId27"/>
    <p:sldId id="316" r:id="rId28"/>
    <p:sldId id="317" r:id="rId29"/>
    <p:sldId id="318" r:id="rId30"/>
    <p:sldId id="320" r:id="rId31"/>
    <p:sldId id="453" r:id="rId32"/>
    <p:sldId id="454" r:id="rId33"/>
    <p:sldId id="265" r:id="rId34"/>
    <p:sldId id="324" r:id="rId35"/>
    <p:sldId id="325" r:id="rId36"/>
    <p:sldId id="439" r:id="rId37"/>
    <p:sldId id="339" r:id="rId38"/>
    <p:sldId id="440" r:id="rId39"/>
    <p:sldId id="441" r:id="rId40"/>
    <p:sldId id="332" r:id="rId41"/>
    <p:sldId id="331" r:id="rId42"/>
    <p:sldId id="329" r:id="rId43"/>
    <p:sldId id="328" r:id="rId44"/>
    <p:sldId id="327" r:id="rId45"/>
    <p:sldId id="326" r:id="rId46"/>
    <p:sldId id="442" r:id="rId47"/>
    <p:sldId id="266" r:id="rId48"/>
    <p:sldId id="443" r:id="rId49"/>
    <p:sldId id="348" r:id="rId50"/>
    <p:sldId id="286" r:id="rId51"/>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94715"/>
  </p:normalViewPr>
  <p:slideViewPr>
    <p:cSldViewPr snapToGrid="0" snapToObjects="1">
      <p:cViewPr varScale="1">
        <p:scale>
          <a:sx n="83" d="100"/>
          <a:sy n="83" d="100"/>
        </p:scale>
        <p:origin x="66" y="150"/>
      </p:cViewPr>
      <p:guideLst>
        <p:guide orient="horz" pos="2101"/>
        <p:guide pos="3840"/>
      </p:guideLst>
    </p:cSldViewPr>
  </p:slideViewPr>
  <p:notesTextViewPr>
    <p:cViewPr>
      <p:scale>
        <a:sx n="1" d="1"/>
        <a:sy n="1" d="1"/>
      </p:scale>
      <p:origin x="0" y="0"/>
    </p:cViewPr>
  </p:notesTextViewPr>
  <p:notesViewPr>
    <p:cSldViewPr snapToGrid="0"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ACA2641-58A2-4480-B3CF-E8B09D6DD4F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C3ED593E-F6A3-45C7-BBD1-A84152281925}">
      <dgm:prSet phldrT="[文本]" custT="1"/>
      <dgm:spPr/>
      <dgm:t>
        <a:bodyPr/>
        <a:lstStyle/>
        <a:p>
          <a:r>
            <a:rPr lang="zh-CN" altLang="en-US" sz="2800" b="1" dirty="0" smtClean="0">
              <a:solidFill>
                <a:schemeClr val="tx1"/>
              </a:solidFill>
            </a:rPr>
            <a:t>家庭环境：物质和精神</a:t>
          </a:r>
          <a:endParaRPr lang="zh-CN" altLang="en-US" sz="2800" b="1" dirty="0">
            <a:solidFill>
              <a:schemeClr val="tx1"/>
            </a:solidFill>
          </a:endParaRPr>
        </a:p>
      </dgm:t>
    </dgm:pt>
    <dgm:pt modelId="{DB30A85E-15B3-4CCC-A7C7-1D1D6CA68A93}" type="parTrans" cxnId="{AB32F00B-5BFE-4EFD-9115-16FC92E66745}">
      <dgm:prSet/>
      <dgm:spPr/>
      <dgm:t>
        <a:bodyPr/>
        <a:lstStyle/>
        <a:p>
          <a:endParaRPr lang="zh-CN" altLang="en-US" sz="2800" b="1">
            <a:solidFill>
              <a:schemeClr val="tx1"/>
            </a:solidFill>
          </a:endParaRPr>
        </a:p>
      </dgm:t>
    </dgm:pt>
    <dgm:pt modelId="{B49AA7A9-EB85-4379-9F7B-372AC02D8A8C}" type="sibTrans" cxnId="{AB32F00B-5BFE-4EFD-9115-16FC92E66745}">
      <dgm:prSet/>
      <dgm:spPr/>
      <dgm:t>
        <a:bodyPr/>
        <a:lstStyle/>
        <a:p>
          <a:endParaRPr lang="zh-CN" altLang="en-US" sz="2800" b="1">
            <a:solidFill>
              <a:schemeClr val="tx1"/>
            </a:solidFill>
          </a:endParaRPr>
        </a:p>
      </dgm:t>
    </dgm:pt>
    <dgm:pt modelId="{B47D05C2-34F4-485D-A266-2DCC04B8BE0A}">
      <dgm:prSet phldrT="[文本]" custT="1"/>
      <dgm:spPr/>
      <dgm:t>
        <a:bodyPr/>
        <a:lstStyle/>
        <a:p>
          <a:r>
            <a:rPr lang="zh-CN" altLang="en-US" sz="2800" b="1" dirty="0" smtClean="0">
              <a:solidFill>
                <a:schemeClr val="tx1"/>
              </a:solidFill>
            </a:rPr>
            <a:t>教养方式：专职和民主</a:t>
          </a:r>
          <a:endParaRPr lang="zh-CN" altLang="en-US" sz="2800" b="1" dirty="0">
            <a:solidFill>
              <a:schemeClr val="tx1"/>
            </a:solidFill>
          </a:endParaRPr>
        </a:p>
      </dgm:t>
    </dgm:pt>
    <dgm:pt modelId="{FDA2FEC1-6E40-4F8A-BE3C-FCF140D13DD9}" type="parTrans" cxnId="{E9C2089B-D81C-403E-A53F-A39280388368}">
      <dgm:prSet/>
      <dgm:spPr/>
      <dgm:t>
        <a:bodyPr/>
        <a:lstStyle/>
        <a:p>
          <a:endParaRPr lang="zh-CN" altLang="en-US" sz="2800" b="1">
            <a:solidFill>
              <a:schemeClr val="tx1"/>
            </a:solidFill>
          </a:endParaRPr>
        </a:p>
      </dgm:t>
    </dgm:pt>
    <dgm:pt modelId="{231C289A-609D-4410-B44D-EBAB665E20D4}" type="sibTrans" cxnId="{E9C2089B-D81C-403E-A53F-A39280388368}">
      <dgm:prSet/>
      <dgm:spPr/>
      <dgm:t>
        <a:bodyPr/>
        <a:lstStyle/>
        <a:p>
          <a:endParaRPr lang="zh-CN" altLang="en-US" sz="2800" b="1">
            <a:solidFill>
              <a:schemeClr val="tx1"/>
            </a:solidFill>
          </a:endParaRPr>
        </a:p>
      </dgm:t>
    </dgm:pt>
    <dgm:pt modelId="{24352A29-3C87-4768-8640-7C19B81FA844}" type="pres">
      <dgm:prSet presAssocID="{AACA2641-58A2-4480-B3CF-E8B09D6DD4F2}" presName="linear" presStyleCnt="0">
        <dgm:presLayoutVars>
          <dgm:animLvl val="lvl"/>
          <dgm:resizeHandles val="exact"/>
        </dgm:presLayoutVars>
      </dgm:prSet>
      <dgm:spPr/>
      <dgm:t>
        <a:bodyPr/>
        <a:lstStyle/>
        <a:p>
          <a:endParaRPr lang="zh-CN" altLang="en-US"/>
        </a:p>
      </dgm:t>
    </dgm:pt>
    <dgm:pt modelId="{9BFBD93C-C893-4CBA-8DE2-54819AAE678D}" type="pres">
      <dgm:prSet presAssocID="{C3ED593E-F6A3-45C7-BBD1-A84152281925}" presName="parentText" presStyleLbl="node1" presStyleIdx="0" presStyleCnt="2">
        <dgm:presLayoutVars>
          <dgm:chMax val="0"/>
          <dgm:bulletEnabled val="1"/>
        </dgm:presLayoutVars>
      </dgm:prSet>
      <dgm:spPr/>
      <dgm:t>
        <a:bodyPr/>
        <a:lstStyle/>
        <a:p>
          <a:endParaRPr lang="zh-CN" altLang="en-US"/>
        </a:p>
      </dgm:t>
    </dgm:pt>
    <dgm:pt modelId="{47DD86C1-F98C-4358-B6F0-9883CD63FC91}" type="pres">
      <dgm:prSet presAssocID="{B49AA7A9-EB85-4379-9F7B-372AC02D8A8C}" presName="spacer" presStyleCnt="0"/>
      <dgm:spPr/>
    </dgm:pt>
    <dgm:pt modelId="{09503AE2-52D4-443E-83D0-D0E8A095F9B7}" type="pres">
      <dgm:prSet presAssocID="{B47D05C2-34F4-485D-A266-2DCC04B8BE0A}" presName="parentText" presStyleLbl="node1" presStyleIdx="1" presStyleCnt="2">
        <dgm:presLayoutVars>
          <dgm:chMax val="0"/>
          <dgm:bulletEnabled val="1"/>
        </dgm:presLayoutVars>
      </dgm:prSet>
      <dgm:spPr/>
      <dgm:t>
        <a:bodyPr/>
        <a:lstStyle/>
        <a:p>
          <a:endParaRPr lang="zh-CN" altLang="en-US"/>
        </a:p>
      </dgm:t>
    </dgm:pt>
  </dgm:ptLst>
  <dgm:cxnLst>
    <dgm:cxn modelId="{E9C2089B-D81C-403E-A53F-A39280388368}" srcId="{AACA2641-58A2-4480-B3CF-E8B09D6DD4F2}" destId="{B47D05C2-34F4-485D-A266-2DCC04B8BE0A}" srcOrd="1" destOrd="0" parTransId="{FDA2FEC1-6E40-4F8A-BE3C-FCF140D13DD9}" sibTransId="{231C289A-609D-4410-B44D-EBAB665E20D4}"/>
    <dgm:cxn modelId="{AB32F00B-5BFE-4EFD-9115-16FC92E66745}" srcId="{AACA2641-58A2-4480-B3CF-E8B09D6DD4F2}" destId="{C3ED593E-F6A3-45C7-BBD1-A84152281925}" srcOrd="0" destOrd="0" parTransId="{DB30A85E-15B3-4CCC-A7C7-1D1D6CA68A93}" sibTransId="{B49AA7A9-EB85-4379-9F7B-372AC02D8A8C}"/>
    <dgm:cxn modelId="{FCE0C816-BE34-4AD3-BEA0-7899C9C78C6F}" type="presOf" srcId="{C3ED593E-F6A3-45C7-BBD1-A84152281925}" destId="{9BFBD93C-C893-4CBA-8DE2-54819AAE678D}" srcOrd="0" destOrd="0" presId="urn:microsoft.com/office/officeart/2005/8/layout/vList2"/>
    <dgm:cxn modelId="{9E6D859A-C151-43FF-AB24-9E39D941A190}" type="presOf" srcId="{AACA2641-58A2-4480-B3CF-E8B09D6DD4F2}" destId="{24352A29-3C87-4768-8640-7C19B81FA844}" srcOrd="0" destOrd="0" presId="urn:microsoft.com/office/officeart/2005/8/layout/vList2"/>
    <dgm:cxn modelId="{A13C3A6C-9E92-4E38-BC28-F1845A444FEA}" type="presOf" srcId="{B47D05C2-34F4-485D-A266-2DCC04B8BE0A}" destId="{09503AE2-52D4-443E-83D0-D0E8A095F9B7}" srcOrd="0" destOrd="0" presId="urn:microsoft.com/office/officeart/2005/8/layout/vList2"/>
    <dgm:cxn modelId="{1E0BEA68-541F-49CB-AF6C-B1F9B1C6294B}" type="presParOf" srcId="{24352A29-3C87-4768-8640-7C19B81FA844}" destId="{9BFBD93C-C893-4CBA-8DE2-54819AAE678D}" srcOrd="0" destOrd="0" presId="urn:microsoft.com/office/officeart/2005/8/layout/vList2"/>
    <dgm:cxn modelId="{5316076C-329A-4BAA-825E-148CE672CAD9}" type="presParOf" srcId="{24352A29-3C87-4768-8640-7C19B81FA844}" destId="{47DD86C1-F98C-4358-B6F0-9883CD63FC91}" srcOrd="1" destOrd="0" presId="urn:microsoft.com/office/officeart/2005/8/layout/vList2"/>
    <dgm:cxn modelId="{AE4858A2-E30E-41D3-AA11-3E78B4442316}" type="presParOf" srcId="{24352A29-3C87-4768-8640-7C19B81FA844}" destId="{09503AE2-52D4-443E-83D0-D0E8A095F9B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AE718B-9658-42D3-908B-EB4A7C9712F9}" type="doc">
      <dgm:prSet loTypeId="urn:microsoft.com/office/officeart/2005/8/layout/vList4" loCatId="list" qsTypeId="urn:microsoft.com/office/officeart/2005/8/quickstyle/simple1#1" qsCatId="simple" csTypeId="urn:microsoft.com/office/officeart/2005/8/colors/accent1_2#1" csCatId="accent1" phldr="1"/>
      <dgm:spPr/>
      <dgm:t>
        <a:bodyPr/>
        <a:lstStyle/>
        <a:p>
          <a:endParaRPr lang="zh-CN" altLang="en-US"/>
        </a:p>
      </dgm:t>
    </dgm:pt>
    <dgm:pt modelId="{7CA35C6E-7C46-4797-8A42-DCA022D7A785}">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en-US" altLang="zh-CN" sz="1800" dirty="0">
              <a:sym typeface="+mn-ea"/>
            </a:rPr>
            <a:t> </a:t>
          </a:r>
          <a:r>
            <a:rPr lang="zh-CN" altLang="en-US" sz="2400" b="1" dirty="0">
              <a:solidFill>
                <a:schemeClr val="tx1"/>
              </a:solidFill>
              <a:sym typeface="+mn-ea"/>
            </a:rPr>
            <a:t>本章学习了</a:t>
          </a:r>
          <a:r>
            <a:rPr lang="zh-CN" altLang="en-US" sz="2400" b="1" dirty="0" smtClean="0">
              <a:solidFill>
                <a:schemeClr val="tx1"/>
              </a:solidFill>
              <a:sym typeface="+mn-ea"/>
            </a:rPr>
            <a:t>亲子关系及其家庭环境影响、</a:t>
          </a:r>
          <a:r>
            <a:rPr lang="zh-CN" altLang="en-US" sz="2400" b="1" dirty="0">
              <a:solidFill>
                <a:schemeClr val="tx1"/>
              </a:solidFill>
              <a:sym typeface="+mn-ea"/>
            </a:rPr>
            <a:t>父母教养方式对儿童品德发展的不同影响</a:t>
          </a:r>
          <a:r>
            <a:rPr lang="zh-CN" altLang="en-US" sz="2400" b="1" dirty="0" smtClean="0">
              <a:solidFill>
                <a:schemeClr val="tx1"/>
              </a:solidFill>
              <a:sym typeface="+mn-ea"/>
            </a:rPr>
            <a:t>，亲子关系</a:t>
          </a:r>
          <a:r>
            <a:rPr lang="zh-CN" altLang="en-US" sz="2400" b="1" dirty="0">
              <a:solidFill>
                <a:schemeClr val="tx1"/>
              </a:solidFill>
              <a:sym typeface="+mn-ea"/>
            </a:rPr>
            <a:t>对儿童品德发展的作用机制。</a:t>
          </a:r>
          <a:endParaRPr lang="zh-CN" altLang="en-US" sz="1800" b="1" dirty="0">
            <a:solidFill>
              <a:schemeClr val="tx1"/>
            </a:solidFill>
          </a:endParaRPr>
        </a:p>
      </dgm:t>
    </dgm:pt>
    <dgm:pt modelId="{FA4CC6AE-475B-4D5D-AEBF-E8621255EB5F}" type="parTrans" cxnId="{5FDEB76D-F33C-4BEA-A2CA-F53AF2CF425E}">
      <dgm:prSet/>
      <dgm:spPr/>
      <dgm:t>
        <a:bodyPr/>
        <a:lstStyle/>
        <a:p>
          <a:endParaRPr lang="zh-CN" altLang="en-US"/>
        </a:p>
      </dgm:t>
    </dgm:pt>
    <dgm:pt modelId="{B3E4CB04-4EAF-415F-BAB5-2E611B0CE1CF}" type="sibTrans" cxnId="{5FDEB76D-F33C-4BEA-A2CA-F53AF2CF425E}">
      <dgm:prSet/>
      <dgm:spPr/>
      <dgm:t>
        <a:bodyPr/>
        <a:lstStyle/>
        <a:p>
          <a:endParaRPr lang="zh-CN" altLang="en-US"/>
        </a:p>
      </dgm:t>
    </dgm:pt>
    <dgm:pt modelId="{9B3FCC69-D90A-4B8C-B14B-952F56CE3593}">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1800" dirty="0">
              <a:sym typeface="+mn-ea"/>
            </a:rPr>
            <a:t> </a:t>
          </a:r>
          <a:r>
            <a:rPr lang="zh-CN" altLang="en-US" sz="2400" dirty="0">
              <a:sym typeface="+mn-ea"/>
            </a:rPr>
            <a:t> </a:t>
          </a:r>
          <a:r>
            <a:rPr lang="zh-CN" altLang="en-US" sz="2400" b="1" dirty="0" smtClean="0">
              <a:solidFill>
                <a:schemeClr val="tx1"/>
              </a:solidFill>
              <a:sym typeface="+mn-ea"/>
            </a:rPr>
            <a:t>学生</a:t>
          </a:r>
          <a:r>
            <a:rPr lang="zh-CN" altLang="en-US" sz="2400" b="1" dirty="0">
              <a:solidFill>
                <a:schemeClr val="tx1"/>
              </a:solidFill>
              <a:sym typeface="+mn-ea"/>
            </a:rPr>
            <a:t>初步掌握家校合作中通过亲子教育促进儿童品德发展的途径和指导</a:t>
          </a:r>
          <a:r>
            <a:rPr lang="zh-CN" altLang="en-US" sz="2400" b="1" dirty="0" smtClean="0">
              <a:solidFill>
                <a:schemeClr val="tx1"/>
              </a:solidFill>
              <a:sym typeface="+mn-ea"/>
            </a:rPr>
            <a:t>要点</a:t>
          </a:r>
          <a:endParaRPr lang="zh-CN" altLang="en-US" sz="1800" b="1" dirty="0">
            <a:solidFill>
              <a:schemeClr val="tx1"/>
            </a:solidFill>
          </a:endParaRPr>
        </a:p>
      </dgm:t>
    </dgm:pt>
    <dgm:pt modelId="{6566F408-C1BF-4823-B02A-D15F3569BA22}" type="parTrans" cxnId="{2FF2D18B-5E72-4002-8EC0-930CE4ABB28B}">
      <dgm:prSet/>
      <dgm:spPr/>
      <dgm:t>
        <a:bodyPr/>
        <a:lstStyle/>
        <a:p>
          <a:endParaRPr lang="zh-CN" altLang="en-US"/>
        </a:p>
      </dgm:t>
    </dgm:pt>
    <dgm:pt modelId="{21E16C35-FFFC-48AF-ACC9-821F23AE1333}" type="sibTrans" cxnId="{2FF2D18B-5E72-4002-8EC0-930CE4ABB28B}">
      <dgm:prSet/>
      <dgm:spPr/>
      <dgm:t>
        <a:bodyPr/>
        <a:lstStyle/>
        <a:p>
          <a:endParaRPr lang="zh-CN" altLang="en-US"/>
        </a:p>
      </dgm:t>
    </dgm:pt>
    <dgm:pt modelId="{7C7EB1EF-EE42-409B-9E0A-15115F48CFAF}">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2400" b="1" dirty="0" smtClean="0">
              <a:solidFill>
                <a:schemeClr val="tx1"/>
              </a:solidFill>
              <a:sym typeface="+mn-ea"/>
            </a:rPr>
            <a:t>亲子关系对儿童品德发展作用机制，常见的主要有态度改变、观察与模仿 、认同作用等。</a:t>
          </a:r>
          <a:endParaRPr lang="zh-CN" altLang="en-US" sz="1800" b="1" dirty="0">
            <a:solidFill>
              <a:schemeClr val="tx1"/>
            </a:solidFill>
          </a:endParaRPr>
        </a:p>
      </dgm:t>
    </dgm:pt>
    <dgm:pt modelId="{C8D6C08E-C6E1-4309-8483-D779EC44C348}" type="parTrans" cxnId="{D48EC78B-18CC-41FD-ADC2-B2CFE1AEFD60}">
      <dgm:prSet/>
      <dgm:spPr/>
      <dgm:t>
        <a:bodyPr/>
        <a:lstStyle/>
        <a:p>
          <a:endParaRPr lang="zh-CN" altLang="en-US"/>
        </a:p>
      </dgm:t>
    </dgm:pt>
    <dgm:pt modelId="{665D2D1D-86FC-45EB-A5D3-8A4C55326DA6}" type="sibTrans" cxnId="{D48EC78B-18CC-41FD-ADC2-B2CFE1AEFD60}">
      <dgm:prSet/>
      <dgm:spPr/>
      <dgm:t>
        <a:bodyPr/>
        <a:lstStyle/>
        <a:p>
          <a:endParaRPr lang="zh-CN" altLang="en-US"/>
        </a:p>
      </dgm:t>
    </dgm:pt>
    <dgm:pt modelId="{25087C51-8DDF-4DA0-9BAB-866555E16139}">
      <dgm:prSet phldrT="[文本]" phldr="0" custT="1"/>
      <dgm:spPr/>
      <dgm:t>
        <a:bodyPr vert="horz" wrap="square"/>
        <a:lstStyle>
          <a:lvl1pPr algn="l">
            <a:defRPr sz="35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r>
            <a:rPr lang="zh-CN" altLang="en-US" sz="2400" b="1" dirty="0">
              <a:solidFill>
                <a:schemeClr val="tx1"/>
              </a:solidFill>
              <a:sym typeface="+mn-ea"/>
            </a:rPr>
            <a:t>学校需要提供亲子教育的相关支持，采用适合儿童品德发展的家校合作方法。</a:t>
          </a:r>
          <a:endParaRPr lang="zh-CN" altLang="en-US" sz="2400" b="1" dirty="0">
            <a:solidFill>
              <a:schemeClr val="tx1"/>
            </a:solidFill>
          </a:endParaRPr>
        </a:p>
      </dgm:t>
    </dgm:pt>
    <dgm:pt modelId="{04C64952-66A5-436C-BD04-B8D54C45C7D2}" type="parTrans" cxnId="{03AFAD54-7D22-47FD-AE9F-7239976C575C}">
      <dgm:prSet/>
      <dgm:spPr/>
      <dgm:t>
        <a:bodyPr/>
        <a:lstStyle/>
        <a:p>
          <a:endParaRPr lang="zh-CN" altLang="en-US"/>
        </a:p>
      </dgm:t>
    </dgm:pt>
    <dgm:pt modelId="{DB8AE0D5-18A2-4F65-97B3-11D30B0008F1}" type="sibTrans" cxnId="{03AFAD54-7D22-47FD-AE9F-7239976C575C}">
      <dgm:prSet/>
      <dgm:spPr/>
      <dgm:t>
        <a:bodyPr/>
        <a:lstStyle/>
        <a:p>
          <a:endParaRPr lang="zh-CN" altLang="en-US"/>
        </a:p>
      </dgm:t>
    </dgm:pt>
    <dgm:pt modelId="{9D8FDF43-5F22-4C58-95A6-F6FA2BC1C4FF}" type="pres">
      <dgm:prSet presAssocID="{EBAE718B-9658-42D3-908B-EB4A7C9712F9}" presName="linear" presStyleCnt="0">
        <dgm:presLayoutVars>
          <dgm:dir/>
          <dgm:resizeHandles val="exact"/>
        </dgm:presLayoutVars>
      </dgm:prSet>
      <dgm:spPr/>
      <dgm:t>
        <a:bodyPr/>
        <a:lstStyle/>
        <a:p>
          <a:endParaRPr lang="zh-CN" altLang="en-US"/>
        </a:p>
      </dgm:t>
    </dgm:pt>
    <dgm:pt modelId="{90F28F1B-BFCA-4AA0-91E0-00F817812988}" type="pres">
      <dgm:prSet presAssocID="{7CA35C6E-7C46-4797-8A42-DCA022D7A785}" presName="comp" presStyleCnt="0"/>
      <dgm:spPr/>
    </dgm:pt>
    <dgm:pt modelId="{59E8ACA1-F6CD-4305-8E84-F80CD676165B}" type="pres">
      <dgm:prSet presAssocID="{7CA35C6E-7C46-4797-8A42-DCA022D7A785}" presName="box" presStyleLbl="node1" presStyleIdx="0" presStyleCnt="4" custScaleY="116402"/>
      <dgm:spPr/>
      <dgm:t>
        <a:bodyPr/>
        <a:lstStyle/>
        <a:p>
          <a:endParaRPr lang="zh-CN" altLang="en-US"/>
        </a:p>
      </dgm:t>
    </dgm:pt>
    <dgm:pt modelId="{7D3926AE-D279-4284-8D3C-73162E8460EB}" type="pres">
      <dgm:prSet presAssocID="{7CA35C6E-7C46-4797-8A42-DCA022D7A785}" presName="img" presStyleLbl="fgImgPlace1" presStyleIdx="0" presStyleCnt="4" custScaleX="24396" custScaleY="54637"/>
      <dgm:spPr>
        <a:solidFill>
          <a:srgbClr val="0070C0"/>
        </a:solidFill>
      </dgm:spPr>
      <dgm:t>
        <a:bodyPr/>
        <a:lstStyle/>
        <a:p>
          <a:endParaRPr lang="zh-CN" altLang="en-US"/>
        </a:p>
      </dgm:t>
    </dgm:pt>
    <dgm:pt modelId="{F9ED24FD-8912-4203-85DC-387A30A0B443}" type="pres">
      <dgm:prSet presAssocID="{7CA35C6E-7C46-4797-8A42-DCA022D7A785}" presName="text" presStyleLbl="node1" presStyleIdx="0" presStyleCnt="4">
        <dgm:presLayoutVars>
          <dgm:bulletEnabled val="1"/>
        </dgm:presLayoutVars>
      </dgm:prSet>
      <dgm:spPr/>
      <dgm:t>
        <a:bodyPr/>
        <a:lstStyle/>
        <a:p>
          <a:endParaRPr lang="zh-CN" altLang="en-US"/>
        </a:p>
      </dgm:t>
    </dgm:pt>
    <dgm:pt modelId="{EA370BF9-61F4-4BBE-9D45-1C3713175010}" type="pres">
      <dgm:prSet presAssocID="{B3E4CB04-4EAF-415F-BAB5-2E611B0CE1CF}" presName="spacer" presStyleCnt="0"/>
      <dgm:spPr/>
      <dgm:t>
        <a:bodyPr/>
        <a:lstStyle/>
        <a:p>
          <a:endParaRPr lang="zh-CN" altLang="en-US"/>
        </a:p>
      </dgm:t>
    </dgm:pt>
    <dgm:pt modelId="{40FC0718-56A6-4FC8-AF46-C62CEBD47C6E}" type="pres">
      <dgm:prSet presAssocID="{9B3FCC69-D90A-4B8C-B14B-952F56CE3593}" presName="comp" presStyleCnt="0"/>
      <dgm:spPr/>
    </dgm:pt>
    <dgm:pt modelId="{D7042EFD-CCE5-4CA8-A3F3-419686917197}" type="pres">
      <dgm:prSet presAssocID="{9B3FCC69-D90A-4B8C-B14B-952F56CE3593}" presName="box" presStyleLbl="node1" presStyleIdx="1" presStyleCnt="4"/>
      <dgm:spPr/>
      <dgm:t>
        <a:bodyPr/>
        <a:lstStyle/>
        <a:p>
          <a:endParaRPr lang="zh-CN" altLang="en-US"/>
        </a:p>
      </dgm:t>
    </dgm:pt>
    <dgm:pt modelId="{496928D0-279A-404C-9494-F9AEFF1DA841}" type="pres">
      <dgm:prSet presAssocID="{9B3FCC69-D90A-4B8C-B14B-952F56CE3593}" presName="img" presStyleLbl="fgImgPlace1" presStyleIdx="1" presStyleCnt="4" custScaleX="24396" custScaleY="54637"/>
      <dgm:spPr>
        <a:solidFill>
          <a:srgbClr val="0070C0"/>
        </a:solidFill>
      </dgm:spPr>
      <dgm:t>
        <a:bodyPr/>
        <a:lstStyle/>
        <a:p>
          <a:endParaRPr lang="zh-CN" altLang="en-US"/>
        </a:p>
      </dgm:t>
    </dgm:pt>
    <dgm:pt modelId="{6BC3DDFE-6E6C-4FDD-A060-90502780408B}" type="pres">
      <dgm:prSet presAssocID="{9B3FCC69-D90A-4B8C-B14B-952F56CE3593}" presName="text" presStyleLbl="node1" presStyleIdx="1" presStyleCnt="4">
        <dgm:presLayoutVars>
          <dgm:bulletEnabled val="1"/>
        </dgm:presLayoutVars>
      </dgm:prSet>
      <dgm:spPr/>
      <dgm:t>
        <a:bodyPr/>
        <a:lstStyle/>
        <a:p>
          <a:endParaRPr lang="zh-CN" altLang="en-US"/>
        </a:p>
      </dgm:t>
    </dgm:pt>
    <dgm:pt modelId="{2A907511-2512-4DF3-8654-94AEE97BEABE}" type="pres">
      <dgm:prSet presAssocID="{21E16C35-FFFC-48AF-ACC9-821F23AE1333}" presName="spacer" presStyleCnt="0"/>
      <dgm:spPr/>
      <dgm:t>
        <a:bodyPr/>
        <a:lstStyle/>
        <a:p>
          <a:endParaRPr lang="zh-CN" altLang="en-US"/>
        </a:p>
      </dgm:t>
    </dgm:pt>
    <dgm:pt modelId="{C7C37455-B6E1-4A17-9E8F-A863B96D9EC5}" type="pres">
      <dgm:prSet presAssocID="{7C7EB1EF-EE42-409B-9E0A-15115F48CFAF}" presName="comp" presStyleCnt="0"/>
      <dgm:spPr/>
    </dgm:pt>
    <dgm:pt modelId="{F7325B12-B68A-4A84-8ED8-D4B790DBB36E}" type="pres">
      <dgm:prSet presAssocID="{7C7EB1EF-EE42-409B-9E0A-15115F48CFAF}" presName="box" presStyleLbl="node1" presStyleIdx="2" presStyleCnt="4"/>
      <dgm:spPr/>
      <dgm:t>
        <a:bodyPr/>
        <a:lstStyle/>
        <a:p>
          <a:endParaRPr lang="zh-CN" altLang="en-US"/>
        </a:p>
      </dgm:t>
    </dgm:pt>
    <dgm:pt modelId="{6E1FFB89-BF20-43BD-ACE3-941E30684381}" type="pres">
      <dgm:prSet presAssocID="{7C7EB1EF-EE42-409B-9E0A-15115F48CFAF}" presName="img" presStyleLbl="fgImgPlace1" presStyleIdx="2" presStyleCnt="4" custScaleX="24396" custScaleY="54637" custLinFactNeighborX="-1560" custLinFactNeighborY="-174"/>
      <dgm:spPr>
        <a:solidFill>
          <a:srgbClr val="0070C0"/>
        </a:solidFill>
      </dgm:spPr>
      <dgm:t>
        <a:bodyPr/>
        <a:lstStyle/>
        <a:p>
          <a:endParaRPr lang="zh-CN" altLang="en-US"/>
        </a:p>
      </dgm:t>
    </dgm:pt>
    <dgm:pt modelId="{F69C9C61-A40B-4B2E-B8E2-B1A4181B3902}" type="pres">
      <dgm:prSet presAssocID="{7C7EB1EF-EE42-409B-9E0A-15115F48CFAF}" presName="text" presStyleLbl="node1" presStyleIdx="2" presStyleCnt="4">
        <dgm:presLayoutVars>
          <dgm:bulletEnabled val="1"/>
        </dgm:presLayoutVars>
      </dgm:prSet>
      <dgm:spPr/>
      <dgm:t>
        <a:bodyPr/>
        <a:lstStyle/>
        <a:p>
          <a:endParaRPr lang="zh-CN" altLang="en-US"/>
        </a:p>
      </dgm:t>
    </dgm:pt>
    <dgm:pt modelId="{7708F710-9FD7-45B7-9071-5C53F2C23318}" type="pres">
      <dgm:prSet presAssocID="{665D2D1D-86FC-45EB-A5D3-8A4C55326DA6}" presName="spacer" presStyleCnt="0"/>
      <dgm:spPr/>
    </dgm:pt>
    <dgm:pt modelId="{55C4C5F0-75AA-4AA6-8CF8-C1C2207B64AB}" type="pres">
      <dgm:prSet presAssocID="{25087C51-8DDF-4DA0-9BAB-866555E16139}" presName="comp" presStyleCnt="0"/>
      <dgm:spPr/>
    </dgm:pt>
    <dgm:pt modelId="{B68E853A-EE08-4ABA-BFDD-9319E19DBD66}" type="pres">
      <dgm:prSet presAssocID="{25087C51-8DDF-4DA0-9BAB-866555E16139}" presName="box" presStyleLbl="node1" presStyleIdx="3" presStyleCnt="4"/>
      <dgm:spPr/>
      <dgm:t>
        <a:bodyPr/>
        <a:lstStyle/>
        <a:p>
          <a:endParaRPr lang="zh-CN" altLang="en-US"/>
        </a:p>
      </dgm:t>
    </dgm:pt>
    <dgm:pt modelId="{F5C5CBD8-2581-4BE4-9C22-2518E5EE7562}" type="pres">
      <dgm:prSet presAssocID="{25087C51-8DDF-4DA0-9BAB-866555E16139}" presName="img" presStyleLbl="fgImgPlace1" presStyleIdx="3" presStyleCnt="4" custScaleX="24396" custScaleY="54637"/>
      <dgm:spPr>
        <a:solidFill>
          <a:srgbClr val="0070C0"/>
        </a:solidFill>
      </dgm:spPr>
      <dgm:t>
        <a:bodyPr/>
        <a:lstStyle/>
        <a:p>
          <a:endParaRPr lang="zh-CN" altLang="en-US"/>
        </a:p>
      </dgm:t>
    </dgm:pt>
    <dgm:pt modelId="{03ACF98A-F43A-4048-AE19-532DA2062D9A}" type="pres">
      <dgm:prSet presAssocID="{25087C51-8DDF-4DA0-9BAB-866555E16139}" presName="text" presStyleLbl="node1" presStyleIdx="3" presStyleCnt="4">
        <dgm:presLayoutVars>
          <dgm:bulletEnabled val="1"/>
        </dgm:presLayoutVars>
      </dgm:prSet>
      <dgm:spPr/>
      <dgm:t>
        <a:bodyPr/>
        <a:lstStyle/>
        <a:p>
          <a:endParaRPr lang="zh-CN" altLang="en-US"/>
        </a:p>
      </dgm:t>
    </dgm:pt>
  </dgm:ptLst>
  <dgm:cxnLst>
    <dgm:cxn modelId="{5FDEB76D-F33C-4BEA-A2CA-F53AF2CF425E}" srcId="{EBAE718B-9658-42D3-908B-EB4A7C9712F9}" destId="{7CA35C6E-7C46-4797-8A42-DCA022D7A785}" srcOrd="0" destOrd="0" parTransId="{FA4CC6AE-475B-4D5D-AEBF-E8621255EB5F}" sibTransId="{B3E4CB04-4EAF-415F-BAB5-2E611B0CE1CF}"/>
    <dgm:cxn modelId="{B5A95A88-CF54-4011-8660-51948BE50F56}" type="presOf" srcId="{7CA35C6E-7C46-4797-8A42-DCA022D7A785}" destId="{59E8ACA1-F6CD-4305-8E84-F80CD676165B}" srcOrd="0" destOrd="0" presId="urn:microsoft.com/office/officeart/2005/8/layout/vList4"/>
    <dgm:cxn modelId="{DACE1518-C844-4DB4-B8BE-11B0D2B0714C}" type="presOf" srcId="{EBAE718B-9658-42D3-908B-EB4A7C9712F9}" destId="{9D8FDF43-5F22-4C58-95A6-F6FA2BC1C4FF}" srcOrd="0" destOrd="0" presId="urn:microsoft.com/office/officeart/2005/8/layout/vList4"/>
    <dgm:cxn modelId="{5445CAA3-0759-4C34-8081-0D8F3EC68B49}" type="presOf" srcId="{25087C51-8DDF-4DA0-9BAB-866555E16139}" destId="{03ACF98A-F43A-4048-AE19-532DA2062D9A}" srcOrd="1" destOrd="0" presId="urn:microsoft.com/office/officeart/2005/8/layout/vList4"/>
    <dgm:cxn modelId="{23ECACA4-234E-4A28-8B05-2B9B2A452989}" type="presOf" srcId="{7CA35C6E-7C46-4797-8A42-DCA022D7A785}" destId="{F9ED24FD-8912-4203-85DC-387A30A0B443}" srcOrd="1" destOrd="0" presId="urn:microsoft.com/office/officeart/2005/8/layout/vList4"/>
    <dgm:cxn modelId="{2FF2D18B-5E72-4002-8EC0-930CE4ABB28B}" srcId="{EBAE718B-9658-42D3-908B-EB4A7C9712F9}" destId="{9B3FCC69-D90A-4B8C-B14B-952F56CE3593}" srcOrd="1" destOrd="0" parTransId="{6566F408-C1BF-4823-B02A-D15F3569BA22}" sibTransId="{21E16C35-FFFC-48AF-ACC9-821F23AE1333}"/>
    <dgm:cxn modelId="{93E0A2BA-EC26-42BC-8287-1F8769B50554}" type="presOf" srcId="{9B3FCC69-D90A-4B8C-B14B-952F56CE3593}" destId="{6BC3DDFE-6E6C-4FDD-A060-90502780408B}" srcOrd="1" destOrd="0" presId="urn:microsoft.com/office/officeart/2005/8/layout/vList4"/>
    <dgm:cxn modelId="{9E5D9E6E-E21C-469C-9CF9-EB5B7E08F197}" type="presOf" srcId="{25087C51-8DDF-4DA0-9BAB-866555E16139}" destId="{B68E853A-EE08-4ABA-BFDD-9319E19DBD66}" srcOrd="0" destOrd="0" presId="urn:microsoft.com/office/officeart/2005/8/layout/vList4"/>
    <dgm:cxn modelId="{362861BD-1CF0-42E2-9EAF-1DE1B4F4583B}" type="presOf" srcId="{7C7EB1EF-EE42-409B-9E0A-15115F48CFAF}" destId="{F69C9C61-A40B-4B2E-B8E2-B1A4181B3902}" srcOrd="1" destOrd="0" presId="urn:microsoft.com/office/officeart/2005/8/layout/vList4"/>
    <dgm:cxn modelId="{03AFAD54-7D22-47FD-AE9F-7239976C575C}" srcId="{EBAE718B-9658-42D3-908B-EB4A7C9712F9}" destId="{25087C51-8DDF-4DA0-9BAB-866555E16139}" srcOrd="3" destOrd="0" parTransId="{04C64952-66A5-436C-BD04-B8D54C45C7D2}" sibTransId="{DB8AE0D5-18A2-4F65-97B3-11D30B0008F1}"/>
    <dgm:cxn modelId="{D48EC78B-18CC-41FD-ADC2-B2CFE1AEFD60}" srcId="{EBAE718B-9658-42D3-908B-EB4A7C9712F9}" destId="{7C7EB1EF-EE42-409B-9E0A-15115F48CFAF}" srcOrd="2" destOrd="0" parTransId="{C8D6C08E-C6E1-4309-8483-D779EC44C348}" sibTransId="{665D2D1D-86FC-45EB-A5D3-8A4C55326DA6}"/>
    <dgm:cxn modelId="{1F932648-9B49-40B2-BB81-507BC7C44B10}" type="presOf" srcId="{7C7EB1EF-EE42-409B-9E0A-15115F48CFAF}" destId="{F7325B12-B68A-4A84-8ED8-D4B790DBB36E}" srcOrd="0" destOrd="0" presId="urn:microsoft.com/office/officeart/2005/8/layout/vList4"/>
    <dgm:cxn modelId="{5AA90B15-8AB5-4097-B785-B774F784F4B5}" type="presOf" srcId="{9B3FCC69-D90A-4B8C-B14B-952F56CE3593}" destId="{D7042EFD-CCE5-4CA8-A3F3-419686917197}" srcOrd="0" destOrd="0" presId="urn:microsoft.com/office/officeart/2005/8/layout/vList4"/>
    <dgm:cxn modelId="{3CD7055E-CE37-4532-B07A-E147FEA61CF9}" type="presParOf" srcId="{9D8FDF43-5F22-4C58-95A6-F6FA2BC1C4FF}" destId="{90F28F1B-BFCA-4AA0-91E0-00F817812988}" srcOrd="0" destOrd="0" presId="urn:microsoft.com/office/officeart/2005/8/layout/vList4"/>
    <dgm:cxn modelId="{A69F2E6D-1680-423F-9CF4-7E0D16E0BA78}" type="presParOf" srcId="{90F28F1B-BFCA-4AA0-91E0-00F817812988}" destId="{59E8ACA1-F6CD-4305-8E84-F80CD676165B}" srcOrd="0" destOrd="0" presId="urn:microsoft.com/office/officeart/2005/8/layout/vList4"/>
    <dgm:cxn modelId="{607DD27A-C308-43D8-8C98-DE6C8F3F10B4}" type="presParOf" srcId="{90F28F1B-BFCA-4AA0-91E0-00F817812988}" destId="{7D3926AE-D279-4284-8D3C-73162E8460EB}" srcOrd="1" destOrd="0" presId="urn:microsoft.com/office/officeart/2005/8/layout/vList4"/>
    <dgm:cxn modelId="{40F4274C-B814-463D-93DB-C74B17F4CE7A}" type="presParOf" srcId="{90F28F1B-BFCA-4AA0-91E0-00F817812988}" destId="{F9ED24FD-8912-4203-85DC-387A30A0B443}" srcOrd="2" destOrd="0" presId="urn:microsoft.com/office/officeart/2005/8/layout/vList4"/>
    <dgm:cxn modelId="{1AEFF92C-60E3-4744-A87E-F1F6C4E572C2}" type="presParOf" srcId="{9D8FDF43-5F22-4C58-95A6-F6FA2BC1C4FF}" destId="{EA370BF9-61F4-4BBE-9D45-1C3713175010}" srcOrd="1" destOrd="0" presId="urn:microsoft.com/office/officeart/2005/8/layout/vList4"/>
    <dgm:cxn modelId="{A58EB70B-9920-40E4-BFDC-9CE871119F74}" type="presParOf" srcId="{9D8FDF43-5F22-4C58-95A6-F6FA2BC1C4FF}" destId="{40FC0718-56A6-4FC8-AF46-C62CEBD47C6E}" srcOrd="2" destOrd="0" presId="urn:microsoft.com/office/officeart/2005/8/layout/vList4"/>
    <dgm:cxn modelId="{0DDC3633-FB92-4EDA-9488-FBE60F2C1BB5}" type="presParOf" srcId="{40FC0718-56A6-4FC8-AF46-C62CEBD47C6E}" destId="{D7042EFD-CCE5-4CA8-A3F3-419686917197}" srcOrd="0" destOrd="0" presId="urn:microsoft.com/office/officeart/2005/8/layout/vList4"/>
    <dgm:cxn modelId="{DF26D5A4-C7DF-401E-B136-D72E098077C5}" type="presParOf" srcId="{40FC0718-56A6-4FC8-AF46-C62CEBD47C6E}" destId="{496928D0-279A-404C-9494-F9AEFF1DA841}" srcOrd="1" destOrd="0" presId="urn:microsoft.com/office/officeart/2005/8/layout/vList4"/>
    <dgm:cxn modelId="{2A06E7EC-46B4-4EB9-BEF8-D72B9DB710BD}" type="presParOf" srcId="{40FC0718-56A6-4FC8-AF46-C62CEBD47C6E}" destId="{6BC3DDFE-6E6C-4FDD-A060-90502780408B}" srcOrd="2" destOrd="0" presId="urn:microsoft.com/office/officeart/2005/8/layout/vList4"/>
    <dgm:cxn modelId="{67977899-4604-4C2B-90F9-1B6A600D964C}" type="presParOf" srcId="{9D8FDF43-5F22-4C58-95A6-F6FA2BC1C4FF}" destId="{2A907511-2512-4DF3-8654-94AEE97BEABE}" srcOrd="3" destOrd="0" presId="urn:microsoft.com/office/officeart/2005/8/layout/vList4"/>
    <dgm:cxn modelId="{69AF4A01-799C-443E-9272-DA0537BE7CBF}" type="presParOf" srcId="{9D8FDF43-5F22-4C58-95A6-F6FA2BC1C4FF}" destId="{C7C37455-B6E1-4A17-9E8F-A863B96D9EC5}" srcOrd="4" destOrd="0" presId="urn:microsoft.com/office/officeart/2005/8/layout/vList4"/>
    <dgm:cxn modelId="{27DCB3B6-44C4-4C8C-B397-0BA4A29699A7}" type="presParOf" srcId="{C7C37455-B6E1-4A17-9E8F-A863B96D9EC5}" destId="{F7325B12-B68A-4A84-8ED8-D4B790DBB36E}" srcOrd="0" destOrd="0" presId="urn:microsoft.com/office/officeart/2005/8/layout/vList4"/>
    <dgm:cxn modelId="{5BDE8C5D-E26F-498A-8918-40B5D3288C92}" type="presParOf" srcId="{C7C37455-B6E1-4A17-9E8F-A863B96D9EC5}" destId="{6E1FFB89-BF20-43BD-ACE3-941E30684381}" srcOrd="1" destOrd="0" presId="urn:microsoft.com/office/officeart/2005/8/layout/vList4"/>
    <dgm:cxn modelId="{7C556767-0700-4109-A9F7-2B3E44B316AA}" type="presParOf" srcId="{C7C37455-B6E1-4A17-9E8F-A863B96D9EC5}" destId="{F69C9C61-A40B-4B2E-B8E2-B1A4181B3902}" srcOrd="2" destOrd="0" presId="urn:microsoft.com/office/officeart/2005/8/layout/vList4"/>
    <dgm:cxn modelId="{3C8AB0B5-CBDB-4CE9-B2D7-20B65D9469AF}" type="presParOf" srcId="{9D8FDF43-5F22-4C58-95A6-F6FA2BC1C4FF}" destId="{7708F710-9FD7-45B7-9071-5C53F2C23318}" srcOrd="5" destOrd="0" presId="urn:microsoft.com/office/officeart/2005/8/layout/vList4"/>
    <dgm:cxn modelId="{558E5831-E2BF-4A3B-B60B-B422EA234940}" type="presParOf" srcId="{9D8FDF43-5F22-4C58-95A6-F6FA2BC1C4FF}" destId="{55C4C5F0-75AA-4AA6-8CF8-C1C2207B64AB}" srcOrd="6" destOrd="0" presId="urn:microsoft.com/office/officeart/2005/8/layout/vList4"/>
    <dgm:cxn modelId="{330E6E6B-14FE-4D4B-B5E7-A64BE6EBB288}" type="presParOf" srcId="{55C4C5F0-75AA-4AA6-8CF8-C1C2207B64AB}" destId="{B68E853A-EE08-4ABA-BFDD-9319E19DBD66}" srcOrd="0" destOrd="0" presId="urn:microsoft.com/office/officeart/2005/8/layout/vList4"/>
    <dgm:cxn modelId="{7068473E-323D-44E7-9C98-30405E6A6CAA}" type="presParOf" srcId="{55C4C5F0-75AA-4AA6-8CF8-C1C2207B64AB}" destId="{F5C5CBD8-2581-4BE4-9C22-2518E5EE7562}" srcOrd="1" destOrd="0" presId="urn:microsoft.com/office/officeart/2005/8/layout/vList4"/>
    <dgm:cxn modelId="{6B6055B8-4D1B-4002-83EE-B05DB17AD6A5}" type="presParOf" srcId="{55C4C5F0-75AA-4AA6-8CF8-C1C2207B64AB}" destId="{03ACF98A-F43A-4048-AE19-532DA2062D9A}"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8ACA1-F6CD-4305-8E84-F80CD676165B}">
      <dsp:nvSpPr>
        <dsp:cNvPr id="0" name=""/>
        <dsp:cNvSpPr/>
      </dsp:nvSpPr>
      <dsp:spPr>
        <a:xfrm>
          <a:off x="0" y="0"/>
          <a:ext cx="8128000" cy="14096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100000"/>
            </a:lnSpc>
            <a:spcBef>
              <a:spcPct val="0"/>
            </a:spcBef>
            <a:spcAft>
              <a:spcPct val="35000"/>
            </a:spcAft>
          </a:pPr>
          <a:r>
            <a:rPr lang="en-US" altLang="zh-CN" sz="1800" kern="1200" dirty="0">
              <a:sym typeface="+mn-ea"/>
            </a:rPr>
            <a:t> </a:t>
          </a:r>
          <a:r>
            <a:rPr lang="zh-CN" altLang="en-US" sz="2400" b="1" kern="1200" dirty="0">
              <a:solidFill>
                <a:schemeClr val="tx1"/>
              </a:solidFill>
              <a:sym typeface="+mn-ea"/>
            </a:rPr>
            <a:t>本章学习了</a:t>
          </a:r>
          <a:r>
            <a:rPr lang="zh-CN" altLang="en-US" sz="2400" b="1" kern="1200" dirty="0" smtClean="0">
              <a:solidFill>
                <a:schemeClr val="tx1"/>
              </a:solidFill>
              <a:sym typeface="+mn-ea"/>
            </a:rPr>
            <a:t>亲子关系及其家庭环境影响、</a:t>
          </a:r>
          <a:r>
            <a:rPr lang="zh-CN" altLang="en-US" sz="2400" b="1" kern="1200" dirty="0">
              <a:solidFill>
                <a:schemeClr val="tx1"/>
              </a:solidFill>
              <a:sym typeface="+mn-ea"/>
            </a:rPr>
            <a:t>父母教养方式对儿童品德发展的不同影响</a:t>
          </a:r>
          <a:r>
            <a:rPr lang="zh-CN" altLang="en-US" sz="2400" b="1" kern="1200" dirty="0" smtClean="0">
              <a:solidFill>
                <a:schemeClr val="tx1"/>
              </a:solidFill>
              <a:sym typeface="+mn-ea"/>
            </a:rPr>
            <a:t>，亲子关系</a:t>
          </a:r>
          <a:r>
            <a:rPr lang="zh-CN" altLang="en-US" sz="2400" b="1" kern="1200" dirty="0">
              <a:solidFill>
                <a:schemeClr val="tx1"/>
              </a:solidFill>
              <a:sym typeface="+mn-ea"/>
            </a:rPr>
            <a:t>对儿童品德发展的作用机制。</a:t>
          </a:r>
          <a:endParaRPr lang="zh-CN" altLang="en-US" sz="1800" b="1" kern="1200" dirty="0">
            <a:solidFill>
              <a:schemeClr val="tx1"/>
            </a:solidFill>
          </a:endParaRPr>
        </a:p>
      </dsp:txBody>
      <dsp:txXfrm>
        <a:off x="1746699" y="0"/>
        <a:ext cx="6381300" cy="1409623"/>
      </dsp:txXfrm>
    </dsp:sp>
    <dsp:sp modelId="{7D3926AE-D279-4284-8D3C-73162E8460EB}">
      <dsp:nvSpPr>
        <dsp:cNvPr id="0" name=""/>
        <dsp:cNvSpPr/>
      </dsp:nvSpPr>
      <dsp:spPr>
        <a:xfrm>
          <a:off x="735608" y="440150"/>
          <a:ext cx="396581" cy="529321"/>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042EFD-CCE5-4CA8-A3F3-419686917197}">
      <dsp:nvSpPr>
        <dsp:cNvPr id="0" name=""/>
        <dsp:cNvSpPr/>
      </dsp:nvSpPr>
      <dsp:spPr>
        <a:xfrm>
          <a:off x="0" y="1530722"/>
          <a:ext cx="8128000" cy="12109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100000"/>
            </a:lnSpc>
            <a:spcBef>
              <a:spcPct val="0"/>
            </a:spcBef>
            <a:spcAft>
              <a:spcPct val="35000"/>
            </a:spcAft>
          </a:pPr>
          <a:r>
            <a:rPr lang="zh-CN" altLang="en-US" sz="1800" kern="1200" dirty="0">
              <a:sym typeface="+mn-ea"/>
            </a:rPr>
            <a:t> </a:t>
          </a:r>
          <a:r>
            <a:rPr lang="zh-CN" altLang="en-US" sz="2400" kern="1200" dirty="0">
              <a:sym typeface="+mn-ea"/>
            </a:rPr>
            <a:t> </a:t>
          </a:r>
          <a:r>
            <a:rPr lang="zh-CN" altLang="en-US" sz="2400" b="1" kern="1200" dirty="0" smtClean="0">
              <a:solidFill>
                <a:schemeClr val="tx1"/>
              </a:solidFill>
              <a:sym typeface="+mn-ea"/>
            </a:rPr>
            <a:t>学生</a:t>
          </a:r>
          <a:r>
            <a:rPr lang="zh-CN" altLang="en-US" sz="2400" b="1" kern="1200" dirty="0">
              <a:solidFill>
                <a:schemeClr val="tx1"/>
              </a:solidFill>
              <a:sym typeface="+mn-ea"/>
            </a:rPr>
            <a:t>初步掌握家校合作中通过亲子教育促进儿童品德发展的途径和指导</a:t>
          </a:r>
          <a:r>
            <a:rPr lang="zh-CN" altLang="en-US" sz="2400" b="1" kern="1200" dirty="0" smtClean="0">
              <a:solidFill>
                <a:schemeClr val="tx1"/>
              </a:solidFill>
              <a:sym typeface="+mn-ea"/>
            </a:rPr>
            <a:t>要点</a:t>
          </a:r>
          <a:endParaRPr lang="zh-CN" altLang="en-US" sz="1800" b="1" kern="1200" dirty="0">
            <a:solidFill>
              <a:schemeClr val="tx1"/>
            </a:solidFill>
          </a:endParaRPr>
        </a:p>
      </dsp:txBody>
      <dsp:txXfrm>
        <a:off x="1746699" y="1530722"/>
        <a:ext cx="6381300" cy="1210995"/>
      </dsp:txXfrm>
    </dsp:sp>
    <dsp:sp modelId="{496928D0-279A-404C-9494-F9AEFF1DA841}">
      <dsp:nvSpPr>
        <dsp:cNvPr id="0" name=""/>
        <dsp:cNvSpPr/>
      </dsp:nvSpPr>
      <dsp:spPr>
        <a:xfrm>
          <a:off x="735608" y="1871559"/>
          <a:ext cx="396581" cy="529321"/>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325B12-B68A-4A84-8ED8-D4B790DBB36E}">
      <dsp:nvSpPr>
        <dsp:cNvPr id="0" name=""/>
        <dsp:cNvSpPr/>
      </dsp:nvSpPr>
      <dsp:spPr>
        <a:xfrm>
          <a:off x="0" y="2862817"/>
          <a:ext cx="8128000" cy="12109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100000"/>
            </a:lnSpc>
            <a:spcBef>
              <a:spcPct val="0"/>
            </a:spcBef>
            <a:spcAft>
              <a:spcPct val="35000"/>
            </a:spcAft>
          </a:pPr>
          <a:r>
            <a:rPr lang="zh-CN" altLang="en-US" sz="2400" b="1" kern="1200" dirty="0" smtClean="0">
              <a:solidFill>
                <a:schemeClr val="tx1"/>
              </a:solidFill>
              <a:sym typeface="+mn-ea"/>
            </a:rPr>
            <a:t>亲子关系对儿童品德发展作用机制，常见的主要有态度改变、观察与模仿 、认同作用等。</a:t>
          </a:r>
          <a:endParaRPr lang="zh-CN" altLang="en-US" sz="1800" b="1" kern="1200" dirty="0">
            <a:solidFill>
              <a:schemeClr val="tx1"/>
            </a:solidFill>
          </a:endParaRPr>
        </a:p>
      </dsp:txBody>
      <dsp:txXfrm>
        <a:off x="1746699" y="2862817"/>
        <a:ext cx="6381300" cy="1210995"/>
      </dsp:txXfrm>
    </dsp:sp>
    <dsp:sp modelId="{6E1FFB89-BF20-43BD-ACE3-941E30684381}">
      <dsp:nvSpPr>
        <dsp:cNvPr id="0" name=""/>
        <dsp:cNvSpPr/>
      </dsp:nvSpPr>
      <dsp:spPr>
        <a:xfrm>
          <a:off x="710249" y="3201969"/>
          <a:ext cx="396581" cy="529321"/>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8E853A-EE08-4ABA-BFDD-9319E19DBD66}">
      <dsp:nvSpPr>
        <dsp:cNvPr id="0" name=""/>
        <dsp:cNvSpPr/>
      </dsp:nvSpPr>
      <dsp:spPr>
        <a:xfrm>
          <a:off x="0" y="4194913"/>
          <a:ext cx="8128000" cy="12109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b="1" kern="1200" dirty="0">
              <a:solidFill>
                <a:schemeClr val="tx1"/>
              </a:solidFill>
              <a:sym typeface="+mn-ea"/>
            </a:rPr>
            <a:t>学校需要提供亲子教育的相关支持，采用适合儿童品德发展的家校合作方法。</a:t>
          </a:r>
          <a:endParaRPr lang="zh-CN" altLang="en-US" sz="2400" b="1" kern="1200" dirty="0">
            <a:solidFill>
              <a:schemeClr val="tx1"/>
            </a:solidFill>
          </a:endParaRPr>
        </a:p>
      </dsp:txBody>
      <dsp:txXfrm>
        <a:off x="1746699" y="4194913"/>
        <a:ext cx="6381300" cy="1210995"/>
      </dsp:txXfrm>
    </dsp:sp>
    <dsp:sp modelId="{F5C5CBD8-2581-4BE4-9C22-2518E5EE7562}">
      <dsp:nvSpPr>
        <dsp:cNvPr id="0" name=""/>
        <dsp:cNvSpPr/>
      </dsp:nvSpPr>
      <dsp:spPr>
        <a:xfrm>
          <a:off x="735608" y="4535750"/>
          <a:ext cx="396581" cy="529321"/>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F4961-F671-D840-803D-4B02C199AB47}" type="datetimeFigureOut">
              <a:rPr kumimoji="1" lang="zh-CN" altLang="en-US" smtClean="0"/>
              <a:t>2019/4/26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78546-C430-4549-B45A-EA3B29F81B38}" type="slidenum">
              <a:rPr kumimoji="1" lang="zh-CN" altLang="en-US" smtClean="0"/>
              <a:t>‹#›</a:t>
            </a:fld>
            <a:endParaRPr kumimoji="1" lang="zh-CN" altLang="en-US"/>
          </a:p>
        </p:txBody>
      </p:sp>
    </p:spTree>
    <p:extLst>
      <p:ext uri="{BB962C8B-B14F-4D97-AF65-F5344CB8AC3E}">
        <p14:creationId xmlns:p14="http://schemas.microsoft.com/office/powerpoint/2010/main" val="283071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t>1</a:t>
            </a:fld>
            <a:endParaRPr kumimoji="1" lang="zh-CN" altLang="en-US"/>
          </a:p>
        </p:txBody>
      </p:sp>
    </p:spTree>
    <p:extLst>
      <p:ext uri="{BB962C8B-B14F-4D97-AF65-F5344CB8AC3E}">
        <p14:creationId xmlns:p14="http://schemas.microsoft.com/office/powerpoint/2010/main" val="599796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6</a:t>
            </a:fld>
            <a:endParaRPr kumimoji="1" lang="zh-CN" altLang="en-US"/>
          </a:p>
        </p:txBody>
      </p:sp>
    </p:spTree>
    <p:extLst>
      <p:ext uri="{BB962C8B-B14F-4D97-AF65-F5344CB8AC3E}">
        <p14:creationId xmlns:p14="http://schemas.microsoft.com/office/powerpoint/2010/main" val="2626713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t>50</a:t>
            </a:fld>
            <a:endParaRPr kumimoji="1" lang="zh-CN" altLang="en-US"/>
          </a:p>
        </p:txBody>
      </p:sp>
    </p:spTree>
    <p:extLst>
      <p:ext uri="{BB962C8B-B14F-4D97-AF65-F5344CB8AC3E}">
        <p14:creationId xmlns:p14="http://schemas.microsoft.com/office/powerpoint/2010/main" val="2148180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8965"/>
            <a:r>
              <a:rPr lang="zh-CN" altLang="en-US" sz="1800" dirty="0">
                <a:solidFill>
                  <a:srgbClr val="FFFFFF"/>
                </a:solidFill>
                <a:latin typeface="Segoe UI Light" panose="020B0502040204020203"/>
                <a:ea typeface="微软雅黑" panose="020B0503020204020204" charset="-122"/>
                <a:cs typeface="Segoe UI Light" panose="020B0502040204020203"/>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8965">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字体使用 </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行距</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背景图片出处</a:t>
            </a:r>
          </a:p>
          <a:p>
            <a:pPr defTabSz="608965">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声明</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英文 </a:t>
            </a:r>
            <a:r>
              <a:rPr lang="en-US" altLang="zh-CN" sz="1400" dirty="0">
                <a:solidFill>
                  <a:srgbClr val="FFFFFF"/>
                </a:solidFill>
                <a:latin typeface="Segoe UI Light" panose="020B0502040204020203"/>
                <a:cs typeface="Segoe UI Light" panose="020B0502040204020203"/>
              </a:rPr>
              <a:t>Century Gothic</a:t>
            </a: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正文 </a:t>
            </a:r>
            <a:r>
              <a:rPr lang="en-US" altLang="zh-CN" sz="1400" dirty="0">
                <a:solidFill>
                  <a:srgbClr val="FFFFFF"/>
                </a:solidFill>
                <a:latin typeface="Segoe UI Light" panose="020B0502040204020203"/>
                <a:ea typeface="微软雅黑" panose="020B0503020204020204" charset="-122"/>
                <a:cs typeface="Segoe UI Light" panose="020B0502040204020203"/>
              </a:rPr>
              <a:t>1.3</a:t>
            </a: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en-US" altLang="zh-CN" sz="1400" dirty="0" err="1">
                <a:solidFill>
                  <a:srgbClr val="FFFFFF"/>
                </a:solidFill>
                <a:latin typeface="Segoe UI Light" panose="020B0502040204020203"/>
                <a:ea typeface="微软雅黑" panose="020B0503020204020204" charset="-122"/>
                <a:cs typeface="Segoe UI Light" panose="020B0502040204020203"/>
              </a:rPr>
              <a:t>cn.bing.com</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prstClr val="white"/>
                </a:solidFill>
                <a:latin typeface="Segoe UI Light" panose="020B0502040204020203"/>
                <a:ea typeface="微软雅黑" panose="020B0503020204020204" charset="-122"/>
                <a:cs typeface="Segoe UI Light" panose="020B0502040204020203"/>
              </a:rPr>
              <a:t>OfficePLUS</a:t>
            </a:r>
            <a:endParaRPr lang="zh-CN" altLang="en-US" sz="1000"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8965"/>
            <a:r>
              <a:rPr kumimoji="1" lang="zh-CN" altLang="en-US" sz="1335" dirty="0">
                <a:solidFill>
                  <a:srgbClr val="000000"/>
                </a:solidFill>
                <a:latin typeface="Century Gothic" panose="020B0502020202020204"/>
                <a:ea typeface="微软雅黑" panose="020B0503020204020204" charset="-122"/>
              </a:rPr>
              <a:t>点击</a:t>
            </a:r>
            <a:r>
              <a:rPr kumimoji="1" lang="en-US" altLang="zh-CN" sz="1335" dirty="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a:solidFill>
                  <a:srgbClr val="000000"/>
                </a:solidFill>
                <a:latin typeface="Century Gothic" panose="020B0502020202020204"/>
                <a:ea typeface="微软雅黑" panose="020B0503020204020204" charset="-122"/>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
        <p:nvSpPr>
          <p:cNvPr id="2" name="矩形 1"/>
          <p:cNvSpPr/>
          <p:nvPr userDrawn="1"/>
        </p:nvSpPr>
        <p:spPr>
          <a:xfrm rot="9822520">
            <a:off x="3099071" y="410986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8585722">
            <a:off x="2900872" y="169105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4450317">
            <a:off x="2505540" y="316495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892948">
            <a:off x="1669486" y="283793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4240722">
            <a:off x="2955271" y="340891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3863176">
            <a:off x="2173226" y="242362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187853">
            <a:off x="1161290" y="175907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905749">
            <a:off x="2244535" y="132182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9322284">
            <a:off x="2044076" y="170116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42066">
            <a:off x="1017200" y="378935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20117985">
            <a:off x="3894745" y="181582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905749">
            <a:off x="2447007" y="463647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9322284">
            <a:off x="4995333" y="525920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736611">
            <a:off x="3735113" y="439545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标题幻灯片">
    <p:spTree>
      <p:nvGrpSpPr>
        <p:cNvPr id="1" name=""/>
        <p:cNvGrpSpPr/>
        <p:nvPr/>
      </p:nvGrpSpPr>
      <p:grpSpPr>
        <a:xfrm>
          <a:off x="0" y="0"/>
          <a:ext cx="0" cy="0"/>
          <a:chOff x="0" y="0"/>
          <a:chExt cx="0" cy="0"/>
        </a:xfrm>
      </p:grpSpPr>
      <p:sp>
        <p:nvSpPr>
          <p:cNvPr id="2" name="矩形 1"/>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标题幻灯片">
    <p:spTree>
      <p:nvGrpSpPr>
        <p:cNvPr id="1" name=""/>
        <p:cNvGrpSpPr/>
        <p:nvPr/>
      </p:nvGrpSpPr>
      <p:grpSpPr>
        <a:xfrm>
          <a:off x="0" y="0"/>
          <a:ext cx="0" cy="0"/>
          <a:chOff x="0" y="0"/>
          <a:chExt cx="0" cy="0"/>
        </a:xfrm>
      </p:grpSpPr>
      <p:sp>
        <p:nvSpPr>
          <p:cNvPr id="4" name="矩形 3"/>
          <p:cNvSpPr/>
          <p:nvPr userDrawn="1"/>
        </p:nvSpPr>
        <p:spPr>
          <a:xfrm rot="19238099">
            <a:off x="11440980" y="5083135"/>
            <a:ext cx="442243" cy="442243"/>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10718032" y="5587230"/>
            <a:ext cx="1790831" cy="179083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9831264" y="6039855"/>
            <a:ext cx="1029918" cy="1029918"/>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567216">
            <a:off x="9227888" y="6150357"/>
            <a:ext cx="265265" cy="2652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567216">
            <a:off x="11022574" y="4821816"/>
            <a:ext cx="308836" cy="308836"/>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96210" y="33589"/>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424797" y="-289495"/>
            <a:ext cx="1261894" cy="126189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1181569" y="925974"/>
            <a:ext cx="284699" cy="28469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1311074" y="134869"/>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占位符 7"/>
          <p:cNvSpPr>
            <a:spLocks noGrp="1"/>
          </p:cNvSpPr>
          <p:nvPr>
            <p:ph type="body" sz="quarter" idx="10" hasCustomPrompt="1"/>
          </p:nvPr>
        </p:nvSpPr>
        <p:spPr>
          <a:xfrm>
            <a:off x="1713834"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标题幻灯片">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7_标题幻灯片">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5" name="矩形 14"/>
          <p:cNvSpPr/>
          <p:nvPr userDrawn="1"/>
        </p:nvSpPr>
        <p:spPr>
          <a:xfrm rot="9822520">
            <a:off x="8665853" y="469659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8585722">
            <a:off x="8467654" y="227778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4450317">
            <a:off x="8072322" y="375168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892948">
            <a:off x="7236268" y="342466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4240722">
            <a:off x="8522053" y="399564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3863176">
            <a:off x="7740008" y="301035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87853">
            <a:off x="6728072" y="234580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userDrawn="1"/>
        </p:nvSpPr>
        <p:spPr>
          <a:xfrm rot="905749">
            <a:off x="7811317" y="190855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userDrawn="1"/>
        </p:nvSpPr>
        <p:spPr>
          <a:xfrm rot="19322284">
            <a:off x="7610858" y="228789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userDrawn="1"/>
        </p:nvSpPr>
        <p:spPr>
          <a:xfrm rot="42066">
            <a:off x="6583982" y="437608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userDrawn="1"/>
        </p:nvSpPr>
        <p:spPr>
          <a:xfrm rot="20117985">
            <a:off x="9461527" y="240255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userDrawn="1"/>
        </p:nvSpPr>
        <p:spPr>
          <a:xfrm rot="905749">
            <a:off x="8013789" y="522320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userDrawn="1"/>
        </p:nvSpPr>
        <p:spPr>
          <a:xfrm rot="19322284">
            <a:off x="10562115" y="584593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userDrawn="1"/>
        </p:nvSpPr>
        <p:spPr>
          <a:xfrm rot="19736611">
            <a:off x="9301895" y="498218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标题幻灯片">
    <p:spTree>
      <p:nvGrpSpPr>
        <p:cNvPr id="1" name=""/>
        <p:cNvGrpSpPr/>
        <p:nvPr/>
      </p:nvGrpSpPr>
      <p:grpSpPr>
        <a:xfrm>
          <a:off x="0" y="0"/>
          <a:ext cx="0" cy="0"/>
          <a:chOff x="0" y="0"/>
          <a:chExt cx="0" cy="0"/>
        </a:xfrm>
      </p:grpSpPr>
      <p:sp>
        <p:nvSpPr>
          <p:cNvPr id="4" name="矩形 3"/>
          <p:cNvSpPr/>
          <p:nvPr userDrawn="1"/>
        </p:nvSpPr>
        <p:spPr>
          <a:xfrm rot="6238231" flipH="1">
            <a:off x="9407392" y="4234793"/>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19041346" flipH="1">
            <a:off x="10088253" y="6106343"/>
            <a:ext cx="188104" cy="18810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998715" flipH="1">
            <a:off x="10506343" y="5622066"/>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19250941" flipH="1">
            <a:off x="10179321" y="5688691"/>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628487" flipH="1">
            <a:off x="11165499" y="65923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703810" flipH="1">
            <a:off x="11537857" y="2659624"/>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985914" flipH="1">
            <a:off x="11073314" y="54149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3014278" flipH="1">
            <a:off x="10200525" y="3586333"/>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4169379" flipH="1">
            <a:off x="8954405" y="546220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849597" flipH="1">
            <a:off x="10415339" y="6386801"/>
            <a:ext cx="669019" cy="6690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703810" flipH="1">
            <a:off x="10051625" y="3232154"/>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60">
          <a:fgClr>
            <a:schemeClr val="accent2"/>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32769;&#26753;&#35266;&#19990;&#30028;&#65306;&#38548;&#20195;&#25945;&#32946;-50&#31186;&#30340;&#25968;&#25454;-8&#20998;20&#31186;&#20998;&#26512;&#21033;&#24330;.mp4"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879" y="2679980"/>
            <a:ext cx="11957119" cy="923330"/>
          </a:xfrm>
          <a:prstGeom prst="rect">
            <a:avLst/>
          </a:prstGeom>
          <a:noFill/>
        </p:spPr>
        <p:txBody>
          <a:bodyPr wrap="none" rtlCol="0">
            <a:spAutoFit/>
          </a:bodyPr>
          <a:lstStyle/>
          <a:p>
            <a:pPr algn="ctr"/>
            <a:r>
              <a:rPr kumimoji="1" lang="zh-CN" altLang="en-US" sz="5400" b="1" dirty="0">
                <a:latin typeface="微软雅黑" panose="020B0503020204020204" charset="-122"/>
                <a:ea typeface="微软雅黑" panose="020B0503020204020204" charset="-122"/>
                <a:cs typeface="微软雅黑" panose="020B0503020204020204" charset="-122"/>
              </a:rPr>
              <a:t>第五章</a:t>
            </a:r>
            <a:r>
              <a:rPr kumimoji="1" lang="en-US" altLang="zh-CN" sz="5400" b="1" dirty="0">
                <a:latin typeface="微软雅黑" panose="020B0503020204020204" charset="-122"/>
                <a:ea typeface="微软雅黑" panose="020B0503020204020204" charset="-122"/>
                <a:cs typeface="微软雅黑" panose="020B0503020204020204" charset="-122"/>
              </a:rPr>
              <a:t>《</a:t>
            </a:r>
            <a:r>
              <a:rPr kumimoji="1" lang="zh-CN" altLang="en-US" sz="5400" b="1" dirty="0">
                <a:latin typeface="微软雅黑" panose="020B0503020204020204" charset="-122"/>
                <a:ea typeface="微软雅黑" panose="020B0503020204020204" charset="-122"/>
                <a:cs typeface="微软雅黑" panose="020B0503020204020204" charset="-122"/>
              </a:rPr>
              <a:t>亲子关系与小学生品德养成</a:t>
            </a:r>
            <a:r>
              <a:rPr kumimoji="1" lang="en-US" altLang="zh-CN" sz="5400" b="1" dirty="0">
                <a:latin typeface="微软雅黑" panose="020B0503020204020204" charset="-122"/>
                <a:ea typeface="微软雅黑" panose="020B0503020204020204" charset="-122"/>
                <a:cs typeface="微软雅黑" panose="020B0503020204020204" charset="-122"/>
              </a:rPr>
              <a:t>》</a:t>
            </a:r>
            <a:endParaRPr kumimoji="1" lang="zh-CN" altLang="en-US" sz="54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6518786" y="1460091"/>
            <a:ext cx="4822723" cy="45243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t>这些结果以及后继的测验还得出了这样的一个普遍结论：</a:t>
            </a:r>
            <a:r>
              <a:rPr lang="zh-CN" altLang="en-US" sz="3200" dirty="0">
                <a:solidFill>
                  <a:schemeClr val="accent1">
                    <a:lumMod val="50000"/>
                  </a:schemeClr>
                </a:solidFill>
              </a:rPr>
              <a:t>母子之间亲密联结的出现是以后社会化过程的先决条件</a:t>
            </a:r>
            <a:r>
              <a:rPr lang="zh-CN" altLang="en-US" sz="3200" dirty="0"/>
              <a:t>，反过来我们可以这样说，良好的亲子关系更重要的是为孩子提供了心理上的</a:t>
            </a:r>
            <a:r>
              <a:rPr lang="zh-CN" altLang="en-US" sz="3200" dirty="0">
                <a:solidFill>
                  <a:schemeClr val="accent1">
                    <a:lumMod val="50000"/>
                  </a:schemeClr>
                </a:solidFill>
              </a:rPr>
              <a:t>安全感、抚慰感</a:t>
            </a:r>
            <a:r>
              <a:rPr lang="zh-CN" altLang="en-US" sz="3200"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719" y="1228050"/>
            <a:ext cx="4159364" cy="475635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48520" y="875835"/>
            <a:ext cx="9311517" cy="529569"/>
          </a:xfrm>
        </p:spPr>
        <p:txBody>
          <a:bodyPr/>
          <a:lstStyle/>
          <a:p>
            <a:r>
              <a:rPr lang="zh-CN" altLang="en-US" sz="4000" dirty="0"/>
              <a:t>（二）亲子关系对儿童品德发展的影响</a:t>
            </a:r>
          </a:p>
          <a:p>
            <a:endParaRPr lang="zh-CN" altLang="en-US" dirty="0"/>
          </a:p>
        </p:txBody>
      </p:sp>
      <p:sp>
        <p:nvSpPr>
          <p:cNvPr id="3" name="文本框 2"/>
          <p:cNvSpPr txBox="1"/>
          <p:nvPr/>
        </p:nvSpPr>
        <p:spPr>
          <a:xfrm>
            <a:off x="1584626" y="1565883"/>
            <a:ext cx="9311518" cy="4247317"/>
          </a:xfrm>
          <a:prstGeom prst="rect">
            <a:avLst/>
          </a:prstGeom>
          <a:noFill/>
        </p:spPr>
        <p:txBody>
          <a:bodyPr wrap="square" rtlCol="0">
            <a:spAutoFit/>
          </a:bodyPr>
          <a:lstStyle/>
          <a:p>
            <a:endParaRPr lang="en-US" altLang="zh-CN" dirty="0"/>
          </a:p>
          <a:p>
            <a:r>
              <a:rPr lang="zh-CN" altLang="en-US" sz="3600" b="1" dirty="0"/>
              <a:t>良好的亲子关系</a:t>
            </a:r>
            <a:r>
              <a:rPr lang="zh-CN" altLang="en-US" sz="3600" dirty="0"/>
              <a:t>使成长中的孩子习得</a:t>
            </a:r>
            <a:r>
              <a:rPr lang="zh-CN" altLang="en-US" sz="3600" dirty="0">
                <a:solidFill>
                  <a:schemeClr val="accent1">
                    <a:lumMod val="50000"/>
                  </a:schemeClr>
                </a:solidFill>
              </a:rPr>
              <a:t>基本知识、技能、行为及价值观</a:t>
            </a:r>
            <a:r>
              <a:rPr lang="zh-CN" altLang="en-US" sz="3600" dirty="0"/>
              <a:t>，促使其成功地发展各种社会人际关系。</a:t>
            </a:r>
            <a:endParaRPr lang="en-US" altLang="zh-CN" sz="3600" dirty="0"/>
          </a:p>
          <a:p>
            <a:endParaRPr lang="en-US" altLang="zh-CN" sz="3600" dirty="0"/>
          </a:p>
          <a:p>
            <a:r>
              <a:rPr lang="zh-CN" altLang="en-US" sz="3600" dirty="0"/>
              <a:t>而不良的亲子关系则影响孩子的心理健康并导致</a:t>
            </a:r>
            <a:r>
              <a:rPr lang="zh-CN" altLang="en-US" sz="3600" dirty="0">
                <a:solidFill>
                  <a:schemeClr val="accent1">
                    <a:lumMod val="50000"/>
                  </a:schemeClr>
                </a:solidFill>
              </a:rPr>
              <a:t>问题行为</a:t>
            </a:r>
            <a:r>
              <a:rPr lang="zh-CN" altLang="en-US" sz="3600" dirty="0"/>
              <a:t>的出现，例如：品行障碍及犯罪倾向等。</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79104" y="844900"/>
            <a:ext cx="8975035" cy="4524315"/>
          </a:xfrm>
          <a:prstGeom prst="rect">
            <a:avLst/>
          </a:prstGeom>
        </p:spPr>
        <p:txBody>
          <a:bodyPr wrap="square">
            <a:spAutoFit/>
          </a:bodyPr>
          <a:lstStyle/>
          <a:p>
            <a:r>
              <a:rPr lang="en-US" altLang="zh-CN" sz="4000" b="1" dirty="0">
                <a:latin typeface="Arial" panose="020B0604020202020204" pitchFamily="34" charset="0"/>
              </a:rPr>
              <a:t>1.</a:t>
            </a:r>
            <a:r>
              <a:rPr lang="zh-CN" altLang="en-US" sz="4000" b="1" dirty="0">
                <a:latin typeface="Arial" panose="020B0604020202020204" pitchFamily="34" charset="0"/>
              </a:rPr>
              <a:t>良好的亲子关系有利于儿童品德的               发展</a:t>
            </a:r>
          </a:p>
          <a:p>
            <a:endParaRPr lang="en-US" altLang="zh-CN" sz="2800" dirty="0">
              <a:latin typeface="Arial" panose="020B0604020202020204" pitchFamily="34" charset="0"/>
            </a:endParaRPr>
          </a:p>
          <a:p>
            <a:r>
              <a:rPr lang="zh-CN" altLang="en-US" sz="3600" dirty="0">
                <a:latin typeface="Arial" panose="020B0604020202020204" pitchFamily="34" charset="0"/>
              </a:rPr>
              <a:t>一般认为，亲子之间的</a:t>
            </a:r>
            <a:r>
              <a:rPr lang="zh-CN" altLang="en-US" sz="3600" dirty="0">
                <a:solidFill>
                  <a:schemeClr val="accent1">
                    <a:lumMod val="50000"/>
                  </a:schemeClr>
                </a:solidFill>
                <a:latin typeface="Arial" panose="020B0604020202020204" pitchFamily="34" charset="0"/>
              </a:rPr>
              <a:t>相互作用</a:t>
            </a:r>
            <a:r>
              <a:rPr lang="zh-CN" altLang="en-US" sz="3600" dirty="0">
                <a:latin typeface="Arial" panose="020B0604020202020204" pitchFamily="34" charset="0"/>
              </a:rPr>
              <a:t>和</a:t>
            </a:r>
            <a:r>
              <a:rPr lang="zh-CN" altLang="en-US" sz="3600" dirty="0">
                <a:solidFill>
                  <a:schemeClr val="accent1">
                    <a:lumMod val="50000"/>
                  </a:schemeClr>
                </a:solidFill>
                <a:latin typeface="Arial" panose="020B0604020202020204" pitchFamily="34" charset="0"/>
              </a:rPr>
              <a:t>情感关系</a:t>
            </a:r>
            <a:r>
              <a:rPr lang="zh-CN" altLang="en-US" sz="3600" dirty="0">
                <a:latin typeface="Arial" panose="020B0604020202020204" pitchFamily="34" charset="0"/>
              </a:rPr>
              <a:t>会影响到子女对以后社会关系的期望和反应，在社会性发展方面，良好的亲子关系能帮助孩子</a:t>
            </a:r>
            <a:r>
              <a:rPr lang="zh-CN" altLang="en-US" sz="3600" dirty="0">
                <a:solidFill>
                  <a:schemeClr val="accent1">
                    <a:lumMod val="50000"/>
                  </a:schemeClr>
                </a:solidFill>
                <a:latin typeface="Arial" panose="020B0604020202020204" pitchFamily="34" charset="0"/>
              </a:rPr>
              <a:t>学习</a:t>
            </a:r>
            <a:r>
              <a:rPr lang="zh-CN" altLang="en-US" sz="3600" dirty="0">
                <a:latin typeface="Arial" panose="020B0604020202020204" pitchFamily="34" charset="0"/>
              </a:rPr>
              <a:t>和发展对</a:t>
            </a:r>
            <a:r>
              <a:rPr lang="zh-CN" altLang="en-US" sz="3600" dirty="0">
                <a:solidFill>
                  <a:schemeClr val="accent1">
                    <a:lumMod val="50000"/>
                  </a:schemeClr>
                </a:solidFill>
                <a:latin typeface="Arial" panose="020B0604020202020204" pitchFamily="34" charset="0"/>
              </a:rPr>
              <a:t>权威的理解</a:t>
            </a:r>
            <a:r>
              <a:rPr lang="zh-CN" altLang="en-US" sz="3600" dirty="0">
                <a:latin typeface="Arial" panose="020B0604020202020204" pitchFamily="34" charset="0"/>
              </a:rPr>
              <a:t>和对</a:t>
            </a:r>
            <a:r>
              <a:rPr lang="zh-CN" altLang="en-US" sz="3600" dirty="0">
                <a:solidFill>
                  <a:schemeClr val="accent1">
                    <a:lumMod val="50000"/>
                  </a:schemeClr>
                </a:solidFill>
                <a:latin typeface="Arial" panose="020B0604020202020204" pitchFamily="34" charset="0"/>
              </a:rPr>
              <a:t>规则的服从。</a:t>
            </a:r>
            <a:endParaRPr lang="zh-CN" altLang="en-US" sz="3600" dirty="0">
              <a:solidFill>
                <a:schemeClr val="accent1">
                  <a:lumMod val="50000"/>
                </a:schemeClr>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96617" y="693878"/>
            <a:ext cx="9998765" cy="5477510"/>
          </a:xfrm>
          <a:prstGeom prst="rect">
            <a:avLst/>
          </a:prstGeom>
        </p:spPr>
        <p:txBody>
          <a:bodyPr wrap="square">
            <a:spAutoFit/>
          </a:bodyPr>
          <a:lstStyle/>
          <a:p>
            <a:r>
              <a:rPr lang="en-US" altLang="zh-CN" sz="4000" b="1" dirty="0">
                <a:latin typeface="Arial" panose="020B0604020202020204" pitchFamily="34" charset="0"/>
              </a:rPr>
              <a:t>2.</a:t>
            </a:r>
            <a:r>
              <a:rPr lang="zh-CN" altLang="en-US" sz="4000" b="1" dirty="0">
                <a:latin typeface="Arial" panose="020B0604020202020204" pitchFamily="34" charset="0"/>
              </a:rPr>
              <a:t>不良亲子关系容</a:t>
            </a:r>
            <a:r>
              <a:rPr lang="zh-CN" altLang="en-US" sz="4000" b="1" dirty="0">
                <a:latin typeface="Courier New" panose="02070309020205020404" pitchFamily="49" charset="0"/>
              </a:rPr>
              <a:t>易</a:t>
            </a:r>
            <a:r>
              <a:rPr lang="zh-CN" altLang="en-US" sz="4000" b="1" dirty="0">
                <a:latin typeface="Arial" panose="020B0604020202020204" pitchFamily="34" charset="0"/>
              </a:rPr>
              <a:t>引发儿童问题行为的</a:t>
            </a:r>
            <a:r>
              <a:rPr lang="zh-CN" altLang="en-US" sz="4000" b="1" dirty="0">
                <a:latin typeface="Courier New" panose="02070309020205020404" pitchFamily="49" charset="0"/>
              </a:rPr>
              <a:t>产</a:t>
            </a:r>
            <a:r>
              <a:rPr lang="zh-CN" altLang="en-US" sz="4000" b="1" dirty="0">
                <a:latin typeface="Arial" panose="020B0604020202020204" pitchFamily="34" charset="0"/>
              </a:rPr>
              <a:t>生</a:t>
            </a:r>
          </a:p>
          <a:p>
            <a:endParaRPr lang="en-US" altLang="zh-CN" dirty="0">
              <a:latin typeface="Arial" panose="020B0604020202020204" pitchFamily="34" charset="0"/>
            </a:endParaRPr>
          </a:p>
          <a:p>
            <a:r>
              <a:rPr lang="en-US" altLang="zh-CN" sz="3600" dirty="0">
                <a:latin typeface="Arial" panose="020B0604020202020204" pitchFamily="34" charset="0"/>
              </a:rPr>
              <a:t>•</a:t>
            </a:r>
            <a:r>
              <a:rPr lang="zh-CN" altLang="en-US" sz="3600" dirty="0">
                <a:latin typeface="Arial" panose="020B0604020202020204" pitchFamily="34" charset="0"/>
              </a:rPr>
              <a:t>过</a:t>
            </a:r>
            <a:r>
              <a:rPr lang="zh-CN" altLang="en-US" sz="3600" dirty="0">
                <a:latin typeface="Courier New" panose="02070309020205020404" pitchFamily="49" charset="0"/>
              </a:rPr>
              <a:t>分</a:t>
            </a:r>
            <a:r>
              <a:rPr lang="zh-CN" altLang="en-US" sz="3600" dirty="0">
                <a:latin typeface="Arial" panose="020B0604020202020204" pitchFamily="34" charset="0"/>
              </a:rPr>
              <a:t>依</a:t>
            </a:r>
            <a:r>
              <a:rPr lang="zh-CN" altLang="en-US" sz="3600" dirty="0">
                <a:latin typeface="Courier New" panose="02070309020205020404" pitchFamily="49" charset="0"/>
              </a:rPr>
              <a:t>赖</a:t>
            </a:r>
            <a:r>
              <a:rPr lang="zh-CN" altLang="en-US" sz="3600" dirty="0">
                <a:latin typeface="Arial" panose="020B0604020202020204" pitchFamily="34" charset="0"/>
              </a:rPr>
              <a:t>母亲的儿童在学</a:t>
            </a:r>
            <a:r>
              <a:rPr lang="zh-CN" altLang="en-US" sz="3600" dirty="0">
                <a:latin typeface="Courier New" panose="02070309020205020404" pitchFamily="49" charset="0"/>
              </a:rPr>
              <a:t>龄</a:t>
            </a:r>
            <a:r>
              <a:rPr lang="zh-CN" altLang="en-US" sz="3600" dirty="0">
                <a:latin typeface="Arial" panose="020B0604020202020204" pitchFamily="34" charset="0"/>
              </a:rPr>
              <a:t>前有较</a:t>
            </a:r>
            <a:r>
              <a:rPr lang="zh-CN" altLang="en-US" sz="3600" dirty="0">
                <a:latin typeface="Courier New" panose="02070309020205020404" pitchFamily="49" charset="0"/>
              </a:rPr>
              <a:t>多</a:t>
            </a:r>
            <a:r>
              <a:rPr lang="zh-CN" altLang="en-US" sz="3600" dirty="0">
                <a:latin typeface="Arial" panose="020B0604020202020204" pitchFamily="34" charset="0"/>
              </a:rPr>
              <a:t>的</a:t>
            </a:r>
            <a:r>
              <a:rPr lang="zh-CN" altLang="en-US" sz="3600" dirty="0">
                <a:solidFill>
                  <a:schemeClr val="accent1">
                    <a:lumMod val="50000"/>
                  </a:schemeClr>
                </a:solidFill>
                <a:latin typeface="Courier New" panose="02070309020205020404" pitchFamily="49" charset="0"/>
              </a:rPr>
              <a:t>退缩</a:t>
            </a:r>
            <a:r>
              <a:rPr lang="zh-CN" altLang="en-US" sz="3600" dirty="0">
                <a:solidFill>
                  <a:schemeClr val="accent1">
                    <a:lumMod val="50000"/>
                  </a:schemeClr>
                </a:solidFill>
                <a:latin typeface="Arial" panose="020B0604020202020204" pitchFamily="34" charset="0"/>
              </a:rPr>
              <a:t>和</a:t>
            </a:r>
            <a:r>
              <a:rPr lang="zh-CN" altLang="en-US" sz="3600" dirty="0">
                <a:solidFill>
                  <a:schemeClr val="accent1">
                    <a:lumMod val="50000"/>
                  </a:schemeClr>
                </a:solidFill>
                <a:latin typeface="Courier New" panose="02070309020205020404" pitchFamily="49" charset="0"/>
              </a:rPr>
              <a:t>焦虑</a:t>
            </a:r>
            <a:r>
              <a:rPr lang="zh-CN" altLang="en-US" sz="3600" dirty="0">
                <a:solidFill>
                  <a:schemeClr val="accent1">
                    <a:lumMod val="50000"/>
                  </a:schemeClr>
                </a:solidFill>
                <a:latin typeface="Arial" panose="020B0604020202020204" pitchFamily="34" charset="0"/>
              </a:rPr>
              <a:t>行为</a:t>
            </a:r>
            <a:r>
              <a:rPr lang="zh-CN" altLang="en-US" sz="3600" dirty="0">
                <a:latin typeface="Arial" panose="020B0604020202020204" pitchFamily="34" charset="0"/>
              </a:rPr>
              <a:t>，而早期对母亲</a:t>
            </a:r>
            <a:r>
              <a:rPr lang="zh-CN" altLang="en-US" sz="3600" dirty="0">
                <a:latin typeface="Courier New" panose="02070309020205020404" pitchFamily="49" charset="0"/>
              </a:rPr>
              <a:t>焦抗拒 </a:t>
            </a:r>
            <a:r>
              <a:rPr lang="zh-CN" altLang="en-US" sz="3600" dirty="0">
                <a:latin typeface="Arial" panose="020B0604020202020204" pitchFamily="34" charset="0"/>
              </a:rPr>
              <a:t>性的儿童则</a:t>
            </a:r>
            <a:r>
              <a:rPr lang="zh-CN" altLang="en-US" sz="3600" dirty="0">
                <a:latin typeface="Courier New" panose="02070309020205020404" pitchFamily="49" charset="0"/>
              </a:rPr>
              <a:t>孤</a:t>
            </a:r>
            <a:r>
              <a:rPr lang="zh-CN" altLang="en-US" sz="3600" dirty="0">
                <a:latin typeface="Arial" panose="020B0604020202020204" pitchFamily="34" charset="0"/>
              </a:rPr>
              <a:t>独感较</a:t>
            </a:r>
            <a:r>
              <a:rPr lang="zh-CN" altLang="en-US" sz="3600" dirty="0">
                <a:latin typeface="Courier New" panose="02070309020205020404" pitchFamily="49" charset="0"/>
              </a:rPr>
              <a:t>高</a:t>
            </a:r>
            <a:r>
              <a:rPr lang="zh-CN" altLang="en-US" sz="3600" dirty="0">
                <a:latin typeface="Arial" panose="020B0604020202020204" pitchFamily="34" charset="0"/>
              </a:rPr>
              <a:t>。</a:t>
            </a:r>
          </a:p>
          <a:p>
            <a:endParaRPr lang="en-US" altLang="zh-CN" sz="3600" dirty="0">
              <a:latin typeface="Arial" panose="020B0604020202020204" pitchFamily="34" charset="0"/>
            </a:endParaRPr>
          </a:p>
          <a:p>
            <a:r>
              <a:rPr lang="en-US" altLang="zh-CN" sz="3600" dirty="0">
                <a:latin typeface="Arial" panose="020B0604020202020204" pitchFamily="34" charset="0"/>
              </a:rPr>
              <a:t>•</a:t>
            </a:r>
            <a:r>
              <a:rPr lang="zh-CN" altLang="en-US" sz="3600" dirty="0">
                <a:latin typeface="Arial" panose="020B0604020202020204" pitchFamily="34" charset="0"/>
              </a:rPr>
              <a:t>研究者还发现较少得到母亲关</a:t>
            </a:r>
            <a:r>
              <a:rPr lang="zh-CN" altLang="en-US" sz="3600" dirty="0">
                <a:latin typeface="Courier New" panose="02070309020205020404" pitchFamily="49" charset="0"/>
              </a:rPr>
              <a:t>注</a:t>
            </a:r>
            <a:r>
              <a:rPr lang="zh-CN" altLang="en-US" sz="3600" dirty="0">
                <a:latin typeface="Arial" panose="020B0604020202020204" pitchFamily="34" charset="0"/>
              </a:rPr>
              <a:t>，亲子关系较</a:t>
            </a:r>
            <a:r>
              <a:rPr lang="zh-CN" altLang="en-US" sz="3600" dirty="0">
                <a:latin typeface="Courier New" panose="02070309020205020404" pitchFamily="49" charset="0"/>
              </a:rPr>
              <a:t>淡漠</a:t>
            </a:r>
            <a:r>
              <a:rPr lang="zh-CN" altLang="en-US" sz="3600" dirty="0">
                <a:latin typeface="Arial" panose="020B0604020202020204" pitchFamily="34" charset="0"/>
              </a:rPr>
              <a:t>的情</a:t>
            </a:r>
            <a:r>
              <a:rPr lang="zh-CN" altLang="en-US" sz="3600" dirty="0">
                <a:latin typeface="Courier New" panose="02070309020205020404" pitchFamily="49" charset="0"/>
              </a:rPr>
              <a:t>况下</a:t>
            </a:r>
            <a:r>
              <a:rPr lang="zh-CN" altLang="en-US" sz="3600" dirty="0">
                <a:latin typeface="Arial" panose="020B0604020202020204" pitchFamily="34" charset="0"/>
              </a:rPr>
              <a:t>，儿童更</a:t>
            </a:r>
            <a:r>
              <a:rPr lang="zh-CN" altLang="en-US" sz="3600" dirty="0">
                <a:latin typeface="Courier New" panose="02070309020205020404" pitchFamily="49" charset="0"/>
              </a:rPr>
              <a:t>多</a:t>
            </a:r>
            <a:r>
              <a:rPr lang="zh-CN" altLang="en-US" sz="3600" dirty="0">
                <a:latin typeface="Arial" panose="020B0604020202020204" pitchFamily="34" charset="0"/>
              </a:rPr>
              <a:t>地表现出</a:t>
            </a:r>
            <a:r>
              <a:rPr lang="zh-CN" altLang="en-US" sz="3600" dirty="0">
                <a:solidFill>
                  <a:schemeClr val="accent1">
                    <a:lumMod val="50000"/>
                  </a:schemeClr>
                </a:solidFill>
                <a:latin typeface="Courier New" panose="02070309020205020404" pitchFamily="49" charset="0"/>
              </a:rPr>
              <a:t>攻击</a:t>
            </a:r>
            <a:r>
              <a:rPr lang="zh-CN" altLang="en-US" sz="3600" dirty="0">
                <a:solidFill>
                  <a:schemeClr val="accent1">
                    <a:lumMod val="50000"/>
                  </a:schemeClr>
                </a:solidFill>
                <a:latin typeface="Arial" panose="020B0604020202020204" pitchFamily="34" charset="0"/>
              </a:rPr>
              <a:t>和</a:t>
            </a:r>
            <a:r>
              <a:rPr lang="zh-CN" altLang="en-US" sz="3600" dirty="0">
                <a:solidFill>
                  <a:schemeClr val="accent1">
                    <a:lumMod val="50000"/>
                  </a:schemeClr>
                </a:solidFill>
                <a:latin typeface="Courier New" panose="02070309020205020404" pitchFamily="49" charset="0"/>
              </a:rPr>
              <a:t>破坏</a:t>
            </a:r>
            <a:r>
              <a:rPr lang="zh-CN" altLang="en-US" sz="3600" dirty="0">
                <a:solidFill>
                  <a:schemeClr val="accent1">
                    <a:lumMod val="50000"/>
                  </a:schemeClr>
                </a:solidFill>
                <a:latin typeface="Arial" panose="020B0604020202020204" pitchFamily="34" charset="0"/>
              </a:rPr>
              <a:t>行为</a:t>
            </a:r>
            <a:r>
              <a:rPr lang="zh-CN" altLang="en-US" sz="3600" dirty="0">
                <a:latin typeface="Arial" panose="020B0604020202020204" pitchFamily="34" charset="0"/>
              </a:rPr>
              <a:t>。在</a:t>
            </a:r>
            <a:r>
              <a:rPr lang="zh-CN" altLang="en-US" sz="3600" dirty="0">
                <a:latin typeface="Courier New" panose="02070309020205020404" pitchFamily="49" charset="0"/>
              </a:rPr>
              <a:t>福</a:t>
            </a:r>
            <a:r>
              <a:rPr lang="zh-CN" altLang="en-US" sz="3600" dirty="0">
                <a:latin typeface="Arial" panose="020B0604020202020204" pitchFamily="34" charset="0"/>
              </a:rPr>
              <a:t>利</a:t>
            </a:r>
            <a:r>
              <a:rPr lang="zh-CN" altLang="en-US" sz="3600" dirty="0">
                <a:latin typeface="Courier New" panose="02070309020205020404" pitchFamily="49" charset="0"/>
              </a:rPr>
              <a:t>院</a:t>
            </a:r>
            <a:r>
              <a:rPr lang="zh-CN" altLang="en-US" sz="3600" dirty="0">
                <a:latin typeface="Arial" panose="020B0604020202020204" pitchFamily="34" charset="0"/>
              </a:rPr>
              <a:t>长大的子</a:t>
            </a:r>
            <a:r>
              <a:rPr lang="zh-CN" altLang="en-US" sz="3600" dirty="0">
                <a:latin typeface="Courier New" panose="02070309020205020404" pitchFamily="49" charset="0"/>
              </a:rPr>
              <a:t>经常</a:t>
            </a:r>
            <a:r>
              <a:rPr lang="zh-CN" altLang="en-US" sz="3600" dirty="0">
                <a:latin typeface="Arial" panose="020B0604020202020204" pitchFamily="34" charset="0"/>
              </a:rPr>
              <a:t>出现各种情</a:t>
            </a:r>
            <a:r>
              <a:rPr lang="zh-CN" altLang="en-US" sz="3600" dirty="0">
                <a:latin typeface="Courier New" panose="02070309020205020404" pitchFamily="49" charset="0"/>
              </a:rPr>
              <a:t>绪</a:t>
            </a:r>
            <a:r>
              <a:rPr lang="zh-CN" altLang="en-US" sz="3600" dirty="0">
                <a:latin typeface="Arial" panose="020B0604020202020204" pitchFamily="34" charset="0"/>
              </a:rPr>
              <a:t>障碍问题。</a:t>
            </a:r>
            <a:endParaRPr lang="zh-CN" altLang="en-US" sz="3600" dirty="0">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9549" y="471399"/>
            <a:ext cx="11897784" cy="830997"/>
          </a:xfrm>
          <a:prstGeom prst="rect">
            <a:avLst/>
          </a:prstGeom>
        </p:spPr>
        <p:txBody>
          <a:bodyPr wrap="square">
            <a:spAutoFit/>
          </a:bodyPr>
          <a:lstStyle/>
          <a:p>
            <a:r>
              <a:rPr lang="zh-CN" altLang="en-US" sz="3600" b="1" dirty="0"/>
              <a:t>二</a:t>
            </a:r>
            <a:r>
              <a:rPr lang="zh-CN" altLang="en-US" sz="3600" b="1" dirty="0" smtClean="0"/>
              <a:t>、亲子关系的相关因素对小学生品德发展</a:t>
            </a:r>
            <a:r>
              <a:rPr lang="zh-CN" altLang="en-US" sz="3600" b="1" dirty="0"/>
              <a:t>的</a:t>
            </a:r>
            <a:r>
              <a:rPr lang="zh-CN" altLang="en-US" sz="3600" b="1" dirty="0" smtClean="0"/>
              <a:t>影响</a:t>
            </a:r>
            <a:endParaRPr lang="zh-CN" altLang="en-US" sz="1200" dirty="0"/>
          </a:p>
          <a:p>
            <a:endParaRPr lang="en-US" altLang="zh-CN" sz="1200" dirty="0"/>
          </a:p>
        </p:txBody>
      </p:sp>
      <p:graphicFrame>
        <p:nvGraphicFramePr>
          <p:cNvPr id="4" name="图示 3"/>
          <p:cNvGraphicFramePr/>
          <p:nvPr>
            <p:extLst>
              <p:ext uri="{D42A27DB-BD31-4B8C-83A1-F6EECF244321}">
                <p14:modId xmlns:p14="http://schemas.microsoft.com/office/powerpoint/2010/main" val="4209027923"/>
              </p:ext>
            </p:extLst>
          </p:nvPr>
        </p:nvGraphicFramePr>
        <p:xfrm>
          <a:off x="3240317" y="1839685"/>
          <a:ext cx="4891314" cy="3211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4942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23122" y="1053548"/>
            <a:ext cx="9402418" cy="4093428"/>
          </a:xfrm>
          <a:prstGeom prst="rect">
            <a:avLst/>
          </a:prstGeom>
        </p:spPr>
        <p:txBody>
          <a:bodyPr wrap="square">
            <a:spAutoFit/>
          </a:bodyPr>
          <a:lstStyle/>
          <a:p>
            <a:r>
              <a:rPr lang="en-US" altLang="zh-CN" sz="4400" b="1" dirty="0">
                <a:latin typeface="Arial" panose="020B0604020202020204" pitchFamily="34" charset="0"/>
              </a:rPr>
              <a:t>1. </a:t>
            </a:r>
            <a:r>
              <a:rPr lang="zh-CN" altLang="en-US" sz="4400" b="1" dirty="0">
                <a:latin typeface="Courier New" panose="02070309020205020404" pitchFamily="49" charset="0"/>
              </a:rPr>
              <a:t>典</a:t>
            </a:r>
            <a:r>
              <a:rPr lang="zh-CN" altLang="en-US" sz="4400" b="1" dirty="0">
                <a:latin typeface="Arial" panose="020B0604020202020204" pitchFamily="34" charset="0"/>
              </a:rPr>
              <a:t>型家庭</a:t>
            </a:r>
          </a:p>
          <a:p>
            <a:endParaRPr lang="en-US" altLang="zh-CN" sz="3600" dirty="0">
              <a:latin typeface="Arial" panose="020B0604020202020204" pitchFamily="34" charset="0"/>
            </a:endParaRPr>
          </a:p>
          <a:p>
            <a:r>
              <a:rPr lang="zh-CN" altLang="en-US" sz="3600" dirty="0" smtClean="0">
                <a:latin typeface="Arial" panose="020B0604020202020204" pitchFamily="34" charset="0"/>
              </a:rPr>
              <a:t>       目前</a:t>
            </a:r>
            <a:r>
              <a:rPr lang="zh-CN" altLang="en-US" sz="3600" dirty="0">
                <a:latin typeface="Arial" panose="020B0604020202020204" pitchFamily="34" charset="0"/>
              </a:rPr>
              <a:t>我</a:t>
            </a:r>
            <a:r>
              <a:rPr lang="zh-CN" altLang="en-US" sz="3600" dirty="0">
                <a:latin typeface="Courier New" panose="02070309020205020404" pitchFamily="49" charset="0"/>
              </a:rPr>
              <a:t>国</a:t>
            </a:r>
            <a:r>
              <a:rPr lang="zh-CN" altLang="en-US" sz="3600" dirty="0">
                <a:latin typeface="Arial" panose="020B0604020202020204" pitchFamily="34" charset="0"/>
              </a:rPr>
              <a:t>的家庭结构以三</a:t>
            </a:r>
            <a:r>
              <a:rPr lang="zh-CN" altLang="en-US" sz="3600" dirty="0">
                <a:latin typeface="Courier New" panose="02070309020205020404" pitchFamily="49" charset="0"/>
              </a:rPr>
              <a:t>口</a:t>
            </a:r>
            <a:r>
              <a:rPr lang="zh-CN" altLang="en-US" sz="3600" dirty="0">
                <a:latin typeface="Arial" panose="020B0604020202020204" pitchFamily="34" charset="0"/>
              </a:rPr>
              <a:t>之家的</a:t>
            </a:r>
            <a:r>
              <a:rPr lang="zh-CN" altLang="en-US" sz="3600" dirty="0">
                <a:latin typeface="Courier New" panose="02070309020205020404" pitchFamily="49" charset="0"/>
              </a:rPr>
              <a:t>核</a:t>
            </a:r>
            <a:r>
              <a:rPr lang="zh-CN" altLang="en-US" sz="3600" dirty="0">
                <a:latin typeface="Arial" panose="020B0604020202020204" pitchFamily="34" charset="0"/>
              </a:rPr>
              <a:t>心家庭为</a:t>
            </a:r>
            <a:r>
              <a:rPr lang="zh-CN" altLang="en-US" sz="3600" dirty="0">
                <a:latin typeface="Courier New" panose="02070309020205020404" pitchFamily="49" charset="0"/>
              </a:rPr>
              <a:t>主</a:t>
            </a:r>
            <a:r>
              <a:rPr lang="zh-CN" altLang="en-US" sz="3600" dirty="0">
                <a:latin typeface="Arial" panose="020B0604020202020204" pitchFamily="34" charset="0"/>
              </a:rPr>
              <a:t>，独生子女家庭在</a:t>
            </a:r>
            <a:r>
              <a:rPr lang="zh-CN" altLang="en-US" sz="3600" dirty="0">
                <a:latin typeface="Courier New" panose="02070309020205020404" pitchFamily="49" charset="0"/>
              </a:rPr>
              <a:t>城市</a:t>
            </a:r>
            <a:r>
              <a:rPr lang="zh-CN" altLang="en-US" sz="3600" dirty="0">
                <a:latin typeface="Arial" panose="020B0604020202020204" pitchFamily="34" charset="0"/>
              </a:rPr>
              <a:t>中</a:t>
            </a:r>
            <a:r>
              <a:rPr lang="zh-CN" altLang="en-US" sz="3600" dirty="0">
                <a:latin typeface="Courier New" panose="02070309020205020404" pitchFamily="49" charset="0"/>
              </a:rPr>
              <a:t>已占据主流</a:t>
            </a:r>
            <a:r>
              <a:rPr lang="zh-CN" altLang="en-US" sz="3600" dirty="0">
                <a:latin typeface="Arial" panose="020B0604020202020204" pitchFamily="34" charset="0"/>
              </a:rPr>
              <a:t>地</a:t>
            </a:r>
            <a:r>
              <a:rPr lang="zh-CN" altLang="en-US" sz="3600" dirty="0">
                <a:latin typeface="Courier New" panose="02070309020205020404" pitchFamily="49" charset="0"/>
              </a:rPr>
              <a:t>位</a:t>
            </a:r>
            <a:r>
              <a:rPr lang="zh-CN" altLang="en-US" sz="3600" dirty="0">
                <a:latin typeface="Arial" panose="020B0604020202020204" pitchFamily="34" charset="0"/>
              </a:rPr>
              <a:t>，独生子容</a:t>
            </a:r>
            <a:r>
              <a:rPr lang="zh-CN" altLang="en-US" sz="3600" dirty="0">
                <a:latin typeface="Courier New" panose="02070309020205020404" pitchFamily="49" charset="0"/>
              </a:rPr>
              <a:t>易</a:t>
            </a:r>
            <a:r>
              <a:rPr lang="zh-CN" altLang="en-US" sz="3600" dirty="0">
                <a:latin typeface="Arial" panose="020B0604020202020204" pitchFamily="34" charset="0"/>
              </a:rPr>
              <a:t>养成</a:t>
            </a:r>
            <a:r>
              <a:rPr lang="zh-CN" altLang="en-US" sz="3600" dirty="0">
                <a:latin typeface="Courier New" panose="02070309020205020404" pitchFamily="49" charset="0"/>
              </a:rPr>
              <a:t>刁蛮</a:t>
            </a:r>
            <a:r>
              <a:rPr lang="zh-CN" altLang="en-US" sz="3600" dirty="0">
                <a:latin typeface="Arial" panose="020B0604020202020204" pitchFamily="34" charset="0"/>
              </a:rPr>
              <a:t>、</a:t>
            </a:r>
            <a:r>
              <a:rPr lang="zh-CN" altLang="en-US" sz="3600" dirty="0">
                <a:latin typeface="Courier New" panose="02070309020205020404" pitchFamily="49" charset="0"/>
              </a:rPr>
              <a:t>任</a:t>
            </a:r>
            <a:r>
              <a:rPr lang="zh-CN" altLang="en-US" sz="3600" dirty="0">
                <a:latin typeface="Arial" panose="020B0604020202020204" pitchFamily="34" charset="0"/>
              </a:rPr>
              <a:t>性的性</a:t>
            </a:r>
            <a:r>
              <a:rPr lang="zh-CN" altLang="en-US" sz="3600" dirty="0">
                <a:latin typeface="Courier New" panose="02070309020205020404" pitchFamily="49" charset="0"/>
              </a:rPr>
              <a:t>格</a:t>
            </a:r>
            <a:r>
              <a:rPr lang="zh-CN" altLang="en-US" sz="3600" dirty="0">
                <a:latin typeface="Arial" panose="020B0604020202020204" pitchFamily="34" charset="0"/>
              </a:rPr>
              <a:t>，表现为生活自理能</a:t>
            </a:r>
            <a:r>
              <a:rPr lang="zh-CN" altLang="en-US" sz="3600" dirty="0">
                <a:latin typeface="Courier New" panose="02070309020205020404" pitchFamily="49" charset="0"/>
              </a:rPr>
              <a:t>力差</a:t>
            </a:r>
            <a:r>
              <a:rPr lang="zh-CN" altLang="en-US" sz="3600" dirty="0">
                <a:latin typeface="Arial" panose="020B0604020202020204" pitchFamily="34" charset="0"/>
              </a:rPr>
              <a:t>、社</a:t>
            </a:r>
            <a:r>
              <a:rPr lang="zh-CN" altLang="en-US" sz="3600" dirty="0">
                <a:latin typeface="Courier New" panose="02070309020205020404" pitchFamily="49" charset="0"/>
              </a:rPr>
              <a:t>交</a:t>
            </a:r>
            <a:r>
              <a:rPr lang="zh-CN" altLang="en-US" sz="3600" dirty="0">
                <a:latin typeface="Arial" panose="020B0604020202020204" pitchFamily="34" charset="0"/>
              </a:rPr>
              <a:t>能</a:t>
            </a:r>
            <a:r>
              <a:rPr lang="zh-CN" altLang="en-US" sz="3600" dirty="0">
                <a:latin typeface="Courier New" panose="02070309020205020404" pitchFamily="49" charset="0"/>
              </a:rPr>
              <a:t>力差</a:t>
            </a:r>
            <a:r>
              <a:rPr lang="zh-CN" altLang="en-US" sz="3600" dirty="0">
                <a:latin typeface="Arial" panose="020B0604020202020204" pitchFamily="34" charset="0"/>
              </a:rPr>
              <a:t>、依</a:t>
            </a:r>
            <a:r>
              <a:rPr lang="zh-CN" altLang="en-US" sz="3600" dirty="0">
                <a:latin typeface="Courier New" panose="02070309020205020404" pitchFamily="49" charset="0"/>
              </a:rPr>
              <a:t>赖</a:t>
            </a:r>
            <a:r>
              <a:rPr lang="zh-CN" altLang="en-US" sz="3600" dirty="0">
                <a:latin typeface="Arial" panose="020B0604020202020204" pitchFamily="34" charset="0"/>
              </a:rPr>
              <a:t>观念重。这些都是</a:t>
            </a:r>
            <a:r>
              <a:rPr lang="zh-CN" altLang="en-US" sz="3600" dirty="0">
                <a:latin typeface="Courier New" panose="02070309020205020404" pitchFamily="49" charset="0"/>
              </a:rPr>
              <a:t>滋</a:t>
            </a:r>
            <a:r>
              <a:rPr lang="zh-CN" altLang="en-US" sz="3600" dirty="0">
                <a:latin typeface="Arial" panose="020B0604020202020204" pitchFamily="34" charset="0"/>
              </a:rPr>
              <a:t>生问题行为的</a:t>
            </a:r>
            <a:r>
              <a:rPr lang="zh-CN" altLang="en-US" sz="3600" dirty="0">
                <a:latin typeface="Courier New" panose="02070309020205020404" pitchFamily="49" charset="0"/>
              </a:rPr>
              <a:t>土壤</a:t>
            </a:r>
            <a:r>
              <a:rPr lang="zh-CN" altLang="en-US" dirty="0">
                <a:latin typeface="Arial" panose="020B0604020202020204" pitchFamily="34" charset="0"/>
              </a:rPr>
              <a:t>。</a:t>
            </a:r>
            <a:endParaRPr lang="zh-CN" altLang="en-US" dirty="0">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94791" y="1182404"/>
            <a:ext cx="9601199" cy="4093428"/>
          </a:xfrm>
          <a:prstGeom prst="rect">
            <a:avLst/>
          </a:prstGeom>
        </p:spPr>
        <p:txBody>
          <a:bodyPr wrap="square">
            <a:spAutoFit/>
          </a:bodyPr>
          <a:lstStyle/>
          <a:p>
            <a:r>
              <a:rPr lang="en-US" altLang="zh-CN" sz="4400" b="1" dirty="0">
                <a:latin typeface="Arial" panose="020B0604020202020204" pitchFamily="34" charset="0"/>
              </a:rPr>
              <a:t>2. </a:t>
            </a:r>
            <a:r>
              <a:rPr lang="zh-CN" altLang="en-US" sz="4400" b="1" dirty="0">
                <a:latin typeface="Courier New" panose="02070309020205020404" pitchFamily="49" charset="0"/>
              </a:rPr>
              <a:t>非典</a:t>
            </a:r>
            <a:r>
              <a:rPr lang="zh-CN" altLang="en-US" sz="4400" b="1" dirty="0">
                <a:latin typeface="Arial" panose="020B0604020202020204" pitchFamily="34" charset="0"/>
              </a:rPr>
              <a:t>型家庭</a:t>
            </a:r>
            <a:r>
              <a:rPr lang="zh-CN" altLang="en-US" sz="4400" b="1" dirty="0">
                <a:latin typeface="Courier New" panose="02070309020205020404" pitchFamily="49" charset="0"/>
              </a:rPr>
              <a:t>形态</a:t>
            </a:r>
          </a:p>
          <a:p>
            <a:endParaRPr lang="en-US" altLang="zh-CN" sz="3600" dirty="0">
              <a:latin typeface="Courier New" panose="02070309020205020404" pitchFamily="49" charset="0"/>
            </a:endParaRPr>
          </a:p>
          <a:p>
            <a:r>
              <a:rPr lang="zh-CN" altLang="en-US" sz="3600" dirty="0" smtClean="0">
                <a:latin typeface="Courier New" panose="02070309020205020404" pitchFamily="49" charset="0"/>
              </a:rPr>
              <a:t>   非</a:t>
            </a:r>
            <a:r>
              <a:rPr lang="zh-CN" altLang="en-US" sz="3600" dirty="0">
                <a:latin typeface="Courier New" panose="02070309020205020404" pitchFamily="49" charset="0"/>
              </a:rPr>
              <a:t>典</a:t>
            </a:r>
            <a:r>
              <a:rPr lang="zh-CN" altLang="en-US" sz="3600" dirty="0">
                <a:latin typeface="Arial" panose="020B0604020202020204" pitchFamily="34" charset="0"/>
              </a:rPr>
              <a:t>型家庭指与普遍的亲生父母抚养子女这一</a:t>
            </a:r>
            <a:r>
              <a:rPr lang="zh-CN" altLang="en-US" sz="3600" dirty="0">
                <a:latin typeface="Courier New" panose="02070309020205020404" pitchFamily="49" charset="0"/>
              </a:rPr>
              <a:t>典</a:t>
            </a:r>
            <a:r>
              <a:rPr lang="zh-CN" altLang="en-US" sz="3600" dirty="0">
                <a:latin typeface="Arial" panose="020B0604020202020204" pitchFamily="34" charset="0"/>
              </a:rPr>
              <a:t>型家庭 </a:t>
            </a:r>
            <a:r>
              <a:rPr lang="zh-CN" altLang="en-US" sz="3600" dirty="0">
                <a:latin typeface="Courier New" panose="02070309020205020404" pitchFamily="49" charset="0"/>
              </a:rPr>
              <a:t>形</a:t>
            </a:r>
            <a:r>
              <a:rPr lang="zh-CN" altLang="en-US" sz="3600" dirty="0">
                <a:latin typeface="Arial" panose="020B0604020202020204" pitchFamily="34" charset="0"/>
              </a:rPr>
              <a:t>式不同的家庭，</a:t>
            </a:r>
            <a:r>
              <a:rPr lang="zh-CN" altLang="en-US" sz="3600" dirty="0">
                <a:latin typeface="Courier New" panose="02070309020205020404" pitchFamily="49" charset="0"/>
              </a:rPr>
              <a:t>包括</a:t>
            </a:r>
            <a:r>
              <a:rPr lang="zh-CN" altLang="en-US" sz="3600" u="sng" dirty="0">
                <a:solidFill>
                  <a:schemeClr val="accent1">
                    <a:lumMod val="50000"/>
                  </a:schemeClr>
                </a:solidFill>
                <a:latin typeface="Courier New" panose="02070309020205020404" pitchFamily="49" charset="0"/>
              </a:rPr>
              <a:t>单</a:t>
            </a:r>
            <a:r>
              <a:rPr lang="zh-CN" altLang="en-US" sz="3600" u="sng" dirty="0">
                <a:solidFill>
                  <a:schemeClr val="accent1">
                    <a:lumMod val="50000"/>
                  </a:schemeClr>
                </a:solidFill>
                <a:latin typeface="Arial" panose="020B0604020202020204" pitchFamily="34" charset="0"/>
              </a:rPr>
              <a:t>亲家庭</a:t>
            </a:r>
            <a:r>
              <a:rPr lang="zh-CN" altLang="en-US" sz="3600" dirty="0">
                <a:latin typeface="Arial" panose="020B0604020202020204" pitchFamily="34" charset="0"/>
              </a:rPr>
              <a:t>（ </a:t>
            </a:r>
            <a:r>
              <a:rPr lang="zh-CN" altLang="en-US" sz="3600" dirty="0">
                <a:latin typeface="Courier New" panose="02070309020205020404" pitchFamily="49" charset="0"/>
              </a:rPr>
              <a:t>即</a:t>
            </a:r>
            <a:r>
              <a:rPr lang="zh-CN" altLang="en-US" sz="3600" dirty="0">
                <a:latin typeface="Arial" panose="020B0604020202020204" pitchFamily="34" charset="0"/>
              </a:rPr>
              <a:t>父母</a:t>
            </a:r>
            <a:r>
              <a:rPr lang="zh-CN" altLang="en-US" sz="3600" dirty="0">
                <a:latin typeface="Courier New" panose="02070309020205020404" pitchFamily="49" charset="0"/>
              </a:rPr>
              <a:t>离异或</a:t>
            </a:r>
            <a:r>
              <a:rPr lang="zh-CN" altLang="en-US" sz="3600" dirty="0">
                <a:latin typeface="Arial" panose="020B0604020202020204" pitchFamily="34" charset="0"/>
              </a:rPr>
              <a:t>一方</a:t>
            </a:r>
            <a:r>
              <a:rPr lang="zh-CN" altLang="en-US" sz="3600" dirty="0">
                <a:latin typeface="Courier New" panose="02070309020205020404" pitchFamily="49" charset="0"/>
              </a:rPr>
              <a:t>亡故</a:t>
            </a:r>
            <a:r>
              <a:rPr lang="zh-CN" altLang="en-US" sz="3600" dirty="0">
                <a:latin typeface="Arial" panose="020B0604020202020204" pitchFamily="34" charset="0"/>
              </a:rPr>
              <a:t>后</a:t>
            </a:r>
            <a:r>
              <a:rPr lang="zh-CN" altLang="en-US" sz="3600" dirty="0">
                <a:latin typeface="Courier New" panose="02070309020205020404" pitchFamily="49" charset="0"/>
              </a:rPr>
              <a:t>未再婚</a:t>
            </a:r>
            <a:r>
              <a:rPr lang="zh-CN" altLang="en-US" sz="3600" dirty="0">
                <a:latin typeface="Arial" panose="020B0604020202020204" pitchFamily="34" charset="0"/>
              </a:rPr>
              <a:t>的家庭）、</a:t>
            </a:r>
            <a:r>
              <a:rPr lang="zh-CN" altLang="en-US" sz="3600" dirty="0">
                <a:solidFill>
                  <a:schemeClr val="accent1">
                    <a:lumMod val="50000"/>
                  </a:schemeClr>
                </a:solidFill>
                <a:latin typeface="Arial" panose="020B0604020202020204" pitchFamily="34" charset="0"/>
              </a:rPr>
              <a:t>继亲家庭</a:t>
            </a:r>
            <a:r>
              <a:rPr lang="zh-CN" altLang="en-US" sz="3600" dirty="0">
                <a:latin typeface="Arial" panose="020B0604020202020204" pitchFamily="34" charset="0"/>
              </a:rPr>
              <a:t>（</a:t>
            </a:r>
            <a:r>
              <a:rPr lang="zh-CN" altLang="en-US" sz="3600" dirty="0">
                <a:latin typeface="Courier New" panose="02070309020205020404" pitchFamily="49" charset="0"/>
              </a:rPr>
              <a:t>即</a:t>
            </a:r>
            <a:r>
              <a:rPr lang="zh-CN" altLang="en-US" sz="3600" dirty="0">
                <a:latin typeface="Arial" panose="020B0604020202020204" pitchFamily="34" charset="0"/>
              </a:rPr>
              <a:t>父母</a:t>
            </a:r>
            <a:r>
              <a:rPr lang="zh-CN" altLang="en-US" sz="3600" dirty="0">
                <a:latin typeface="Courier New" panose="02070309020205020404" pitchFamily="49" charset="0"/>
              </a:rPr>
              <a:t>离异或</a:t>
            </a:r>
            <a:r>
              <a:rPr lang="zh-CN" altLang="en-US" sz="3600" dirty="0">
                <a:latin typeface="Arial" panose="020B0604020202020204" pitchFamily="34" charset="0"/>
              </a:rPr>
              <a:t>一方</a:t>
            </a:r>
            <a:r>
              <a:rPr lang="zh-CN" altLang="en-US" sz="3600" dirty="0">
                <a:latin typeface="Courier New" panose="02070309020205020404" pitchFamily="49" charset="0"/>
              </a:rPr>
              <a:t>亡故</a:t>
            </a:r>
            <a:r>
              <a:rPr lang="zh-CN" altLang="en-US" sz="3600" dirty="0">
                <a:latin typeface="Arial" panose="020B0604020202020204" pitchFamily="34" charset="0"/>
              </a:rPr>
              <a:t>后</a:t>
            </a:r>
            <a:r>
              <a:rPr lang="zh-CN" altLang="en-US" sz="3600" dirty="0">
                <a:latin typeface="Courier New" panose="02070309020205020404" pitchFamily="49" charset="0"/>
              </a:rPr>
              <a:t>再婚</a:t>
            </a:r>
            <a:r>
              <a:rPr lang="zh-CN" altLang="en-US" sz="3600" dirty="0">
                <a:latin typeface="Arial" panose="020B0604020202020204" pitchFamily="34" charset="0"/>
              </a:rPr>
              <a:t>家庭）、</a:t>
            </a:r>
            <a:r>
              <a:rPr lang="zh-CN" altLang="en-US" sz="3600" u="sng" dirty="0">
                <a:solidFill>
                  <a:schemeClr val="accent1">
                    <a:lumMod val="50000"/>
                  </a:schemeClr>
                </a:solidFill>
                <a:latin typeface="Courier New" panose="02070309020205020404" pitchFamily="49" charset="0"/>
              </a:rPr>
              <a:t>隔</a:t>
            </a:r>
            <a:r>
              <a:rPr lang="zh-CN" altLang="en-US" sz="3600" u="sng" dirty="0">
                <a:solidFill>
                  <a:schemeClr val="accent1">
                    <a:lumMod val="50000"/>
                  </a:schemeClr>
                </a:solidFill>
                <a:latin typeface="Arial" panose="020B0604020202020204" pitchFamily="34" charset="0"/>
              </a:rPr>
              <a:t>代抚养家庭</a:t>
            </a:r>
            <a:r>
              <a:rPr lang="zh-CN" altLang="en-US" sz="3600" dirty="0">
                <a:latin typeface="Arial" panose="020B0604020202020204" pitchFamily="34" charset="0"/>
              </a:rPr>
              <a:t>、</a:t>
            </a:r>
            <a:r>
              <a:rPr lang="zh-CN" altLang="en-US" sz="3600" dirty="0">
                <a:solidFill>
                  <a:schemeClr val="accent1">
                    <a:lumMod val="50000"/>
                  </a:schemeClr>
                </a:solidFill>
                <a:latin typeface="Courier New" panose="02070309020205020404" pitchFamily="49" charset="0"/>
              </a:rPr>
              <a:t>寄</a:t>
            </a:r>
            <a:r>
              <a:rPr lang="zh-CN" altLang="en-US" sz="3600" dirty="0">
                <a:solidFill>
                  <a:schemeClr val="accent1">
                    <a:lumMod val="50000"/>
                  </a:schemeClr>
                </a:solidFill>
                <a:latin typeface="Arial" panose="020B0604020202020204" pitchFamily="34" charset="0"/>
              </a:rPr>
              <a:t>养家庭</a:t>
            </a:r>
            <a:r>
              <a:rPr lang="zh-CN" altLang="en-US" sz="3600" dirty="0">
                <a:latin typeface="Arial" panose="020B0604020202020204" pitchFamily="34" charset="0"/>
              </a:rPr>
              <a:t>等</a:t>
            </a:r>
            <a:r>
              <a:rPr lang="zh-CN" altLang="en-US" sz="3600" dirty="0">
                <a:latin typeface="Courier New" panose="02070309020205020404" pitchFamily="49" charset="0"/>
              </a:rPr>
              <a:t>几</a:t>
            </a:r>
            <a:r>
              <a:rPr lang="zh-CN" altLang="en-US" sz="3600" dirty="0">
                <a:latin typeface="Arial" panose="020B0604020202020204" pitchFamily="34" charset="0"/>
              </a:rPr>
              <a:t>大类。</a:t>
            </a:r>
            <a:endParaRPr lang="zh-CN" altLang="en-US" sz="3600" dirty="0">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94521" y="1028631"/>
            <a:ext cx="10137913" cy="3970318"/>
          </a:xfrm>
          <a:prstGeom prst="rect">
            <a:avLst/>
          </a:prstGeom>
        </p:spPr>
        <p:txBody>
          <a:bodyPr wrap="square">
            <a:spAutoFit/>
          </a:bodyPr>
          <a:lstStyle/>
          <a:p>
            <a:r>
              <a:rPr lang="zh-CN" altLang="en-US" sz="3600" dirty="0">
                <a:latin typeface="Arial" panose="020B0604020202020204" pitchFamily="34" charset="0"/>
              </a:rPr>
              <a:t>（</a:t>
            </a:r>
            <a:r>
              <a:rPr lang="en-US" altLang="zh-CN" sz="3600" dirty="0">
                <a:latin typeface="Arial" panose="020B0604020202020204" pitchFamily="34" charset="0"/>
              </a:rPr>
              <a:t>1</a:t>
            </a:r>
            <a:r>
              <a:rPr lang="zh-CN" altLang="en-US" sz="3600" dirty="0">
                <a:latin typeface="Arial" panose="020B0604020202020204" pitchFamily="34" charset="0"/>
              </a:rPr>
              <a:t>）</a:t>
            </a:r>
            <a:r>
              <a:rPr lang="zh-CN" altLang="en-US" sz="3600" dirty="0">
                <a:latin typeface="Courier New" panose="02070309020205020404" pitchFamily="49" charset="0"/>
              </a:rPr>
              <a:t>单</a:t>
            </a:r>
            <a:r>
              <a:rPr lang="zh-CN" altLang="en-US" sz="3600" dirty="0">
                <a:latin typeface="Arial" panose="020B0604020202020204" pitchFamily="34" charset="0"/>
              </a:rPr>
              <a:t>亲家庭</a:t>
            </a:r>
            <a:endParaRPr lang="en-US" altLang="zh-CN" sz="3600" dirty="0">
              <a:latin typeface="Arial" panose="020B0604020202020204" pitchFamily="34" charset="0"/>
            </a:endParaRPr>
          </a:p>
          <a:p>
            <a:r>
              <a:rPr lang="zh-CN" altLang="en-US" sz="3600" dirty="0" smtClean="0">
                <a:latin typeface="Courier New" panose="02070309020205020404" pitchFamily="49" charset="0"/>
              </a:rPr>
              <a:t>    单</a:t>
            </a:r>
            <a:r>
              <a:rPr lang="zh-CN" altLang="en-US" sz="3600" dirty="0" smtClean="0">
                <a:latin typeface="Arial" panose="020B0604020202020204" pitchFamily="34" charset="0"/>
              </a:rPr>
              <a:t>亲家庭</a:t>
            </a:r>
            <a:r>
              <a:rPr lang="zh-CN" altLang="en-US" sz="3600" dirty="0">
                <a:latin typeface="Courier New" panose="02070309020205020404" pitchFamily="49" charset="0"/>
              </a:rPr>
              <a:t>又称缺损</a:t>
            </a:r>
            <a:r>
              <a:rPr lang="zh-CN" altLang="en-US" sz="3600" dirty="0">
                <a:latin typeface="Arial" panose="020B0604020202020204" pitchFamily="34" charset="0"/>
              </a:rPr>
              <a:t>家庭， </a:t>
            </a:r>
            <a:r>
              <a:rPr lang="zh-CN" altLang="en-US" sz="3600" dirty="0">
                <a:latin typeface="Courier New" panose="02070309020205020404" pitchFamily="49" charset="0"/>
              </a:rPr>
              <a:t>也</a:t>
            </a:r>
            <a:r>
              <a:rPr lang="zh-CN" altLang="en-US" sz="3600" dirty="0">
                <a:latin typeface="Arial" panose="020B0604020202020204" pitchFamily="34" charset="0"/>
              </a:rPr>
              <a:t>是我们</a:t>
            </a:r>
            <a:r>
              <a:rPr lang="zh-CN" altLang="en-US" sz="3600" dirty="0">
                <a:latin typeface="Courier New" panose="02070309020205020404" pitchFamily="49" charset="0"/>
              </a:rPr>
              <a:t>常见</a:t>
            </a:r>
            <a:r>
              <a:rPr lang="zh-CN" altLang="en-US" sz="3600" dirty="0">
                <a:latin typeface="Arial" panose="020B0604020202020204" pitchFamily="34" charset="0"/>
              </a:rPr>
              <a:t>的一种家庭结构。这种不</a:t>
            </a:r>
            <a:r>
              <a:rPr lang="zh-CN" altLang="en-US" sz="3600" dirty="0">
                <a:latin typeface="Courier New" panose="02070309020205020404" pitchFamily="49" charset="0"/>
              </a:rPr>
              <a:t>完</a:t>
            </a:r>
            <a:r>
              <a:rPr lang="zh-CN" altLang="en-US" sz="3600" dirty="0">
                <a:latin typeface="Arial" panose="020B0604020202020204" pitchFamily="34" charset="0"/>
              </a:rPr>
              <a:t>整的家庭结构</a:t>
            </a:r>
            <a:r>
              <a:rPr lang="zh-CN" altLang="en-US" sz="3600" dirty="0">
                <a:latin typeface="Courier New" panose="02070309020205020404" pitchFamily="49" charset="0"/>
              </a:rPr>
              <a:t>带</a:t>
            </a:r>
            <a:r>
              <a:rPr lang="zh-CN" altLang="en-US" sz="3600" dirty="0">
                <a:latin typeface="Arial" panose="020B0604020202020204" pitchFamily="34" charset="0"/>
              </a:rPr>
              <a:t>来的是</a:t>
            </a:r>
            <a:r>
              <a:rPr lang="zh-CN" altLang="en-US" sz="3600" dirty="0">
                <a:latin typeface="Courier New" panose="02070309020205020404" pitchFamily="49" charset="0"/>
              </a:rPr>
              <a:t>巨</a:t>
            </a:r>
            <a:r>
              <a:rPr lang="zh-CN" altLang="en-US" sz="3600" dirty="0">
                <a:latin typeface="Arial" panose="020B0604020202020204" pitchFamily="34" charset="0"/>
              </a:rPr>
              <a:t>大的心</a:t>
            </a:r>
            <a:r>
              <a:rPr lang="zh-CN" altLang="en-US" sz="3600" dirty="0">
                <a:latin typeface="Courier New" panose="02070309020205020404" pitchFamily="49" charset="0"/>
              </a:rPr>
              <a:t>灵创伤</a:t>
            </a:r>
            <a:r>
              <a:rPr lang="zh-CN" altLang="en-US" sz="3600" dirty="0">
                <a:latin typeface="Arial" panose="020B0604020202020204" pitchFamily="34" charset="0"/>
              </a:rPr>
              <a:t>，</a:t>
            </a:r>
            <a:r>
              <a:rPr lang="zh-CN" altLang="en-US" sz="3600" dirty="0">
                <a:latin typeface="Courier New" panose="02070309020205020404" pitchFamily="49" charset="0"/>
              </a:rPr>
              <a:t>由</a:t>
            </a:r>
            <a:r>
              <a:rPr lang="zh-CN" altLang="en-US" sz="3600" dirty="0">
                <a:latin typeface="Arial" panose="020B0604020202020204" pitchFamily="34" charset="0"/>
              </a:rPr>
              <a:t>于</a:t>
            </a:r>
            <a:r>
              <a:rPr lang="zh-CN" altLang="en-US" sz="3600" b="1" dirty="0">
                <a:latin typeface="Arial" panose="020B0604020202020204" pitchFamily="34" charset="0"/>
              </a:rPr>
              <a:t>青少年</a:t>
            </a:r>
            <a:r>
              <a:rPr lang="zh-CN" altLang="en-US" sz="3600" b="1" dirty="0">
                <a:latin typeface="Courier New" panose="02070309020205020404" pitchFamily="49" charset="0"/>
              </a:rPr>
              <a:t>无法</a:t>
            </a:r>
            <a:r>
              <a:rPr lang="zh-CN" altLang="en-US" sz="3600" b="1" dirty="0">
                <a:latin typeface="Arial" panose="020B0604020202020204" pitchFamily="34" charset="0"/>
              </a:rPr>
              <a:t>得到 </a:t>
            </a:r>
            <a:r>
              <a:rPr lang="zh-CN" altLang="en-US" sz="3600" b="1" dirty="0">
                <a:latin typeface="Courier New" panose="02070309020205020404" pitchFamily="49" charset="0"/>
              </a:rPr>
              <a:t>完</a:t>
            </a:r>
            <a:r>
              <a:rPr lang="zh-CN" altLang="en-US" sz="3600" b="1" dirty="0">
                <a:latin typeface="Arial" panose="020B0604020202020204" pitchFamily="34" charset="0"/>
              </a:rPr>
              <a:t>整的家庭的</a:t>
            </a:r>
            <a:r>
              <a:rPr lang="zh-CN" altLang="en-US" sz="3600" b="1" dirty="0">
                <a:latin typeface="Courier New" panose="02070309020205020404" pitchFamily="49" charset="0"/>
              </a:rPr>
              <a:t>爱</a:t>
            </a:r>
            <a:r>
              <a:rPr lang="zh-CN" altLang="en-US" sz="3600" dirty="0">
                <a:latin typeface="Arial" panose="020B0604020202020204" pitchFamily="34" charset="0"/>
              </a:rPr>
              <a:t>，</a:t>
            </a:r>
            <a:r>
              <a:rPr lang="zh-CN" altLang="en-US" sz="3600" dirty="0">
                <a:latin typeface="Courier New" panose="02070309020205020404" pitchFamily="49" charset="0"/>
              </a:rPr>
              <a:t>随</a:t>
            </a:r>
            <a:r>
              <a:rPr lang="zh-CN" altLang="en-US" sz="3600" dirty="0">
                <a:latin typeface="Arial" panose="020B0604020202020204" pitchFamily="34" charset="0"/>
              </a:rPr>
              <a:t>之而来的</a:t>
            </a:r>
            <a:r>
              <a:rPr lang="zh-CN" altLang="en-US" sz="3600" dirty="0">
                <a:latin typeface="Courier New" panose="02070309020205020404" pitchFamily="49" charset="0"/>
              </a:rPr>
              <a:t>便</a:t>
            </a:r>
            <a:r>
              <a:rPr lang="zh-CN" altLang="en-US" sz="3600" dirty="0">
                <a:latin typeface="Arial" panose="020B0604020202020204" pitchFamily="34" charset="0"/>
              </a:rPr>
              <a:t>是</a:t>
            </a:r>
            <a:r>
              <a:rPr lang="zh-CN" altLang="en-US" sz="3600" dirty="0">
                <a:latin typeface="Courier New" panose="02070309020205020404" pitchFamily="49" charset="0"/>
              </a:rPr>
              <a:t>焦虑</a:t>
            </a:r>
            <a:r>
              <a:rPr lang="zh-CN" altLang="en-US" sz="3600" dirty="0">
                <a:latin typeface="Arial" panose="020B0604020202020204" pitchFamily="34" charset="0"/>
              </a:rPr>
              <a:t>、</a:t>
            </a:r>
            <a:r>
              <a:rPr lang="zh-CN" altLang="en-US" sz="3600" dirty="0">
                <a:latin typeface="Courier New" panose="02070309020205020404" pitchFamily="49" charset="0"/>
              </a:rPr>
              <a:t>孤</a:t>
            </a:r>
            <a:r>
              <a:rPr lang="zh-CN" altLang="en-US" sz="3600" dirty="0">
                <a:latin typeface="Arial" panose="020B0604020202020204" pitchFamily="34" charset="0"/>
              </a:rPr>
              <a:t>独、</a:t>
            </a:r>
            <a:r>
              <a:rPr lang="zh-CN" altLang="en-US" sz="3600" dirty="0">
                <a:latin typeface="Courier New" panose="02070309020205020404" pitchFamily="49" charset="0"/>
              </a:rPr>
              <a:t>拒绝</a:t>
            </a:r>
            <a:r>
              <a:rPr lang="zh-CN" altLang="en-US" sz="3600" dirty="0">
                <a:latin typeface="Arial" panose="020B0604020202020204" pitchFamily="34" charset="0"/>
              </a:rPr>
              <a:t>社</a:t>
            </a:r>
            <a:r>
              <a:rPr lang="zh-CN" altLang="en-US" sz="3600" dirty="0">
                <a:latin typeface="Courier New" panose="02070309020205020404" pitchFamily="49" charset="0"/>
              </a:rPr>
              <a:t>交</a:t>
            </a:r>
            <a:r>
              <a:rPr lang="zh-CN" altLang="en-US" sz="3600" dirty="0">
                <a:latin typeface="Arial" panose="020B0604020202020204" pitchFamily="34" charset="0"/>
              </a:rPr>
              <a:t>等问题行为。有关结果表</a:t>
            </a:r>
            <a:r>
              <a:rPr lang="zh-CN" altLang="en-US" sz="3600" dirty="0">
                <a:latin typeface="Courier New" panose="02070309020205020404" pitchFamily="49" charset="0"/>
              </a:rPr>
              <a:t>明</a:t>
            </a:r>
            <a:r>
              <a:rPr lang="zh-CN" altLang="en-US" sz="3600" dirty="0">
                <a:latin typeface="Arial" panose="020B0604020202020204" pitchFamily="34" charset="0"/>
              </a:rPr>
              <a:t>，家庭的</a:t>
            </a:r>
            <a:r>
              <a:rPr lang="zh-CN" altLang="en-US" sz="3600" dirty="0">
                <a:latin typeface="Courier New" panose="02070309020205020404" pitchFamily="49" charset="0"/>
              </a:rPr>
              <a:t>破裂</a:t>
            </a:r>
            <a:r>
              <a:rPr lang="zh-CN" altLang="en-US" sz="3600" dirty="0">
                <a:latin typeface="Arial" panose="020B0604020202020204" pitchFamily="34" charset="0"/>
              </a:rPr>
              <a:t>对孩子的心理</a:t>
            </a:r>
            <a:r>
              <a:rPr lang="zh-CN" altLang="en-US" sz="3600" dirty="0">
                <a:latin typeface="Courier New" panose="02070309020205020404" pitchFamily="49" charset="0"/>
              </a:rPr>
              <a:t>创伤</a:t>
            </a:r>
            <a:r>
              <a:rPr lang="zh-CN" altLang="en-US" sz="3600" dirty="0">
                <a:latin typeface="Arial" panose="020B0604020202020204" pitchFamily="34" charset="0"/>
              </a:rPr>
              <a:t>是</a:t>
            </a:r>
            <a:r>
              <a:rPr lang="zh-CN" altLang="en-US" sz="3600" dirty="0">
                <a:latin typeface="Courier New" panose="02070309020205020404" pitchFamily="49" charset="0"/>
              </a:rPr>
              <a:t>明</a:t>
            </a:r>
            <a:r>
              <a:rPr lang="zh-CN" altLang="en-US" sz="3600" dirty="0">
                <a:latin typeface="Arial" panose="020B0604020202020204" pitchFamily="34" charset="0"/>
              </a:rPr>
              <a:t>显的、</a:t>
            </a:r>
            <a:r>
              <a:rPr lang="zh-CN" altLang="en-US" sz="3600" dirty="0">
                <a:latin typeface="Courier New" panose="02070309020205020404" pitchFamily="49" charset="0"/>
              </a:rPr>
              <a:t>多角度</a:t>
            </a:r>
            <a:r>
              <a:rPr lang="zh-CN" altLang="en-US" sz="3600" dirty="0">
                <a:latin typeface="Arial" panose="020B0604020202020204" pitchFamily="34" charset="0"/>
              </a:rPr>
              <a:t>的、长期的。</a:t>
            </a:r>
            <a:endParaRPr lang="zh-CN" altLang="en-US" sz="3600" dirty="0">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5375" y="829346"/>
            <a:ext cx="6013174" cy="4862870"/>
          </a:xfrm>
          <a:prstGeom prst="rect">
            <a:avLst/>
          </a:prstGeom>
        </p:spPr>
        <p:txBody>
          <a:bodyPr wrap="square">
            <a:spAutoFit/>
          </a:bodyPr>
          <a:lstStyle/>
          <a:p>
            <a:endParaRPr lang="zh-CN" altLang="en-US" dirty="0">
              <a:latin typeface="Arial" panose="020B0604020202020204" pitchFamily="34" charset="0"/>
            </a:endParaRPr>
          </a:p>
          <a:p>
            <a:r>
              <a:rPr lang="zh-CN" altLang="en-US" sz="4000" dirty="0">
                <a:latin typeface="Arial" panose="020B0604020202020204" pitchFamily="34" charset="0"/>
              </a:rPr>
              <a:t>（</a:t>
            </a:r>
            <a:r>
              <a:rPr lang="en-US" altLang="zh-CN" sz="4000" dirty="0">
                <a:latin typeface="Arial" panose="020B0604020202020204" pitchFamily="34" charset="0"/>
              </a:rPr>
              <a:t>2</a:t>
            </a:r>
            <a:r>
              <a:rPr lang="zh-CN" altLang="en-US" sz="4000" dirty="0">
                <a:latin typeface="Arial" panose="020B0604020202020204" pitchFamily="34" charset="0"/>
              </a:rPr>
              <a:t>）</a:t>
            </a:r>
            <a:r>
              <a:rPr lang="zh-CN" altLang="en-US" sz="4000" dirty="0">
                <a:latin typeface="Courier New" panose="02070309020205020404" pitchFamily="49" charset="0"/>
              </a:rPr>
              <a:t>隔</a:t>
            </a:r>
            <a:r>
              <a:rPr lang="zh-CN" altLang="en-US" sz="4000" dirty="0">
                <a:latin typeface="Arial" panose="020B0604020202020204" pitchFamily="34" charset="0"/>
              </a:rPr>
              <a:t>代养育</a:t>
            </a:r>
            <a:endParaRPr lang="en-US" altLang="zh-CN" sz="4000" dirty="0">
              <a:latin typeface="Arial" panose="020B0604020202020204" pitchFamily="34" charset="0"/>
            </a:endParaRPr>
          </a:p>
          <a:p>
            <a:endParaRPr lang="zh-CN" altLang="en-US" sz="3600" dirty="0">
              <a:latin typeface="Arial" panose="020B0604020202020204" pitchFamily="34" charset="0"/>
            </a:endParaRPr>
          </a:p>
          <a:p>
            <a:r>
              <a:rPr lang="zh-CN" altLang="en-US" sz="3600" dirty="0" smtClean="0">
                <a:latin typeface="Courier New" panose="02070309020205020404" pitchFamily="49" charset="0"/>
              </a:rPr>
              <a:t>    隔</a:t>
            </a:r>
            <a:r>
              <a:rPr lang="zh-CN" altLang="en-US" sz="3600" dirty="0">
                <a:latin typeface="Arial" panose="020B0604020202020204" pitchFamily="34" charset="0"/>
              </a:rPr>
              <a:t>代养育</a:t>
            </a:r>
            <a:r>
              <a:rPr lang="zh-CN" altLang="en-US" sz="3600" dirty="0">
                <a:latin typeface="Courier New" panose="02070309020205020404" pitchFamily="49" charset="0"/>
              </a:rPr>
              <a:t>即隔</a:t>
            </a:r>
            <a:r>
              <a:rPr lang="zh-CN" altLang="en-US" sz="3600" dirty="0">
                <a:latin typeface="Arial" panose="020B0604020202020204" pitchFamily="34" charset="0"/>
              </a:rPr>
              <a:t>代</a:t>
            </a:r>
            <a:r>
              <a:rPr lang="zh-CN" altLang="en-US" sz="3600" dirty="0">
                <a:latin typeface="Courier New" panose="02070309020205020404" pitchFamily="49" charset="0"/>
              </a:rPr>
              <a:t>监护</a:t>
            </a:r>
            <a:r>
              <a:rPr lang="zh-CN" altLang="en-US" sz="3600" dirty="0">
                <a:latin typeface="Arial" panose="020B0604020202020204" pitchFamily="34" charset="0"/>
              </a:rPr>
              <a:t>是指</a:t>
            </a:r>
            <a:r>
              <a:rPr lang="zh-CN" altLang="en-US" sz="3600" dirty="0">
                <a:latin typeface="Courier New" panose="02070309020205020404" pitchFamily="49" charset="0"/>
              </a:rPr>
              <a:t>由祖辈</a:t>
            </a:r>
            <a:r>
              <a:rPr lang="en-US" altLang="zh-CN" sz="3600" dirty="0">
                <a:latin typeface="Arial" panose="020B0604020202020204" pitchFamily="34" charset="0"/>
              </a:rPr>
              <a:t>(</a:t>
            </a:r>
            <a:r>
              <a:rPr lang="zh-CN" altLang="en-US" sz="3600" dirty="0">
                <a:latin typeface="Courier New" panose="02070309020205020404" pitchFamily="49" charset="0"/>
              </a:rPr>
              <a:t>爷爷奶奶或外公外婆</a:t>
            </a:r>
            <a:r>
              <a:rPr lang="en-US" altLang="zh-CN" sz="3600" dirty="0">
                <a:latin typeface="Arial" panose="020B0604020202020204" pitchFamily="34" charset="0"/>
              </a:rPr>
              <a:t>)</a:t>
            </a:r>
            <a:r>
              <a:rPr lang="zh-CN" altLang="en-US" sz="3600" dirty="0">
                <a:latin typeface="Arial" panose="020B0604020202020204" pitchFamily="34" charset="0"/>
              </a:rPr>
              <a:t>抚养的</a:t>
            </a:r>
            <a:r>
              <a:rPr lang="zh-CN" altLang="en-US" sz="3600" dirty="0">
                <a:latin typeface="Courier New" panose="02070309020205020404" pitchFamily="49" charset="0"/>
              </a:rPr>
              <a:t>监护</a:t>
            </a:r>
            <a:r>
              <a:rPr lang="zh-CN" altLang="en-US" sz="3600" dirty="0">
                <a:latin typeface="Arial" panose="020B0604020202020204" pitchFamily="34" charset="0"/>
              </a:rPr>
              <a:t>方式。在父母</a:t>
            </a:r>
            <a:r>
              <a:rPr lang="zh-CN" altLang="en-US" sz="3600" dirty="0">
                <a:latin typeface="Courier New" panose="02070309020205020404" pitchFamily="49" charset="0"/>
              </a:rPr>
              <a:t>均外</a:t>
            </a:r>
            <a:r>
              <a:rPr lang="zh-CN" altLang="en-US" sz="3600" dirty="0">
                <a:latin typeface="Arial" panose="020B0604020202020204" pitchFamily="34" charset="0"/>
              </a:rPr>
              <a:t>出，</a:t>
            </a:r>
            <a:r>
              <a:rPr lang="zh-CN" altLang="en-US" sz="3600" dirty="0">
                <a:latin typeface="Courier New" panose="02070309020205020404" pitchFamily="49" charset="0"/>
              </a:rPr>
              <a:t>又</a:t>
            </a:r>
            <a:r>
              <a:rPr lang="zh-CN" altLang="en-US" sz="3600" dirty="0">
                <a:latin typeface="Arial" panose="020B0604020202020204" pitchFamily="34" charset="0"/>
              </a:rPr>
              <a:t>有</a:t>
            </a:r>
            <a:r>
              <a:rPr lang="zh-CN" altLang="en-US" sz="3600" dirty="0">
                <a:latin typeface="Courier New" panose="02070309020205020404" pitchFamily="49" charset="0"/>
              </a:rPr>
              <a:t>爷爷奶奶或外公外婆</a:t>
            </a:r>
            <a:r>
              <a:rPr lang="zh-CN" altLang="en-US" sz="3600" dirty="0">
                <a:latin typeface="Arial" panose="020B0604020202020204" pitchFamily="34" charset="0"/>
              </a:rPr>
              <a:t>的家庭，基本上</a:t>
            </a:r>
            <a:r>
              <a:rPr lang="zh-CN" altLang="en-US" sz="3600" dirty="0">
                <a:latin typeface="Courier New" panose="02070309020205020404" pitchFamily="49" charset="0"/>
              </a:rPr>
              <a:t>采</a:t>
            </a:r>
            <a:r>
              <a:rPr lang="zh-CN" altLang="en-US" sz="3600" dirty="0">
                <a:latin typeface="Arial" panose="020B0604020202020204" pitchFamily="34" charset="0"/>
              </a:rPr>
              <a:t>用这种方式。</a:t>
            </a:r>
            <a:endParaRPr lang="zh-CN" altLang="en-US" sz="3600" dirty="0">
              <a:effectLst/>
              <a:latin typeface="Arial" panose="020B0604020202020204" pitchFamily="34" charset="0"/>
            </a:endParaRPr>
          </a:p>
        </p:txBody>
      </p:sp>
      <p:pic>
        <p:nvPicPr>
          <p:cNvPr id="4" name="图片 3"/>
          <p:cNvPicPr>
            <a:picLocks noChangeAspect="1"/>
          </p:cNvPicPr>
          <p:nvPr/>
        </p:nvPicPr>
        <p:blipFill>
          <a:blip r:embed="rId2"/>
          <a:stretch>
            <a:fillRect/>
          </a:stretch>
        </p:blipFill>
        <p:spPr>
          <a:xfrm>
            <a:off x="7402443" y="958555"/>
            <a:ext cx="4247317" cy="4247317"/>
          </a:xfrm>
          <a:prstGeom prst="rect">
            <a:avLst/>
          </a:prstGeom>
        </p:spPr>
      </p:pic>
      <p:sp>
        <p:nvSpPr>
          <p:cNvPr id="5" name="空心弧 4"/>
          <p:cNvSpPr/>
          <p:nvPr/>
        </p:nvSpPr>
        <p:spPr>
          <a:xfrm flipH="1">
            <a:off x="3107729" y="5525119"/>
            <a:ext cx="184355" cy="201061"/>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6104" y="516482"/>
            <a:ext cx="10515600" cy="5323205"/>
          </a:xfrm>
          <a:prstGeom prst="rect">
            <a:avLst/>
          </a:prstGeom>
        </p:spPr>
        <p:txBody>
          <a:bodyPr wrap="square">
            <a:spAutoFit/>
          </a:bodyPr>
          <a:lstStyle/>
          <a:p>
            <a:r>
              <a:rPr lang="zh-CN" altLang="en-US" sz="4400" b="1" dirty="0"/>
              <a:t>（二）父母教养方式对儿童问题行为的影响</a:t>
            </a:r>
          </a:p>
          <a:p>
            <a:endParaRPr lang="en-US" altLang="zh-CN" sz="3600" dirty="0"/>
          </a:p>
          <a:p>
            <a:r>
              <a:rPr lang="zh-CN" altLang="en-US" sz="3600" dirty="0"/>
              <a:t>       父母教养方式</a:t>
            </a:r>
            <a:r>
              <a:rPr lang="en-US" altLang="zh-CN" sz="3600" dirty="0"/>
              <a:t>(parenting style)</a:t>
            </a:r>
            <a:r>
              <a:rPr lang="zh-CN" altLang="en-US" sz="3600" dirty="0"/>
              <a:t>是关于父母的</a:t>
            </a:r>
            <a:r>
              <a:rPr lang="zh-CN" altLang="en-US" sz="3600" dirty="0">
                <a:solidFill>
                  <a:schemeClr val="accent1">
                    <a:lumMod val="50000"/>
                  </a:schemeClr>
                </a:solidFill>
              </a:rPr>
              <a:t>教养内容、教养态度、教养行为以及孩子的感受</a:t>
            </a:r>
            <a:r>
              <a:rPr lang="zh-CN" altLang="en-US" sz="3600" dirty="0"/>
              <a:t>，是父母教养态度、行为和非语言表达的集合</a:t>
            </a:r>
            <a:r>
              <a:rPr lang="en-US" altLang="zh-CN" sz="3600" dirty="0"/>
              <a:t>,</a:t>
            </a:r>
            <a:r>
              <a:rPr lang="zh-CN" altLang="en-US" sz="3600" dirty="0"/>
              <a:t>它反映了亲子互动的性质，具有跨情境的稳定性。</a:t>
            </a:r>
          </a:p>
          <a:p>
            <a:r>
              <a:rPr lang="zh-CN" altLang="en-US" sz="3600" dirty="0"/>
              <a:t>       父母的家庭养方式是亲子关系领域中研究最多的一个方面。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2694" y="3642936"/>
            <a:ext cx="2773515" cy="707886"/>
          </a:xfrm>
          <a:prstGeom prst="rect">
            <a:avLst/>
          </a:prstGeom>
          <a:noFill/>
        </p:spPr>
        <p:txBody>
          <a:bodyPr wrap="none" rtlCol="0">
            <a:spAutoFit/>
            <a:scene3d>
              <a:camera prst="orthographicFront"/>
              <a:lightRig rig="threePt" dir="t"/>
            </a:scene3d>
          </a:bodyPr>
          <a:lstStyle/>
          <a:p>
            <a:pPr algn="ctr"/>
            <a:r>
              <a:rPr kumimoji="1" lang="en-US" altLang="zh-CN" sz="4000" dirty="0">
                <a:gradFill>
                  <a:gsLst>
                    <a:gs pos="21000">
                      <a:srgbClr val="53575C"/>
                    </a:gs>
                    <a:gs pos="88000">
                      <a:srgbClr val="C5C7CA"/>
                    </a:gs>
                  </a:gsLst>
                  <a:lin ang="5400000"/>
                </a:gradFill>
                <a:effectLst/>
              </a:rPr>
              <a:t>CONTENTS</a:t>
            </a:r>
          </a:p>
        </p:txBody>
      </p:sp>
      <p:sp>
        <p:nvSpPr>
          <p:cNvPr id="3" name="文本框 2"/>
          <p:cNvSpPr txBox="1"/>
          <p:nvPr/>
        </p:nvSpPr>
        <p:spPr>
          <a:xfrm>
            <a:off x="5700027" y="1318260"/>
            <a:ext cx="5432425" cy="521970"/>
          </a:xfrm>
          <a:prstGeom prst="rect">
            <a:avLst/>
          </a:prstGeom>
          <a:noFill/>
        </p:spPr>
        <p:txBody>
          <a:bodyPr wrap="square" rtlCol="0">
            <a:spAutoFit/>
          </a:bodyPr>
          <a:lstStyle/>
          <a:p>
            <a:pPr marL="0" marR="0" lvl="0" indent="0" algn="l" defTabSz="608965" eaLnBrk="1" fontAlgn="auto" latinLnBrk="0" hangingPunct="1">
              <a:lnSpc>
                <a:spcPct val="100000"/>
              </a:lnSpc>
              <a:spcBef>
                <a:spcPts val="0"/>
              </a:spcBef>
              <a:spcAft>
                <a:spcPts val="0"/>
              </a:spcAft>
              <a:buClrTx/>
              <a:buSzTx/>
              <a:buFontTx/>
              <a:buNone/>
              <a:defRPr/>
            </a:pPr>
            <a:r>
              <a:rPr lang="zh-CN" altLang="en-US" sz="2800" b="1" dirty="0">
                <a:sym typeface="+mn-ea"/>
              </a:rPr>
              <a:t>亲子关系影响小学生品德养成</a:t>
            </a:r>
            <a:endParaRPr kumimoji="1" lang="zh-CN" altLang="en-US" sz="2800" b="1" i="0" u="none" strike="noStrike" kern="0" cap="none" spc="0" normalizeH="0" baseline="0" noProof="0" dirty="0">
              <a:ln>
                <a:noFill/>
              </a:ln>
              <a:solidFill>
                <a:srgbClr val="FFFFFF"/>
              </a:solidFill>
              <a:effectLst/>
              <a:uLnTx/>
              <a:uFillTx/>
              <a:ea typeface="微软雅黑" panose="020B0503020204020204" charset="-122"/>
            </a:endParaRPr>
          </a:p>
        </p:txBody>
      </p:sp>
      <p:sp>
        <p:nvSpPr>
          <p:cNvPr id="5" name="椭圆 4"/>
          <p:cNvSpPr/>
          <p:nvPr/>
        </p:nvSpPr>
        <p:spPr>
          <a:xfrm>
            <a:off x="4785627" y="1186815"/>
            <a:ext cx="781050" cy="787400"/>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latin typeface="Century Gothic" panose="020B0502020202020204"/>
                <a:ea typeface="微软雅黑" panose="020B0503020204020204" charset="-122"/>
              </a:rPr>
              <a:t>1</a:t>
            </a:r>
            <a:endParaRPr kumimoji="1" lang="zh-CN" altLang="en-US" sz="3200" b="1" i="0" u="none" strike="noStrike" kern="0" cap="none" spc="0" normalizeH="0" baseline="0" noProof="0" dirty="0">
              <a:ln>
                <a:noFill/>
              </a:ln>
              <a:solidFill>
                <a:srgbClr val="FFFFFF"/>
              </a:solidFill>
              <a:effectLst/>
              <a:uLnTx/>
              <a:uFillTx/>
              <a:latin typeface="Century Gothic" panose="020B0502020202020204"/>
              <a:ea typeface="微软雅黑" panose="020B0503020204020204" charset="-122"/>
            </a:endParaRPr>
          </a:p>
        </p:txBody>
      </p:sp>
      <p:sp>
        <p:nvSpPr>
          <p:cNvPr id="8" name="椭圆 7"/>
          <p:cNvSpPr/>
          <p:nvPr/>
        </p:nvSpPr>
        <p:spPr>
          <a:xfrm>
            <a:off x="4785627" y="2306955"/>
            <a:ext cx="781050" cy="704850"/>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latin typeface="Century Gothic" panose="020B0502020202020204"/>
                <a:ea typeface="微软雅黑" panose="020B0503020204020204" charset="-122"/>
              </a:rPr>
              <a:t>2</a:t>
            </a:r>
            <a:endParaRPr kumimoji="1" lang="zh-CN" altLang="en-US" sz="3200" b="1" i="0" u="none" strike="noStrike" kern="0" cap="none" spc="0" normalizeH="0" baseline="0" noProof="0" dirty="0">
              <a:ln>
                <a:noFill/>
              </a:ln>
              <a:solidFill>
                <a:srgbClr val="FFFFFF"/>
              </a:solidFill>
              <a:effectLst/>
              <a:uLnTx/>
              <a:uFillTx/>
              <a:latin typeface="Century Gothic" panose="020B0502020202020204"/>
              <a:ea typeface="微软雅黑" panose="020B0503020204020204" charset="-122"/>
            </a:endParaRPr>
          </a:p>
        </p:txBody>
      </p:sp>
      <p:sp>
        <p:nvSpPr>
          <p:cNvPr id="11" name="椭圆 10"/>
          <p:cNvSpPr/>
          <p:nvPr/>
        </p:nvSpPr>
        <p:spPr>
          <a:xfrm>
            <a:off x="4785627" y="3395345"/>
            <a:ext cx="781050" cy="758190"/>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latin typeface="Century Gothic" panose="020B0502020202020204"/>
                <a:ea typeface="微软雅黑" panose="020B0503020204020204" charset="-122"/>
              </a:rPr>
              <a:t>3</a:t>
            </a:r>
            <a:endParaRPr kumimoji="1" lang="zh-CN" altLang="en-US" sz="3200" b="1" i="0" u="none" strike="noStrike" kern="0" cap="none" spc="0" normalizeH="0" baseline="0" noProof="0" dirty="0">
              <a:ln>
                <a:noFill/>
              </a:ln>
              <a:solidFill>
                <a:srgbClr val="FFFFFF"/>
              </a:solidFill>
              <a:effectLst/>
              <a:uLnTx/>
              <a:uFillTx/>
              <a:latin typeface="Century Gothic" panose="020B0502020202020204"/>
              <a:ea typeface="微软雅黑" panose="020B0503020204020204" charset="-122"/>
            </a:endParaRPr>
          </a:p>
        </p:txBody>
      </p:sp>
      <p:sp>
        <p:nvSpPr>
          <p:cNvPr id="14" name="椭圆 13"/>
          <p:cNvSpPr/>
          <p:nvPr/>
        </p:nvSpPr>
        <p:spPr>
          <a:xfrm>
            <a:off x="4785627" y="4537075"/>
            <a:ext cx="781050" cy="715010"/>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latin typeface="Century Gothic" panose="020B0502020202020204"/>
                <a:ea typeface="微软雅黑" panose="020B0503020204020204" charset="-122"/>
              </a:rPr>
              <a:t>4</a:t>
            </a:r>
            <a:endParaRPr kumimoji="1" lang="zh-CN" altLang="en-US" sz="3200" b="1" i="0" u="none" strike="noStrike" kern="0" cap="none" spc="0" normalizeH="0" baseline="0" noProof="0" dirty="0">
              <a:ln>
                <a:noFill/>
              </a:ln>
              <a:solidFill>
                <a:srgbClr val="FFFFFF"/>
              </a:solidFill>
              <a:effectLst/>
              <a:uLnTx/>
              <a:uFillTx/>
              <a:latin typeface="Century Gothic" panose="020B0502020202020204"/>
              <a:ea typeface="微软雅黑" panose="020B0503020204020204" charset="-122"/>
            </a:endParaRPr>
          </a:p>
        </p:txBody>
      </p:sp>
      <p:sp>
        <p:nvSpPr>
          <p:cNvPr id="18" name="文本框 17"/>
          <p:cNvSpPr txBox="1"/>
          <p:nvPr/>
        </p:nvSpPr>
        <p:spPr>
          <a:xfrm>
            <a:off x="1090235" y="1973590"/>
            <a:ext cx="3134191" cy="1862048"/>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lstStyle/>
          <a:p>
            <a:pPr algn="ctr"/>
            <a:r>
              <a:rPr kumimoji="1" lang="zh-CN" altLang="en-US" sz="11500" b="1" dirty="0">
                <a:solidFill>
                  <a:schemeClr val="accent4"/>
                </a:solidFill>
                <a:effectLst/>
                <a:latin typeface="微软雅黑" panose="020B0503020204020204" charset="-122"/>
                <a:ea typeface="微软雅黑" panose="020B0503020204020204" charset="-122"/>
                <a:cs typeface="微软雅黑" panose="020B0503020204020204" charset="-122"/>
              </a:rPr>
              <a:t>目录</a:t>
            </a:r>
          </a:p>
        </p:txBody>
      </p:sp>
      <p:sp>
        <p:nvSpPr>
          <p:cNvPr id="20" name="文本框 19"/>
          <p:cNvSpPr txBox="1"/>
          <p:nvPr/>
        </p:nvSpPr>
        <p:spPr>
          <a:xfrm>
            <a:off x="5700027" y="2398395"/>
            <a:ext cx="5902960" cy="521970"/>
          </a:xfrm>
          <a:prstGeom prst="rect">
            <a:avLst/>
          </a:prstGeom>
          <a:noFill/>
        </p:spPr>
        <p:txBody>
          <a:bodyPr wrap="none" rtlCol="0">
            <a:spAutoFit/>
          </a:bodyPr>
          <a:lstStyle/>
          <a:p>
            <a:pPr algn="l"/>
            <a:r>
              <a:rPr lang="zh-CN" altLang="en-US" sz="2800" b="1" dirty="0">
                <a:latin typeface="+mj-ea"/>
                <a:ea typeface="+mj-ea"/>
                <a:sym typeface="+mn-ea"/>
              </a:rPr>
              <a:t>亲子关系影响小学生品德养成的机制</a:t>
            </a:r>
            <a:endParaRPr lang="zh-CN" altLang="en-US" sz="2800" b="1">
              <a:latin typeface="+mj-ea"/>
              <a:ea typeface="+mj-ea"/>
            </a:endParaRPr>
          </a:p>
        </p:txBody>
      </p:sp>
      <p:sp>
        <p:nvSpPr>
          <p:cNvPr id="24" name="文本框 23"/>
          <p:cNvSpPr txBox="1"/>
          <p:nvPr/>
        </p:nvSpPr>
        <p:spPr>
          <a:xfrm>
            <a:off x="5832107" y="4633595"/>
            <a:ext cx="2360295" cy="521970"/>
          </a:xfrm>
          <a:prstGeom prst="rect">
            <a:avLst/>
          </a:prstGeom>
          <a:noFill/>
        </p:spPr>
        <p:txBody>
          <a:bodyPr wrap="square" rtlCol="0">
            <a:spAutoFit/>
          </a:bodyPr>
          <a:lstStyle/>
          <a:p>
            <a:r>
              <a:rPr lang="zh-CN" altLang="en-US" sz="2800" b="1"/>
              <a:t>本章小结</a:t>
            </a:r>
          </a:p>
        </p:txBody>
      </p:sp>
      <p:sp>
        <p:nvSpPr>
          <p:cNvPr id="25" name="文本框 24"/>
          <p:cNvSpPr txBox="1"/>
          <p:nvPr/>
        </p:nvSpPr>
        <p:spPr>
          <a:xfrm>
            <a:off x="5700027" y="3513455"/>
            <a:ext cx="5241925" cy="521970"/>
          </a:xfrm>
          <a:prstGeom prst="rect">
            <a:avLst/>
          </a:prstGeom>
          <a:noFill/>
        </p:spPr>
        <p:txBody>
          <a:bodyPr wrap="square" rtlCol="0">
            <a:spAutoFit/>
          </a:bodyPr>
          <a:lstStyle/>
          <a:p>
            <a:r>
              <a:rPr lang="zh-CN" altLang="en-US" sz="2800" b="1"/>
              <a:t>借助亲子教育促进儿童品德发展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6" name="矩形 5"/>
          <p:cNvSpPr/>
          <p:nvPr/>
        </p:nvSpPr>
        <p:spPr>
          <a:xfrm>
            <a:off x="856508" y="2590061"/>
            <a:ext cx="11072262" cy="769441"/>
          </a:xfrm>
          <a:prstGeom prst="rect">
            <a:avLst/>
          </a:prstGeom>
        </p:spPr>
        <p:txBody>
          <a:bodyPr wrap="none">
            <a:spAutoFit/>
          </a:bodyPr>
          <a:lstStyle/>
          <a:p>
            <a:r>
              <a:rPr lang="zh-CN" altLang="en-US" sz="4400" dirty="0" smtClean="0">
                <a:latin typeface="微软雅黑" panose="020B0503020204020204" charset="-122"/>
                <a:ea typeface="微软雅黑" panose="020B0503020204020204" charset="-122"/>
              </a:rPr>
              <a:t>第二节 亲子关系</a:t>
            </a:r>
            <a:r>
              <a:rPr lang="zh-CN" altLang="en-US" sz="4400" dirty="0">
                <a:latin typeface="微软雅黑" panose="020B0503020204020204" charset="-122"/>
                <a:ea typeface="微软雅黑" panose="020B0503020204020204" charset="-122"/>
              </a:rPr>
              <a:t>影响小学生品德养成的机制</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13982" y="804495"/>
            <a:ext cx="3717235" cy="5078313"/>
          </a:xfrm>
          <a:prstGeom prst="rect">
            <a:avLst/>
          </a:prstGeom>
        </p:spPr>
        <p:txBody>
          <a:bodyPr wrap="square">
            <a:spAutoFit/>
          </a:bodyPr>
          <a:lstStyle/>
          <a:p>
            <a:r>
              <a:rPr lang="zh-CN" altLang="en-US" sz="3600" dirty="0"/>
              <a:t>亲子关系对儿童品德发展作用方式当然是多种多样的，从人际影响的作用机制来看，常见的主要有</a:t>
            </a:r>
            <a:r>
              <a:rPr lang="zh-CN" altLang="en-US" sz="3600" dirty="0">
                <a:solidFill>
                  <a:srgbClr val="00B0F0"/>
                </a:solidFill>
              </a:rPr>
              <a:t>态度改变、观察与模仿、认同作用</a:t>
            </a:r>
            <a:r>
              <a:rPr lang="zh-CN" altLang="en-US" sz="3600" dirty="0"/>
              <a:t>等。</a:t>
            </a:r>
          </a:p>
        </p:txBody>
      </p:sp>
      <p:pic>
        <p:nvPicPr>
          <p:cNvPr id="4" name="图片 3"/>
          <p:cNvPicPr>
            <a:picLocks noChangeAspect="1"/>
          </p:cNvPicPr>
          <p:nvPr/>
        </p:nvPicPr>
        <p:blipFill>
          <a:blip r:embed="rId2"/>
          <a:stretch>
            <a:fillRect/>
          </a:stretch>
        </p:blipFill>
        <p:spPr>
          <a:xfrm>
            <a:off x="1072542" y="1549400"/>
            <a:ext cx="5602578" cy="373505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1783" y="655408"/>
            <a:ext cx="8875643" cy="4769485"/>
          </a:xfrm>
          <a:prstGeom prst="rect">
            <a:avLst/>
          </a:prstGeom>
        </p:spPr>
        <p:txBody>
          <a:bodyPr wrap="square">
            <a:spAutoFit/>
          </a:bodyPr>
          <a:lstStyle/>
          <a:p>
            <a:r>
              <a:rPr lang="zh-CN" altLang="en-US" sz="4400" b="1" dirty="0"/>
              <a:t>一、态度转变</a:t>
            </a:r>
            <a:endParaRPr lang="en-US" altLang="zh-CN" sz="4400" b="1" dirty="0"/>
          </a:p>
          <a:p>
            <a:endParaRPr lang="zh-CN" altLang="en-US" sz="4400" b="1" dirty="0"/>
          </a:p>
          <a:p>
            <a:r>
              <a:rPr lang="zh-CN" altLang="en-US" sz="3600" dirty="0"/>
              <a:t>       态度转变指父母通过种种方法改变儿童的态度，使儿童接受、内化行为规范的过程。父母要改变儿童的态度，使他接受社会行为规范，可以采取很多方式。</a:t>
            </a:r>
          </a:p>
          <a:p>
            <a:r>
              <a:rPr lang="zh-CN" altLang="en-US" sz="3600" dirty="0"/>
              <a:t>       父母用来改变儿童态度的方法主要有：使用权利、爱的回收、信息内化等。</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76985" y="1026160"/>
            <a:ext cx="9216390" cy="4585871"/>
          </a:xfrm>
          <a:prstGeom prst="rect">
            <a:avLst/>
          </a:prstGeom>
        </p:spPr>
        <p:txBody>
          <a:bodyPr wrap="square">
            <a:spAutoFit/>
          </a:bodyPr>
          <a:lstStyle/>
          <a:p>
            <a:r>
              <a:rPr lang="zh-CN" altLang="en-US" sz="4400" b="1" dirty="0"/>
              <a:t>（一）使用权利</a:t>
            </a:r>
          </a:p>
          <a:p>
            <a:endParaRPr lang="en-US" altLang="zh-CN" sz="3200" dirty="0"/>
          </a:p>
          <a:p>
            <a:r>
              <a:rPr lang="zh-CN" altLang="en-US" sz="3200" dirty="0"/>
              <a:t>       </a:t>
            </a:r>
            <a:r>
              <a:rPr lang="zh-CN" altLang="en-US" sz="3600" dirty="0"/>
              <a:t>使用权利，即强制是指父母对孩子的体罚、  冷漠的拒绝等，是一种运用强制性的压力手段迫使儿童接受行为规则的方法，即以惩罚威胁儿童做出某一行为</a:t>
            </a:r>
            <a:r>
              <a:rPr lang="zh-CN" altLang="en-US" sz="3600" dirty="0" smtClean="0"/>
              <a:t>。</a:t>
            </a:r>
            <a:endParaRPr lang="en-US" altLang="zh-CN" sz="3600" dirty="0" smtClean="0"/>
          </a:p>
          <a:p>
            <a:endParaRPr lang="zh-CN" altLang="en-US" sz="3600" dirty="0"/>
          </a:p>
          <a:p>
            <a:r>
              <a:rPr lang="zh-CN" altLang="en-US" sz="3600" dirty="0"/>
              <a:t>        </a:t>
            </a:r>
            <a:r>
              <a:rPr lang="zh-CN" altLang="en-US" sz="3600" dirty="0" smtClean="0"/>
              <a:t>想一想：这种办法有什么特点？</a:t>
            </a:r>
            <a:endParaRPr lang="zh-CN" altLang="en-US"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32452" y="432488"/>
            <a:ext cx="9591261" cy="5816977"/>
          </a:xfrm>
          <a:prstGeom prst="rect">
            <a:avLst/>
          </a:prstGeom>
        </p:spPr>
        <p:txBody>
          <a:bodyPr wrap="square">
            <a:spAutoFit/>
          </a:bodyPr>
          <a:lstStyle/>
          <a:p>
            <a:r>
              <a:rPr lang="zh-CN" altLang="en-US" sz="4400" b="1" dirty="0"/>
              <a:t>（二）“爱的回收”</a:t>
            </a:r>
            <a:endParaRPr lang="en-US" altLang="zh-CN" sz="4400" b="1" dirty="0"/>
          </a:p>
          <a:p>
            <a:endParaRPr lang="zh-CN" altLang="en-US" sz="4000" b="1" dirty="0"/>
          </a:p>
          <a:p>
            <a:r>
              <a:rPr lang="en-US" altLang="zh-CN" sz="3600" dirty="0"/>
              <a:t>       “</a:t>
            </a:r>
            <a:r>
              <a:rPr lang="zh-CN" altLang="en-US" sz="3600" dirty="0"/>
              <a:t>爱的回收”，也称撤回爱护，是一种更隐蔽、更间接地强迫儿童服从的心理上的惩罚形式，主要指父母对儿童表示失望、不理睬或孤立儿童等</a:t>
            </a:r>
            <a:r>
              <a:rPr lang="zh-CN" altLang="en-US" sz="3600" dirty="0" smtClean="0"/>
              <a:t>。这种</a:t>
            </a:r>
            <a:r>
              <a:rPr lang="zh-CN" altLang="en-US" sz="3600" dirty="0"/>
              <a:t>心理的惩罚形式使儿童感受到一种对自身安全的威胁和焦虑，迫使儿童就范，从而达到约束儿童的目的</a:t>
            </a:r>
            <a:r>
              <a:rPr lang="zh-CN" altLang="en-US" sz="3600" dirty="0" smtClean="0"/>
              <a:t>。</a:t>
            </a:r>
            <a:endParaRPr lang="en-US" altLang="zh-CN" sz="3600" dirty="0" smtClean="0"/>
          </a:p>
          <a:p>
            <a:endParaRPr lang="en-US" altLang="zh-CN" sz="3600" dirty="0" smtClean="0"/>
          </a:p>
          <a:p>
            <a:r>
              <a:rPr lang="zh-CN" altLang="en-US" sz="3600" dirty="0"/>
              <a:t> </a:t>
            </a:r>
            <a:r>
              <a:rPr lang="zh-CN" altLang="en-US" sz="3600" dirty="0" smtClean="0"/>
              <a:t>    想一想</a:t>
            </a:r>
            <a:r>
              <a:rPr lang="zh-CN" altLang="en-US" sz="3600" dirty="0"/>
              <a:t>：这种办法有什么特点？</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4643" y="1225689"/>
            <a:ext cx="9949070" cy="4770537"/>
          </a:xfrm>
          <a:prstGeom prst="rect">
            <a:avLst/>
          </a:prstGeom>
        </p:spPr>
        <p:txBody>
          <a:bodyPr wrap="square">
            <a:spAutoFit/>
          </a:bodyPr>
          <a:lstStyle/>
          <a:p>
            <a:r>
              <a:rPr lang="zh-CN" altLang="en-US" sz="4400" b="1" dirty="0"/>
              <a:t>（三）信息内化</a:t>
            </a:r>
            <a:endParaRPr lang="en-US" altLang="zh-CN" sz="4400" b="1" dirty="0"/>
          </a:p>
          <a:p>
            <a:endParaRPr lang="zh-CN" altLang="en-US" sz="4400" b="1" dirty="0"/>
          </a:p>
          <a:p>
            <a:r>
              <a:rPr lang="en-US" altLang="zh-CN" sz="3600" dirty="0"/>
              <a:t>“</a:t>
            </a:r>
            <a:r>
              <a:rPr lang="zh-CN" altLang="en-US" sz="3600" dirty="0"/>
              <a:t>信息内化”又叫引导，是父母通过信息的传递使儿童长期、有效地接受或内化社会规范或行为</a:t>
            </a:r>
          </a:p>
          <a:p>
            <a:r>
              <a:rPr lang="zh-CN" altLang="en-US" sz="3600" dirty="0"/>
              <a:t>规则的一种方法。运用信息内化最重要的是引导儿童注意，乃至理解父母传递的行为标准</a:t>
            </a:r>
            <a:r>
              <a:rPr lang="zh-CN" altLang="en-US" sz="3600" dirty="0" smtClean="0"/>
              <a:t>。</a:t>
            </a:r>
            <a:endParaRPr lang="en-US" altLang="zh-CN" sz="3600" dirty="0" smtClean="0"/>
          </a:p>
          <a:p>
            <a:endParaRPr lang="en-US" altLang="zh-CN" sz="3600" dirty="0"/>
          </a:p>
          <a:p>
            <a:r>
              <a:rPr lang="zh-CN" altLang="en-US" sz="3600" dirty="0"/>
              <a:t> </a:t>
            </a:r>
            <a:r>
              <a:rPr lang="zh-CN" altLang="en-US" sz="3600" dirty="0" smtClean="0"/>
              <a:t>     想一想</a:t>
            </a:r>
            <a:r>
              <a:rPr lang="zh-CN" altLang="en-US" sz="3600" dirty="0"/>
              <a:t>：这种办法有什么特点？</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11964" y="887192"/>
            <a:ext cx="9452113" cy="4647426"/>
          </a:xfrm>
          <a:prstGeom prst="rect">
            <a:avLst/>
          </a:prstGeom>
        </p:spPr>
        <p:txBody>
          <a:bodyPr wrap="square">
            <a:spAutoFit/>
          </a:bodyPr>
          <a:lstStyle/>
          <a:p>
            <a:r>
              <a:rPr lang="zh-CN" altLang="en-US" sz="4400" b="1" dirty="0"/>
              <a:t>二、观察与模仿</a:t>
            </a:r>
          </a:p>
          <a:p>
            <a:r>
              <a:rPr lang="zh-CN" altLang="en-US" sz="3600" dirty="0" smtClean="0">
                <a:solidFill>
                  <a:srgbClr val="FF0000"/>
                </a:solidFill>
              </a:rPr>
              <a:t>       对</a:t>
            </a:r>
            <a:r>
              <a:rPr lang="zh-CN" altLang="en-US" sz="3600" dirty="0">
                <a:solidFill>
                  <a:srgbClr val="FF0000"/>
                </a:solidFill>
              </a:rPr>
              <a:t>父母行为的模仿</a:t>
            </a:r>
            <a:r>
              <a:rPr lang="zh-CN" altLang="en-US" sz="3600" dirty="0"/>
              <a:t>是儿童社会化的首要途径。社会学习理论家班杜拉的一系列研究充分地阐明这一观点。 班杜拉提出 “观察学习”的 概念 来解释模仿过程，认为在社会情境中，儿童直接观察别人的行为就能获得并仿造出一连串新 的行为。并且观察产生的后果，也就受到一种“替代强化”。</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88434" y="1404954"/>
            <a:ext cx="8835887" cy="4523105"/>
          </a:xfrm>
          <a:prstGeom prst="rect">
            <a:avLst/>
          </a:prstGeom>
        </p:spPr>
        <p:txBody>
          <a:bodyPr wrap="square">
            <a:spAutoFit/>
          </a:bodyPr>
          <a:lstStyle/>
          <a:p>
            <a:r>
              <a:rPr lang="zh-CN" altLang="en-US" sz="3600" dirty="0" smtClean="0"/>
              <a:t>       班杜拉</a:t>
            </a:r>
            <a:r>
              <a:rPr lang="zh-CN" altLang="en-US" sz="3600" dirty="0"/>
              <a:t>认为，斯金纳等人强调行为结果的影响，这在很大程度上忽略了模仿以及替代性经验。人类大部分学习不是行为结果的塑造过程，而是更有效的直接学习榜样的过程。班杜拉强调，由直接经验导致的所有学习现象，都可以在替代的基础上发生，即都可以通过观察他人行为及其结果而实现。</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03829" y="2935877"/>
            <a:ext cx="9349740" cy="646331"/>
          </a:xfrm>
          <a:prstGeom prst="rect">
            <a:avLst/>
          </a:prstGeom>
        </p:spPr>
        <p:txBody>
          <a:bodyPr wrap="square">
            <a:spAutoFit/>
          </a:bodyPr>
          <a:lstStyle/>
          <a:p>
            <a:r>
              <a:rPr lang="zh-CN" altLang="en-US" sz="3600" dirty="0"/>
              <a:t>家长在家中也可以运用替代性强化的原理</a:t>
            </a:r>
            <a:r>
              <a:rPr lang="zh-CN" altLang="en-US" sz="3600" dirty="0" smtClean="0"/>
              <a:t>。</a:t>
            </a:r>
            <a:endParaRPr lang="zh-CN" altLang="en-US" sz="3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0518" y="506422"/>
            <a:ext cx="10474426" cy="5909310"/>
          </a:xfrm>
          <a:prstGeom prst="rect">
            <a:avLst/>
          </a:prstGeom>
        </p:spPr>
        <p:txBody>
          <a:bodyPr wrap="square">
            <a:spAutoFit/>
          </a:bodyPr>
          <a:lstStyle/>
          <a:p>
            <a:pPr algn="ctr"/>
            <a:r>
              <a:rPr lang="zh-CN" altLang="en-US" sz="5400" b="1" dirty="0"/>
              <a:t>举例 ：</a:t>
            </a:r>
            <a:endParaRPr lang="en-US" altLang="zh-CN" sz="5400" b="1" dirty="0"/>
          </a:p>
          <a:p>
            <a:pPr>
              <a:lnSpc>
                <a:spcPct val="150000"/>
              </a:lnSpc>
            </a:pPr>
            <a:r>
              <a:rPr lang="zh-CN" altLang="en-US" sz="3600" dirty="0" smtClean="0"/>
              <a:t>       </a:t>
            </a:r>
            <a:r>
              <a:rPr lang="zh-CN" altLang="en-US" sz="3600" b="1" dirty="0" smtClean="0">
                <a:latin typeface="微软雅黑 Light" panose="020B0502040204020203" pitchFamily="34" charset="-122"/>
                <a:ea typeface="微软雅黑 Light" panose="020B0502040204020203" pitchFamily="34" charset="-122"/>
              </a:rPr>
              <a:t>强</a:t>
            </a:r>
            <a:r>
              <a:rPr lang="zh-CN" altLang="en-US" sz="3600" b="1" dirty="0">
                <a:latin typeface="微软雅黑 Light" panose="020B0502040204020203" pitchFamily="34" charset="-122"/>
                <a:ea typeface="微软雅黑 Light" panose="020B0502040204020203" pitchFamily="34" charset="-122"/>
              </a:rPr>
              <a:t>强和冰冰是两个调皮捣蛋的孩子，父母先了解他们的捣乱行为。然后当强强注意听讲并做课堂作业时，就给予关注和表扬。在这种情况下，强强行为有了显著的改进。而更有趣的是冰冰的行为也有所改善，尽管并没有对他的适宜行为进行具体的强化。显然冰冰从强强的经历中学到了一些东西。</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2174" y="2043555"/>
            <a:ext cx="6365845" cy="1015663"/>
          </a:xfrm>
          <a:prstGeom prst="rect">
            <a:avLst/>
          </a:prstGeom>
        </p:spPr>
        <p:txBody>
          <a:bodyPr wrap="none">
            <a:spAutoFit/>
          </a:bodyPr>
          <a:lstStyle/>
          <a:p>
            <a:r>
              <a:rPr lang="zh-CN" altLang="en-US" sz="6000" b="1" dirty="0" smtClean="0">
                <a:latin typeface="+mn-ea"/>
              </a:rPr>
              <a:t>一、线下翻转环节</a:t>
            </a:r>
            <a:endParaRPr lang="zh-CN" altLang="en-US" sz="6000" b="1" dirty="0">
              <a:latin typeface="+mn-ea"/>
            </a:endParaRPr>
          </a:p>
        </p:txBody>
      </p:sp>
    </p:spTree>
    <p:extLst>
      <p:ext uri="{BB962C8B-B14F-4D97-AF65-F5344CB8AC3E}">
        <p14:creationId xmlns:p14="http://schemas.microsoft.com/office/powerpoint/2010/main" val="21269520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5775" y="674370"/>
            <a:ext cx="8350250" cy="5262979"/>
          </a:xfrm>
          <a:prstGeom prst="rect">
            <a:avLst/>
          </a:prstGeom>
        </p:spPr>
        <p:txBody>
          <a:bodyPr wrap="square">
            <a:spAutoFit/>
          </a:bodyPr>
          <a:lstStyle/>
          <a:p>
            <a:r>
              <a:rPr lang="zh-CN" altLang="en-US" sz="4400" b="1" dirty="0"/>
              <a:t>三、认同作用</a:t>
            </a:r>
            <a:endParaRPr lang="en-US" altLang="zh-CN" sz="4400" b="1" dirty="0"/>
          </a:p>
          <a:p>
            <a:endParaRPr lang="zh-CN" altLang="en-US" sz="4000" dirty="0"/>
          </a:p>
          <a:p>
            <a:r>
              <a:rPr lang="zh-CN" altLang="en-US" sz="3600" dirty="0" smtClean="0"/>
              <a:t>       认同</a:t>
            </a:r>
            <a:r>
              <a:rPr lang="zh-CN" altLang="en-US" sz="3600" dirty="0"/>
              <a:t>发生的首要条件是儿童对榜样感到钦佩，这种情感导致儿童想拥有榜样的行为和情感表现的特征。因为儿童认为，只要自己具备这些特征，同样会受到别人的钦佩 ，于是儿童才模仿榜样的思想和行为，并在认同过程中得到强化。</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05753" y="2043555"/>
            <a:ext cx="8430513" cy="2554545"/>
          </a:xfrm>
          <a:prstGeom prst="rect">
            <a:avLst/>
          </a:prstGeom>
        </p:spPr>
        <p:txBody>
          <a:bodyPr wrap="none">
            <a:spAutoFit/>
          </a:bodyPr>
          <a:lstStyle/>
          <a:p>
            <a:r>
              <a:rPr lang="zh-CN" altLang="en-US" sz="8000" b="1" dirty="0" smtClean="0">
                <a:latin typeface="+mn-ea"/>
              </a:rPr>
              <a:t>三、典型案例环节</a:t>
            </a:r>
            <a:endParaRPr lang="en-US" altLang="zh-CN" sz="8000" b="1" dirty="0" smtClean="0">
              <a:latin typeface="+mn-ea"/>
            </a:endParaRPr>
          </a:p>
          <a:p>
            <a:pPr algn="ctr"/>
            <a:endParaRPr lang="en-US" altLang="zh-CN" sz="4000" b="1" dirty="0" smtClean="0">
              <a:latin typeface="+mn-ea"/>
            </a:endParaRPr>
          </a:p>
          <a:p>
            <a:pPr algn="ctr"/>
            <a:r>
              <a:rPr lang="zh-CN" altLang="en-US" sz="4000" b="1" dirty="0" smtClean="0">
                <a:latin typeface="微软雅黑 Light" panose="020B0502040204020203" pitchFamily="34" charset="-122"/>
                <a:ea typeface="微软雅黑 Light" panose="020B0502040204020203" pitchFamily="34" charset="-122"/>
              </a:rPr>
              <a:t>本章典型</a:t>
            </a:r>
            <a:r>
              <a:rPr lang="en-US" altLang="zh-CN" sz="4000" b="1" dirty="0" smtClean="0">
                <a:latin typeface="微软雅黑 Light" panose="020B0502040204020203" pitchFamily="34" charset="-122"/>
                <a:ea typeface="微软雅黑 Light" panose="020B0502040204020203" pitchFamily="34" charset="-122"/>
              </a:rPr>
              <a:t>——</a:t>
            </a:r>
            <a:r>
              <a:rPr lang="zh-CN" altLang="en-US" sz="4000" b="1" u="sng" dirty="0" smtClean="0">
                <a:latin typeface="微软雅黑 Light" panose="020B0502040204020203" pitchFamily="34" charset="-122"/>
                <a:ea typeface="微软雅黑 Light" panose="020B0502040204020203" pitchFamily="34" charset="-122"/>
                <a:hlinkClick r:id="rId2" action="ppaction://hlinkfile"/>
              </a:rPr>
              <a:t>隔代教育</a:t>
            </a:r>
            <a:endParaRPr lang="zh-CN" altLang="en-US" sz="4000" b="1" u="sng"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452533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130631" y="1595304"/>
            <a:ext cx="6758984" cy="1097280"/>
          </a:xfrm>
          <a:prstGeom prst="roundRect">
            <a:avLst>
              <a:gd name="adj" fmla="val 457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r>
              <a:rPr lang="zh-CN" altLang="en-US" sz="2400" dirty="0" smtClean="0">
                <a:solidFill>
                  <a:schemeClr val="tx1"/>
                </a:solidFill>
                <a:effectLst>
                  <a:outerShdw blurRad="38100" dist="19050" dir="2700000" algn="tl" rotWithShape="0">
                    <a:schemeClr val="dk1">
                      <a:alpha val="40000"/>
                    </a:schemeClr>
                  </a:outerShdw>
                </a:effectLst>
                <a:latin typeface="Arial" panose="020B0604020202020204" pitchFamily="34" charset="0"/>
                <a:sym typeface="+mn-ea"/>
              </a:rPr>
              <a:t>大家是否有隔代教养体会？（被父母的长辈带大）</a:t>
            </a:r>
            <a:endParaRPr kumimoji="1" lang="zh-CN" altLang="en-US" sz="2400" dirty="0">
              <a:solidFill>
                <a:schemeClr val="tx1"/>
              </a:solidFill>
              <a:effectLst>
                <a:outerShdw blurRad="38100" dist="19050" dir="2700000" algn="tl" rotWithShape="0">
                  <a:schemeClr val="dk1">
                    <a:alpha val="40000"/>
                  </a:schemeClr>
                </a:outerShdw>
              </a:effectLst>
              <a:latin typeface="Arial" panose="020B0604020202020204" pitchFamily="34" charset="0"/>
              <a:sym typeface="+mn-ea"/>
            </a:endParaRPr>
          </a:p>
        </p:txBody>
      </p:sp>
      <p:sp>
        <p:nvSpPr>
          <p:cNvPr id="4" name="椭圆 3"/>
          <p:cNvSpPr/>
          <p:nvPr/>
        </p:nvSpPr>
        <p:spPr>
          <a:xfrm>
            <a:off x="3198669" y="1695723"/>
            <a:ext cx="931334" cy="931334"/>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a:t>A</a:t>
            </a:r>
            <a:endParaRPr kumimoji="1" lang="zh-CN" altLang="en-US" sz="3600" b="1" dirty="0"/>
          </a:p>
        </p:txBody>
      </p:sp>
      <p:sp>
        <p:nvSpPr>
          <p:cNvPr id="9" name="圆角矩形 8"/>
          <p:cNvSpPr/>
          <p:nvPr/>
        </p:nvSpPr>
        <p:spPr>
          <a:xfrm>
            <a:off x="4130251" y="3088276"/>
            <a:ext cx="6760000" cy="1151890"/>
          </a:xfrm>
          <a:prstGeom prst="roundRect">
            <a:avLst>
              <a:gd name="adj" fmla="val 457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chemeClr val="tx1"/>
                </a:solidFill>
                <a:effectLst>
                  <a:outerShdw blurRad="38100" dist="19050" dir="2700000" algn="tl" rotWithShape="0">
                    <a:schemeClr val="dk1">
                      <a:alpha val="40000"/>
                    </a:schemeClr>
                  </a:outerShdw>
                </a:effectLst>
                <a:latin typeface="Arial" panose="020B0604020202020204" pitchFamily="34" charset="0"/>
                <a:sym typeface="+mn-ea"/>
              </a:rPr>
              <a:t>为什么会普遍出现隔代教育？</a:t>
            </a:r>
            <a:endParaRPr kumimoji="1" lang="zh-CN" altLang="en-US" sz="2400" dirty="0">
              <a:solidFill>
                <a:schemeClr val="tx1"/>
              </a:solidFill>
              <a:effectLst>
                <a:outerShdw blurRad="38100" dist="19050" dir="2700000" algn="tl" rotWithShape="0">
                  <a:schemeClr val="dk1">
                    <a:alpha val="40000"/>
                  </a:schemeClr>
                </a:outerShdw>
              </a:effectLst>
              <a:latin typeface="Arial" panose="020B0604020202020204" pitchFamily="34" charset="0"/>
              <a:sym typeface="+mn-ea"/>
            </a:endParaRPr>
          </a:p>
        </p:txBody>
      </p:sp>
      <p:sp>
        <p:nvSpPr>
          <p:cNvPr id="10" name="椭圆 9"/>
          <p:cNvSpPr/>
          <p:nvPr/>
        </p:nvSpPr>
        <p:spPr>
          <a:xfrm>
            <a:off x="3198916" y="3164214"/>
            <a:ext cx="931334" cy="93133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B</a:t>
            </a:r>
            <a:endParaRPr kumimoji="1" lang="zh-CN" altLang="en-US" sz="3600" b="1" dirty="0"/>
          </a:p>
        </p:txBody>
      </p:sp>
      <p:sp>
        <p:nvSpPr>
          <p:cNvPr id="14" name="圆角矩形 13"/>
          <p:cNvSpPr/>
          <p:nvPr/>
        </p:nvSpPr>
        <p:spPr>
          <a:xfrm>
            <a:off x="4130251" y="4614816"/>
            <a:ext cx="6760000" cy="1149985"/>
          </a:xfrm>
          <a:prstGeom prst="roundRect">
            <a:avLst>
              <a:gd name="adj" fmla="val 457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chemeClr val="tx1"/>
                </a:solidFill>
                <a:effectLst>
                  <a:outerShdw blurRad="38100" dist="19050" dir="2700000" algn="tl" rotWithShape="0">
                    <a:schemeClr val="dk1">
                      <a:alpha val="40000"/>
                    </a:schemeClr>
                  </a:outerShdw>
                </a:effectLst>
                <a:latin typeface="Arial" panose="020B0604020202020204" pitchFamily="34" charset="0"/>
                <a:sym typeface="+mn-ea"/>
              </a:rPr>
              <a:t>隔代教育中的亲子关系有何特征？</a:t>
            </a:r>
            <a:endParaRPr kumimoji="1" lang="zh-CN" altLang="en-US" sz="2400" dirty="0">
              <a:solidFill>
                <a:schemeClr val="tx1"/>
              </a:solidFill>
              <a:effectLst>
                <a:outerShdw blurRad="38100" dist="19050" dir="2700000" algn="tl" rotWithShape="0">
                  <a:schemeClr val="dk1">
                    <a:alpha val="40000"/>
                  </a:schemeClr>
                </a:outerShdw>
              </a:effectLst>
              <a:latin typeface="Arial" panose="020B0604020202020204" pitchFamily="34" charset="0"/>
              <a:sym typeface="+mn-ea"/>
            </a:endParaRPr>
          </a:p>
        </p:txBody>
      </p:sp>
      <p:sp>
        <p:nvSpPr>
          <p:cNvPr id="15" name="椭圆 14"/>
          <p:cNvSpPr/>
          <p:nvPr/>
        </p:nvSpPr>
        <p:spPr>
          <a:xfrm>
            <a:off x="3198781" y="4691100"/>
            <a:ext cx="931334" cy="93133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C</a:t>
            </a:r>
            <a:endParaRPr kumimoji="1" lang="zh-CN" altLang="en-US" sz="3600" b="1" dirty="0"/>
          </a:p>
        </p:txBody>
      </p:sp>
      <p:sp>
        <p:nvSpPr>
          <p:cNvPr id="16" name="文本框 8"/>
          <p:cNvSpPr txBox="1"/>
          <p:nvPr/>
        </p:nvSpPr>
        <p:spPr>
          <a:xfrm>
            <a:off x="1329098" y="4328635"/>
            <a:ext cx="3173374" cy="3708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a:solidFill>
                  <a:schemeClr val="bg1"/>
                </a:solidFill>
                <a:latin typeface="微软雅黑" panose="020B0503020204020204" charset="-122"/>
                <a:ea typeface="微软雅黑" panose="020B0503020204020204" charset="-122"/>
              </a:rPr>
              <a:t>。</a:t>
            </a:r>
            <a:endParaRPr lang="zh-CN" altLang="en-US" sz="1400" dirty="0">
              <a:solidFill>
                <a:schemeClr val="bg1"/>
              </a:solidFill>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2"/>
          <a:stretch>
            <a:fillRect/>
          </a:stretch>
        </p:blipFill>
        <p:spPr>
          <a:xfrm>
            <a:off x="25511" y="0"/>
            <a:ext cx="3173157" cy="6520543"/>
          </a:xfrm>
          <a:prstGeom prst="rect">
            <a:avLst/>
          </a:prstGeom>
        </p:spPr>
      </p:pic>
    </p:spTree>
    <p:extLst>
      <p:ext uri="{BB962C8B-B14F-4D97-AF65-F5344CB8AC3E}">
        <p14:creationId xmlns:p14="http://schemas.microsoft.com/office/powerpoint/2010/main" val="3638826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70586" y="2670034"/>
            <a:ext cx="8170827" cy="646331"/>
          </a:xfrm>
          <a:prstGeom prst="rect">
            <a:avLst/>
          </a:prstGeom>
          <a:noFill/>
        </p:spPr>
        <p:txBody>
          <a:bodyPr wrap="none" rtlCol="0">
            <a:spAutoFit/>
          </a:bodyPr>
          <a:lstStyle/>
          <a:p>
            <a:r>
              <a:rPr kumimoji="1" lang="zh-CN" altLang="en-US" sz="3600" b="1" dirty="0" smtClean="0">
                <a:solidFill>
                  <a:schemeClr val="tx1">
                    <a:alpha val="50000"/>
                  </a:schemeClr>
                </a:solidFill>
                <a:latin typeface="微软雅黑" panose="020B0503020204020204" charset="-122"/>
                <a:ea typeface="微软雅黑" panose="020B0503020204020204" charset="-122"/>
                <a:cs typeface="微软雅黑" panose="020B0503020204020204" charset="-122"/>
              </a:rPr>
              <a:t>第三节 借助</a:t>
            </a:r>
            <a:r>
              <a:rPr kumimoji="1" lang="zh-CN" altLang="en-US" sz="3600" b="1" dirty="0">
                <a:solidFill>
                  <a:schemeClr val="tx1">
                    <a:alpha val="50000"/>
                  </a:schemeClr>
                </a:solidFill>
                <a:latin typeface="微软雅黑" panose="020B0503020204020204" charset="-122"/>
                <a:ea typeface="微软雅黑" panose="020B0503020204020204" charset="-122"/>
                <a:cs typeface="微软雅黑" panose="020B0503020204020204" charset="-122"/>
              </a:rPr>
              <a:t>亲子教育促进儿童品德发展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42391" y="814978"/>
            <a:ext cx="9740348" cy="3662541"/>
          </a:xfrm>
          <a:prstGeom prst="rect">
            <a:avLst/>
          </a:prstGeom>
        </p:spPr>
        <p:txBody>
          <a:bodyPr wrap="square">
            <a:spAutoFit/>
          </a:bodyPr>
          <a:lstStyle/>
          <a:p>
            <a:r>
              <a:rPr lang="zh-CN" altLang="en-US" sz="4400" b="1" dirty="0"/>
              <a:t>一、学校提供亲子教育的相关支持</a:t>
            </a:r>
            <a:endParaRPr lang="en-US" altLang="zh-CN" sz="4400" b="1" dirty="0"/>
          </a:p>
          <a:p>
            <a:endParaRPr lang="zh-CN" altLang="en-US" sz="4400" b="1" dirty="0"/>
          </a:p>
          <a:p>
            <a:r>
              <a:rPr lang="zh-CN" altLang="en-US" sz="3600" dirty="0"/>
              <a:t>孩子的健康成长离不开父母的正确指导和教育。</a:t>
            </a:r>
          </a:p>
          <a:p>
            <a:r>
              <a:rPr lang="zh-CN" altLang="en-US" sz="3600" dirty="0"/>
              <a:t>但是，做父母的并不是天生就具有教育好孩子的本领，而是通过学习才逐渐学会怎样为人父母。这就产生了亲职教育。</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5738" y="612844"/>
            <a:ext cx="10614991" cy="3970318"/>
          </a:xfrm>
          <a:prstGeom prst="rect">
            <a:avLst/>
          </a:prstGeom>
        </p:spPr>
        <p:txBody>
          <a:bodyPr wrap="square">
            <a:spAutoFit/>
          </a:bodyPr>
          <a:lstStyle/>
          <a:p>
            <a:r>
              <a:rPr lang="zh-CN" altLang="en-US" sz="3600" dirty="0"/>
              <a:t>（一）亲职教育</a:t>
            </a:r>
            <a:r>
              <a:rPr lang="en-US" altLang="zh-CN" sz="3600" dirty="0"/>
              <a:t>—</a:t>
            </a:r>
            <a:r>
              <a:rPr lang="zh-CN" altLang="en-US" sz="3600" dirty="0"/>
              <a:t>提升父母素质的有效途径</a:t>
            </a:r>
            <a:endParaRPr lang="en-US" altLang="zh-CN" sz="3600" dirty="0"/>
          </a:p>
          <a:p>
            <a:endParaRPr lang="zh-CN" altLang="en-US" sz="3600" dirty="0"/>
          </a:p>
          <a:p>
            <a:r>
              <a:rPr lang="zh-CN" altLang="en-US" sz="3600" dirty="0" smtClean="0"/>
              <a:t>       亲</a:t>
            </a:r>
            <a:r>
              <a:rPr lang="zh-CN" altLang="en-US" sz="3600" dirty="0"/>
              <a:t>职教育（</a:t>
            </a:r>
            <a:r>
              <a:rPr lang="en-US" altLang="zh-CN" sz="3600" dirty="0"/>
              <a:t>Parenting Education</a:t>
            </a:r>
            <a:r>
              <a:rPr lang="zh-CN" altLang="en-US" sz="3600" dirty="0"/>
              <a:t>），即</a:t>
            </a:r>
            <a:r>
              <a:rPr lang="zh-CN" altLang="en-US" sz="3600" dirty="0">
                <a:solidFill>
                  <a:srgbClr val="00B0F0"/>
                </a:solidFill>
              </a:rPr>
              <a:t>父母教育、家长教育、双亲教育</a:t>
            </a:r>
            <a:r>
              <a:rPr lang="zh-CN" altLang="en-US" sz="3600" dirty="0"/>
              <a:t>，是针对已为人父母和即将成为父母的人及除父母之外与未成年人长期共处的亲属（如祖父母、外祖父母、成年兄长等），所进行的一种成人教育，属家庭教育的一部分</a:t>
            </a:r>
            <a:r>
              <a:rPr lang="zh-CN" altLang="en-US" sz="3600" dirty="0" smtClean="0"/>
              <a:t>。</a:t>
            </a:r>
            <a:endParaRPr lang="zh-CN" altLang="en-US" sz="3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65" y="236855"/>
            <a:ext cx="6126480" cy="529590"/>
          </a:xfrm>
        </p:spPr>
        <p:txBody>
          <a:bodyPr/>
          <a:lstStyle/>
          <a:p>
            <a:r>
              <a:rPr lang="zh-CN" altLang="en-US" dirty="0" smtClean="0">
                <a:sym typeface="+mn-ea"/>
              </a:rPr>
              <a:t>亲</a:t>
            </a:r>
            <a:r>
              <a:rPr lang="zh-CN" altLang="en-US" dirty="0">
                <a:sym typeface="+mn-ea"/>
              </a:rPr>
              <a:t>职教育内容主要有五个方面：</a:t>
            </a:r>
            <a:endParaRPr kumimoji="1" lang="zh-CN" altLang="en-US" dirty="0"/>
          </a:p>
        </p:txBody>
      </p:sp>
      <p:sp>
        <p:nvSpPr>
          <p:cNvPr id="5" name="空心弧 4"/>
          <p:cNvSpPr/>
          <p:nvPr/>
        </p:nvSpPr>
        <p:spPr>
          <a:xfrm>
            <a:off x="-4129906" y="-217744"/>
            <a:ext cx="7293488" cy="7293488"/>
          </a:xfrm>
          <a:prstGeom prst="blockArc">
            <a:avLst>
              <a:gd name="adj1" fmla="val 18900000"/>
              <a:gd name="adj2" fmla="val 2700000"/>
              <a:gd name="adj3" fmla="val 296"/>
            </a:avLst>
          </a:prstGeom>
          <a:ln>
            <a:solidFill>
              <a:schemeClr val="accent2">
                <a:lumMod val="90000"/>
              </a:schemeClr>
            </a:solidFill>
          </a:ln>
        </p:spPr>
        <p:style>
          <a:lnRef idx="2">
            <a:schemeClr val="accent2">
              <a:hueOff val="0"/>
              <a:satOff val="0"/>
              <a:lumOff val="0"/>
              <a:alphaOff val="0"/>
            </a:schemeClr>
          </a:lnRef>
          <a:fillRef idx="0">
            <a:schemeClr val="accent3">
              <a:tint val="90000"/>
              <a:hueOff val="0"/>
              <a:satOff val="0"/>
              <a:lumOff val="0"/>
              <a:alphaOff val="0"/>
            </a:schemeClr>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6" name="任意形状 5"/>
          <p:cNvSpPr/>
          <p:nvPr/>
        </p:nvSpPr>
        <p:spPr>
          <a:xfrm>
            <a:off x="2657109" y="1136253"/>
            <a:ext cx="7710664" cy="833607"/>
          </a:xfrm>
          <a:custGeom>
            <a:avLst/>
            <a:gdLst>
              <a:gd name="connsiteX0" fmla="*/ 0 w 7440913"/>
              <a:gd name="connsiteY0" fmla="*/ 0 h 833607"/>
              <a:gd name="connsiteX1" fmla="*/ 7440913 w 7440913"/>
              <a:gd name="connsiteY1" fmla="*/ 0 h 833607"/>
              <a:gd name="connsiteX2" fmla="*/ 7440913 w 7440913"/>
              <a:gd name="connsiteY2" fmla="*/ 833607 h 833607"/>
              <a:gd name="connsiteX3" fmla="*/ 0 w 7440913"/>
              <a:gd name="connsiteY3" fmla="*/ 833607 h 833607"/>
              <a:gd name="connsiteX4" fmla="*/ 0 w 7440913"/>
              <a:gd name="connsiteY4" fmla="*/ 0 h 83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0913" h="833607">
                <a:moveTo>
                  <a:pt x="0" y="0"/>
                </a:moveTo>
                <a:lnTo>
                  <a:pt x="7440913" y="0"/>
                </a:lnTo>
                <a:lnTo>
                  <a:pt x="7440913" y="833607"/>
                </a:lnTo>
                <a:lnTo>
                  <a:pt x="0" y="833607"/>
                </a:lnTo>
                <a:lnTo>
                  <a:pt x="0" y="0"/>
                </a:lnTo>
                <a:close/>
              </a:path>
            </a:pathLst>
          </a:custGeom>
          <a:solidFill>
            <a:schemeClr val="accent2">
              <a:lumMod val="9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r>
              <a:rPr lang="en-US" altLang="zh-CN" sz="2400" dirty="0">
                <a:solidFill>
                  <a:schemeClr val="tx1"/>
                </a:solidFill>
                <a:sym typeface="+mn-ea"/>
              </a:rPr>
              <a:t>1.</a:t>
            </a:r>
            <a:r>
              <a:rPr lang="zh-CN" altLang="en-US" sz="2400" dirty="0">
                <a:solidFill>
                  <a:schemeClr val="tx1"/>
                </a:solidFill>
                <a:sym typeface="+mn-ea"/>
              </a:rPr>
              <a:t>做好父母的基本认识，包括父母角色的认识和父母职责的认识。</a:t>
            </a:r>
            <a:endParaRPr lang="zh-CN" altLang="en-US" sz="2400" kern="1200" dirty="0">
              <a:solidFill>
                <a:schemeClr val="tx1"/>
              </a:solidFill>
              <a:sym typeface="+mn-ea"/>
            </a:endParaRPr>
          </a:p>
        </p:txBody>
      </p:sp>
      <p:sp>
        <p:nvSpPr>
          <p:cNvPr id="7" name="椭圆 6"/>
          <p:cNvSpPr/>
          <p:nvPr/>
        </p:nvSpPr>
        <p:spPr>
          <a:xfrm>
            <a:off x="2121500" y="1032052"/>
            <a:ext cx="1042009" cy="1042009"/>
          </a:xfrm>
          <a:prstGeom prst="ellipse">
            <a:avLst/>
          </a:prstGeom>
          <a:ln>
            <a:solidFill>
              <a:schemeClr val="accent2">
                <a:lumMod val="90000"/>
              </a:schemeClr>
            </a:solidFill>
          </a:ln>
        </p:spPr>
        <p:style>
          <a:lnRef idx="2">
            <a:schemeClr val="accent2">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 name="任意形状 7"/>
          <p:cNvSpPr/>
          <p:nvPr/>
        </p:nvSpPr>
        <p:spPr>
          <a:xfrm>
            <a:off x="3140075" y="2153285"/>
            <a:ext cx="7339330" cy="1041400"/>
          </a:xfrm>
          <a:custGeom>
            <a:avLst/>
            <a:gdLst>
              <a:gd name="connsiteX0" fmla="*/ 0 w 6962986"/>
              <a:gd name="connsiteY0" fmla="*/ 0 h 833607"/>
              <a:gd name="connsiteX1" fmla="*/ 6962986 w 6962986"/>
              <a:gd name="connsiteY1" fmla="*/ 0 h 833607"/>
              <a:gd name="connsiteX2" fmla="*/ 6962986 w 6962986"/>
              <a:gd name="connsiteY2" fmla="*/ 833607 h 833607"/>
              <a:gd name="connsiteX3" fmla="*/ 0 w 6962986"/>
              <a:gd name="connsiteY3" fmla="*/ 833607 h 833607"/>
              <a:gd name="connsiteX4" fmla="*/ 0 w 6962986"/>
              <a:gd name="connsiteY4" fmla="*/ 0 h 83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2986" h="833607">
                <a:moveTo>
                  <a:pt x="0" y="0"/>
                </a:moveTo>
                <a:lnTo>
                  <a:pt x="6962986" y="0"/>
                </a:lnTo>
                <a:lnTo>
                  <a:pt x="6962986" y="833607"/>
                </a:lnTo>
                <a:lnTo>
                  <a:pt x="0" y="833607"/>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endParaRPr lang="zh-CN" altLang="en-US" sz="4300" kern="1200"/>
          </a:p>
        </p:txBody>
      </p:sp>
      <p:sp>
        <p:nvSpPr>
          <p:cNvPr id="9" name="椭圆 8"/>
          <p:cNvSpPr/>
          <p:nvPr/>
        </p:nvSpPr>
        <p:spPr>
          <a:xfrm>
            <a:off x="2641971" y="2153140"/>
            <a:ext cx="1042009" cy="1042009"/>
          </a:xfrm>
          <a:prstGeom prst="ellipse">
            <a:avLst/>
          </a:prstGeom>
        </p:spPr>
        <p:style>
          <a:lnRef idx="2">
            <a:schemeClr val="accent3">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任意形状 9"/>
          <p:cNvSpPr/>
          <p:nvPr/>
        </p:nvSpPr>
        <p:spPr>
          <a:xfrm>
            <a:off x="3163570" y="3403600"/>
            <a:ext cx="7316470" cy="978535"/>
          </a:xfrm>
          <a:custGeom>
            <a:avLst/>
            <a:gdLst>
              <a:gd name="connsiteX0" fmla="*/ 0 w 6962986"/>
              <a:gd name="connsiteY0" fmla="*/ 0 h 833607"/>
              <a:gd name="connsiteX1" fmla="*/ 6962986 w 6962986"/>
              <a:gd name="connsiteY1" fmla="*/ 0 h 833607"/>
              <a:gd name="connsiteX2" fmla="*/ 6962986 w 6962986"/>
              <a:gd name="connsiteY2" fmla="*/ 833607 h 833607"/>
              <a:gd name="connsiteX3" fmla="*/ 0 w 6962986"/>
              <a:gd name="connsiteY3" fmla="*/ 833607 h 833607"/>
              <a:gd name="connsiteX4" fmla="*/ 0 w 6962986"/>
              <a:gd name="connsiteY4" fmla="*/ 0 h 83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2986" h="833607">
                <a:moveTo>
                  <a:pt x="0" y="0"/>
                </a:moveTo>
                <a:lnTo>
                  <a:pt x="6962986" y="0"/>
                </a:lnTo>
                <a:lnTo>
                  <a:pt x="6962986" y="833607"/>
                </a:lnTo>
                <a:lnTo>
                  <a:pt x="0" y="833607"/>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r>
              <a:rPr lang="en-US" altLang="zh-CN" sz="2400" dirty="0">
                <a:solidFill>
                  <a:schemeClr val="tx1"/>
                </a:solidFill>
                <a:sym typeface="+mn-ea"/>
              </a:rPr>
              <a:t>3.</a:t>
            </a:r>
            <a:r>
              <a:rPr lang="zh-CN" altLang="en-US" sz="2400" dirty="0">
                <a:solidFill>
                  <a:schemeClr val="tx1"/>
                </a:solidFill>
                <a:sym typeface="+mn-ea"/>
              </a:rPr>
              <a:t>教育子女的基本认识，包括新的教育观念的认识、实用教育基本理论的认识和其他具有针对性的教育问题的认识。</a:t>
            </a:r>
            <a:endParaRPr lang="zh-CN" altLang="en-US" sz="2400" kern="1200" dirty="0">
              <a:solidFill>
                <a:schemeClr val="tx1"/>
              </a:solidFill>
              <a:sym typeface="+mn-ea"/>
            </a:endParaRPr>
          </a:p>
        </p:txBody>
      </p:sp>
      <p:sp>
        <p:nvSpPr>
          <p:cNvPr id="11" name="椭圆 10"/>
          <p:cNvSpPr/>
          <p:nvPr/>
        </p:nvSpPr>
        <p:spPr>
          <a:xfrm>
            <a:off x="2641971" y="3195488"/>
            <a:ext cx="1042009" cy="1042009"/>
          </a:xfrm>
          <a:prstGeom prst="ellipse">
            <a:avLst/>
          </a:prstGeom>
        </p:spPr>
        <p:style>
          <a:lnRef idx="2">
            <a:schemeClr val="accent4">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 name="任意形状 11"/>
          <p:cNvSpPr/>
          <p:nvPr/>
        </p:nvSpPr>
        <p:spPr>
          <a:xfrm>
            <a:off x="2919364" y="4798603"/>
            <a:ext cx="7710664" cy="833607"/>
          </a:xfrm>
          <a:custGeom>
            <a:avLst/>
            <a:gdLst>
              <a:gd name="connsiteX0" fmla="*/ 0 w 7440913"/>
              <a:gd name="connsiteY0" fmla="*/ 0 h 833607"/>
              <a:gd name="connsiteX1" fmla="*/ 7440913 w 7440913"/>
              <a:gd name="connsiteY1" fmla="*/ 0 h 833607"/>
              <a:gd name="connsiteX2" fmla="*/ 7440913 w 7440913"/>
              <a:gd name="connsiteY2" fmla="*/ 833607 h 833607"/>
              <a:gd name="connsiteX3" fmla="*/ 0 w 7440913"/>
              <a:gd name="connsiteY3" fmla="*/ 833607 h 833607"/>
              <a:gd name="connsiteX4" fmla="*/ 0 w 7440913"/>
              <a:gd name="connsiteY4" fmla="*/ 0 h 83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0913" h="833607">
                <a:moveTo>
                  <a:pt x="0" y="0"/>
                </a:moveTo>
                <a:lnTo>
                  <a:pt x="7440913" y="0"/>
                </a:lnTo>
                <a:lnTo>
                  <a:pt x="7440913" y="833607"/>
                </a:lnTo>
                <a:lnTo>
                  <a:pt x="0" y="833607"/>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r>
              <a:rPr lang="en-US" altLang="zh-CN" sz="2400" dirty="0">
                <a:solidFill>
                  <a:schemeClr val="tx1"/>
                </a:solidFill>
                <a:sym typeface="+mn-ea"/>
              </a:rPr>
              <a:t>4.</a:t>
            </a:r>
            <a:r>
              <a:rPr lang="zh-CN" altLang="en-US" sz="2400" dirty="0">
                <a:solidFill>
                  <a:schemeClr val="tx1"/>
                </a:solidFill>
                <a:sym typeface="+mn-ea"/>
              </a:rPr>
              <a:t>家庭成员间相处问题的认识，包括学习夫妻相处、学习亲子之间沟通和学习与其他成员间的相处。</a:t>
            </a:r>
            <a:endParaRPr lang="zh-CN" altLang="en-US" sz="2400" kern="1200" dirty="0">
              <a:solidFill>
                <a:schemeClr val="tx1"/>
              </a:solidFill>
              <a:sym typeface="+mn-ea"/>
            </a:endParaRPr>
          </a:p>
        </p:txBody>
      </p:sp>
      <p:sp>
        <p:nvSpPr>
          <p:cNvPr id="13" name="椭圆 12"/>
          <p:cNvSpPr/>
          <p:nvPr/>
        </p:nvSpPr>
        <p:spPr>
          <a:xfrm>
            <a:off x="2210400" y="4515967"/>
            <a:ext cx="1042009" cy="1042009"/>
          </a:xfrm>
          <a:prstGeom prst="ellipse">
            <a:avLst/>
          </a:prstGeom>
        </p:spPr>
        <p:style>
          <a:lnRef idx="2">
            <a:schemeClr val="accent5">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Freeform 5"/>
          <p:cNvSpPr>
            <a:spLocks noEditPoints="1"/>
          </p:cNvSpPr>
          <p:nvPr/>
        </p:nvSpPr>
        <p:spPr bwMode="auto">
          <a:xfrm>
            <a:off x="2421404" y="1444394"/>
            <a:ext cx="506403" cy="217324"/>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solidFill>
            <a:schemeClr val="accent2">
              <a:lumMod val="90000"/>
            </a:schemeClr>
          </a:solidFill>
          <a:ln w="0">
            <a:noFill/>
            <a:prstDash val="solid"/>
            <a:round/>
          </a:ln>
        </p:spPr>
        <p:txBody>
          <a:bodyPr vert="horz" wrap="square" lIns="91440" tIns="45720" rIns="91440" bIns="45720" numCol="1" anchor="t" anchorCtr="0" compatLnSpc="1"/>
          <a:lstStyle/>
          <a:p>
            <a:endParaRPr lang="zh-CN" altLang="en-US"/>
          </a:p>
        </p:txBody>
      </p:sp>
      <p:grpSp>
        <p:nvGrpSpPr>
          <p:cNvPr id="15" name="组合 20"/>
          <p:cNvGrpSpPr/>
          <p:nvPr/>
        </p:nvGrpSpPr>
        <p:grpSpPr>
          <a:xfrm>
            <a:off x="2478738" y="5051739"/>
            <a:ext cx="327531" cy="506403"/>
            <a:chOff x="6257925" y="-9525"/>
            <a:chExt cx="1514475" cy="2341563"/>
          </a:xfrm>
          <a:solidFill>
            <a:schemeClr val="accent5"/>
          </a:solidFill>
        </p:grpSpPr>
        <p:sp>
          <p:nvSpPr>
            <p:cNvPr id="16" name="Freeform 6"/>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7"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8" name="Freeform 8"/>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grpSp>
        <p:nvGrpSpPr>
          <p:cNvPr id="19" name="组合 22"/>
          <p:cNvGrpSpPr/>
          <p:nvPr/>
        </p:nvGrpSpPr>
        <p:grpSpPr>
          <a:xfrm>
            <a:off x="2919070" y="3897076"/>
            <a:ext cx="402376" cy="315858"/>
            <a:chOff x="3654425" y="5089525"/>
            <a:chExt cx="1860550" cy="1460500"/>
          </a:xfrm>
          <a:solidFill>
            <a:schemeClr val="accent4"/>
          </a:solidFill>
        </p:grpSpPr>
        <p:sp>
          <p:nvSpPr>
            <p:cNvPr id="20"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1"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2"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3"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4"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5"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6"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grpSp>
        <p:nvGrpSpPr>
          <p:cNvPr id="27" name="组合 23"/>
          <p:cNvGrpSpPr/>
          <p:nvPr/>
        </p:nvGrpSpPr>
        <p:grpSpPr>
          <a:xfrm>
            <a:off x="2927398" y="2620520"/>
            <a:ext cx="367014" cy="366328"/>
            <a:chOff x="6262688" y="5170488"/>
            <a:chExt cx="1697038" cy="1693863"/>
          </a:xfrm>
          <a:solidFill>
            <a:schemeClr val="accent3"/>
          </a:solidFill>
        </p:grpSpPr>
        <p:sp>
          <p:nvSpPr>
            <p:cNvPr id="28"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9" name="Freeform 20"/>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31" name="文本框 30"/>
          <p:cNvSpPr txBox="1"/>
          <p:nvPr/>
        </p:nvSpPr>
        <p:spPr>
          <a:xfrm>
            <a:off x="3556000" y="2145030"/>
            <a:ext cx="6492240"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2400" dirty="0">
                <a:sym typeface="+mn-ea"/>
              </a:rPr>
              <a:t>2.</a:t>
            </a:r>
            <a:r>
              <a:rPr lang="zh-CN" altLang="en-US" sz="2400" dirty="0">
                <a:sym typeface="+mn-ea"/>
              </a:rPr>
              <a:t>生养子女的基本认识，包括生育方面的认识和养育方面的认识。</a:t>
            </a:r>
            <a:endParaRPr lang="zh-CN" altLang="en-US" sz="2400" dirty="0">
              <a:solidFill>
                <a:schemeClr val="bg1"/>
              </a:solidFill>
              <a:latin typeface="微软雅黑" panose="020B0503020204020204" charset="-122"/>
              <a:ea typeface="微软雅黑" panose="020B0503020204020204" charset="-122"/>
            </a:endParaRPr>
          </a:p>
        </p:txBody>
      </p:sp>
      <p:sp>
        <p:nvSpPr>
          <p:cNvPr id="37" name="任意形状 7"/>
          <p:cNvSpPr/>
          <p:nvPr/>
        </p:nvSpPr>
        <p:spPr>
          <a:xfrm>
            <a:off x="2421295" y="5930181"/>
            <a:ext cx="7215411" cy="833607"/>
          </a:xfrm>
          <a:custGeom>
            <a:avLst/>
            <a:gdLst>
              <a:gd name="connsiteX0" fmla="*/ 0 w 6962986"/>
              <a:gd name="connsiteY0" fmla="*/ 0 h 833607"/>
              <a:gd name="connsiteX1" fmla="*/ 6962986 w 6962986"/>
              <a:gd name="connsiteY1" fmla="*/ 0 h 833607"/>
              <a:gd name="connsiteX2" fmla="*/ 6962986 w 6962986"/>
              <a:gd name="connsiteY2" fmla="*/ 833607 h 833607"/>
              <a:gd name="connsiteX3" fmla="*/ 0 w 6962986"/>
              <a:gd name="connsiteY3" fmla="*/ 833607 h 833607"/>
              <a:gd name="connsiteX4" fmla="*/ 0 w 6962986"/>
              <a:gd name="connsiteY4" fmla="*/ 0 h 83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2986" h="833607">
                <a:moveTo>
                  <a:pt x="0" y="0"/>
                </a:moveTo>
                <a:lnTo>
                  <a:pt x="6962986" y="0"/>
                </a:lnTo>
                <a:lnTo>
                  <a:pt x="6962986" y="833607"/>
                </a:lnTo>
                <a:lnTo>
                  <a:pt x="0" y="833607"/>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r>
              <a:rPr lang="zh-CN" altLang="en-US" sz="2400" dirty="0">
                <a:solidFill>
                  <a:schemeClr val="tx1"/>
                </a:solidFill>
                <a:sym typeface="+mn-ea"/>
              </a:rPr>
              <a:t> </a:t>
            </a:r>
            <a:r>
              <a:rPr lang="en-US" altLang="zh-CN" sz="2400" dirty="0">
                <a:solidFill>
                  <a:schemeClr val="tx1"/>
                </a:solidFill>
                <a:sym typeface="+mn-ea"/>
              </a:rPr>
              <a:t>5.</a:t>
            </a:r>
            <a:r>
              <a:rPr lang="zh-CN" altLang="en-US" sz="2400" dirty="0">
                <a:solidFill>
                  <a:schemeClr val="tx1"/>
                </a:solidFill>
                <a:sym typeface="+mn-ea"/>
              </a:rPr>
              <a:t>建立家庭教育与学校、社会教育相协调态度的认识。</a:t>
            </a:r>
            <a:endParaRPr lang="zh-CN" altLang="en-US" sz="2400" kern="1200" dirty="0">
              <a:solidFill>
                <a:schemeClr val="tx1"/>
              </a:solidFill>
              <a:sym typeface="+mn-ea"/>
            </a:endParaRPr>
          </a:p>
        </p:txBody>
      </p:sp>
      <p:sp>
        <p:nvSpPr>
          <p:cNvPr id="3" name="椭圆 2"/>
          <p:cNvSpPr/>
          <p:nvPr/>
        </p:nvSpPr>
        <p:spPr>
          <a:xfrm>
            <a:off x="1764401" y="5766290"/>
            <a:ext cx="1042009" cy="1042009"/>
          </a:xfrm>
          <a:prstGeom prst="ellipse">
            <a:avLst/>
          </a:prstGeom>
          <a:effectLst>
            <a:outerShdw blurRad="50800" dist="38100" dir="2700000" algn="tl" rotWithShape="0">
              <a:prstClr val="black">
                <a:alpha val="40000"/>
              </a:prstClr>
            </a:outerShdw>
          </a:effectLst>
        </p:spPr>
        <p:style>
          <a:lnRef idx="2">
            <a:schemeClr val="accent3">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4" name="组合 23"/>
          <p:cNvGrpSpPr/>
          <p:nvPr/>
        </p:nvGrpSpPr>
        <p:grpSpPr>
          <a:xfrm>
            <a:off x="2218103" y="6163820"/>
            <a:ext cx="367014" cy="366328"/>
            <a:chOff x="6262688" y="5170488"/>
            <a:chExt cx="1697038" cy="1693863"/>
          </a:xfrm>
          <a:solidFill>
            <a:schemeClr val="accent3"/>
          </a:solidFill>
        </p:grpSpPr>
        <p:sp>
          <p:nvSpPr>
            <p:cNvPr id="35"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6" name="Freeform 20"/>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88121" y="2163033"/>
            <a:ext cx="9144000" cy="2308324"/>
          </a:xfrm>
          <a:prstGeom prst="rect">
            <a:avLst/>
          </a:prstGeom>
        </p:spPr>
        <p:txBody>
          <a:bodyPr wrap="square">
            <a:spAutoFit/>
          </a:bodyPr>
          <a:lstStyle/>
          <a:p>
            <a:r>
              <a:rPr lang="zh-CN" altLang="en-US" sz="3600" dirty="0"/>
              <a:t>（二）亲情教育</a:t>
            </a:r>
            <a:r>
              <a:rPr lang="en-US" altLang="zh-CN" sz="3600" dirty="0"/>
              <a:t>——</a:t>
            </a:r>
            <a:r>
              <a:rPr lang="zh-CN" altLang="en-US" sz="3600" dirty="0"/>
              <a:t>不可或缺的校园文化</a:t>
            </a:r>
          </a:p>
          <a:p>
            <a:r>
              <a:rPr lang="zh-CN" altLang="en-US" sz="3600" dirty="0"/>
              <a:t>       亲情教育，即人的亲和力教育，是学校教育中又一道亮丽的风景 。</a:t>
            </a:r>
          </a:p>
          <a:p>
            <a:r>
              <a:rPr lang="zh-CN" altLang="en-US" sz="3600" dirty="0"/>
              <a:t>        </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05330"/>
            <a:ext cx="12192000" cy="497967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 2"/>
          <p:cNvGrpSpPr/>
          <p:nvPr/>
        </p:nvGrpSpPr>
        <p:grpSpPr>
          <a:xfrm>
            <a:off x="1646951" y="1849287"/>
            <a:ext cx="429108" cy="429108"/>
            <a:chOff x="1770335" y="2906486"/>
            <a:chExt cx="733908" cy="733908"/>
          </a:xfrm>
        </p:grpSpPr>
        <p:sp>
          <p:nvSpPr>
            <p:cNvPr id="4" name="椭圆 3"/>
            <p:cNvSpPr/>
            <p:nvPr/>
          </p:nvSpPr>
          <p:spPr>
            <a:xfrm>
              <a:off x="1770335" y="2906486"/>
              <a:ext cx="733908" cy="733908"/>
            </a:xfrm>
            <a:prstGeom prst="ellipse">
              <a:avLst/>
            </a:prstGeom>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L 形 4"/>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6" name="文本框 8"/>
          <p:cNvSpPr txBox="1"/>
          <p:nvPr/>
        </p:nvSpPr>
        <p:spPr>
          <a:xfrm>
            <a:off x="166370" y="2179955"/>
            <a:ext cx="3716020" cy="201285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2400" dirty="0">
                <a:sym typeface="+mn-ea"/>
              </a:rPr>
              <a:t>在亲情教育过程中，学校处于主导位置，但目前的学校在这方面存在着许多不足之处</a:t>
            </a:r>
            <a:r>
              <a:rPr lang="zh-CN" altLang="en-US" sz="2400" dirty="0" smtClean="0">
                <a:sym typeface="+mn-ea"/>
              </a:rPr>
              <a:t>。</a:t>
            </a:r>
            <a:endParaRPr lang="zh-CN" altLang="en-US" sz="1200" dirty="0">
              <a:solidFill>
                <a:schemeClr val="bg1"/>
              </a:solidFill>
              <a:latin typeface="微软雅黑" panose="020B0503020204020204" charset="-122"/>
              <a:ea typeface="微软雅黑" panose="020B0503020204020204" charset="-122"/>
            </a:endParaRPr>
          </a:p>
        </p:txBody>
      </p:sp>
      <p:sp>
        <p:nvSpPr>
          <p:cNvPr id="11" name="矩形 10"/>
          <p:cNvSpPr/>
          <p:nvPr/>
        </p:nvSpPr>
        <p:spPr>
          <a:xfrm>
            <a:off x="2076059" y="520065"/>
            <a:ext cx="7317740" cy="706755"/>
          </a:xfrm>
          <a:prstGeom prst="rect">
            <a:avLst/>
          </a:prstGeom>
          <a:solidFill>
            <a:schemeClr val="accent4"/>
          </a:solidFill>
        </p:spPr>
        <p:txBody>
          <a:bodyPr wrap="square">
            <a:spAutoFit/>
          </a:bodyPr>
          <a:lstStyle/>
          <a:p>
            <a:pPr defTabSz="608965"/>
            <a:r>
              <a:rPr lang="zh-CN" altLang="en-US" sz="4000" dirty="0">
                <a:sym typeface="+mn-ea"/>
              </a:rPr>
              <a:t>学校亲情教育与实际存在差距</a:t>
            </a:r>
            <a:endParaRPr lang="zh-CN" altLang="en-US" sz="4000" b="1" dirty="0">
              <a:solidFill>
                <a:schemeClr val="bg1"/>
              </a:solidFill>
              <a:latin typeface="Arial" panose="020B0604020202020204"/>
              <a:ea typeface="微软雅黑" panose="020B0503020204020204" charset="-122"/>
            </a:endParaRPr>
          </a:p>
        </p:txBody>
      </p:sp>
      <p:grpSp>
        <p:nvGrpSpPr>
          <p:cNvPr id="14" name="组 13"/>
          <p:cNvGrpSpPr/>
          <p:nvPr/>
        </p:nvGrpSpPr>
        <p:grpSpPr>
          <a:xfrm>
            <a:off x="5682507" y="1849287"/>
            <a:ext cx="429108" cy="429108"/>
            <a:chOff x="1770335" y="2906486"/>
            <a:chExt cx="733908" cy="733908"/>
          </a:xfrm>
        </p:grpSpPr>
        <p:sp>
          <p:nvSpPr>
            <p:cNvPr id="15" name="椭圆 14"/>
            <p:cNvSpPr/>
            <p:nvPr/>
          </p:nvSpPr>
          <p:spPr>
            <a:xfrm>
              <a:off x="1770335" y="2906486"/>
              <a:ext cx="733908" cy="733908"/>
            </a:xfrm>
            <a:prstGeom prst="ellipse">
              <a:avLst/>
            </a:prstGeom>
            <a:solidFill>
              <a:schemeClr val="accent1">
                <a:lumMod val="90000"/>
              </a:schemeClr>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6" name="L 形 15"/>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7" name="文本框 8"/>
          <p:cNvSpPr txBox="1"/>
          <p:nvPr/>
        </p:nvSpPr>
        <p:spPr>
          <a:xfrm>
            <a:off x="4283710" y="2278380"/>
            <a:ext cx="3486785" cy="3928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2400" dirty="0">
                <a:sym typeface="+mn-ea"/>
              </a:rPr>
              <a:t>学校教育缺乏正确的引导。学校在亲情教育方面却缺乏对小学生正确的引导，使学生无法树立正确的亲情观，面对父母的付出，他们没有任何的感激之情，没有亲情意识，不懂感恩。 </a:t>
            </a:r>
            <a:endParaRPr lang="zh-CN" altLang="en-US" sz="2400" dirty="0">
              <a:solidFill>
                <a:schemeClr val="bg1"/>
              </a:solidFill>
              <a:latin typeface="微软雅黑" panose="020B0503020204020204" charset="-122"/>
              <a:ea typeface="微软雅黑" panose="020B0503020204020204" charset="-122"/>
            </a:endParaRPr>
          </a:p>
        </p:txBody>
      </p:sp>
      <p:grpSp>
        <p:nvGrpSpPr>
          <p:cNvPr id="22" name="组 21"/>
          <p:cNvGrpSpPr/>
          <p:nvPr/>
        </p:nvGrpSpPr>
        <p:grpSpPr>
          <a:xfrm>
            <a:off x="9356748" y="1849287"/>
            <a:ext cx="429108" cy="429108"/>
            <a:chOff x="1770335" y="2906486"/>
            <a:chExt cx="733908" cy="733908"/>
          </a:xfrm>
        </p:grpSpPr>
        <p:sp>
          <p:nvSpPr>
            <p:cNvPr id="25" name="椭圆 24"/>
            <p:cNvSpPr/>
            <p:nvPr/>
          </p:nvSpPr>
          <p:spPr>
            <a:xfrm>
              <a:off x="1770335" y="2906486"/>
              <a:ext cx="733908" cy="733908"/>
            </a:xfrm>
            <a:prstGeom prst="ellipse">
              <a:avLst/>
            </a:prstGeom>
            <a:solidFill>
              <a:schemeClr val="accent4"/>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L 形 25"/>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3" name="文本框 8"/>
          <p:cNvSpPr txBox="1"/>
          <p:nvPr/>
        </p:nvSpPr>
        <p:spPr>
          <a:xfrm>
            <a:off x="8168005" y="2278380"/>
            <a:ext cx="3815080" cy="3928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2400" dirty="0">
                <a:sym typeface="+mn-ea"/>
              </a:rPr>
              <a:t>亲情教育内容脱离学生生活和社会实际。从目前学校亲情教育的内容和材料看 ，有关亲情教育的教材比较少，即使有也是脱离学生实际的，真正对学生产生深远影响、 触动学生心灵的比较少。</a:t>
            </a:r>
            <a:endParaRPr lang="zh-CN" altLang="en-US" sz="2400"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 7"/>
          <p:cNvGrpSpPr/>
          <p:nvPr/>
        </p:nvGrpSpPr>
        <p:grpSpPr>
          <a:xfrm>
            <a:off x="1430744" y="1147451"/>
            <a:ext cx="4859020" cy="5503221"/>
            <a:chOff x="766537" y="1437520"/>
            <a:chExt cx="2598057" cy="4832652"/>
          </a:xfrm>
        </p:grpSpPr>
        <p:sp>
          <p:nvSpPr>
            <p:cNvPr id="5" name="矩形 4"/>
            <p:cNvSpPr/>
            <p:nvPr/>
          </p:nvSpPr>
          <p:spPr>
            <a:xfrm>
              <a:off x="766537" y="1437588"/>
              <a:ext cx="2598057" cy="4832584"/>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26400" t="11491" r="26507" b="29383"/>
            <a:stretch>
              <a:fillRect/>
            </a:stretch>
          </p:blipFill>
          <p:spPr>
            <a:xfrm>
              <a:off x="766537" y="3672115"/>
              <a:ext cx="2598057" cy="2598057"/>
            </a:xfrm>
            <a:prstGeom prst="rtTriangle">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文本框 8"/>
            <p:cNvSpPr txBox="1"/>
            <p:nvPr/>
          </p:nvSpPr>
          <p:spPr>
            <a:xfrm>
              <a:off x="1028064" y="2137715"/>
              <a:ext cx="2080490" cy="38704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400" dirty="0">
                  <a:sym typeface="+mn-ea"/>
                </a:rPr>
                <a:t>树立正确的情感理念，认识到亲情教育是德育的重要组成部分。学校可利用主题班会、 课外活动等形式给学生讲有关亲情的知识，让学生在掌握亲情知识过程中，认识亲情的重要性，形成做人的道理，理解父母的艰辛和关爱，使他们学会感恩。</a:t>
              </a:r>
              <a:endParaRPr lang="zh-CN" altLang="en-US" sz="2400" dirty="0">
                <a:solidFill>
                  <a:schemeClr val="bg1"/>
                </a:solidFill>
                <a:latin typeface="微软雅黑" panose="020B0503020204020204" charset="-122"/>
                <a:ea typeface="微软雅黑" panose="020B0503020204020204" charset="-122"/>
              </a:endParaRPr>
            </a:p>
          </p:txBody>
        </p:sp>
        <p:sp>
          <p:nvSpPr>
            <p:cNvPr id="7" name="矩形 6"/>
            <p:cNvSpPr/>
            <p:nvPr/>
          </p:nvSpPr>
          <p:spPr>
            <a:xfrm>
              <a:off x="1028063" y="1437520"/>
              <a:ext cx="2080491" cy="641826"/>
            </a:xfrm>
            <a:prstGeom prst="rect">
              <a:avLst/>
            </a:prstGeom>
          </p:spPr>
          <p:txBody>
            <a:bodyPr wrap="square">
              <a:spAutoFit/>
            </a:bodyPr>
            <a:lstStyle/>
            <a:p>
              <a:pPr algn="ctr" defTabSz="608965">
                <a:lnSpc>
                  <a:spcPct val="130000"/>
                </a:lnSpc>
              </a:pPr>
              <a:r>
                <a:rPr lang="zh-CN" altLang="en-US" sz="3200" b="1" dirty="0">
                  <a:solidFill>
                    <a:schemeClr val="bg1"/>
                  </a:solidFill>
                  <a:ea typeface="微软雅黑" panose="020B0503020204020204" charset="-122"/>
                </a:rPr>
                <a:t>（</a:t>
              </a:r>
              <a:r>
                <a:rPr lang="en-US" altLang="zh-CN" sz="3200" b="1" dirty="0">
                  <a:solidFill>
                    <a:schemeClr val="bg1"/>
                  </a:solidFill>
                  <a:ea typeface="微软雅黑" panose="020B0503020204020204" charset="-122"/>
                </a:rPr>
                <a:t>1</a:t>
              </a:r>
              <a:r>
                <a:rPr lang="zh-CN" altLang="en-US" sz="3200" b="1" dirty="0">
                  <a:solidFill>
                    <a:schemeClr val="bg1"/>
                  </a:solidFill>
                  <a:ea typeface="微软雅黑" panose="020B0503020204020204" charset="-122"/>
                </a:rPr>
                <a:t>）</a:t>
              </a:r>
            </a:p>
          </p:txBody>
        </p:sp>
      </p:grpSp>
      <p:grpSp>
        <p:nvGrpSpPr>
          <p:cNvPr id="9" name="组 8"/>
          <p:cNvGrpSpPr/>
          <p:nvPr/>
        </p:nvGrpSpPr>
        <p:grpSpPr>
          <a:xfrm>
            <a:off x="6817181" y="1125679"/>
            <a:ext cx="4888775" cy="5596255"/>
            <a:chOff x="709815" y="1519504"/>
            <a:chExt cx="2674430" cy="5596493"/>
          </a:xfrm>
        </p:grpSpPr>
        <p:sp>
          <p:nvSpPr>
            <p:cNvPr id="10" name="矩形 9"/>
            <p:cNvSpPr/>
            <p:nvPr/>
          </p:nvSpPr>
          <p:spPr>
            <a:xfrm>
              <a:off x="745545" y="1519504"/>
              <a:ext cx="2638700" cy="5596493"/>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sym typeface="+mn-ea"/>
                </a:rPr>
                <a:t>开展各种活动，加强对小学生的亲情教育。学校的亲情教育不能只停留在理论上，更要落实在行动中。学校可以从以下几个方面让学生体验父母对子女无微不至的爱用力所能及的方式回报 。</a:t>
              </a:r>
              <a:endParaRPr lang="zh-CN" altLang="en-US" sz="2400" dirty="0">
                <a:solidFill>
                  <a:schemeClr val="tx1"/>
                </a:solidFill>
              </a:endParaRPr>
            </a:p>
            <a:p>
              <a:pPr algn="ctr"/>
              <a:r>
                <a:rPr lang="zh-CN" altLang="en-US" sz="2400" dirty="0">
                  <a:solidFill>
                    <a:schemeClr val="tx1"/>
                  </a:solidFill>
                  <a:sym typeface="+mn-ea"/>
                </a:rPr>
                <a:t>                              ①亲情观察。</a:t>
              </a:r>
              <a:endParaRPr lang="zh-CN" altLang="en-US" sz="2400" dirty="0">
                <a:solidFill>
                  <a:schemeClr val="tx1"/>
                </a:solidFill>
              </a:endParaRPr>
            </a:p>
            <a:p>
              <a:pPr algn="ctr"/>
              <a:r>
                <a:rPr lang="zh-CN" altLang="en-US" sz="2400" dirty="0">
                  <a:solidFill>
                    <a:schemeClr val="tx1"/>
                  </a:solidFill>
                  <a:sym typeface="+mn-ea"/>
                </a:rPr>
                <a:t>                              ②亲情沟通。</a:t>
              </a:r>
              <a:endParaRPr lang="zh-CN" altLang="en-US" sz="2400" dirty="0">
                <a:solidFill>
                  <a:schemeClr val="tx1"/>
                </a:solidFill>
              </a:endParaRPr>
            </a:p>
            <a:p>
              <a:pPr algn="ctr"/>
              <a:r>
                <a:rPr lang="zh-CN" altLang="en-US" sz="2400" dirty="0">
                  <a:solidFill>
                    <a:schemeClr val="tx1"/>
                  </a:solidFill>
                  <a:sym typeface="+mn-ea"/>
                </a:rPr>
                <a:t>                              ③亲情体验。</a:t>
              </a:r>
              <a:endParaRPr lang="zh-CN" altLang="en-US" sz="2400" dirty="0">
                <a:solidFill>
                  <a:schemeClr val="tx1"/>
                </a:solidFill>
              </a:endParaRPr>
            </a:p>
            <a:p>
              <a:pPr algn="ctr"/>
              <a:r>
                <a:rPr lang="zh-CN" altLang="en-US" sz="2400" dirty="0">
                  <a:solidFill>
                    <a:schemeClr val="tx1"/>
                  </a:solidFill>
                  <a:sym typeface="+mn-ea"/>
                </a:rPr>
                <a:t>                               ④亲情回报 。</a:t>
              </a:r>
              <a:endParaRPr kumimoji="1" lang="zh-CN" altLang="en-US" sz="2400" dirty="0">
                <a:solidFill>
                  <a:schemeClr val="tx1"/>
                </a:solidFill>
                <a:sym typeface="+mn-ea"/>
              </a:endParaRPr>
            </a:p>
          </p:txBody>
        </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26400" t="11491" r="26507" b="29383"/>
            <a:stretch>
              <a:fillRect/>
            </a:stretch>
          </p:blipFill>
          <p:spPr>
            <a:xfrm>
              <a:off x="709815" y="4496167"/>
              <a:ext cx="2598057" cy="2598057"/>
            </a:xfrm>
            <a:prstGeom prst="rtTriangle">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文本框 8"/>
            <p:cNvSpPr txBox="1"/>
            <p:nvPr/>
          </p:nvSpPr>
          <p:spPr>
            <a:xfrm>
              <a:off x="1028064" y="2139388"/>
              <a:ext cx="2080490" cy="3308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endParaRPr lang="zh-CN" altLang="en-US" sz="1200" dirty="0">
                <a:solidFill>
                  <a:schemeClr val="bg1"/>
                </a:solidFill>
                <a:latin typeface="微软雅黑" panose="020B0503020204020204" charset="-122"/>
                <a:ea typeface="微软雅黑" panose="020B0503020204020204" charset="-122"/>
              </a:endParaRPr>
            </a:p>
          </p:txBody>
        </p:sp>
        <p:sp>
          <p:nvSpPr>
            <p:cNvPr id="13" name="矩形 12"/>
            <p:cNvSpPr/>
            <p:nvPr/>
          </p:nvSpPr>
          <p:spPr>
            <a:xfrm>
              <a:off x="1028063" y="1589200"/>
              <a:ext cx="2080491" cy="730916"/>
            </a:xfrm>
            <a:prstGeom prst="rect">
              <a:avLst/>
            </a:prstGeom>
          </p:spPr>
          <p:txBody>
            <a:bodyPr wrap="square">
              <a:spAutoFit/>
            </a:bodyPr>
            <a:lstStyle/>
            <a:p>
              <a:pPr algn="ctr" defTabSz="608965">
                <a:lnSpc>
                  <a:spcPct val="130000"/>
                </a:lnSpc>
              </a:pPr>
              <a:r>
                <a:rPr lang="zh-CN" altLang="en-US" sz="3200" b="1" dirty="0">
                  <a:solidFill>
                    <a:schemeClr val="bg1"/>
                  </a:solidFill>
                  <a:ea typeface="微软雅黑" panose="020B0503020204020204" charset="-122"/>
                </a:rPr>
                <a:t>（</a:t>
              </a:r>
              <a:r>
                <a:rPr lang="en-US" altLang="zh-CN" sz="3200" b="1" dirty="0">
                  <a:solidFill>
                    <a:schemeClr val="bg1"/>
                  </a:solidFill>
                  <a:ea typeface="微软雅黑" panose="020B0503020204020204" charset="-122"/>
                </a:rPr>
                <a:t>2</a:t>
              </a:r>
              <a:r>
                <a:rPr lang="zh-CN" altLang="en-US" sz="3200" b="1" dirty="0">
                  <a:solidFill>
                    <a:schemeClr val="bg1"/>
                  </a:solidFill>
                  <a:ea typeface="微软雅黑" panose="020B0503020204020204" charset="-122"/>
                </a:rPr>
                <a:t>）</a:t>
              </a:r>
            </a:p>
          </p:txBody>
        </p:sp>
      </p:grpSp>
      <p:sp>
        <p:nvSpPr>
          <p:cNvPr id="14" name="矩形 13"/>
          <p:cNvSpPr/>
          <p:nvPr/>
        </p:nvSpPr>
        <p:spPr>
          <a:xfrm>
            <a:off x="2859832" y="356782"/>
            <a:ext cx="7317740" cy="706755"/>
          </a:xfrm>
          <a:prstGeom prst="rect">
            <a:avLst/>
          </a:prstGeom>
          <a:solidFill>
            <a:schemeClr val="accent4"/>
          </a:solidFill>
        </p:spPr>
        <p:txBody>
          <a:bodyPr wrap="square">
            <a:spAutoFit/>
          </a:bodyPr>
          <a:lstStyle/>
          <a:p>
            <a:pPr algn="ctr" defTabSz="608965"/>
            <a:r>
              <a:rPr lang="zh-CN" altLang="en-US" sz="4000" dirty="0">
                <a:sym typeface="+mn-ea"/>
              </a:rPr>
              <a:t>学校亲情</a:t>
            </a:r>
            <a:r>
              <a:rPr lang="zh-CN" altLang="en-US" sz="4000" dirty="0" smtClean="0">
                <a:sym typeface="+mn-ea"/>
              </a:rPr>
              <a:t>教育的方法</a:t>
            </a:r>
            <a:endParaRPr lang="zh-CN" altLang="en-US" sz="4000" b="1" dirty="0">
              <a:solidFill>
                <a:schemeClr val="bg1"/>
              </a:solidFill>
              <a:latin typeface="Arial" panose="020B0604020202020204"/>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0078" y="2500755"/>
            <a:ext cx="10056829" cy="584775"/>
          </a:xfrm>
          <a:prstGeom prst="rect">
            <a:avLst/>
          </a:prstGeom>
        </p:spPr>
        <p:txBody>
          <a:bodyPr wrap="square">
            <a:spAutoFit/>
          </a:bodyPr>
          <a:lstStyle/>
          <a:p>
            <a:r>
              <a:rPr lang="zh-CN" altLang="en-US" sz="3200" b="1" dirty="0">
                <a:latin typeface="+mn-ea"/>
              </a:rPr>
              <a:t>课</a:t>
            </a:r>
            <a:r>
              <a:rPr lang="zh-CN" altLang="en-US" sz="3200" b="1" dirty="0" smtClean="0">
                <a:latin typeface="+mn-ea"/>
              </a:rPr>
              <a:t>前网络公开课预习中，大家有何收获？有何困惑？</a:t>
            </a:r>
            <a:endParaRPr lang="zh-CN" altLang="en-US" sz="3200" b="1" dirty="0">
              <a:latin typeface="+mn-ea"/>
            </a:endParaRPr>
          </a:p>
        </p:txBody>
      </p:sp>
    </p:spTree>
    <p:extLst>
      <p:ext uri="{BB962C8B-B14F-4D97-AF65-F5344CB8AC3E}">
        <p14:creationId xmlns:p14="http://schemas.microsoft.com/office/powerpoint/2010/main" val="538440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矩形 2"/>
          <p:cNvSpPr/>
          <p:nvPr/>
        </p:nvSpPr>
        <p:spPr>
          <a:xfrm>
            <a:off x="901147" y="1537183"/>
            <a:ext cx="9097617" cy="2985433"/>
          </a:xfrm>
          <a:prstGeom prst="rect">
            <a:avLst/>
          </a:prstGeom>
        </p:spPr>
        <p:txBody>
          <a:bodyPr wrap="square">
            <a:spAutoFit/>
          </a:bodyPr>
          <a:lstStyle/>
          <a:p>
            <a:r>
              <a:rPr lang="zh-CN" altLang="en-US" sz="4000" dirty="0"/>
              <a:t>二、 适合儿童品德发展的家校合作方法</a:t>
            </a:r>
            <a:endParaRPr lang="en-US" altLang="zh-CN" sz="4000" dirty="0"/>
          </a:p>
          <a:p>
            <a:endParaRPr lang="zh-CN" altLang="en-US" sz="4000" dirty="0"/>
          </a:p>
          <a:p>
            <a:r>
              <a:rPr lang="zh-CN" altLang="en-US" sz="3600" dirty="0" smtClean="0"/>
              <a:t>       除了</a:t>
            </a:r>
            <a:r>
              <a:rPr lang="zh-CN" altLang="en-US" sz="3600" dirty="0"/>
              <a:t>通过改进亲子关系来帮助儿童发展品德，还可以通过一些家校合作的方法来改善儿童的品德状况。</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矩形 2"/>
          <p:cNvSpPr/>
          <p:nvPr/>
        </p:nvSpPr>
        <p:spPr>
          <a:xfrm>
            <a:off x="1268730" y="1061720"/>
            <a:ext cx="9533255" cy="5139055"/>
          </a:xfrm>
          <a:prstGeom prst="rect">
            <a:avLst/>
          </a:prstGeom>
        </p:spPr>
        <p:txBody>
          <a:bodyPr wrap="square">
            <a:spAutoFit/>
          </a:bodyPr>
          <a:lstStyle/>
          <a:p>
            <a:r>
              <a:rPr lang="zh-CN" altLang="en-US" sz="4000" dirty="0"/>
              <a:t>（一）通过亲职教育提升家长素质</a:t>
            </a:r>
          </a:p>
          <a:p>
            <a:r>
              <a:rPr lang="zh-CN" altLang="en-US" sz="3600" dirty="0"/>
              <a:t>        由于家庭教育的薄弱，儿童教育的重担越来越多地倾斜到学校教育上。</a:t>
            </a:r>
          </a:p>
          <a:p>
            <a:r>
              <a:rPr lang="zh-CN" altLang="en-US" sz="3600" dirty="0"/>
              <a:t>        教师们经常发出这样的感叹：家长总希望由学校负责孩子的成长，而家长几乎甩手不管，没有家长的配合</a:t>
            </a:r>
            <a:r>
              <a:rPr lang="en-US" altLang="zh-CN" sz="3600" dirty="0"/>
              <a:t>,</a:t>
            </a:r>
            <a:r>
              <a:rPr lang="zh-CN" altLang="en-US" sz="3600" dirty="0"/>
              <a:t>老师的教育效果是有限的。因此，家校连携是促进儿童和谐成长的重要措施。有效的家校连携对教师和家长的教育能力都有一定的要求。</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矩形 2"/>
          <p:cNvSpPr/>
          <p:nvPr/>
        </p:nvSpPr>
        <p:spPr>
          <a:xfrm>
            <a:off x="1411605" y="1417955"/>
            <a:ext cx="9349740" cy="4030980"/>
          </a:xfrm>
          <a:prstGeom prst="rect">
            <a:avLst/>
          </a:prstGeom>
        </p:spPr>
        <p:txBody>
          <a:bodyPr wrap="square">
            <a:spAutoFit/>
          </a:bodyPr>
          <a:lstStyle/>
          <a:p>
            <a:r>
              <a:rPr lang="zh-CN" altLang="en-US" sz="4000" dirty="0"/>
              <a:t>（二）通过亲情教育改善人际关系</a:t>
            </a:r>
          </a:p>
          <a:p>
            <a:endParaRPr lang="en-US" altLang="zh-CN" sz="3600" dirty="0"/>
          </a:p>
          <a:p>
            <a:r>
              <a:rPr lang="zh-CN" altLang="en-US" sz="3600" dirty="0"/>
              <a:t>      亲情教育是教师、家长和学生之间的互动，缺乏任何一方的努力 ，都会导致亲情的走样和变异 。</a:t>
            </a:r>
          </a:p>
          <a:p>
            <a:r>
              <a:rPr lang="zh-CN" altLang="en-US" sz="3600" dirty="0"/>
              <a:t>       因此，学校的亲情教育，应该和家庭教育结合起来，才能取得最佳效果。</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矩形 2"/>
          <p:cNvSpPr/>
          <p:nvPr/>
        </p:nvSpPr>
        <p:spPr>
          <a:xfrm>
            <a:off x="1507490" y="1109345"/>
            <a:ext cx="9660890" cy="5077460"/>
          </a:xfrm>
          <a:prstGeom prst="rect">
            <a:avLst/>
          </a:prstGeom>
        </p:spPr>
        <p:txBody>
          <a:bodyPr wrap="square">
            <a:spAutoFit/>
          </a:bodyPr>
          <a:lstStyle/>
          <a:p>
            <a:r>
              <a:rPr lang="en-US" altLang="zh-CN" sz="3600" dirty="0"/>
              <a:t>      </a:t>
            </a:r>
            <a:r>
              <a:rPr lang="zh-CN" altLang="en-US" sz="3600" dirty="0"/>
              <a:t>亲情教育就是要让学生看到小事情中的深意，真正感知到亲人所付出的艰辛 ，启发其感悟父母的良苦用心，引导其关爱、回报亲人。</a:t>
            </a:r>
          </a:p>
          <a:p>
            <a:r>
              <a:rPr lang="zh-CN" altLang="en-US" sz="3600" dirty="0"/>
              <a:t>       一个学校教育模式的构建、情感氛围的形成取决于领导和教师。如果我们的教师乐意把学生当作朋友，蹲下身子和学生说话，使学生把教师当成从心理上乐意接受的朋友，从而也一定会在成长过程中乐意接受教师的教育和培养。</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矩形 2"/>
          <p:cNvSpPr/>
          <p:nvPr/>
        </p:nvSpPr>
        <p:spPr>
          <a:xfrm>
            <a:off x="1029970" y="1186815"/>
            <a:ext cx="9831070" cy="5077460"/>
          </a:xfrm>
          <a:prstGeom prst="rect">
            <a:avLst/>
          </a:prstGeom>
        </p:spPr>
        <p:txBody>
          <a:bodyPr wrap="square">
            <a:spAutoFit/>
          </a:bodyPr>
          <a:lstStyle/>
          <a:p>
            <a:r>
              <a:rPr lang="en-US" altLang="zh-CN" sz="3600" dirty="0"/>
              <a:t>        </a:t>
            </a:r>
            <a:r>
              <a:rPr lang="zh-CN" altLang="en-US" sz="3600" dirty="0"/>
              <a:t>现实中常出现这样的情况，学校布置了亲情作业，可是家长总是以各种理由阻止孩子去做，慢慢地孩子也就心安理得地接受父母的爱，却未想过回报 ，这样学校的亲情教育也达不到预期的效果。</a:t>
            </a:r>
          </a:p>
          <a:p>
            <a:r>
              <a:rPr lang="zh-CN" altLang="en-US" sz="3600" dirty="0"/>
              <a:t>        虽然 ，班主任在班级教育中起关键作用，但任课教师和家长也不应放弃自己的责任，要全力配合班主任，主动联系做好孩子教育工作。只有家校联合 ，才会取得最佳的教育效果。</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矩形 2"/>
          <p:cNvSpPr/>
          <p:nvPr/>
        </p:nvSpPr>
        <p:spPr>
          <a:xfrm>
            <a:off x="1368425" y="1487805"/>
            <a:ext cx="9244330" cy="4523105"/>
          </a:xfrm>
          <a:prstGeom prst="rect">
            <a:avLst/>
          </a:prstGeom>
        </p:spPr>
        <p:txBody>
          <a:bodyPr wrap="square">
            <a:spAutoFit/>
          </a:bodyPr>
          <a:lstStyle/>
          <a:p>
            <a:endParaRPr lang="zh-CN" altLang="en-US" sz="3600" dirty="0"/>
          </a:p>
          <a:p>
            <a:r>
              <a:rPr lang="zh-CN" altLang="en-US" sz="3600" dirty="0"/>
              <a:t>       孩子只有首先学会了爱自己的父母家人，之后才有可能学会爱自己的老师和同学，进而爱自己的国家和人民。</a:t>
            </a:r>
          </a:p>
          <a:p>
            <a:r>
              <a:rPr lang="zh-CN" altLang="en-US" sz="3600" dirty="0"/>
              <a:t>      亲情教育也是对人的</a:t>
            </a:r>
            <a:r>
              <a:rPr lang="zh-CN" altLang="en-US" sz="3600" dirty="0">
                <a:solidFill>
                  <a:srgbClr val="E73A1C"/>
                </a:solidFill>
              </a:rPr>
              <a:t>基础教育</a:t>
            </a:r>
            <a:r>
              <a:rPr lang="zh-CN" altLang="en-US" sz="3600" dirty="0"/>
              <a:t>，对孩子的健康成长起着至关重要的作用。</a:t>
            </a:r>
          </a:p>
          <a:p>
            <a:r>
              <a:rPr lang="zh-CN" altLang="en-US" sz="3600" dirty="0"/>
              <a:t>      基础教育应把</a:t>
            </a:r>
            <a:r>
              <a:rPr lang="zh-CN" altLang="en-US" sz="3600" dirty="0">
                <a:solidFill>
                  <a:srgbClr val="E73A1C"/>
                </a:solidFill>
              </a:rPr>
              <a:t>以人为本的亲情教育</a:t>
            </a:r>
            <a:r>
              <a:rPr lang="zh-CN" altLang="en-US" sz="3600" dirty="0"/>
              <a:t>融进学生思想道德建设的总体工程。</a:t>
            </a:r>
          </a:p>
        </p:txBody>
      </p:sp>
      <p:sp>
        <p:nvSpPr>
          <p:cNvPr id="4" name="矩形 3"/>
          <p:cNvSpPr/>
          <p:nvPr/>
        </p:nvSpPr>
        <p:spPr>
          <a:xfrm>
            <a:off x="-283210" y="836295"/>
            <a:ext cx="10101580" cy="1014730"/>
          </a:xfrm>
          <a:prstGeom prst="rect">
            <a:avLst/>
          </a:prstGeom>
          <a:noFill/>
          <a:ln>
            <a:noFill/>
          </a:ln>
        </p:spPr>
        <p:txBody>
          <a:bodyPr wrap="square" rtlCol="0" anchor="t">
            <a:spAutoFit/>
            <a:scene3d>
              <a:camera prst="obliqueBottomLeft"/>
              <a:lightRig rig="threePt" dir="t"/>
            </a:scene3d>
            <a:sp3d extrusionH="323850" contourW="12700">
              <a:extrusionClr>
                <a:srgbClr val="EB6A70"/>
              </a:extrusionClr>
              <a:contourClr>
                <a:srgbClr val="B1A2BA"/>
              </a:contourClr>
            </a:sp3d>
          </a:bodyPr>
          <a:lstStyle/>
          <a:p>
            <a:pPr algn="ctr"/>
            <a:r>
              <a:rPr lang="zh-CN" altLang="en-US" sz="6000" dirty="0">
                <a:sym typeface="+mn-ea"/>
              </a:rPr>
              <a:t>亲情教育</a:t>
            </a:r>
            <a:r>
              <a:rPr lang="en-US" altLang="zh-CN" sz="6000" dirty="0">
                <a:sym typeface="+mn-ea"/>
              </a:rPr>
              <a:t>——</a:t>
            </a:r>
            <a:r>
              <a:rPr lang="zh-CN" altLang="en-US" sz="6000" dirty="0">
                <a:sym typeface="+mn-ea"/>
              </a:rPr>
              <a:t>源头教育</a:t>
            </a:r>
            <a:endParaRPr lang="zh-CN" altLang="en-US" sz="6000" b="1">
              <a:ln w="0">
                <a:solidFill>
                  <a:srgbClr val="8E69B8"/>
                </a:solidFill>
                <a:prstDash val="solid"/>
              </a:ln>
              <a:blipFill>
                <a:blip r:embed="rId2">
                  <a:alphaModFix amt="99000"/>
                </a:blip>
                <a:tile tx="139700" ty="0" sx="59000" sy="42000" flip="none" algn="b"/>
              </a:blipFill>
              <a:effectLst>
                <a:innerShdw dist="25400" dir="13500000">
                  <a:srgbClr val="9166B8">
                    <a:alpha val="100000"/>
                  </a:srgbClr>
                </a:innerShdw>
              </a:effectLs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kumimoji="1" lang="zh-CN" altLang="en-US" dirty="0"/>
          </a:p>
        </p:txBody>
      </p:sp>
      <p:grpSp>
        <p:nvGrpSpPr>
          <p:cNvPr id="59" name="组 58"/>
          <p:cNvGrpSpPr/>
          <p:nvPr/>
        </p:nvGrpSpPr>
        <p:grpSpPr>
          <a:xfrm>
            <a:off x="1157605" y="765810"/>
            <a:ext cx="4794885" cy="2438400"/>
            <a:chOff x="1713834" y="1499661"/>
            <a:chExt cx="3898111" cy="1704425"/>
          </a:xfrm>
        </p:grpSpPr>
        <p:sp>
          <p:nvSpPr>
            <p:cNvPr id="16" name="矩形 15"/>
            <p:cNvSpPr/>
            <p:nvPr/>
          </p:nvSpPr>
          <p:spPr>
            <a:xfrm>
              <a:off x="1713834" y="1499661"/>
              <a:ext cx="3898111" cy="1704425"/>
            </a:xfrm>
            <a:prstGeom prst="rect">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713834" y="1499661"/>
              <a:ext cx="1007038" cy="1704425"/>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9" name="文本框 8"/>
          <p:cNvSpPr txBox="1"/>
          <p:nvPr/>
        </p:nvSpPr>
        <p:spPr>
          <a:xfrm>
            <a:off x="2410460" y="860425"/>
            <a:ext cx="3511550" cy="22491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ym typeface="+mn-ea"/>
              </a:rPr>
              <a:t>总之，目前，面对中国激烈的竞争，有些家庭教育方式一下子很难适合，但我们仍进行努力。亲子关系作为一种互动的关系，良好的亲子关系建立需要双方的共同努力、相互理解、相互沟通。</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15" name="椭圆 14"/>
          <p:cNvSpPr/>
          <p:nvPr/>
        </p:nvSpPr>
        <p:spPr>
          <a:xfrm>
            <a:off x="5710802" y="2945364"/>
            <a:ext cx="445028" cy="4450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p:cNvSpPr txBox="1"/>
          <p:nvPr/>
        </p:nvSpPr>
        <p:spPr>
          <a:xfrm>
            <a:off x="1336969" y="1228508"/>
            <a:ext cx="942886" cy="1323439"/>
          </a:xfrm>
          <a:prstGeom prst="rect">
            <a:avLst/>
          </a:prstGeom>
          <a:noFill/>
        </p:spPr>
        <p:txBody>
          <a:bodyPr wrap="none" rtlCol="0" anchor="ctr">
            <a:spAutoFit/>
          </a:bodyPr>
          <a:lstStyle/>
          <a:p>
            <a:pPr algn="ctr"/>
            <a:r>
              <a:rPr kumimoji="1" lang="en-US" altLang="zh-CN" sz="8000" b="1" dirty="0">
                <a:solidFill>
                  <a:schemeClr val="bg1"/>
                </a:solidFill>
              </a:rPr>
              <a:t>A</a:t>
            </a:r>
            <a:endParaRPr kumimoji="1" lang="zh-CN" altLang="en-US" sz="8000" b="1" dirty="0">
              <a:solidFill>
                <a:schemeClr val="bg1"/>
              </a:solidFill>
            </a:endParaRPr>
          </a:p>
        </p:txBody>
      </p:sp>
      <p:grpSp>
        <p:nvGrpSpPr>
          <p:cNvPr id="60" name="组 59"/>
          <p:cNvGrpSpPr/>
          <p:nvPr/>
        </p:nvGrpSpPr>
        <p:grpSpPr>
          <a:xfrm>
            <a:off x="6612255" y="766445"/>
            <a:ext cx="4512945" cy="2438400"/>
            <a:chOff x="6195587" y="1499661"/>
            <a:chExt cx="3898111" cy="1704425"/>
          </a:xfrm>
        </p:grpSpPr>
        <p:sp>
          <p:nvSpPr>
            <p:cNvPr id="31" name="矩形 30"/>
            <p:cNvSpPr/>
            <p:nvPr/>
          </p:nvSpPr>
          <p:spPr>
            <a:xfrm flipH="1">
              <a:off x="6195587" y="1499661"/>
              <a:ext cx="3898111" cy="1704425"/>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p:nvSpPr>
          <p:spPr>
            <a:xfrm flipH="1">
              <a:off x="9086660" y="1499661"/>
              <a:ext cx="1007038" cy="1704425"/>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9" name="文本框 8"/>
          <p:cNvSpPr txBox="1"/>
          <p:nvPr/>
        </p:nvSpPr>
        <p:spPr>
          <a:xfrm flipH="1">
            <a:off x="6612255" y="765810"/>
            <a:ext cx="3347085" cy="22491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ym typeface="+mn-ea"/>
              </a:rPr>
              <a:t>学校教育要根据孩子的身心发展特点和需要，指导家庭做好亲情教育来促进儿童品德的养成。教师一方面需要做好父母的减压工作，鼓励他们增加亲子沟通时间，注重家庭的交流。</a:t>
            </a:r>
            <a:endParaRPr lang="zh-CN" altLang="en-US" dirty="0">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26" name="椭圆 25"/>
          <p:cNvSpPr/>
          <p:nvPr/>
        </p:nvSpPr>
        <p:spPr>
          <a:xfrm flipH="1">
            <a:off x="6308847" y="2945364"/>
            <a:ext cx="445026" cy="4450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p:cNvSpPr txBox="1"/>
          <p:nvPr/>
        </p:nvSpPr>
        <p:spPr>
          <a:xfrm flipH="1">
            <a:off x="10121240" y="1431708"/>
            <a:ext cx="779380" cy="1323439"/>
          </a:xfrm>
          <a:prstGeom prst="rect">
            <a:avLst/>
          </a:prstGeom>
          <a:noFill/>
        </p:spPr>
        <p:txBody>
          <a:bodyPr wrap="none" rtlCol="0" anchor="ctr">
            <a:spAutoFit/>
          </a:bodyPr>
          <a:lstStyle/>
          <a:p>
            <a:pPr algn="ctr"/>
            <a:r>
              <a:rPr kumimoji="1" lang="en-US" altLang="zh-CN" sz="8000" b="1" dirty="0">
                <a:solidFill>
                  <a:schemeClr val="bg1"/>
                </a:solidFill>
              </a:rPr>
              <a:t>B</a:t>
            </a:r>
            <a:endParaRPr kumimoji="1" lang="zh-CN" altLang="en-US" sz="8000" b="1" dirty="0">
              <a:solidFill>
                <a:schemeClr val="bg1"/>
              </a:solidFill>
            </a:endParaRPr>
          </a:p>
        </p:txBody>
      </p:sp>
      <p:grpSp>
        <p:nvGrpSpPr>
          <p:cNvPr id="49" name="组 48"/>
          <p:cNvGrpSpPr/>
          <p:nvPr/>
        </p:nvGrpSpPr>
        <p:grpSpPr>
          <a:xfrm flipV="1">
            <a:off x="1336675" y="3712845"/>
            <a:ext cx="4615815" cy="2439670"/>
            <a:chOff x="815671" y="1618373"/>
            <a:chExt cx="4154756" cy="1743090"/>
          </a:xfrm>
        </p:grpSpPr>
        <p:sp>
          <p:nvSpPr>
            <p:cNvPr id="52" name="矩形 51"/>
            <p:cNvSpPr/>
            <p:nvPr/>
          </p:nvSpPr>
          <p:spPr>
            <a:xfrm>
              <a:off x="815671" y="1618373"/>
              <a:ext cx="4154756" cy="1743090"/>
            </a:xfrm>
            <a:prstGeom prst="rect">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3" name="矩形 52"/>
            <p:cNvSpPr/>
            <p:nvPr/>
          </p:nvSpPr>
          <p:spPr>
            <a:xfrm>
              <a:off x="815671" y="1618373"/>
              <a:ext cx="1073340" cy="174309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50" name="文本框 8"/>
          <p:cNvSpPr txBox="1"/>
          <p:nvPr/>
        </p:nvSpPr>
        <p:spPr>
          <a:xfrm>
            <a:off x="2615565" y="3846830"/>
            <a:ext cx="3213100" cy="22491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ym typeface="+mn-ea"/>
              </a:rPr>
              <a:t>另一方面，老师也要注意引导家长与孩子要有正确的沟通方式，父母要多以鼓励、理解、尊重的方式与子女谈心，即使惩罚也要富于情感性，要伴随合理的解释。</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47" name="椭圆 46"/>
          <p:cNvSpPr/>
          <p:nvPr/>
        </p:nvSpPr>
        <p:spPr>
          <a:xfrm flipV="1">
            <a:off x="5710802" y="3490462"/>
            <a:ext cx="445028" cy="44502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文本框 47"/>
          <p:cNvSpPr txBox="1"/>
          <p:nvPr/>
        </p:nvSpPr>
        <p:spPr>
          <a:xfrm>
            <a:off x="1440590" y="4271184"/>
            <a:ext cx="984565" cy="1322070"/>
          </a:xfrm>
          <a:prstGeom prst="rect">
            <a:avLst/>
          </a:prstGeom>
          <a:noFill/>
        </p:spPr>
        <p:txBody>
          <a:bodyPr wrap="square" rtlCol="0" anchor="ctr">
            <a:spAutoFit/>
          </a:bodyPr>
          <a:lstStyle/>
          <a:p>
            <a:pPr algn="ctr"/>
            <a:r>
              <a:rPr kumimoji="1" lang="en-US" altLang="zh-CN" sz="8000" b="1" dirty="0">
                <a:solidFill>
                  <a:schemeClr val="bg1"/>
                </a:solidFill>
              </a:rPr>
              <a:t>C</a:t>
            </a:r>
            <a:endParaRPr kumimoji="1" lang="zh-CN" altLang="en-US" sz="8000" b="1" dirty="0">
              <a:solidFill>
                <a:schemeClr val="bg1"/>
              </a:solidFill>
            </a:endParaRPr>
          </a:p>
        </p:txBody>
      </p:sp>
      <p:grpSp>
        <p:nvGrpSpPr>
          <p:cNvPr id="41" name="组 40"/>
          <p:cNvGrpSpPr/>
          <p:nvPr/>
        </p:nvGrpSpPr>
        <p:grpSpPr>
          <a:xfrm flipH="1" flipV="1">
            <a:off x="6612255" y="3712845"/>
            <a:ext cx="4512945" cy="2439035"/>
            <a:chOff x="815671" y="1618373"/>
            <a:chExt cx="4154756" cy="1743090"/>
          </a:xfrm>
        </p:grpSpPr>
        <p:sp>
          <p:nvSpPr>
            <p:cNvPr id="44" name="矩形 43"/>
            <p:cNvSpPr/>
            <p:nvPr/>
          </p:nvSpPr>
          <p:spPr>
            <a:xfrm>
              <a:off x="815671" y="1618373"/>
              <a:ext cx="4154756" cy="174309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矩形 44"/>
            <p:cNvSpPr/>
            <p:nvPr/>
          </p:nvSpPr>
          <p:spPr>
            <a:xfrm>
              <a:off x="815671" y="1618373"/>
              <a:ext cx="1073340" cy="174309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42" name="文本框 41"/>
          <p:cNvSpPr txBox="1"/>
          <p:nvPr/>
        </p:nvSpPr>
        <p:spPr>
          <a:xfrm flipH="1">
            <a:off x="6612255" y="3808095"/>
            <a:ext cx="3509010" cy="22491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ym typeface="+mn-ea"/>
              </a:rPr>
              <a:t>今天的孩子和上一代孩子的最大不同是，他们对生活有自己的理解，并且能够表达自己不同于父母的看法。只要父母、儿童和</a:t>
            </a:r>
            <a:endParaRPr lang="zh-CN" altLang="en-US" dirty="0"/>
          </a:p>
          <a:p>
            <a:pPr>
              <a:lnSpc>
                <a:spcPct val="130000"/>
              </a:lnSpc>
            </a:pPr>
            <a:r>
              <a:rPr lang="zh-CN" altLang="en-US" dirty="0">
                <a:sym typeface="+mn-ea"/>
              </a:rPr>
              <a:t>环境（尤其是学校）三方配合，一定会使儿童养成良好的品德。</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39" name="椭圆 38"/>
          <p:cNvSpPr/>
          <p:nvPr/>
        </p:nvSpPr>
        <p:spPr>
          <a:xfrm flipH="1" flipV="1">
            <a:off x="6308847" y="3490789"/>
            <a:ext cx="445026" cy="44502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文本框 39"/>
          <p:cNvSpPr txBox="1"/>
          <p:nvPr/>
        </p:nvSpPr>
        <p:spPr>
          <a:xfrm flipH="1">
            <a:off x="10090640" y="4146674"/>
            <a:ext cx="902811" cy="1323439"/>
          </a:xfrm>
          <a:prstGeom prst="rect">
            <a:avLst/>
          </a:prstGeom>
          <a:noFill/>
        </p:spPr>
        <p:txBody>
          <a:bodyPr wrap="none" rtlCol="0" anchor="ctr">
            <a:spAutoFit/>
          </a:bodyPr>
          <a:lstStyle/>
          <a:p>
            <a:pPr algn="ctr"/>
            <a:r>
              <a:rPr kumimoji="1" lang="en-US" altLang="zh-CN" sz="8000" b="1" dirty="0">
                <a:solidFill>
                  <a:schemeClr val="bg1"/>
                </a:solidFill>
              </a:rPr>
              <a:t>D</a:t>
            </a:r>
            <a:endParaRPr kumimoji="1" lang="zh-CN" altLang="en-US" sz="8000" b="1" dirty="0">
              <a:solidFill>
                <a:schemeClr val="bg1"/>
              </a:solidFill>
            </a:endParaRPr>
          </a:p>
        </p:txBody>
      </p:sp>
      <p:sp>
        <p:nvSpPr>
          <p:cNvPr id="56" name="右箭头 55"/>
          <p:cNvSpPr/>
          <p:nvPr/>
        </p:nvSpPr>
        <p:spPr>
          <a:xfrm>
            <a:off x="6029596" y="3014817"/>
            <a:ext cx="428685" cy="268077"/>
          </a:xfrm>
          <a:prstGeom prst="rightArrow">
            <a:avLst>
              <a:gd name="adj1" fmla="val 2445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右箭头 56"/>
          <p:cNvSpPr/>
          <p:nvPr/>
        </p:nvSpPr>
        <p:spPr>
          <a:xfrm rot="5400000">
            <a:off x="6316516" y="3498677"/>
            <a:ext cx="428685" cy="268077"/>
          </a:xfrm>
          <a:prstGeom prst="rightArrow">
            <a:avLst>
              <a:gd name="adj1" fmla="val 2445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右箭头 57"/>
          <p:cNvSpPr/>
          <p:nvPr/>
        </p:nvSpPr>
        <p:spPr>
          <a:xfrm rot="10800000">
            <a:off x="5968594" y="3579571"/>
            <a:ext cx="428685" cy="268077"/>
          </a:xfrm>
          <a:prstGeom prst="rightArrow">
            <a:avLst>
              <a:gd name="adj1" fmla="val 2445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4</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570208" cy="1107996"/>
          </a:xfrm>
          <a:prstGeom prst="rect">
            <a:avLst/>
          </a:prstGeom>
          <a:noFill/>
        </p:spPr>
        <p:txBody>
          <a:bodyPr wrap="none" rtlCol="0">
            <a:spAutoFit/>
          </a:bodyPr>
          <a:lstStyle/>
          <a:p>
            <a:r>
              <a:rPr kumimoji="1" lang="zh-CN" altLang="en-US" sz="6600" b="1" dirty="0">
                <a:solidFill>
                  <a:schemeClr val="accent4">
                    <a:alpha val="50000"/>
                  </a:schemeClr>
                </a:solidFill>
                <a:latin typeface="微软雅黑" panose="020B0503020204020204" charset="-122"/>
                <a:ea typeface="微软雅黑" panose="020B0503020204020204" charset="-122"/>
                <a:cs typeface="微软雅黑" panose="020B0503020204020204" charset="-122"/>
              </a:rPr>
              <a:t>本章小结</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2300569016"/>
              </p:ext>
            </p:extLst>
          </p:nvPr>
        </p:nvGraphicFramePr>
        <p:xfrm>
          <a:off x="2032000" y="719456"/>
          <a:ext cx="8128000" cy="54092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4030" y="2806725"/>
            <a:ext cx="10465240" cy="1015663"/>
          </a:xfrm>
          <a:prstGeom prst="rect">
            <a:avLst/>
          </a:prstGeom>
          <a:solidFill>
            <a:schemeClr val="accent3">
              <a:lumMod val="75000"/>
            </a:schemeClr>
          </a:solidFill>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zh-CN" altLang="en-US" sz="6000" b="1" dirty="0">
                <a:ln w="12700">
                  <a:solidFill>
                    <a:schemeClr val="accent1"/>
                  </a:solidFill>
                  <a:prstDash val="solid"/>
                </a:ln>
                <a:solidFill>
                  <a:schemeClr val="tx1"/>
                </a:solidFill>
                <a:effectLst>
                  <a:outerShdw dist="38100" dir="2640000" algn="bl" rotWithShape="0">
                    <a:schemeClr val="accent1"/>
                  </a:outerShdw>
                </a:effectLst>
              </a:rPr>
              <a:t>重视亲子教育，夯实道德根基</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0439" y="2043555"/>
            <a:ext cx="6365845" cy="1015663"/>
          </a:xfrm>
          <a:prstGeom prst="rect">
            <a:avLst/>
          </a:prstGeom>
        </p:spPr>
        <p:txBody>
          <a:bodyPr wrap="none">
            <a:spAutoFit/>
          </a:bodyPr>
          <a:lstStyle/>
          <a:p>
            <a:r>
              <a:rPr lang="zh-CN" altLang="en-US" sz="6000" b="1" dirty="0">
                <a:latin typeface="+mn-ea"/>
              </a:rPr>
              <a:t>二</a:t>
            </a:r>
            <a:r>
              <a:rPr lang="zh-CN" altLang="en-US" sz="6000" b="1" dirty="0" smtClean="0">
                <a:latin typeface="+mn-ea"/>
              </a:rPr>
              <a:t>、重点巩固环节</a:t>
            </a:r>
            <a:endParaRPr lang="zh-CN" altLang="en-US" sz="6000" b="1" dirty="0">
              <a:latin typeface="+mn-ea"/>
            </a:endParaRPr>
          </a:p>
        </p:txBody>
      </p:sp>
    </p:spTree>
    <p:extLst>
      <p:ext uri="{BB962C8B-B14F-4D97-AF65-F5344CB8AC3E}">
        <p14:creationId xmlns:p14="http://schemas.microsoft.com/office/powerpoint/2010/main" val="12855511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40306" y="1712234"/>
            <a:ext cx="3911391" cy="769441"/>
          </a:xfrm>
          <a:prstGeom prst="rect">
            <a:avLst/>
          </a:prstGeom>
          <a:noFill/>
        </p:spPr>
        <p:txBody>
          <a:bodyPr wrap="none" rtlCol="0">
            <a:spAutoFit/>
          </a:bodyPr>
          <a:lstStyle/>
          <a:p>
            <a:pPr algn="ctr"/>
            <a:r>
              <a:rPr kumimoji="1" lang="en-US" altLang="zh-CN" sz="4400" b="1" dirty="0">
                <a:solidFill>
                  <a:schemeClr val="accent1"/>
                </a:solidFill>
                <a:latin typeface="微软雅黑" panose="020B0503020204020204" charset="-122"/>
                <a:ea typeface="微软雅黑" panose="020B0503020204020204" charset="-122"/>
                <a:cs typeface="微软雅黑" panose="020B0503020204020204" charset="-122"/>
              </a:rPr>
              <a:t>THANK</a:t>
            </a:r>
            <a:r>
              <a:rPr kumimoji="1" lang="zh-CN" altLang="en-US" sz="4400" b="1" dirty="0">
                <a:solidFill>
                  <a:schemeClr val="accent1"/>
                </a:solidFill>
                <a:latin typeface="微软雅黑" panose="020B0503020204020204" charset="-122"/>
                <a:ea typeface="微软雅黑" panose="020B0503020204020204" charset="-122"/>
                <a:cs typeface="微软雅黑" panose="020B0503020204020204" charset="-122"/>
              </a:rPr>
              <a:t> </a:t>
            </a:r>
            <a:r>
              <a:rPr kumimoji="1" lang="en-US" altLang="zh-CN" sz="4400" b="1" dirty="0">
                <a:solidFill>
                  <a:schemeClr val="accent1"/>
                </a:solidFill>
                <a:latin typeface="微软雅黑" panose="020B0503020204020204" charset="-122"/>
                <a:ea typeface="微软雅黑" panose="020B0503020204020204" charset="-122"/>
                <a:cs typeface="微软雅黑" panose="020B0503020204020204" charset="-122"/>
              </a:rPr>
              <a:t>YOU!</a:t>
            </a:r>
            <a:endParaRPr kumimoji="1" lang="zh-CN" altLang="en-US" sz="4400" b="1"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4173711" y="2992802"/>
            <a:ext cx="3877986" cy="1200329"/>
          </a:xfrm>
          <a:prstGeom prst="rect">
            <a:avLst/>
          </a:prstGeom>
          <a:solidFill>
            <a:schemeClr val="accent4"/>
          </a:solidFill>
        </p:spPr>
        <p:txBody>
          <a:bodyPr wrap="none" rtlCol="0">
            <a:spAutoFit/>
          </a:bodyPr>
          <a:lstStyle/>
          <a:p>
            <a:pPr algn="ctr"/>
            <a:r>
              <a:rPr kumimoji="1" lang="zh-CN" altLang="en-US" sz="7200" b="1" dirty="0">
                <a:solidFill>
                  <a:schemeClr val="bg1"/>
                </a:solidFill>
                <a:latin typeface="微软雅黑" panose="020B0503020204020204" charset="-122"/>
                <a:ea typeface="微软雅黑" panose="020B0503020204020204" charset="-122"/>
                <a:cs typeface="微软雅黑" panose="020B0503020204020204" charset="-122"/>
              </a:rPr>
              <a:t>感谢聆听</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7377" y="2586376"/>
            <a:ext cx="7856638" cy="646331"/>
          </a:xfrm>
          <a:prstGeom prst="rect">
            <a:avLst/>
          </a:prstGeom>
        </p:spPr>
        <p:txBody>
          <a:bodyPr wrap="none">
            <a:spAutoFit/>
          </a:bodyPr>
          <a:lstStyle/>
          <a:p>
            <a:r>
              <a:rPr lang="zh-CN" altLang="en-US" sz="3600" b="1" dirty="0" smtClean="0"/>
              <a:t>第一节  </a:t>
            </a:r>
            <a:r>
              <a:rPr lang="zh-CN" altLang="en-US" sz="3600" b="1" dirty="0"/>
              <a:t>亲子关系影响小学生品德养成</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9549" y="471399"/>
            <a:ext cx="11897784" cy="2616101"/>
          </a:xfrm>
          <a:prstGeom prst="rect">
            <a:avLst/>
          </a:prstGeom>
        </p:spPr>
        <p:txBody>
          <a:bodyPr wrap="square">
            <a:spAutoFit/>
          </a:bodyPr>
          <a:lstStyle/>
          <a:p>
            <a:r>
              <a:rPr lang="zh-CN" altLang="en-US" sz="4800" b="1" dirty="0"/>
              <a:t>一、亲子关系及其对儿童品德发展的影响</a:t>
            </a:r>
            <a:endParaRPr lang="en-US" altLang="zh-CN" sz="4800" b="1" dirty="0"/>
          </a:p>
          <a:p>
            <a:endParaRPr lang="en-US" altLang="zh-CN" sz="4000" dirty="0"/>
          </a:p>
          <a:p>
            <a:endParaRPr lang="zh-CN" altLang="en-US" sz="4000" dirty="0"/>
          </a:p>
          <a:p>
            <a:endParaRPr lang="zh-CN" altLang="en-US" dirty="0"/>
          </a:p>
          <a:p>
            <a:endParaRPr lang="en-US" altLang="zh-CN" dirty="0"/>
          </a:p>
        </p:txBody>
      </p:sp>
      <p:grpSp>
        <p:nvGrpSpPr>
          <p:cNvPr id="4" name="组合 3"/>
          <p:cNvGrpSpPr/>
          <p:nvPr/>
        </p:nvGrpSpPr>
        <p:grpSpPr>
          <a:xfrm>
            <a:off x="1857755" y="1779449"/>
            <a:ext cx="7412711" cy="4528556"/>
            <a:chOff x="2357842" y="1269917"/>
            <a:chExt cx="7412711" cy="4528556"/>
          </a:xfrm>
        </p:grpSpPr>
        <p:sp>
          <p:nvSpPr>
            <p:cNvPr id="5" name="圆角矩形 4"/>
            <p:cNvSpPr/>
            <p:nvPr/>
          </p:nvSpPr>
          <p:spPr>
            <a:xfrm>
              <a:off x="2357842" y="1269917"/>
              <a:ext cx="7412711" cy="4528556"/>
            </a:xfrm>
            <a:prstGeom prst="roundRect">
              <a:avLst>
                <a:gd name="adj" fmla="val 457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8"/>
            <p:cNvSpPr txBox="1"/>
            <p:nvPr/>
          </p:nvSpPr>
          <p:spPr>
            <a:xfrm>
              <a:off x="3611488" y="2743139"/>
              <a:ext cx="5088565" cy="283853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800" dirty="0">
                  <a:solidFill>
                    <a:srgbClr val="FFFF00"/>
                  </a:solidFill>
                  <a:latin typeface="微软雅黑" panose="020B0503020204020204" charset="-122"/>
                  <a:ea typeface="微软雅黑" panose="020B0503020204020204" charset="-122"/>
                </a:rPr>
                <a:t>亲子关系</a:t>
              </a:r>
              <a:r>
                <a:rPr lang="zh-CN" altLang="en-US" sz="2800" dirty="0">
                  <a:solidFill>
                    <a:schemeClr val="bg1"/>
                  </a:solidFill>
                  <a:latin typeface="微软雅黑" panose="020B0503020204020204" charset="-122"/>
                  <a:ea typeface="微软雅黑" panose="020B0503020204020204" charset="-122"/>
                </a:rPr>
                <a:t>：指亲代和子代之间的生物血缘关系。</a:t>
              </a:r>
              <a:endParaRPr lang="en-US" altLang="zh-CN" sz="2800" dirty="0">
                <a:solidFill>
                  <a:schemeClr val="bg1"/>
                </a:solidFill>
                <a:latin typeface="微软雅黑" panose="020B0503020204020204" charset="-122"/>
                <a:ea typeface="微软雅黑" panose="020B0503020204020204" charset="-122"/>
              </a:endParaRPr>
            </a:p>
            <a:p>
              <a:pPr>
                <a:lnSpc>
                  <a:spcPct val="130000"/>
                </a:lnSpc>
              </a:pPr>
              <a:r>
                <a:rPr lang="zh-CN" altLang="en-US" sz="2800" dirty="0">
                  <a:solidFill>
                    <a:schemeClr val="bg1"/>
                  </a:solidFill>
                  <a:latin typeface="微软雅黑" panose="020B0503020204020204" charset="-122"/>
                  <a:ea typeface="微软雅黑" panose="020B0503020204020204" charset="-122"/>
                </a:rPr>
                <a:t>这里指以血缘和共同生活为基础家庭中父母与子女互动构成的</a:t>
              </a:r>
              <a:r>
                <a:rPr lang="zh-CN" altLang="en-US" sz="2800" dirty="0">
                  <a:solidFill>
                    <a:srgbClr val="FFFF00"/>
                  </a:solidFill>
                  <a:latin typeface="微软雅黑" panose="020B0503020204020204" charset="-122"/>
                  <a:ea typeface="微软雅黑" panose="020B0503020204020204" charset="-122"/>
                </a:rPr>
                <a:t>人际关系</a:t>
              </a:r>
              <a:r>
                <a:rPr lang="zh-CN" altLang="en-US" sz="2800" dirty="0">
                  <a:solidFill>
                    <a:schemeClr val="bg1"/>
                  </a:solidFill>
                  <a:latin typeface="微软雅黑" panose="020B0503020204020204" charset="-122"/>
                  <a:ea typeface="微软雅黑" panose="020B0503020204020204" charset="-122"/>
                </a:rPr>
                <a:t>。</a:t>
              </a:r>
            </a:p>
          </p:txBody>
        </p:sp>
        <p:sp>
          <p:nvSpPr>
            <p:cNvPr id="7" name="矩形 6"/>
            <p:cNvSpPr/>
            <p:nvPr/>
          </p:nvSpPr>
          <p:spPr>
            <a:xfrm>
              <a:off x="2972974" y="1638626"/>
              <a:ext cx="5827236" cy="812595"/>
            </a:xfrm>
            <a:prstGeom prst="rect">
              <a:avLst/>
            </a:prstGeom>
          </p:spPr>
          <p:txBody>
            <a:bodyPr wrap="none">
              <a:spAutoFit/>
            </a:bodyPr>
            <a:lstStyle/>
            <a:p>
              <a:pPr defTabSz="608965">
                <a:lnSpc>
                  <a:spcPct val="130000"/>
                </a:lnSpc>
              </a:pPr>
              <a:r>
                <a:rPr lang="zh-CN" altLang="en-US" sz="4000" b="1" dirty="0">
                  <a:solidFill>
                    <a:srgbClr val="002060"/>
                  </a:solidFill>
                  <a:ea typeface="微软雅黑" panose="020B0503020204020204" charset="-122"/>
                </a:rPr>
                <a:t>（一）对亲子关系的理解</a:t>
              </a:r>
              <a:endParaRPr lang="en-US" altLang="zh-CN" sz="4000" b="1" dirty="0">
                <a:solidFill>
                  <a:srgbClr val="002060"/>
                </a:solidFill>
                <a:ea typeface="微软雅黑" panose="020B0503020204020204"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55314" y="899596"/>
            <a:ext cx="7729534" cy="4795525"/>
            <a:chOff x="1722579" y="899596"/>
            <a:chExt cx="7729534" cy="4795525"/>
          </a:xfrm>
        </p:grpSpPr>
        <p:sp>
          <p:nvSpPr>
            <p:cNvPr id="3" name="圆角矩形 2"/>
            <p:cNvSpPr/>
            <p:nvPr/>
          </p:nvSpPr>
          <p:spPr>
            <a:xfrm>
              <a:off x="1722579" y="899596"/>
              <a:ext cx="7729534" cy="4795525"/>
            </a:xfrm>
            <a:prstGeom prst="roundRect">
              <a:avLst>
                <a:gd name="adj" fmla="val 457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2912165" y="1520686"/>
              <a:ext cx="5516218" cy="812595"/>
            </a:xfrm>
            <a:prstGeom prst="rect">
              <a:avLst/>
            </a:prstGeom>
          </p:spPr>
          <p:txBody>
            <a:bodyPr wrap="square">
              <a:spAutoFit/>
            </a:bodyPr>
            <a:lstStyle/>
            <a:p>
              <a:pPr defTabSz="608965">
                <a:lnSpc>
                  <a:spcPct val="130000"/>
                </a:lnSpc>
              </a:pPr>
              <a:r>
                <a:rPr lang="zh-CN" altLang="en-US" sz="4000" b="1" dirty="0">
                  <a:solidFill>
                    <a:schemeClr val="bg1"/>
                  </a:solidFill>
                  <a:latin typeface="微软雅黑" panose="020B0503020204020204" charset="-122"/>
                  <a:ea typeface="微软雅黑" panose="020B0503020204020204" charset="-122"/>
                </a:rPr>
                <a:t>亲子关系有什么特点？</a:t>
              </a:r>
              <a:endParaRPr lang="en-US" altLang="zh-CN" sz="4000" b="1" dirty="0">
                <a:solidFill>
                  <a:schemeClr val="bg1"/>
                </a:solidFill>
                <a:ea typeface="微软雅黑" panose="020B0503020204020204" charset="-122"/>
              </a:endParaRPr>
            </a:p>
          </p:txBody>
        </p:sp>
        <p:sp>
          <p:nvSpPr>
            <p:cNvPr id="5" name="文本框 8"/>
            <p:cNvSpPr txBox="1"/>
            <p:nvPr/>
          </p:nvSpPr>
          <p:spPr>
            <a:xfrm>
              <a:off x="2860225" y="2564296"/>
              <a:ext cx="5874026" cy="19504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3200" dirty="0">
                  <a:solidFill>
                    <a:schemeClr val="bg1"/>
                  </a:solidFill>
                  <a:latin typeface="微软雅黑" panose="020B0503020204020204" charset="-122"/>
                  <a:ea typeface="微软雅黑" panose="020B0503020204020204" charset="-122"/>
                </a:rPr>
                <a:t>  ①具有长久性和稳定性。     </a:t>
              </a:r>
              <a:endParaRPr lang="en-US" altLang="zh-CN" sz="3200" dirty="0">
                <a:solidFill>
                  <a:schemeClr val="bg1"/>
                </a:solidFill>
                <a:latin typeface="微软雅黑" panose="020B0503020204020204" charset="-122"/>
                <a:ea typeface="微软雅黑" panose="020B0503020204020204" charset="-122"/>
              </a:endParaRPr>
            </a:p>
            <a:p>
              <a:pPr>
                <a:lnSpc>
                  <a:spcPct val="130000"/>
                </a:lnSpc>
              </a:pPr>
              <a:r>
                <a:rPr lang="zh-CN" altLang="en-US" sz="3200" dirty="0">
                  <a:solidFill>
                    <a:schemeClr val="bg1"/>
                  </a:solidFill>
                  <a:latin typeface="微软雅黑" panose="020B0503020204020204" charset="-122"/>
                  <a:ea typeface="微软雅黑" panose="020B0503020204020204" charset="-122"/>
                </a:rPr>
                <a:t>  ②具有互动性。 </a:t>
              </a:r>
              <a:endParaRPr lang="en-US" altLang="zh-CN" sz="3200" dirty="0">
                <a:solidFill>
                  <a:schemeClr val="bg1"/>
                </a:solidFill>
                <a:latin typeface="微软雅黑" panose="020B0503020204020204" charset="-122"/>
                <a:ea typeface="微软雅黑" panose="020B0503020204020204" charset="-122"/>
              </a:endParaRPr>
            </a:p>
            <a:p>
              <a:pPr>
                <a:lnSpc>
                  <a:spcPct val="130000"/>
                </a:lnSpc>
              </a:pPr>
              <a:r>
                <a:rPr lang="zh-CN" altLang="en-US" sz="3200" dirty="0">
                  <a:solidFill>
                    <a:schemeClr val="bg1"/>
                  </a:solidFill>
                  <a:latin typeface="微软雅黑" panose="020B0503020204020204" charset="-122"/>
                  <a:ea typeface="微软雅黑" panose="020B0503020204020204" charset="-122"/>
                </a:rPr>
                <a:t>  ③具有深远的教育作用。</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t="2918" b="2918"/>
          <a:stretch>
            <a:fillRect/>
          </a:stretch>
        </p:blipFill>
        <p:spPr>
          <a:xfrm>
            <a:off x="825499" y="1154640"/>
            <a:ext cx="5710766" cy="4283075"/>
          </a:xfrm>
          <a:prstGeom prst="roundRect">
            <a:avLst>
              <a:gd name="adj" fmla="val 2092"/>
            </a:avLst>
          </a:prstGeom>
          <a:solidFill>
            <a:srgbClr val="FFFFFF">
              <a:shade val="85000"/>
            </a:srgbClr>
          </a:solidFill>
          <a:ln>
            <a:noFill/>
          </a:ln>
          <a:effectLst>
            <a:reflection blurRad="12700" stA="38000" endPos="28000" dist="5000" dir="5400000" sy="-100000" algn="bl" rotWithShape="0"/>
          </a:effectLst>
        </p:spPr>
      </p:pic>
      <p:sp>
        <p:nvSpPr>
          <p:cNvPr id="4" name="文本框 3"/>
          <p:cNvSpPr txBox="1"/>
          <p:nvPr/>
        </p:nvSpPr>
        <p:spPr>
          <a:xfrm>
            <a:off x="7286428" y="2009949"/>
            <a:ext cx="4145411" cy="3258713"/>
          </a:xfrm>
          <a:prstGeom prst="rect">
            <a:avLst/>
          </a:prstGeom>
          <a:noFill/>
        </p:spPr>
        <p:txBody>
          <a:bodyPr wrap="square" rtlCol="0">
            <a:spAutoFit/>
          </a:bodyPr>
          <a:lstStyle/>
          <a:p>
            <a:r>
              <a:rPr lang="zh-CN" altLang="en-US" sz="3200" dirty="0"/>
              <a:t>最早用动物代替人类进行的关于亲子依恋的实验研究是从哈洛和他的合作者们开始的。</a:t>
            </a:r>
          </a:p>
          <a:p>
            <a:endParaRPr lang="en-US" altLang="zh-CN" dirty="0"/>
          </a:p>
          <a:p>
            <a:pPr defTabSz="608965">
              <a:lnSpc>
                <a:spcPct val="130000"/>
              </a:lnSpc>
            </a:pPr>
            <a:endParaRPr lang="zh-CN" altLang="en-US" sz="2400" b="1" dirty="0">
              <a:solidFill>
                <a:schemeClr val="bg1"/>
              </a:solidFill>
              <a:ea typeface="微软雅黑" panose="020B0503020204020204" charset="-122"/>
              <a:cs typeface="Arial" panose="020B0604020202020204" pitchFamily="34" charset="0"/>
            </a:endParaRPr>
          </a:p>
        </p:txBody>
      </p:sp>
      <p:pic>
        <p:nvPicPr>
          <p:cNvPr id="5" name="图片 4"/>
          <p:cNvPicPr>
            <a:picLocks noChangeAspect="1"/>
          </p:cNvPicPr>
          <p:nvPr/>
        </p:nvPicPr>
        <p:blipFill>
          <a:blip r:embed="rId3"/>
          <a:stretch>
            <a:fillRect/>
          </a:stretch>
        </p:blipFill>
        <p:spPr>
          <a:xfrm>
            <a:off x="920602" y="1099848"/>
            <a:ext cx="5520559" cy="5078914"/>
          </a:xfrm>
          <a:prstGeom prst="rect">
            <a:avLst/>
          </a:prstGeom>
          <a:ln w="228600" cap="sq" cmpd="thickThin">
            <a:solidFill>
              <a:srgbClr val="000000"/>
            </a:solidFill>
            <a:prstDash val="solid"/>
            <a:miter lim="800000"/>
            <a:headEnd/>
            <a:tailEnd/>
          </a:ln>
          <a:effectLst>
            <a:innerShdw blurRad="76200">
              <a:srgbClr val="000000"/>
            </a:innerShdw>
          </a:effectLst>
        </p:spPr>
      </p:pic>
      <p:sp>
        <p:nvSpPr>
          <p:cNvPr id="2" name="矩形 1"/>
          <p:cNvSpPr/>
          <p:nvPr/>
        </p:nvSpPr>
        <p:spPr>
          <a:xfrm>
            <a:off x="7286428" y="766518"/>
            <a:ext cx="3663182" cy="923330"/>
          </a:xfrm>
          <a:prstGeom prst="rect">
            <a:avLst/>
          </a:prstGeom>
          <a:noFill/>
        </p:spPr>
        <p:txBody>
          <a:bodyPr wrap="none" lIns="91440" tIns="45720" rIns="91440" bIns="45720">
            <a:spAutoFit/>
          </a:bodyPr>
          <a:lstStyle/>
          <a:p>
            <a:pPr algn="ctr"/>
            <a:r>
              <a:rPr lang="zh-CN" alt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恒河猴实验</a:t>
            </a:r>
          </a:p>
        </p:txBody>
      </p:sp>
      <p:sp>
        <p:nvSpPr>
          <p:cNvPr id="6" name="空心弧 5"/>
          <p:cNvSpPr/>
          <p:nvPr/>
        </p:nvSpPr>
        <p:spPr>
          <a:xfrm flipH="1">
            <a:off x="8181174" y="4313705"/>
            <a:ext cx="184355" cy="201061"/>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文本占位符 6"/>
          <p:cNvSpPr>
            <a:spLocks noGrp="1"/>
          </p:cNvSpPr>
          <p:nvPr>
            <p:ph type="body" sz="quarter" idx="10"/>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1109</TotalTime>
  <Words>2814</Words>
  <Application>Microsoft Office PowerPoint</Application>
  <PresentationFormat>宽屏</PresentationFormat>
  <Paragraphs>173</Paragraphs>
  <Slides>50</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50</vt:i4>
      </vt:variant>
    </vt:vector>
  </HeadingPairs>
  <TitlesOfParts>
    <vt:vector size="59" baseType="lpstr">
      <vt:lpstr>宋体</vt:lpstr>
      <vt:lpstr>微软雅黑</vt:lpstr>
      <vt:lpstr>微软雅黑 Light</vt:lpstr>
      <vt:lpstr>Arial</vt:lpstr>
      <vt:lpstr>Calibri</vt:lpstr>
      <vt:lpstr>Century Gothic</vt:lpstr>
      <vt:lpstr>Courier New</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jiangchao</cp:lastModifiedBy>
  <cp:revision>187</cp:revision>
  <dcterms:created xsi:type="dcterms:W3CDTF">2015-08-18T02:51:00Z</dcterms:created>
  <dcterms:modified xsi:type="dcterms:W3CDTF">2019-04-26T00:16:14Z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2052-10.1.0.7311</vt:lpwstr>
  </property>
</Properties>
</file>