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62" r:id="rId3"/>
    <p:sldId id="1180" r:id="rId5"/>
    <p:sldId id="1181" r:id="rId6"/>
    <p:sldId id="1182" r:id="rId7"/>
    <p:sldId id="1183" r:id="rId8"/>
    <p:sldId id="1184" r:id="rId9"/>
    <p:sldId id="1200" r:id="rId10"/>
    <p:sldId id="1198" r:id="rId11"/>
    <p:sldId id="1185" r:id="rId12"/>
    <p:sldId id="1186" r:id="rId13"/>
    <p:sldId id="1187" r:id="rId14"/>
    <p:sldId id="1188" r:id="rId15"/>
    <p:sldId id="1189" r:id="rId16"/>
    <p:sldId id="1190" r:id="rId17"/>
    <p:sldId id="1191" r:id="rId18"/>
    <p:sldId id="1192" r:id="rId19"/>
    <p:sldId id="1193" r:id="rId20"/>
    <p:sldId id="1194" r:id="rId21"/>
    <p:sldId id="1195" r:id="rId22"/>
    <p:sldId id="1196" r:id="rId23"/>
    <p:sldId id="1217" r:id="rId24"/>
    <p:sldId id="1218" r:id="rId25"/>
    <p:sldId id="1220" r:id="rId26"/>
    <p:sldId id="1219" r:id="rId27"/>
    <p:sldId id="1214" r:id="rId28"/>
    <p:sldId id="1215" r:id="rId29"/>
    <p:sldId id="121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 autoAdjust="0"/>
    <p:restoredTop sz="96279" autoAdjust="0"/>
  </p:normalViewPr>
  <p:slideViewPr>
    <p:cSldViewPr snapToGrid="0" showGuides="1">
      <p:cViewPr>
        <p:scale>
          <a:sx n="100" d="100"/>
          <a:sy n="100" d="100"/>
        </p:scale>
        <p:origin x="222" y="246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https://baike.baidu.com/item/Material%20Design/16011141?fr=aladdin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PA_组合 47"/>
          <p:cNvGrpSpPr/>
          <p:nvPr userDrawn="1">
            <p:custDataLst>
              <p:tags r:id="rId3"/>
            </p:custDataLst>
          </p:nvPr>
        </p:nvGrpSpPr>
        <p:grpSpPr>
          <a:xfrm>
            <a:off x="461010" y="781050"/>
            <a:ext cx="14478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660" y="125095"/>
            <a:ext cx="10515600" cy="655955"/>
          </a:xfrm>
        </p:spPr>
        <p:txBody>
          <a:bodyPr anchor="b"/>
          <a:lstStyle>
            <a:lvl1pPr>
              <a:defRPr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91740"/>
            <a:ext cx="10515600" cy="1111250"/>
          </a:xfrm>
        </p:spPr>
        <p:txBody>
          <a:bodyPr anchor="b"/>
          <a:lstStyle>
            <a:lvl1pPr algn="ctr">
              <a:defRPr sz="6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451225"/>
            <a:ext cx="10515600" cy="11112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2.bin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3.bin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4.bin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5.bin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emf"/><Relationship Id="rId3" Type="http://schemas.openxmlformats.org/officeDocument/2006/relationships/oleObject" Target="../embeddings/oleObject6.bin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AMS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核心分析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610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应用程序进程启动过程分析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整体概念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" name="对象 1"/>
          <p:cNvGraphicFramePr/>
          <p:nvPr/>
        </p:nvGraphicFramePr>
        <p:xfrm>
          <a:off x="2314575" y="1242060"/>
          <a:ext cx="7774305" cy="464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7332980" imgH="4392930" progId="Visio.Drawing.15">
                  <p:embed/>
                </p:oleObj>
              </mc:Choice>
              <mc:Fallback>
                <p:oleObj name="" r:id="rId3" imgW="7332980" imgH="4392930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4575" y="1242060"/>
                        <a:ext cx="7774305" cy="464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610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应用程序进程启动过程分析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时序图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" name="对象 3"/>
          <p:cNvGraphicFramePr/>
          <p:nvPr/>
        </p:nvGraphicFramePr>
        <p:xfrm>
          <a:off x="1441450" y="1377315"/>
          <a:ext cx="9309100" cy="433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8776335" imgH="4097020" progId="Visio.Drawing.15">
                  <p:embed/>
                </p:oleObj>
              </mc:Choice>
              <mc:Fallback>
                <p:oleObj name="" r:id="rId3" imgW="8776335" imgH="409702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1450" y="1377315"/>
                        <a:ext cx="9309100" cy="4334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610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AMS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Zygote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过程分析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" name="对象 1"/>
          <p:cNvGraphicFramePr/>
          <p:nvPr/>
        </p:nvGraphicFramePr>
        <p:xfrm>
          <a:off x="1085215" y="1123315"/>
          <a:ext cx="10021570" cy="6346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9448800" imgH="5988685" progId="Visio.Drawing.15">
                  <p:embed/>
                </p:oleObj>
              </mc:Choice>
              <mc:Fallback>
                <p:oleObj name="" r:id="rId3" imgW="9448800" imgH="5988685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5215" y="1123315"/>
                        <a:ext cx="10021570" cy="6346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610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Zygote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进程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fork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进程分析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" name="对象 1"/>
          <p:cNvGraphicFramePr/>
          <p:nvPr/>
        </p:nvGraphicFramePr>
        <p:xfrm>
          <a:off x="1006475" y="1008380"/>
          <a:ext cx="10179050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9592310" imgH="5558155" progId="Visio.Drawing.15">
                  <p:embed/>
                </p:oleObj>
              </mc:Choice>
              <mc:Fallback>
                <p:oleObj name="" r:id="rId3" imgW="9592310" imgH="5558155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6475" y="1008380"/>
                        <a:ext cx="10179050" cy="536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610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应用程序创建后细节一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" name="对象 1"/>
          <p:cNvGraphicFramePr/>
          <p:nvPr/>
        </p:nvGraphicFramePr>
        <p:xfrm>
          <a:off x="5224145" y="88900"/>
          <a:ext cx="5848985" cy="812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521960" imgH="7665085" progId="Visio.Drawing.15">
                  <p:embed/>
                </p:oleObj>
              </mc:Choice>
              <mc:Fallback>
                <p:oleObj name="" r:id="rId3" imgW="5521960" imgH="7665085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4145" y="88900"/>
                        <a:ext cx="5848985" cy="812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Activity</a:t>
            </a:r>
            <a:r>
              <a:rPr lang="zh-CN" altLang="en-US"/>
              <a:t>启动详情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ActivityRecord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8305" y="984885"/>
            <a:ext cx="545274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Activity的信息记录在ActivityRecord对象, 并通过通过成员变量task指向TaskRecord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ProcessRecord app //跑在哪个进程</a:t>
            </a:r>
            <a:endParaRPr lang="zh-CN" altLang="en-US"/>
          </a:p>
          <a:p>
            <a:r>
              <a:rPr lang="zh-CN" altLang="en-US"/>
              <a:t>TaskRecord task //跑在哪个task</a:t>
            </a:r>
            <a:endParaRPr lang="zh-CN" altLang="en-US"/>
          </a:p>
          <a:p>
            <a:r>
              <a:rPr lang="zh-CN" altLang="en-US"/>
              <a:t>ActivityInfo info // Activity信息</a:t>
            </a:r>
            <a:endParaRPr lang="zh-CN" altLang="en-US"/>
          </a:p>
          <a:p>
            <a:r>
              <a:rPr lang="zh-CN" altLang="en-US"/>
              <a:t>int mActivityType //Activity类型</a:t>
            </a:r>
            <a:endParaRPr lang="zh-CN" altLang="en-US"/>
          </a:p>
          <a:p>
            <a:r>
              <a:rPr lang="zh-CN" altLang="en-US"/>
              <a:t>ActivityState state //Activity状态</a:t>
            </a:r>
            <a:endParaRPr lang="zh-CN" altLang="en-US"/>
          </a:p>
          <a:p>
            <a:r>
              <a:rPr lang="zh-CN" altLang="en-US"/>
              <a:t>ApplicationInfo appInfo //跑在哪个app</a:t>
            </a:r>
            <a:endParaRPr lang="zh-CN" altLang="en-US"/>
          </a:p>
          <a:p>
            <a:r>
              <a:rPr lang="zh-CN" altLang="en-US"/>
              <a:t>ComponentName realActivity //组件名</a:t>
            </a:r>
            <a:endParaRPr lang="zh-CN" altLang="en-US"/>
          </a:p>
          <a:p>
            <a:r>
              <a:rPr lang="zh-CN" altLang="en-US"/>
              <a:t>String packageName //包名</a:t>
            </a:r>
            <a:endParaRPr lang="zh-CN" altLang="en-US"/>
          </a:p>
          <a:p>
            <a:r>
              <a:rPr lang="zh-CN" altLang="en-US"/>
              <a:t>String processName //进程名</a:t>
            </a:r>
            <a:endParaRPr lang="zh-CN" altLang="en-US"/>
          </a:p>
          <a:p>
            <a:r>
              <a:rPr lang="zh-CN" altLang="en-US"/>
              <a:t>int launchMode //启动模式</a:t>
            </a:r>
            <a:endParaRPr lang="zh-CN" altLang="en-US"/>
          </a:p>
          <a:p>
            <a:r>
              <a:rPr lang="zh-CN" altLang="en-US"/>
              <a:t>int userId // 该Activity运行在哪个用户id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32195" y="984885"/>
            <a:ext cx="58654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mActivityType：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APPLICATION_ACTIVITY_TYPE：普通应用类型</a:t>
            </a:r>
            <a:endParaRPr lang="zh-CN" altLang="en-US"/>
          </a:p>
          <a:p>
            <a:r>
              <a:rPr lang="zh-CN" altLang="en-US"/>
              <a:t>HOME_ACTIVITY_TYPE：桌面类型</a:t>
            </a:r>
            <a:endParaRPr lang="zh-CN" altLang="en-US"/>
          </a:p>
          <a:p>
            <a:r>
              <a:rPr lang="zh-CN" altLang="en-US"/>
              <a:t>RECENTS_ACTIVITY_TYPE：最近任务类型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95390" y="2805430"/>
            <a:ext cx="25400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ActivityState：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INITIALIZING</a:t>
            </a:r>
            <a:endParaRPr lang="zh-CN" altLang="en-US"/>
          </a:p>
          <a:p>
            <a:r>
              <a:rPr lang="zh-CN" altLang="en-US"/>
              <a:t>RESUMED：已恢复</a:t>
            </a:r>
            <a:endParaRPr lang="zh-CN" altLang="en-US"/>
          </a:p>
          <a:p>
            <a:r>
              <a:rPr lang="zh-CN" altLang="en-US"/>
              <a:t>PAUSING</a:t>
            </a:r>
            <a:endParaRPr lang="zh-CN" altLang="en-US"/>
          </a:p>
          <a:p>
            <a:r>
              <a:rPr lang="zh-CN" altLang="en-US"/>
              <a:t>PAUSED：已暂停</a:t>
            </a:r>
            <a:endParaRPr lang="zh-CN" altLang="en-US"/>
          </a:p>
          <a:p>
            <a:r>
              <a:rPr lang="zh-CN" altLang="en-US"/>
              <a:t>STOPPING</a:t>
            </a:r>
            <a:endParaRPr lang="zh-CN" altLang="en-US"/>
          </a:p>
          <a:p>
            <a:r>
              <a:rPr lang="zh-CN" altLang="en-US"/>
              <a:t>STOPPED：已停止</a:t>
            </a:r>
            <a:endParaRPr lang="zh-CN" altLang="en-US"/>
          </a:p>
          <a:p>
            <a:r>
              <a:rPr lang="zh-CN" altLang="en-US"/>
              <a:t>FINISHING</a:t>
            </a:r>
            <a:endParaRPr lang="zh-CN" altLang="en-US"/>
          </a:p>
          <a:p>
            <a:r>
              <a:rPr lang="zh-CN" altLang="en-US"/>
              <a:t>DESTROYING</a:t>
            </a:r>
            <a:endParaRPr lang="zh-CN" altLang="en-US"/>
          </a:p>
          <a:p>
            <a:r>
              <a:rPr lang="zh-CN" altLang="en-US"/>
              <a:t>DESTROYED：已销毁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TaskRecord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0050" y="1176020"/>
            <a:ext cx="687133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Task的信息记录在TaskRecord对象.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ActivityStack stack; //当前所属的stack</a:t>
            </a:r>
            <a:endParaRPr lang="zh-CN" altLang="en-US"/>
          </a:p>
          <a:p>
            <a:r>
              <a:rPr lang="zh-CN" altLang="en-US"/>
              <a:t>ArrayList mActivities; // 当前task的所有Activity列表</a:t>
            </a:r>
            <a:endParaRPr lang="zh-CN" altLang="en-US"/>
          </a:p>
          <a:p>
            <a:r>
              <a:rPr lang="zh-CN" altLang="en-US"/>
              <a:t>int taskId</a:t>
            </a:r>
            <a:endParaRPr lang="zh-CN" altLang="en-US"/>
          </a:p>
          <a:p>
            <a:r>
              <a:rPr lang="zh-CN" altLang="en-US"/>
              <a:t>String affinity； 是指root activity的affinity，即该Task中第一个Activity;</a:t>
            </a:r>
            <a:endParaRPr lang="zh-CN" altLang="en-US"/>
          </a:p>
          <a:p>
            <a:r>
              <a:rPr lang="zh-CN" altLang="en-US"/>
              <a:t>int mCallingUid;</a:t>
            </a:r>
            <a:endParaRPr lang="zh-CN" altLang="en-US"/>
          </a:p>
          <a:p>
            <a:r>
              <a:rPr lang="zh-CN" altLang="en-US"/>
              <a:t>String mCallingPackage； //调用者的包名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ActivityStack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7660" y="1134745"/>
            <a:ext cx="769556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ArrayList mTaskHistory //保存所有的Task列表</a:t>
            </a:r>
            <a:endParaRPr lang="zh-CN" altLang="en-US"/>
          </a:p>
          <a:p>
            <a:r>
              <a:rPr lang="zh-CN" altLang="en-US"/>
              <a:t>ArrayList mStacks; //所有stack列表</a:t>
            </a:r>
            <a:endParaRPr lang="zh-CN" altLang="en-US"/>
          </a:p>
          <a:p>
            <a:r>
              <a:rPr lang="zh-CN" altLang="en-US"/>
              <a:t>final int mStackId;</a:t>
            </a:r>
            <a:endParaRPr lang="zh-CN" altLang="en-US"/>
          </a:p>
          <a:p>
            <a:r>
              <a:rPr lang="zh-CN" altLang="en-US"/>
              <a:t>int mDisplayId;</a:t>
            </a:r>
            <a:endParaRPr lang="zh-CN" altLang="en-US"/>
          </a:p>
          <a:p>
            <a:r>
              <a:rPr lang="zh-CN" altLang="en-US"/>
              <a:t>ActivityRecord mPausingActivity //正在pause</a:t>
            </a:r>
            <a:endParaRPr lang="zh-CN" altLang="en-US"/>
          </a:p>
          <a:p>
            <a:r>
              <a:rPr lang="zh-CN" altLang="en-US"/>
              <a:t>ActivityRecord mLastPausedActivity</a:t>
            </a:r>
            <a:endParaRPr lang="zh-CN" altLang="en-US"/>
          </a:p>
          <a:p>
            <a:r>
              <a:rPr lang="zh-CN" altLang="en-US"/>
              <a:t>ActivityRecord mResumedActivity //已经resumed</a:t>
            </a:r>
            <a:endParaRPr lang="zh-CN" altLang="en-US"/>
          </a:p>
          <a:p>
            <a:r>
              <a:rPr lang="zh-CN" altLang="en-US"/>
              <a:t>ActivityRecord mLastStartedActivity</a:t>
            </a:r>
            <a:endParaRPr lang="zh-CN" altLang="en-US"/>
          </a:p>
          <a:p>
            <a:r>
              <a:rPr lang="zh-CN" altLang="en-US"/>
              <a:t>所有前台stack的mResumedActivity的state == RESUMED, 则表示allResumedActivitiesComplete, 此时mLastFocusedStack = mFocusedStack;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ActivityStackSupervisor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7195" y="1166495"/>
            <a:ext cx="601789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ActivityStack mHomeStack //桌面的stack</a:t>
            </a:r>
            <a:endParaRPr lang="zh-CN" altLang="en-US"/>
          </a:p>
          <a:p>
            <a:r>
              <a:rPr lang="zh-CN" altLang="en-US"/>
              <a:t>ActivityStack mFocusedStack //当前聚焦stack</a:t>
            </a:r>
            <a:endParaRPr lang="zh-CN" altLang="en-US"/>
          </a:p>
          <a:p>
            <a:r>
              <a:rPr lang="zh-CN" altLang="en-US"/>
              <a:t>ActivityStack mLastFocusedStack //正在切换</a:t>
            </a:r>
            <a:endParaRPr lang="zh-CN" altLang="en-US"/>
          </a:p>
          <a:p>
            <a:r>
              <a:rPr lang="zh-CN" altLang="en-US"/>
              <a:t>SparseArray mActivityDisplays //displayId为key</a:t>
            </a:r>
            <a:endParaRPr lang="zh-CN" altLang="en-US"/>
          </a:p>
          <a:p>
            <a:r>
              <a:rPr lang="zh-CN" altLang="en-US"/>
              <a:t>SparseArray mActivityContainers // mStackId为key</a:t>
            </a:r>
            <a:endParaRPr lang="zh-CN" altLang="en-US"/>
          </a:p>
          <a:p>
            <a:r>
              <a:rPr lang="zh-CN" altLang="en-US"/>
              <a:t>home的栈ID等于0,即HOME_STACK_ID = 0;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Android</a:t>
            </a:r>
            <a:r>
              <a:rPr lang="zh-CN" altLang="en-US"/>
              <a:t>启动复习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Activity</a:t>
            </a:r>
            <a:r>
              <a:rPr lang="zh-CN" altLang="en-US"/>
              <a:t>栈关系</a:t>
            </a:r>
            <a:endParaRPr lang="zh-CN" altLang="en-US"/>
          </a:p>
        </p:txBody>
      </p:sp>
      <p:pic>
        <p:nvPicPr>
          <p:cNvPr id="3" name="图片 2" descr="BMIK2R1}T5DNFRTYOC~I]C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" y="1106805"/>
            <a:ext cx="8601075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Android</a:t>
            </a:r>
            <a:r>
              <a:rPr lang="zh-CN" altLang="en-US"/>
              <a:t>是如何实现权限验证</a:t>
            </a:r>
            <a:endParaRPr lang="zh-CN" altLang="en-US"/>
          </a:p>
        </p:txBody>
      </p:sp>
      <p:pic>
        <p:nvPicPr>
          <p:cNvPr id="4" name="图片 3" descr="D8%)$V87_MYPCO~G[KPMZV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75" y="1201420"/>
            <a:ext cx="7820025" cy="2009775"/>
          </a:xfrm>
          <a:prstGeom prst="rect">
            <a:avLst/>
          </a:prstGeom>
        </p:spPr>
      </p:pic>
      <p:pic>
        <p:nvPicPr>
          <p:cNvPr id="5" name="图片 4" descr="UMVB`GWY(%%TN$9MA16JW(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3211195"/>
            <a:ext cx="6143625" cy="1228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7660" y="833120"/>
            <a:ext cx="98621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\frameworks\native\libs\binder\IPCThreadState.cpp</a:t>
            </a:r>
            <a:endParaRPr lang="zh-CN" altLang="en-US"/>
          </a:p>
        </p:txBody>
      </p:sp>
      <p:pic>
        <p:nvPicPr>
          <p:cNvPr id="7" name="图片 6" descr="Q7}T0[3F3QALITU[D4F()1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480" y="3919855"/>
            <a:ext cx="842010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app</a:t>
            </a:r>
            <a:r>
              <a:rPr lang="zh-CN" altLang="en-US"/>
              <a:t>与</a:t>
            </a:r>
            <a:r>
              <a:rPr lang="en-US" altLang="zh-CN"/>
              <a:t>ams</a:t>
            </a:r>
            <a:r>
              <a:rPr lang="zh-CN" altLang="en-US"/>
              <a:t>通信</a:t>
            </a:r>
            <a:endParaRPr lang="zh-CN" altLang="en-US"/>
          </a:p>
        </p:txBody>
      </p:sp>
      <p:pic>
        <p:nvPicPr>
          <p:cNvPr id="4" name="图片 3" descr="QZVK~14(1KU~DG56A}$50[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955" y="1329690"/>
            <a:ext cx="8753475" cy="44386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startActivity</a:t>
            </a:r>
            <a:endParaRPr lang="en-US" altLang="zh-CN"/>
          </a:p>
        </p:txBody>
      </p:sp>
      <p:pic>
        <p:nvPicPr>
          <p:cNvPr id="3" name="图片 2" descr="H{5~UKFT7{Z`X7DW79WL8E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3870" y="0"/>
            <a:ext cx="6267450" cy="67532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instrumentation理解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705" y="1252855"/>
            <a:ext cx="9296400" cy="3028950"/>
          </a:xfrm>
          <a:prstGeom prst="rect">
            <a:avLst/>
          </a:prstGeom>
        </p:spPr>
      </p:pic>
      <p:pic>
        <p:nvPicPr>
          <p:cNvPr id="4" name="图片 3" descr="]K{F0(O@M$ZS@P2}XYTD_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05" y="4384675"/>
            <a:ext cx="9258300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Android</a:t>
            </a:r>
            <a:r>
              <a:rPr lang="zh-CN" altLang="en-US"/>
              <a:t>进程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3245" y="1145540"/>
            <a:ext cx="60178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进程的重要性，划分5级：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前台进程(Foreground process)</a:t>
            </a:r>
            <a:endParaRPr lang="zh-CN" altLang="en-US"/>
          </a:p>
          <a:p>
            <a:r>
              <a:rPr lang="zh-CN" altLang="en-US"/>
              <a:t>可见进程(Visible process)</a:t>
            </a:r>
            <a:endParaRPr lang="zh-CN" altLang="en-US"/>
          </a:p>
          <a:p>
            <a:r>
              <a:rPr lang="zh-CN" altLang="en-US"/>
              <a:t>服务进程(Service process)</a:t>
            </a:r>
            <a:endParaRPr lang="zh-CN" altLang="en-US"/>
          </a:p>
          <a:p>
            <a:r>
              <a:rPr lang="zh-CN" altLang="en-US"/>
              <a:t>后台进程(Background process)</a:t>
            </a:r>
            <a:endParaRPr lang="zh-CN" altLang="en-US"/>
          </a:p>
          <a:p>
            <a:r>
              <a:rPr lang="zh-CN" altLang="en-US"/>
              <a:t>空进程(Empty process)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3245" y="3432810"/>
            <a:ext cx="105149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updateOomAdjLocked：更新adj，当目标进程为空，或者被杀则返回false；否则返回true;</a:t>
            </a:r>
            <a:endParaRPr lang="zh-CN" altLang="en-US"/>
          </a:p>
          <a:p>
            <a:r>
              <a:rPr lang="zh-CN" altLang="en-US"/>
              <a:t>computeOomAdjLocked：计算adj，返回计算后RawAdj值;</a:t>
            </a:r>
            <a:endParaRPr lang="zh-CN" altLang="en-US"/>
          </a:p>
          <a:p>
            <a:r>
              <a:rPr lang="zh-CN" altLang="en-US"/>
              <a:t>applyOomAdjLocked：应用adj，当需要杀掉目标进程则返回false；否则返回true。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3245" y="5245100"/>
            <a:ext cx="107562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在相同ADJ级别的情况下，系统会选择优先杀内存占用的进程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adj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17830" y="9499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ProcessList.java</a:t>
            </a:r>
            <a:endParaRPr lang="zh-CN" altLang="en-US"/>
          </a:p>
        </p:txBody>
      </p:sp>
      <p:pic>
        <p:nvPicPr>
          <p:cNvPr id="4" name="图片 3" descr="OSU8I1`L_(3791MCV24(30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5660" y="1017270"/>
            <a:ext cx="6334125" cy="56483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procState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7830" y="9156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ActivityManager.java</a:t>
            </a:r>
            <a:endParaRPr lang="zh-CN" altLang="en-US"/>
          </a:p>
        </p:txBody>
      </p:sp>
      <p:pic>
        <p:nvPicPr>
          <p:cNvPr id="4" name="图片 3" descr="9QDHL$}(3RIAY5[[ZK(V{8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" y="1209040"/>
            <a:ext cx="6372225" cy="5762625"/>
          </a:xfrm>
          <a:prstGeom prst="rect">
            <a:avLst/>
          </a:prstGeom>
        </p:spPr>
      </p:pic>
      <p:pic>
        <p:nvPicPr>
          <p:cNvPr id="5" name="图片 4" descr="QU[48KR}LLT_F$O_VAYW0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85" y="1209040"/>
            <a:ext cx="6324600" cy="3590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启动流程</a:t>
            </a:r>
            <a:endParaRPr lang="zh-CN" altLang="en-US"/>
          </a:p>
        </p:txBody>
      </p:sp>
      <p:pic>
        <p:nvPicPr>
          <p:cNvPr id="3" name="图片 2" descr="Y{K(1(6BQAI87CYC@R0W83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67330" y="213995"/>
            <a:ext cx="7000875" cy="5895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Zygote</a:t>
            </a:r>
            <a:r>
              <a:rPr lang="zh-CN" altLang="en-US"/>
              <a:t>进程启动</a:t>
            </a:r>
            <a:endParaRPr lang="zh-CN" altLang="en-US"/>
          </a:p>
        </p:txBody>
      </p:sp>
      <p:pic>
        <p:nvPicPr>
          <p:cNvPr id="3" name="图片 2" descr="2EMPO721LO046W`2C6ZGQF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1165" y="219710"/>
            <a:ext cx="6305550" cy="6181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SystemServer</a:t>
            </a:r>
            <a:r>
              <a:rPr lang="zh-CN" altLang="en-US"/>
              <a:t>进程</a:t>
            </a:r>
            <a:r>
              <a:rPr lang="zh-CN" altLang="en-US"/>
              <a:t>启动</a:t>
            </a:r>
            <a:endParaRPr lang="zh-CN" altLang="en-US"/>
          </a:p>
        </p:txBody>
      </p:sp>
      <p:pic>
        <p:nvPicPr>
          <p:cNvPr id="3" name="图片 2" descr="~6R6~9NS86JG7RW]7E(5P`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" y="1221105"/>
            <a:ext cx="4386580" cy="5129530"/>
          </a:xfrm>
          <a:prstGeom prst="rect">
            <a:avLst/>
          </a:prstGeom>
        </p:spPr>
      </p:pic>
      <p:pic>
        <p:nvPicPr>
          <p:cNvPr id="4" name="图片 3" descr="{~AAAKC(LD)Z3~I~ZWAX}~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545465"/>
            <a:ext cx="8140700" cy="63125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AMS</a:t>
            </a:r>
            <a:r>
              <a:rPr lang="zh-CN" altLang="en-US"/>
              <a:t>介绍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Android GUI</a:t>
            </a:r>
            <a:r>
              <a:rPr lang="zh-CN" altLang="en-US"/>
              <a:t>关系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9145" y="65405"/>
            <a:ext cx="6415405" cy="67925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AMS</a:t>
            </a:r>
            <a:r>
              <a:rPr lang="zh-CN" altLang="en-US"/>
              <a:t>启动详情</a:t>
            </a:r>
            <a:endParaRPr lang="zh-CN" altLang="en-US"/>
          </a:p>
        </p:txBody>
      </p:sp>
      <p:pic>
        <p:nvPicPr>
          <p:cNvPr id="3" name="图片 2" descr="RH912_Z494O1ZF%S8}@L}W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0290" y="0"/>
            <a:ext cx="5953125" cy="6543675"/>
          </a:xfrm>
          <a:prstGeom prst="rect">
            <a:avLst/>
          </a:prstGeom>
        </p:spPr>
      </p:pic>
      <p:pic>
        <p:nvPicPr>
          <p:cNvPr id="4" name="图片 3" descr="5{IQR1H1)LVPA6L526}JM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105" y="2333625"/>
            <a:ext cx="3552825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610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应用程序进程启动过程分析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整体概念</a:t>
            </a:r>
            <a:r>
              <a:rPr lang="en-US" altLang="zh-CN" sz="266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endParaRPr lang="en-US" altLang="zh-CN" sz="2660" smtClean="0">
              <a:solidFill>
                <a:srgbClr val="1D69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" name="对象 3"/>
          <p:cNvGraphicFramePr/>
          <p:nvPr/>
        </p:nvGraphicFramePr>
        <p:xfrm>
          <a:off x="1598930" y="1256030"/>
          <a:ext cx="9224645" cy="434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8695690" imgH="4105910" progId="Visio.Drawing.15">
                  <p:embed/>
                </p:oleObj>
              </mc:Choice>
              <mc:Fallback>
                <p:oleObj name="" r:id="rId3" imgW="8695690" imgH="410591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8930" y="1256030"/>
                        <a:ext cx="9224645" cy="434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KSO_WM_UNIT_PLACING_PICTURE_USER_VIEWPORT" val="{&quot;height&quot;:9285,&quot;width&quot;:11025}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2094</Words>
  <Application>WPS 演示</Application>
  <PresentationFormat>宽屏</PresentationFormat>
  <Paragraphs>132</Paragraphs>
  <Slides>27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微软雅黑</vt:lpstr>
      <vt:lpstr>等线</vt:lpstr>
      <vt:lpstr>等线 Light</vt:lpstr>
      <vt:lpstr>Arial Unicode MS</vt:lpstr>
      <vt:lpstr>Office 主题​​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AMS核心分析</vt:lpstr>
      <vt:lpstr>Android启动复习</vt:lpstr>
      <vt:lpstr>启动流程</vt:lpstr>
      <vt:lpstr>Zygote进程启动</vt:lpstr>
      <vt:lpstr>SystemServer进程启动</vt:lpstr>
      <vt:lpstr>AMS介绍</vt:lpstr>
      <vt:lpstr>Android GUI关系</vt:lpstr>
      <vt:lpstr>AMS启动详情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Activity启动详情</vt:lpstr>
      <vt:lpstr>ActivityRecord</vt:lpstr>
      <vt:lpstr>TaskRecord</vt:lpstr>
      <vt:lpstr>ActivityStack</vt:lpstr>
      <vt:lpstr>ActivityStackSupervisor</vt:lpstr>
      <vt:lpstr>Activity栈关系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769</cp:revision>
  <dcterms:created xsi:type="dcterms:W3CDTF">2016-08-30T15:34:00Z</dcterms:created>
  <dcterms:modified xsi:type="dcterms:W3CDTF">2020-09-08T14:23:16Z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