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9906" autoAdjust="0"/>
  </p:normalViewPr>
  <p:slideViewPr>
    <p:cSldViewPr snapToGrid="0">
      <p:cViewPr varScale="1">
        <p:scale>
          <a:sx n="68" d="100"/>
          <a:sy n="68" d="100"/>
        </p:scale>
        <p:origin x="1770" y="72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B76850-05BB-46C2-BE71-42DC3AF7840E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989FD-3C27-4F91-8947-5C99CE9F1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93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zh-CN" altLang="en-US" dirty="0"/>
              <a:t>大屏可视化为双屏幕</a:t>
            </a:r>
            <a:endParaRPr lang="en-US" altLang="zh-CN" dirty="0"/>
          </a:p>
          <a:p>
            <a:pPr rtl="0"/>
            <a:r>
              <a:rPr lang="zh-CN" altLang="en-US" dirty="0"/>
              <a:t>整体风格类似仪表盘</a:t>
            </a:r>
            <a:endParaRPr lang="en-US" altLang="zh-CN" dirty="0"/>
          </a:p>
          <a:p>
            <a:pPr rtl="0"/>
            <a:r>
              <a:rPr lang="zh-CN" altLang="en-US" dirty="0"/>
              <a:t>不通的人员查看，手动切换显示。</a:t>
            </a:r>
            <a:endParaRPr lang="en-US" altLang="zh-CN" dirty="0"/>
          </a:p>
          <a:p>
            <a:pPr rtl="0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989FD-3C27-4F91-8947-5C99CE9F150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257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zh-CN" altLang="en-US" sz="2400" dirty="0"/>
              <a:t>大屏可视化是双屏幕展示系统</a:t>
            </a:r>
            <a:r>
              <a:rPr lang="en-US" altLang="zh-CN" sz="2400" dirty="0"/>
              <a:t>-</a:t>
            </a:r>
            <a:r>
              <a:rPr lang="zh-CN" altLang="en-US" sz="2400" dirty="0"/>
              <a:t>框架页说明</a:t>
            </a:r>
            <a:endParaRPr lang="en-US" altLang="zh-CN" sz="2400" dirty="0"/>
          </a:p>
          <a:p>
            <a:pPr rtl="0"/>
            <a:r>
              <a:rPr lang="zh-CN" altLang="en-US" sz="2400" dirty="0"/>
              <a:t>界面上方为标题栏</a:t>
            </a:r>
            <a:endParaRPr lang="en-US" altLang="zh-CN" sz="2400" dirty="0"/>
          </a:p>
          <a:p>
            <a:pPr rtl="0"/>
            <a:r>
              <a:rPr lang="zh-CN" altLang="en-US" sz="2400" dirty="0"/>
              <a:t>左边为日常监控 与 学院统计 在点击学院统计时需要有一个静态密码。</a:t>
            </a:r>
            <a:endParaRPr lang="en-US" altLang="zh-CN" sz="2400" dirty="0"/>
          </a:p>
          <a:p>
            <a:pPr rtl="0"/>
            <a:r>
              <a:rPr lang="zh-CN" altLang="en-US" sz="2400" dirty="0"/>
              <a:t>平常情况下 都是学生使用，使用时都是日常监控界面。当领导来了。 由老师手动切换成学院统计界面。在切换时由老师手动输入密码来验证是否有效。当确认后才能够查看学院统计 界面。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989FD-3C27-4F91-8947-5C99CE9F150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129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中间部分 显示各个视频监控场景 视频切换。</a:t>
            </a:r>
            <a:endParaRPr lang="en-US" altLang="zh-CN" dirty="0"/>
          </a:p>
          <a:p>
            <a:r>
              <a:rPr lang="zh-CN" altLang="en-US" dirty="0"/>
              <a:t>环境两边显示、实时数据、最近</a:t>
            </a:r>
            <a:r>
              <a:rPr lang="en-US" altLang="zh-CN" dirty="0"/>
              <a:t>24</a:t>
            </a:r>
            <a:r>
              <a:rPr lang="zh-CN" altLang="en-US" dirty="0"/>
              <a:t>小时数据、一个月数据。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989FD-3C27-4F91-8947-5C99CE9F150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199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楼层展示</a:t>
            </a:r>
            <a:endParaRPr lang="en-US" altLang="zh-CN" dirty="0"/>
          </a:p>
          <a:p>
            <a:r>
              <a:rPr lang="en-US" altLang="zh-CN" dirty="0"/>
              <a:t>2.5D</a:t>
            </a:r>
            <a:r>
              <a:rPr lang="zh-CN" altLang="en-US" dirty="0"/>
              <a:t>不能动。楼层箱图。要求显示每个门的开关状态，开启时间超过</a:t>
            </a:r>
            <a:r>
              <a:rPr lang="en-US" altLang="zh-CN" dirty="0"/>
              <a:t>30</a:t>
            </a:r>
            <a:r>
              <a:rPr lang="zh-CN" altLang="en-US" dirty="0"/>
              <a:t>分钟为红色，黄色的打开，绿色是关闭。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989FD-3C27-4F91-8947-5C99CE9F150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339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尽量采用仪表盘统计分析的图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989FD-3C27-4F91-8947-5C99CE9F150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490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42709-F935-4D94-BBA6-41648DC4F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9D5965-B316-405B-B318-76D7D8FFC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3C4921-5BDA-4D63-BED0-A306AA392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FA9-949C-4CDE-B804-32F2DB8CF2C7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990A8C-E2C5-4467-A42A-617048059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91F19A-C8AE-41C9-87C0-BC47DD685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226-3DAC-4EE0-897A-D04AF3308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36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BC2176-0242-4AFE-8344-6CFB7F64E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1F7D5F-CECC-438F-B8E8-AD50B9BFD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5B0BAF-8BCA-454A-B8FA-DA48C2E25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FA9-949C-4CDE-B804-32F2DB8CF2C7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CEC6D4-4A8B-4F70-A2E0-494E7D143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3A6521-3462-4BB0-BAA3-BD7444C1F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226-3DAC-4EE0-897A-D04AF3308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99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486735-F188-41AE-8BFC-CC882DE808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4AB64D-81B6-4B40-92BE-C190AB41C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2AF509-50D7-41D8-B939-DA1748BDF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FA9-949C-4CDE-B804-32F2DB8CF2C7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A1AE20-C317-44B0-8B1A-D53806B83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0ACED9-89CF-4D46-953B-25F8952B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226-3DAC-4EE0-897A-D04AF3308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09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47415-7AD0-4D40-B6F7-F07D8B808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6C2A3E-C6E0-4598-8B40-09630A1D4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A37E2D-A35C-402C-9CC7-9D5D28754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FA9-949C-4CDE-B804-32F2DB8CF2C7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5E795B-B365-42B3-AF08-5A4E25D8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DEC493-2269-4C7D-B34E-FB94D5C63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226-3DAC-4EE0-897A-D04AF3308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510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41A5C-9F7A-4C3A-9E49-8F3323529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E77950-6C99-417C-B8CB-F8D667BBE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F2362F-E4F2-4B53-B245-530B10EA2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FA9-949C-4CDE-B804-32F2DB8CF2C7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7ACBBE-6825-4C3D-9263-0DA7A7190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F5EFF5-46FC-4A04-A850-1A292E83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226-3DAC-4EE0-897A-D04AF3308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080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9A0F8-3FA0-40A2-88D7-2F6F0F808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4F5497-C415-494A-BC78-83F06067B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023641-B350-4AD9-928C-E3F9261E0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3C52CD-D431-4FA2-94C1-3C69EDD9A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FA9-949C-4CDE-B804-32F2DB8CF2C7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1924F9-5159-4CD8-A478-294C6AF3D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B115F7-F68D-4A4B-9438-1DCF9F444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226-3DAC-4EE0-897A-D04AF3308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43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C23D5-3D19-414A-A8BA-7898B65EA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9983A8-CE11-46AB-879A-67C955AA1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12C2E2-579F-4FFA-8CD2-EB6296CEB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7871AC-0432-4501-88F9-EFE839291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6C4EA5-61CA-497C-8C11-1FA937237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ADBA44-7446-40FE-8DCC-D9166E984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FA9-949C-4CDE-B804-32F2DB8CF2C7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4FC66C-0884-44B9-8254-DA3A999A4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969067-7B7F-4A19-AA28-FCC461A6F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226-3DAC-4EE0-897A-D04AF3308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695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7644C-F07F-4EAE-B640-1F867AC8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626DFA-0971-40EC-8764-DD89DFBDF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FA9-949C-4CDE-B804-32F2DB8CF2C7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A30941-800E-4DF7-BF87-BE1A40E9B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7F8565-90CF-4F3E-88B1-B6D4BC3B5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226-3DAC-4EE0-897A-D04AF3308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38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79399C-ED21-4E63-A0EA-F2285C54D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FA9-949C-4CDE-B804-32F2DB8CF2C7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8D1883-3B78-4F25-AB1C-C63AB3354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C333A8-A245-44BE-B8C2-5BB0F92D2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226-3DAC-4EE0-897A-D04AF3308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81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CEA8E-85F1-4F2E-AF98-7E624E1F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3F22C4-1E29-433A-A31C-864A449CC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877B85-3E19-4CD1-997E-20C9B4780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005241-A372-419B-954E-543A430E6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FA9-949C-4CDE-B804-32F2DB8CF2C7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721D88-B46C-4744-9136-6A8109F71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79D86F-F5DD-4635-8B4E-6B3DAF53A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226-3DAC-4EE0-897A-D04AF3308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913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910FD-A9A4-48A6-93E3-CA65177B4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81708D-CC89-43D4-B158-8073D3D493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AE8F4F-1340-4760-848C-DE300859D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68F071-6EE8-4380-96FC-E195E5243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FA9-949C-4CDE-B804-32F2DB8CF2C7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20228A-B422-4C32-84E1-140B908E9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097759-8229-4F92-AD74-30DAD70DD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226-3DAC-4EE0-897A-D04AF3308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1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CF9429-389E-47E8-AD9E-58179F67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D79EDC-800D-4C02-8501-787678096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91EF85-F98B-4098-8E6B-2AC8DA40F5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3AFA9-949C-4CDE-B804-32F2DB8CF2C7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CA42EF-2EC9-4771-8082-0413F8DD2B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04498A-3A7D-4939-97EA-59B8B47EE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F8226-3DAC-4EE0-897A-D04AF3308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18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7E61E873-0950-4ABE-AD93-947FD701B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684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9AB9841-8169-4209-A2AE-732E9D80F0A2}"/>
              </a:ext>
            </a:extLst>
          </p:cNvPr>
          <p:cNvSpPr/>
          <p:nvPr/>
        </p:nvSpPr>
        <p:spPr>
          <a:xfrm>
            <a:off x="0" y="924560"/>
            <a:ext cx="6096000" cy="3429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2DB22AF-CA77-4EE0-950A-FA1F68C24D65}"/>
              </a:ext>
            </a:extLst>
          </p:cNvPr>
          <p:cNvSpPr/>
          <p:nvPr/>
        </p:nvSpPr>
        <p:spPr>
          <a:xfrm>
            <a:off x="6096000" y="924560"/>
            <a:ext cx="6096000" cy="3429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733CF54-752C-42FA-B040-72F96E9070C8}"/>
              </a:ext>
            </a:extLst>
          </p:cNvPr>
          <p:cNvSpPr/>
          <p:nvPr/>
        </p:nvSpPr>
        <p:spPr>
          <a:xfrm>
            <a:off x="-679622" y="924559"/>
            <a:ext cx="679622" cy="3405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/>
              <a:t>导航</a:t>
            </a:r>
            <a:endParaRPr lang="en-US" altLang="zh-CN" sz="18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FE01524-29C1-40CD-9308-8CEDAEA0E955}"/>
              </a:ext>
            </a:extLst>
          </p:cNvPr>
          <p:cNvSpPr/>
          <p:nvPr/>
        </p:nvSpPr>
        <p:spPr>
          <a:xfrm>
            <a:off x="-5080" y="568412"/>
            <a:ext cx="12197080" cy="356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/>
              <a:t>标题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868567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7CABD2D-C532-44FA-A124-D9099CCB223E}"/>
              </a:ext>
            </a:extLst>
          </p:cNvPr>
          <p:cNvSpPr/>
          <p:nvPr/>
        </p:nvSpPr>
        <p:spPr>
          <a:xfrm>
            <a:off x="0" y="924560"/>
            <a:ext cx="6096000" cy="3429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AB6398-2CDB-4E40-AFCB-E08CA1A76A40}"/>
              </a:ext>
            </a:extLst>
          </p:cNvPr>
          <p:cNvSpPr/>
          <p:nvPr/>
        </p:nvSpPr>
        <p:spPr>
          <a:xfrm>
            <a:off x="-679622" y="924559"/>
            <a:ext cx="679622" cy="3405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/>
              <a:t>导航</a:t>
            </a:r>
            <a:endParaRPr lang="en-US" altLang="zh-CN" sz="1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0A8BD75-D183-45FD-94EC-E5990AD1BB7D}"/>
              </a:ext>
            </a:extLst>
          </p:cNvPr>
          <p:cNvSpPr/>
          <p:nvPr/>
        </p:nvSpPr>
        <p:spPr>
          <a:xfrm>
            <a:off x="-5080" y="568412"/>
            <a:ext cx="12197080" cy="356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/>
              <a:t>标题</a:t>
            </a:r>
            <a:endParaRPr lang="en-US" altLang="zh-CN" sz="18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BE97BE2-7189-42A0-9F73-A04E77077A9F}"/>
              </a:ext>
            </a:extLst>
          </p:cNvPr>
          <p:cNvSpPr/>
          <p:nvPr/>
        </p:nvSpPr>
        <p:spPr>
          <a:xfrm>
            <a:off x="6096000" y="924560"/>
            <a:ext cx="6096000" cy="3429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CB87D96-D70C-4BD1-9BA3-F6F3D126D698}"/>
              </a:ext>
            </a:extLst>
          </p:cNvPr>
          <p:cNvSpPr/>
          <p:nvPr/>
        </p:nvSpPr>
        <p:spPr>
          <a:xfrm>
            <a:off x="3069435" y="947761"/>
            <a:ext cx="6137856" cy="1627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视频监控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19E55BD-41A3-440C-8A5E-CA23BACAFC29}"/>
              </a:ext>
            </a:extLst>
          </p:cNvPr>
          <p:cNvSpPr/>
          <p:nvPr/>
        </p:nvSpPr>
        <p:spPr>
          <a:xfrm>
            <a:off x="42361" y="938625"/>
            <a:ext cx="2984711" cy="1627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温度实时数据</a:t>
            </a:r>
            <a:endParaRPr lang="en-US" altLang="zh-CN" dirty="0"/>
          </a:p>
          <a:p>
            <a:pPr algn="ctr"/>
            <a:r>
              <a:rPr lang="zh-CN" altLang="en-US" dirty="0"/>
              <a:t>温度历史数据</a:t>
            </a:r>
          </a:p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9315B95-A9A2-46A3-AB44-08A639902776}"/>
              </a:ext>
            </a:extLst>
          </p:cNvPr>
          <p:cNvSpPr/>
          <p:nvPr/>
        </p:nvSpPr>
        <p:spPr>
          <a:xfrm>
            <a:off x="9207291" y="910728"/>
            <a:ext cx="2942347" cy="1664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湿度实时数据</a:t>
            </a:r>
            <a:endParaRPr lang="en-US" altLang="zh-CN" dirty="0"/>
          </a:p>
          <a:p>
            <a:pPr algn="ctr"/>
            <a:r>
              <a:rPr lang="zh-CN" altLang="en-US" dirty="0"/>
              <a:t>湿度历史数据</a:t>
            </a:r>
          </a:p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E682AB8-907A-4DB7-996F-CA7D09D43C7F}"/>
              </a:ext>
            </a:extLst>
          </p:cNvPr>
          <p:cNvSpPr/>
          <p:nvPr/>
        </p:nvSpPr>
        <p:spPr>
          <a:xfrm>
            <a:off x="6093459" y="2609872"/>
            <a:ext cx="6082995" cy="172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压强实时数据</a:t>
            </a:r>
            <a:endParaRPr lang="en-US" altLang="zh-CN" dirty="0"/>
          </a:p>
          <a:p>
            <a:pPr algn="ctr"/>
            <a:r>
              <a:rPr lang="zh-CN" altLang="en-US" dirty="0"/>
              <a:t>压强历史数据</a:t>
            </a:r>
          </a:p>
          <a:p>
            <a:pPr algn="ctr"/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204955D-8DB0-43BC-A68B-C70562E969AA}"/>
              </a:ext>
            </a:extLst>
          </p:cNvPr>
          <p:cNvSpPr/>
          <p:nvPr/>
        </p:nvSpPr>
        <p:spPr>
          <a:xfrm>
            <a:off x="31898" y="2598270"/>
            <a:ext cx="6048557" cy="172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光度实时数据</a:t>
            </a:r>
            <a:endParaRPr lang="en-US" altLang="zh-CN" dirty="0"/>
          </a:p>
          <a:p>
            <a:pPr algn="ctr"/>
            <a:r>
              <a:rPr lang="zh-CN" altLang="en-US" dirty="0"/>
              <a:t>光度历史数据</a:t>
            </a: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6569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067E53E-3CF9-4D55-8579-ED230BD1F035}"/>
              </a:ext>
            </a:extLst>
          </p:cNvPr>
          <p:cNvSpPr/>
          <p:nvPr/>
        </p:nvSpPr>
        <p:spPr>
          <a:xfrm>
            <a:off x="0" y="924560"/>
            <a:ext cx="6096000" cy="3429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93A600-DA44-49B1-8A95-945829D4AF1D}"/>
              </a:ext>
            </a:extLst>
          </p:cNvPr>
          <p:cNvSpPr/>
          <p:nvPr/>
        </p:nvSpPr>
        <p:spPr>
          <a:xfrm>
            <a:off x="-679622" y="924559"/>
            <a:ext cx="679622" cy="3405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/>
              <a:t>导航</a:t>
            </a:r>
            <a:endParaRPr lang="en-US" altLang="zh-CN" sz="1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05BBB2C-04E8-41B4-8B29-225A5BB7AEE2}"/>
              </a:ext>
            </a:extLst>
          </p:cNvPr>
          <p:cNvSpPr/>
          <p:nvPr/>
        </p:nvSpPr>
        <p:spPr>
          <a:xfrm>
            <a:off x="-5080" y="568412"/>
            <a:ext cx="12197080" cy="356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/>
              <a:t>标题</a:t>
            </a:r>
            <a:endParaRPr lang="en-US" altLang="zh-CN" sz="18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518E65E-0E3D-48D7-AB0B-272047E17A48}"/>
              </a:ext>
            </a:extLst>
          </p:cNvPr>
          <p:cNvSpPr/>
          <p:nvPr/>
        </p:nvSpPr>
        <p:spPr>
          <a:xfrm>
            <a:off x="6096000" y="924560"/>
            <a:ext cx="6096000" cy="3429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BDC12B3-143E-4302-B6B0-76BDEDC9875D}"/>
              </a:ext>
            </a:extLst>
          </p:cNvPr>
          <p:cNvSpPr/>
          <p:nvPr/>
        </p:nvSpPr>
        <p:spPr>
          <a:xfrm>
            <a:off x="6067864" y="961829"/>
            <a:ext cx="3068928" cy="1627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历史温度</a:t>
            </a:r>
            <a:r>
              <a:rPr lang="en-US" altLang="zh-CN" dirty="0"/>
              <a:t>\</a:t>
            </a:r>
            <a:r>
              <a:rPr lang="zh-CN" altLang="en-US" dirty="0"/>
              <a:t>光度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D8B7BB3-42F2-4B53-B507-8C60B72D55CD}"/>
              </a:ext>
            </a:extLst>
          </p:cNvPr>
          <p:cNvSpPr/>
          <p:nvPr/>
        </p:nvSpPr>
        <p:spPr>
          <a:xfrm>
            <a:off x="15948" y="947761"/>
            <a:ext cx="2984711" cy="1627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温湿度实时数据</a:t>
            </a:r>
          </a:p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75477BD-19F0-4B44-865F-B13FCD23FE48}"/>
              </a:ext>
            </a:extLst>
          </p:cNvPr>
          <p:cNvSpPr/>
          <p:nvPr/>
        </p:nvSpPr>
        <p:spPr>
          <a:xfrm>
            <a:off x="9207291" y="924796"/>
            <a:ext cx="2942347" cy="1664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历史湿度</a:t>
            </a:r>
            <a:r>
              <a:rPr lang="en-US" altLang="zh-CN" dirty="0"/>
              <a:t>/</a:t>
            </a:r>
            <a:r>
              <a:rPr lang="zh-CN" altLang="en-US" dirty="0"/>
              <a:t>压强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D22B9D1-EA0A-4CD6-94D2-BC981851D58B}"/>
              </a:ext>
            </a:extLst>
          </p:cNvPr>
          <p:cNvSpPr/>
          <p:nvPr/>
        </p:nvSpPr>
        <p:spPr>
          <a:xfrm>
            <a:off x="6083473" y="2598267"/>
            <a:ext cx="3037536" cy="172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使用率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0D78FAE-9F71-4229-B92F-26159BFFFEC2}"/>
              </a:ext>
            </a:extLst>
          </p:cNvPr>
          <p:cNvSpPr/>
          <p:nvPr/>
        </p:nvSpPr>
        <p:spPr>
          <a:xfrm>
            <a:off x="9144000" y="2621474"/>
            <a:ext cx="3037536" cy="172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上课内容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AD2496B-CDFC-4983-9B9F-DEE5DBF28792}"/>
              </a:ext>
            </a:extLst>
          </p:cNvPr>
          <p:cNvSpPr/>
          <p:nvPr/>
        </p:nvSpPr>
        <p:spPr>
          <a:xfrm>
            <a:off x="-10464" y="2598270"/>
            <a:ext cx="3037536" cy="172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温度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C7D6AF4-F40A-468D-B11B-6E360896FDE1}"/>
              </a:ext>
            </a:extLst>
          </p:cNvPr>
          <p:cNvSpPr/>
          <p:nvPr/>
        </p:nvSpPr>
        <p:spPr>
          <a:xfrm>
            <a:off x="3035473" y="2609872"/>
            <a:ext cx="3037536" cy="172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湿度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0BFFF03-6CA5-4CAD-AE89-9B8307F13D10}"/>
              </a:ext>
            </a:extLst>
          </p:cNvPr>
          <p:cNvSpPr/>
          <p:nvPr/>
        </p:nvSpPr>
        <p:spPr>
          <a:xfrm>
            <a:off x="122686" y="919081"/>
            <a:ext cx="5892483" cy="3381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视频监控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91EFD0C-DBFF-4672-ADD7-FA903091B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1867"/>
            <a:ext cx="12192000" cy="33528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961FF01-3334-41E6-9237-5775658C8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79" y="1202838"/>
            <a:ext cx="5908538" cy="304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19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067E53E-3CF9-4D55-8579-ED230BD1F035}"/>
              </a:ext>
            </a:extLst>
          </p:cNvPr>
          <p:cNvSpPr/>
          <p:nvPr/>
        </p:nvSpPr>
        <p:spPr>
          <a:xfrm>
            <a:off x="0" y="924560"/>
            <a:ext cx="6096000" cy="3429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93A600-DA44-49B1-8A95-945829D4AF1D}"/>
              </a:ext>
            </a:extLst>
          </p:cNvPr>
          <p:cNvSpPr/>
          <p:nvPr/>
        </p:nvSpPr>
        <p:spPr>
          <a:xfrm>
            <a:off x="-679622" y="924559"/>
            <a:ext cx="679622" cy="3405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/>
              <a:t>导航</a:t>
            </a:r>
            <a:endParaRPr lang="en-US" altLang="zh-CN" sz="1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05BBB2C-04E8-41B4-8B29-225A5BB7AEE2}"/>
              </a:ext>
            </a:extLst>
          </p:cNvPr>
          <p:cNvSpPr/>
          <p:nvPr/>
        </p:nvSpPr>
        <p:spPr>
          <a:xfrm>
            <a:off x="-5080" y="568412"/>
            <a:ext cx="12197080" cy="356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/>
              <a:t>标题</a:t>
            </a:r>
            <a:endParaRPr lang="en-US" altLang="zh-CN" sz="18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518E65E-0E3D-48D7-AB0B-272047E17A48}"/>
              </a:ext>
            </a:extLst>
          </p:cNvPr>
          <p:cNvSpPr/>
          <p:nvPr/>
        </p:nvSpPr>
        <p:spPr>
          <a:xfrm>
            <a:off x="6096000" y="924560"/>
            <a:ext cx="6096000" cy="3429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D8B7BB3-42F2-4B53-B507-8C60B72D55CD}"/>
              </a:ext>
            </a:extLst>
          </p:cNvPr>
          <p:cNvSpPr/>
          <p:nvPr/>
        </p:nvSpPr>
        <p:spPr>
          <a:xfrm>
            <a:off x="15948" y="947761"/>
            <a:ext cx="2984711" cy="1627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温湿度实时数据</a:t>
            </a:r>
          </a:p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AD2496B-CDFC-4983-9B9F-DEE5DBF28792}"/>
              </a:ext>
            </a:extLst>
          </p:cNvPr>
          <p:cNvSpPr/>
          <p:nvPr/>
        </p:nvSpPr>
        <p:spPr>
          <a:xfrm>
            <a:off x="-10464" y="2598270"/>
            <a:ext cx="3037536" cy="172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温度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C7D6AF4-F40A-468D-B11B-6E360896FDE1}"/>
              </a:ext>
            </a:extLst>
          </p:cNvPr>
          <p:cNvSpPr/>
          <p:nvPr/>
        </p:nvSpPr>
        <p:spPr>
          <a:xfrm>
            <a:off x="3035473" y="2609872"/>
            <a:ext cx="3037536" cy="172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湿度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0BFFF03-6CA5-4CAD-AE89-9B8307F13D10}"/>
              </a:ext>
            </a:extLst>
          </p:cNvPr>
          <p:cNvSpPr/>
          <p:nvPr/>
        </p:nvSpPr>
        <p:spPr>
          <a:xfrm>
            <a:off x="122686" y="919081"/>
            <a:ext cx="12053366" cy="3381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楼层展示</a:t>
            </a:r>
            <a:r>
              <a:rPr lang="en-US" altLang="zh-CN" dirty="0"/>
              <a:t>1,3,4,6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5169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7CABD2D-C532-44FA-A124-D9099CCB223E}"/>
              </a:ext>
            </a:extLst>
          </p:cNvPr>
          <p:cNvSpPr/>
          <p:nvPr/>
        </p:nvSpPr>
        <p:spPr>
          <a:xfrm>
            <a:off x="0" y="924560"/>
            <a:ext cx="6096000" cy="3429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AB6398-2CDB-4E40-AFCB-E08CA1A76A40}"/>
              </a:ext>
            </a:extLst>
          </p:cNvPr>
          <p:cNvSpPr/>
          <p:nvPr/>
        </p:nvSpPr>
        <p:spPr>
          <a:xfrm>
            <a:off x="-679622" y="924559"/>
            <a:ext cx="679622" cy="1755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/>
              <a:t>日常监控</a:t>
            </a:r>
            <a:endParaRPr lang="en-US" altLang="zh-CN" sz="1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0A8BD75-D183-45FD-94EC-E5990AD1BB7D}"/>
              </a:ext>
            </a:extLst>
          </p:cNvPr>
          <p:cNvSpPr/>
          <p:nvPr/>
        </p:nvSpPr>
        <p:spPr>
          <a:xfrm>
            <a:off x="-5080" y="568412"/>
            <a:ext cx="18212164" cy="356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/>
              <a:t>标题</a:t>
            </a:r>
            <a:endParaRPr lang="en-US" altLang="zh-CN" sz="18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BE97BE2-7189-42A0-9F73-A04E77077A9F}"/>
              </a:ext>
            </a:extLst>
          </p:cNvPr>
          <p:cNvSpPr/>
          <p:nvPr/>
        </p:nvSpPr>
        <p:spPr>
          <a:xfrm>
            <a:off x="6096000" y="924560"/>
            <a:ext cx="6096000" cy="3429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CB87D96-D70C-4BD1-9BA3-F6F3D126D698}"/>
              </a:ext>
            </a:extLst>
          </p:cNvPr>
          <p:cNvSpPr/>
          <p:nvPr/>
        </p:nvSpPr>
        <p:spPr>
          <a:xfrm>
            <a:off x="3097659" y="947762"/>
            <a:ext cx="2860976" cy="1627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在线课程使用人员分类</a:t>
            </a:r>
            <a:endParaRPr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19E55BD-41A3-440C-8A5E-CA23BACAFC29}"/>
              </a:ext>
            </a:extLst>
          </p:cNvPr>
          <p:cNvSpPr/>
          <p:nvPr/>
        </p:nvSpPr>
        <p:spPr>
          <a:xfrm>
            <a:off x="11886" y="2645044"/>
            <a:ext cx="2984711" cy="1627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教学资源分析 中的实验室列表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9315B95-A9A2-46A3-AB44-08A639902776}"/>
              </a:ext>
            </a:extLst>
          </p:cNvPr>
          <p:cNvSpPr/>
          <p:nvPr/>
        </p:nvSpPr>
        <p:spPr>
          <a:xfrm>
            <a:off x="9168737" y="971330"/>
            <a:ext cx="2942347" cy="1664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活动成果的视频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441B3D8-2C26-4B1B-BB2A-6D47C3827422}"/>
              </a:ext>
            </a:extLst>
          </p:cNvPr>
          <p:cNvSpPr/>
          <p:nvPr/>
        </p:nvSpPr>
        <p:spPr>
          <a:xfrm>
            <a:off x="6140564" y="959366"/>
            <a:ext cx="2983609" cy="172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0" i="0" dirty="0">
                <a:effectLst/>
                <a:latin typeface="PingFang SC"/>
              </a:rPr>
              <a:t>在线课程学习数量男女比例，年龄</a:t>
            </a:r>
            <a:endParaRPr lang="zh-CN" altLang="en-US" dirty="0"/>
          </a:p>
          <a:p>
            <a:pPr algn="ctr"/>
            <a:r>
              <a:rPr lang="en-US" altLang="zh-CN" dirty="0"/>
              <a:t> 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204955D-8DB0-43BC-A68B-C70562E969AA}"/>
              </a:ext>
            </a:extLst>
          </p:cNvPr>
          <p:cNvSpPr/>
          <p:nvPr/>
        </p:nvSpPr>
        <p:spPr>
          <a:xfrm>
            <a:off x="-24923" y="889388"/>
            <a:ext cx="2984711" cy="172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校内校外 实验室使用率对比（每个月的）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F97563C-1219-4149-8A15-CF462E599DA4}"/>
              </a:ext>
            </a:extLst>
          </p:cNvPr>
          <p:cNvSpPr/>
          <p:nvPr/>
        </p:nvSpPr>
        <p:spPr>
          <a:xfrm>
            <a:off x="3040704" y="2609872"/>
            <a:ext cx="3055295" cy="172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在线课程课程分类（各个课程的数量）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06ECF62-39F2-4785-9351-2236AAC41CFD}"/>
              </a:ext>
            </a:extLst>
          </p:cNvPr>
          <p:cNvSpPr/>
          <p:nvPr/>
        </p:nvSpPr>
        <p:spPr>
          <a:xfrm>
            <a:off x="6147862" y="2633076"/>
            <a:ext cx="2969015" cy="172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在线课程每个月的课程学习人数</a:t>
            </a:r>
          </a:p>
          <a:p>
            <a:pPr algn="ctr"/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759060F-8771-41CE-A4B2-8767D9C5AAFF}"/>
              </a:ext>
            </a:extLst>
          </p:cNvPr>
          <p:cNvSpPr/>
          <p:nvPr/>
        </p:nvSpPr>
        <p:spPr>
          <a:xfrm>
            <a:off x="-5080" y="4365162"/>
            <a:ext cx="2984711" cy="172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总体出勤率</a:t>
            </a:r>
            <a:r>
              <a:rPr lang="en-US" altLang="zh-CN" dirty="0"/>
              <a:t>/</a:t>
            </a:r>
            <a:r>
              <a:rPr lang="zh-CN" altLang="en-US" dirty="0"/>
              <a:t>课外实践获奖率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9ABEA72-FC8C-4341-8475-E5F220A7CBC6}"/>
              </a:ext>
            </a:extLst>
          </p:cNvPr>
          <p:cNvSpPr/>
          <p:nvPr/>
        </p:nvSpPr>
        <p:spPr>
          <a:xfrm>
            <a:off x="3031493" y="4365162"/>
            <a:ext cx="6066825" cy="172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线下教学平均分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391FAB8-4755-493D-BA60-A7A009AFC0BC}"/>
              </a:ext>
            </a:extLst>
          </p:cNvPr>
          <p:cNvSpPr/>
          <p:nvPr/>
        </p:nvSpPr>
        <p:spPr>
          <a:xfrm>
            <a:off x="-712757" y="2679850"/>
            <a:ext cx="679622" cy="1755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3D</a:t>
            </a:r>
            <a:r>
              <a:rPr lang="zh-CN" altLang="en-US" sz="1800" dirty="0"/>
              <a:t>监控</a:t>
            </a:r>
            <a:endParaRPr lang="en-US" altLang="zh-CN" sz="18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F862D5A-63CF-4EC4-A119-4F327A092778}"/>
              </a:ext>
            </a:extLst>
          </p:cNvPr>
          <p:cNvSpPr/>
          <p:nvPr/>
        </p:nvSpPr>
        <p:spPr>
          <a:xfrm>
            <a:off x="-712757" y="4435141"/>
            <a:ext cx="679622" cy="1755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/>
              <a:t>中心统计</a:t>
            </a:r>
            <a:endParaRPr lang="en-US" altLang="zh-CN" sz="18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824F168-291C-4206-89C6-A43DF87C3AC6}"/>
              </a:ext>
            </a:extLst>
          </p:cNvPr>
          <p:cNvSpPr/>
          <p:nvPr/>
        </p:nvSpPr>
        <p:spPr>
          <a:xfrm>
            <a:off x="12111084" y="959366"/>
            <a:ext cx="6096000" cy="3429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04894BC-4E6E-4D0B-992D-34BB81954F6E}"/>
              </a:ext>
            </a:extLst>
          </p:cNvPr>
          <p:cNvSpPr/>
          <p:nvPr/>
        </p:nvSpPr>
        <p:spPr>
          <a:xfrm>
            <a:off x="15183821" y="1006136"/>
            <a:ext cx="2942347" cy="1664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教师信息列表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B672EFE-E895-4EA2-8F5B-0A0975B35E4A}"/>
              </a:ext>
            </a:extLst>
          </p:cNvPr>
          <p:cNvSpPr/>
          <p:nvPr/>
        </p:nvSpPr>
        <p:spPr>
          <a:xfrm>
            <a:off x="15191119" y="2702688"/>
            <a:ext cx="2963784" cy="1685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学生评语</a:t>
            </a:r>
            <a:endParaRPr lang="en-US" altLang="zh-CN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B21C56D-3D92-417D-9D5F-BEF912A342C5}"/>
              </a:ext>
            </a:extLst>
          </p:cNvPr>
          <p:cNvSpPr/>
          <p:nvPr/>
        </p:nvSpPr>
        <p:spPr>
          <a:xfrm>
            <a:off x="12155648" y="924559"/>
            <a:ext cx="2983609" cy="172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</a:p>
          <a:p>
            <a:pPr algn="ctr"/>
            <a:r>
              <a:rPr lang="zh-CN" altLang="en-US" dirty="0"/>
              <a:t>活动成果的图片</a:t>
            </a:r>
            <a:endParaRPr lang="en-US" altLang="zh-CN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AF169D0-A6D0-4E26-B328-BBA04271B986}"/>
              </a:ext>
            </a:extLst>
          </p:cNvPr>
          <p:cNvSpPr/>
          <p:nvPr/>
        </p:nvSpPr>
        <p:spPr>
          <a:xfrm>
            <a:off x="12178353" y="4351456"/>
            <a:ext cx="2969015" cy="172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教学团队的图片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B197C29-9202-48D3-9263-FAA96A8B5026}"/>
              </a:ext>
            </a:extLst>
          </p:cNvPr>
          <p:cNvSpPr/>
          <p:nvPr/>
        </p:nvSpPr>
        <p:spPr>
          <a:xfrm>
            <a:off x="15174612" y="4423172"/>
            <a:ext cx="2963784" cy="1685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课程综合评价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EC122C8-689A-4FDC-A942-0183748A61E9}"/>
              </a:ext>
            </a:extLst>
          </p:cNvPr>
          <p:cNvSpPr/>
          <p:nvPr/>
        </p:nvSpPr>
        <p:spPr>
          <a:xfrm>
            <a:off x="9176036" y="4388366"/>
            <a:ext cx="2934730" cy="172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教学人数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E682AB8-907A-4DB7-996F-CA7D09D43C7F}"/>
              </a:ext>
            </a:extLst>
          </p:cNvPr>
          <p:cNvSpPr/>
          <p:nvPr/>
        </p:nvSpPr>
        <p:spPr>
          <a:xfrm>
            <a:off x="9176035" y="2667882"/>
            <a:ext cx="5926870" cy="1685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课外实践获奖数</a:t>
            </a:r>
          </a:p>
        </p:txBody>
      </p:sp>
    </p:spTree>
    <p:extLst>
      <p:ext uri="{BB962C8B-B14F-4D97-AF65-F5344CB8AC3E}">
        <p14:creationId xmlns:p14="http://schemas.microsoft.com/office/powerpoint/2010/main" val="2027158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7103</TotalTime>
  <Words>329</Words>
  <Application>Microsoft Office PowerPoint</Application>
  <PresentationFormat>宽屏</PresentationFormat>
  <Paragraphs>69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PingFang SC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Guohy</dc:creator>
  <cp:lastModifiedBy>Guohy</cp:lastModifiedBy>
  <cp:revision>93</cp:revision>
  <dcterms:created xsi:type="dcterms:W3CDTF">2020-10-29T05:06:50Z</dcterms:created>
  <dcterms:modified xsi:type="dcterms:W3CDTF">2020-12-19T02:14:38Z</dcterms:modified>
</cp:coreProperties>
</file>