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6"/>
  </p:notesMasterIdLst>
  <p:handoutMasterIdLst>
    <p:handoutMasterId r:id="rId77"/>
  </p:handoutMasterIdLst>
  <p:sldIdLst>
    <p:sldId id="257" r:id="rId5"/>
    <p:sldId id="258" r:id="rId6"/>
    <p:sldId id="346" r:id="rId7"/>
    <p:sldId id="271" r:id="rId8"/>
    <p:sldId id="293" r:id="rId9"/>
    <p:sldId id="277" r:id="rId10"/>
    <p:sldId id="274" r:id="rId11"/>
    <p:sldId id="273" r:id="rId12"/>
    <p:sldId id="276" r:id="rId13"/>
    <p:sldId id="280" r:id="rId14"/>
    <p:sldId id="279" r:id="rId15"/>
    <p:sldId id="281" r:id="rId16"/>
    <p:sldId id="278" r:id="rId17"/>
    <p:sldId id="282" r:id="rId18"/>
    <p:sldId id="329" r:id="rId19"/>
    <p:sldId id="284" r:id="rId20"/>
    <p:sldId id="275" r:id="rId21"/>
    <p:sldId id="286" r:id="rId22"/>
    <p:sldId id="291" r:id="rId23"/>
    <p:sldId id="287" r:id="rId24"/>
    <p:sldId id="285" r:id="rId25"/>
    <p:sldId id="288" r:id="rId26"/>
    <p:sldId id="289" r:id="rId27"/>
    <p:sldId id="295" r:id="rId28"/>
    <p:sldId id="290" r:id="rId29"/>
    <p:sldId id="334" r:id="rId30"/>
    <p:sldId id="333" r:id="rId31"/>
    <p:sldId id="311" r:id="rId32"/>
    <p:sldId id="338" r:id="rId33"/>
    <p:sldId id="314" r:id="rId34"/>
    <p:sldId id="339" r:id="rId35"/>
    <p:sldId id="315" r:id="rId36"/>
    <p:sldId id="316" r:id="rId37"/>
    <p:sldId id="294" r:id="rId38"/>
    <p:sldId id="300" r:id="rId39"/>
    <p:sldId id="301" r:id="rId40"/>
    <p:sldId id="296" r:id="rId41"/>
    <p:sldId id="310" r:id="rId42"/>
    <p:sldId id="320" r:id="rId43"/>
    <p:sldId id="330" r:id="rId44"/>
    <p:sldId id="322" r:id="rId45"/>
    <p:sldId id="321" r:id="rId46"/>
    <p:sldId id="323" r:id="rId47"/>
    <p:sldId id="298" r:id="rId48"/>
    <p:sldId id="299" r:id="rId49"/>
    <p:sldId id="305" r:id="rId50"/>
    <p:sldId id="312" r:id="rId51"/>
    <p:sldId id="337" r:id="rId52"/>
    <p:sldId id="306" r:id="rId53"/>
    <p:sldId id="342" r:id="rId54"/>
    <p:sldId id="335" r:id="rId55"/>
    <p:sldId id="328" r:id="rId56"/>
    <p:sldId id="308" r:id="rId57"/>
    <p:sldId id="332" r:id="rId58"/>
    <p:sldId id="309" r:id="rId59"/>
    <p:sldId id="326" r:id="rId60"/>
    <p:sldId id="324" r:id="rId61"/>
    <p:sldId id="341" r:id="rId62"/>
    <p:sldId id="325" r:id="rId63"/>
    <p:sldId id="336" r:id="rId64"/>
    <p:sldId id="297" r:id="rId65"/>
    <p:sldId id="318" r:id="rId66"/>
    <p:sldId id="313" r:id="rId67"/>
    <p:sldId id="317" r:id="rId68"/>
    <p:sldId id="327" r:id="rId69"/>
    <p:sldId id="319" r:id="rId70"/>
    <p:sldId id="304" r:id="rId71"/>
    <p:sldId id="303" r:id="rId72"/>
    <p:sldId id="331" r:id="rId73"/>
    <p:sldId id="344" r:id="rId74"/>
    <p:sldId id="345" r:id="rId7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FF6E8"/>
          </a:solidFill>
        </a:fill>
      </a:tcStyle>
    </a:wholeTbl>
    <a:band1H>
      <a:tcStyle>
        <a:tcBdr/>
        <a:fill>
          <a:solidFill>
            <a:srgbClr val="DEEC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EEC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99CB38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99CB38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F0E8"/>
          </a:solidFill>
        </a:fill>
      </a:tcStyle>
    </a:wholeTbl>
    <a:band1H>
      <a:tcStyle>
        <a:tcBdr/>
        <a:fill>
          <a:solidFill>
            <a:srgbClr val="D3E1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3E1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63A53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63A537"/>
          </a:solidFill>
        </a:fill>
      </a:tcStyle>
    </a:firstRow>
  </a:tblStyle>
  <a:tblStyle styleId="{3B4B98B0-60AC-42C2-AFA5-B58CD77FA1E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99CB3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99CB3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9691B2B4-E743-402F-A794-7B9D38D2453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E2E68444-AADA-443D-867F-0410D7CD2A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C7313F-1FAE-4B0B-87EA-8C2108F74299}" type="datetime1">
              <a: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16.12.2019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2D1C4E28-B4F7-477E-9A8D-F19DC68B958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2E0293CA-0A5C-47BF-9B95-9157AA25CAC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F3A687-483F-4198-8632-444FFC347875}" type="slidenum">
              <a:t>‹#›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433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0B9FA543-1BAD-4EA4-BEEC-BED6E664804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D2FC040-C75C-4052-9F60-C7F945DC530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DC994FA-1E1E-4C1F-92F5-BFCB55B6E1E1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4" name="Obraz slajdu — symbol zastępczy 3">
            <a:extLst>
              <a:ext uri="{FF2B5EF4-FFF2-40B4-BE49-F238E27FC236}">
                <a16:creationId xmlns:a16="http://schemas.microsoft.com/office/drawing/2014/main" id="{DF851D0F-0094-4B49-8FEF-D32D001EF4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atki — symbol zastępczy 4">
            <a:extLst>
              <a:ext uri="{FF2B5EF4-FFF2-40B4-BE49-F238E27FC236}">
                <a16:creationId xmlns:a16="http://schemas.microsoft.com/office/drawing/2014/main" id="{584E145A-3547-42A0-8E4B-ABA73D8B536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C8E23DA7-4F2B-4F81-9339-9C12EE45D4E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99F1541C-85DA-4512-8650-86CEE1AD87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87147DF-1BEC-4FE2-91FA-940436AB30A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59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5A758FF4-2626-43E0-81D1-5DA2698F8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2A9F1B46-F0E9-4423-A34F-831D4ABB08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6E3577F5-E10D-43FC-83D4-7134559290E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BEB4CFB-EDA6-440C-8AC4-71837F90F7C8}" type="slidenum">
              <a:t>1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DAEBB057-7131-4ADE-8D94-0B526E61A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677F7B39-241F-4686-8FB0-98D80B7F9B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292F8C2-3144-4A76-9155-614ED809E3A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7E6257-6BBA-4849-8F19-F2BF1DDA1A11}" type="slidenum">
              <a:t>2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B05BBDEE-BE51-415D-8700-93D8E488D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96FB2CBA-108F-44A8-A752-CE28A6F502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52AFAF8-FBC8-498F-9688-0D3B0CEBF1D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6FCFB7-B425-4F3B-B8FC-E00DD98BA784}" type="slidenum">
              <a:t>4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8">
            <a:extLst>
              <a:ext uri="{FF2B5EF4-FFF2-40B4-BE49-F238E27FC236}">
                <a16:creationId xmlns:a16="http://schemas.microsoft.com/office/drawing/2014/main" id="{6A6F19D1-A395-415C-9E55-859BFC2B48EF}"/>
              </a:ext>
            </a:extLst>
          </p:cNvPr>
          <p:cNvSpPr/>
          <p:nvPr/>
        </p:nvSpPr>
        <p:spPr>
          <a:xfrm>
            <a:off x="0" y="0"/>
            <a:ext cx="12191996" cy="3701701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2">
            <a:extLst>
              <a:ext uri="{FF2B5EF4-FFF2-40B4-BE49-F238E27FC236}">
                <a16:creationId xmlns:a16="http://schemas.microsoft.com/office/drawing/2014/main" id="{8F6402BF-DB40-4A1C-A7A9-ABA3EF985940}"/>
              </a:ext>
            </a:extLst>
          </p:cNvPr>
          <p:cNvSpPr/>
          <p:nvPr/>
        </p:nvSpPr>
        <p:spPr>
          <a:xfrm flipV="1">
            <a:off x="7213573" y="3810003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3">
            <a:extLst>
              <a:ext uri="{FF2B5EF4-FFF2-40B4-BE49-F238E27FC236}">
                <a16:creationId xmlns:a16="http://schemas.microsoft.com/office/drawing/2014/main" id="{1BACAB25-9625-413B-A421-13AAA04B74D3}"/>
              </a:ext>
            </a:extLst>
          </p:cNvPr>
          <p:cNvSpPr/>
          <p:nvPr/>
        </p:nvSpPr>
        <p:spPr>
          <a:xfrm flipV="1">
            <a:off x="7213601" y="3897008"/>
            <a:ext cx="4978405" cy="192024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24">
            <a:extLst>
              <a:ext uri="{FF2B5EF4-FFF2-40B4-BE49-F238E27FC236}">
                <a16:creationId xmlns:a16="http://schemas.microsoft.com/office/drawing/2014/main" id="{3179E366-27DB-4B9C-84F4-4113B23CFE5E}"/>
              </a:ext>
            </a:extLst>
          </p:cNvPr>
          <p:cNvSpPr/>
          <p:nvPr/>
        </p:nvSpPr>
        <p:spPr>
          <a:xfrm flipV="1">
            <a:off x="7213601" y="4115165"/>
            <a:ext cx="4978405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25">
            <a:extLst>
              <a:ext uri="{FF2B5EF4-FFF2-40B4-BE49-F238E27FC236}">
                <a16:creationId xmlns:a16="http://schemas.microsoft.com/office/drawing/2014/main" id="{6140A53C-A5D4-4F77-B707-E5EC2B6AA59D}"/>
              </a:ext>
            </a:extLst>
          </p:cNvPr>
          <p:cNvSpPr/>
          <p:nvPr/>
        </p:nvSpPr>
        <p:spPr>
          <a:xfrm flipV="1">
            <a:off x="7213601" y="4164406"/>
            <a:ext cx="2621283" cy="18288"/>
          </a:xfrm>
          <a:prstGeom prst="rect">
            <a:avLst/>
          </a:prstGeom>
          <a:solidFill>
            <a:srgbClr val="63A537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26">
            <a:extLst>
              <a:ext uri="{FF2B5EF4-FFF2-40B4-BE49-F238E27FC236}">
                <a16:creationId xmlns:a16="http://schemas.microsoft.com/office/drawing/2014/main" id="{A8D0E757-2528-47ED-BD0E-A4C290A46E11}"/>
              </a:ext>
            </a:extLst>
          </p:cNvPr>
          <p:cNvSpPr/>
          <p:nvPr/>
        </p:nvSpPr>
        <p:spPr>
          <a:xfrm flipV="1">
            <a:off x="7213601" y="4199574"/>
            <a:ext cx="2621283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29">
            <a:extLst>
              <a:ext uri="{FF2B5EF4-FFF2-40B4-BE49-F238E27FC236}">
                <a16:creationId xmlns:a16="http://schemas.microsoft.com/office/drawing/2014/main" id="{AD5FA7DC-3422-40F4-982E-128F97FD4310}"/>
              </a:ext>
            </a:extLst>
          </p:cNvPr>
          <p:cNvSpPr/>
          <p:nvPr/>
        </p:nvSpPr>
        <p:spPr>
          <a:xfrm>
            <a:off x="7213601" y="396239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zaokrąglony 30">
            <a:extLst>
              <a:ext uri="{FF2B5EF4-FFF2-40B4-BE49-F238E27FC236}">
                <a16:creationId xmlns:a16="http://schemas.microsoft.com/office/drawing/2014/main" id="{53C1685A-3305-4B59-AE84-E65286211449}"/>
              </a:ext>
            </a:extLst>
          </p:cNvPr>
          <p:cNvSpPr/>
          <p:nvPr/>
        </p:nvSpPr>
        <p:spPr>
          <a:xfrm>
            <a:off x="9835341" y="4060987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6">
            <a:extLst>
              <a:ext uri="{FF2B5EF4-FFF2-40B4-BE49-F238E27FC236}">
                <a16:creationId xmlns:a16="http://schemas.microsoft.com/office/drawing/2014/main" id="{79062A33-5D07-48F5-9BB0-FB35AB0CDB1C}"/>
              </a:ext>
            </a:extLst>
          </p:cNvPr>
          <p:cNvSpPr/>
          <p:nvPr/>
        </p:nvSpPr>
        <p:spPr>
          <a:xfrm>
            <a:off x="0" y="3649663"/>
            <a:ext cx="12191996" cy="244172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9">
            <a:extLst>
              <a:ext uri="{FF2B5EF4-FFF2-40B4-BE49-F238E27FC236}">
                <a16:creationId xmlns:a16="http://schemas.microsoft.com/office/drawing/2014/main" id="{C271A8E4-AAD0-489E-AC7D-5B9A9EBAAADE}"/>
              </a:ext>
            </a:extLst>
          </p:cNvPr>
          <p:cNvSpPr/>
          <p:nvPr/>
        </p:nvSpPr>
        <p:spPr>
          <a:xfrm>
            <a:off x="0" y="3675531"/>
            <a:ext cx="12191996" cy="14068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10">
            <a:extLst>
              <a:ext uri="{FF2B5EF4-FFF2-40B4-BE49-F238E27FC236}">
                <a16:creationId xmlns:a16="http://schemas.microsoft.com/office/drawing/2014/main" id="{C3F56AFD-0118-4E79-8804-521EAE1724ED}"/>
              </a:ext>
            </a:extLst>
          </p:cNvPr>
          <p:cNvSpPr/>
          <p:nvPr/>
        </p:nvSpPr>
        <p:spPr>
          <a:xfrm flipV="1">
            <a:off x="8552072" y="3643088"/>
            <a:ext cx="3639933" cy="24843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Tytuł 7">
            <a:extLst>
              <a:ext uri="{FF2B5EF4-FFF2-40B4-BE49-F238E27FC236}">
                <a16:creationId xmlns:a16="http://schemas.microsoft.com/office/drawing/2014/main" id="{5F3173F0-7A1D-49D5-B6A8-17CFF3B325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3" y="2389007"/>
            <a:ext cx="11277596" cy="1470026"/>
          </a:xfrm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14" name="Podtytuł 8">
            <a:extLst>
              <a:ext uri="{FF2B5EF4-FFF2-40B4-BE49-F238E27FC236}">
                <a16:creationId xmlns:a16="http://schemas.microsoft.com/office/drawing/2014/main" id="{DFC16114-5F2C-4B01-BC06-16E60EFF2B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>
            <a:lvl1pPr marL="64008" indent="0">
              <a:buNone/>
              <a:defRPr sz="2400"/>
            </a:lvl1pPr>
          </a:lstStyle>
          <a:p>
            <a:pPr lvl="0"/>
            <a:r>
              <a:rPr lang="pl-PL"/>
              <a:t>Kliknij, aby edytować styl wzorca podtytułu</a:t>
            </a:r>
          </a:p>
        </p:txBody>
      </p:sp>
      <p:sp>
        <p:nvSpPr>
          <p:cNvPr id="15" name="Stopka — symbol zastępczy 16">
            <a:extLst>
              <a:ext uri="{FF2B5EF4-FFF2-40B4-BE49-F238E27FC236}">
                <a16:creationId xmlns:a16="http://schemas.microsoft.com/office/drawing/2014/main" id="{613BF4F9-7659-4CBF-B2F7-6CB64240A5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265118" y="4205289"/>
            <a:ext cx="1727201" cy="457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6" name="Data — symbol zastępczy 27">
            <a:extLst>
              <a:ext uri="{FF2B5EF4-FFF2-40B4-BE49-F238E27FC236}">
                <a16:creationId xmlns:a16="http://schemas.microsoft.com/office/drawing/2014/main" id="{407DBC0C-7464-4ED7-9641-277634203B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43827" y="4206240"/>
            <a:ext cx="1280160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88C6A809-712F-4F6E-B61A-4B7E51A85732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17" name="Numer slajdu — symbol zastępczy 28">
            <a:extLst>
              <a:ext uri="{FF2B5EF4-FFF2-40B4-BE49-F238E27FC236}">
                <a16:creationId xmlns:a16="http://schemas.microsoft.com/office/drawing/2014/main" id="{3A5A70B4-00C3-4F83-AC1F-8139A6DCE6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93455" y="1133"/>
            <a:ext cx="996952" cy="365760"/>
          </a:xfrm>
        </p:spPr>
        <p:txBody>
          <a:bodyPr/>
          <a:lstStyle>
            <a:lvl1pPr>
              <a:defRPr/>
            </a:lvl1pPr>
          </a:lstStyle>
          <a:p>
            <a:pPr lvl="0"/>
            <a:fld id="{92817C6B-ECBE-4803-8889-514B1D02502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58205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D9642A-C8CC-40F8-A8F3-B045841B56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8765C879-6A3A-4C88-8708-5301C004AAB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14CFDEDD-2EF4-4CC6-B8C7-9BFA6096E6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A0B2F93-E3A0-4DE8-A5DC-8A3A8A1739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04C300-C7A8-4A82-9428-559514751D33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B3FC5E5-3022-4809-8C2D-94A435DF58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2C8D13-1CCC-48CB-8137-959122EB781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60642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D362081-9E41-4ED8-BB71-4B2B9251339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042401" y="1143000"/>
            <a:ext cx="2540002" cy="54482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738BC582-AF10-454A-B377-7999ADF93A3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603" y="1143000"/>
            <a:ext cx="8331198" cy="544829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4CC19ED2-7E83-4E48-A2B8-4BB66C730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9B0D1B2-C27D-4C14-8C1B-1583309CAF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029645-BB3A-4028-A012-D25569DC706B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84C5553-C0DF-40C5-A888-D3C6E2677C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53D749-CA48-4C95-898D-696BD5F0EA3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56008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C26DD-FF3E-4D4A-B81C-25E3883E89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55C2F53-E216-4634-9CFC-9EA64B085CD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2F2F6B84-9CB0-4CD0-BF7C-33FE90CBE3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752CA117-46CF-438B-81E3-BC5A1800DF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ECCB71-FCA4-4C22-9F86-88CAF1620278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F629475-68D9-4622-8326-ECBE25B920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A51EE-7303-4EE3-B82F-B0103CDE109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1571582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86379-97C9-4903-AF82-CC1AB1BC0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82" y="1968319"/>
            <a:ext cx="10363196" cy="1362071"/>
          </a:xfrm>
        </p:spPr>
        <p:txBody>
          <a:bodyPr anchor="b">
            <a:noAutofit/>
          </a:bodyPr>
          <a:lstStyle>
            <a:lvl1pPr>
              <a:defRPr sz="4300" b="1">
                <a:solidFill>
                  <a:srgbClr val="63A537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B01EC80-A81C-4D44-85A4-25FA46456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3082" y="3367085"/>
            <a:ext cx="10363196" cy="1509710"/>
          </a:xfrm>
        </p:spPr>
        <p:txBody>
          <a:bodyPr/>
          <a:lstStyle>
            <a:lvl1pPr marL="45720" indent="0">
              <a:buNone/>
              <a:defRPr sz="21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F492517E-7833-4C24-8638-0DB5DA9A3E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94B43632-1C6E-4785-8980-B78DED5174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6AE704-B059-408E-AE9F-34184F5B9A82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C4D4EE8E-0E8C-4A66-9FDF-694691BE45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901269-9C1C-43D7-AE46-B9105E484563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52344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58015-BFF2-42B5-9C11-B032BA20E5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ADCFA49-C75D-4CCB-A964-16E4B27753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0E6AD9AF-616C-449F-8F39-9B6A5746C4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2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C644A667-381E-433A-96C0-AF2BA3D1C5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5671245A-5686-4E11-B86A-E7BB1D5DDC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462523-BDD9-42D5-95AD-5400D1C765DF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F6564818-D029-4A80-92A8-C62D4EA55A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1B0827-ACEA-4810-B74C-AD9AEE3D55A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5304599"/>
      </p:ext>
    </p:extLst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5BF6C4-31E5-4FD1-9614-B659D348DA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4" y="1143000"/>
            <a:ext cx="11175997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9D5F8F2-D327-450F-9601-D42802C264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4" y="2244970"/>
            <a:ext cx="5388860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Zawartość — symbol zastępczy 4">
            <a:extLst>
              <a:ext uri="{FF2B5EF4-FFF2-40B4-BE49-F238E27FC236}">
                <a16:creationId xmlns:a16="http://schemas.microsoft.com/office/drawing/2014/main" id="{EDA0D5E9-A9AC-4947-AC24-44B9B549476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004" y="2708516"/>
            <a:ext cx="5388860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kst — symbol zastępczy 3">
            <a:extLst>
              <a:ext uri="{FF2B5EF4-FFF2-40B4-BE49-F238E27FC236}">
                <a16:creationId xmlns:a16="http://schemas.microsoft.com/office/drawing/2014/main" id="{795DF969-C24D-4D2B-B946-981B40611CE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94967" y="2244970"/>
            <a:ext cx="5389034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1FB0F83-01A4-4B78-B324-3570B32A86D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91072" y="2708516"/>
            <a:ext cx="538903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topka — symbol zastępczy 27">
            <a:extLst>
              <a:ext uri="{FF2B5EF4-FFF2-40B4-BE49-F238E27FC236}">
                <a16:creationId xmlns:a16="http://schemas.microsoft.com/office/drawing/2014/main" id="{45D6A180-3136-44C2-8A3B-6AB9CB30EB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8" name="Data — symbol zastępczy 25">
            <a:extLst>
              <a:ext uri="{FF2B5EF4-FFF2-40B4-BE49-F238E27FC236}">
                <a16:creationId xmlns:a16="http://schemas.microsoft.com/office/drawing/2014/main" id="{629E04C7-45A9-4140-8EA6-F1F3014C3D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7EB433-31A3-468D-AC2E-EA8796647AD4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9" name="Numer slajdu — symbol zastępczy 26">
            <a:extLst>
              <a:ext uri="{FF2B5EF4-FFF2-40B4-BE49-F238E27FC236}">
                <a16:creationId xmlns:a16="http://schemas.microsoft.com/office/drawing/2014/main" id="{2A14A96F-CBD6-4473-AD70-CAA723B51C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844287-CE66-4868-8616-B32F8819463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9900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6FA354-7588-4EA4-8496-3622F9F08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topka — symbol zastępczy 3">
            <a:extLst>
              <a:ext uri="{FF2B5EF4-FFF2-40B4-BE49-F238E27FC236}">
                <a16:creationId xmlns:a16="http://schemas.microsoft.com/office/drawing/2014/main" id="{883C3ED2-E25D-4E1A-B89E-792EE224EF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4" name="Data — symbol zastępczy 2">
            <a:extLst>
              <a:ext uri="{FF2B5EF4-FFF2-40B4-BE49-F238E27FC236}">
                <a16:creationId xmlns:a16="http://schemas.microsoft.com/office/drawing/2014/main" id="{BC83AE5F-BEC8-4286-98B8-4920F48694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778240" y="612648"/>
            <a:ext cx="1276356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BFD73C1C-6DCB-46B4-9707-7342F32135F1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55FB09C3-0BF6-41EB-8AB4-B1524A098B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41AFEC-888C-4D51-BCE5-8566421C48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6706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opka — symbol zastępczy 2">
            <a:extLst>
              <a:ext uri="{FF2B5EF4-FFF2-40B4-BE49-F238E27FC236}">
                <a16:creationId xmlns:a16="http://schemas.microsoft.com/office/drawing/2014/main" id="{C7680CD3-859D-40D9-ADF5-A7DD2DD48F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3" name="Data — symbol zastępczy 1">
            <a:extLst>
              <a:ext uri="{FF2B5EF4-FFF2-40B4-BE49-F238E27FC236}">
                <a16:creationId xmlns:a16="http://schemas.microsoft.com/office/drawing/2014/main" id="{9BC73EB4-6FC6-4757-B18D-27FF7F5AB1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621688-A84E-43C1-8A47-222C1009C21A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5A941DD-3B48-400B-8C6C-113B0A88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15BF93-A5E2-4923-A688-018258590ED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2096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0AF523-E3EA-40F7-A14F-D0E8CC3E07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7998" y="1101970"/>
            <a:ext cx="4511036" cy="877824"/>
          </a:xfrm>
        </p:spPr>
        <p:txBody>
          <a:bodyPr anchor="b"/>
          <a:lstStyle>
            <a:lvl1pPr>
              <a:defRPr sz="1800" b="1"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Zawartość — symbol zastępczy 3">
            <a:extLst>
              <a:ext uri="{FF2B5EF4-FFF2-40B4-BE49-F238E27FC236}">
                <a16:creationId xmlns:a16="http://schemas.microsoft.com/office/drawing/2014/main" id="{9DB0317C-3CAF-4AFF-9608-C21507FE0E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3197" y="776289"/>
            <a:ext cx="6803136" cy="58050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/>
            </a:lvl3pPr>
            <a:lvl4pPr>
              <a:defRPr sz="2000"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kst — symbol zastępczy 2">
            <a:extLst>
              <a:ext uri="{FF2B5EF4-FFF2-40B4-BE49-F238E27FC236}">
                <a16:creationId xmlns:a16="http://schemas.microsoft.com/office/drawing/2014/main" id="{9DF57304-CAB6-450C-A447-FE54713659F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37998" y="2010729"/>
            <a:ext cx="4511036" cy="4580577"/>
          </a:xfrm>
        </p:spPr>
        <p:txBody>
          <a:bodyPr/>
          <a:lstStyle>
            <a:lvl1pPr marL="9144" indent="0">
              <a:buNone/>
              <a:defRPr sz="14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F1369345-A7B9-41D4-8488-3EAF1E8CC2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7D73201-37C3-4A7A-BC3A-8A3F5A3FF7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4BA52D-4381-499D-A9A0-FC7FB1D150C8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23C2B182-EE9F-413E-8AA2-0CA46D12B6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98D3AD-AAED-44A4-929E-044D4E9E637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40479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992AB1-11C4-4030-A593-172AD095B0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3916" y="1109158"/>
            <a:ext cx="782406" cy="4681636"/>
          </a:xfrm>
        </p:spPr>
        <p:txBody>
          <a:bodyPr lIns="45720" tIns="0" rIns="45720" anchor="t" anchorCtr="1"/>
          <a:lstStyle>
            <a:lvl1pPr algn="ctr">
              <a:defRPr sz="2000" b="1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>
            <a:extLst>
              <a:ext uri="{FF2B5EF4-FFF2-40B4-BE49-F238E27FC236}">
                <a16:creationId xmlns:a16="http://schemas.microsoft.com/office/drawing/2014/main" id="{676A2669-64CC-4AF8-89D5-DDE02059F74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38224" y="1143000"/>
            <a:ext cx="6096003" cy="4572000"/>
          </a:xfrm>
          <a:solidFill>
            <a:srgbClr val="EAEAEA"/>
          </a:solidFill>
          <a:ln w="50804">
            <a:solidFill>
              <a:srgbClr val="FFFFFF"/>
            </a:solidFill>
            <a:prstDash val="solid"/>
            <a:miter/>
          </a:ln>
          <a:effectLst>
            <a:outerShdw dist="31754" dir="4800117" algn="tl">
              <a:srgbClr val="000000">
                <a:alpha val="25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l-PL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2E60ED38-B333-4597-9481-FD5203FD3DB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117924" y="3274310"/>
            <a:ext cx="3454402" cy="2516492"/>
          </a:xfrm>
        </p:spPr>
        <p:txBody>
          <a:bodyPr lIns="0" tIns="0" rIns="45720"/>
          <a:lstStyle>
            <a:lvl1pPr marL="0" indent="0"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71E4D33F-6143-4D98-8996-EDBE551E40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0D762AF-C322-4EA1-8028-B540ED6FD5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D6136F-C7B3-4636-8D97-07693FF26277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A25F6401-5ACE-4A6B-A4F6-369446B4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AD85DE-91EF-4667-BF3F-D0253CB1D57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425205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27">
            <a:extLst>
              <a:ext uri="{FF2B5EF4-FFF2-40B4-BE49-F238E27FC236}">
                <a16:creationId xmlns:a16="http://schemas.microsoft.com/office/drawing/2014/main" id="{D9AD3534-6848-46CB-828D-E360317C6139}"/>
              </a:ext>
            </a:extLst>
          </p:cNvPr>
          <p:cNvSpPr/>
          <p:nvPr/>
        </p:nvSpPr>
        <p:spPr>
          <a:xfrm>
            <a:off x="0" y="366820"/>
            <a:ext cx="12191996" cy="84408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8">
            <a:extLst>
              <a:ext uri="{FF2B5EF4-FFF2-40B4-BE49-F238E27FC236}">
                <a16:creationId xmlns:a16="http://schemas.microsoft.com/office/drawing/2014/main" id="{5EA552C1-1A0C-4A07-A71B-B1F70287C809}"/>
              </a:ext>
            </a:extLst>
          </p:cNvPr>
          <p:cNvSpPr/>
          <p:nvPr/>
        </p:nvSpPr>
        <p:spPr>
          <a:xfrm>
            <a:off x="0" y="0"/>
            <a:ext cx="12191996" cy="310667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9">
            <a:extLst>
              <a:ext uri="{FF2B5EF4-FFF2-40B4-BE49-F238E27FC236}">
                <a16:creationId xmlns:a16="http://schemas.microsoft.com/office/drawing/2014/main" id="{C4267221-DD41-4B16-864A-70791B0432CC}"/>
              </a:ext>
            </a:extLst>
          </p:cNvPr>
          <p:cNvSpPr/>
          <p:nvPr/>
        </p:nvSpPr>
        <p:spPr>
          <a:xfrm>
            <a:off x="0" y="308280"/>
            <a:ext cx="12191996" cy="9144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30">
            <a:extLst>
              <a:ext uri="{FF2B5EF4-FFF2-40B4-BE49-F238E27FC236}">
                <a16:creationId xmlns:a16="http://schemas.microsoft.com/office/drawing/2014/main" id="{541843B0-6152-46F6-A332-C8DCE0122C90}"/>
              </a:ext>
            </a:extLst>
          </p:cNvPr>
          <p:cNvSpPr/>
          <p:nvPr/>
        </p:nvSpPr>
        <p:spPr>
          <a:xfrm flipV="1">
            <a:off x="7213573" y="360246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31">
            <a:extLst>
              <a:ext uri="{FF2B5EF4-FFF2-40B4-BE49-F238E27FC236}">
                <a16:creationId xmlns:a16="http://schemas.microsoft.com/office/drawing/2014/main" id="{7695DFCB-2464-4631-80CA-B5D09C02FD50}"/>
              </a:ext>
            </a:extLst>
          </p:cNvPr>
          <p:cNvSpPr/>
          <p:nvPr/>
        </p:nvSpPr>
        <p:spPr>
          <a:xfrm flipV="1">
            <a:off x="7213601" y="440109"/>
            <a:ext cx="4978405" cy="180036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zaokrąglony 32">
            <a:extLst>
              <a:ext uri="{FF2B5EF4-FFF2-40B4-BE49-F238E27FC236}">
                <a16:creationId xmlns:a16="http://schemas.microsoft.com/office/drawing/2014/main" id="{060067E1-EB93-49C1-9165-F1440B9B1639}"/>
              </a:ext>
            </a:extLst>
          </p:cNvPr>
          <p:cNvSpPr/>
          <p:nvPr/>
        </p:nvSpPr>
        <p:spPr>
          <a:xfrm>
            <a:off x="7209787" y="49750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33">
            <a:extLst>
              <a:ext uri="{FF2B5EF4-FFF2-40B4-BE49-F238E27FC236}">
                <a16:creationId xmlns:a16="http://schemas.microsoft.com/office/drawing/2014/main" id="{414F36A7-5BEC-46CA-9310-60495309061E}"/>
              </a:ext>
            </a:extLst>
          </p:cNvPr>
          <p:cNvSpPr/>
          <p:nvPr/>
        </p:nvSpPr>
        <p:spPr>
          <a:xfrm>
            <a:off x="9831528" y="588946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34">
            <a:extLst>
              <a:ext uri="{FF2B5EF4-FFF2-40B4-BE49-F238E27FC236}">
                <a16:creationId xmlns:a16="http://schemas.microsoft.com/office/drawing/2014/main" id="{D454D666-8BD8-49BC-B035-A7CCF0EFA552}"/>
              </a:ext>
            </a:extLst>
          </p:cNvPr>
          <p:cNvSpPr/>
          <p:nvPr/>
        </p:nvSpPr>
        <p:spPr>
          <a:xfrm>
            <a:off x="12113285" y="-2002"/>
            <a:ext cx="76837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35">
            <a:extLst>
              <a:ext uri="{FF2B5EF4-FFF2-40B4-BE49-F238E27FC236}">
                <a16:creationId xmlns:a16="http://schemas.microsoft.com/office/drawing/2014/main" id="{2A4A094B-B8C1-4B0C-A081-26A5A8DAAD8A}"/>
              </a:ext>
            </a:extLst>
          </p:cNvPr>
          <p:cNvSpPr/>
          <p:nvPr/>
        </p:nvSpPr>
        <p:spPr>
          <a:xfrm>
            <a:off x="12059308" y="-2002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36">
            <a:extLst>
              <a:ext uri="{FF2B5EF4-FFF2-40B4-BE49-F238E27FC236}">
                <a16:creationId xmlns:a16="http://schemas.microsoft.com/office/drawing/2014/main" id="{AB2E0211-2755-4D40-8703-4A62D646519A}"/>
              </a:ext>
            </a:extLst>
          </p:cNvPr>
          <p:cNvSpPr/>
          <p:nvPr/>
        </p:nvSpPr>
        <p:spPr>
          <a:xfrm>
            <a:off x="12033906" y="-2002"/>
            <a:ext cx="12188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37">
            <a:extLst>
              <a:ext uri="{FF2B5EF4-FFF2-40B4-BE49-F238E27FC236}">
                <a16:creationId xmlns:a16="http://schemas.microsoft.com/office/drawing/2014/main" id="{6323EA84-D69B-4F4D-9A8E-DF1759FA78A1}"/>
              </a:ext>
            </a:extLst>
          </p:cNvPr>
          <p:cNvSpPr/>
          <p:nvPr/>
        </p:nvSpPr>
        <p:spPr>
          <a:xfrm>
            <a:off x="11967228" y="-2002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Prostokąt 38">
            <a:extLst>
              <a:ext uri="{FF2B5EF4-FFF2-40B4-BE49-F238E27FC236}">
                <a16:creationId xmlns:a16="http://schemas.microsoft.com/office/drawing/2014/main" id="{D68E0A60-65DB-4831-8CC8-1146AFD76705}"/>
              </a:ext>
            </a:extLst>
          </p:cNvPr>
          <p:cNvSpPr/>
          <p:nvPr/>
        </p:nvSpPr>
        <p:spPr>
          <a:xfrm>
            <a:off x="11887565" y="384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Prostokąt 39">
            <a:extLst>
              <a:ext uri="{FF2B5EF4-FFF2-40B4-BE49-F238E27FC236}">
                <a16:creationId xmlns:a16="http://schemas.microsoft.com/office/drawing/2014/main" id="{D6775AAB-9F77-493D-97A2-666F99057AD7}"/>
              </a:ext>
            </a:extLst>
          </p:cNvPr>
          <p:cNvSpPr/>
          <p:nvPr/>
        </p:nvSpPr>
        <p:spPr>
          <a:xfrm>
            <a:off x="11831302" y="384"/>
            <a:ext cx="12188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Tytuł — symbol zastępczy 21">
            <a:extLst>
              <a:ext uri="{FF2B5EF4-FFF2-40B4-BE49-F238E27FC236}">
                <a16:creationId xmlns:a16="http://schemas.microsoft.com/office/drawing/2014/main" id="{DAA5A65B-ABC8-4AAA-9446-6AD83FDB68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16" name="Tekst — symbol zastępczy 12">
            <a:extLst>
              <a:ext uri="{FF2B5EF4-FFF2-40B4-BE49-F238E27FC236}">
                <a16:creationId xmlns:a16="http://schemas.microsoft.com/office/drawing/2014/main" id="{9E058BF0-52C7-48BA-93F5-C3EDBD800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2249424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7" name="Stopka — symbol zastępczy 2">
            <a:extLst>
              <a:ext uri="{FF2B5EF4-FFF2-40B4-BE49-F238E27FC236}">
                <a16:creationId xmlns:a16="http://schemas.microsoft.com/office/drawing/2014/main" id="{A9863390-7DA5-40AC-9551-8BEEA0DC733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010403" y="612648"/>
            <a:ext cx="176783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8" name="Data — symbol zastępczy 13">
            <a:extLst>
              <a:ext uri="{FF2B5EF4-FFF2-40B4-BE49-F238E27FC236}">
                <a16:creationId xmlns:a16="http://schemas.microsoft.com/office/drawing/2014/main" id="{6E46D965-F2D0-4F93-A8CE-3F167F6D15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782043" y="612648"/>
            <a:ext cx="127635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fld id="{DA420EFD-E567-4E62-9808-2F90096AEB36}" type="datetime1">
              <a:rPr lang="pl-PL"/>
              <a:pPr lvl="0"/>
              <a:t>16.12.2019</a:t>
            </a:fld>
            <a:endParaRPr lang="pl-PL"/>
          </a:p>
        </p:txBody>
      </p:sp>
      <p:sp>
        <p:nvSpPr>
          <p:cNvPr id="19" name="Numer slajdu — symbol zastępczy 22">
            <a:extLst>
              <a:ext uri="{FF2B5EF4-FFF2-40B4-BE49-F238E27FC236}">
                <a16:creationId xmlns:a16="http://schemas.microsoft.com/office/drawing/2014/main" id="{17238AD4-6A2B-4EC3-BDDF-9C9C1F15281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99648" y="2267"/>
            <a:ext cx="1015998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A5F079A5-D707-4F3F-9239-47404559F355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l-PL" sz="40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</p:titleStyle>
    <p:bodyStyle>
      <a:lvl1pPr marL="365760" marR="0" lvl="0" indent="-256032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297D53"/>
        </a:buClr>
        <a:buSzPct val="100000"/>
        <a:buFont typeface="Georgia"/>
        <a:buChar char="•"/>
        <a:tabLst/>
        <a:defRPr lang="pl-PL" sz="28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  <a:lvl2pPr marL="658368" marR="0" lvl="1" indent="-24688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A7C29"/>
        </a:buClr>
        <a:buSzPct val="100000"/>
        <a:buFont typeface="Georgia"/>
        <a:buChar char="▫"/>
        <a:tabLst/>
        <a:defRPr lang="pl-PL" sz="2600" b="0" i="0" u="none" strike="noStrike" kern="1200" cap="none" spc="0" baseline="0">
          <a:solidFill>
            <a:srgbClr val="455F51"/>
          </a:solidFill>
          <a:uFillTx/>
          <a:latin typeface="Calibri"/>
        </a:defRPr>
      </a:lvl2pPr>
      <a:lvl3pPr marL="923544" marR="0" lvl="2" indent="-219456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400" b="0" i="0" u="none" strike="noStrike" kern="1200" cap="none" spc="0" baseline="0">
          <a:solidFill>
            <a:srgbClr val="455F51"/>
          </a:solidFill>
          <a:uFillTx/>
          <a:latin typeface="Calibri"/>
        </a:defRPr>
      </a:lvl3pPr>
      <a:lvl4pPr marL="1179576" marR="0" lvl="3" indent="-20116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200" b="0" i="0" u="none" strike="noStrike" kern="1200" cap="none" spc="0" baseline="0">
          <a:solidFill>
            <a:srgbClr val="455F51"/>
          </a:solidFill>
          <a:uFillTx/>
          <a:latin typeface="Calibri"/>
        </a:defRPr>
      </a:lvl4pPr>
      <a:lvl5pPr marL="1389888" marR="0" lvl="4" indent="-182880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000" b="0" i="0" u="none" strike="noStrike" kern="1200" cap="none" spc="0" baseline="0">
          <a:solidFill>
            <a:srgbClr val="455F51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ebservices.oorsprong.org/websamples.countryinfo/CountryInfoService.wso?WSDL" TargetMode="External"/><Relationship Id="rId2" Type="http://schemas.openxmlformats.org/officeDocument/2006/relationships/hyperlink" Target="http://www.dneonline.com/calculator.asmx?wsd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sf.cdyne.com/WeatherWS/Weather.asmx?WSD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7" Type="http://schemas.openxmlformats.org/officeDocument/2006/relationships/hyperlink" Target="http://localhost:8080/" TargetMode="External"/><Relationship Id="rId2" Type="http://schemas.openxmlformats.org/officeDocument/2006/relationships/hyperlink" Target="https://gorest.co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tstore.swagger.io/#/" TargetMode="External"/><Relationship Id="rId5" Type="http://schemas.openxmlformats.org/officeDocument/2006/relationships/hyperlink" Target="https://reqres.in/" TargetMode="External"/><Relationship Id="rId4" Type="http://schemas.openxmlformats.org/officeDocument/2006/relationships/hyperlink" Target="https://httpbin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neonline.com/calculator.asmx?wsd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pui.org/downloads/soapui.html" TargetMode="External"/><Relationship Id="rId2" Type="http://schemas.openxmlformats.org/officeDocument/2006/relationships/hyperlink" Target="https://github.com/czyzyk29/SoapUI_Worksho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repository/docker/czyzyk/ca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eautify.org/Xpath-Tester" TargetMode="External"/><Relationship Id="rId2" Type="http://schemas.openxmlformats.org/officeDocument/2006/relationships/hyperlink" Target="http://xpather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idisql.com/download.php?download=portable-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roovy-lang.org/json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CF1759-249D-4388-975D-CE302C033AC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pl-PL"/>
              <a:t>Web Service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87B52F-8307-416F-B559-C3947D2FB0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/>
          <a:p>
            <a:pPr lvl="0"/>
            <a:r>
              <a:rPr lang="pl-PL" dirty="0"/>
              <a:t>Prowadzący</a:t>
            </a:r>
          </a:p>
          <a:p>
            <a:pPr lvl="0"/>
            <a:r>
              <a:rPr lang="pl-PL" dirty="0"/>
              <a:t>Michał Czyżykowski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0051CF-9CF6-4D9B-B680-BF81D25EB2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272F4B-73ED-4F1E-9CD6-6DA36366522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Simple Object Access </a:t>
            </a:r>
            <a:r>
              <a:rPr lang="pl-PL" dirty="0" err="1"/>
              <a:t>Protocol</a:t>
            </a:r>
            <a:endParaRPr lang="pl-PL" dirty="0"/>
          </a:p>
          <a:p>
            <a:r>
              <a:rPr lang="pl-PL" dirty="0"/>
              <a:t>Protokół do komunikacji z usługami internetowymi -&gt; HTTP</a:t>
            </a:r>
          </a:p>
          <a:p>
            <a:r>
              <a:rPr lang="pl-PL" dirty="0"/>
              <a:t>Wykorzystuje XML</a:t>
            </a:r>
          </a:p>
          <a:p>
            <a:r>
              <a:rPr lang="pl-PL" dirty="0"/>
              <a:t>Przesyłanie standardów SOAP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1FEF57-2FA0-4DC7-B91C-229CAA4ED2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 – przykłady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C41DB7-D121-4C0D-A793-BB20B53AF02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hlinkClick r:id="rId2"/>
              </a:rPr>
              <a:t>http://www.dneonline.com/calculator.asmx?wsdl</a:t>
            </a:r>
            <a:endParaRPr lang="pl-PL" dirty="0"/>
          </a:p>
          <a:p>
            <a:r>
              <a:rPr lang="pl-PL" dirty="0">
                <a:hlinkClick r:id="rId3"/>
              </a:rPr>
              <a:t>http://webservices.oorsprong.org/websamples.countryinfo/CountryInfoService.wso?WSDL</a:t>
            </a:r>
            <a:endParaRPr lang="pl-PL" dirty="0"/>
          </a:p>
          <a:p>
            <a:pPr lvl="0"/>
            <a:r>
              <a:rPr lang="pl-PL" dirty="0">
                <a:hlinkClick r:id="rId4"/>
              </a:rPr>
              <a:t>http://wsf.cdyne.com/WeatherWS/Weather.asmx?WSDL</a:t>
            </a:r>
            <a:endParaRPr lang="pl-PL" dirty="0"/>
          </a:p>
          <a:p>
            <a:pPr lvl="0"/>
            <a:endParaRPr lang="pl-PL" dirty="0"/>
          </a:p>
          <a:p>
            <a:pPr marL="109728" lvl="0" indent="0">
              <a:buNone/>
            </a:pPr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EC572C-17A9-413E-AF64-90A86ED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EA8E81-9158-4AFA-855E-2507B505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</a:t>
            </a:r>
          </a:p>
          <a:p>
            <a:r>
              <a:rPr lang="pl-PL" dirty="0"/>
              <a:t>Luźny styl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r>
              <a:rPr lang="pl-PL" dirty="0"/>
              <a:t>Wszystko czego potrzebujesz żeby przesyła dane od A do B i dostać odpowiedz</a:t>
            </a:r>
          </a:p>
          <a:p>
            <a:r>
              <a:rPr lang="pl-PL" dirty="0"/>
              <a:t>Jasne i proste</a:t>
            </a:r>
          </a:p>
          <a:p>
            <a:r>
              <a:rPr lang="pl-PL" dirty="0"/>
              <a:t>Wykorzystuje XML, </a:t>
            </a:r>
            <a:r>
              <a:rPr lang="pl-PL" dirty="0" err="1"/>
              <a:t>Json</a:t>
            </a:r>
            <a:r>
              <a:rPr lang="pl-PL" dirty="0"/>
              <a:t>, </a:t>
            </a:r>
            <a:r>
              <a:rPr lang="pl-PL" dirty="0" err="1"/>
              <a:t>Yaml</a:t>
            </a:r>
            <a:endParaRPr lang="pl-PL" dirty="0"/>
          </a:p>
          <a:p>
            <a:r>
              <a:rPr lang="pl-PL" dirty="0"/>
              <a:t>Metody GET/POST/DELETE/PUT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1743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439EF-D5E6-4E86-ABDC-1B3C0A0EF3B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9213B1-D622-4936-8B57-D354B9E4735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>
                <a:hlinkClick r:id="rId2"/>
              </a:rPr>
              <a:t>https://gorest.co.in/</a:t>
            </a:r>
            <a:endParaRPr lang="pl-PL" dirty="0">
              <a:hlinkClick r:id="rId3"/>
            </a:endParaRPr>
          </a:p>
          <a:p>
            <a:pPr marL="109728" lvl="0" indent="0">
              <a:buNone/>
            </a:pPr>
            <a:r>
              <a:rPr lang="pl-PL" dirty="0">
                <a:hlinkClick r:id="rId3"/>
              </a:rPr>
              <a:t>https://jsonplaceholder.typicode.com/</a:t>
            </a:r>
            <a:endParaRPr lang="pl-PL" dirty="0"/>
          </a:p>
          <a:p>
            <a:pPr marL="109728" lvl="0" indent="0">
              <a:buNone/>
            </a:pPr>
            <a:r>
              <a:rPr lang="pl-PL" dirty="0">
                <a:hlinkClick r:id="rId4"/>
              </a:rPr>
              <a:t>https://httpbin.org/</a:t>
            </a:r>
            <a:endParaRPr lang="pl-PL" dirty="0"/>
          </a:p>
          <a:p>
            <a:pPr marL="109728" lvl="0" indent="0">
              <a:buNone/>
            </a:pPr>
            <a:r>
              <a:rPr lang="pl-PL" dirty="0">
                <a:hlinkClick r:id="rId5"/>
              </a:rPr>
              <a:t>https://reqres.in/</a:t>
            </a:r>
            <a:endParaRPr lang="pl-PL" dirty="0"/>
          </a:p>
          <a:p>
            <a:pPr marL="109728" lvl="0" indent="0">
              <a:buNone/>
            </a:pPr>
            <a:r>
              <a:rPr lang="pl-PL" dirty="0">
                <a:hlinkClick r:id="rId6"/>
              </a:rPr>
              <a:t>https://petstore.swagger.io/#/</a:t>
            </a:r>
            <a:r>
              <a:rPr lang="pl-PL" dirty="0"/>
              <a:t> </a:t>
            </a:r>
            <a:r>
              <a:rPr lang="en-US" dirty="0"/>
              <a:t>GET</a:t>
            </a:r>
            <a:r>
              <a:rPr lang="pl-PL" dirty="0"/>
              <a:t> </a:t>
            </a:r>
            <a:r>
              <a:rPr lang="en-US" dirty="0"/>
              <a:t>http://petstore.swagger.io/v2/pet/</a:t>
            </a:r>
            <a:r>
              <a:rPr lang="pl-PL" dirty="0"/>
              <a:t>id</a:t>
            </a:r>
            <a:endParaRPr lang="en-US" dirty="0"/>
          </a:p>
          <a:p>
            <a:pPr marL="109728" lvl="0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pPr marL="109728" indent="0">
              <a:buNone/>
            </a:pPr>
            <a:r>
              <a:rPr lang="pl-PL" dirty="0">
                <a:hlinkClick r:id="rId7"/>
              </a:rPr>
              <a:t>http://localhost:8080/</a:t>
            </a:r>
            <a:endParaRPr lang="pl-PL" dirty="0"/>
          </a:p>
          <a:p>
            <a:pPr lvl="0"/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60E4B00D-57D0-4939-A3D2-AD00D165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60" y="3968252"/>
            <a:ext cx="5790476" cy="271428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239C869-0E71-42BC-BF4A-D8209ABF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011F38-40D9-4D3B-84DC-618E913E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55" y="1532605"/>
            <a:ext cx="5714286" cy="222857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78D2E77-A589-4E49-95F0-CBFC939CE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37" y="4295977"/>
            <a:ext cx="904762" cy="216190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80DC241-90ED-4F06-82A5-966443BD1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599" y="4516970"/>
            <a:ext cx="1428571" cy="211428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3EF628E-E605-4F33-8097-43E090B12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36" y="4648198"/>
            <a:ext cx="2676190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1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8756B6-B244-4794-94D8-6DB782B6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AD31FB-0325-4B8F-A94F-03AB2622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  <a:p>
            <a:pPr lvl="1"/>
            <a:r>
              <a:rPr lang="pl-PL" dirty="0"/>
              <a:t>Lekki, prosty bez security, otwarty, cache</a:t>
            </a:r>
          </a:p>
          <a:p>
            <a:r>
              <a:rPr lang="pl-PL" dirty="0"/>
              <a:t>SOAP</a:t>
            </a:r>
          </a:p>
          <a:p>
            <a:pPr lvl="1"/>
            <a:r>
              <a:rPr lang="pl-PL" dirty="0"/>
              <a:t>Protokół, ciężki, udokumentowany, security, zamknięty, transferowany</a:t>
            </a:r>
          </a:p>
        </p:txBody>
      </p:sp>
    </p:spTree>
    <p:extLst>
      <p:ext uri="{BB962C8B-B14F-4D97-AF65-F5344CB8AC3E}">
        <p14:creationId xmlns:p14="http://schemas.microsoft.com/office/powerpoint/2010/main" val="37805754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F1CE6-8329-404A-8194-44FC7179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FA4E1B-AFB7-4153-A4B0-4522A9D9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Fiddler</a:t>
            </a:r>
            <a:endParaRPr lang="pl-PL" dirty="0"/>
          </a:p>
          <a:p>
            <a:r>
              <a:rPr lang="pl-PL" dirty="0" err="1"/>
              <a:t>Soap</a:t>
            </a:r>
            <a:r>
              <a:rPr lang="pl-PL" dirty="0"/>
              <a:t> UI – baza testów</a:t>
            </a:r>
          </a:p>
          <a:p>
            <a:r>
              <a:rPr lang="pl-PL" dirty="0" err="1"/>
              <a:t>Jmeter</a:t>
            </a:r>
            <a:endParaRPr lang="pl-PL" dirty="0"/>
          </a:p>
          <a:p>
            <a:r>
              <a:rPr lang="pl-PL" dirty="0" err="1"/>
              <a:t>Postman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790910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554F74-0B35-4A90-8A5A-E1641185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B9D4672-EC65-46E1-8245-FADD77BE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576" y="1131570"/>
            <a:ext cx="8726468" cy="477774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2F0F2B4-AC61-4475-B16E-7BE08017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067" y="0"/>
            <a:ext cx="12743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10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3BB47F-9634-4B3C-B9BD-C71B52B7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GUI – co tu widać?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02DFEA-8D59-496A-ABDE-A664A59D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Workshop - Project</a:t>
            </a:r>
          </a:p>
          <a:p>
            <a:pPr lvl="1"/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REST</a:t>
            </a:r>
          </a:p>
          <a:p>
            <a:pPr lvl="1"/>
            <a:r>
              <a:rPr lang="pl-PL" dirty="0" err="1"/>
              <a:t>Properties</a:t>
            </a:r>
            <a:endParaRPr lang="pl-PL" dirty="0"/>
          </a:p>
          <a:p>
            <a:r>
              <a:rPr lang="pl-PL" dirty="0"/>
              <a:t>Editor</a:t>
            </a:r>
          </a:p>
          <a:p>
            <a:pPr lvl="1"/>
            <a:r>
              <a:rPr lang="pl-PL" dirty="0" err="1"/>
              <a:t>Request</a:t>
            </a:r>
            <a:endParaRPr lang="pl-PL" dirty="0"/>
          </a:p>
          <a:p>
            <a:pPr lvl="1"/>
            <a:r>
              <a:rPr lang="pl-PL" dirty="0" err="1"/>
              <a:t>Response</a:t>
            </a:r>
            <a:endParaRPr lang="pl-PL" dirty="0"/>
          </a:p>
          <a:p>
            <a:r>
              <a:rPr lang="pl-PL" dirty="0"/>
              <a:t>Log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335011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D17145-BBAC-4543-AA1F-FE5EA162D7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93DEEEC-437A-441E-86FB-7DE6D2F2847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Kim jestem?</a:t>
            </a:r>
          </a:p>
          <a:p>
            <a:pPr lvl="0"/>
            <a:r>
              <a:rPr lang="pl-PL"/>
              <a:t>Kim jesteście Wy?</a:t>
            </a:r>
          </a:p>
          <a:p>
            <a:pPr lvl="0"/>
            <a:r>
              <a:rPr lang="pl-PL"/>
              <a:t>Co robicie?</a:t>
            </a:r>
          </a:p>
          <a:p>
            <a:pPr lvl="0"/>
            <a:r>
              <a:rPr lang="pl-PL"/>
              <a:t>Czego oczekujecie?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215315-454F-437F-B4A9-BAED8DA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Services / </a:t>
            </a:r>
            <a:r>
              <a:rPr lang="pl-PL" dirty="0" err="1"/>
              <a:t>TestSuites</a:t>
            </a:r>
            <a:r>
              <a:rPr lang="pl-PL" dirty="0"/>
              <a:t> – co tu kliknąć?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66B5F7-66EA-4E37-A6AF-E3166361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Dodawanie usługi</a:t>
            </a:r>
          </a:p>
          <a:p>
            <a:r>
              <a:rPr lang="pl-PL" dirty="0"/>
              <a:t>Dodawanie bazy testów</a:t>
            </a:r>
          </a:p>
        </p:txBody>
      </p:sp>
    </p:spTree>
    <p:extLst>
      <p:ext uri="{BB962C8B-B14F-4D97-AF65-F5344CB8AC3E}">
        <p14:creationId xmlns:p14="http://schemas.microsoft.com/office/powerpoint/2010/main" val="196507399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1D32ED-F468-4E4C-BAB6-58A7463B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drzewiasta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A6974D-4458-4CD0-A093-EEEEE273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</a:t>
            </a:r>
          </a:p>
          <a:p>
            <a:pPr lvl="1"/>
            <a:r>
              <a:rPr lang="pl-PL" dirty="0"/>
              <a:t>Service</a:t>
            </a:r>
          </a:p>
          <a:p>
            <a:pPr lvl="2"/>
            <a:r>
              <a:rPr lang="pl-PL" dirty="0"/>
              <a:t>REST </a:t>
            </a:r>
            <a:r>
              <a:rPr lang="pl-PL" dirty="0" err="1"/>
              <a:t>Endpoint</a:t>
            </a:r>
            <a:endParaRPr lang="pl-PL" dirty="0"/>
          </a:p>
          <a:p>
            <a:pPr lvl="3"/>
            <a:r>
              <a:rPr lang="pl-PL" dirty="0"/>
              <a:t>Resource</a:t>
            </a:r>
          </a:p>
          <a:p>
            <a:pPr lvl="4"/>
            <a:r>
              <a:rPr lang="pl-PL" dirty="0"/>
              <a:t>Metod -&gt; </a:t>
            </a:r>
            <a:r>
              <a:rPr lang="pl-PL" dirty="0" err="1"/>
              <a:t>Request</a:t>
            </a:r>
            <a:endParaRPr lang="pl-PL" dirty="0"/>
          </a:p>
          <a:p>
            <a:pPr lvl="2"/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Metods</a:t>
            </a:r>
            <a:endParaRPr lang="pl-PL" dirty="0"/>
          </a:p>
          <a:p>
            <a:pPr lvl="1"/>
            <a:r>
              <a:rPr lang="pl-PL" dirty="0" err="1"/>
              <a:t>TestSuite</a:t>
            </a:r>
            <a:r>
              <a:rPr lang="pl-PL" dirty="0"/>
              <a:t> -&gt; TS</a:t>
            </a:r>
          </a:p>
          <a:p>
            <a:pPr lvl="2"/>
            <a:r>
              <a:rPr lang="pl-PL" dirty="0" err="1"/>
              <a:t>TestCase</a:t>
            </a:r>
            <a:r>
              <a:rPr lang="pl-PL" dirty="0"/>
              <a:t> -&gt; TC</a:t>
            </a:r>
          </a:p>
          <a:p>
            <a:pPr lvl="3"/>
            <a:r>
              <a:rPr lang="pl-PL" dirty="0" err="1"/>
              <a:t>TestStep</a:t>
            </a:r>
            <a:r>
              <a:rPr lang="pl-PL" dirty="0"/>
              <a:t> -&gt; TS</a:t>
            </a:r>
          </a:p>
          <a:p>
            <a:pPr marL="1207008" lvl="4" indent="0">
              <a:buNone/>
            </a:pPr>
            <a:endParaRPr lang="pl-PL" dirty="0"/>
          </a:p>
          <a:p>
            <a:pPr lvl="3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330736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FEDCD8-2002-4B78-B987-DBE17CC1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– SOAP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8A7246-67B8-4C0B-B737-4EFEE67F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http://www.dneonline.com/calculator.asmx?wsdl</a:t>
            </a:r>
            <a:endParaRPr lang="pl-PL" dirty="0"/>
          </a:p>
          <a:p>
            <a:endParaRPr lang="pl-PL" dirty="0"/>
          </a:p>
          <a:p>
            <a:r>
              <a:rPr lang="pl-PL" dirty="0"/>
              <a:t>Projekt dla WS SOAP</a:t>
            </a:r>
          </a:p>
          <a:p>
            <a:r>
              <a:rPr lang="pl-PL" dirty="0"/>
              <a:t>Test Suite - </a:t>
            </a:r>
            <a:r>
              <a:rPr lang="pl-PL" dirty="0" err="1"/>
              <a:t>Calculator</a:t>
            </a:r>
            <a:endParaRPr lang="pl-PL" dirty="0"/>
          </a:p>
          <a:p>
            <a:r>
              <a:rPr lang="pl-PL" dirty="0"/>
              <a:t>Test Case – </a:t>
            </a:r>
            <a:r>
              <a:rPr lang="pl-PL" dirty="0" err="1"/>
              <a:t>Add</a:t>
            </a:r>
            <a:endParaRPr lang="pl-PL" dirty="0"/>
          </a:p>
          <a:p>
            <a:r>
              <a:rPr lang="pl-PL" dirty="0"/>
              <a:t>Test Step – </a:t>
            </a:r>
            <a:r>
              <a:rPr lang="pl-PL" dirty="0" err="1"/>
              <a:t>Add</a:t>
            </a:r>
            <a:r>
              <a:rPr lang="pl-PL" dirty="0"/>
              <a:t> 2+2</a:t>
            </a:r>
          </a:p>
          <a:p>
            <a:r>
              <a:rPr lang="pl-PL" dirty="0"/>
              <a:t>Run </a:t>
            </a:r>
          </a:p>
          <a:p>
            <a:r>
              <a:rPr lang="pl-PL" dirty="0"/>
              <a:t>Simple </a:t>
            </a:r>
            <a:r>
              <a:rPr lang="pl-PL" dirty="0" err="1"/>
              <a:t>asertion</a:t>
            </a:r>
            <a:r>
              <a:rPr lang="pl-PL" dirty="0"/>
              <a:t>- </a:t>
            </a:r>
            <a:r>
              <a:rPr lang="pl-PL" dirty="0" err="1"/>
              <a:t>Contains</a:t>
            </a:r>
            <a:r>
              <a:rPr lang="pl-PL" dirty="0"/>
              <a:t>/Http Status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0342598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car:latest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car:latest</a:t>
            </a:r>
            <a:endParaRPr lang="pl-PL" dirty="0"/>
          </a:p>
          <a:p>
            <a:r>
              <a:rPr lang="pl-PL" dirty="0">
                <a:hlinkClick r:id="rId2"/>
              </a:rPr>
              <a:t>http://localhost:8080/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Troubleshoting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Switching</a:t>
            </a:r>
            <a:r>
              <a:rPr lang="pl-PL" dirty="0"/>
              <a:t> to Windows/Linux </a:t>
            </a:r>
            <a:r>
              <a:rPr lang="pl-PL" dirty="0" err="1"/>
              <a:t>containers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4540073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lvl="1"/>
            <a:r>
              <a:rPr lang="pl-PL" dirty="0"/>
              <a:t>Zwróć całą listę</a:t>
            </a:r>
          </a:p>
          <a:p>
            <a:pPr lvl="1"/>
            <a:endParaRPr lang="pl-PL" dirty="0"/>
          </a:p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Zwróć id = 3</a:t>
            </a:r>
          </a:p>
          <a:p>
            <a:pPr lvl="1"/>
            <a:endParaRPr lang="pl-PL" dirty="0"/>
          </a:p>
          <a:p>
            <a:r>
              <a:rPr lang="pl-PL" dirty="0"/>
              <a:t>POST: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marL="411480" lvl="1" indent="0">
              <a:buNone/>
            </a:pPr>
            <a:r>
              <a:rPr lang="pl-PL" dirty="0"/>
              <a:t>	{"</a:t>
            </a:r>
            <a:r>
              <a:rPr lang="pl-PL" dirty="0" err="1"/>
              <a:t>name</a:t>
            </a:r>
            <a:r>
              <a:rPr lang="pl-PL" dirty="0"/>
              <a:t>":"Polonez"}</a:t>
            </a:r>
          </a:p>
          <a:p>
            <a:pPr lvl="1"/>
            <a:r>
              <a:rPr lang="pl-PL" dirty="0"/>
              <a:t> dodaj pojazd nazwa „Polonez”</a:t>
            </a:r>
          </a:p>
          <a:p>
            <a:pPr marL="109728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512835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DDCDDB-8890-42F9-9087-F0B073E9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E8F1D9-A87A-4CCC-A643-F54724AC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Aktualizacja id=3</a:t>
            </a:r>
          </a:p>
          <a:p>
            <a:pPr lvl="1"/>
            <a:endParaRPr lang="pl-PL" dirty="0"/>
          </a:p>
          <a:p>
            <a:r>
              <a:rPr lang="pl-PL" dirty="0"/>
              <a:t>DELETE: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Usuwanie id=3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926846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1A3374-43A5-463F-8F8B-8DF6895B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5FB359-D43B-47C0-9E4A-92CB8916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Oauth</a:t>
            </a:r>
            <a:r>
              <a:rPr lang="pl-PL" dirty="0"/>
              <a:t> 2.0</a:t>
            </a:r>
          </a:p>
          <a:p>
            <a:pPr lvl="1"/>
            <a:r>
              <a:rPr lang="pl-PL" dirty="0" err="1"/>
              <a:t>Add</a:t>
            </a:r>
            <a:r>
              <a:rPr lang="pl-PL" dirty="0"/>
              <a:t> pass</a:t>
            </a:r>
          </a:p>
          <a:p>
            <a:r>
              <a:rPr lang="pl-PL" dirty="0" err="1"/>
              <a:t>Follow</a:t>
            </a:r>
            <a:r>
              <a:rPr lang="pl-PL" dirty="0"/>
              <a:t> </a:t>
            </a:r>
            <a:r>
              <a:rPr lang="pl-PL" dirty="0" err="1"/>
              <a:t>redirects</a:t>
            </a:r>
            <a:r>
              <a:rPr lang="pl-PL" dirty="0"/>
              <a:t>: </a:t>
            </a:r>
            <a:r>
              <a:rPr lang="pl-PL" dirty="0" err="1"/>
              <a:t>false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0434059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B73C4-F1D3-4341-88AA-914F6990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B39637-9F4E-4F23-9AB0-A4455596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pl-PL" dirty="0"/>
              <a:t>POST https://gorest.co.in/public-api/users HTTP/1.1</a:t>
            </a:r>
          </a:p>
          <a:p>
            <a:pPr marL="109728" indent="0">
              <a:buNone/>
            </a:pPr>
            <a:r>
              <a:rPr lang="pl-PL" dirty="0"/>
              <a:t>Content-</a:t>
            </a:r>
            <a:r>
              <a:rPr lang="pl-PL" dirty="0" err="1"/>
              <a:t>Type</a:t>
            </a:r>
            <a:r>
              <a:rPr lang="pl-PL" dirty="0"/>
              <a:t>: </a:t>
            </a:r>
            <a:r>
              <a:rPr lang="pl-PL" dirty="0" err="1"/>
              <a:t>application</a:t>
            </a:r>
            <a:r>
              <a:rPr lang="pl-PL" dirty="0"/>
              <a:t>/</a:t>
            </a:r>
            <a:r>
              <a:rPr lang="pl-PL" dirty="0" err="1"/>
              <a:t>json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Authorization</a:t>
            </a:r>
            <a:r>
              <a:rPr lang="pl-PL" dirty="0"/>
              <a:t>: </a:t>
            </a:r>
            <a:r>
              <a:rPr lang="pl-PL" dirty="0" err="1"/>
              <a:t>Bearer</a:t>
            </a:r>
            <a:r>
              <a:rPr lang="pl-PL" dirty="0"/>
              <a:t> z0bROAWgHDjTBrbIAgC14nRRI4IxTDTSq5h0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first_name</a:t>
            </a:r>
            <a:r>
              <a:rPr lang="pl-PL" dirty="0"/>
              <a:t>": "</a:t>
            </a:r>
            <a:r>
              <a:rPr lang="pl-PL" dirty="0" err="1"/>
              <a:t>imie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last_name</a:t>
            </a:r>
            <a:r>
              <a:rPr lang="pl-PL" dirty="0"/>
              <a:t>": "nazwisko",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gender</a:t>
            </a:r>
            <a:r>
              <a:rPr lang="pl-PL" dirty="0"/>
              <a:t>": "</a:t>
            </a:r>
            <a:r>
              <a:rPr lang="pl-PL" dirty="0" err="1"/>
              <a:t>male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"email": ”warsztat@test.com"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2667046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541A51-E739-46A4-AF6A-0A1F1E8C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– asercje co tu sprawdzać?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2674CB-8863-41B4-A1D4-8B72FC69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Walidowanie</a:t>
            </a:r>
          </a:p>
          <a:p>
            <a:pPr lvl="1"/>
            <a:r>
              <a:rPr lang="pl-PL" dirty="0"/>
              <a:t>Rezultat vs oczekiwany wynik</a:t>
            </a:r>
          </a:p>
          <a:p>
            <a:endParaRPr lang="pl-PL" dirty="0"/>
          </a:p>
          <a:p>
            <a:r>
              <a:rPr lang="pl-PL" dirty="0" err="1"/>
              <a:t>Valid</a:t>
            </a:r>
            <a:r>
              <a:rPr lang="pl-PL" dirty="0"/>
              <a:t> HTTP Status </a:t>
            </a:r>
            <a:r>
              <a:rPr lang="pl-PL" dirty="0" err="1"/>
              <a:t>Code</a:t>
            </a:r>
            <a:r>
              <a:rPr lang="pl-PL" dirty="0"/>
              <a:t> (</a:t>
            </a:r>
            <a:r>
              <a:rPr lang="pl-PL" dirty="0" err="1"/>
              <a:t>Invalid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 err="1"/>
              <a:t>Contains</a:t>
            </a:r>
            <a:r>
              <a:rPr lang="pl-PL" dirty="0"/>
              <a:t> (not </a:t>
            </a:r>
            <a:r>
              <a:rPr lang="pl-PL" dirty="0" err="1"/>
              <a:t>Contains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8660051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589994-4F8E-4D60-B4B6-68FDD078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- </a:t>
            </a:r>
            <a:r>
              <a:rPr lang="pl-PL" dirty="0" err="1"/>
              <a:t>Xpath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41C784-0625-4D23-A749-AB0D6E80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en-US" dirty="0"/>
              <a:t>declare namespace soap='http://schemas.xmlsoap.org/soap/envelope/';</a:t>
            </a:r>
          </a:p>
          <a:p>
            <a:pPr lvl="1"/>
            <a:r>
              <a:rPr lang="en-US" dirty="0"/>
              <a:t>declare namespace ns1='http://tempuri.org/’;</a:t>
            </a:r>
          </a:p>
          <a:p>
            <a:pPr lvl="1"/>
            <a:r>
              <a:rPr lang="en-US" dirty="0"/>
              <a:t>//ns1:MultiplyResult</a:t>
            </a:r>
            <a:endParaRPr lang="pl-PL" dirty="0"/>
          </a:p>
          <a:p>
            <a:pPr lvl="1"/>
            <a:r>
              <a:rPr lang="pl-PL" dirty="0"/>
              <a:t>Or </a:t>
            </a:r>
            <a:r>
              <a:rPr lang="en-US" dirty="0"/>
              <a:t>//ns1:MultiplyResult</a:t>
            </a:r>
            <a:r>
              <a:rPr lang="pl-PL" dirty="0"/>
              <a:t>[1]  -&gt;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1 to </a:t>
            </a:r>
            <a:r>
              <a:rPr lang="pl-PL" dirty="0" err="1"/>
              <a:t>choose</a:t>
            </a:r>
            <a:endParaRPr lang="pl-PL" dirty="0"/>
          </a:p>
          <a:p>
            <a:pPr lvl="1"/>
            <a:r>
              <a:rPr lang="pl-PL" dirty="0"/>
              <a:t>Or //</a:t>
            </a:r>
            <a:r>
              <a:rPr lang="en-US" dirty="0"/>
              <a:t> ns1:MultiplyResult</a:t>
            </a:r>
            <a:r>
              <a:rPr lang="pl-PL" dirty="0"/>
              <a:t>/ns1:ScoreResult -&gt;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nodes</a:t>
            </a:r>
            <a:r>
              <a:rPr lang="pl-PL" dirty="0"/>
              <a:t> </a:t>
            </a:r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ns1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1 to </a:t>
            </a:r>
            <a:r>
              <a:rPr lang="pl-PL" dirty="0" err="1"/>
              <a:t>choose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81828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06C904-FEE9-4E0B-BC7F-A9513CFA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C7F9B1-E3E1-493C-83A3-970DB775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hlinkClick r:id="rId2"/>
              </a:rPr>
              <a:t>Soap</a:t>
            </a:r>
            <a:r>
              <a:rPr lang="pl-PL" dirty="0">
                <a:hlinkClick r:id="rId2"/>
              </a:rPr>
              <a:t> UI 5.5.0</a:t>
            </a:r>
          </a:p>
          <a:p>
            <a:r>
              <a:rPr lang="pl-PL" dirty="0">
                <a:hlinkClick r:id="rId3"/>
              </a:rPr>
              <a:t>https://www.soapui.org/downloads/soapui.html</a:t>
            </a:r>
            <a:endParaRPr lang="pl-PL" dirty="0"/>
          </a:p>
          <a:p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r>
              <a:rPr lang="pl-PL" dirty="0">
                <a:hlinkClick r:id="rId2"/>
              </a:rPr>
              <a:t>https://github.com/czyzyk29/SoapUI_Workshop.git</a:t>
            </a:r>
            <a:endParaRPr lang="pl-PL" dirty="0"/>
          </a:p>
          <a:p>
            <a:r>
              <a:rPr lang="pl-PL" dirty="0">
                <a:hlinkClick r:id="rId4"/>
              </a:rPr>
              <a:t>https://hub.docker.com/repository/docker/czyzyk/car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2001613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AEE1FB-52F4-4003-80AD-7FD0016E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- </a:t>
            </a:r>
            <a:r>
              <a:rPr lang="pl-PL" dirty="0" err="1"/>
              <a:t>XpathQuery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D7F5F7-2023-4381-9C7C-D8FCB31C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XQuery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multiply</a:t>
            </a:r>
            <a:r>
              <a:rPr lang="pl-PL" dirty="0"/>
              <a:t> data in same </a:t>
            </a:r>
            <a:r>
              <a:rPr lang="pl-PL" dirty="0" err="1"/>
              <a:t>nodes</a:t>
            </a:r>
            <a:endParaRPr lang="pl-PL" dirty="0"/>
          </a:p>
          <a:p>
            <a:pPr lvl="1"/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weather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&lt;</a:t>
            </a:r>
            <a:r>
              <a:rPr lang="pl-PL" dirty="0" err="1"/>
              <a:t>Result</a:t>
            </a:r>
            <a:r>
              <a:rPr lang="pl-PL" dirty="0"/>
              <a:t>&gt;</a:t>
            </a:r>
          </a:p>
          <a:p>
            <a:pPr marL="411480" lvl="1" indent="0">
              <a:buNone/>
            </a:pPr>
            <a:r>
              <a:rPr lang="pl-PL" dirty="0"/>
              <a:t>{</a:t>
            </a:r>
          </a:p>
          <a:p>
            <a:pPr marL="411480" lvl="1" indent="0">
              <a:buNone/>
            </a:pPr>
            <a:r>
              <a:rPr lang="pl-PL" dirty="0"/>
              <a:t>for $a in //ns1: -&gt; and </a:t>
            </a:r>
            <a:r>
              <a:rPr lang="pl-PL" dirty="0" err="1"/>
              <a:t>some</a:t>
            </a:r>
            <a:r>
              <a:rPr lang="pl-PL" dirty="0"/>
              <a:t> </a:t>
            </a:r>
          </a:p>
          <a:p>
            <a:pPr marL="411480" lvl="1" indent="0">
              <a:buNone/>
            </a:pPr>
            <a:r>
              <a:rPr lang="pl-PL" dirty="0"/>
              <a:t>Return @a</a:t>
            </a:r>
          </a:p>
          <a:p>
            <a:pPr marL="411480" lvl="1" indent="0">
              <a:buNone/>
            </a:pPr>
            <a:r>
              <a:rPr lang="pl-PL" dirty="0"/>
              <a:t>}</a:t>
            </a:r>
          </a:p>
          <a:p>
            <a:pPr marL="411480" lvl="1" indent="0">
              <a:buNone/>
            </a:pPr>
            <a:r>
              <a:rPr lang="pl-PL" dirty="0"/>
              <a:t>&lt;/</a:t>
            </a:r>
            <a:r>
              <a:rPr lang="pl-PL" dirty="0" err="1"/>
              <a:t>Result</a:t>
            </a:r>
            <a:r>
              <a:rPr lang="pl-PL" dirty="0"/>
              <a:t>&gt;</a:t>
            </a:r>
          </a:p>
          <a:p>
            <a:pPr lvl="1"/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218608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2C446F-FD6B-4DD0-8DC9-A99AA2B5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2F5090-4CDA-4B06-B58C-E95E74CC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Fault</a:t>
            </a:r>
            <a:r>
              <a:rPr lang="pl-PL" dirty="0"/>
              <a:t> (Not)</a:t>
            </a:r>
          </a:p>
          <a:p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Compliance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JsonPatch</a:t>
            </a:r>
            <a:endParaRPr lang="pl-PL" dirty="0"/>
          </a:p>
          <a:p>
            <a:pPr lvl="1"/>
            <a:r>
              <a:rPr lang="pl-PL" dirty="0" err="1"/>
              <a:t>Count</a:t>
            </a:r>
            <a:endParaRPr lang="pl-PL" dirty="0"/>
          </a:p>
          <a:p>
            <a:pPr lvl="1"/>
            <a:r>
              <a:rPr lang="pl-PL" dirty="0" err="1"/>
              <a:t>Existance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RegEx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472615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B7086-396C-4953-977A-60336D27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ED9398-D2FC-481B-BD2A-F08CF090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Response</a:t>
            </a:r>
            <a:r>
              <a:rPr lang="pl-PL" dirty="0"/>
              <a:t> SLA</a:t>
            </a:r>
          </a:p>
          <a:p>
            <a:r>
              <a:rPr lang="pl-PL" dirty="0" err="1"/>
              <a:t>Script</a:t>
            </a:r>
            <a:r>
              <a:rPr lang="pl-PL" dirty="0"/>
              <a:t> – </a:t>
            </a:r>
            <a:r>
              <a:rPr lang="pl-PL" dirty="0" err="1"/>
              <a:t>Groovie</a:t>
            </a:r>
            <a:r>
              <a:rPr lang="pl-PL" dirty="0"/>
              <a:t> SOAP</a:t>
            </a:r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holder</a:t>
            </a:r>
            <a:r>
              <a:rPr lang="pl-PL" dirty="0"/>
              <a:t> = </a:t>
            </a:r>
            <a:r>
              <a:rPr lang="pl-PL" dirty="0" err="1"/>
              <a:t>groovyUtils.getXmlHolder</a:t>
            </a:r>
            <a:r>
              <a:rPr lang="pl-PL" dirty="0"/>
              <a:t>(</a:t>
            </a:r>
            <a:r>
              <a:rPr lang="pl-PL" dirty="0" err="1"/>
              <a:t>messageExchange.responseContent</a:t>
            </a:r>
            <a:r>
              <a:rPr lang="pl-PL" dirty="0"/>
              <a:t>)</a:t>
            </a:r>
          </a:p>
          <a:p>
            <a:pPr marL="411480" lvl="1" indent="0">
              <a:buNone/>
            </a:pPr>
            <a:r>
              <a:rPr lang="pl-PL" dirty="0" err="1"/>
              <a:t>holder.namespaces</a:t>
            </a:r>
            <a:r>
              <a:rPr lang="pl-PL" dirty="0"/>
              <a:t>["</a:t>
            </a:r>
            <a:r>
              <a:rPr lang="pl-PL" dirty="0" err="1"/>
              <a:t>ns</a:t>
            </a:r>
            <a:r>
              <a:rPr lang="pl-PL" dirty="0"/>
              <a:t>"] = 'http://tempuri.org/';</a:t>
            </a:r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resultAdd</a:t>
            </a:r>
            <a:r>
              <a:rPr lang="pl-PL" dirty="0"/>
              <a:t> = </a:t>
            </a:r>
            <a:r>
              <a:rPr lang="pl-PL" dirty="0" err="1"/>
              <a:t>holder.getNodeValue</a:t>
            </a:r>
            <a:r>
              <a:rPr lang="pl-PL" dirty="0"/>
              <a:t>("//</a:t>
            </a:r>
            <a:r>
              <a:rPr lang="pl-PL" dirty="0" err="1"/>
              <a:t>ns:MultiplyResult</a:t>
            </a:r>
            <a:r>
              <a:rPr lang="pl-PL" dirty="0"/>
              <a:t>") </a:t>
            </a:r>
          </a:p>
          <a:p>
            <a:pPr marL="411480" lvl="1" indent="0">
              <a:buNone/>
            </a:pPr>
            <a:r>
              <a:rPr lang="pl-PL" dirty="0" err="1"/>
              <a:t>assert</a:t>
            </a:r>
            <a:r>
              <a:rPr lang="pl-PL" dirty="0"/>
              <a:t> </a:t>
            </a:r>
            <a:r>
              <a:rPr lang="pl-PL" dirty="0" err="1"/>
              <a:t>resultAdd</a:t>
            </a:r>
            <a:r>
              <a:rPr lang="pl-PL" dirty="0"/>
              <a:t> == "4"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0461309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B3FF8C-C91A-4ECA-A1B1-F46ECFF0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C88406-B4D0-48B4-A694-8DA38B9E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Script</a:t>
            </a:r>
            <a:r>
              <a:rPr lang="pl-PL" dirty="0"/>
              <a:t> – </a:t>
            </a:r>
            <a:r>
              <a:rPr lang="pl-PL" dirty="0" err="1"/>
              <a:t>Groovie</a:t>
            </a:r>
            <a:r>
              <a:rPr lang="pl-PL" dirty="0"/>
              <a:t> REST</a:t>
            </a:r>
          </a:p>
          <a:p>
            <a:pPr marL="411480" lvl="1" indent="0">
              <a:buNone/>
            </a:pPr>
            <a:r>
              <a:rPr lang="pl-PL" dirty="0"/>
              <a:t>import </a:t>
            </a:r>
            <a:r>
              <a:rPr lang="pl-PL" dirty="0" err="1"/>
              <a:t>groovy.json.JsonSlurper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resp</a:t>
            </a:r>
            <a:r>
              <a:rPr lang="pl-PL" dirty="0"/>
              <a:t> = </a:t>
            </a:r>
            <a:r>
              <a:rPr lang="pl-PL" dirty="0" err="1"/>
              <a:t>messageExchange.response.responseContent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js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</a:t>
            </a:r>
            <a:r>
              <a:rPr lang="pl-PL" dirty="0"/>
              <a:t>)</a:t>
            </a:r>
          </a:p>
          <a:p>
            <a:pPr marL="411480" lvl="1" indent="0">
              <a:buNone/>
            </a:pPr>
            <a:r>
              <a:rPr lang="pl-PL" dirty="0" err="1"/>
              <a:t>assert</a:t>
            </a:r>
            <a:r>
              <a:rPr lang="pl-PL" dirty="0"/>
              <a:t> js.name[0] == "Porsche"</a:t>
            </a:r>
          </a:p>
        </p:txBody>
      </p:sp>
    </p:spTree>
    <p:extLst>
      <p:ext uri="{BB962C8B-B14F-4D97-AF65-F5344CB8AC3E}">
        <p14:creationId xmlns:p14="http://schemas.microsoft.com/office/powerpoint/2010/main" val="623895732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B640C6-866F-49A4-BC7B-7367FE55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Propreties</a:t>
            </a:r>
            <a:r>
              <a:rPr lang="pl-PL" dirty="0"/>
              <a:t> – parametry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2211AD-8BE5-4814-A444-D89E6D69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Global</a:t>
            </a:r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Global#parameter</a:t>
            </a:r>
            <a:r>
              <a:rPr lang="pl-PL" dirty="0"/>
              <a:t>}</a:t>
            </a:r>
          </a:p>
          <a:p>
            <a:r>
              <a:rPr lang="pl-PL" dirty="0"/>
              <a:t>Project</a:t>
            </a:r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Project#parameter</a:t>
            </a:r>
            <a:r>
              <a:rPr lang="pl-PL" dirty="0"/>
              <a:t>}</a:t>
            </a:r>
          </a:p>
          <a:p>
            <a:r>
              <a:rPr lang="pl-PL" dirty="0" err="1"/>
              <a:t>TestSuite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TestSuite#parameter</a:t>
            </a:r>
            <a:r>
              <a:rPr lang="pl-PL" dirty="0"/>
              <a:t>}</a:t>
            </a:r>
          </a:p>
          <a:p>
            <a:r>
              <a:rPr lang="pl-PL" dirty="0" err="1"/>
              <a:t>TestCase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TestCase#parameter</a:t>
            </a:r>
            <a:r>
              <a:rPr lang="pl-PL" dirty="0"/>
              <a:t>}</a:t>
            </a:r>
          </a:p>
          <a:p>
            <a:r>
              <a:rPr lang="pl-PL" dirty="0" err="1"/>
              <a:t>TestStep</a:t>
            </a:r>
            <a:r>
              <a:rPr lang="pl-PL" dirty="0"/>
              <a:t> - </a:t>
            </a:r>
            <a:r>
              <a:rPr lang="pl-PL" dirty="0" err="1"/>
              <a:t>properties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${</a:t>
            </a:r>
            <a:r>
              <a:rPr lang="pl-PL" dirty="0" err="1"/>
              <a:t>Properties#test</a:t>
            </a: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032149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B689AF-547A-4138-A3A3-C5D2B2E8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33602D-C3FB-459E-B138-721FAB60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Xpath</a:t>
            </a:r>
            <a:r>
              <a:rPr lang="pl-PL" dirty="0"/>
              <a:t> -&gt; </a:t>
            </a:r>
            <a:r>
              <a:rPr lang="pl-PL" dirty="0" err="1"/>
              <a:t>helpers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http://xpather.com/</a:t>
            </a:r>
            <a:r>
              <a:rPr lang="pl-PL" dirty="0"/>
              <a:t> </a:t>
            </a:r>
          </a:p>
          <a:p>
            <a:pPr lvl="1"/>
            <a:r>
              <a:rPr lang="pl-PL" dirty="0">
                <a:hlinkClick r:id="rId3"/>
              </a:rPr>
              <a:t>https://codebeautify.org/Xpath-Tester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 err="1"/>
              <a:t>ns</a:t>
            </a:r>
            <a:r>
              <a:rPr lang="pl-PL" dirty="0"/>
              <a:t> – 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spaces</a:t>
            </a:r>
            <a:endParaRPr lang="pl-PL" dirty="0"/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2"/>
            <a:r>
              <a:rPr lang="pl-PL" dirty="0"/>
              <a:t>//*:</a:t>
            </a:r>
            <a:r>
              <a:rPr lang="pl-PL" dirty="0" err="1"/>
              <a:t>AddResult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2762707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18CB34-0152-45CA-9735-C7605250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5DD98E-B2EC-472E-927B-CF48D37C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JSONPath</a:t>
            </a:r>
            <a:r>
              <a:rPr lang="pl-PL" dirty="0"/>
              <a:t> Finder – </a:t>
            </a:r>
            <a:r>
              <a:rPr lang="pl-PL" dirty="0" err="1"/>
              <a:t>helps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endParaRPr lang="pl-PL" dirty="0"/>
          </a:p>
          <a:p>
            <a:r>
              <a:rPr lang="pl-PL" dirty="0"/>
              <a:t>REST</a:t>
            </a:r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JsonPath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/>
              <a:t>[1].id</a:t>
            </a:r>
          </a:p>
        </p:txBody>
      </p:sp>
    </p:spTree>
    <p:extLst>
      <p:ext uri="{BB962C8B-B14F-4D97-AF65-F5344CB8AC3E}">
        <p14:creationId xmlns:p14="http://schemas.microsoft.com/office/powerpoint/2010/main" val="1185598323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4704A27-A903-4C38-BC5A-06119E09C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20" y="450473"/>
            <a:ext cx="6550289" cy="640752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41ACAC-D32B-462A-A499-2DCC6828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Get 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5C7B35-B4EA-41FA-93AF-DD924B54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know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   </a:t>
            </a:r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expression</a:t>
            </a: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368A1B7-3081-4A3C-9213-5AB894871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81" y="4411980"/>
            <a:ext cx="3269261" cy="15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29276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EC6AA6-DE9F-42A2-B65F-327A21E4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 </a:t>
            </a:r>
            <a:r>
              <a:rPr lang="pl-PL" dirty="0" err="1"/>
              <a:t>TestCase</a:t>
            </a:r>
            <a:r>
              <a:rPr lang="pl-PL" dirty="0"/>
              <a:t> – uruchamianie innego TC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C2AC5E6-D188-46BA-A3FF-D6E38117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272" y="2249488"/>
            <a:ext cx="8103456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4901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67DE3-8D3C-4D88-B827-12EED083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- </a:t>
            </a:r>
            <a:r>
              <a:rPr lang="pl-PL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3F5E0-D8DB-491A-A7BC-501A1326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3306:3306 --</a:t>
            </a:r>
            <a:r>
              <a:rPr lang="pl-PL" dirty="0" err="1"/>
              <a:t>name</a:t>
            </a:r>
            <a:r>
              <a:rPr lang="pl-PL" dirty="0"/>
              <a:t>=</a:t>
            </a:r>
            <a:r>
              <a:rPr lang="pl-PL" dirty="0" err="1"/>
              <a:t>mysqltest</a:t>
            </a:r>
            <a:r>
              <a:rPr lang="pl-PL" dirty="0"/>
              <a:t> -e MYSQL_ROOT_PASSWORD=pass -d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Lauch</a:t>
            </a:r>
            <a:r>
              <a:rPr lang="pl-PL" dirty="0"/>
              <a:t> </a:t>
            </a:r>
            <a:r>
              <a:rPr lang="pl-PL" dirty="0" err="1"/>
              <a:t>HeidiSQL</a:t>
            </a:r>
            <a:r>
              <a:rPr lang="pl-PL" dirty="0"/>
              <a:t> / </a:t>
            </a:r>
            <a:r>
              <a:rPr lang="pl-PL" dirty="0" err="1"/>
              <a:t>or</a:t>
            </a:r>
            <a:r>
              <a:rPr lang="pl-PL" dirty="0"/>
              <a:t> skip to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https://www.heidisql.com/download.php?download=portable-64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256545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55A8F9-1063-46C7-82BC-0CCA633040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0C94FA6-7AEB-41BC-AF1D-6AE6EEEADDC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Co to Usługi? I dlaczego są fajne? </a:t>
            </a:r>
          </a:p>
          <a:p>
            <a:pPr lvl="0"/>
            <a:r>
              <a:rPr lang="pl-PL" dirty="0"/>
              <a:t>API, REST, SOAP?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55B7EC-4654-4F5D-8294-3CE2AC2A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no </a:t>
            </a:r>
            <a:r>
              <a:rPr lang="pl-PL" dirty="0" err="1"/>
              <a:t>heidi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B2768D-F2D1-4715-8B25-1B49E0D1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exec</a:t>
            </a:r>
            <a:r>
              <a:rPr lang="pl-PL" dirty="0"/>
              <a:t> –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mysql</a:t>
            </a:r>
            <a:r>
              <a:rPr lang="pl-PL" dirty="0"/>
              <a:t> /bin/</a:t>
            </a:r>
            <a:r>
              <a:rPr lang="pl-PL" dirty="0" err="1"/>
              <a:t>bash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mysql</a:t>
            </a:r>
            <a:r>
              <a:rPr lang="pl-PL" dirty="0"/>
              <a:t> –</a:t>
            </a:r>
            <a:r>
              <a:rPr lang="pl-PL" dirty="0" err="1"/>
              <a:t>uroot</a:t>
            </a:r>
            <a:r>
              <a:rPr lang="pl-PL" dirty="0"/>
              <a:t> –</a:t>
            </a:r>
            <a:r>
              <a:rPr lang="pl-PL" dirty="0" err="1"/>
              <a:t>ppass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USE </a:t>
            </a:r>
            <a:r>
              <a:rPr lang="pl-PL" dirty="0" err="1"/>
              <a:t>mysql</a:t>
            </a:r>
            <a:r>
              <a:rPr lang="pl-PL" dirty="0"/>
              <a:t> </a:t>
            </a:r>
          </a:p>
          <a:p>
            <a:pPr marL="109728" indent="0">
              <a:buNone/>
            </a:pPr>
            <a:r>
              <a:rPr lang="pl-PL" dirty="0"/>
              <a:t>(...) </a:t>
            </a:r>
            <a:r>
              <a:rPr lang="pl-PL" dirty="0" err="1"/>
              <a:t>see</a:t>
            </a:r>
            <a:r>
              <a:rPr lang="pl-PL" dirty="0"/>
              <a:t> on the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6708917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2D02DE-5B4C-46EB-B60B-693699F9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Table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25746D-DC15-4D30-BDB6-2A9EC652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b="1" dirty="0"/>
              <a:t>USE</a:t>
            </a:r>
            <a:r>
              <a:rPr lang="pl-PL" dirty="0"/>
              <a:t> </a:t>
            </a:r>
            <a:r>
              <a:rPr lang="pl-PL" dirty="0" err="1"/>
              <a:t>mysql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b="1" dirty="0"/>
              <a:t>CREATE</a:t>
            </a:r>
            <a:r>
              <a:rPr lang="pl-PL" dirty="0"/>
              <a:t> </a:t>
            </a:r>
            <a:r>
              <a:rPr lang="pl-PL" b="1" dirty="0"/>
              <a:t>TABLE</a:t>
            </a:r>
            <a:r>
              <a:rPr lang="pl-PL" dirty="0"/>
              <a:t> </a:t>
            </a:r>
            <a:r>
              <a:rPr lang="pl-PL" dirty="0" err="1"/>
              <a:t>cars</a:t>
            </a:r>
            <a:r>
              <a:rPr lang="pl-PL" dirty="0"/>
              <a:t> (</a:t>
            </a:r>
          </a:p>
          <a:p>
            <a:pPr marL="109728" indent="0">
              <a:buNone/>
            </a:pPr>
            <a:r>
              <a:rPr lang="en-US" dirty="0"/>
              <a:t>ID </a:t>
            </a:r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b="1" dirty="0"/>
              <a:t>AUTO_INCREMENT</a:t>
            </a:r>
            <a:r>
              <a:rPr lang="en-US" dirty="0"/>
              <a:t> </a:t>
            </a:r>
            <a:r>
              <a:rPr lang="en-US" b="1" dirty="0"/>
              <a:t>PRIMARY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,</a:t>
            </a:r>
          </a:p>
          <a:p>
            <a:pPr marL="109728" indent="0">
              <a:buNone/>
            </a:pPr>
            <a:r>
              <a:rPr lang="pl-PL" dirty="0" err="1"/>
              <a:t>carname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(200),</a:t>
            </a:r>
          </a:p>
          <a:p>
            <a:pPr marL="109728" indent="0">
              <a:buNone/>
            </a:pPr>
            <a:r>
              <a:rPr lang="pl-PL" dirty="0" err="1"/>
              <a:t>prodyear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(50)</a:t>
            </a:r>
          </a:p>
          <a:p>
            <a:pPr marL="109728" indent="0">
              <a:buNone/>
            </a:pPr>
            <a:r>
              <a:rPr lang="pl-PL" dirty="0"/>
              <a:t>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('Polo', '1999’);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(’Golf', ’2003');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6983887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657741-1C1F-43B5-A259-60160A20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Driver &amp; Select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1FC5129-3909-4285-BA58-9AAC93437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538" y="1143000"/>
            <a:ext cx="4658759" cy="3152046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D3B61924-48BC-4010-AD52-516932591C4F}"/>
              </a:ext>
            </a:extLst>
          </p:cNvPr>
          <p:cNvSpPr txBox="1">
            <a:spLocks/>
          </p:cNvSpPr>
          <p:nvPr/>
        </p:nvSpPr>
        <p:spPr>
          <a:xfrm>
            <a:off x="848139" y="2366373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365760" marR="0" lvl="0" indent="-256032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D53"/>
              </a:buClr>
              <a:buSzPct val="100000"/>
              <a:buFont typeface="Georgia"/>
              <a:buChar char="•"/>
              <a:tabLst/>
              <a:defRPr lang="pl-PL" sz="28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1pPr>
            <a:lvl2pPr marL="658368" marR="0" lvl="1" indent="-24688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A7C29"/>
              </a:buClr>
              <a:buSzPct val="100000"/>
              <a:buFont typeface="Georgia"/>
              <a:buChar char="▫"/>
              <a:tabLst/>
              <a:defRPr lang="pl-PL" sz="26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2pPr>
            <a:lvl3pPr marL="923544" marR="0" lvl="2" indent="-219456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4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3pPr>
            <a:lvl4pPr marL="1179576" marR="0" lvl="3" indent="-20116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2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4pPr>
            <a:lvl5pPr marL="1389888" marR="0" lvl="4" indent="-18288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0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Add</a:t>
            </a:r>
            <a:r>
              <a:rPr lang="pl-PL" dirty="0"/>
              <a:t> mysql-connector-java-5.1.48.jar</a:t>
            </a:r>
          </a:p>
          <a:p>
            <a:pPr lvl="1"/>
            <a:r>
              <a:rPr lang="pl-PL" dirty="0"/>
              <a:t>SoapUI-5.5.0\bin\</a:t>
            </a:r>
            <a:r>
              <a:rPr lang="pl-PL" dirty="0" err="1"/>
              <a:t>ext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com.mysql.jdbc.Driver</a:t>
            </a:r>
            <a:endParaRPr lang="pl-PL" dirty="0"/>
          </a:p>
          <a:p>
            <a:r>
              <a:rPr lang="en-US" dirty="0" err="1"/>
              <a:t>jdbc:mysql</a:t>
            </a:r>
            <a:r>
              <a:rPr lang="en-US" dirty="0"/>
              <a:t>://127.0.0.1:3306?user=</a:t>
            </a:r>
            <a:r>
              <a:rPr lang="en-US" dirty="0" err="1"/>
              <a:t>root&amp;password</a:t>
            </a:r>
            <a:r>
              <a:rPr lang="en-US" dirty="0"/>
              <a:t>=pass</a:t>
            </a:r>
            <a:endParaRPr lang="pl-PL" dirty="0"/>
          </a:p>
          <a:p>
            <a:r>
              <a:rPr lang="pl-PL" dirty="0"/>
              <a:t>SELECT * FROM </a:t>
            </a:r>
            <a:r>
              <a:rPr lang="pl-PL" dirty="0" err="1"/>
              <a:t>mysql.cars</a:t>
            </a:r>
            <a:r>
              <a:rPr lang="pl-PL" dirty="0"/>
              <a:t>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2258677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4CC76-DAF0-4300-9AD3-CA94C9B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transfer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67D868-4748-4C97-BAB6-0A630034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ResponseAsXML</a:t>
            </a:r>
            <a:endParaRPr lang="pl-PL" dirty="0"/>
          </a:p>
          <a:p>
            <a:r>
              <a:rPr lang="pl-PL" dirty="0" err="1"/>
              <a:t>XPath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Transfer</a:t>
            </a:r>
          </a:p>
          <a:p>
            <a:r>
              <a:rPr lang="pl-PL" dirty="0"/>
              <a:t>//</a:t>
            </a:r>
            <a:r>
              <a:rPr lang="pl-PL" dirty="0" err="1"/>
              <a:t>Results</a:t>
            </a:r>
            <a:r>
              <a:rPr lang="pl-PL" dirty="0"/>
              <a:t>/</a:t>
            </a:r>
            <a:r>
              <a:rPr lang="pl-PL" dirty="0" err="1"/>
              <a:t>ResultSet</a:t>
            </a:r>
            <a:r>
              <a:rPr lang="pl-PL" dirty="0"/>
              <a:t>/</a:t>
            </a:r>
            <a:r>
              <a:rPr lang="pl-PL" dirty="0" err="1"/>
              <a:t>Row</a:t>
            </a:r>
            <a:r>
              <a:rPr lang="pl-PL" dirty="0"/>
              <a:t>[@</a:t>
            </a:r>
            <a:r>
              <a:rPr lang="pl-PL" dirty="0" err="1"/>
              <a:t>rowNumber</a:t>
            </a:r>
            <a:r>
              <a:rPr lang="pl-PL" dirty="0"/>
              <a:t>=2]/CARS.CARNAME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1614261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2209803"/>
            <a:ext cx="12049759" cy="4325112"/>
          </a:xfrm>
        </p:spPr>
        <p:txBody>
          <a:bodyPr/>
          <a:lstStyle/>
          <a:p>
            <a:r>
              <a:rPr lang="pl-PL" dirty="0"/>
              <a:t>Log.info</a:t>
            </a:r>
          </a:p>
          <a:p>
            <a:r>
              <a:rPr lang="pl-PL" dirty="0"/>
              <a:t>Get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 - </a:t>
            </a:r>
            <a:r>
              <a:rPr lang="pl-PL" dirty="0" err="1"/>
              <a:t>testRunner.testCase.testSuite.project.getPropertyValue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TestSuite</a:t>
            </a:r>
            <a:r>
              <a:rPr lang="pl-PL" dirty="0"/>
              <a:t> - </a:t>
            </a:r>
            <a:r>
              <a:rPr lang="pl-PL" dirty="0" err="1"/>
              <a:t>testRunner.testCase.testSuite.getPropertyValue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- </a:t>
            </a:r>
            <a:r>
              <a:rPr lang="pl-PL" dirty="0" err="1"/>
              <a:t>testRunner.testCase.getPropertyValue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(”</a:t>
            </a:r>
            <a:r>
              <a:rPr lang="pl-PL" dirty="0" err="1"/>
              <a:t>TCName</a:t>
            </a:r>
            <a:r>
              <a:rPr lang="pl-PL" dirty="0"/>
              <a:t>”). </a:t>
            </a:r>
            <a:r>
              <a:rPr lang="pl-PL" dirty="0" err="1"/>
              <a:t>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367603082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12049759" cy="4325112"/>
          </a:xfrm>
        </p:spPr>
        <p:txBody>
          <a:bodyPr/>
          <a:lstStyle/>
          <a:p>
            <a:r>
              <a:rPr lang="pl-PL" dirty="0"/>
              <a:t>Set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</a:t>
            </a:r>
          </a:p>
          <a:p>
            <a:pPr lvl="2"/>
            <a:r>
              <a:rPr lang="pl-PL" dirty="0" err="1"/>
              <a:t>testRunner.testCase.testSuite.project.setProperyValue</a:t>
            </a:r>
            <a:r>
              <a:rPr lang="pl-PL" dirty="0"/>
              <a:t>("</a:t>
            </a:r>
            <a:r>
              <a:rPr lang="pl-PL" dirty="0" err="1"/>
              <a:t>PropName</a:t>
            </a:r>
            <a:r>
              <a:rPr lang="pl-PL" dirty="0"/>
              <a:t>", "</a:t>
            </a:r>
            <a:r>
              <a:rPr lang="pl-PL" dirty="0" err="1"/>
              <a:t>PropValue</a:t>
            </a:r>
            <a:r>
              <a:rPr lang="pl-PL" dirty="0"/>
              <a:t>")</a:t>
            </a:r>
          </a:p>
          <a:p>
            <a:pPr lvl="1"/>
            <a:r>
              <a:rPr lang="pl-PL" dirty="0" err="1"/>
              <a:t>TestSuite</a:t>
            </a:r>
            <a:endParaRPr lang="pl-PL" dirty="0"/>
          </a:p>
          <a:p>
            <a:pPr lvl="2"/>
            <a:r>
              <a:rPr lang="pl-PL" dirty="0" err="1"/>
              <a:t>testRunner.testCase.testSuite.setProperyValue</a:t>
            </a:r>
            <a:r>
              <a:rPr lang="pl-PL" dirty="0"/>
              <a:t>("</a:t>
            </a:r>
            <a:r>
              <a:rPr lang="pl-PL" dirty="0" err="1"/>
              <a:t>PropName</a:t>
            </a:r>
            <a:r>
              <a:rPr lang="pl-PL" dirty="0"/>
              <a:t>", "</a:t>
            </a:r>
            <a:r>
              <a:rPr lang="pl-PL" dirty="0" err="1"/>
              <a:t>PropValue</a:t>
            </a:r>
            <a:r>
              <a:rPr lang="pl-PL" dirty="0"/>
              <a:t>")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–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("</a:t>
            </a:r>
            <a:r>
              <a:rPr lang="pl-PL" dirty="0" err="1"/>
              <a:t>TCName</a:t>
            </a:r>
            <a:r>
              <a:rPr lang="pl-PL" dirty="0"/>
              <a:t>"). </a:t>
            </a:r>
            <a:r>
              <a:rPr lang="pl-PL" dirty="0" err="1"/>
              <a:t>setProperyValue</a:t>
            </a:r>
            <a:r>
              <a:rPr lang="pl-PL" dirty="0"/>
              <a:t>("</a:t>
            </a:r>
            <a:r>
              <a:rPr lang="pl-PL" dirty="0" err="1"/>
              <a:t>PropName</a:t>
            </a:r>
            <a:r>
              <a:rPr lang="pl-PL" dirty="0"/>
              <a:t>", " </a:t>
            </a:r>
            <a:r>
              <a:rPr lang="pl-PL" dirty="0" err="1"/>
              <a:t>PropValue</a:t>
            </a:r>
            <a:r>
              <a:rPr lang="pl-PL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65531007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5C2FEF-CD82-4DF9-8D1C-30AA9C9A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53CFDB-2D8B-4C7D-8C4E-4FB6F70B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else</a:t>
            </a:r>
            <a:endParaRPr lang="pl-PL" dirty="0"/>
          </a:p>
          <a:p>
            <a:pPr lvl="1"/>
            <a:r>
              <a:rPr lang="en-US" i="1" dirty="0"/>
              <a:t>if </a:t>
            </a:r>
            <a:r>
              <a:rPr lang="pl-PL" i="1" dirty="0"/>
              <a:t>()</a:t>
            </a:r>
            <a:br>
              <a:rPr lang="en-US" dirty="0"/>
            </a:br>
            <a:r>
              <a:rPr lang="pl-PL" i="1" dirty="0"/>
              <a:t>{</a:t>
            </a:r>
            <a:r>
              <a:rPr lang="en-US" i="1" dirty="0"/>
              <a:t>}</a:t>
            </a:r>
            <a:br>
              <a:rPr lang="en-US" dirty="0"/>
            </a:br>
            <a:r>
              <a:rPr lang="en-US" i="1" dirty="0"/>
              <a:t>Else</a:t>
            </a:r>
            <a:r>
              <a:rPr lang="pl-PL" i="1" dirty="0"/>
              <a:t> {}</a:t>
            </a:r>
          </a:p>
          <a:p>
            <a:endParaRPr lang="pl-PL" dirty="0"/>
          </a:p>
          <a:p>
            <a:r>
              <a:rPr lang="pl-PL" dirty="0"/>
              <a:t>For / </a:t>
            </a:r>
            <a:r>
              <a:rPr lang="pl-PL" dirty="0" err="1"/>
              <a:t>while</a:t>
            </a:r>
            <a:endParaRPr lang="pl-PL" dirty="0"/>
          </a:p>
          <a:p>
            <a:pPr lvl="1"/>
            <a:r>
              <a:rPr lang="pl-PL" dirty="0"/>
              <a:t>(0..3).</a:t>
            </a:r>
            <a:r>
              <a:rPr lang="pl-PL" dirty="0" err="1"/>
              <a:t>each</a:t>
            </a:r>
            <a:r>
              <a:rPr lang="pl-PL" dirty="0"/>
              <a:t> {</a:t>
            </a:r>
          </a:p>
          <a:p>
            <a:pPr lvl="1"/>
            <a:r>
              <a:rPr lang="pl-PL" dirty="0"/>
              <a:t>    </a:t>
            </a:r>
            <a:r>
              <a:rPr lang="pl-PL" dirty="0" err="1"/>
              <a:t>println</a:t>
            </a:r>
            <a:r>
              <a:rPr lang="pl-PL" dirty="0"/>
              <a:t> „</a:t>
            </a:r>
            <a:r>
              <a:rPr lang="pl-PL" dirty="0" err="1"/>
              <a:t>Number</a:t>
            </a:r>
            <a:r>
              <a:rPr lang="pl-PL" dirty="0"/>
              <a:t> ${</a:t>
            </a:r>
            <a:r>
              <a:rPr lang="pl-PL" dirty="0" err="1"/>
              <a:t>it</a:t>
            </a:r>
            <a:r>
              <a:rPr lang="pl-PL" dirty="0"/>
              <a:t>}"</a:t>
            </a:r>
          </a:p>
          <a:p>
            <a:pPr lvl="1"/>
            <a:r>
              <a:rPr lang="pl-PL" dirty="0"/>
              <a:t>}</a:t>
            </a:r>
          </a:p>
          <a:p>
            <a:r>
              <a:rPr lang="pl-PL" i="1" dirty="0"/>
              <a:t>Collection </a:t>
            </a:r>
            <a:r>
              <a:rPr lang="pl-PL" i="1" dirty="0" err="1"/>
              <a:t>colection</a:t>
            </a:r>
            <a:r>
              <a:rPr lang="pl-PL" i="1" dirty="0"/>
              <a:t> = </a:t>
            </a:r>
            <a:r>
              <a:rPr lang="pl-PL" i="1" dirty="0" err="1"/>
              <a:t>new</a:t>
            </a:r>
            <a:r>
              <a:rPr lang="pl-PL" i="1" dirty="0"/>
              <a:t> String[2]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1544096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EED727-13E3-44FB-99D1-BFC39875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9433"/>
            <a:ext cx="10972800" cy="1066803"/>
          </a:xfrm>
        </p:spPr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run </a:t>
            </a:r>
            <a:r>
              <a:rPr lang="pl-PL" dirty="0" err="1"/>
              <a:t>TestStep</a:t>
            </a:r>
            <a:r>
              <a:rPr lang="pl-PL" dirty="0"/>
              <a:t>, </a:t>
            </a:r>
            <a:r>
              <a:rPr lang="pl-PL" dirty="0" err="1"/>
              <a:t>TestCase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EFE386-A854-4D95-8494-85EBFFC5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61" y="1645668"/>
            <a:ext cx="11407039" cy="4917969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Run Test Step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testStep</a:t>
            </a:r>
            <a:r>
              <a:rPr lang="pl-PL" dirty="0"/>
              <a:t> = </a:t>
            </a:r>
            <a:r>
              <a:rPr lang="pl-PL" dirty="0" err="1"/>
              <a:t>testRunner.testCase.testSteps</a:t>
            </a:r>
            <a:r>
              <a:rPr lang="pl-PL" dirty="0"/>
              <a:t>['Run </a:t>
            </a:r>
            <a:r>
              <a:rPr lang="pl-PL" dirty="0" err="1"/>
              <a:t>TestCase</a:t>
            </a:r>
            <a:r>
              <a:rPr lang="pl-PL" dirty="0"/>
              <a:t>']</a:t>
            </a:r>
          </a:p>
          <a:p>
            <a:pPr marL="109728" indent="0">
              <a:buNone/>
            </a:pPr>
            <a:r>
              <a:rPr lang="pl-PL" dirty="0" err="1"/>
              <a:t>testStep.run</a:t>
            </a:r>
            <a:r>
              <a:rPr lang="pl-PL" dirty="0"/>
              <a:t>( </a:t>
            </a:r>
            <a:r>
              <a:rPr lang="pl-PL" dirty="0" err="1"/>
              <a:t>testRunner</a:t>
            </a:r>
            <a:r>
              <a:rPr lang="pl-PL" dirty="0"/>
              <a:t>,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Run Test Case</a:t>
            </a:r>
          </a:p>
          <a:p>
            <a:pPr marL="109728" indent="0">
              <a:buNone/>
            </a:pPr>
            <a:r>
              <a:rPr lang="pl-PL" dirty="0" err="1"/>
              <a:t>project</a:t>
            </a:r>
            <a:r>
              <a:rPr lang="pl-PL" dirty="0"/>
              <a:t> = </a:t>
            </a:r>
            <a:r>
              <a:rPr lang="pl-PL" dirty="0" err="1"/>
              <a:t>testRunner.getTestCase</a:t>
            </a:r>
            <a:r>
              <a:rPr lang="pl-PL" dirty="0"/>
              <a:t>().</a:t>
            </a:r>
            <a:r>
              <a:rPr lang="pl-PL" dirty="0" err="1"/>
              <a:t>getTestSuite</a:t>
            </a:r>
            <a:r>
              <a:rPr lang="pl-PL" dirty="0"/>
              <a:t>().</a:t>
            </a:r>
            <a:r>
              <a:rPr lang="pl-PL" dirty="0" err="1"/>
              <a:t>getProject</a:t>
            </a:r>
            <a:r>
              <a:rPr lang="pl-PL" dirty="0"/>
              <a:t>().</a:t>
            </a:r>
            <a:r>
              <a:rPr lang="pl-PL" dirty="0" err="1"/>
              <a:t>getWorkspace</a:t>
            </a:r>
            <a:r>
              <a:rPr lang="pl-PL" dirty="0"/>
              <a:t>().</a:t>
            </a:r>
            <a:r>
              <a:rPr lang="pl-PL" dirty="0" err="1"/>
              <a:t>getProjectByName</a:t>
            </a:r>
            <a:r>
              <a:rPr lang="pl-PL" dirty="0"/>
              <a:t>("</a:t>
            </a:r>
            <a:r>
              <a:rPr lang="pl-PL" dirty="0" err="1"/>
              <a:t>CarAPI_REST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testSuite</a:t>
            </a:r>
            <a:r>
              <a:rPr lang="pl-PL" dirty="0"/>
              <a:t> = </a:t>
            </a:r>
            <a:r>
              <a:rPr lang="pl-PL" dirty="0" err="1"/>
              <a:t>project.getTestSuiteByName</a:t>
            </a:r>
            <a:r>
              <a:rPr lang="pl-PL" dirty="0"/>
              <a:t>("</a:t>
            </a:r>
            <a:r>
              <a:rPr lang="pl-PL" dirty="0" err="1"/>
              <a:t>Service_Add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testCase</a:t>
            </a:r>
            <a:r>
              <a:rPr lang="pl-PL" dirty="0"/>
              <a:t> = </a:t>
            </a:r>
            <a:r>
              <a:rPr lang="pl-PL" dirty="0" err="1"/>
              <a:t>testSuite.getTestCaseByName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runner</a:t>
            </a:r>
            <a:r>
              <a:rPr lang="pl-PL" dirty="0"/>
              <a:t> = </a:t>
            </a:r>
            <a:r>
              <a:rPr lang="pl-PL" dirty="0" err="1"/>
              <a:t>testCase.run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com.eviware.soapui.support.types.StringToObjectMap</a:t>
            </a:r>
            <a:r>
              <a:rPr lang="pl-PL" dirty="0"/>
              <a:t>(), </a:t>
            </a:r>
            <a:r>
              <a:rPr lang="pl-PL" dirty="0" err="1"/>
              <a:t>false</a:t>
            </a:r>
            <a:r>
              <a:rPr lang="pl-PL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2774325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8704B3-72E5-4063-9019-8FF976F6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295A39-63EF-44CF-AEC0-691E5D7C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Add#Response</a:t>
            </a:r>
            <a:r>
              <a:rPr lang="pl-PL" dirty="0"/>
              <a:t>}'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xmlSlurper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groovy.json.JsonSlurper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Car#Response</a:t>
            </a:r>
            <a:r>
              <a:rPr lang="pl-PL" dirty="0"/>
              <a:t>}'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5207515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82AC9D-3CB1-436E-81E7-112973E6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r>
              <a:rPr lang="pl-PL" dirty="0"/>
              <a:t> data </a:t>
            </a:r>
            <a:r>
              <a:rPr lang="pl-PL" dirty="0" err="1"/>
              <a:t>sink</a:t>
            </a:r>
            <a:r>
              <a:rPr lang="pl-PL" dirty="0"/>
              <a:t> file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AF1B0-5BEE-4301-BC91-5EF15F62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file = </a:t>
            </a:r>
            <a:r>
              <a:rPr lang="pl-PL" dirty="0" err="1"/>
              <a:t>new</a:t>
            </a:r>
            <a:r>
              <a:rPr lang="pl-PL" dirty="0"/>
              <a:t> File("C:\\Cars.txt")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filereader</a:t>
            </a:r>
            <a:r>
              <a:rPr lang="pl-PL" dirty="0"/>
              <a:t>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FileReader</a:t>
            </a:r>
            <a:r>
              <a:rPr lang="pl-PL" dirty="0"/>
              <a:t>(file)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bufferedreader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BufferedReader</a:t>
            </a:r>
            <a:r>
              <a:rPr lang="pl-PL" dirty="0"/>
              <a:t>(</a:t>
            </a:r>
            <a:r>
              <a:rPr lang="pl-PL" dirty="0" err="1"/>
              <a:t>filereader</a:t>
            </a:r>
            <a:r>
              <a:rPr lang="pl-PL" dirty="0"/>
              <a:t>)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tmp</a:t>
            </a:r>
            <a:r>
              <a:rPr lang="pl-PL" dirty="0"/>
              <a:t> = </a:t>
            </a:r>
            <a:r>
              <a:rPr lang="pl-PL" dirty="0" err="1"/>
              <a:t>bufferedreader.readLine</a:t>
            </a:r>
            <a:r>
              <a:rPr lang="pl-PL" dirty="0"/>
              <a:t>() 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while</a:t>
            </a:r>
            <a:r>
              <a:rPr lang="pl-PL" dirty="0"/>
              <a:t>(</a:t>
            </a:r>
            <a:r>
              <a:rPr lang="pl-PL" dirty="0" err="1"/>
              <a:t>tmp</a:t>
            </a:r>
            <a:r>
              <a:rPr lang="pl-PL" dirty="0"/>
              <a:t>!=</a:t>
            </a:r>
            <a:r>
              <a:rPr lang="pl-PL" dirty="0" err="1"/>
              <a:t>null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 err="1"/>
              <a:t>testRunner.testCase.setPropertyValue</a:t>
            </a:r>
            <a:r>
              <a:rPr lang="pl-PL" dirty="0"/>
              <a:t>("</a:t>
            </a:r>
            <a:r>
              <a:rPr lang="pl-PL" dirty="0" err="1"/>
              <a:t>carname</a:t>
            </a:r>
            <a:r>
              <a:rPr lang="pl-PL" dirty="0"/>
              <a:t>", </a:t>
            </a:r>
            <a:r>
              <a:rPr lang="pl-PL" dirty="0" err="1"/>
              <a:t>tmp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//</a:t>
            </a:r>
            <a:r>
              <a:rPr lang="pl-PL" dirty="0" err="1"/>
              <a:t>remember</a:t>
            </a:r>
            <a:r>
              <a:rPr lang="pl-PL" dirty="0"/>
              <a:t> to set </a:t>
            </a:r>
            <a:r>
              <a:rPr lang="pl-PL" dirty="0" err="1"/>
              <a:t>carname</a:t>
            </a:r>
            <a:r>
              <a:rPr lang="pl-PL" dirty="0"/>
              <a:t> </a:t>
            </a:r>
            <a:r>
              <a:rPr lang="pl-PL" dirty="0" err="1"/>
              <a:t>property</a:t>
            </a:r>
            <a:r>
              <a:rPr lang="pl-PL" dirty="0"/>
              <a:t> in </a:t>
            </a:r>
            <a:r>
              <a:rPr lang="pl-PL" dirty="0" err="1"/>
              <a:t>request</a:t>
            </a:r>
            <a:r>
              <a:rPr lang="pl-PL" dirty="0"/>
              <a:t> in test step!!!</a:t>
            </a:r>
          </a:p>
          <a:p>
            <a:pPr marL="109728" indent="0">
              <a:buNone/>
            </a:pPr>
            <a:r>
              <a:rPr lang="pl-PL" dirty="0" err="1"/>
              <a:t>testRunner.runTestStepByName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 CAR")</a:t>
            </a:r>
          </a:p>
          <a:p>
            <a:pPr marL="109728" indent="0">
              <a:buNone/>
            </a:pPr>
            <a:r>
              <a:rPr lang="pl-PL" dirty="0" err="1"/>
              <a:t>tmp</a:t>
            </a:r>
            <a:r>
              <a:rPr lang="pl-PL" dirty="0"/>
              <a:t> = </a:t>
            </a:r>
            <a:r>
              <a:rPr lang="pl-PL" dirty="0" err="1"/>
              <a:t>bufferedreader.readLine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log.info("</a:t>
            </a:r>
            <a:r>
              <a:rPr lang="pl-PL" dirty="0" err="1"/>
              <a:t>input</a:t>
            </a:r>
            <a:r>
              <a:rPr lang="pl-PL" dirty="0"/>
              <a:t>="+ </a:t>
            </a:r>
            <a:r>
              <a:rPr lang="pl-PL" dirty="0" err="1"/>
              <a:t>tmp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466748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CEEA8E-48D8-46EB-83FB-EBC176F4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Restauracja as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4FC6CA-8F9D-4800-B5F6-020A958A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Stolik</a:t>
            </a:r>
          </a:p>
          <a:p>
            <a:r>
              <a:rPr lang="pl-PL" dirty="0"/>
              <a:t>Kelner</a:t>
            </a:r>
          </a:p>
          <a:p>
            <a:r>
              <a:rPr lang="pl-PL" dirty="0"/>
              <a:t>Kuchnia</a:t>
            </a:r>
          </a:p>
          <a:p>
            <a:endParaRPr lang="pl-PL" dirty="0"/>
          </a:p>
          <a:p>
            <a:r>
              <a:rPr lang="pl-PL" dirty="0"/>
              <a:t>Żądania / Odpowiedzi (</a:t>
            </a:r>
            <a:r>
              <a:rPr lang="pl-PL" dirty="0" err="1"/>
              <a:t>Requests</a:t>
            </a:r>
            <a:r>
              <a:rPr lang="pl-PL" dirty="0"/>
              <a:t> / </a:t>
            </a:r>
            <a:r>
              <a:rPr lang="pl-PL" dirty="0" err="1"/>
              <a:t>Responses</a:t>
            </a:r>
            <a:r>
              <a:rPr lang="pl-PL" dirty="0"/>
              <a:t>)</a:t>
            </a:r>
          </a:p>
          <a:p>
            <a:r>
              <a:rPr lang="pl-PL" dirty="0"/>
              <a:t>Kody odpowiedzi (HTTP) 200, 404, 500…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1139491"/>
      </p:ext>
    </p:extLst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932302-ABB6-42FA-92D8-E3856268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Excel Data Source JXL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575C5E-7C4C-4E3C-AB8A-01013D4E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jxl.*</a:t>
            </a:r>
          </a:p>
          <a:p>
            <a:pPr marL="109728" indent="0">
              <a:buNone/>
            </a:pPr>
            <a:r>
              <a:rPr lang="pl-PL" dirty="0"/>
              <a:t>import jxl.write.*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jxl.Workbook</a:t>
            </a:r>
            <a:r>
              <a:rPr lang="pl-PL" dirty="0"/>
              <a:t>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projectpath</a:t>
            </a:r>
            <a:r>
              <a:rPr lang="pl-PL" dirty="0"/>
              <a:t> = </a:t>
            </a:r>
            <a:r>
              <a:rPr lang="pl-PL" dirty="0" err="1"/>
              <a:t>groovyutils.projectPath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File("C:\\test.xls");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Workbook.getWorkbook</a:t>
            </a:r>
            <a:r>
              <a:rPr lang="pl-PL" dirty="0"/>
              <a:t>(f);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s1 = </a:t>
            </a:r>
            <a:r>
              <a:rPr lang="pl-PL" dirty="0" err="1"/>
              <a:t>wk.getSheet</a:t>
            </a:r>
            <a:r>
              <a:rPr lang="pl-PL" dirty="0"/>
              <a:t>(0); </a:t>
            </a:r>
          </a:p>
          <a:p>
            <a:pPr marL="109728" indent="0">
              <a:buNone/>
            </a:pPr>
            <a:r>
              <a:rPr lang="pl-PL" dirty="0"/>
              <a:t>def r = s1.getRows(); </a:t>
            </a:r>
          </a:p>
          <a:p>
            <a:pPr marL="109728" indent="0">
              <a:buNone/>
            </a:pPr>
            <a:r>
              <a:rPr lang="pl-PL" dirty="0"/>
              <a:t>def c1</a:t>
            </a:r>
          </a:p>
          <a:p>
            <a:pPr marL="109728" indent="0">
              <a:buNone/>
            </a:pPr>
            <a:r>
              <a:rPr lang="pl-PL" dirty="0"/>
              <a:t>for(def i=0;i&lt;</a:t>
            </a:r>
            <a:r>
              <a:rPr lang="pl-PL" dirty="0" err="1"/>
              <a:t>r;i</a:t>
            </a:r>
            <a:r>
              <a:rPr lang="pl-PL" dirty="0"/>
              <a:t>++)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	c1 = s1.getCell(0, i).</a:t>
            </a:r>
            <a:r>
              <a:rPr lang="pl-PL" dirty="0" err="1"/>
              <a:t>getContents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	log.info c1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433713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6DEFF3-C1F2-47A1-900E-679598C3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Excel Data </a:t>
            </a:r>
            <a:r>
              <a:rPr lang="pl-PL" dirty="0" err="1"/>
              <a:t>Sink</a:t>
            </a:r>
            <a:r>
              <a:rPr lang="pl-PL" dirty="0"/>
              <a:t> JXL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C980D6-E68F-46B3-A191-C2BF8AD8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jxl.*</a:t>
            </a:r>
          </a:p>
          <a:p>
            <a:pPr marL="109728" indent="0">
              <a:buNone/>
            </a:pPr>
            <a:r>
              <a:rPr lang="pl-PL" dirty="0"/>
              <a:t>import jxl.write.*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jxl.write.Label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jxl.Workbook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java.io.File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File("C:\\test.xls"); </a:t>
            </a:r>
          </a:p>
          <a:p>
            <a:pPr marL="109728" indent="0">
              <a:buNone/>
            </a:pPr>
            <a:r>
              <a:rPr lang="pl-PL" dirty="0" err="1"/>
              <a:t>WritableWorkbook</a:t>
            </a:r>
            <a:r>
              <a:rPr lang="pl-PL" dirty="0"/>
              <a:t>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Workbook.createWorkbook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File("c:\\test.xls"))</a:t>
            </a:r>
          </a:p>
          <a:p>
            <a:pPr marL="109728" indent="0">
              <a:buNone/>
            </a:pPr>
            <a:r>
              <a:rPr lang="pl-PL" dirty="0" err="1"/>
              <a:t>WritableSheet</a:t>
            </a:r>
            <a:r>
              <a:rPr lang="pl-PL" dirty="0"/>
              <a:t> </a:t>
            </a:r>
            <a:r>
              <a:rPr lang="pl-PL" dirty="0" err="1"/>
              <a:t>sheet</a:t>
            </a:r>
            <a:r>
              <a:rPr lang="pl-PL" dirty="0"/>
              <a:t> = </a:t>
            </a:r>
            <a:r>
              <a:rPr lang="pl-PL" dirty="0" err="1"/>
              <a:t>wk.createSheet</a:t>
            </a:r>
            <a:r>
              <a:rPr lang="pl-PL" dirty="0"/>
              <a:t>("</a:t>
            </a:r>
            <a:r>
              <a:rPr lang="pl-PL" dirty="0" err="1"/>
              <a:t>Worksheet</a:t>
            </a:r>
            <a:r>
              <a:rPr lang="pl-PL" dirty="0"/>
              <a:t>", 0)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testRunner.runTestStepByName</a:t>
            </a:r>
            <a:r>
              <a:rPr lang="pl-PL" dirty="0"/>
              <a:t>("car")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car#Response</a:t>
            </a:r>
            <a:r>
              <a:rPr lang="pl-PL" dirty="0"/>
              <a:t>}' ).</a:t>
            </a:r>
            <a:r>
              <a:rPr lang="pl-PL" dirty="0" err="1"/>
              <a:t>toString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 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carName</a:t>
            </a:r>
            <a:r>
              <a:rPr lang="pl-PL" dirty="0"/>
              <a:t> = json.name</a:t>
            </a:r>
          </a:p>
          <a:p>
            <a:pPr marL="109728" indent="0">
              <a:buNone/>
            </a:pPr>
            <a:r>
              <a:rPr lang="pl-PL" dirty="0" err="1"/>
              <a:t>Label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(0, 0, </a:t>
            </a:r>
            <a:r>
              <a:rPr lang="pl-PL" dirty="0" err="1"/>
              <a:t>carName</a:t>
            </a:r>
            <a:r>
              <a:rPr lang="pl-PL" dirty="0"/>
              <a:t>); //col=0=</a:t>
            </a:r>
            <a:r>
              <a:rPr lang="pl-PL" dirty="0" err="1"/>
              <a:t>A,row</a:t>
            </a:r>
            <a:r>
              <a:rPr lang="pl-PL" dirty="0"/>
              <a:t>=0=1</a:t>
            </a:r>
          </a:p>
          <a:p>
            <a:pPr marL="109728" indent="0">
              <a:buNone/>
            </a:pPr>
            <a:r>
              <a:rPr lang="pl-PL" dirty="0" err="1"/>
              <a:t>sheet.addCell</a:t>
            </a:r>
            <a:r>
              <a:rPr lang="pl-PL" dirty="0"/>
              <a:t>(</a:t>
            </a:r>
            <a:r>
              <a:rPr lang="pl-PL" dirty="0" err="1"/>
              <a:t>label</a:t>
            </a:r>
            <a:r>
              <a:rPr lang="pl-PL" dirty="0"/>
              <a:t>);</a:t>
            </a:r>
          </a:p>
          <a:p>
            <a:pPr marL="109728" indent="0">
              <a:buNone/>
            </a:pPr>
            <a:r>
              <a:rPr lang="pl-PL" dirty="0" err="1"/>
              <a:t>wk.write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 err="1"/>
              <a:t>wk.close</a:t>
            </a:r>
            <a:r>
              <a:rPr lang="pl-PL" dirty="0"/>
              <a:t>()</a:t>
            </a:r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6587587"/>
      </p:ext>
    </p:extLst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D7D48B-4962-4CFA-8EA2-D4A0C77E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CSV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932DE1-AD44-47B2-8CC7-431637D4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\bin\</a:t>
            </a:r>
            <a:r>
              <a:rPr lang="pl-PL" dirty="0" err="1"/>
              <a:t>ext</a:t>
            </a:r>
            <a:r>
              <a:rPr lang="pl-PL" dirty="0"/>
              <a:t>  -&gt; opencsv2.3.jar &amp; groovycsv-1.1.jar &amp; restart </a:t>
            </a:r>
            <a:r>
              <a:rPr lang="pl-PL" dirty="0" err="1"/>
              <a:t>soapUI</a:t>
            </a:r>
            <a:endParaRPr lang="pl-PL" dirty="0"/>
          </a:p>
          <a:p>
            <a:endParaRPr lang="pl-PL" dirty="0"/>
          </a:p>
          <a:p>
            <a:r>
              <a:rPr lang="pl-PL" dirty="0"/>
              <a:t>import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com.xlson.groovycsv.CsvParser.parseCsv</a:t>
            </a:r>
            <a:endParaRPr lang="pl-PL" dirty="0"/>
          </a:p>
          <a:p>
            <a:r>
              <a:rPr lang="pl-PL" dirty="0"/>
              <a:t>def </a:t>
            </a:r>
            <a:r>
              <a:rPr lang="pl-PL" dirty="0" err="1"/>
              <a:t>csv</a:t>
            </a:r>
            <a:r>
              <a:rPr lang="pl-PL" dirty="0"/>
              <a:t> = '''</a:t>
            </a:r>
            <a:r>
              <a:rPr lang="pl-PL" dirty="0" err="1"/>
              <a:t>id,carName,prodyear</a:t>
            </a:r>
            <a:endParaRPr lang="pl-PL" dirty="0"/>
          </a:p>
          <a:p>
            <a:r>
              <a:rPr lang="pl-PL" dirty="0"/>
              <a:t>1,Saab,2009</a:t>
            </a:r>
          </a:p>
          <a:p>
            <a:r>
              <a:rPr lang="pl-PL" dirty="0"/>
              <a:t>2,Opel,2005'''</a:t>
            </a:r>
          </a:p>
          <a:p>
            <a:r>
              <a:rPr lang="pl-PL" dirty="0"/>
              <a:t>def data = </a:t>
            </a:r>
            <a:r>
              <a:rPr lang="pl-PL" dirty="0" err="1"/>
              <a:t>parseCsv</a:t>
            </a:r>
            <a:r>
              <a:rPr lang="pl-PL" dirty="0"/>
              <a:t>(</a:t>
            </a:r>
            <a:r>
              <a:rPr lang="pl-PL" dirty="0" err="1"/>
              <a:t>csv</a:t>
            </a:r>
            <a:r>
              <a:rPr lang="pl-PL" dirty="0"/>
              <a:t>)</a:t>
            </a:r>
          </a:p>
          <a:p>
            <a:r>
              <a:rPr lang="pl-PL" dirty="0"/>
              <a:t>for(</a:t>
            </a:r>
            <a:r>
              <a:rPr lang="pl-PL" dirty="0" err="1"/>
              <a:t>line</a:t>
            </a:r>
            <a:r>
              <a:rPr lang="pl-PL" dirty="0"/>
              <a:t> in data) {</a:t>
            </a:r>
          </a:p>
          <a:p>
            <a:r>
              <a:rPr lang="pl-PL" dirty="0"/>
              <a:t>    log.info "$line.id $</a:t>
            </a:r>
            <a:r>
              <a:rPr lang="pl-PL" dirty="0" err="1"/>
              <a:t>line.carName</a:t>
            </a:r>
            <a:r>
              <a:rPr lang="pl-PL" dirty="0"/>
              <a:t> $</a:t>
            </a:r>
            <a:r>
              <a:rPr lang="pl-PL" dirty="0" err="1"/>
              <a:t>line.prodyear</a:t>
            </a:r>
            <a:r>
              <a:rPr lang="pl-PL" dirty="0"/>
              <a:t>"</a:t>
            </a:r>
          </a:p>
          <a:p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098166"/>
      </p:ext>
    </p:extLst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B995E-A293-4A85-AC52-9AE6DF4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JDBC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4A0CC6-F2E1-4B19-97A9-0D69BC69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pl-PL" dirty="0" err="1"/>
              <a:t>com.eviware.soapui.support.GroovyUtils.registerJdbcDriver</a:t>
            </a:r>
            <a:r>
              <a:rPr lang="pl-PL" dirty="0"/>
              <a:t>("</a:t>
            </a:r>
            <a:r>
              <a:rPr lang="pl-PL" dirty="0" err="1"/>
              <a:t>com.mysql.jdbc.Driver</a:t>
            </a:r>
            <a:r>
              <a:rPr lang="pl-PL" dirty="0"/>
              <a:t>")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groovy.sql.Sql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sql</a:t>
            </a:r>
            <a:r>
              <a:rPr lang="pl-PL" dirty="0"/>
              <a:t> = </a:t>
            </a:r>
            <a:r>
              <a:rPr lang="pl-PL" dirty="0" err="1"/>
              <a:t>Sql.newInstance</a:t>
            </a:r>
            <a:r>
              <a:rPr lang="pl-PL" dirty="0"/>
              <a:t>('</a:t>
            </a:r>
            <a:r>
              <a:rPr lang="pl-PL" dirty="0" err="1"/>
              <a:t>jdbc:mysql</a:t>
            </a:r>
            <a:r>
              <a:rPr lang="pl-PL" dirty="0"/>
              <a:t>://127.0.0.1:3306/</a:t>
            </a:r>
            <a:r>
              <a:rPr lang="pl-PL" dirty="0" err="1"/>
              <a:t>cars</a:t>
            </a:r>
            <a:r>
              <a:rPr lang="pl-PL" dirty="0"/>
              <a:t>', '</a:t>
            </a:r>
            <a:r>
              <a:rPr lang="pl-PL" dirty="0" err="1"/>
              <a:t>root</a:t>
            </a:r>
            <a:r>
              <a:rPr lang="pl-PL" dirty="0"/>
              <a:t>', 'pass', '</a:t>
            </a:r>
            <a:r>
              <a:rPr lang="pl-PL" dirty="0" err="1"/>
              <a:t>com.mysql.jdbc.Driver</a:t>
            </a:r>
            <a:r>
              <a:rPr lang="pl-PL" dirty="0"/>
              <a:t>')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query</a:t>
            </a:r>
            <a:r>
              <a:rPr lang="pl-PL" dirty="0"/>
              <a:t> = </a:t>
            </a:r>
            <a:r>
              <a:rPr lang="pl-PL" dirty="0" err="1"/>
              <a:t>sql.rows</a:t>
            </a:r>
            <a:r>
              <a:rPr lang="pl-PL" dirty="0"/>
              <a:t>("</a:t>
            </a:r>
            <a:r>
              <a:rPr lang="pl-PL" dirty="0" err="1"/>
              <a:t>select</a:t>
            </a:r>
            <a:r>
              <a:rPr lang="pl-PL" dirty="0"/>
              <a:t> * from </a:t>
            </a:r>
            <a:r>
              <a:rPr lang="pl-PL" dirty="0" err="1"/>
              <a:t>mysql.cars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query.each</a:t>
            </a:r>
            <a:r>
              <a:rPr lang="pl-PL" dirty="0"/>
              <a:t> { </a:t>
            </a:r>
            <a:r>
              <a:rPr lang="pl-PL" dirty="0" err="1"/>
              <a:t>it</a:t>
            </a:r>
            <a:r>
              <a:rPr lang="pl-PL" dirty="0"/>
              <a:t> -&gt;</a:t>
            </a:r>
          </a:p>
          <a:p>
            <a:pPr marL="109728" indent="0">
              <a:buNone/>
            </a:pPr>
            <a:r>
              <a:rPr lang="pl-PL" dirty="0"/>
              <a:t> log.info it.id + " " + </a:t>
            </a:r>
            <a:r>
              <a:rPr lang="pl-PL" dirty="0" err="1"/>
              <a:t>it.carname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3268939"/>
      </p:ext>
    </p:extLst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DFDB3-57D9-48AC-B890-336E577D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read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6CFB2-DA28-4A95-A27E-603C844F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https://groovy-lang.org/json.html</a:t>
            </a:r>
            <a:endParaRPr lang="pl-PL" dirty="0"/>
          </a:p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r>
              <a:rPr lang="pt-BR" dirty="0"/>
              <a:t>def response = context.expand( '${AddCAR#Response}' ).toString()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 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log.info json.name</a:t>
            </a:r>
          </a:p>
        </p:txBody>
      </p:sp>
    </p:spTree>
    <p:extLst>
      <p:ext uri="{BB962C8B-B14F-4D97-AF65-F5344CB8AC3E}">
        <p14:creationId xmlns:p14="http://schemas.microsoft.com/office/powerpoint/2010/main" val="3500868879"/>
      </p:ext>
    </p:extLst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8796B9-0458-4E78-B360-000ABD32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411DFD-B046-459B-A8C2-4533E843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object</a:t>
            </a:r>
            <a:r>
              <a:rPr lang="pl-PL" dirty="0"/>
              <a:t> = </a:t>
            </a:r>
            <a:r>
              <a:rPr lang="pl-PL" dirty="0" err="1"/>
              <a:t>jsonSlurper.parseText</a:t>
            </a:r>
            <a:r>
              <a:rPr lang="pl-PL" dirty="0"/>
              <a:t> '''</a:t>
            </a:r>
          </a:p>
          <a:p>
            <a:pPr marL="109728" indent="0">
              <a:buNone/>
            </a:pPr>
            <a:r>
              <a:rPr lang="pl-PL" dirty="0"/>
              <a:t>   { </a:t>
            </a:r>
          </a:p>
          <a:p>
            <a:pPr marL="109728" indent="0">
              <a:buNone/>
            </a:pPr>
            <a:r>
              <a:rPr lang="pl-PL" dirty="0"/>
              <a:t>	"id": 1,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nameCar</a:t>
            </a:r>
            <a:r>
              <a:rPr lang="pl-PL" dirty="0"/>
              <a:t>": "fiat",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prodYear</a:t>
            </a:r>
            <a:r>
              <a:rPr lang="pl-PL" dirty="0"/>
              <a:t>": "1987"</a:t>
            </a:r>
          </a:p>
          <a:p>
            <a:pPr marL="109728" indent="0">
              <a:buNone/>
            </a:pPr>
            <a:r>
              <a:rPr lang="pl-PL" dirty="0"/>
              <a:t>    }'''</a:t>
            </a:r>
          </a:p>
        </p:txBody>
      </p:sp>
    </p:spTree>
    <p:extLst>
      <p:ext uri="{BB962C8B-B14F-4D97-AF65-F5344CB8AC3E}">
        <p14:creationId xmlns:p14="http://schemas.microsoft.com/office/powerpoint/2010/main" val="4031629047"/>
      </p:ext>
    </p:extLst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Symbol zastępczy zawartości 4">
            <a:extLst>
              <a:ext uri="{FF2B5EF4-FFF2-40B4-BE49-F238E27FC236}">
                <a16:creationId xmlns:a16="http://schemas.microsoft.com/office/drawing/2014/main" id="{917BBF63-9A0B-4079-9FFD-7B23C7FF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35" y="75883"/>
            <a:ext cx="4587494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D6C6D0E3-A55D-46BE-B0B1-A168AB43A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8215" y="2074363"/>
            <a:ext cx="665855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86464"/>
      </p:ext>
    </p:extLst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1F1FD-C394-4377-A05E-516DD2B2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Mocks</a:t>
            </a:r>
            <a:r>
              <a:rPr lang="pl-PL" dirty="0"/>
              <a:t> - scripts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07D327-2067-44F1-81C2-6BD12094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req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mockRequest.requestContent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intA</a:t>
            </a:r>
            <a:r>
              <a:rPr lang="pl-PL" dirty="0"/>
              <a:t> = </a:t>
            </a:r>
            <a:r>
              <a:rPr lang="pl-PL" dirty="0" err="1"/>
              <a:t>req.Body.Divide.intA.toInteger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intB</a:t>
            </a:r>
            <a:r>
              <a:rPr lang="pl-PL" dirty="0"/>
              <a:t> = </a:t>
            </a:r>
            <a:r>
              <a:rPr lang="pl-PL" dirty="0" err="1"/>
              <a:t>req.Body.Divide.intB.toInteger</a:t>
            </a:r>
            <a:r>
              <a:rPr lang="pl-PL" dirty="0"/>
              <a:t>()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if</a:t>
            </a:r>
            <a:r>
              <a:rPr lang="pl-PL" dirty="0"/>
              <a:t>(</a:t>
            </a:r>
            <a:r>
              <a:rPr lang="pl-PL" dirty="0" err="1"/>
              <a:t>intB</a:t>
            </a:r>
            <a:r>
              <a:rPr lang="pl-PL" dirty="0"/>
              <a:t> == 0)</a:t>
            </a:r>
          </a:p>
          <a:p>
            <a:pPr marL="109728" indent="0">
              <a:buNone/>
            </a:pPr>
            <a:r>
              <a:rPr lang="pl-PL" dirty="0"/>
              <a:t>{return "</a:t>
            </a:r>
            <a:r>
              <a:rPr lang="pl-PL" dirty="0" err="1"/>
              <a:t>bad</a:t>
            </a:r>
            <a:r>
              <a:rPr lang="pl-PL" dirty="0"/>
              <a:t>"}</a:t>
            </a:r>
          </a:p>
          <a:p>
            <a:pPr marL="109728" indent="0">
              <a:buNone/>
            </a:pPr>
            <a:r>
              <a:rPr lang="pl-PL" dirty="0" err="1"/>
              <a:t>else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{</a:t>
            </a:r>
            <a:r>
              <a:rPr lang="pl-PL" dirty="0" err="1"/>
              <a:t>context.result</a:t>
            </a:r>
            <a:r>
              <a:rPr lang="pl-PL" dirty="0"/>
              <a:t> = </a:t>
            </a:r>
            <a:r>
              <a:rPr lang="pl-PL" dirty="0" err="1"/>
              <a:t>intA</a:t>
            </a:r>
            <a:r>
              <a:rPr lang="pl-PL" dirty="0"/>
              <a:t> / </a:t>
            </a:r>
            <a:r>
              <a:rPr lang="pl-PL" dirty="0" err="1"/>
              <a:t>intB</a:t>
            </a:r>
            <a:r>
              <a:rPr lang="pl-PL" dirty="0"/>
              <a:t>}</a:t>
            </a:r>
          </a:p>
          <a:p>
            <a:pPr marL="109728" indent="0">
              <a:buNone/>
            </a:pPr>
            <a:r>
              <a:rPr lang="pl-PL" dirty="0"/>
              <a:t>//{$</a:t>
            </a:r>
            <a:r>
              <a:rPr lang="pl-PL" dirty="0" err="1"/>
              <a:t>result</a:t>
            </a:r>
            <a:r>
              <a:rPr lang="pl-PL" dirty="0"/>
              <a:t>} </a:t>
            </a:r>
            <a:r>
              <a:rPr lang="pl-PL" dirty="0">
                <a:sym typeface="Wingdings" panose="05000000000000000000" pitchFamily="2" charset="2"/>
              </a:rPr>
              <a:t> in </a:t>
            </a:r>
            <a:r>
              <a:rPr lang="pl-PL" dirty="0" err="1">
                <a:sym typeface="Wingdings" panose="05000000000000000000" pitchFamily="2" charset="2"/>
              </a:rPr>
              <a:t>resp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6866013"/>
      </p:ext>
    </p:extLst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B8E1FA-BB9C-4061-8986-3A39B69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Mocks</a:t>
            </a:r>
            <a:r>
              <a:rPr lang="pl-PL" dirty="0"/>
              <a:t> – scripts sprawdź!?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C6CDCA-DD2E-4430-A1F0-7DA56B44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javax.xml.xpath.*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groovy.xml.StreamingMarkupBuilder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groovy.lang.Binding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groovy.lang.Script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util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xml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mockRequest.requestContent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name</a:t>
            </a:r>
            <a:r>
              <a:rPr lang="pl-PL" dirty="0"/>
              <a:t> = xml.Body.name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str</a:t>
            </a:r>
            <a:r>
              <a:rPr lang="pl-PL" dirty="0"/>
              <a:t> = </a:t>
            </a:r>
            <a:r>
              <a:rPr lang="pl-PL" dirty="0" err="1"/>
              <a:t>name.toString</a:t>
            </a:r>
            <a:r>
              <a:rPr lang="pl-PL" dirty="0"/>
              <a:t>() </a:t>
            </a:r>
          </a:p>
          <a:p>
            <a:pPr marL="109728" indent="0">
              <a:buNone/>
            </a:pPr>
            <a:r>
              <a:rPr lang="pl-PL" dirty="0"/>
              <a:t>log.info </a:t>
            </a:r>
            <a:r>
              <a:rPr lang="pl-PL" dirty="0" err="1"/>
              <a:t>str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if</a:t>
            </a:r>
            <a:r>
              <a:rPr lang="pl-PL" dirty="0"/>
              <a:t>(</a:t>
            </a:r>
            <a:r>
              <a:rPr lang="pl-PL" dirty="0" err="1"/>
              <a:t>str</a:t>
            </a:r>
            <a:r>
              <a:rPr lang="pl-PL" dirty="0"/>
              <a:t> == "Porsche")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return "</a:t>
            </a:r>
            <a:r>
              <a:rPr lang="pl-PL" dirty="0" err="1"/>
              <a:t>another</a:t>
            </a:r>
            <a:r>
              <a:rPr lang="pl-PL" dirty="0"/>
              <a:t> one </a:t>
            </a:r>
            <a:r>
              <a:rPr lang="pl-PL" dirty="0" err="1"/>
              <a:t>really</a:t>
            </a:r>
            <a:r>
              <a:rPr lang="pl-PL" dirty="0"/>
              <a:t>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  <a:p>
            <a:pPr marL="109728" indent="0">
              <a:buNone/>
            </a:pPr>
            <a:r>
              <a:rPr lang="pl-PL" dirty="0" err="1"/>
              <a:t>else</a:t>
            </a:r>
            <a:r>
              <a:rPr lang="pl-PL" dirty="0"/>
              <a:t> </a:t>
            </a:r>
          </a:p>
          <a:p>
            <a:pPr marL="109728" indent="0">
              <a:buNone/>
            </a:pPr>
            <a:r>
              <a:rPr lang="pl-PL" dirty="0"/>
              <a:t>{ return "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Success</a:t>
            </a:r>
            <a:r>
              <a:rPr lang="pl-PL" dirty="0"/>
              <a:t>"}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3381544"/>
      </p:ext>
    </p:extLst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B83322-380B-44E2-9F90-1C11E83A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</p:spPr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AAF719-760A-4E26-9010-69ED2E11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3" y="2249424"/>
            <a:ext cx="10972800" cy="4325112"/>
          </a:xfrm>
        </p:spPr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folder and file </a:t>
            </a:r>
          </a:p>
          <a:p>
            <a:pPr lvl="1"/>
            <a:r>
              <a:rPr lang="pl-PL" dirty="0" err="1"/>
              <a:t>config</a:t>
            </a:r>
            <a:r>
              <a:rPr lang="pl-PL" dirty="0"/>
              <a:t>/config.ini</a:t>
            </a:r>
          </a:p>
          <a:p>
            <a:pPr lvl="1"/>
            <a:r>
              <a:rPr lang="pl-PL" dirty="0" err="1"/>
              <a:t>endpoint</a:t>
            </a:r>
            <a:r>
              <a:rPr lang="pl-PL" dirty="0"/>
              <a:t> = </a:t>
            </a:r>
            <a:r>
              <a:rPr lang="pl-PL" dirty="0" err="1"/>
              <a:t>endpoint:port</a:t>
            </a:r>
            <a:endParaRPr lang="pl-PL" dirty="0"/>
          </a:p>
          <a:p>
            <a:r>
              <a:rPr lang="pl-PL" dirty="0"/>
              <a:t>Project -&gt; 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Script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425471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B1B9CF-CBB4-45C2-B6F7-FCC79EFC4B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Kino -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2D49A2-235F-45DD-9036-24C7985DDC8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Klient rezerwuje/kupuje bilet w aplikacji web</a:t>
            </a:r>
          </a:p>
          <a:p>
            <a:pPr lvl="0"/>
            <a:r>
              <a:rPr lang="pl-PL" dirty="0"/>
              <a:t>Użytkownik wykonuje akcje na GUI – usługi zaszyte zwracają dane o wolnych miejscach w sali na konkretna godzinę i film</a:t>
            </a:r>
          </a:p>
          <a:p>
            <a:pPr lvl="0"/>
            <a:r>
              <a:rPr lang="pl-PL" dirty="0"/>
              <a:t>Po rezerwacji następuje zakup – klient przenoszony jest do okna płatności które są wystawionymi interfejsami bankowymi -&gt; kolejne usługi</a:t>
            </a:r>
          </a:p>
          <a:p>
            <a:pPr lvl="0"/>
            <a:endParaRPr lang="pl-PL" dirty="0"/>
          </a:p>
          <a:p>
            <a:pPr lvl="0"/>
            <a:r>
              <a:rPr lang="pl-PL" dirty="0"/>
              <a:t>Usługi mogą być re-używalne w innych miejscach i u innych partnerów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Enviroment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B4C6C32-B0ED-4502-83C4-1BA2D1B2B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651" y="172363"/>
            <a:ext cx="7861269" cy="64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98466"/>
      </p:ext>
    </p:extLst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B81AF6-2AC3-4682-9A74-5975A1F7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4A02B5-5FB7-4519-B70D-1DEDD41A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com.eviware.soapui.SoapUI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com.eviware.soapui.model.testsuite.TestRunner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config</a:t>
            </a:r>
            <a:r>
              <a:rPr lang="pl-PL" dirty="0"/>
              <a:t> file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pathConfig</a:t>
            </a:r>
            <a:r>
              <a:rPr lang="pl-PL" dirty="0"/>
              <a:t> = </a:t>
            </a:r>
            <a:r>
              <a:rPr lang="pl-PL" dirty="0" err="1"/>
              <a:t>utils.projectPath</a:t>
            </a:r>
            <a:r>
              <a:rPr lang="pl-PL" dirty="0"/>
              <a:t> + "/</a:t>
            </a:r>
            <a:r>
              <a:rPr lang="pl-PL" dirty="0" err="1"/>
              <a:t>config</a:t>
            </a:r>
            <a:r>
              <a:rPr lang="pl-PL" dirty="0"/>
              <a:t>/"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config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java.util.Properties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 err="1"/>
              <a:t>config.load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java.io.FileInputStream</a:t>
            </a:r>
            <a:r>
              <a:rPr lang="pl-PL" dirty="0"/>
              <a:t>(</a:t>
            </a:r>
            <a:r>
              <a:rPr lang="pl-PL" dirty="0" err="1"/>
              <a:t>pathConfig</a:t>
            </a:r>
            <a:r>
              <a:rPr lang="pl-PL" dirty="0"/>
              <a:t> + "config.ini"))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 set the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endpoint</a:t>
            </a:r>
            <a:r>
              <a:rPr lang="pl-PL" dirty="0"/>
              <a:t> from the </a:t>
            </a:r>
            <a:r>
              <a:rPr lang="pl-PL" dirty="0" err="1"/>
              <a:t>config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</a:t>
            </a:r>
            <a:r>
              <a:rPr lang="pl-PL" dirty="0"/>
              <a:t> = </a:t>
            </a:r>
            <a:r>
              <a:rPr lang="pl-PL" dirty="0" err="1"/>
              <a:t>project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props.setPropertyValue</a:t>
            </a:r>
            <a:r>
              <a:rPr lang="pl-PL" dirty="0"/>
              <a:t>("</a:t>
            </a:r>
            <a:r>
              <a:rPr lang="pl-PL" dirty="0" err="1"/>
              <a:t>Env</a:t>
            </a:r>
            <a:r>
              <a:rPr lang="pl-PL" dirty="0"/>
              <a:t>",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log.info "</a:t>
            </a:r>
            <a:r>
              <a:rPr lang="pl-PL" dirty="0" err="1"/>
              <a:t>Running</a:t>
            </a:r>
            <a:r>
              <a:rPr lang="pl-PL" dirty="0"/>
              <a:t> test for: " +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http://mock:8089/</a:t>
            </a:r>
          </a:p>
          <a:p>
            <a:pPr marL="109728" indent="0">
              <a:buNone/>
            </a:pPr>
            <a:r>
              <a:rPr lang="pl-PL" dirty="0"/>
              <a:t>http://localhost:8080/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395517"/>
      </p:ext>
    </p:extLst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5FD7BD-CD6A-4FCB-939C-7A95B8B1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625207"/>
            <a:ext cx="10972800" cy="1066803"/>
          </a:xfrm>
        </p:spPr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- GUI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785D2B7-CCEA-4F10-80E4-40E32441B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7" y="1773320"/>
            <a:ext cx="6415556" cy="43243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4C95944-F6F4-4B79-89C4-811EEFECC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266" y="2135044"/>
            <a:ext cx="7199211" cy="33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0678"/>
      </p:ext>
    </p:extLst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A1DC18-B667-4606-8A8D-8B63964A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Jenkins.war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BCCD2-E3DB-4C01-A2AE-77EAE3A9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https://jenkins.io/download/</a:t>
            </a:r>
            <a:endParaRPr lang="pl-PL" dirty="0"/>
          </a:p>
          <a:p>
            <a:pPr lvl="1"/>
            <a:r>
              <a:rPr lang="pl-PL" dirty="0" err="1"/>
              <a:t>Generic</a:t>
            </a:r>
            <a:r>
              <a:rPr lang="pl-PL" dirty="0"/>
              <a:t> Java </a:t>
            </a:r>
            <a:r>
              <a:rPr lang="pl-PL" dirty="0" err="1"/>
              <a:t>package</a:t>
            </a:r>
            <a:r>
              <a:rPr lang="pl-PL" dirty="0"/>
              <a:t> (.war)</a:t>
            </a:r>
          </a:p>
          <a:p>
            <a:pPr lvl="1"/>
            <a:r>
              <a:rPr lang="fi-FI" dirty="0"/>
              <a:t>java -jar jenkins.war --httpPort=9292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cd C:\Program </a:t>
            </a:r>
            <a:r>
              <a:rPr lang="pl-PL" dirty="0" err="1"/>
              <a:t>Files</a:t>
            </a:r>
            <a:r>
              <a:rPr lang="pl-PL" dirty="0"/>
              <a:t>\SmartBear\SoapUI-5.5.0\bin\</a:t>
            </a:r>
          </a:p>
          <a:p>
            <a:pPr marL="411480" lvl="1" indent="0">
              <a:buNone/>
            </a:pPr>
            <a:r>
              <a:rPr lang="pl-PL" dirty="0"/>
              <a:t>cmd.exe /C testrunner.bat -</a:t>
            </a:r>
            <a:r>
              <a:rPr lang="pl-PL" dirty="0" err="1"/>
              <a:t>s"TestSuite</a:t>
            </a:r>
            <a:r>
              <a:rPr lang="pl-PL" dirty="0"/>
              <a:t> 1" -</a:t>
            </a:r>
            <a:r>
              <a:rPr lang="pl-PL" dirty="0" err="1"/>
              <a:t>c"TestCase</a:t>
            </a:r>
            <a:r>
              <a:rPr lang="pl-PL" dirty="0"/>
              <a:t> 1" C:\Users\michalcz\Documents\SoapUIProjects\REST-Project-1-soapui-project.xml</a:t>
            </a:r>
          </a:p>
          <a:p>
            <a:pPr marL="411480" lvl="1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7554184"/>
      </p:ext>
    </p:extLst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AFF636-5B33-4F07-9B1D-A2A23D23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docker</a:t>
            </a:r>
            <a:r>
              <a:rPr lang="pl-PL" dirty="0"/>
              <a:t> Jenkins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71A7FE-84B5-4DB8-A25E-B89EDB5F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Docker</a:t>
            </a:r>
          </a:p>
          <a:p>
            <a:pPr lvl="1"/>
            <a:r>
              <a:rPr lang="pl-PL" dirty="0" err="1"/>
              <a:t>Mkdir</a:t>
            </a:r>
            <a:r>
              <a:rPr lang="pl-PL" dirty="0"/>
              <a:t> </a:t>
            </a:r>
            <a:r>
              <a:rPr lang="en-US" dirty="0" err="1"/>
              <a:t>Jenkins_home</a:t>
            </a:r>
            <a:endParaRPr lang="pl-PL" dirty="0"/>
          </a:p>
          <a:p>
            <a:pPr lvl="1"/>
            <a:r>
              <a:rPr lang="pl-PL" dirty="0" err="1"/>
              <a:t>Shared</a:t>
            </a:r>
            <a:r>
              <a:rPr lang="pl-PL" dirty="0"/>
              <a:t> C: </a:t>
            </a: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settings</a:t>
            </a:r>
            <a:endParaRPr lang="pl-PL" dirty="0"/>
          </a:p>
          <a:p>
            <a:pPr lvl="1"/>
            <a:r>
              <a:rPr lang="pl-PL" dirty="0"/>
              <a:t>Reset </a:t>
            </a:r>
            <a:r>
              <a:rPr lang="pl-PL" dirty="0" err="1"/>
              <a:t>credintials</a:t>
            </a:r>
            <a:endParaRPr lang="pl-PL" dirty="0"/>
          </a:p>
          <a:p>
            <a:r>
              <a:rPr lang="en-US" dirty="0"/>
              <a:t>docker run --name Jenkins</a:t>
            </a:r>
            <a:r>
              <a:rPr lang="pl-PL" dirty="0"/>
              <a:t> </a:t>
            </a:r>
            <a:r>
              <a:rPr lang="en-US" dirty="0"/>
              <a:t>-p 8080:8080 -p 50000:50000 -v C:/Jenkins_home:/var/jenkins_home Jenkins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Powershell</a:t>
            </a:r>
            <a:endParaRPr lang="pl-PL" dirty="0"/>
          </a:p>
          <a:p>
            <a:r>
              <a:rPr lang="pl-PL" dirty="0"/>
              <a:t>set-</a:t>
            </a:r>
            <a:r>
              <a:rPr lang="pl-PL" dirty="0" err="1"/>
              <a:t>executionpolicy</a:t>
            </a:r>
            <a:r>
              <a:rPr lang="pl-PL" dirty="0"/>
              <a:t> </a:t>
            </a:r>
            <a:r>
              <a:rPr lang="pl-PL" dirty="0" err="1"/>
              <a:t>remotesigned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1338127"/>
      </p:ext>
    </p:extLst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399FDC-D256-4D3B-BD91-53F95E12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7245"/>
            <a:ext cx="10972800" cy="1066803"/>
          </a:xfrm>
        </p:spPr>
        <p:txBody>
          <a:bodyPr/>
          <a:lstStyle/>
          <a:p>
            <a:r>
              <a:rPr lang="pl-PL" dirty="0"/>
              <a:t>Update </a:t>
            </a:r>
            <a:r>
              <a:rPr lang="pl-PL" dirty="0" err="1"/>
              <a:t>definition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4BB885E-8D04-4F4C-8FF5-2DA06321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40" y="1689984"/>
            <a:ext cx="5164638" cy="347803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60F1901-9AAB-45C2-AC31-09768DAEA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62" y="3429000"/>
            <a:ext cx="6300238" cy="28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9850"/>
      </p:ext>
    </p:extLst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2D727E-6FA5-4AB3-8CC3-03F76EEA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1BABBC-BA21-498D-BF6E-0BBCD312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One </a:t>
            </a:r>
            <a:r>
              <a:rPr lang="pl-PL" dirty="0" err="1"/>
              <a:t>project</a:t>
            </a:r>
            <a:r>
              <a:rPr lang="pl-PL" dirty="0"/>
              <a:t> in XML</a:t>
            </a:r>
          </a:p>
          <a:p>
            <a:r>
              <a:rPr lang="pl-PL" dirty="0" err="1"/>
              <a:t>Nothing</a:t>
            </a:r>
            <a:r>
              <a:rPr lang="pl-PL" dirty="0"/>
              <a:t> </a:t>
            </a:r>
            <a:r>
              <a:rPr lang="pl-PL" dirty="0" err="1"/>
              <a:t>special</a:t>
            </a:r>
            <a:r>
              <a:rPr lang="pl-PL" dirty="0"/>
              <a:t> </a:t>
            </a:r>
            <a:r>
              <a:rPr lang="pl-PL" dirty="0" err="1"/>
              <a:t>here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6712767"/>
      </p:ext>
    </p:extLst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3F6B49-3CA3-45F9-B0D9-11D2729B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4DC622D-ACA2-4778-A413-A97B55B83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18" y="2445745"/>
            <a:ext cx="11426164" cy="24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47839"/>
      </p:ext>
    </p:extLst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B9372F-B2DD-4E1B-B8F6-CDF506A6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Security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AF359B5-F7A9-46BB-80EE-41612F903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485" y="2249488"/>
            <a:ext cx="585703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04463"/>
      </p:ext>
    </p:extLst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583E7-AD03-4961-9A6F-94B29E94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Dobry test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67F1E2-5B30-48A6-8519-3DA4F7D6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Statusy</a:t>
            </a:r>
          </a:p>
          <a:p>
            <a:r>
              <a:rPr lang="pl-PL" dirty="0"/>
              <a:t>Nagłówki</a:t>
            </a:r>
          </a:p>
          <a:p>
            <a:r>
              <a:rPr lang="pl-PL" dirty="0"/>
              <a:t>Parametry</a:t>
            </a:r>
          </a:p>
          <a:p>
            <a:r>
              <a:rPr lang="pl-PL" dirty="0"/>
              <a:t>Izolacja</a:t>
            </a:r>
          </a:p>
          <a:p>
            <a:r>
              <a:rPr lang="pl-PL" dirty="0"/>
              <a:t>Dymne</a:t>
            </a:r>
          </a:p>
          <a:p>
            <a:r>
              <a:rPr lang="pl-PL" dirty="0"/>
              <a:t>Regresja</a:t>
            </a:r>
          </a:p>
          <a:p>
            <a:r>
              <a:rPr lang="pl-PL" dirty="0"/>
              <a:t>Data </a:t>
            </a:r>
            <a:r>
              <a:rPr lang="pl-PL" dirty="0" err="1"/>
              <a:t>Driven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  <a:p>
            <a:r>
              <a:rPr lang="pl-PL" dirty="0"/>
              <a:t>Integracja</a:t>
            </a:r>
          </a:p>
          <a:p>
            <a:r>
              <a:rPr lang="pl-PL" dirty="0"/>
              <a:t>1 Test vs 1 </a:t>
            </a:r>
            <a:r>
              <a:rPr lang="pl-PL" dirty="0" err="1"/>
              <a:t>Assert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949378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9EDF65-2A8C-471B-B56A-332AFAE859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SOA - Service Oriented Architecture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59F111-DDEB-4042-B191-4C3D30ADA30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architektura zorientowana na serwisy</a:t>
            </a:r>
          </a:p>
          <a:p>
            <a:pPr lvl="0"/>
            <a:r>
              <a:rPr lang="pl-PL"/>
              <a:t>może być używana niezależnie od innych</a:t>
            </a:r>
          </a:p>
          <a:p>
            <a:pPr lvl="0"/>
            <a:r>
              <a:rPr lang="pl-PL"/>
              <a:t>usługi są dostępne w sieci</a:t>
            </a:r>
          </a:p>
          <a:p>
            <a:pPr lvl="0"/>
            <a:r>
              <a:rPr lang="pl-PL"/>
              <a:t>wiedza o interface, a nie o implementacji usługi</a:t>
            </a:r>
          </a:p>
          <a:p>
            <a:pPr lvl="0"/>
            <a:r>
              <a:rPr lang="pl-PL"/>
              <a:t>niezależne od języka i systemu operacyjnego</a:t>
            </a:r>
          </a:p>
          <a:p>
            <a:pPr lvl="0"/>
            <a:r>
              <a:rPr lang="pl-PL"/>
              <a:t>możliwe połącznia wiele do wiele (brak spójności możliwy)</a:t>
            </a:r>
          </a:p>
        </p:txBody>
      </p:sp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10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4EECF4-AAC0-484D-964B-D630891D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l-PL" sz="6600" dirty="0" err="1"/>
              <a:t>That’s</a:t>
            </a:r>
            <a:r>
              <a:rPr lang="pl-PL" sz="6600" dirty="0"/>
              <a:t> </a:t>
            </a:r>
            <a:r>
              <a:rPr lang="pl-PL" sz="6600" dirty="0" err="1"/>
              <a:t>all</a:t>
            </a:r>
            <a:r>
              <a:rPr lang="pl-PL" sz="6600" dirty="0"/>
              <a:t> </a:t>
            </a:r>
            <a:r>
              <a:rPr lang="pl-PL" sz="6600" dirty="0" err="1"/>
              <a:t>folks</a:t>
            </a:r>
            <a:r>
              <a:rPr lang="pl-PL" sz="6600" dirty="0"/>
              <a:t>!!! </a:t>
            </a:r>
          </a:p>
        </p:txBody>
      </p:sp>
    </p:spTree>
    <p:extLst>
      <p:ext uri="{BB962C8B-B14F-4D97-AF65-F5344CB8AC3E}">
        <p14:creationId xmlns:p14="http://schemas.microsoft.com/office/powerpoint/2010/main" val="350778835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6880E4-A35C-40BC-B2B2-7E011836A5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26FA5A-5543-47B6-ADA3-BA8B652E19C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Client &lt;-&gt; Server</a:t>
            </a:r>
          </a:p>
          <a:p>
            <a:pPr lvl="0"/>
            <a:r>
              <a:rPr lang="pl-PL" dirty="0"/>
              <a:t>Usługi są dostępne w sieci</a:t>
            </a:r>
          </a:p>
          <a:p>
            <a:pPr lvl="0"/>
            <a:r>
              <a:rPr lang="pl-PL" dirty="0"/>
              <a:t>Niezależne od języka, systemu operacyjnego i sprzętu</a:t>
            </a:r>
          </a:p>
          <a:p>
            <a:pPr lvl="0"/>
            <a:r>
              <a:rPr lang="pl-PL" dirty="0"/>
              <a:t>Dla aplikacji internetowych i systemów rozproszonych</a:t>
            </a:r>
          </a:p>
          <a:p>
            <a:pPr lvl="0"/>
            <a:r>
              <a:rPr lang="pl-PL" dirty="0"/>
              <a:t>Usługi rejestrowane jako płatne</a:t>
            </a:r>
          </a:p>
          <a:p>
            <a:pPr lvl="0"/>
            <a:r>
              <a:rPr lang="pl-PL" dirty="0"/>
              <a:t>dostępny przez protokoły sieciowe HTTP, SMTP, FTP</a:t>
            </a:r>
          </a:p>
          <a:p>
            <a:pPr lvl="0"/>
            <a:r>
              <a:rPr lang="pl-PL" dirty="0"/>
              <a:t>implementacja przez WSDL / WADL - SOAP REST – dostawca nie musi znać GUI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8A5C2-A2A8-4393-A47A-276B2467FD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E3F10A-70AA-4894-92D0-100D4C50333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Google </a:t>
            </a:r>
            <a:r>
              <a:rPr lang="pl-PL" dirty="0" err="1"/>
              <a:t>Maps</a:t>
            </a:r>
            <a:endParaRPr lang="pl-PL" dirty="0"/>
          </a:p>
          <a:p>
            <a:pPr lvl="0"/>
            <a:r>
              <a:rPr lang="pl-PL" dirty="0" err="1"/>
              <a:t>Youtube</a:t>
            </a:r>
            <a:endParaRPr lang="pl-PL" dirty="0"/>
          </a:p>
          <a:p>
            <a:pPr lvl="0"/>
            <a:r>
              <a:rPr lang="pl-PL" dirty="0"/>
              <a:t>FB</a:t>
            </a:r>
          </a:p>
          <a:p>
            <a:pPr lvl="0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5120C06-AA4B-40DD-AE6D-D320C219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787" y="3831335"/>
            <a:ext cx="5275758" cy="2057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zentacja szkoleniowa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023BDACA3DDC49A522A4D1A545F8F3" ma:contentTypeVersion="9" ma:contentTypeDescription="Create a new document." ma:contentTypeScope="" ma:versionID="78649b871bb0333c0b53de11a7860af3">
  <xsd:schema xmlns:xsd="http://www.w3.org/2001/XMLSchema" xmlns:xs="http://www.w3.org/2001/XMLSchema" xmlns:p="http://schemas.microsoft.com/office/2006/metadata/properties" xmlns:ns3="30fc37dd-432d-48ed-b040-77204e7c7237" xmlns:ns4="4020c2d6-03b9-462c-8456-613ba2d4f50c" targetNamespace="http://schemas.microsoft.com/office/2006/metadata/properties" ma:root="true" ma:fieldsID="fe33dca6f93582f25e42088297bf5243" ns3:_="" ns4:_="">
    <xsd:import namespace="30fc37dd-432d-48ed-b040-77204e7c7237"/>
    <xsd:import namespace="4020c2d6-03b9-462c-8456-613ba2d4f5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c37dd-432d-48ed-b040-77204e7c72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0c2d6-03b9-462c-8456-613ba2d4f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C8895E-3DB7-45E7-90F7-94C4C06371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333063-F726-4573-A0DD-E92231F3B8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c37dd-432d-48ed-b040-77204e7c7237"/>
    <ds:schemaRef ds:uri="4020c2d6-03b9-462c-8456-613ba2d4f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DFB94C-63F9-44A7-86D5-3647CEC1F192}">
  <ds:schemaRefs>
    <ds:schemaRef ds:uri="http://schemas.openxmlformats.org/package/2006/metadata/core-properties"/>
    <ds:schemaRef ds:uri="30fc37dd-432d-48ed-b040-77204e7c7237"/>
    <ds:schemaRef ds:uri="http://www.w3.org/XML/1998/namespace"/>
    <ds:schemaRef ds:uri="http://schemas.microsoft.com/office/2006/documentManagement/types"/>
    <ds:schemaRef ds:uri="4020c2d6-03b9-462c-8456-613ba2d4f50c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7684</TotalTime>
  <Words>2663</Words>
  <Application>Microsoft Office PowerPoint</Application>
  <PresentationFormat>Panoramiczny</PresentationFormat>
  <Paragraphs>511</Paragraphs>
  <Slides>71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Georgia</vt:lpstr>
      <vt:lpstr>Wingdings 2</vt:lpstr>
      <vt:lpstr>Prezentacja szkoleniowa</vt:lpstr>
      <vt:lpstr>Web Service</vt:lpstr>
      <vt:lpstr>Wprowadzenie</vt:lpstr>
      <vt:lpstr>Data</vt:lpstr>
      <vt:lpstr>Wprowadzenie</vt:lpstr>
      <vt:lpstr>Restauracja as service</vt:lpstr>
      <vt:lpstr>Kino - service</vt:lpstr>
      <vt:lpstr>SOA - Service Oriented Architecture </vt:lpstr>
      <vt:lpstr>Usługi - WebService</vt:lpstr>
      <vt:lpstr>Usługi - WebService</vt:lpstr>
      <vt:lpstr>SOAP</vt:lpstr>
      <vt:lpstr>SOAP – przykłady </vt:lpstr>
      <vt:lpstr>REST</vt:lpstr>
      <vt:lpstr>REST</vt:lpstr>
      <vt:lpstr>REST vs SOAP</vt:lpstr>
      <vt:lpstr>REST vs SOAP</vt:lpstr>
      <vt:lpstr>Narzędzia</vt:lpstr>
      <vt:lpstr>Pro vs. Free</vt:lpstr>
      <vt:lpstr>GUI</vt:lpstr>
      <vt:lpstr>GUI – co tu widać?</vt:lpstr>
      <vt:lpstr>Services / TestSuites – co tu kliknąć?</vt:lpstr>
      <vt:lpstr>Struktura drzewiasta</vt:lpstr>
      <vt:lpstr>Proste sprawdzenia – SOAP online</vt:lpstr>
      <vt:lpstr>Proste sprawdzenia – REST Dostępne metody w docker</vt:lpstr>
      <vt:lpstr>Proste sprawdzenia – REST - docker Dostępne metody w docker</vt:lpstr>
      <vt:lpstr>Proste sprawdzenia – REST - docker Dostępne metody w docker</vt:lpstr>
      <vt:lpstr>Poste sprawdzenia REST - online</vt:lpstr>
      <vt:lpstr>Poste sprawdzenia REST - online</vt:lpstr>
      <vt:lpstr>Assertions – asercje co tu sprawdzać?</vt:lpstr>
      <vt:lpstr>Assertions - Xpath</vt:lpstr>
      <vt:lpstr>Assertions - XpathQuery</vt:lpstr>
      <vt:lpstr>Assertions</vt:lpstr>
      <vt:lpstr>Assertions</vt:lpstr>
      <vt:lpstr>Assertions</vt:lpstr>
      <vt:lpstr>Propreties – parametry</vt:lpstr>
      <vt:lpstr>Property Transfer – przekazywanie w SOAP</vt:lpstr>
      <vt:lpstr>Property Transfer – przekazywanie w REST</vt:lpstr>
      <vt:lpstr>Get Data</vt:lpstr>
      <vt:lpstr>Run TestCase – uruchamianie innego TC</vt:lpstr>
      <vt:lpstr>JDBC - docker</vt:lpstr>
      <vt:lpstr>JDBC – no heidi</vt:lpstr>
      <vt:lpstr>JDBC – Create Table</vt:lpstr>
      <vt:lpstr>JDBC – Driver &amp; Select</vt:lpstr>
      <vt:lpstr>JDBC – transfer</vt:lpstr>
      <vt:lpstr>Groovie - script</vt:lpstr>
      <vt:lpstr>Groovie - script</vt:lpstr>
      <vt:lpstr>Groovie – script</vt:lpstr>
      <vt:lpstr>Groovie – run TestStep, TestCase</vt:lpstr>
      <vt:lpstr>Groovie – context</vt:lpstr>
      <vt:lpstr>Groovie – script data sink file</vt:lpstr>
      <vt:lpstr>Groovie – Excel Data Source JXL</vt:lpstr>
      <vt:lpstr>Groovie – Excel Data Sink JXL</vt:lpstr>
      <vt:lpstr>Groovie – CSV</vt:lpstr>
      <vt:lpstr>Groovie – JDBC</vt:lpstr>
      <vt:lpstr>Groovie – JsonSlurper read json</vt:lpstr>
      <vt:lpstr>Groovie – JsonSlurper build json</vt:lpstr>
      <vt:lpstr>Mocks</vt:lpstr>
      <vt:lpstr>Mocks - scripts</vt:lpstr>
      <vt:lpstr>Mocks – scripts sprawdź!?</vt:lpstr>
      <vt:lpstr>Enviroments</vt:lpstr>
      <vt:lpstr>Enviroments</vt:lpstr>
      <vt:lpstr>Enviroments</vt:lpstr>
      <vt:lpstr>Testrunner - GUI</vt:lpstr>
      <vt:lpstr>Testrunner – Jenkins.war</vt:lpstr>
      <vt:lpstr>Testrunner – docker Jenkins</vt:lpstr>
      <vt:lpstr>Update definition</vt:lpstr>
      <vt:lpstr>Git</vt:lpstr>
      <vt:lpstr>Load Testing</vt:lpstr>
      <vt:lpstr>Security Testing</vt:lpstr>
      <vt:lpstr>Dobry test</vt:lpstr>
      <vt:lpstr>Pro vs. Free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Czyżykowski Michał</dc:creator>
  <cp:lastModifiedBy>Czyżykowski Michał</cp:lastModifiedBy>
  <cp:revision>103</cp:revision>
  <dcterms:created xsi:type="dcterms:W3CDTF">2019-12-10T17:01:42Z</dcterms:created>
  <dcterms:modified xsi:type="dcterms:W3CDTF">2019-12-16T19:43:59Z</dcterms:modified>
</cp:coreProperties>
</file>