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notesMasterIdLst>
    <p:notesMasterId r:id="rId56"/>
  </p:notesMasterIdLst>
  <p:handoutMasterIdLst>
    <p:handoutMasterId r:id="rId57"/>
  </p:handoutMasterIdLst>
  <p:sldIdLst>
    <p:sldId id="1522" r:id="rId2"/>
    <p:sldId id="1523" r:id="rId3"/>
    <p:sldId id="1524" r:id="rId4"/>
    <p:sldId id="1525" r:id="rId5"/>
    <p:sldId id="1526" r:id="rId6"/>
    <p:sldId id="1527" r:id="rId7"/>
    <p:sldId id="1528" r:id="rId8"/>
    <p:sldId id="1529" r:id="rId9"/>
    <p:sldId id="1530" r:id="rId10"/>
    <p:sldId id="1532" r:id="rId11"/>
    <p:sldId id="1533" r:id="rId12"/>
    <p:sldId id="1534" r:id="rId13"/>
    <p:sldId id="1535" r:id="rId14"/>
    <p:sldId id="1536" r:id="rId15"/>
    <p:sldId id="1537" r:id="rId16"/>
    <p:sldId id="1538" r:id="rId17"/>
    <p:sldId id="1539" r:id="rId18"/>
    <p:sldId id="1540" r:id="rId19"/>
    <p:sldId id="1545" r:id="rId20"/>
    <p:sldId id="1546" r:id="rId21"/>
    <p:sldId id="1547" r:id="rId22"/>
    <p:sldId id="1548" r:id="rId23"/>
    <p:sldId id="1549" r:id="rId24"/>
    <p:sldId id="1580" r:id="rId25"/>
    <p:sldId id="1550" r:id="rId26"/>
    <p:sldId id="1551" r:id="rId27"/>
    <p:sldId id="1552" r:id="rId28"/>
    <p:sldId id="1553" r:id="rId29"/>
    <p:sldId id="1554" r:id="rId30"/>
    <p:sldId id="1555" r:id="rId31"/>
    <p:sldId id="1556" r:id="rId32"/>
    <p:sldId id="1557" r:id="rId33"/>
    <p:sldId id="1558" r:id="rId34"/>
    <p:sldId id="1559" r:id="rId35"/>
    <p:sldId id="1560" r:id="rId36"/>
    <p:sldId id="1561" r:id="rId37"/>
    <p:sldId id="1562" r:id="rId38"/>
    <p:sldId id="1563" r:id="rId39"/>
    <p:sldId id="1564" r:id="rId40"/>
    <p:sldId id="1565" r:id="rId41"/>
    <p:sldId id="1566" r:id="rId42"/>
    <p:sldId id="1568" r:id="rId43"/>
    <p:sldId id="1569" r:id="rId44"/>
    <p:sldId id="1570" r:id="rId45"/>
    <p:sldId id="1571" r:id="rId46"/>
    <p:sldId id="1572" r:id="rId47"/>
    <p:sldId id="1573" r:id="rId48"/>
    <p:sldId id="1574" r:id="rId49"/>
    <p:sldId id="1583" r:id="rId50"/>
    <p:sldId id="1584" r:id="rId51"/>
    <p:sldId id="1582" r:id="rId52"/>
    <p:sldId id="1581" r:id="rId53"/>
    <p:sldId id="1575" r:id="rId54"/>
    <p:sldId id="1577" r:id="rId55"/>
  </p:sldIdLst>
  <p:sldSz cx="9144000" cy="6858000" type="screen4x3"/>
  <p:notesSz cx="6858000" cy="9144000"/>
  <p:defaultTextStyle>
    <a:defPPr>
      <a:defRPr lang="zh-CN"/>
    </a:defPPr>
    <a:lvl1pPr algn="ctr" rtl="0" fontAlgn="base">
      <a:spcBef>
        <a:spcPct val="0"/>
      </a:spcBef>
      <a:spcAft>
        <a:spcPct val="0"/>
      </a:spcAft>
      <a:defRPr kumimoji="1" sz="3600" b="1"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kumimoji="1" sz="3600" b="1"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kumimoji="1" sz="3600" b="1"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kumimoji="1" sz="3600" b="1"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kumimoji="1" sz="3600" b="1" kern="1200">
        <a:solidFill>
          <a:schemeClr val="tx1"/>
        </a:solidFill>
        <a:latin typeface="Arial" pitchFamily="34" charset="0"/>
        <a:ea typeface="宋体" pitchFamily="2" charset="-122"/>
        <a:cs typeface="+mn-cs"/>
      </a:defRPr>
    </a:lvl5pPr>
    <a:lvl6pPr marL="2286000" algn="l" defTabSz="914400" rtl="0" eaLnBrk="1" latinLnBrk="0" hangingPunct="1">
      <a:defRPr kumimoji="1" sz="3600" b="1" kern="1200">
        <a:solidFill>
          <a:schemeClr val="tx1"/>
        </a:solidFill>
        <a:latin typeface="Arial" pitchFamily="34" charset="0"/>
        <a:ea typeface="宋体" pitchFamily="2" charset="-122"/>
        <a:cs typeface="+mn-cs"/>
      </a:defRPr>
    </a:lvl6pPr>
    <a:lvl7pPr marL="2743200" algn="l" defTabSz="914400" rtl="0" eaLnBrk="1" latinLnBrk="0" hangingPunct="1">
      <a:defRPr kumimoji="1" sz="3600" b="1" kern="1200">
        <a:solidFill>
          <a:schemeClr val="tx1"/>
        </a:solidFill>
        <a:latin typeface="Arial" pitchFamily="34" charset="0"/>
        <a:ea typeface="宋体" pitchFamily="2" charset="-122"/>
        <a:cs typeface="+mn-cs"/>
      </a:defRPr>
    </a:lvl7pPr>
    <a:lvl8pPr marL="3200400" algn="l" defTabSz="914400" rtl="0" eaLnBrk="1" latinLnBrk="0" hangingPunct="1">
      <a:defRPr kumimoji="1" sz="3600" b="1" kern="1200">
        <a:solidFill>
          <a:schemeClr val="tx1"/>
        </a:solidFill>
        <a:latin typeface="Arial" pitchFamily="34" charset="0"/>
        <a:ea typeface="宋体" pitchFamily="2" charset="-122"/>
        <a:cs typeface="+mn-cs"/>
      </a:defRPr>
    </a:lvl8pPr>
    <a:lvl9pPr marL="3657600" algn="l" defTabSz="914400" rtl="0" eaLnBrk="1" latinLnBrk="0" hangingPunct="1">
      <a:defRPr kumimoji="1" sz="3600"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7C80"/>
    <a:srgbClr val="008000"/>
    <a:srgbClr val="00FF00"/>
    <a:srgbClr val="990099"/>
    <a:srgbClr val="00FFFF"/>
    <a:srgbClr val="FF66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52" autoAdjust="0"/>
    <p:restoredTop sz="96522" autoAdjust="0"/>
  </p:normalViewPr>
  <p:slideViewPr>
    <p:cSldViewPr>
      <p:cViewPr varScale="1">
        <p:scale>
          <a:sx n="86" d="100"/>
          <a:sy n="86" d="100"/>
        </p:scale>
        <p:origin x="-2040"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4349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ltLang="zh-CN"/>
          </a:p>
        </p:txBody>
      </p:sp>
      <p:sp>
        <p:nvSpPr>
          <p:cNvPr id="317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317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a:p>
        </p:txBody>
      </p:sp>
      <p:sp>
        <p:nvSpPr>
          <p:cNvPr id="317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3555FABE-827C-4BA4-97D5-F798F7E47698}" type="slidenum">
              <a:rPr lang="en-US" altLang="zh-CN"/>
              <a:pPr/>
              <a:t>‹#›</a:t>
            </a:fld>
            <a:endParaRPr lang="en-US" altLang="zh-CN"/>
          </a:p>
        </p:txBody>
      </p:sp>
    </p:spTree>
    <p:extLst>
      <p:ext uri="{BB962C8B-B14F-4D97-AF65-F5344CB8AC3E}">
        <p14:creationId xmlns:p14="http://schemas.microsoft.com/office/powerpoint/2010/main" val="2886577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5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ltLang="zh-CN"/>
          </a:p>
        </p:txBody>
      </p:sp>
      <p:sp>
        <p:nvSpPr>
          <p:cNvPr id="445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445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5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5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a:p>
        </p:txBody>
      </p:sp>
      <p:sp>
        <p:nvSpPr>
          <p:cNvPr id="445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B59FE02E-E55A-4A6A-9A45-9A063D5AFF99}" type="slidenum">
              <a:rPr lang="en-US" altLang="zh-CN"/>
              <a:pPr/>
              <a:t>‹#›</a:t>
            </a:fld>
            <a:endParaRPr lang="en-US" altLang="zh-CN"/>
          </a:p>
        </p:txBody>
      </p:sp>
    </p:spTree>
    <p:extLst>
      <p:ext uri="{BB962C8B-B14F-4D97-AF65-F5344CB8AC3E}">
        <p14:creationId xmlns:p14="http://schemas.microsoft.com/office/powerpoint/2010/main" val="17616065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pPr eaLnBrk="1" latinLnBrk="0" hangingPunct="1"/>
            <a:fld id="{11DF6C85-580E-49AA-8C0F-7282E851D184}" type="datetimeFigureOut">
              <a:rPr lang="en-US" smtClean="0"/>
              <a:pPr eaLnBrk="1" latinLnBrk="0" hangingPunct="1"/>
              <a:t>5/16/2014</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6D95434A-1094-4C26-ADA4-1AB6210859AE}" type="slidenum">
              <a:rPr kumimoji="0" lang="en-US" smtClean="0"/>
              <a:pPr eaLnBrk="1" latinLnBrk="0" hangingPunct="1"/>
              <a:t>‹#›</a:t>
            </a:fld>
            <a:endParaRPr kumimoji="0" lang="zh-CN" altLang="en-US"/>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eaLnBrk="1" latinLnBrk="0" hangingPunct="1"/>
            <a:fld id="{11DF6C85-580E-49AA-8C0F-7282E851D184}" type="datetimeFigureOut">
              <a:rPr lang="en-US" smtClean="0"/>
              <a:pPr eaLnBrk="1" latinLnBrk="0" hangingPunct="1"/>
              <a:t>5/16/2014</a:t>
            </a:fld>
            <a:endParaRPr lang="en-US"/>
          </a:p>
        </p:txBody>
      </p:sp>
      <p:sp>
        <p:nvSpPr>
          <p:cNvPr id="5" name="页脚占位符 4"/>
          <p:cNvSpPr>
            <a:spLocks noGrp="1"/>
          </p:cNvSpPr>
          <p:nvPr>
            <p:ph type="ftr" sz="quarter" idx="11"/>
          </p:nvPr>
        </p:nvSpPr>
        <p:spPr/>
        <p:txBody>
          <a:bodyPr/>
          <a:lstStyle>
            <a:extLst/>
          </a:lstStyle>
          <a:p>
            <a:endParaRPr kumimoji="0" lang="zh-CN" altLang="en-US"/>
          </a:p>
        </p:txBody>
      </p:sp>
      <p:sp>
        <p:nvSpPr>
          <p:cNvPr id="6" name="灯片编号占位符 5"/>
          <p:cNvSpPr>
            <a:spLocks noGrp="1"/>
          </p:cNvSpPr>
          <p:nvPr>
            <p:ph type="sldNum" sz="quarter" idx="12"/>
          </p:nvPr>
        </p:nvSpPr>
        <p:spPr/>
        <p:txBody>
          <a:bodyPr/>
          <a:lstStyle>
            <a:extLst/>
          </a:lstStyle>
          <a:p>
            <a:fld id="{6D95434A-1094-4C26-ADA4-1AB6210859AE}" type="slidenum">
              <a:rPr kumimoji="0" lang="en-US" smtClean="0"/>
              <a:pPr eaLnBrk="1" latinLnBrk="0" hangingPunct="1"/>
              <a:t>‹#›</a:t>
            </a:fld>
            <a:endParaRPr kumimoji="0" lang="zh-CN" altLang="en-US"/>
          </a:p>
        </p:txBody>
      </p:sp>
    </p:spTree>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eaLnBrk="1" latinLnBrk="0" hangingPunct="1"/>
            <a:fld id="{11DF6C85-580E-49AA-8C0F-7282E851D184}" type="datetimeFigureOut">
              <a:rPr lang="en-US" smtClean="0"/>
              <a:pPr eaLnBrk="1" latinLnBrk="0" hangingPunct="1"/>
              <a:t>5/16/2014</a:t>
            </a:fld>
            <a:endParaRPr lang="en-US"/>
          </a:p>
        </p:txBody>
      </p:sp>
      <p:sp>
        <p:nvSpPr>
          <p:cNvPr id="5" name="页脚占位符 4"/>
          <p:cNvSpPr>
            <a:spLocks noGrp="1"/>
          </p:cNvSpPr>
          <p:nvPr>
            <p:ph type="ftr" sz="quarter" idx="11"/>
          </p:nvPr>
        </p:nvSpPr>
        <p:spPr/>
        <p:txBody>
          <a:bodyPr/>
          <a:lstStyle>
            <a:extLst/>
          </a:lstStyle>
          <a:p>
            <a:endParaRPr kumimoji="0" lang="zh-CN" altLang="en-US"/>
          </a:p>
        </p:txBody>
      </p:sp>
      <p:sp>
        <p:nvSpPr>
          <p:cNvPr id="6" name="灯片编号占位符 5"/>
          <p:cNvSpPr>
            <a:spLocks noGrp="1"/>
          </p:cNvSpPr>
          <p:nvPr>
            <p:ph type="sldNum" sz="quarter" idx="12"/>
          </p:nvPr>
        </p:nvSpPr>
        <p:spPr/>
        <p:txBody>
          <a:bodyPr/>
          <a:lstStyle>
            <a:extLst/>
          </a:lstStyle>
          <a:p>
            <a:fld id="{6D95434A-1094-4C26-ADA4-1AB6210859AE}" type="slidenum">
              <a:rPr kumimoji="0" lang="en-US" smtClean="0"/>
              <a:pPr eaLnBrk="1" latinLnBrk="0" hangingPunct="1"/>
              <a:t>‹#›</a:t>
            </a:fld>
            <a:endParaRPr kumimoji="0" lang="zh-CN" altLang="en-US"/>
          </a:p>
        </p:txBody>
      </p:sp>
    </p:spTree>
  </p:cSld>
  <p:clrMapOvr>
    <a:masterClrMapping/>
  </p:clrMapOvr>
  <p:transition>
    <p:rand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838200" y="838200"/>
            <a:ext cx="7848600" cy="5969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838200" y="2038350"/>
            <a:ext cx="7620000" cy="4191000"/>
          </a:xfrm>
        </p:spPr>
        <p:txBody>
          <a:bodyPr/>
          <a:lstStyle/>
          <a:p>
            <a:endParaRPr lang="zh-CN" altLang="en-US"/>
          </a:p>
        </p:txBody>
      </p:sp>
    </p:spTree>
    <p:extLst>
      <p:ext uri="{BB962C8B-B14F-4D97-AF65-F5344CB8AC3E}">
        <p14:creationId xmlns:p14="http://schemas.microsoft.com/office/powerpoint/2010/main" val="3619290851"/>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838200" y="838200"/>
            <a:ext cx="7848600" cy="5969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2038350"/>
            <a:ext cx="3733800" cy="4191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媒体占位符 3"/>
          <p:cNvSpPr>
            <a:spLocks noGrp="1"/>
          </p:cNvSpPr>
          <p:nvPr>
            <p:ph type="media" sz="half" idx="2"/>
          </p:nvPr>
        </p:nvSpPr>
        <p:spPr>
          <a:xfrm>
            <a:off x="4724400" y="2038350"/>
            <a:ext cx="3733800" cy="4191000"/>
          </a:xfrm>
        </p:spPr>
        <p:txBody>
          <a:bodyPr/>
          <a:lstStyle/>
          <a:p>
            <a:endParaRPr lang="zh-CN" altLang="en-US"/>
          </a:p>
        </p:txBody>
      </p:sp>
    </p:spTree>
    <p:extLst>
      <p:ext uri="{BB962C8B-B14F-4D97-AF65-F5344CB8AC3E}">
        <p14:creationId xmlns:p14="http://schemas.microsoft.com/office/powerpoint/2010/main" val="356417063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extLst/>
          </a:lstStyle>
          <a:p>
            <a:pPr eaLnBrk="1" latinLnBrk="0" hangingPunct="1"/>
            <a:fld id="{11DF6C85-580E-49AA-8C0F-7282E851D184}" type="datetimeFigureOut">
              <a:rPr lang="en-US" smtClean="0"/>
              <a:pPr eaLnBrk="1" latinLnBrk="0" hangingPunct="1"/>
              <a:t>5/16/2014</a:t>
            </a:fld>
            <a:endParaRPr lang="en-US"/>
          </a:p>
        </p:txBody>
      </p:sp>
      <p:sp>
        <p:nvSpPr>
          <p:cNvPr id="5" name="页脚占位符 4"/>
          <p:cNvSpPr>
            <a:spLocks noGrp="1"/>
          </p:cNvSpPr>
          <p:nvPr>
            <p:ph type="ftr" sz="quarter" idx="11"/>
          </p:nvPr>
        </p:nvSpPr>
        <p:spPr/>
        <p:txBody>
          <a:bodyPr/>
          <a:lstStyle>
            <a:extLst/>
          </a:lstStyle>
          <a:p>
            <a:endParaRPr kumimoji="0" lang="zh-CN" altLang="en-US" dirty="0"/>
          </a:p>
        </p:txBody>
      </p:sp>
      <p:sp>
        <p:nvSpPr>
          <p:cNvPr id="6" name="灯片编号占位符 5"/>
          <p:cNvSpPr>
            <a:spLocks noGrp="1"/>
          </p:cNvSpPr>
          <p:nvPr>
            <p:ph type="sldNum" sz="quarter" idx="12"/>
          </p:nvPr>
        </p:nvSpPr>
        <p:spPr/>
        <p:txBody>
          <a:bodyPr/>
          <a:lstStyle>
            <a:extLst/>
          </a:lstStyle>
          <a:p>
            <a:fld id="{6D95434A-1094-4C26-ADA4-1AB6210859AE}" type="slidenum">
              <a:rPr kumimoji="0" lang="en-US" smtClean="0"/>
              <a:pPr eaLnBrk="1" latinLnBrk="0" hangingPunct="1"/>
              <a:t>‹#›</a:t>
            </a:fld>
            <a:endParaRPr kumimoji="0"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pPr eaLnBrk="1" latinLnBrk="0" hangingPunct="1"/>
            <a:fld id="{11DF6C85-580E-49AA-8C0F-7282E851D184}" type="datetimeFigureOut">
              <a:rPr lang="en-US" smtClean="0"/>
              <a:pPr eaLnBrk="1" latinLnBrk="0" hangingPunct="1"/>
              <a:t>5/16/2014</a:t>
            </a:fld>
            <a:endParaRPr lang="en-US"/>
          </a:p>
        </p:txBody>
      </p:sp>
      <p:sp>
        <p:nvSpPr>
          <p:cNvPr id="5" name="页脚占位符 4"/>
          <p:cNvSpPr>
            <a:spLocks noGrp="1"/>
          </p:cNvSpPr>
          <p:nvPr>
            <p:ph type="ftr" sz="quarter" idx="11"/>
          </p:nvPr>
        </p:nvSpPr>
        <p:spPr/>
        <p:txBody>
          <a:bodyPr/>
          <a:lstStyle>
            <a:extLst/>
          </a:lstStyle>
          <a:p>
            <a:endParaRPr kumimoji="0" lang="zh-CN" altLang="en-US"/>
          </a:p>
        </p:txBody>
      </p:sp>
      <p:sp>
        <p:nvSpPr>
          <p:cNvPr id="6" name="灯片编号占位符 5"/>
          <p:cNvSpPr>
            <a:spLocks noGrp="1"/>
          </p:cNvSpPr>
          <p:nvPr>
            <p:ph type="sldNum" sz="quarter" idx="12"/>
          </p:nvPr>
        </p:nvSpPr>
        <p:spPr/>
        <p:txBody>
          <a:bodyPr/>
          <a:lstStyle>
            <a:extLst/>
          </a:lstStyle>
          <a:p>
            <a:fld id="{6D95434A-1094-4C26-ADA4-1AB6210859AE}" type="slidenum">
              <a:rPr kumimoji="0" lang="en-US" smtClean="0"/>
              <a:pPr eaLnBrk="1" latinLnBrk="0" hangingPunct="1"/>
              <a:t>‹#›</a:t>
            </a:fld>
            <a:endParaRPr kumimoji="0"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eaLnBrk="1" latinLnBrk="0" hangingPunct="1"/>
            <a:fld id="{11DF6C85-580E-49AA-8C0F-7282E851D184}" type="datetimeFigureOut">
              <a:rPr lang="en-US" smtClean="0"/>
              <a:pPr eaLnBrk="1" latinLnBrk="0" hangingPunct="1"/>
              <a:t>5/16/2014</a:t>
            </a:fld>
            <a:endParaRPr lang="en-US"/>
          </a:p>
        </p:txBody>
      </p:sp>
      <p:sp>
        <p:nvSpPr>
          <p:cNvPr id="6" name="页脚占位符 5"/>
          <p:cNvSpPr>
            <a:spLocks noGrp="1"/>
          </p:cNvSpPr>
          <p:nvPr>
            <p:ph type="ftr" sz="quarter" idx="11"/>
          </p:nvPr>
        </p:nvSpPr>
        <p:spPr/>
        <p:txBody>
          <a:bodyPr/>
          <a:lstStyle>
            <a:extLst/>
          </a:lstStyle>
          <a:p>
            <a:endParaRPr kumimoji="0" lang="zh-CN" altLang="en-US"/>
          </a:p>
        </p:txBody>
      </p:sp>
      <p:sp>
        <p:nvSpPr>
          <p:cNvPr id="7" name="灯片编号占位符 6"/>
          <p:cNvSpPr>
            <a:spLocks noGrp="1"/>
          </p:cNvSpPr>
          <p:nvPr>
            <p:ph type="sldNum" sz="quarter" idx="12"/>
          </p:nvPr>
        </p:nvSpPr>
        <p:spPr/>
        <p:txBody>
          <a:bodyPr/>
          <a:lstStyle>
            <a:extLst/>
          </a:lstStyle>
          <a:p>
            <a:fld id="{6D95434A-1094-4C26-ADA4-1AB6210859AE}" type="slidenum">
              <a:rPr kumimoji="0" lang="en-US" smtClean="0"/>
              <a:pPr eaLnBrk="1" latinLnBrk="0" hangingPunct="1"/>
              <a:t>‹#›</a:t>
            </a:fld>
            <a:endParaRPr kumimoji="0"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pPr eaLnBrk="1" latinLnBrk="0" hangingPunct="1"/>
            <a:fld id="{11DF6C85-580E-49AA-8C0F-7282E851D184}" type="datetimeFigureOut">
              <a:rPr lang="en-US" smtClean="0"/>
              <a:pPr eaLnBrk="1" latinLnBrk="0" hangingPunct="1"/>
              <a:t>5/16/2014</a:t>
            </a:fld>
            <a:endParaRPr lang="en-US"/>
          </a:p>
        </p:txBody>
      </p:sp>
      <p:sp>
        <p:nvSpPr>
          <p:cNvPr id="8" name="页脚占位符 7"/>
          <p:cNvSpPr>
            <a:spLocks noGrp="1"/>
          </p:cNvSpPr>
          <p:nvPr>
            <p:ph type="ftr" sz="quarter" idx="11"/>
          </p:nvPr>
        </p:nvSpPr>
        <p:spPr/>
        <p:txBody>
          <a:bodyPr/>
          <a:lstStyle>
            <a:extLst/>
          </a:lstStyle>
          <a:p>
            <a:endParaRPr kumimoji="0" lang="zh-CN" altLang="en-US"/>
          </a:p>
        </p:txBody>
      </p:sp>
      <p:sp>
        <p:nvSpPr>
          <p:cNvPr id="9" name="灯片编号占位符 8"/>
          <p:cNvSpPr>
            <a:spLocks noGrp="1"/>
          </p:cNvSpPr>
          <p:nvPr>
            <p:ph type="sldNum" sz="quarter" idx="12"/>
          </p:nvPr>
        </p:nvSpPr>
        <p:spPr/>
        <p:txBody>
          <a:bodyPr/>
          <a:lstStyle>
            <a:extLst/>
          </a:lstStyle>
          <a:p>
            <a:fld id="{6D95434A-1094-4C26-ADA4-1AB6210859AE}" type="slidenum">
              <a:rPr kumimoji="0" lang="en-US" smtClean="0"/>
              <a:pPr eaLnBrk="1" latinLnBrk="0" hangingPunct="1"/>
              <a:t>‹#›</a:t>
            </a:fld>
            <a:endParaRPr kumimoji="0" lang="zh-CN" alt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pPr eaLnBrk="1" latinLnBrk="0" hangingPunct="1"/>
            <a:fld id="{11DF6C85-580E-49AA-8C0F-7282E851D184}" type="datetimeFigureOut">
              <a:rPr lang="en-US" smtClean="0"/>
              <a:pPr eaLnBrk="1" latinLnBrk="0" hangingPunct="1"/>
              <a:t>5/16/2014</a:t>
            </a:fld>
            <a:endParaRPr lang="en-US"/>
          </a:p>
        </p:txBody>
      </p:sp>
      <p:sp>
        <p:nvSpPr>
          <p:cNvPr id="4" name="页脚占位符 3"/>
          <p:cNvSpPr>
            <a:spLocks noGrp="1"/>
          </p:cNvSpPr>
          <p:nvPr>
            <p:ph type="ftr" sz="quarter" idx="11"/>
          </p:nvPr>
        </p:nvSpPr>
        <p:spPr/>
        <p:txBody>
          <a:bodyPr/>
          <a:lstStyle>
            <a:extLst/>
          </a:lstStyle>
          <a:p>
            <a:endParaRPr kumimoji="0" lang="zh-CN" altLang="en-US"/>
          </a:p>
        </p:txBody>
      </p:sp>
      <p:sp>
        <p:nvSpPr>
          <p:cNvPr id="5" name="灯片编号占位符 4"/>
          <p:cNvSpPr>
            <a:spLocks noGrp="1"/>
          </p:cNvSpPr>
          <p:nvPr>
            <p:ph type="sldNum" sz="quarter" idx="12"/>
          </p:nvPr>
        </p:nvSpPr>
        <p:spPr/>
        <p:txBody>
          <a:bodyPr/>
          <a:lstStyle>
            <a:extLst/>
          </a:lstStyle>
          <a:p>
            <a:fld id="{6D95434A-1094-4C26-ADA4-1AB6210859AE}" type="slidenum">
              <a:rPr kumimoji="0" lang="en-US" smtClean="0"/>
              <a:pPr eaLnBrk="1" latinLnBrk="0" hangingPunct="1"/>
              <a:t>‹#›</a:t>
            </a:fld>
            <a:endParaRPr kumimoji="0"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pPr eaLnBrk="1" latinLnBrk="0" hangingPunct="1"/>
            <a:fld id="{11DF6C85-580E-49AA-8C0F-7282E851D184}" type="datetimeFigureOut">
              <a:rPr lang="en-US" smtClean="0"/>
              <a:pPr eaLnBrk="1" latinLnBrk="0" hangingPunct="1"/>
              <a:t>5/16/2014</a:t>
            </a:fld>
            <a:endParaRPr lang="en-US"/>
          </a:p>
        </p:txBody>
      </p:sp>
      <p:sp>
        <p:nvSpPr>
          <p:cNvPr id="3" name="页脚占位符 2"/>
          <p:cNvSpPr>
            <a:spLocks noGrp="1"/>
          </p:cNvSpPr>
          <p:nvPr>
            <p:ph type="ftr" sz="quarter" idx="11"/>
          </p:nvPr>
        </p:nvSpPr>
        <p:spPr/>
        <p:txBody>
          <a:bodyPr/>
          <a:lstStyle>
            <a:extLst/>
          </a:lstStyle>
          <a:p>
            <a:endParaRPr kumimoji="0" lang="zh-CN" altLang="en-US"/>
          </a:p>
        </p:txBody>
      </p:sp>
      <p:sp>
        <p:nvSpPr>
          <p:cNvPr id="4" name="灯片编号占位符 3"/>
          <p:cNvSpPr>
            <a:spLocks noGrp="1"/>
          </p:cNvSpPr>
          <p:nvPr>
            <p:ph type="sldNum" sz="quarter" idx="12"/>
          </p:nvPr>
        </p:nvSpPr>
        <p:spPr/>
        <p:txBody>
          <a:bodyPr/>
          <a:lstStyle>
            <a:extLst/>
          </a:lstStyle>
          <a:p>
            <a:fld id="{6D95434A-1094-4C26-ADA4-1AB6210859AE}" type="slidenum">
              <a:rPr kumimoji="0" lang="en-US" smtClean="0"/>
              <a:pPr eaLnBrk="1" latinLnBrk="0" hangingPunct="1"/>
              <a:t>‹#›</a:t>
            </a:fld>
            <a:endParaRPr kumimoji="0" lang="zh-CN" altLang="en-US"/>
          </a:p>
        </p:txBody>
      </p:sp>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pPr eaLnBrk="1" latinLnBrk="0" hangingPunct="1"/>
            <a:fld id="{11DF6C85-580E-49AA-8C0F-7282E851D184}" type="datetimeFigureOut">
              <a:rPr lang="en-US" smtClean="0"/>
              <a:pPr eaLnBrk="1" latinLnBrk="0" hangingPunct="1"/>
              <a:t>5/16/2014</a:t>
            </a:fld>
            <a:endParaRPr lang="en-US"/>
          </a:p>
        </p:txBody>
      </p:sp>
      <p:sp>
        <p:nvSpPr>
          <p:cNvPr id="6" name="页脚占位符 5"/>
          <p:cNvSpPr>
            <a:spLocks noGrp="1"/>
          </p:cNvSpPr>
          <p:nvPr>
            <p:ph type="ftr" sz="quarter" idx="11"/>
          </p:nvPr>
        </p:nvSpPr>
        <p:spPr/>
        <p:txBody>
          <a:bodyPr/>
          <a:lstStyle>
            <a:extLst/>
          </a:lstStyle>
          <a:p>
            <a:endParaRPr kumimoji="0" lang="zh-CN" altLang="en-US"/>
          </a:p>
        </p:txBody>
      </p:sp>
      <p:sp>
        <p:nvSpPr>
          <p:cNvPr id="7" name="灯片编号占位符 6"/>
          <p:cNvSpPr>
            <a:spLocks noGrp="1"/>
          </p:cNvSpPr>
          <p:nvPr>
            <p:ph type="sldNum" sz="quarter" idx="12"/>
          </p:nvPr>
        </p:nvSpPr>
        <p:spPr/>
        <p:txBody>
          <a:bodyPr/>
          <a:lstStyle>
            <a:extLst/>
          </a:lstStyle>
          <a:p>
            <a:fld id="{6D95434A-1094-4C26-ADA4-1AB6210859AE}" type="slidenum">
              <a:rPr kumimoji="0" lang="en-US" smtClean="0"/>
              <a:pPr eaLnBrk="1" latinLnBrk="0" hangingPunct="1"/>
              <a:t>‹#›</a:t>
            </a:fld>
            <a:endParaRPr kumimoji="0" lang="zh-CN" alt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pPr eaLnBrk="1" latinLnBrk="0" hangingPunct="1"/>
            <a:fld id="{11DF6C85-580E-49AA-8C0F-7282E851D184}" type="datetimeFigureOut">
              <a:rPr lang="en-US" smtClean="0"/>
              <a:pPr eaLnBrk="1" latinLnBrk="0" hangingPunct="1"/>
              <a:t>5/16/2014</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6D95434A-1094-4C26-ADA4-1AB6210859AE}" type="slidenum">
              <a:rPr kumimoji="0" lang="en-US" smtClean="0"/>
              <a:pPr eaLnBrk="1" latinLnBrk="0" hangingPunct="1"/>
              <a:t>‹#›</a:t>
            </a:fld>
            <a:endParaRPr kumimoji="0"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11DF6C85-580E-49AA-8C0F-7282E851D184}" type="datetimeFigureOut">
              <a:rPr lang="en-US" smtClean="0"/>
              <a:pPr eaLnBrk="1" latinLnBrk="0" hangingPunct="1"/>
              <a:t>5/16/2014</a:t>
            </a:fld>
            <a:endParaRPr lang="en-US" sz="1100" dirty="0">
              <a:solidFill>
                <a:schemeClr val="tx2">
                  <a:lumMod val="75000"/>
                  <a:lumOff val="25000"/>
                </a:schemeClr>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zh-CN" altLang="en-US" sz="1100" dirty="0">
              <a:solidFill>
                <a:schemeClr val="tx2">
                  <a:lumMod val="75000"/>
                  <a:lumOff val="25000"/>
                </a:schemeClr>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lgn="ctr" eaLnBrk="1" latinLnBrk="0" hangingPunct="1"/>
            <a:fld id="{6D95434A-1094-4C26-ADA4-1AB6210859AE}" type="slidenum">
              <a:rPr kumimoji="0" lang="en-US" smtClean="0"/>
              <a:pPr algn="ctr" eaLnBrk="1" latinLnBrk="0" hangingPunct="1"/>
              <a:t>‹#›</a:t>
            </a:fld>
            <a:endParaRPr kumimoji="0" lang="zh-CN" altLang="en-US" b="0" dirty="0"/>
          </a:p>
        </p:txBody>
      </p:sp>
    </p:spTree>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Lst>
  <p:transition>
    <p:random/>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9.bin"/><Relationship Id="rId18" Type="http://schemas.openxmlformats.org/officeDocument/2006/relationships/image" Target="../media/image15.wmf"/><Relationship Id="rId3" Type="http://schemas.openxmlformats.org/officeDocument/2006/relationships/oleObject" Target="../embeddings/oleObject2.bin"/><Relationship Id="rId7" Type="http://schemas.openxmlformats.org/officeDocument/2006/relationships/image" Target="../media/image12.wmf"/><Relationship Id="rId12" Type="http://schemas.openxmlformats.org/officeDocument/2006/relationships/oleObject" Target="../embeddings/oleObject8.bin"/><Relationship Id="rId17"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14.wmf"/><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7.bin"/><Relationship Id="rId5" Type="http://schemas.openxmlformats.org/officeDocument/2006/relationships/oleObject" Target="../embeddings/oleObject3.bin"/><Relationship Id="rId15" Type="http://schemas.openxmlformats.org/officeDocument/2006/relationships/oleObject" Target="../embeddings/oleObject11.bin"/><Relationship Id="rId10" Type="http://schemas.openxmlformats.org/officeDocument/2006/relationships/oleObject" Target="../embeddings/oleObject6.bin"/><Relationship Id="rId19" Type="http://schemas.openxmlformats.org/officeDocument/2006/relationships/oleObject" Target="../embeddings/oleObject13.bin"/><Relationship Id="rId4" Type="http://schemas.openxmlformats.org/officeDocument/2006/relationships/image" Target="../media/image11.wmf"/><Relationship Id="rId9" Type="http://schemas.openxmlformats.org/officeDocument/2006/relationships/image" Target="../media/image13.wmf"/><Relationship Id="rId1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4"/>
          <p:cNvSpPr>
            <a:spLocks noGrp="1" noChangeArrowheads="1"/>
          </p:cNvSpPr>
          <p:nvPr>
            <p:ph type="ctrTitle"/>
          </p:nvPr>
        </p:nvSpPr>
        <p:spPr>
          <a:xfrm>
            <a:off x="467544" y="692696"/>
            <a:ext cx="6264696" cy="1318072"/>
          </a:xfrm>
        </p:spPr>
        <p:txBody>
          <a:bodyPr/>
          <a:lstStyle/>
          <a:p>
            <a:pPr algn="ctr" eaLnBrk="1" hangingPunct="1"/>
            <a:r>
              <a:rPr lang="zh-CN" altLang="en-US" sz="3600" b="1" dirty="0" smtClean="0">
                <a:latin typeface="黑体" pitchFamily="49" charset="-122"/>
                <a:ea typeface="黑体" pitchFamily="49" charset="-122"/>
              </a:rPr>
              <a:t>        </a:t>
            </a:r>
            <a:r>
              <a:rPr lang="zh-CN" altLang="en-US" sz="3600" b="1" dirty="0" smtClean="0">
                <a:latin typeface="黑体" pitchFamily="49" charset="-122"/>
                <a:ea typeface="黑体" pitchFamily="49" charset="-122"/>
              </a:rPr>
              <a:t>电子商务安全原理</a:t>
            </a:r>
            <a:r>
              <a:rPr lang="zh-CN" altLang="en-US" sz="3600" dirty="0" smtClean="0">
                <a:latin typeface="黑体" pitchFamily="49" charset="-122"/>
                <a:ea typeface="黑体" pitchFamily="49" charset="-122"/>
              </a:rPr>
              <a:t> </a:t>
            </a:r>
            <a:endParaRPr lang="zh-CN" altLang="en-US" sz="3600" dirty="0" smtClean="0">
              <a:latin typeface="黑体" pitchFamily="49" charset="-122"/>
              <a:ea typeface="黑体" pitchFamily="49" charset="-122"/>
            </a:endParaRPr>
          </a:p>
        </p:txBody>
      </p:sp>
      <p:sp>
        <p:nvSpPr>
          <p:cNvPr id="3075" name="Rectangle 15"/>
          <p:cNvSpPr>
            <a:spLocks noGrp="1" noChangeArrowheads="1"/>
          </p:cNvSpPr>
          <p:nvPr>
            <p:ph type="subTitle" idx="1"/>
          </p:nvPr>
        </p:nvSpPr>
        <p:spPr>
          <a:xfrm>
            <a:off x="1259632" y="2636912"/>
            <a:ext cx="6400800" cy="1752600"/>
          </a:xfrm>
        </p:spPr>
        <p:txBody>
          <a:bodyPr>
            <a:normAutofit lnSpcReduction="10000"/>
          </a:bodyPr>
          <a:lstStyle/>
          <a:p>
            <a:pPr algn="ctr" eaLnBrk="1" hangingPunct="1">
              <a:lnSpc>
                <a:spcPct val="90000"/>
              </a:lnSpc>
            </a:pPr>
            <a:r>
              <a:rPr lang="zh-CN" altLang="en-US" sz="2800" b="1" dirty="0" smtClean="0"/>
              <a:t>赵卫东    </a:t>
            </a:r>
            <a:r>
              <a:rPr lang="zh-CN" altLang="en-US" sz="2400" b="1" dirty="0" smtClean="0"/>
              <a:t>博士  </a:t>
            </a:r>
            <a:endParaRPr lang="en-US" altLang="zh-CN" sz="2400" b="1" dirty="0" smtClean="0"/>
          </a:p>
          <a:p>
            <a:pPr algn="ctr" eaLnBrk="1" hangingPunct="1">
              <a:lnSpc>
                <a:spcPct val="90000"/>
              </a:lnSpc>
            </a:pPr>
            <a:r>
              <a:rPr lang="en-US" altLang="zh-CN" sz="2800" dirty="0" smtClean="0"/>
              <a:t>wdzhao@fudan.edu.cn</a:t>
            </a:r>
            <a:r>
              <a:rPr lang="en-US" altLang="zh-CN" dirty="0" smtClean="0"/>
              <a:t> </a:t>
            </a:r>
            <a:endParaRPr lang="en-US" altLang="zh-CN" dirty="0" smtClean="0"/>
          </a:p>
          <a:p>
            <a:pPr algn="ctr" eaLnBrk="1" hangingPunct="1">
              <a:lnSpc>
                <a:spcPct val="90000"/>
              </a:lnSpc>
            </a:pPr>
            <a:r>
              <a:rPr lang="zh-CN" altLang="en-US" sz="2800" b="1" dirty="0"/>
              <a:t>软件学院</a:t>
            </a:r>
            <a:endParaRPr lang="en-US" altLang="zh-CN" sz="2800" b="1" dirty="0" smtClean="0"/>
          </a:p>
          <a:p>
            <a:pPr algn="ctr" eaLnBrk="1" hangingPunct="1">
              <a:lnSpc>
                <a:spcPct val="90000"/>
              </a:lnSpc>
            </a:pPr>
            <a:r>
              <a:rPr lang="zh-CN" altLang="en-US" sz="2800" b="1" dirty="0" smtClean="0"/>
              <a:t>复旦大学</a:t>
            </a:r>
            <a:endParaRPr lang="zh-CN" altLang="en-US" sz="2800" b="1" dirty="0" smtClean="0"/>
          </a:p>
          <a:p>
            <a:pPr algn="ctr" eaLnBrk="1" hangingPunct="1">
              <a:lnSpc>
                <a:spcPct val="90000"/>
              </a:lnSpc>
            </a:pPr>
            <a:endParaRPr lang="en-US" altLang="zh-CN" sz="2400" dirty="0" smtClean="0"/>
          </a:p>
        </p:txBody>
      </p:sp>
    </p:spTree>
    <p:extLst>
      <p:ext uri="{BB962C8B-B14F-4D97-AF65-F5344CB8AC3E}">
        <p14:creationId xmlns:p14="http://schemas.microsoft.com/office/powerpoint/2010/main" val="1179119463"/>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8498" name="Rectangle 2"/>
          <p:cNvSpPr>
            <a:spLocks noGrp="1" noChangeArrowheads="1"/>
          </p:cNvSpPr>
          <p:nvPr>
            <p:ph type="title"/>
          </p:nvPr>
        </p:nvSpPr>
        <p:spPr>
          <a:xfrm>
            <a:off x="395536" y="692696"/>
            <a:ext cx="7772400" cy="823913"/>
          </a:xfrm>
        </p:spPr>
        <p:txBody>
          <a:bodyPr>
            <a:normAutofit/>
          </a:bodyPr>
          <a:lstStyle/>
          <a:p>
            <a:r>
              <a:rPr lang="zh-CN" altLang="en-US" sz="3700" b="0" dirty="0">
                <a:latin typeface="黑体" pitchFamily="49" charset="-122"/>
                <a:ea typeface="黑体" pitchFamily="49" charset="-122"/>
              </a:rPr>
              <a:t>密码体制分类</a:t>
            </a:r>
          </a:p>
        </p:txBody>
      </p:sp>
      <p:sp>
        <p:nvSpPr>
          <p:cNvPr id="1258499" name="Rectangle 3"/>
          <p:cNvSpPr>
            <a:spLocks noGrp="1" noChangeArrowheads="1"/>
          </p:cNvSpPr>
          <p:nvPr>
            <p:ph type="body" idx="1"/>
          </p:nvPr>
        </p:nvSpPr>
        <p:spPr>
          <a:xfrm>
            <a:off x="323528" y="1916832"/>
            <a:ext cx="6912768" cy="2057400"/>
          </a:xfrm>
        </p:spPr>
        <p:txBody>
          <a:bodyPr>
            <a:normAutofit fontScale="85000" lnSpcReduction="10000"/>
          </a:bodyPr>
          <a:lstStyle/>
          <a:p>
            <a:pPr>
              <a:lnSpc>
                <a:spcPct val="140000"/>
              </a:lnSpc>
            </a:pPr>
            <a:r>
              <a:rPr lang="zh-CN" altLang="en-US" sz="3200" dirty="0"/>
              <a:t>单钥体制</a:t>
            </a:r>
            <a:r>
              <a:rPr lang="en-US" altLang="zh-CN" sz="3200" dirty="0">
                <a:latin typeface="宋体" pitchFamily="2" charset="-122"/>
                <a:ea typeface="宋体" pitchFamily="2" charset="-122"/>
              </a:rPr>
              <a:t>(</a:t>
            </a:r>
            <a:r>
              <a:rPr lang="zh-CN" altLang="en-US" dirty="0">
                <a:latin typeface="宋体" pitchFamily="2" charset="-122"/>
                <a:ea typeface="宋体" pitchFamily="2" charset="-122"/>
              </a:rPr>
              <a:t>对称密码体制、秘密密钥密码体制</a:t>
            </a:r>
            <a:r>
              <a:rPr lang="en-US" altLang="zh-CN" dirty="0">
                <a:latin typeface="宋体" pitchFamily="2" charset="-122"/>
                <a:ea typeface="宋体" pitchFamily="2" charset="-122"/>
              </a:rPr>
              <a:t>)</a:t>
            </a:r>
          </a:p>
          <a:p>
            <a:pPr>
              <a:lnSpc>
                <a:spcPct val="140000"/>
              </a:lnSpc>
            </a:pPr>
            <a:r>
              <a:rPr lang="zh-CN" altLang="en-US" sz="3200" dirty="0"/>
              <a:t>双钥体制</a:t>
            </a:r>
            <a:r>
              <a:rPr lang="en-US" altLang="zh-CN" sz="3200" dirty="0">
                <a:latin typeface="宋体" pitchFamily="2" charset="-122"/>
                <a:ea typeface="宋体" pitchFamily="2" charset="-122"/>
              </a:rPr>
              <a:t>(</a:t>
            </a:r>
            <a:r>
              <a:rPr lang="zh-CN" altLang="en-US" dirty="0">
                <a:latin typeface="宋体" pitchFamily="2" charset="-122"/>
                <a:ea typeface="宋体" pitchFamily="2" charset="-122"/>
              </a:rPr>
              <a:t>非对称密码体制、公开密钥密码体制</a:t>
            </a:r>
            <a:r>
              <a:rPr lang="en-US" altLang="zh-CN" dirty="0">
                <a:latin typeface="宋体" pitchFamily="2" charset="-122"/>
                <a:ea typeface="宋体" pitchFamily="2" charset="-122"/>
              </a:rPr>
              <a:t>)</a:t>
            </a:r>
          </a:p>
          <a:p>
            <a:pPr>
              <a:lnSpc>
                <a:spcPct val="140000"/>
              </a:lnSpc>
            </a:pPr>
            <a:endParaRPr lang="en-US" altLang="zh-CN" dirty="0">
              <a:latin typeface="宋体" pitchFamily="2" charset="-122"/>
            </a:endParaRPr>
          </a:p>
        </p:txBody>
      </p:sp>
    </p:spTree>
    <p:extLst>
      <p:ext uri="{BB962C8B-B14F-4D97-AF65-F5344CB8AC3E}">
        <p14:creationId xmlns:p14="http://schemas.microsoft.com/office/powerpoint/2010/main" val="967434383"/>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p:cNvSpPr>
            <a:spLocks noGrp="1" noChangeArrowheads="1"/>
          </p:cNvSpPr>
          <p:nvPr>
            <p:ph type="title"/>
          </p:nvPr>
        </p:nvSpPr>
        <p:spPr>
          <a:xfrm>
            <a:off x="317500" y="295275"/>
            <a:ext cx="8637588" cy="1189038"/>
          </a:xfrm>
        </p:spPr>
        <p:txBody>
          <a:bodyPr/>
          <a:lstStyle/>
          <a:p>
            <a:r>
              <a:rPr lang="zh-CN" altLang="en-US" sz="3700" b="0" dirty="0">
                <a:latin typeface="黑体" pitchFamily="49" charset="-122"/>
                <a:ea typeface="黑体" pitchFamily="49" charset="-122"/>
              </a:rPr>
              <a:t>单钥</a:t>
            </a:r>
            <a:r>
              <a:rPr lang="zh-CN" altLang="en-US" sz="3700" b="0" dirty="0" smtClean="0">
                <a:latin typeface="黑体" pitchFamily="49" charset="-122"/>
                <a:ea typeface="黑体" pitchFamily="49" charset="-122"/>
              </a:rPr>
              <a:t>体制</a:t>
            </a:r>
            <a:endParaRPr lang="zh-CN" altLang="en-US" sz="2800" dirty="0">
              <a:solidFill>
                <a:srgbClr val="FF9900"/>
              </a:solidFill>
            </a:endParaRPr>
          </a:p>
        </p:txBody>
      </p:sp>
      <p:sp>
        <p:nvSpPr>
          <p:cNvPr id="1132548" name="Rectangle 4"/>
          <p:cNvSpPr>
            <a:spLocks noChangeArrowheads="1"/>
          </p:cNvSpPr>
          <p:nvPr/>
        </p:nvSpPr>
        <p:spPr bwMode="auto">
          <a:xfrm>
            <a:off x="2633663"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 name="Rectangle 3"/>
          <p:cNvSpPr txBox="1">
            <a:spLocks noChangeArrowheads="1"/>
          </p:cNvSpPr>
          <p:nvPr/>
        </p:nvSpPr>
        <p:spPr>
          <a:xfrm>
            <a:off x="755576" y="3501008"/>
            <a:ext cx="6912768" cy="2057400"/>
          </a:xfrm>
          <a:prstGeom prst="rect">
            <a:avLst/>
          </a:prstGeom>
        </p:spPr>
        <p:txBody>
          <a:bodyPr vert="horz">
            <a:normAutofit fontScale="85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110000"/>
              </a:lnSpc>
              <a:buFontTx/>
              <a:buChar char="•"/>
            </a:pPr>
            <a:r>
              <a:rPr lang="zh-CN" altLang="en-US" sz="2800" dirty="0" smtClean="0">
                <a:latin typeface="黑体" pitchFamily="49" charset="-122"/>
                <a:ea typeface="黑体" pitchFamily="49" charset="-122"/>
              </a:rPr>
              <a:t>加密</a:t>
            </a:r>
            <a:r>
              <a:rPr lang="zh-CN" altLang="en-US" sz="2800" dirty="0">
                <a:latin typeface="黑体" pitchFamily="49" charset="-122"/>
                <a:ea typeface="黑体" pitchFamily="49" charset="-122"/>
              </a:rPr>
              <a:t>密钥和解密密钥相同</a:t>
            </a:r>
            <a:endParaRPr lang="en-US" altLang="zh-CN" sz="2800" dirty="0">
              <a:latin typeface="黑体" pitchFamily="49" charset="-122"/>
              <a:ea typeface="黑体" pitchFamily="49" charset="-122"/>
            </a:endParaRPr>
          </a:p>
          <a:p>
            <a:pPr>
              <a:lnSpc>
                <a:spcPct val="110000"/>
              </a:lnSpc>
              <a:buFontTx/>
              <a:buChar char="•"/>
            </a:pPr>
            <a:r>
              <a:rPr lang="zh-CN" altLang="en-US" sz="3200" dirty="0">
                <a:latin typeface="黑体" pitchFamily="49" charset="-122"/>
                <a:ea typeface="黑体" pitchFamily="49" charset="-122"/>
              </a:rPr>
              <a:t>优点：具有很高的保密</a:t>
            </a:r>
            <a:r>
              <a:rPr lang="zh-CN" altLang="en-US" sz="3200" dirty="0" smtClean="0">
                <a:latin typeface="黑体" pitchFamily="49" charset="-122"/>
                <a:ea typeface="黑体" pitchFamily="49" charset="-122"/>
              </a:rPr>
              <a:t>强度，系统</a:t>
            </a:r>
            <a:r>
              <a:rPr lang="zh-CN" altLang="en-US" sz="3200" dirty="0">
                <a:latin typeface="黑体" pitchFamily="49" charset="-122"/>
                <a:ea typeface="黑体" pitchFamily="49" charset="-122"/>
              </a:rPr>
              <a:t>的保密性主要取决于密钥的安全性。</a:t>
            </a:r>
          </a:p>
          <a:p>
            <a:pPr>
              <a:lnSpc>
                <a:spcPct val="110000"/>
              </a:lnSpc>
              <a:buFontTx/>
              <a:buChar char="•"/>
            </a:pPr>
            <a:r>
              <a:rPr lang="zh-CN" altLang="en-US" sz="3200" dirty="0">
                <a:latin typeface="黑体" pitchFamily="49" charset="-122"/>
                <a:ea typeface="黑体" pitchFamily="49" charset="-122"/>
              </a:rPr>
              <a:t>缺点：必须通过安全可靠的途径将密钥送至收端</a:t>
            </a:r>
            <a:r>
              <a:rPr lang="zh-CN" altLang="en-US" sz="3200" dirty="0" smtClean="0">
                <a:latin typeface="黑体" pitchFamily="49" charset="-122"/>
                <a:ea typeface="黑体" pitchFamily="49" charset="-122"/>
              </a:rPr>
              <a:t>。这</a:t>
            </a:r>
            <a:r>
              <a:rPr lang="zh-CN" altLang="en-US" sz="3200" dirty="0">
                <a:latin typeface="黑体" pitchFamily="49" charset="-122"/>
                <a:ea typeface="黑体" pitchFamily="49" charset="-122"/>
              </a:rPr>
              <a:t>是影响系统安全的关键因素。</a:t>
            </a:r>
          </a:p>
          <a:p>
            <a:pPr>
              <a:lnSpc>
                <a:spcPct val="140000"/>
              </a:lnSpc>
            </a:pPr>
            <a:endParaRPr lang="en-US" altLang="zh-CN" dirty="0">
              <a:latin typeface="宋体" pitchFamily="2" charset="-122"/>
            </a:endParaRPr>
          </a:p>
        </p:txBody>
      </p:sp>
      <p:sp>
        <p:nvSpPr>
          <p:cNvPr id="2" name="SmartArt 占位符 1"/>
          <p:cNvSpPr>
            <a:spLocks noGrp="1"/>
          </p:cNvSpPr>
          <p:nvPr>
            <p:ph type="dgm" idx="1"/>
          </p:nvPr>
        </p:nvSpPr>
        <p:spPr>
          <a:xfrm>
            <a:off x="611560" y="1988840"/>
            <a:ext cx="7620000" cy="1296144"/>
          </a:xfrm>
        </p:spPr>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0808"/>
            <a:ext cx="59436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026244"/>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a:xfrm>
            <a:off x="381000" y="609600"/>
            <a:ext cx="4335016" cy="762000"/>
          </a:xfrm>
        </p:spPr>
        <p:txBody>
          <a:bodyPr/>
          <a:lstStyle/>
          <a:p>
            <a:r>
              <a:rPr lang="zh-CN" altLang="en-US" sz="3700" b="0" dirty="0" smtClean="0">
                <a:latin typeface="黑体" pitchFamily="49" charset="-122"/>
                <a:ea typeface="黑体" pitchFamily="49" charset="-122"/>
              </a:rPr>
              <a:t>双</a:t>
            </a:r>
            <a:r>
              <a:rPr lang="zh-CN" altLang="en-US" sz="3700" b="0" dirty="0">
                <a:latin typeface="黑体" pitchFamily="49" charset="-122"/>
                <a:ea typeface="黑体" pitchFamily="49" charset="-122"/>
              </a:rPr>
              <a:t>钥体制</a:t>
            </a:r>
          </a:p>
        </p:txBody>
      </p:sp>
      <p:sp>
        <p:nvSpPr>
          <p:cNvPr id="1134595" name="Rectangle 3"/>
          <p:cNvSpPr>
            <a:spLocks noGrp="1" noChangeArrowheads="1"/>
          </p:cNvSpPr>
          <p:nvPr>
            <p:ph type="body" idx="1"/>
          </p:nvPr>
        </p:nvSpPr>
        <p:spPr>
          <a:xfrm>
            <a:off x="395536" y="1628800"/>
            <a:ext cx="7920880" cy="3960440"/>
          </a:xfrm>
        </p:spPr>
        <p:txBody>
          <a:bodyPr/>
          <a:lstStyle/>
          <a:p>
            <a:pPr algn="just">
              <a:lnSpc>
                <a:spcPct val="110000"/>
              </a:lnSpc>
            </a:pPr>
            <a:r>
              <a:rPr lang="zh-CN" altLang="en-US" dirty="0"/>
              <a:t>双钥体制的每个用户都有一对选定的密钥，一个</a:t>
            </a:r>
            <a:r>
              <a:rPr lang="zh-CN" altLang="en-US" dirty="0" smtClean="0"/>
              <a:t>公开，另</a:t>
            </a:r>
            <a:r>
              <a:rPr lang="zh-CN" altLang="en-US" dirty="0"/>
              <a:t>一个则是秘密</a:t>
            </a:r>
            <a:r>
              <a:rPr lang="zh-CN" altLang="en-US" dirty="0" smtClean="0"/>
              <a:t>的。因此</a:t>
            </a:r>
            <a:r>
              <a:rPr lang="zh-CN" altLang="en-US" dirty="0"/>
              <a:t>双钥体制又称做公钥体制。</a:t>
            </a:r>
          </a:p>
          <a:p>
            <a:pPr algn="just">
              <a:lnSpc>
                <a:spcPct val="110000"/>
              </a:lnSpc>
            </a:pPr>
            <a:r>
              <a:rPr lang="zh-CN" altLang="en-US" dirty="0"/>
              <a:t>加密和解密分开，因而可以实现多个用户加密的消息只能由一个用户</a:t>
            </a:r>
            <a:r>
              <a:rPr lang="zh-CN" altLang="en-US" dirty="0" smtClean="0"/>
              <a:t>解读（保密通信），</a:t>
            </a:r>
            <a:r>
              <a:rPr lang="zh-CN" altLang="en-US" dirty="0"/>
              <a:t>或只能由一个用户加密的消息而使多个用户可以</a:t>
            </a:r>
            <a:r>
              <a:rPr lang="zh-CN" altLang="en-US" dirty="0" smtClean="0"/>
              <a:t>解读（数字签名）。</a:t>
            </a:r>
            <a:endParaRPr lang="zh-CN" altLang="en-US" dirty="0"/>
          </a:p>
        </p:txBody>
      </p:sp>
    </p:spTree>
    <p:extLst>
      <p:ext uri="{BB962C8B-B14F-4D97-AF65-F5344CB8AC3E}">
        <p14:creationId xmlns:p14="http://schemas.microsoft.com/office/powerpoint/2010/main" val="913272860"/>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5618" name="Rectangle 2"/>
          <p:cNvSpPr>
            <a:spLocks noGrp="1" noChangeArrowheads="1"/>
          </p:cNvSpPr>
          <p:nvPr>
            <p:ph type="title"/>
          </p:nvPr>
        </p:nvSpPr>
        <p:spPr>
          <a:xfrm>
            <a:off x="381000" y="1066800"/>
            <a:ext cx="4407024" cy="778024"/>
          </a:xfrm>
        </p:spPr>
        <p:txBody>
          <a:bodyPr>
            <a:normAutofit fontScale="90000"/>
          </a:bodyPr>
          <a:lstStyle/>
          <a:p>
            <a:pPr>
              <a:lnSpc>
                <a:spcPct val="115000"/>
              </a:lnSpc>
            </a:pPr>
            <a:r>
              <a:rPr lang="zh-CN" altLang="en-US" b="0" dirty="0">
                <a:latin typeface="黑体" pitchFamily="49" charset="-122"/>
                <a:ea typeface="黑体" pitchFamily="49" charset="-122"/>
              </a:rPr>
              <a:t>保密通信的</a:t>
            </a:r>
            <a:r>
              <a:rPr lang="zh-CN" altLang="en-US" b="0" dirty="0" smtClean="0">
                <a:latin typeface="黑体" pitchFamily="49" charset="-122"/>
                <a:ea typeface="黑体" pitchFamily="49" charset="-122"/>
              </a:rPr>
              <a:t>实现</a:t>
            </a:r>
            <a:r>
              <a:rPr lang="zh-CN" altLang="en-US" dirty="0">
                <a:solidFill>
                  <a:srgbClr val="66CCFF"/>
                </a:solidFill>
                <a:ea typeface="楷体_GB2312" pitchFamily="49" charset="-122"/>
              </a:rPr>
              <a:t/>
            </a:r>
            <a:br>
              <a:rPr lang="zh-CN" altLang="en-US" dirty="0">
                <a:solidFill>
                  <a:srgbClr val="66CCFF"/>
                </a:solidFill>
                <a:ea typeface="楷体_GB2312" pitchFamily="49" charset="-122"/>
              </a:rPr>
            </a:br>
            <a:endParaRPr lang="zh-CN" altLang="en-US" sz="1800" dirty="0">
              <a:solidFill>
                <a:srgbClr val="CC0066"/>
              </a:solidFill>
            </a:endParaRPr>
          </a:p>
        </p:txBody>
      </p:sp>
      <p:sp>
        <p:nvSpPr>
          <p:cNvPr id="6" name="Rectangle 3"/>
          <p:cNvSpPr txBox="1">
            <a:spLocks noChangeArrowheads="1"/>
          </p:cNvSpPr>
          <p:nvPr/>
        </p:nvSpPr>
        <p:spPr>
          <a:xfrm>
            <a:off x="322731" y="1844824"/>
            <a:ext cx="7920880" cy="20574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zh-CN" altLang="en-US" sz="2800" dirty="0" smtClean="0">
                <a:latin typeface="幼圆" pitchFamily="49" charset="-122"/>
                <a:ea typeface="幼圆" pitchFamily="49" charset="-122"/>
              </a:rPr>
              <a:t>用户</a:t>
            </a:r>
            <a:r>
              <a:rPr lang="en-US" altLang="zh-CN" sz="2800" dirty="0">
                <a:latin typeface="幼圆" pitchFamily="49" charset="-122"/>
                <a:ea typeface="幼圆" pitchFamily="49" charset="-122"/>
              </a:rPr>
              <a:t>A</a:t>
            </a:r>
            <a:r>
              <a:rPr lang="zh-CN" altLang="en-US" sz="2800" dirty="0">
                <a:latin typeface="幼圆" pitchFamily="49" charset="-122"/>
                <a:ea typeface="幼圆" pitchFamily="49" charset="-122"/>
              </a:rPr>
              <a:t>在公钥本上查到用户</a:t>
            </a:r>
            <a:r>
              <a:rPr lang="en-US" altLang="zh-CN" sz="2800" dirty="0">
                <a:latin typeface="幼圆" pitchFamily="49" charset="-122"/>
                <a:ea typeface="幼圆" pitchFamily="49" charset="-122"/>
              </a:rPr>
              <a:t>B</a:t>
            </a:r>
            <a:r>
              <a:rPr lang="zh-CN" altLang="en-US" sz="2800" dirty="0">
                <a:latin typeface="幼圆" pitchFamily="49" charset="-122"/>
                <a:ea typeface="幼圆" pitchFamily="49" charset="-122"/>
              </a:rPr>
              <a:t>的公钥</a:t>
            </a:r>
            <a:r>
              <a:rPr lang="en-US" altLang="zh-CN" sz="2800" i="1" dirty="0">
                <a:latin typeface="幼圆" pitchFamily="49" charset="-122"/>
                <a:ea typeface="幼圆" pitchFamily="49" charset="-122"/>
              </a:rPr>
              <a:t>k</a:t>
            </a:r>
            <a:r>
              <a:rPr lang="en-US" altLang="zh-CN" sz="2800" baseline="-30000" dirty="0">
                <a:latin typeface="幼圆" pitchFamily="49" charset="-122"/>
                <a:ea typeface="幼圆" pitchFamily="49" charset="-122"/>
              </a:rPr>
              <a:t>B1</a:t>
            </a:r>
            <a:r>
              <a:rPr lang="zh-CN" altLang="en-US" sz="2800" dirty="0">
                <a:latin typeface="幼圆" pitchFamily="49" charset="-122"/>
                <a:ea typeface="幼圆" pitchFamily="49" charset="-122"/>
              </a:rPr>
              <a:t>，用它对消息</a:t>
            </a:r>
            <a:r>
              <a:rPr lang="en-US" altLang="zh-CN" sz="2800" dirty="0">
                <a:latin typeface="幼圆" pitchFamily="49" charset="-122"/>
                <a:ea typeface="幼圆" pitchFamily="49" charset="-122"/>
              </a:rPr>
              <a:t>m</a:t>
            </a:r>
            <a:r>
              <a:rPr lang="zh-CN" altLang="en-US" sz="2800" dirty="0">
                <a:latin typeface="幼圆" pitchFamily="49" charset="-122"/>
                <a:ea typeface="幼圆" pitchFamily="49" charset="-122"/>
              </a:rPr>
              <a:t>进行加密得密文</a:t>
            </a:r>
            <a:r>
              <a:rPr lang="en-US" altLang="zh-CN" sz="2800" dirty="0">
                <a:latin typeface="幼圆" pitchFamily="49" charset="-122"/>
                <a:ea typeface="幼圆" pitchFamily="49" charset="-122"/>
              </a:rPr>
              <a:t>c=</a:t>
            </a:r>
            <a:r>
              <a:rPr lang="en-US" altLang="zh-CN" sz="2800" i="1" dirty="0">
                <a:latin typeface="幼圆" pitchFamily="49" charset="-122"/>
                <a:ea typeface="幼圆" pitchFamily="49" charset="-122"/>
              </a:rPr>
              <a:t>E</a:t>
            </a:r>
            <a:r>
              <a:rPr lang="en-US" altLang="zh-CN" sz="2800" i="1" baseline="-30000" dirty="0">
                <a:latin typeface="幼圆" pitchFamily="49" charset="-122"/>
                <a:ea typeface="幼圆" pitchFamily="49" charset="-122"/>
              </a:rPr>
              <a:t>KB1</a:t>
            </a:r>
            <a:r>
              <a:rPr lang="en-US" altLang="zh-CN" sz="2800" dirty="0">
                <a:latin typeface="幼圆" pitchFamily="49" charset="-122"/>
                <a:ea typeface="幼圆" pitchFamily="49" charset="-122"/>
              </a:rPr>
              <a:t>(m)</a:t>
            </a:r>
            <a:r>
              <a:rPr lang="zh-CN" altLang="en-US" sz="2800" dirty="0">
                <a:latin typeface="幼圆" pitchFamily="49" charset="-122"/>
                <a:ea typeface="幼圆" pitchFamily="49" charset="-122"/>
              </a:rPr>
              <a:t>，而后送给用户</a:t>
            </a:r>
            <a:r>
              <a:rPr lang="en-US" altLang="zh-CN" sz="2800" dirty="0">
                <a:latin typeface="幼圆" pitchFamily="49" charset="-122"/>
                <a:ea typeface="幼圆" pitchFamily="49" charset="-122"/>
              </a:rPr>
              <a:t>B</a:t>
            </a:r>
            <a:r>
              <a:rPr lang="zh-CN" altLang="en-US" sz="2800" dirty="0">
                <a:latin typeface="幼圆" pitchFamily="49" charset="-122"/>
                <a:ea typeface="幼圆" pitchFamily="49" charset="-122"/>
              </a:rPr>
              <a:t>。用户</a:t>
            </a:r>
            <a:r>
              <a:rPr lang="en-US" altLang="zh-CN" sz="2800" dirty="0">
                <a:latin typeface="幼圆" pitchFamily="49" charset="-122"/>
                <a:ea typeface="幼圆" pitchFamily="49" charset="-122"/>
              </a:rPr>
              <a:t>B</a:t>
            </a:r>
            <a:r>
              <a:rPr lang="zh-CN" altLang="en-US" sz="2800" dirty="0">
                <a:latin typeface="幼圆" pitchFamily="49" charset="-122"/>
                <a:ea typeface="幼圆" pitchFamily="49" charset="-122"/>
              </a:rPr>
              <a:t>收到后，</a:t>
            </a:r>
            <a:r>
              <a:rPr lang="zh-CN" altLang="en-US" sz="2800" dirty="0" smtClean="0">
                <a:latin typeface="幼圆" pitchFamily="49" charset="-122"/>
                <a:ea typeface="幼圆" pitchFamily="49" charset="-122"/>
              </a:rPr>
              <a:t>以其密钥</a:t>
            </a:r>
            <a:r>
              <a:rPr lang="en-US" altLang="zh-CN" sz="2800" i="1" dirty="0">
                <a:latin typeface="幼圆" pitchFamily="49" charset="-122"/>
                <a:ea typeface="幼圆" pitchFamily="49" charset="-122"/>
              </a:rPr>
              <a:t>k</a:t>
            </a:r>
            <a:r>
              <a:rPr lang="en-US" altLang="zh-CN" sz="2800" baseline="-30000" dirty="0">
                <a:latin typeface="幼圆" pitchFamily="49" charset="-122"/>
                <a:ea typeface="幼圆" pitchFamily="49" charset="-122"/>
              </a:rPr>
              <a:t>B2</a:t>
            </a:r>
            <a:r>
              <a:rPr lang="zh-CN" altLang="en-US" sz="2800" dirty="0">
                <a:latin typeface="幼圆" pitchFamily="49" charset="-122"/>
                <a:ea typeface="幼圆" pitchFamily="49" charset="-122"/>
              </a:rPr>
              <a:t>对</a:t>
            </a:r>
            <a:r>
              <a:rPr lang="en-US" altLang="zh-CN" sz="2800" dirty="0">
                <a:latin typeface="幼圆" pitchFamily="49" charset="-122"/>
                <a:ea typeface="幼圆" pitchFamily="49" charset="-122"/>
              </a:rPr>
              <a:t>c</a:t>
            </a:r>
            <a:r>
              <a:rPr lang="zh-CN" altLang="en-US" sz="2800" dirty="0">
                <a:latin typeface="幼圆" pitchFamily="49" charset="-122"/>
                <a:ea typeface="幼圆" pitchFamily="49" charset="-122"/>
              </a:rPr>
              <a:t>进行解密变换得到原来的</a:t>
            </a:r>
            <a:r>
              <a:rPr lang="zh-CN" altLang="en-US" sz="2800" dirty="0" smtClean="0">
                <a:latin typeface="幼圆" pitchFamily="49" charset="-122"/>
                <a:ea typeface="幼圆" pitchFamily="49" charset="-122"/>
              </a:rPr>
              <a:t>消息。</a:t>
            </a:r>
            <a:r>
              <a:rPr lang="zh-CN" altLang="en-US" sz="2000" dirty="0" smtClean="0">
                <a:solidFill>
                  <a:srgbClr val="CC0066"/>
                </a:solidFill>
              </a:rPr>
              <a:t> </a:t>
            </a:r>
            <a:endParaRPr lang="zh-CN" alt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902225"/>
            <a:ext cx="5143500" cy="211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156315"/>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a:xfrm>
            <a:off x="371265" y="864083"/>
            <a:ext cx="4124535" cy="504056"/>
          </a:xfrm>
        </p:spPr>
        <p:txBody>
          <a:bodyPr>
            <a:normAutofit fontScale="90000"/>
          </a:bodyPr>
          <a:lstStyle/>
          <a:p>
            <a:pPr>
              <a:lnSpc>
                <a:spcPct val="115000"/>
              </a:lnSpc>
            </a:pPr>
            <a:r>
              <a:rPr lang="zh-CN" altLang="en-US" b="0" dirty="0">
                <a:latin typeface="黑体" pitchFamily="49" charset="-122"/>
                <a:ea typeface="黑体" pitchFamily="49" charset="-122"/>
              </a:rPr>
              <a:t>用于认证</a:t>
            </a:r>
            <a:r>
              <a:rPr lang="zh-CN" altLang="en-US" b="0" dirty="0" smtClean="0">
                <a:latin typeface="黑体" pitchFamily="49" charset="-122"/>
                <a:ea typeface="黑体" pitchFamily="49" charset="-122"/>
              </a:rPr>
              <a:t>系统</a:t>
            </a:r>
            <a:r>
              <a:rPr lang="zh-CN" altLang="en-US" sz="3200" dirty="0"/>
              <a:t/>
            </a:r>
            <a:br>
              <a:rPr lang="zh-CN" altLang="en-US" sz="3200" dirty="0"/>
            </a:br>
            <a:r>
              <a:rPr lang="zh-CN" altLang="en-US" sz="3200" dirty="0"/>
              <a:t>    </a:t>
            </a:r>
            <a:endParaRPr lang="zh-CN" altLang="en-US" sz="2800" dirty="0">
              <a:latin typeface="幼圆" pitchFamily="49" charset="-122"/>
              <a:ea typeface="幼圆" pitchFamily="49" charset="-122"/>
            </a:endParaRPr>
          </a:p>
        </p:txBody>
      </p:sp>
      <p:sp>
        <p:nvSpPr>
          <p:cNvPr id="1136644" name="Rectangle 4"/>
          <p:cNvSpPr>
            <a:spLocks noChangeArrowheads="1"/>
          </p:cNvSpPr>
          <p:nvPr/>
        </p:nvSpPr>
        <p:spPr bwMode="auto">
          <a:xfrm>
            <a:off x="228600" y="54864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endParaRPr lang="zh-CN" altLang="zh-CN" sz="2400">
              <a:latin typeface="Times New Roman" pitchFamily="18" charset="0"/>
            </a:endParaRPr>
          </a:p>
        </p:txBody>
      </p:sp>
      <p:sp>
        <p:nvSpPr>
          <p:cNvPr id="6" name="Rectangle 3"/>
          <p:cNvSpPr txBox="1">
            <a:spLocks noChangeArrowheads="1"/>
          </p:cNvSpPr>
          <p:nvPr/>
        </p:nvSpPr>
        <p:spPr>
          <a:xfrm>
            <a:off x="237694" y="1340768"/>
            <a:ext cx="7583760" cy="2057400"/>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140000"/>
              </a:lnSpc>
            </a:pPr>
            <a:r>
              <a:rPr lang="zh-CN" altLang="en-US" sz="2400" dirty="0" smtClean="0">
                <a:latin typeface="幼圆" pitchFamily="49" charset="-122"/>
                <a:ea typeface="幼圆" pitchFamily="49" charset="-122"/>
              </a:rPr>
              <a:t>用户</a:t>
            </a:r>
            <a:r>
              <a:rPr lang="en-US" altLang="zh-CN" sz="2400" dirty="0">
                <a:latin typeface="幼圆" pitchFamily="49" charset="-122"/>
                <a:ea typeface="幼圆" pitchFamily="49" charset="-122"/>
              </a:rPr>
              <a:t>A</a:t>
            </a:r>
            <a:r>
              <a:rPr lang="zh-CN" altLang="en-US" sz="2400" dirty="0">
                <a:latin typeface="幼圆" pitchFamily="49" charset="-122"/>
                <a:ea typeface="幼圆" pitchFamily="49" charset="-122"/>
              </a:rPr>
              <a:t>以自己的密钥</a:t>
            </a:r>
            <a:r>
              <a:rPr lang="en-US" altLang="zh-CN" sz="2400" i="1" dirty="0">
                <a:latin typeface="幼圆" pitchFamily="49" charset="-122"/>
                <a:ea typeface="幼圆" pitchFamily="49" charset="-122"/>
              </a:rPr>
              <a:t>k</a:t>
            </a:r>
            <a:r>
              <a:rPr lang="en-US" altLang="zh-CN" sz="2400" baseline="-30000" dirty="0">
                <a:latin typeface="幼圆" pitchFamily="49" charset="-122"/>
                <a:ea typeface="幼圆" pitchFamily="49" charset="-122"/>
              </a:rPr>
              <a:t>A2</a:t>
            </a:r>
            <a:r>
              <a:rPr lang="zh-CN" altLang="en-US" sz="2400" dirty="0">
                <a:latin typeface="幼圆" pitchFamily="49" charset="-122"/>
                <a:ea typeface="幼圆" pitchFamily="49" charset="-122"/>
              </a:rPr>
              <a:t>对消息</a:t>
            </a:r>
            <a:r>
              <a:rPr lang="en-US" altLang="zh-CN" sz="2400" dirty="0">
                <a:latin typeface="幼圆" pitchFamily="49" charset="-122"/>
                <a:ea typeface="幼圆" pitchFamily="49" charset="-122"/>
              </a:rPr>
              <a:t>m</a:t>
            </a:r>
            <a:r>
              <a:rPr lang="zh-CN" altLang="en-US" sz="2400" dirty="0">
                <a:latin typeface="幼圆" pitchFamily="49" charset="-122"/>
                <a:ea typeface="幼圆" pitchFamily="49" charset="-122"/>
              </a:rPr>
              <a:t>进行</a:t>
            </a:r>
            <a:r>
              <a:rPr lang="en-US" altLang="zh-CN" sz="2400" dirty="0">
                <a:latin typeface="幼圆" pitchFamily="49" charset="-122"/>
                <a:ea typeface="幼圆" pitchFamily="49" charset="-122"/>
              </a:rPr>
              <a:t>A</a:t>
            </a:r>
            <a:r>
              <a:rPr lang="zh-CN" altLang="en-US" sz="2400" dirty="0">
                <a:latin typeface="幼圆" pitchFamily="49" charset="-122"/>
                <a:ea typeface="幼圆" pitchFamily="49" charset="-122"/>
              </a:rPr>
              <a:t>的专用变换</a:t>
            </a:r>
            <a:r>
              <a:rPr lang="en-US" altLang="zh-CN" sz="2400" dirty="0">
                <a:latin typeface="幼圆" pitchFamily="49" charset="-122"/>
                <a:ea typeface="幼圆" pitchFamily="49" charset="-122"/>
              </a:rPr>
              <a:t>D</a:t>
            </a:r>
            <a:r>
              <a:rPr lang="en-US" altLang="zh-CN" sz="2400" baseline="-30000" dirty="0">
                <a:latin typeface="幼圆" pitchFamily="49" charset="-122"/>
                <a:ea typeface="幼圆" pitchFamily="49" charset="-122"/>
              </a:rPr>
              <a:t>kA2</a:t>
            </a:r>
            <a:r>
              <a:rPr lang="zh-CN" altLang="en-US" sz="2400" dirty="0">
                <a:latin typeface="幼圆" pitchFamily="49" charset="-122"/>
                <a:ea typeface="幼圆" pitchFamily="49" charset="-122"/>
              </a:rPr>
              <a:t>，得到密文</a:t>
            </a:r>
            <a:r>
              <a:rPr lang="en-US" altLang="zh-CN" sz="2400" dirty="0">
                <a:latin typeface="幼圆" pitchFamily="49" charset="-122"/>
                <a:ea typeface="幼圆" pitchFamily="49" charset="-122"/>
              </a:rPr>
              <a:t>c=D</a:t>
            </a:r>
            <a:r>
              <a:rPr lang="en-US" altLang="zh-CN" sz="2400" baseline="-30000" dirty="0">
                <a:latin typeface="幼圆" pitchFamily="49" charset="-122"/>
                <a:ea typeface="幼圆" pitchFamily="49" charset="-122"/>
              </a:rPr>
              <a:t>kA2</a:t>
            </a:r>
            <a:r>
              <a:rPr lang="en-US" altLang="zh-CN" sz="2400" dirty="0">
                <a:latin typeface="幼圆" pitchFamily="49" charset="-122"/>
                <a:ea typeface="幼圆" pitchFamily="49" charset="-122"/>
              </a:rPr>
              <a:t>(m)</a:t>
            </a:r>
            <a:r>
              <a:rPr lang="zh-CN" altLang="en-US" sz="2400" dirty="0">
                <a:latin typeface="幼圆" pitchFamily="49" charset="-122"/>
                <a:ea typeface="幼圆" pitchFamily="49" charset="-122"/>
              </a:rPr>
              <a:t>送给用户</a:t>
            </a:r>
            <a:r>
              <a:rPr lang="en-US" altLang="zh-CN" sz="2400" dirty="0">
                <a:latin typeface="幼圆" pitchFamily="49" charset="-122"/>
                <a:ea typeface="幼圆" pitchFamily="49" charset="-122"/>
              </a:rPr>
              <a:t>B</a:t>
            </a:r>
            <a:r>
              <a:rPr lang="zh-CN" altLang="en-US" sz="2400" dirty="0">
                <a:latin typeface="幼圆" pitchFamily="49" charset="-122"/>
                <a:ea typeface="幼圆" pitchFamily="49" charset="-122"/>
              </a:rPr>
              <a:t>，</a:t>
            </a:r>
            <a:r>
              <a:rPr lang="en-US" altLang="zh-CN" sz="2400" dirty="0">
                <a:latin typeface="幼圆" pitchFamily="49" charset="-122"/>
                <a:ea typeface="幼圆" pitchFamily="49" charset="-122"/>
              </a:rPr>
              <a:t>B</a:t>
            </a:r>
            <a:r>
              <a:rPr lang="zh-CN" altLang="en-US" sz="2400" dirty="0">
                <a:latin typeface="幼圆" pitchFamily="49" charset="-122"/>
                <a:ea typeface="幼圆" pitchFamily="49" charset="-122"/>
              </a:rPr>
              <a:t>收到</a:t>
            </a:r>
            <a:r>
              <a:rPr lang="en-US" altLang="zh-CN" sz="2400" dirty="0">
                <a:latin typeface="幼圆" pitchFamily="49" charset="-122"/>
                <a:ea typeface="幼圆" pitchFamily="49" charset="-122"/>
              </a:rPr>
              <a:t>c</a:t>
            </a:r>
            <a:r>
              <a:rPr lang="zh-CN" altLang="en-US" sz="2400" dirty="0">
                <a:latin typeface="幼圆" pitchFamily="49" charset="-122"/>
                <a:ea typeface="幼圆" pitchFamily="49" charset="-122"/>
              </a:rPr>
              <a:t>后可用</a:t>
            </a:r>
            <a:r>
              <a:rPr lang="en-US" altLang="zh-CN" sz="2400" dirty="0">
                <a:latin typeface="幼圆" pitchFamily="49" charset="-122"/>
                <a:ea typeface="幼圆" pitchFamily="49" charset="-122"/>
              </a:rPr>
              <a:t>A</a:t>
            </a:r>
            <a:r>
              <a:rPr lang="zh-CN" altLang="en-US" sz="2400" dirty="0">
                <a:latin typeface="幼圆" pitchFamily="49" charset="-122"/>
                <a:ea typeface="幼圆" pitchFamily="49" charset="-122"/>
              </a:rPr>
              <a:t>的公钥</a:t>
            </a:r>
            <a:r>
              <a:rPr lang="en-US" altLang="zh-CN" sz="2400" i="1" dirty="0">
                <a:latin typeface="幼圆" pitchFamily="49" charset="-122"/>
                <a:ea typeface="幼圆" pitchFamily="49" charset="-122"/>
              </a:rPr>
              <a:t>k</a:t>
            </a:r>
            <a:r>
              <a:rPr lang="en-US" altLang="zh-CN" sz="2400" baseline="-30000" dirty="0">
                <a:latin typeface="幼圆" pitchFamily="49" charset="-122"/>
                <a:ea typeface="幼圆" pitchFamily="49" charset="-122"/>
              </a:rPr>
              <a:t>A1</a:t>
            </a:r>
            <a:r>
              <a:rPr lang="zh-CN" altLang="en-US" sz="2400" dirty="0">
                <a:latin typeface="幼圆" pitchFamily="49" charset="-122"/>
                <a:ea typeface="幼圆" pitchFamily="49" charset="-122"/>
              </a:rPr>
              <a:t>对</a:t>
            </a:r>
            <a:r>
              <a:rPr lang="en-US" altLang="zh-CN" sz="2400" dirty="0">
                <a:latin typeface="幼圆" pitchFamily="49" charset="-122"/>
                <a:ea typeface="幼圆" pitchFamily="49" charset="-122"/>
              </a:rPr>
              <a:t>c</a:t>
            </a:r>
            <a:r>
              <a:rPr lang="zh-CN" altLang="en-US" sz="2400" dirty="0">
                <a:latin typeface="幼圆" pitchFamily="49" charset="-122"/>
                <a:ea typeface="幼圆" pitchFamily="49" charset="-122"/>
              </a:rPr>
              <a:t>进行公开变换，得到恢复的消息</a:t>
            </a:r>
            <a:r>
              <a:rPr lang="zh-CN" altLang="en-US" sz="2400" dirty="0" smtClean="0">
                <a:latin typeface="幼圆" pitchFamily="49" charset="-122"/>
                <a:ea typeface="幼圆" pitchFamily="49" charset="-122"/>
              </a:rPr>
              <a:t>。</a:t>
            </a:r>
            <a:endParaRPr lang="en-US" altLang="zh-CN" sz="2400" dirty="0" smtClean="0">
              <a:latin typeface="幼圆" pitchFamily="49" charset="-122"/>
              <a:ea typeface="幼圆" pitchFamily="49" charset="-122"/>
            </a:endParaRPr>
          </a:p>
          <a:p>
            <a:pPr>
              <a:lnSpc>
                <a:spcPct val="140000"/>
              </a:lnSpc>
            </a:pPr>
            <a:r>
              <a:rPr lang="zh-CN" altLang="en-US" sz="2400" dirty="0">
                <a:latin typeface="楷体_GB2312" pitchFamily="49" charset="-122"/>
                <a:ea typeface="楷体_GB2312" pitchFamily="49" charset="-122"/>
              </a:rPr>
              <a:t>可以验证消息</a:t>
            </a:r>
            <a:r>
              <a:rPr lang="en-US" altLang="zh-CN" sz="2400" dirty="0">
                <a:latin typeface="楷体_GB2312" pitchFamily="49" charset="-122"/>
                <a:ea typeface="楷体_GB2312" pitchFamily="49" charset="-122"/>
              </a:rPr>
              <a:t>m</a:t>
            </a:r>
            <a:r>
              <a:rPr lang="zh-CN" altLang="en-US" sz="2400" dirty="0">
                <a:latin typeface="楷体_GB2312" pitchFamily="49" charset="-122"/>
                <a:ea typeface="楷体_GB2312" pitchFamily="49" charset="-122"/>
              </a:rPr>
              <a:t>来自用户</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而不是其他人，而实现了对用户</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所发消息的认证。</a:t>
            </a:r>
          </a:p>
          <a:p>
            <a:pPr>
              <a:lnSpc>
                <a:spcPct val="140000"/>
              </a:lnSpc>
            </a:pPr>
            <a:endParaRPr lang="en-US" altLang="zh-CN" sz="2400" dirty="0">
              <a:latin typeface="宋体"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933056"/>
            <a:ext cx="51054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038203"/>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7666" name="Rectangle 2"/>
          <p:cNvSpPr>
            <a:spLocks noGrp="1" noChangeArrowheads="1"/>
          </p:cNvSpPr>
          <p:nvPr>
            <p:ph type="title"/>
          </p:nvPr>
        </p:nvSpPr>
        <p:spPr>
          <a:xfrm>
            <a:off x="152400" y="304800"/>
            <a:ext cx="8763000" cy="3641725"/>
          </a:xfrm>
          <a:noFill/>
          <a:extLst>
            <a:ext uri="{909E8E84-426E-40DD-AFC4-6F175D3DCCD1}">
              <a14:hiddenFill xmlns:a14="http://schemas.microsoft.com/office/drawing/2010/main">
                <a:solidFill>
                  <a:schemeClr val="bg1"/>
                </a:solidFill>
              </a14:hiddenFill>
            </a:ext>
          </a:extLst>
        </p:spPr>
        <p:txBody>
          <a:bodyPr/>
          <a:lstStyle/>
          <a:p>
            <a:r>
              <a:rPr lang="en-US" altLang="zh-CN">
                <a:solidFill>
                  <a:srgbClr val="339966"/>
                </a:solidFill>
              </a:rPr>
              <a:t> </a:t>
            </a:r>
            <a:endParaRPr lang="en-US" altLang="zh-CN" sz="2400" b="0">
              <a:latin typeface="幼圆" pitchFamily="49" charset="-122"/>
              <a:ea typeface="幼圆" pitchFamily="49" charset="-122"/>
            </a:endParaRPr>
          </a:p>
        </p:txBody>
      </p:sp>
      <p:sp>
        <p:nvSpPr>
          <p:cNvPr id="1137669" name="Rectangle 5"/>
          <p:cNvSpPr>
            <a:spLocks noChangeArrowheads="1"/>
          </p:cNvSpPr>
          <p:nvPr/>
        </p:nvSpPr>
        <p:spPr bwMode="auto">
          <a:xfrm>
            <a:off x="251520" y="1484784"/>
            <a:ext cx="8236024" cy="273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buClr>
                <a:srgbClr val="FF99CC"/>
              </a:buClr>
              <a:buFont typeface="Wingdings" pitchFamily="2" charset="2"/>
              <a:buChar char="Ø"/>
            </a:pPr>
            <a:r>
              <a:rPr lang="zh-CN" altLang="en-US" sz="2600" b="0" dirty="0">
                <a:latin typeface="黑体" pitchFamily="49" charset="-122"/>
                <a:ea typeface="黑体" pitchFamily="49" charset="-122"/>
              </a:rPr>
              <a:t>同时实现保密性和确证性，采用双重加、解密</a:t>
            </a:r>
            <a:r>
              <a:rPr lang="zh-CN" altLang="en-US" sz="2600" b="0" dirty="0" smtClean="0">
                <a:latin typeface="黑体" pitchFamily="49" charset="-122"/>
                <a:ea typeface="黑体" pitchFamily="49" charset="-122"/>
              </a:rPr>
              <a:t>。</a:t>
            </a:r>
            <a:endParaRPr lang="en-US" altLang="zh-CN" sz="2600" b="0" dirty="0" smtClean="0">
              <a:latin typeface="黑体" pitchFamily="49" charset="-122"/>
              <a:ea typeface="黑体" pitchFamily="49" charset="-122"/>
            </a:endParaRPr>
          </a:p>
          <a:p>
            <a:pPr algn="l">
              <a:lnSpc>
                <a:spcPct val="110000"/>
              </a:lnSpc>
              <a:buClr>
                <a:srgbClr val="FF99CC"/>
              </a:buClr>
              <a:buFont typeface="Wingdings" pitchFamily="2" charset="2"/>
              <a:buChar char="Ø"/>
            </a:pPr>
            <a:r>
              <a:rPr lang="zh-CN" altLang="en-US" sz="2600" b="0" dirty="0" smtClean="0">
                <a:latin typeface="黑体" pitchFamily="49" charset="-122"/>
                <a:ea typeface="黑体" pitchFamily="49" charset="-122"/>
              </a:rPr>
              <a:t>例如</a:t>
            </a:r>
            <a:r>
              <a:rPr lang="zh-CN" altLang="en-US" sz="2600" b="0" dirty="0">
                <a:latin typeface="黑体" pitchFamily="49" charset="-122"/>
                <a:ea typeface="黑体" pitchFamily="49" charset="-122"/>
              </a:rPr>
              <a:t>用户</a:t>
            </a:r>
            <a:r>
              <a:rPr lang="en-US" altLang="zh-CN" sz="2600" b="0" dirty="0">
                <a:latin typeface="黑体" pitchFamily="49" charset="-122"/>
                <a:ea typeface="黑体" pitchFamily="49" charset="-122"/>
              </a:rPr>
              <a:t>A</a:t>
            </a:r>
            <a:r>
              <a:rPr lang="zh-CN" altLang="en-US" sz="2600" b="0" dirty="0">
                <a:latin typeface="黑体" pitchFamily="49" charset="-122"/>
                <a:ea typeface="黑体" pitchFamily="49" charset="-122"/>
              </a:rPr>
              <a:t>要向用户</a:t>
            </a:r>
            <a:r>
              <a:rPr lang="en-US" altLang="zh-CN" sz="2600" b="0" dirty="0">
                <a:latin typeface="黑体" pitchFamily="49" charset="-122"/>
                <a:ea typeface="黑体" pitchFamily="49" charset="-122"/>
              </a:rPr>
              <a:t>B</a:t>
            </a:r>
            <a:r>
              <a:rPr lang="zh-CN" altLang="en-US" sz="2600" b="0" dirty="0">
                <a:latin typeface="黑体" pitchFamily="49" charset="-122"/>
                <a:ea typeface="黑体" pitchFamily="49" charset="-122"/>
              </a:rPr>
              <a:t>传送具有认证性的机密消息</a:t>
            </a:r>
            <a:r>
              <a:rPr lang="en-US" altLang="zh-CN" sz="2600" b="0" dirty="0">
                <a:latin typeface="黑体" pitchFamily="49" charset="-122"/>
                <a:ea typeface="黑体" pitchFamily="49" charset="-122"/>
              </a:rPr>
              <a:t>m</a:t>
            </a:r>
            <a:r>
              <a:rPr lang="zh-CN" altLang="en-US" sz="2600" b="0" dirty="0">
                <a:latin typeface="黑体" pitchFamily="49" charset="-122"/>
                <a:ea typeface="黑体" pitchFamily="49" charset="-122"/>
              </a:rPr>
              <a:t>，可将用户</a:t>
            </a:r>
            <a:r>
              <a:rPr lang="en-US" altLang="zh-CN" sz="2600" b="0" dirty="0">
                <a:latin typeface="黑体" pitchFamily="49" charset="-122"/>
                <a:ea typeface="黑体" pitchFamily="49" charset="-122"/>
              </a:rPr>
              <a:t>B</a:t>
            </a:r>
            <a:r>
              <a:rPr lang="zh-CN" altLang="en-US" sz="2600" b="0" dirty="0">
                <a:latin typeface="黑体" pitchFamily="49" charset="-122"/>
                <a:ea typeface="黑体" pitchFamily="49" charset="-122"/>
              </a:rPr>
              <a:t>的一对密钥作为加密和解密用，而将用户</a:t>
            </a:r>
            <a:r>
              <a:rPr lang="en-US" altLang="zh-CN" sz="2600" b="0" dirty="0">
                <a:latin typeface="黑体" pitchFamily="49" charset="-122"/>
                <a:ea typeface="黑体" pitchFamily="49" charset="-122"/>
              </a:rPr>
              <a:t>A</a:t>
            </a:r>
            <a:r>
              <a:rPr lang="zh-CN" altLang="en-US" sz="2600" b="0" dirty="0">
                <a:latin typeface="黑体" pitchFamily="49" charset="-122"/>
                <a:ea typeface="黑体" pitchFamily="49" charset="-122"/>
              </a:rPr>
              <a:t>的一对密钥作为认证之用</a:t>
            </a:r>
            <a:r>
              <a:rPr lang="zh-CN" altLang="en-US" sz="2600" b="0" dirty="0" smtClean="0">
                <a:latin typeface="黑体" pitchFamily="49" charset="-122"/>
                <a:ea typeface="黑体" pitchFamily="49" charset="-122"/>
              </a:rPr>
              <a:t>。用户</a:t>
            </a:r>
            <a:r>
              <a:rPr lang="en-US" altLang="zh-CN" sz="2600" b="0" dirty="0">
                <a:latin typeface="黑体" pitchFamily="49" charset="-122"/>
                <a:ea typeface="黑体" pitchFamily="49" charset="-122"/>
              </a:rPr>
              <a:t>A</a:t>
            </a:r>
            <a:r>
              <a:rPr lang="zh-CN" altLang="en-US" sz="2600" b="0" dirty="0">
                <a:latin typeface="黑体" pitchFamily="49" charset="-122"/>
                <a:ea typeface="黑体" pitchFamily="49" charset="-122"/>
              </a:rPr>
              <a:t>发送给用户</a:t>
            </a:r>
            <a:r>
              <a:rPr lang="en-US" altLang="zh-CN" sz="2600" b="0" dirty="0">
                <a:latin typeface="黑体" pitchFamily="49" charset="-122"/>
                <a:ea typeface="黑体" pitchFamily="49" charset="-122"/>
              </a:rPr>
              <a:t>B</a:t>
            </a:r>
            <a:r>
              <a:rPr lang="zh-CN" altLang="en-US" sz="2600" b="0" dirty="0">
                <a:latin typeface="黑体" pitchFamily="49" charset="-122"/>
                <a:ea typeface="黑体" pitchFamily="49" charset="-122"/>
              </a:rPr>
              <a:t>的密文</a:t>
            </a:r>
            <a:r>
              <a:rPr lang="zh-CN" altLang="en-US" sz="2600" b="0" dirty="0" smtClean="0">
                <a:latin typeface="黑体" pitchFamily="49" charset="-122"/>
                <a:ea typeface="黑体" pitchFamily="49" charset="-122"/>
              </a:rPr>
              <a:t>为</a:t>
            </a:r>
            <a:r>
              <a:rPr lang="en-US" altLang="zh-CN" sz="2600" b="0" dirty="0">
                <a:latin typeface="黑体" pitchFamily="49" charset="-122"/>
                <a:ea typeface="黑体" pitchFamily="49" charset="-122"/>
              </a:rPr>
              <a:t>c=E</a:t>
            </a:r>
            <a:r>
              <a:rPr lang="en-US" altLang="zh-CN" sz="2600" b="0" baseline="-25000" dirty="0">
                <a:latin typeface="黑体" pitchFamily="49" charset="-122"/>
                <a:ea typeface="黑体" pitchFamily="49" charset="-122"/>
              </a:rPr>
              <a:t>kB1</a:t>
            </a:r>
            <a:r>
              <a:rPr lang="en-US" altLang="zh-CN" sz="2600" b="0" dirty="0">
                <a:latin typeface="黑体" pitchFamily="49" charset="-122"/>
                <a:ea typeface="黑体" pitchFamily="49" charset="-122"/>
              </a:rPr>
              <a:t>(D</a:t>
            </a:r>
            <a:r>
              <a:rPr lang="en-US" altLang="zh-CN" sz="2600" b="0" baseline="-25000" dirty="0">
                <a:latin typeface="黑体" pitchFamily="49" charset="-122"/>
                <a:ea typeface="黑体" pitchFamily="49" charset="-122"/>
              </a:rPr>
              <a:t>kA2</a:t>
            </a:r>
            <a:r>
              <a:rPr lang="en-US" altLang="zh-CN" sz="2600" b="0" dirty="0">
                <a:latin typeface="黑体" pitchFamily="49" charset="-122"/>
                <a:ea typeface="黑体" pitchFamily="49" charset="-122"/>
              </a:rPr>
              <a:t>(m)) </a:t>
            </a:r>
            <a:r>
              <a:rPr lang="zh-CN" altLang="en-US" sz="2600" b="0" dirty="0">
                <a:latin typeface="黑体" pitchFamily="49" charset="-122"/>
                <a:ea typeface="黑体" pitchFamily="49" charset="-122"/>
              </a:rPr>
              <a:t>。</a:t>
            </a:r>
            <a:r>
              <a:rPr lang="en-US" altLang="zh-CN" sz="2600" b="1" dirty="0">
                <a:effectLst>
                  <a:outerShdw blurRad="38100" dist="38100" dir="2700000" algn="tl">
                    <a:srgbClr val="000000"/>
                  </a:outerShdw>
                </a:effectLst>
                <a:latin typeface="幼圆" pitchFamily="49" charset="-122"/>
                <a:ea typeface="幼圆" pitchFamily="49" charset="-122"/>
              </a:rPr>
              <a:t/>
            </a:r>
            <a:br>
              <a:rPr lang="en-US" altLang="zh-CN" sz="2600" b="1" dirty="0">
                <a:effectLst>
                  <a:outerShdw blurRad="38100" dist="38100" dir="2700000" algn="tl">
                    <a:srgbClr val="000000"/>
                  </a:outerShdw>
                </a:effectLst>
                <a:latin typeface="幼圆" pitchFamily="49" charset="-122"/>
                <a:ea typeface="幼圆" pitchFamily="49" charset="-122"/>
              </a:rPr>
            </a:br>
            <a:endParaRPr lang="zh-CN" altLang="en-US" sz="2600" b="1" dirty="0">
              <a:effectLst>
                <a:outerShdw blurRad="38100" dist="38100" dir="2700000" algn="tl">
                  <a:srgbClr val="000000"/>
                </a:outerShdw>
              </a:effectLst>
              <a:latin typeface="幼圆" pitchFamily="49" charset="-122"/>
              <a:ea typeface="幼圆" pitchFamily="49" charset="-122"/>
            </a:endParaRPr>
          </a:p>
        </p:txBody>
      </p:sp>
      <p:sp>
        <p:nvSpPr>
          <p:cNvPr id="1137670" name="Rectangle 6"/>
          <p:cNvSpPr>
            <a:spLocks noChangeArrowheads="1"/>
          </p:cNvSpPr>
          <p:nvPr/>
        </p:nvSpPr>
        <p:spPr bwMode="auto">
          <a:xfrm>
            <a:off x="304800" y="620688"/>
            <a:ext cx="4455066"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3700" b="0" dirty="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rPr>
              <a:t>双钥保密和认证体制</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4285543"/>
            <a:ext cx="45529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758118"/>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a:xfrm>
            <a:off x="467544" y="692696"/>
            <a:ext cx="5707360" cy="762000"/>
          </a:xfrm>
        </p:spPr>
        <p:txBody>
          <a:bodyPr>
            <a:normAutofit/>
          </a:bodyPr>
          <a:lstStyle/>
          <a:p>
            <a:r>
              <a:rPr lang="zh-CN" altLang="en-US" sz="3700" b="0" dirty="0">
                <a:latin typeface="黑体" pitchFamily="49" charset="-122"/>
                <a:ea typeface="黑体" pitchFamily="49" charset="-122"/>
              </a:rPr>
              <a:t>单钥体制与双钥体制对比</a:t>
            </a:r>
          </a:p>
        </p:txBody>
      </p:sp>
      <p:sp>
        <p:nvSpPr>
          <p:cNvPr id="1138691" name="Rectangle 3"/>
          <p:cNvSpPr>
            <a:spLocks noGrp="1" noChangeArrowheads="1"/>
          </p:cNvSpPr>
          <p:nvPr>
            <p:ph type="body" idx="1"/>
          </p:nvPr>
        </p:nvSpPr>
        <p:spPr>
          <a:xfrm>
            <a:off x="228600" y="1828800"/>
            <a:ext cx="8458200" cy="4495800"/>
          </a:xfrm>
        </p:spPr>
        <p:txBody>
          <a:bodyPr/>
          <a:lstStyle/>
          <a:p>
            <a:pPr algn="just"/>
            <a:r>
              <a:rPr lang="zh-CN" altLang="en-US" dirty="0"/>
              <a:t>单钥体制的缺点</a:t>
            </a:r>
            <a:r>
              <a:rPr lang="zh-CN" altLang="en-US" dirty="0">
                <a:ea typeface="宋体" pitchFamily="2" charset="-122"/>
              </a:rPr>
              <a:t>：</a:t>
            </a:r>
            <a:r>
              <a:rPr lang="zh-CN" altLang="en-US" dirty="0"/>
              <a:t>保密通信之前，双方必须通过安全信道传送所用密钥</a:t>
            </a:r>
            <a:r>
              <a:rPr lang="zh-CN" altLang="en-US" dirty="0" smtClean="0"/>
              <a:t>。</a:t>
            </a:r>
            <a:r>
              <a:rPr lang="en-US" altLang="zh-CN" dirty="0" smtClean="0"/>
              <a:t>n</a:t>
            </a:r>
            <a:r>
              <a:rPr lang="zh-CN" altLang="en-US" dirty="0"/>
              <a:t>个用户之间相互进行</a:t>
            </a:r>
            <a:r>
              <a:rPr lang="zh-CN" altLang="en-US" dirty="0" smtClean="0"/>
              <a:t>保密通信需要</a:t>
            </a:r>
            <a:r>
              <a:rPr lang="en-US" altLang="zh-CN" dirty="0"/>
              <a:t>(n/2)=n(n-1)/2</a:t>
            </a:r>
            <a:r>
              <a:rPr lang="zh-CN" altLang="en-US" dirty="0"/>
              <a:t>个密钥</a:t>
            </a:r>
            <a:r>
              <a:rPr lang="zh-CN" altLang="en-US" dirty="0" smtClean="0"/>
              <a:t>，代价</a:t>
            </a:r>
            <a:r>
              <a:rPr lang="zh-CN" altLang="en-US" dirty="0"/>
              <a:t>很大。    </a:t>
            </a:r>
            <a:endParaRPr lang="zh-CN" altLang="en-US" dirty="0">
              <a:ea typeface="Mincho" charset="-128"/>
            </a:endParaRPr>
          </a:p>
          <a:p>
            <a:pPr algn="just"/>
            <a:r>
              <a:rPr lang="zh-CN" altLang="en-US" dirty="0"/>
              <a:t>双钥</a:t>
            </a:r>
            <a:r>
              <a:rPr lang="zh-CN" altLang="en-US" dirty="0" smtClean="0"/>
              <a:t>体制大大</a:t>
            </a:r>
            <a:r>
              <a:rPr lang="zh-CN" altLang="en-US" dirty="0"/>
              <a:t>减少了多用户之间通信所需的密钥量，便于密钥管理</a:t>
            </a:r>
            <a:r>
              <a:rPr lang="zh-CN" altLang="en-US" dirty="0" smtClean="0"/>
              <a:t>。</a:t>
            </a:r>
            <a:endParaRPr lang="zh-CN" altLang="en-US" dirty="0"/>
          </a:p>
        </p:txBody>
      </p:sp>
    </p:spTree>
    <p:extLst>
      <p:ext uri="{BB962C8B-B14F-4D97-AF65-F5344CB8AC3E}">
        <p14:creationId xmlns:p14="http://schemas.microsoft.com/office/powerpoint/2010/main" val="2256871122"/>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body" idx="1"/>
          </p:nvPr>
        </p:nvSpPr>
        <p:spPr>
          <a:xfrm>
            <a:off x="395536" y="1628800"/>
            <a:ext cx="8020000" cy="4353272"/>
          </a:xfrm>
        </p:spPr>
        <p:txBody>
          <a:bodyPr/>
          <a:lstStyle/>
          <a:p>
            <a:r>
              <a:rPr lang="en-US" altLang="zh-CN" dirty="0">
                <a:latin typeface="宋体" pitchFamily="2" charset="-122"/>
              </a:rPr>
              <a:t>DES</a:t>
            </a:r>
            <a:r>
              <a:rPr lang="zh-CN" altLang="en-US" dirty="0">
                <a:latin typeface="宋体" pitchFamily="2" charset="-122"/>
              </a:rPr>
              <a:t>由</a:t>
            </a:r>
            <a:r>
              <a:rPr lang="en-US" altLang="zh-CN" dirty="0">
                <a:latin typeface="宋体" pitchFamily="2" charset="-122"/>
              </a:rPr>
              <a:t>IBM</a:t>
            </a:r>
            <a:r>
              <a:rPr lang="zh-CN" altLang="en-US" dirty="0">
                <a:latin typeface="宋体" pitchFamily="2" charset="-122"/>
              </a:rPr>
              <a:t>公司于</a:t>
            </a:r>
            <a:r>
              <a:rPr lang="en-US" altLang="zh-CN" dirty="0">
                <a:latin typeface="宋体" pitchFamily="2" charset="-122"/>
              </a:rPr>
              <a:t>1975</a:t>
            </a:r>
            <a:r>
              <a:rPr lang="zh-CN" altLang="en-US" dirty="0" smtClean="0">
                <a:latin typeface="宋体" pitchFamily="2" charset="-122"/>
              </a:rPr>
              <a:t>年公开</a:t>
            </a:r>
            <a:r>
              <a:rPr lang="zh-CN" altLang="en-US" dirty="0">
                <a:latin typeface="宋体" pitchFamily="2" charset="-122"/>
              </a:rPr>
              <a:t>发表，</a:t>
            </a:r>
            <a:r>
              <a:rPr lang="en-US" altLang="zh-CN" dirty="0">
                <a:latin typeface="宋体" pitchFamily="2" charset="-122"/>
              </a:rPr>
              <a:t>1977</a:t>
            </a:r>
            <a:r>
              <a:rPr lang="zh-CN" altLang="en-US" dirty="0">
                <a:latin typeface="宋体" pitchFamily="2" charset="-122"/>
              </a:rPr>
              <a:t>年美国国家标准局颁布为商用数据加密标准。</a:t>
            </a:r>
          </a:p>
          <a:p>
            <a:r>
              <a:rPr lang="en-US" altLang="zh-CN" dirty="0" smtClean="0">
                <a:latin typeface="宋体" pitchFamily="2" charset="-122"/>
              </a:rPr>
              <a:t>DES</a:t>
            </a:r>
            <a:r>
              <a:rPr lang="zh-CN" altLang="en-US" dirty="0">
                <a:latin typeface="宋体" pitchFamily="2" charset="-122"/>
              </a:rPr>
              <a:t>算法是公开的，其加密强度取决于密钥的保密程度。加密后的信息</a:t>
            </a:r>
            <a:r>
              <a:rPr lang="zh-CN" altLang="en-US" dirty="0" smtClean="0">
                <a:latin typeface="宋体" pitchFamily="2" charset="-122"/>
              </a:rPr>
              <a:t>可用同</a:t>
            </a:r>
            <a:r>
              <a:rPr lang="zh-CN" altLang="en-US" dirty="0">
                <a:latin typeface="宋体" pitchFamily="2" charset="-122"/>
              </a:rPr>
              <a:t>一密钥</a:t>
            </a:r>
            <a:r>
              <a:rPr lang="zh-CN" altLang="en-US" dirty="0" smtClean="0">
                <a:latin typeface="宋体" pitchFamily="2" charset="-122"/>
              </a:rPr>
              <a:t>进行解密，</a:t>
            </a:r>
            <a:r>
              <a:rPr lang="zh-CN" altLang="en-US" dirty="0">
                <a:latin typeface="宋体" pitchFamily="2" charset="-122"/>
              </a:rPr>
              <a:t>变换还原</a:t>
            </a:r>
            <a:r>
              <a:rPr lang="zh-CN" altLang="en-US" dirty="0" smtClean="0">
                <a:latin typeface="宋体" pitchFamily="2" charset="-122"/>
              </a:rPr>
              <a:t>出明文。</a:t>
            </a:r>
            <a:endParaRPr lang="zh-CN" altLang="en-US" dirty="0">
              <a:latin typeface="宋体" pitchFamily="2" charset="-122"/>
            </a:endParaRPr>
          </a:p>
        </p:txBody>
      </p:sp>
      <p:sp>
        <p:nvSpPr>
          <p:cNvPr id="1149955" name="Rectangle 3"/>
          <p:cNvSpPr>
            <a:spLocks noChangeArrowheads="1"/>
          </p:cNvSpPr>
          <p:nvPr/>
        </p:nvSpPr>
        <p:spPr bwMode="auto">
          <a:xfrm>
            <a:off x="467544" y="762000"/>
            <a:ext cx="722372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85000"/>
              </a:lnSpc>
            </a:pPr>
            <a:r>
              <a:rPr kumimoji="0" lang="en-US" altLang="zh-CN" sz="3700" b="0" dirty="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rPr>
              <a:t>DES (Data Encryption Standard)</a:t>
            </a:r>
          </a:p>
        </p:txBody>
      </p:sp>
    </p:spTree>
    <p:extLst>
      <p:ext uri="{BB962C8B-B14F-4D97-AF65-F5344CB8AC3E}">
        <p14:creationId xmlns:p14="http://schemas.microsoft.com/office/powerpoint/2010/main" val="366238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a:xfrm>
            <a:off x="395536" y="764704"/>
            <a:ext cx="7848600" cy="494184"/>
          </a:xfrm>
        </p:spPr>
        <p:txBody>
          <a:bodyPr>
            <a:noAutofit/>
          </a:bodyPr>
          <a:lstStyle/>
          <a:p>
            <a:r>
              <a:rPr lang="zh-CN" altLang="en-US" sz="3700" b="0" dirty="0">
                <a:latin typeface="黑体" pitchFamily="49" charset="-122"/>
                <a:ea typeface="黑体" pitchFamily="49" charset="-122"/>
              </a:rPr>
              <a:t>代换密码法</a:t>
            </a:r>
          </a:p>
        </p:txBody>
      </p:sp>
      <p:sp>
        <p:nvSpPr>
          <p:cNvPr id="1249283" name="Rectangle 3"/>
          <p:cNvSpPr>
            <a:spLocks noGrp="1" noChangeArrowheads="1"/>
          </p:cNvSpPr>
          <p:nvPr>
            <p:ph type="body" sz="half" idx="1"/>
          </p:nvPr>
        </p:nvSpPr>
        <p:spPr>
          <a:xfrm>
            <a:off x="0" y="1676400"/>
            <a:ext cx="4495800" cy="4876800"/>
          </a:xfrm>
        </p:spPr>
        <p:txBody>
          <a:bodyPr/>
          <a:lstStyle/>
          <a:p>
            <a:pPr marL="457200" indent="-457200" algn="just"/>
            <a:r>
              <a:rPr lang="zh-CN" altLang="en-US" dirty="0" smtClean="0"/>
              <a:t>单</a:t>
            </a:r>
            <a:r>
              <a:rPr lang="zh-CN" altLang="en-US" dirty="0"/>
              <a:t>字母加密方法</a:t>
            </a:r>
            <a:r>
              <a:rPr lang="zh-CN" altLang="en-US" dirty="0" smtClean="0"/>
              <a:t>用</a:t>
            </a:r>
            <a:r>
              <a:rPr lang="zh-CN" altLang="en-US" dirty="0"/>
              <a:t>一个字母代替另一个字母，用一组字母代替另一组字的方法。比如移位映射法、倒映射法、步长映射法等。</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772816"/>
            <a:ext cx="4248150" cy="4464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18819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p:cNvSpPr>
            <a:spLocks noGrp="1" noChangeArrowheads="1"/>
          </p:cNvSpPr>
          <p:nvPr>
            <p:ph type="body" idx="1"/>
          </p:nvPr>
        </p:nvSpPr>
        <p:spPr>
          <a:xfrm>
            <a:off x="152400" y="838200"/>
            <a:ext cx="8839200" cy="5638800"/>
          </a:xfrm>
        </p:spPr>
        <p:txBody>
          <a:bodyPr/>
          <a:lstStyle/>
          <a:p>
            <a:pPr marL="109728" indent="0">
              <a:spcBef>
                <a:spcPct val="0"/>
              </a:spcBef>
              <a:buNone/>
            </a:pPr>
            <a:r>
              <a:rPr lang="en-US" altLang="zh-CN" sz="3700" dirty="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rPr>
              <a:t>DES</a:t>
            </a:r>
            <a:r>
              <a:rPr lang="zh-CN" altLang="en-US" sz="3700" dirty="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rPr>
              <a:t>系统的</a:t>
            </a:r>
            <a:r>
              <a:rPr lang="zh-CN" altLang="en-US" sz="3700" dirty="0" smtClean="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rPr>
              <a:t>问题</a:t>
            </a:r>
            <a:endParaRPr lang="en-US" altLang="zh-CN" sz="3700" dirty="0" smtClean="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endParaRPr>
          </a:p>
          <a:p>
            <a:pPr marL="109728" indent="0">
              <a:spcBef>
                <a:spcPct val="0"/>
              </a:spcBef>
              <a:buNone/>
            </a:pPr>
            <a:endParaRPr lang="zh-CN" altLang="en-US" sz="3700" dirty="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endParaRPr>
          </a:p>
          <a:p>
            <a:pPr>
              <a:lnSpc>
                <a:spcPct val="110000"/>
              </a:lnSpc>
            </a:pPr>
            <a:r>
              <a:rPr lang="zh-CN" altLang="en-US" sz="3000" dirty="0" smtClean="0">
                <a:latin typeface="+mj-ea"/>
                <a:ea typeface="+mj-ea"/>
              </a:rPr>
              <a:t>主要</a:t>
            </a:r>
            <a:r>
              <a:rPr lang="zh-CN" altLang="en-US" sz="3000" dirty="0">
                <a:latin typeface="+mj-ea"/>
                <a:ea typeface="+mj-ea"/>
              </a:rPr>
              <a:t>的问题：在发送、接收数据之前，必须完成密钥的分发。而密钥的分发是</a:t>
            </a:r>
            <a:r>
              <a:rPr lang="en-US" altLang="zh-CN" sz="3000" dirty="0">
                <a:latin typeface="+mj-ea"/>
                <a:ea typeface="+mj-ea"/>
              </a:rPr>
              <a:t>DES</a:t>
            </a:r>
            <a:r>
              <a:rPr lang="zh-CN" altLang="en-US" sz="3000" dirty="0">
                <a:latin typeface="+mj-ea"/>
                <a:ea typeface="+mj-ea"/>
              </a:rPr>
              <a:t>加密体制</a:t>
            </a:r>
            <a:r>
              <a:rPr lang="zh-CN" altLang="en-US" sz="3000" dirty="0" smtClean="0">
                <a:latin typeface="+mj-ea"/>
                <a:ea typeface="+mj-ea"/>
              </a:rPr>
              <a:t>中相当</a:t>
            </a:r>
            <a:r>
              <a:rPr lang="zh-CN" altLang="en-US" sz="3000" dirty="0">
                <a:latin typeface="+mj-ea"/>
                <a:ea typeface="+mj-ea"/>
              </a:rPr>
              <a:t>薄弱的环节。</a:t>
            </a:r>
          </a:p>
          <a:p>
            <a:pPr>
              <a:lnSpc>
                <a:spcPct val="110000"/>
              </a:lnSpc>
            </a:pPr>
            <a:r>
              <a:rPr lang="zh-CN" altLang="en-US" sz="3000" dirty="0">
                <a:latin typeface="+mj-ea"/>
                <a:ea typeface="+mj-ea"/>
              </a:rPr>
              <a:t>当使用同一密钥对相同的信息块加密后，将得到相同的密文，这有可能为破译留下后门。 </a:t>
            </a:r>
          </a:p>
        </p:txBody>
      </p:sp>
    </p:spTree>
    <p:extLst>
      <p:ext uri="{BB962C8B-B14F-4D97-AF65-F5344CB8AC3E}">
        <p14:creationId xmlns:p14="http://schemas.microsoft.com/office/powerpoint/2010/main" val="3609545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ChangeArrowheads="1"/>
          </p:cNvSpPr>
          <p:nvPr>
            <p:ph type="subTitle" idx="1"/>
          </p:nvPr>
        </p:nvSpPr>
        <p:spPr>
          <a:xfrm>
            <a:off x="611560" y="908720"/>
            <a:ext cx="7696200" cy="3240360"/>
          </a:xfrm>
        </p:spPr>
        <p:txBody>
          <a:bodyPr>
            <a:normAutofit lnSpcReduction="10000"/>
          </a:bodyPr>
          <a:lstStyle/>
          <a:p>
            <a:pPr algn="l">
              <a:spcBef>
                <a:spcPct val="0"/>
              </a:spcBef>
            </a:pPr>
            <a:r>
              <a:rPr lang="zh-CN" altLang="en-US" sz="3700" dirty="0">
                <a:effectLst>
                  <a:outerShdw blurRad="31750" dist="25400" dir="5400000" algn="tl" rotWithShape="0">
                    <a:srgbClr val="000000">
                      <a:alpha val="25000"/>
                    </a:srgbClr>
                  </a:outerShdw>
                </a:effectLst>
                <a:latin typeface="黑体" pitchFamily="49" charset="-122"/>
                <a:ea typeface="黑体" pitchFamily="49" charset="-122"/>
                <a:cs typeface="+mj-cs"/>
              </a:rPr>
              <a:t>电子商务安全技术基础</a:t>
            </a:r>
          </a:p>
          <a:p>
            <a:pPr algn="l"/>
            <a:endParaRPr lang="en-US" altLang="zh-CN" dirty="0" smtClean="0">
              <a:solidFill>
                <a:schemeClr val="tx1"/>
              </a:solidFill>
              <a:latin typeface="宋体" pitchFamily="2" charset="-122"/>
            </a:endParaRPr>
          </a:p>
          <a:p>
            <a:pPr algn="l"/>
            <a:r>
              <a:rPr lang="zh-CN" altLang="en-US" dirty="0" smtClean="0">
                <a:solidFill>
                  <a:schemeClr val="tx1"/>
                </a:solidFill>
                <a:latin typeface="宋体" pitchFamily="2" charset="-122"/>
              </a:rPr>
              <a:t>加解密基本原理</a:t>
            </a:r>
            <a:endParaRPr lang="en-US" altLang="zh-CN" dirty="0" smtClean="0">
              <a:solidFill>
                <a:schemeClr val="tx1"/>
              </a:solidFill>
              <a:latin typeface="宋体" pitchFamily="2" charset="-122"/>
            </a:endParaRPr>
          </a:p>
          <a:p>
            <a:pPr algn="l"/>
            <a:r>
              <a:rPr lang="zh-CN" altLang="en-US" dirty="0" smtClean="0">
                <a:solidFill>
                  <a:schemeClr val="tx1"/>
                </a:solidFill>
                <a:latin typeface="宋体" pitchFamily="2" charset="-122"/>
              </a:rPr>
              <a:t>数字签名</a:t>
            </a:r>
            <a:endParaRPr lang="zh-CN" altLang="en-US" dirty="0">
              <a:solidFill>
                <a:schemeClr val="tx1"/>
              </a:solidFill>
              <a:latin typeface="宋体" pitchFamily="2" charset="-122"/>
            </a:endParaRPr>
          </a:p>
          <a:p>
            <a:pPr algn="l"/>
            <a:r>
              <a:rPr lang="zh-CN" altLang="en-US" dirty="0">
                <a:solidFill>
                  <a:schemeClr val="tx1"/>
                </a:solidFill>
                <a:latin typeface="宋体" pitchFamily="2" charset="-122"/>
              </a:rPr>
              <a:t>密钥管理与分发</a:t>
            </a:r>
          </a:p>
          <a:p>
            <a:pPr algn="l"/>
            <a:r>
              <a:rPr lang="zh-CN" altLang="en-US" dirty="0">
                <a:solidFill>
                  <a:schemeClr val="tx1"/>
                </a:solidFill>
                <a:latin typeface="宋体" pitchFamily="2" charset="-122"/>
              </a:rPr>
              <a:t>身份认证技术</a:t>
            </a:r>
          </a:p>
          <a:p>
            <a:pPr algn="l"/>
            <a:r>
              <a:rPr lang="zh-CN" altLang="en-US" dirty="0">
                <a:solidFill>
                  <a:schemeClr val="tx1"/>
                </a:solidFill>
                <a:latin typeface="宋体" pitchFamily="2" charset="-122"/>
              </a:rPr>
              <a:t>信息认证机制</a:t>
            </a:r>
            <a:r>
              <a:rPr lang="zh-CN" altLang="en-US" dirty="0">
                <a:solidFill>
                  <a:schemeClr val="tx1"/>
                </a:solidFill>
              </a:rPr>
              <a:t> </a:t>
            </a:r>
          </a:p>
        </p:txBody>
      </p:sp>
    </p:spTree>
    <p:extLst>
      <p:ext uri="{BB962C8B-B14F-4D97-AF65-F5344CB8AC3E}">
        <p14:creationId xmlns:p14="http://schemas.microsoft.com/office/powerpoint/2010/main" val="2949442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6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340768"/>
            <a:ext cx="3398912" cy="367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6451" name="Rectangle 3"/>
          <p:cNvSpPr>
            <a:spLocks noChangeArrowheads="1"/>
          </p:cNvSpPr>
          <p:nvPr/>
        </p:nvSpPr>
        <p:spPr bwMode="auto">
          <a:xfrm>
            <a:off x="539552" y="431140"/>
            <a:ext cx="896399"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3700" b="0" dirty="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rPr>
              <a:t>RSA</a:t>
            </a:r>
          </a:p>
        </p:txBody>
      </p:sp>
      <p:sp>
        <p:nvSpPr>
          <p:cNvPr id="1256453" name="Rectangle 5"/>
          <p:cNvSpPr>
            <a:spLocks noChangeArrowheads="1"/>
          </p:cNvSpPr>
          <p:nvPr/>
        </p:nvSpPr>
        <p:spPr bwMode="auto">
          <a:xfrm>
            <a:off x="467544" y="1340768"/>
            <a:ext cx="343946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l">
              <a:buFont typeface="Arial" pitchFamily="34" charset="0"/>
              <a:buChar char="•"/>
            </a:pPr>
            <a:r>
              <a:rPr lang="zh-CN" altLang="en-US" sz="2800" b="0" dirty="0">
                <a:latin typeface="+mn-ea"/>
                <a:ea typeface="+mn-ea"/>
              </a:rPr>
              <a:t>既可用于加密，又可用于数字签字。 </a:t>
            </a:r>
            <a:r>
              <a:rPr lang="en-US" altLang="zh-CN" sz="2800" b="0" dirty="0">
                <a:latin typeface="+mn-ea"/>
                <a:ea typeface="+mn-ea"/>
              </a:rPr>
              <a:t>ISO</a:t>
            </a:r>
            <a:r>
              <a:rPr lang="zh-CN" altLang="en-US" sz="2800" b="0" dirty="0">
                <a:latin typeface="+mn-ea"/>
                <a:ea typeface="+mn-ea"/>
              </a:rPr>
              <a:t>、</a:t>
            </a:r>
            <a:r>
              <a:rPr lang="en-US" altLang="zh-CN" sz="2800" b="0" dirty="0">
                <a:latin typeface="+mn-ea"/>
                <a:ea typeface="+mn-ea"/>
              </a:rPr>
              <a:t>ITU</a:t>
            </a:r>
            <a:r>
              <a:rPr lang="zh-CN" altLang="en-US" sz="2800" b="0" dirty="0">
                <a:latin typeface="+mn-ea"/>
                <a:ea typeface="+mn-ea"/>
              </a:rPr>
              <a:t>、及</a:t>
            </a:r>
            <a:r>
              <a:rPr lang="en-US" altLang="zh-CN" sz="2800" b="0" dirty="0">
                <a:latin typeface="+mn-ea"/>
                <a:ea typeface="+mn-ea"/>
              </a:rPr>
              <a:t>SWIFT</a:t>
            </a:r>
            <a:r>
              <a:rPr lang="zh-CN" altLang="en-US" sz="2800" b="0" dirty="0">
                <a:latin typeface="+mn-ea"/>
                <a:ea typeface="+mn-ea"/>
              </a:rPr>
              <a:t>等均已接受</a:t>
            </a:r>
            <a:r>
              <a:rPr lang="en-US" altLang="zh-CN" sz="2800" b="0" dirty="0">
                <a:latin typeface="+mn-ea"/>
                <a:ea typeface="+mn-ea"/>
              </a:rPr>
              <a:t>RSA</a:t>
            </a:r>
            <a:r>
              <a:rPr lang="zh-CN" altLang="en-US" sz="2800" b="0" dirty="0">
                <a:latin typeface="+mn-ea"/>
                <a:ea typeface="+mn-ea"/>
              </a:rPr>
              <a:t>体制作为标准</a:t>
            </a:r>
            <a:r>
              <a:rPr lang="zh-CN" altLang="en-US" sz="2800" b="0" dirty="0" smtClean="0">
                <a:latin typeface="+mn-ea"/>
                <a:ea typeface="+mn-ea"/>
              </a:rPr>
              <a:t>。</a:t>
            </a:r>
            <a:endParaRPr lang="zh-CN" altLang="en-US" sz="2800" b="0" dirty="0">
              <a:latin typeface="+mn-ea"/>
              <a:ea typeface="+mn-ea"/>
            </a:endParaRPr>
          </a:p>
        </p:txBody>
      </p:sp>
    </p:spTree>
    <p:extLst>
      <p:ext uri="{BB962C8B-B14F-4D97-AF65-F5344CB8AC3E}">
        <p14:creationId xmlns:p14="http://schemas.microsoft.com/office/powerpoint/2010/main" val="393448639"/>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Grp="1" noChangeArrowheads="1"/>
          </p:cNvSpPr>
          <p:nvPr>
            <p:ph type="title"/>
          </p:nvPr>
        </p:nvSpPr>
        <p:spPr>
          <a:xfrm>
            <a:off x="381000" y="914400"/>
            <a:ext cx="7848600" cy="457200"/>
          </a:xfrm>
        </p:spPr>
        <p:txBody>
          <a:bodyPr>
            <a:noAutofit/>
          </a:bodyPr>
          <a:lstStyle/>
          <a:p>
            <a:r>
              <a:rPr lang="en-US" altLang="zh-CN" sz="3700" b="0" dirty="0">
                <a:latin typeface="黑体" pitchFamily="49" charset="-122"/>
                <a:ea typeface="黑体" pitchFamily="49" charset="-122"/>
              </a:rPr>
              <a:t>RSA</a:t>
            </a:r>
            <a:r>
              <a:rPr lang="zh-CN" altLang="en-US" sz="3700" b="0" dirty="0">
                <a:latin typeface="黑体" pitchFamily="49" charset="-122"/>
                <a:ea typeface="黑体" pitchFamily="49" charset="-122"/>
              </a:rPr>
              <a:t>的产生</a:t>
            </a:r>
          </a:p>
        </p:txBody>
      </p:sp>
      <p:sp>
        <p:nvSpPr>
          <p:cNvPr id="1176579" name="Rectangle 3"/>
          <p:cNvSpPr>
            <a:spLocks noGrp="1" noChangeArrowheads="1"/>
          </p:cNvSpPr>
          <p:nvPr>
            <p:ph type="body" idx="1"/>
          </p:nvPr>
        </p:nvSpPr>
        <p:spPr>
          <a:xfrm>
            <a:off x="179512" y="1916832"/>
            <a:ext cx="8839200" cy="5105400"/>
          </a:xfrm>
        </p:spPr>
        <p:txBody>
          <a:bodyPr/>
          <a:lstStyle/>
          <a:p>
            <a:pPr>
              <a:lnSpc>
                <a:spcPct val="110000"/>
              </a:lnSpc>
            </a:pPr>
            <a:r>
              <a:rPr lang="zh-CN" altLang="en-US" dirty="0">
                <a:latin typeface="+mn-ea"/>
              </a:rPr>
              <a:t>美国斯坦福大学的</a:t>
            </a:r>
            <a:r>
              <a:rPr lang="en-US" altLang="zh-CN" dirty="0" err="1">
                <a:latin typeface="+mn-ea"/>
              </a:rPr>
              <a:t>Diffie</a:t>
            </a:r>
            <a:r>
              <a:rPr lang="zh-CN" altLang="en-US" dirty="0">
                <a:latin typeface="+mn-ea"/>
              </a:rPr>
              <a:t>和</a:t>
            </a:r>
            <a:r>
              <a:rPr lang="en-US" altLang="zh-CN" dirty="0">
                <a:latin typeface="+mn-ea"/>
              </a:rPr>
              <a:t>Hellman</a:t>
            </a:r>
            <a:r>
              <a:rPr lang="zh-CN" altLang="en-US" dirty="0">
                <a:latin typeface="+mn-ea"/>
              </a:rPr>
              <a:t>于</a:t>
            </a:r>
            <a:r>
              <a:rPr lang="en-US" altLang="zh-CN" dirty="0">
                <a:latin typeface="+mn-ea"/>
              </a:rPr>
              <a:t>1976</a:t>
            </a:r>
            <a:r>
              <a:rPr lang="zh-CN" altLang="en-US" dirty="0">
                <a:latin typeface="+mn-ea"/>
              </a:rPr>
              <a:t>年提出了公钥密码</a:t>
            </a:r>
            <a:r>
              <a:rPr lang="zh-CN" altLang="en-US" dirty="0" smtClean="0">
                <a:latin typeface="+mn-ea"/>
              </a:rPr>
              <a:t>的思想</a:t>
            </a:r>
            <a:r>
              <a:rPr lang="zh-CN" altLang="en-US" dirty="0">
                <a:latin typeface="+mn-ea"/>
              </a:rPr>
              <a:t>。</a:t>
            </a:r>
          </a:p>
          <a:p>
            <a:pPr>
              <a:lnSpc>
                <a:spcPct val="110000"/>
              </a:lnSpc>
            </a:pPr>
            <a:r>
              <a:rPr lang="en-US" altLang="zh-CN" dirty="0">
                <a:latin typeface="+mn-ea"/>
              </a:rPr>
              <a:t>1978</a:t>
            </a:r>
            <a:r>
              <a:rPr lang="zh-CN" altLang="en-US" dirty="0">
                <a:latin typeface="+mn-ea"/>
              </a:rPr>
              <a:t>年，美国麻省理工学院三位博士</a:t>
            </a:r>
            <a:r>
              <a:rPr lang="en-US" altLang="zh-CN" dirty="0" err="1">
                <a:latin typeface="+mn-ea"/>
              </a:rPr>
              <a:t>Rivest</a:t>
            </a:r>
            <a:r>
              <a:rPr lang="zh-CN" altLang="en-US" dirty="0">
                <a:latin typeface="+mn-ea"/>
              </a:rPr>
              <a:t>，</a:t>
            </a:r>
            <a:r>
              <a:rPr lang="en-US" altLang="zh-CN" dirty="0">
                <a:latin typeface="+mn-ea"/>
              </a:rPr>
              <a:t>Shamir</a:t>
            </a:r>
            <a:r>
              <a:rPr lang="zh-CN" altLang="en-US" dirty="0">
                <a:latin typeface="+mn-ea"/>
              </a:rPr>
              <a:t>和</a:t>
            </a:r>
            <a:r>
              <a:rPr lang="en-US" altLang="zh-CN" dirty="0" err="1">
                <a:latin typeface="+mn-ea"/>
              </a:rPr>
              <a:t>Adleman</a:t>
            </a:r>
            <a:r>
              <a:rPr lang="zh-CN" altLang="en-US" dirty="0">
                <a:latin typeface="+mn-ea"/>
              </a:rPr>
              <a:t>设计了以他们的姓名命名的</a:t>
            </a:r>
            <a:r>
              <a:rPr lang="en-US" altLang="zh-CN" dirty="0">
                <a:latin typeface="+mn-ea"/>
              </a:rPr>
              <a:t>RSA</a:t>
            </a:r>
            <a:r>
              <a:rPr lang="zh-CN" altLang="en-US" dirty="0">
                <a:latin typeface="+mn-ea"/>
              </a:rPr>
              <a:t>公开密钥密码算法。</a:t>
            </a:r>
          </a:p>
          <a:p>
            <a:pPr>
              <a:lnSpc>
                <a:spcPct val="110000"/>
              </a:lnSpc>
            </a:pPr>
            <a:r>
              <a:rPr lang="zh-CN" altLang="en-US" dirty="0">
                <a:latin typeface="+mn-ea"/>
              </a:rPr>
              <a:t>关键思想：将两个大素数相乘生成一个和数很容易，但要把一个大和数分解还原为两个素数却十分困难。</a:t>
            </a:r>
            <a:endParaRPr lang="zh-CN" altLang="en-US" sz="3000" dirty="0">
              <a:latin typeface="+mn-ea"/>
            </a:endParaRPr>
          </a:p>
        </p:txBody>
      </p:sp>
    </p:spTree>
    <p:extLst>
      <p:ext uri="{BB962C8B-B14F-4D97-AF65-F5344CB8AC3E}">
        <p14:creationId xmlns:p14="http://schemas.microsoft.com/office/powerpoint/2010/main" val="434762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a:xfrm>
            <a:off x="323528" y="692696"/>
            <a:ext cx="7848600" cy="596900"/>
          </a:xfrm>
        </p:spPr>
        <p:txBody>
          <a:bodyPr>
            <a:noAutofit/>
          </a:bodyPr>
          <a:lstStyle/>
          <a:p>
            <a:r>
              <a:rPr lang="en-US" altLang="zh-CN" sz="3700" b="0" dirty="0">
                <a:latin typeface="黑体" pitchFamily="49" charset="-122"/>
                <a:ea typeface="黑体" pitchFamily="49" charset="-122"/>
              </a:rPr>
              <a:t>RSA</a:t>
            </a:r>
            <a:r>
              <a:rPr lang="zh-CN" altLang="en-US" sz="3700" b="0" dirty="0">
                <a:latin typeface="黑体" pitchFamily="49" charset="-122"/>
                <a:ea typeface="黑体" pitchFamily="49" charset="-122"/>
              </a:rPr>
              <a:t>算法和</a:t>
            </a:r>
            <a:r>
              <a:rPr lang="en-US" altLang="zh-CN" sz="3700" b="0" dirty="0">
                <a:latin typeface="黑体" pitchFamily="49" charset="-122"/>
                <a:ea typeface="黑体" pitchFamily="49" charset="-122"/>
              </a:rPr>
              <a:t>DES</a:t>
            </a:r>
            <a:r>
              <a:rPr lang="zh-CN" altLang="en-US" sz="3700" b="0" dirty="0">
                <a:latin typeface="黑体" pitchFamily="49" charset="-122"/>
                <a:ea typeface="黑体" pitchFamily="49" charset="-122"/>
              </a:rPr>
              <a:t>算法各有优缺点</a:t>
            </a:r>
          </a:p>
        </p:txBody>
      </p:sp>
      <p:sp>
        <p:nvSpPr>
          <p:cNvPr id="4" name="Rectangle 3"/>
          <p:cNvSpPr txBox="1">
            <a:spLocks noChangeArrowheads="1"/>
          </p:cNvSpPr>
          <p:nvPr/>
        </p:nvSpPr>
        <p:spPr>
          <a:xfrm>
            <a:off x="395536" y="1628800"/>
            <a:ext cx="7992888" cy="3312368"/>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110000"/>
              </a:lnSpc>
            </a:pPr>
            <a:r>
              <a:rPr lang="zh-CN" altLang="en-US" sz="2400" b="0" dirty="0">
                <a:latin typeface="宋体" pitchFamily="2" charset="-122"/>
              </a:rPr>
              <a:t>加、解密处理效率方面，</a:t>
            </a:r>
            <a:r>
              <a:rPr lang="en-US" altLang="zh-CN" sz="2400" b="0" dirty="0">
                <a:latin typeface="宋体" pitchFamily="2" charset="-122"/>
              </a:rPr>
              <a:t>DES</a:t>
            </a:r>
            <a:r>
              <a:rPr lang="zh-CN" altLang="en-US" sz="2400" b="0" dirty="0">
                <a:latin typeface="宋体" pitchFamily="2" charset="-122"/>
              </a:rPr>
              <a:t>算法优于</a:t>
            </a:r>
            <a:r>
              <a:rPr lang="en-US" altLang="zh-CN" sz="2400" b="0" dirty="0">
                <a:latin typeface="宋体" pitchFamily="2" charset="-122"/>
              </a:rPr>
              <a:t>RSA</a:t>
            </a:r>
            <a:r>
              <a:rPr lang="zh-CN" altLang="en-US" sz="2400" b="0" dirty="0">
                <a:latin typeface="宋体" pitchFamily="2" charset="-122"/>
              </a:rPr>
              <a:t>算法</a:t>
            </a:r>
            <a:r>
              <a:rPr lang="zh-CN" altLang="en-US" sz="2400" b="0" dirty="0" smtClean="0">
                <a:latin typeface="宋体" pitchFamily="2" charset="-122"/>
              </a:rPr>
              <a:t>。</a:t>
            </a:r>
            <a:endParaRPr lang="en-US" altLang="zh-CN" sz="2400" b="0" dirty="0" smtClean="0">
              <a:latin typeface="宋体" pitchFamily="2" charset="-122"/>
            </a:endParaRPr>
          </a:p>
          <a:p>
            <a:pPr>
              <a:lnSpc>
                <a:spcPct val="110000"/>
              </a:lnSpc>
            </a:pPr>
            <a:r>
              <a:rPr lang="zh-CN" altLang="en-US" sz="2800" b="0" dirty="0" smtClean="0">
                <a:latin typeface="宋体" pitchFamily="2" charset="-122"/>
              </a:rPr>
              <a:t>在</a:t>
            </a:r>
            <a:r>
              <a:rPr lang="zh-CN" altLang="en-US" sz="2800" b="0" dirty="0">
                <a:latin typeface="宋体" pitchFamily="2" charset="-122"/>
              </a:rPr>
              <a:t>密钥的管理方面，</a:t>
            </a:r>
            <a:r>
              <a:rPr lang="en-US" altLang="zh-CN" sz="2800" b="0" dirty="0">
                <a:latin typeface="宋体" pitchFamily="2" charset="-122"/>
              </a:rPr>
              <a:t>RSA</a:t>
            </a:r>
            <a:r>
              <a:rPr lang="zh-CN" altLang="en-US" sz="2800" b="0" dirty="0">
                <a:latin typeface="宋体" pitchFamily="2" charset="-122"/>
              </a:rPr>
              <a:t>算法比</a:t>
            </a:r>
            <a:r>
              <a:rPr lang="en-US" altLang="zh-CN" sz="2800" b="0" dirty="0">
                <a:latin typeface="宋体" pitchFamily="2" charset="-122"/>
              </a:rPr>
              <a:t>DES</a:t>
            </a:r>
            <a:r>
              <a:rPr lang="zh-CN" altLang="en-US" sz="2800" b="0" dirty="0">
                <a:latin typeface="宋体" pitchFamily="2" charset="-122"/>
              </a:rPr>
              <a:t>算法更加优越</a:t>
            </a:r>
            <a:r>
              <a:rPr lang="zh-CN" altLang="en-US" sz="2800" b="0" dirty="0">
                <a:latin typeface="宋体" pitchFamily="2" charset="-122"/>
                <a:ea typeface="宋体" pitchFamily="2" charset="-122"/>
              </a:rPr>
              <a:t>，</a:t>
            </a:r>
            <a:r>
              <a:rPr lang="zh-CN" altLang="en-US" sz="2800" b="0" dirty="0">
                <a:latin typeface="宋体" pitchFamily="2" charset="-122"/>
              </a:rPr>
              <a:t>加密密钥的更新很方便</a:t>
            </a:r>
            <a:r>
              <a:rPr lang="zh-CN" altLang="en-US" sz="2800" b="0" dirty="0" smtClean="0">
                <a:latin typeface="宋体" pitchFamily="2" charset="-122"/>
                <a:ea typeface="宋体" pitchFamily="2" charset="-122"/>
              </a:rPr>
              <a:t>。</a:t>
            </a:r>
            <a:endParaRPr lang="en-US" altLang="zh-CN" sz="2800" b="0" dirty="0" smtClean="0">
              <a:latin typeface="宋体" pitchFamily="2" charset="-122"/>
              <a:ea typeface="宋体" pitchFamily="2" charset="-122"/>
            </a:endParaRPr>
          </a:p>
          <a:p>
            <a:pPr>
              <a:lnSpc>
                <a:spcPct val="110000"/>
              </a:lnSpc>
            </a:pPr>
            <a:r>
              <a:rPr lang="zh-CN" altLang="en-US" sz="2800" b="0" dirty="0" smtClean="0">
                <a:latin typeface="宋体" pitchFamily="2" charset="-122"/>
              </a:rPr>
              <a:t>在</a:t>
            </a:r>
            <a:r>
              <a:rPr lang="zh-CN" altLang="en-US" sz="2800" b="0" dirty="0">
                <a:latin typeface="宋体" pitchFamily="2" charset="-122"/>
              </a:rPr>
              <a:t>签名和认证方面，由于</a:t>
            </a:r>
            <a:r>
              <a:rPr lang="en-US" altLang="zh-CN" sz="2800" b="0" dirty="0">
                <a:latin typeface="宋体" pitchFamily="2" charset="-122"/>
              </a:rPr>
              <a:t>RSA</a:t>
            </a:r>
            <a:r>
              <a:rPr lang="zh-CN" altLang="en-US" sz="2800" b="0" dirty="0">
                <a:latin typeface="宋体" pitchFamily="2" charset="-122"/>
              </a:rPr>
              <a:t>算法采用公开密钥密码体制，能够进行数字签名和身份认证。</a:t>
            </a:r>
            <a:r>
              <a:rPr lang="zh-CN" altLang="en-US" sz="2800" b="0" dirty="0"/>
              <a:t> </a:t>
            </a:r>
          </a:p>
        </p:txBody>
      </p:sp>
    </p:spTree>
    <p:extLst>
      <p:ext uri="{BB962C8B-B14F-4D97-AF65-F5344CB8AC3E}">
        <p14:creationId xmlns:p14="http://schemas.microsoft.com/office/powerpoint/2010/main" val="3399093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a:xfrm>
            <a:off x="251520" y="548680"/>
            <a:ext cx="7848600" cy="596900"/>
          </a:xfrm>
        </p:spPr>
        <p:txBody>
          <a:bodyPr>
            <a:noAutofit/>
          </a:bodyPr>
          <a:lstStyle/>
          <a:p>
            <a:r>
              <a:rPr lang="zh-CN" altLang="en-US" sz="3700" b="0" dirty="0">
                <a:latin typeface="黑体" pitchFamily="49" charset="-122"/>
                <a:ea typeface="黑体" pitchFamily="49" charset="-122"/>
              </a:rPr>
              <a:t>混合密码系统</a:t>
            </a:r>
          </a:p>
        </p:txBody>
      </p:sp>
      <p:sp>
        <p:nvSpPr>
          <p:cNvPr id="1184771" name="Rectangle 3"/>
          <p:cNvSpPr>
            <a:spLocks noGrp="1" noChangeArrowheads="1"/>
          </p:cNvSpPr>
          <p:nvPr>
            <p:ph type="body" idx="1"/>
          </p:nvPr>
        </p:nvSpPr>
        <p:spPr>
          <a:xfrm>
            <a:off x="228600" y="1412776"/>
            <a:ext cx="8159824" cy="4205064"/>
          </a:xfrm>
        </p:spPr>
        <p:txBody>
          <a:bodyPr/>
          <a:lstStyle/>
          <a:p>
            <a:pPr>
              <a:lnSpc>
                <a:spcPct val="110000"/>
              </a:lnSpc>
            </a:pPr>
            <a:r>
              <a:rPr lang="zh-CN" altLang="en-US" dirty="0">
                <a:latin typeface="宋体" pitchFamily="2" charset="-122"/>
              </a:rPr>
              <a:t>公开密钥算法不会代替对称密码算法</a:t>
            </a:r>
            <a:r>
              <a:rPr lang="zh-CN" altLang="en-US" dirty="0" smtClean="0">
                <a:latin typeface="宋体" pitchFamily="2" charset="-122"/>
              </a:rPr>
              <a:t>。</a:t>
            </a:r>
            <a:endParaRPr lang="en-US" altLang="zh-CN" dirty="0" smtClean="0">
              <a:latin typeface="宋体" pitchFamily="2" charset="-122"/>
            </a:endParaRPr>
          </a:p>
          <a:p>
            <a:pPr>
              <a:lnSpc>
                <a:spcPct val="110000"/>
              </a:lnSpc>
            </a:pPr>
            <a:r>
              <a:rPr lang="zh-CN" altLang="en-US" sz="2000" dirty="0" smtClean="0">
                <a:latin typeface="宋体" pitchFamily="2" charset="-122"/>
              </a:rPr>
              <a:t>对称</a:t>
            </a:r>
            <a:r>
              <a:rPr lang="zh-CN" altLang="en-US" sz="2000" dirty="0">
                <a:latin typeface="宋体" pitchFamily="2" charset="-122"/>
              </a:rPr>
              <a:t>密钥算法一般比公钥密码算法运算速度快</a:t>
            </a:r>
            <a:r>
              <a:rPr lang="en-US" altLang="zh-CN" sz="2000" dirty="0">
                <a:latin typeface="宋体" pitchFamily="2" charset="-122"/>
              </a:rPr>
              <a:t>l000</a:t>
            </a:r>
            <a:r>
              <a:rPr lang="zh-CN" altLang="en-US" sz="2000" dirty="0" smtClean="0">
                <a:latin typeface="宋体" pitchFamily="2" charset="-122"/>
              </a:rPr>
              <a:t>倍。</a:t>
            </a:r>
            <a:endParaRPr lang="en-US" altLang="zh-CN" sz="2000" dirty="0">
              <a:latin typeface="宋体" pitchFamily="2" charset="-122"/>
            </a:endParaRPr>
          </a:p>
          <a:p>
            <a:pPr>
              <a:lnSpc>
                <a:spcPct val="110000"/>
              </a:lnSpc>
            </a:pPr>
            <a:r>
              <a:rPr lang="zh-CN" altLang="en-US" sz="2000" dirty="0" smtClean="0">
                <a:latin typeface="宋体" pitchFamily="2" charset="-122"/>
              </a:rPr>
              <a:t>公开</a:t>
            </a:r>
            <a:r>
              <a:rPr lang="zh-CN" altLang="en-US" sz="2000" dirty="0" smtClean="0">
                <a:latin typeface="宋体" pitchFamily="2" charset="-122"/>
                <a:ea typeface="宋体" pitchFamily="2" charset="-122"/>
              </a:rPr>
              <a:t>密</a:t>
            </a:r>
            <a:r>
              <a:rPr lang="zh-CN" altLang="en-US" sz="2000" dirty="0" smtClean="0">
                <a:latin typeface="宋体" pitchFamily="2" charset="-122"/>
              </a:rPr>
              <a:t>钥</a:t>
            </a:r>
            <a:r>
              <a:rPr lang="zh-CN" altLang="en-US" sz="2000" dirty="0">
                <a:latin typeface="宋体" pitchFamily="2" charset="-122"/>
              </a:rPr>
              <a:t>密码系统对选择明文攻击是脆弱的。因为用户的加密密钥是公开的，攻击者只需要加密可能的明文</a:t>
            </a:r>
            <a:r>
              <a:rPr lang="zh-CN" altLang="en-US" sz="2000" dirty="0" smtClean="0">
                <a:latin typeface="宋体" pitchFamily="2" charset="-122"/>
              </a:rPr>
              <a:t>，攻击</a:t>
            </a:r>
            <a:r>
              <a:rPr lang="zh-CN" altLang="en-US" sz="2000" dirty="0">
                <a:latin typeface="宋体" pitchFamily="2" charset="-122"/>
              </a:rPr>
              <a:t>者仍然可以知道原始明文。</a:t>
            </a:r>
          </a:p>
          <a:p>
            <a:pPr>
              <a:lnSpc>
                <a:spcPct val="110000"/>
              </a:lnSpc>
            </a:pPr>
            <a:r>
              <a:rPr lang="zh-CN" altLang="en-US" dirty="0">
                <a:latin typeface="宋体" pitchFamily="2" charset="-122"/>
              </a:rPr>
              <a:t>在混合密码系统中，公开密钥密码用来保护和分发会话密钥，这些会话密钥用于对称密钥密码算法中。</a:t>
            </a:r>
            <a:r>
              <a:rPr lang="zh-CN" altLang="en-US" dirty="0"/>
              <a:t> </a:t>
            </a:r>
          </a:p>
        </p:txBody>
      </p:sp>
      <p:grpSp>
        <p:nvGrpSpPr>
          <p:cNvPr id="5" name="Group 1029"/>
          <p:cNvGrpSpPr>
            <a:grpSpLocks/>
          </p:cNvGrpSpPr>
          <p:nvPr/>
        </p:nvGrpSpPr>
        <p:grpSpPr bwMode="auto">
          <a:xfrm>
            <a:off x="5602560" y="4746104"/>
            <a:ext cx="2209800" cy="2057400"/>
            <a:chOff x="5340" y="960"/>
            <a:chExt cx="1572" cy="1286"/>
          </a:xfrm>
        </p:grpSpPr>
        <p:graphicFrame>
          <p:nvGraphicFramePr>
            <p:cNvPr id="6" name="Object 1030"/>
            <p:cNvGraphicFramePr>
              <a:graphicFrameLocks noChangeAspect="1"/>
            </p:cNvGraphicFramePr>
            <p:nvPr/>
          </p:nvGraphicFramePr>
          <p:xfrm>
            <a:off x="5340" y="960"/>
            <a:ext cx="1572" cy="1286"/>
          </p:xfrm>
          <a:graphic>
            <a:graphicData uri="http://schemas.openxmlformats.org/presentationml/2006/ole">
              <mc:AlternateContent xmlns:mc="http://schemas.openxmlformats.org/markup-compatibility/2006">
                <mc:Choice xmlns:v="urn:schemas-microsoft-com:vml" Requires="v">
                  <p:oleObj spid="_x0000_s9245" name="Bitmap" r:id="rId3" imgW="3561905" imgH="2914286" progId="Paint.Picture">
                    <p:embed/>
                  </p:oleObj>
                </mc:Choice>
                <mc:Fallback>
                  <p:oleObj name="Bitmap" r:id="rId3" imgW="3561905" imgH="291428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 y="960"/>
                          <a:ext cx="1572" cy="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1031"/>
            <p:cNvGrpSpPr>
              <a:grpSpLocks/>
            </p:cNvGrpSpPr>
            <p:nvPr/>
          </p:nvGrpSpPr>
          <p:grpSpPr bwMode="auto">
            <a:xfrm>
              <a:off x="5520" y="1776"/>
              <a:ext cx="1152" cy="384"/>
              <a:chOff x="3764" y="1657"/>
              <a:chExt cx="731" cy="349"/>
            </a:xfrm>
          </p:grpSpPr>
          <p:sp>
            <p:nvSpPr>
              <p:cNvPr id="8" name="Freeform 1032"/>
              <p:cNvSpPr>
                <a:spLocks noEditPoints="1"/>
              </p:cNvSpPr>
              <p:nvPr/>
            </p:nvSpPr>
            <p:spPr bwMode="auto">
              <a:xfrm>
                <a:off x="4229" y="1657"/>
                <a:ext cx="266" cy="349"/>
              </a:xfrm>
              <a:custGeom>
                <a:avLst/>
                <a:gdLst>
                  <a:gd name="T0" fmla="*/ 243 w 532"/>
                  <a:gd name="T1" fmla="*/ 152 h 699"/>
                  <a:gd name="T2" fmla="*/ 197 w 532"/>
                  <a:gd name="T3" fmla="*/ 172 h 699"/>
                  <a:gd name="T4" fmla="*/ 159 w 532"/>
                  <a:gd name="T5" fmla="*/ 208 h 699"/>
                  <a:gd name="T6" fmla="*/ 130 w 532"/>
                  <a:gd name="T7" fmla="*/ 259 h 699"/>
                  <a:gd name="T8" fmla="*/ 117 w 532"/>
                  <a:gd name="T9" fmla="*/ 318 h 699"/>
                  <a:gd name="T10" fmla="*/ 117 w 532"/>
                  <a:gd name="T11" fmla="*/ 380 h 699"/>
                  <a:gd name="T12" fmla="*/ 130 w 532"/>
                  <a:gd name="T13" fmla="*/ 439 h 699"/>
                  <a:gd name="T14" fmla="*/ 159 w 532"/>
                  <a:gd name="T15" fmla="*/ 490 h 699"/>
                  <a:gd name="T16" fmla="*/ 197 w 532"/>
                  <a:gd name="T17" fmla="*/ 527 h 699"/>
                  <a:gd name="T18" fmla="*/ 243 w 532"/>
                  <a:gd name="T19" fmla="*/ 546 h 699"/>
                  <a:gd name="T20" fmla="*/ 291 w 532"/>
                  <a:gd name="T21" fmla="*/ 546 h 699"/>
                  <a:gd name="T22" fmla="*/ 335 w 532"/>
                  <a:gd name="T23" fmla="*/ 527 h 699"/>
                  <a:gd name="T24" fmla="*/ 373 w 532"/>
                  <a:gd name="T25" fmla="*/ 490 h 699"/>
                  <a:gd name="T26" fmla="*/ 401 w 532"/>
                  <a:gd name="T27" fmla="*/ 439 h 699"/>
                  <a:gd name="T28" fmla="*/ 416 w 532"/>
                  <a:gd name="T29" fmla="*/ 380 h 699"/>
                  <a:gd name="T30" fmla="*/ 416 w 532"/>
                  <a:gd name="T31" fmla="*/ 318 h 699"/>
                  <a:gd name="T32" fmla="*/ 401 w 532"/>
                  <a:gd name="T33" fmla="*/ 259 h 699"/>
                  <a:gd name="T34" fmla="*/ 373 w 532"/>
                  <a:gd name="T35" fmla="*/ 208 h 699"/>
                  <a:gd name="T36" fmla="*/ 335 w 532"/>
                  <a:gd name="T37" fmla="*/ 172 h 699"/>
                  <a:gd name="T38" fmla="*/ 291 w 532"/>
                  <a:gd name="T39" fmla="*/ 152 h 699"/>
                  <a:gd name="T40" fmla="*/ 267 w 532"/>
                  <a:gd name="T41" fmla="*/ 0 h 699"/>
                  <a:gd name="T42" fmla="*/ 329 w 532"/>
                  <a:gd name="T43" fmla="*/ 11 h 699"/>
                  <a:gd name="T44" fmla="*/ 389 w 532"/>
                  <a:gd name="T45" fmla="*/ 40 h 699"/>
                  <a:gd name="T46" fmla="*/ 443 w 532"/>
                  <a:gd name="T47" fmla="*/ 88 h 699"/>
                  <a:gd name="T48" fmla="*/ 485 w 532"/>
                  <a:gd name="T49" fmla="*/ 151 h 699"/>
                  <a:gd name="T50" fmla="*/ 515 w 532"/>
                  <a:gd name="T51" fmla="*/ 226 h 699"/>
                  <a:gd name="T52" fmla="*/ 531 w 532"/>
                  <a:gd name="T53" fmla="*/ 307 h 699"/>
                  <a:gd name="T54" fmla="*/ 531 w 532"/>
                  <a:gd name="T55" fmla="*/ 391 h 699"/>
                  <a:gd name="T56" fmla="*/ 515 w 532"/>
                  <a:gd name="T57" fmla="*/ 474 h 699"/>
                  <a:gd name="T58" fmla="*/ 485 w 532"/>
                  <a:gd name="T59" fmla="*/ 547 h 699"/>
                  <a:gd name="T60" fmla="*/ 443 w 532"/>
                  <a:gd name="T61" fmla="*/ 611 h 699"/>
                  <a:gd name="T62" fmla="*/ 389 w 532"/>
                  <a:gd name="T63" fmla="*/ 659 h 699"/>
                  <a:gd name="T64" fmla="*/ 329 w 532"/>
                  <a:gd name="T65" fmla="*/ 688 h 699"/>
                  <a:gd name="T66" fmla="*/ 267 w 532"/>
                  <a:gd name="T67" fmla="*/ 699 h 699"/>
                  <a:gd name="T68" fmla="*/ 203 w 532"/>
                  <a:gd name="T69" fmla="*/ 688 h 699"/>
                  <a:gd name="T70" fmla="*/ 142 w 532"/>
                  <a:gd name="T71" fmla="*/ 659 h 699"/>
                  <a:gd name="T72" fmla="*/ 90 w 532"/>
                  <a:gd name="T73" fmla="*/ 611 h 699"/>
                  <a:gd name="T74" fmla="*/ 48 w 532"/>
                  <a:gd name="T75" fmla="*/ 547 h 699"/>
                  <a:gd name="T76" fmla="*/ 17 w 532"/>
                  <a:gd name="T77" fmla="*/ 474 h 699"/>
                  <a:gd name="T78" fmla="*/ 2 w 532"/>
                  <a:gd name="T79" fmla="*/ 391 h 699"/>
                  <a:gd name="T80" fmla="*/ 2 w 532"/>
                  <a:gd name="T81" fmla="*/ 307 h 699"/>
                  <a:gd name="T82" fmla="*/ 17 w 532"/>
                  <a:gd name="T83" fmla="*/ 226 h 699"/>
                  <a:gd name="T84" fmla="*/ 48 w 532"/>
                  <a:gd name="T85" fmla="*/ 151 h 699"/>
                  <a:gd name="T86" fmla="*/ 90 w 532"/>
                  <a:gd name="T87" fmla="*/ 88 h 699"/>
                  <a:gd name="T88" fmla="*/ 142 w 532"/>
                  <a:gd name="T89" fmla="*/ 40 h 699"/>
                  <a:gd name="T90" fmla="*/ 203 w 532"/>
                  <a:gd name="T91" fmla="*/ 11 h 699"/>
                  <a:gd name="T92" fmla="*/ 267 w 532"/>
                  <a:gd name="T93"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32" h="699">
                    <a:moveTo>
                      <a:pt x="267" y="150"/>
                    </a:moveTo>
                    <a:lnTo>
                      <a:pt x="243" y="152"/>
                    </a:lnTo>
                    <a:lnTo>
                      <a:pt x="220" y="160"/>
                    </a:lnTo>
                    <a:lnTo>
                      <a:pt x="197" y="172"/>
                    </a:lnTo>
                    <a:lnTo>
                      <a:pt x="177" y="188"/>
                    </a:lnTo>
                    <a:lnTo>
                      <a:pt x="159" y="208"/>
                    </a:lnTo>
                    <a:lnTo>
                      <a:pt x="144" y="232"/>
                    </a:lnTo>
                    <a:lnTo>
                      <a:pt x="130" y="259"/>
                    </a:lnTo>
                    <a:lnTo>
                      <a:pt x="122" y="288"/>
                    </a:lnTo>
                    <a:lnTo>
                      <a:pt x="117" y="318"/>
                    </a:lnTo>
                    <a:lnTo>
                      <a:pt x="114" y="350"/>
                    </a:lnTo>
                    <a:lnTo>
                      <a:pt x="117" y="380"/>
                    </a:lnTo>
                    <a:lnTo>
                      <a:pt x="122" y="411"/>
                    </a:lnTo>
                    <a:lnTo>
                      <a:pt x="130" y="439"/>
                    </a:lnTo>
                    <a:lnTo>
                      <a:pt x="144" y="466"/>
                    </a:lnTo>
                    <a:lnTo>
                      <a:pt x="159" y="490"/>
                    </a:lnTo>
                    <a:lnTo>
                      <a:pt x="177" y="510"/>
                    </a:lnTo>
                    <a:lnTo>
                      <a:pt x="197" y="527"/>
                    </a:lnTo>
                    <a:lnTo>
                      <a:pt x="220" y="539"/>
                    </a:lnTo>
                    <a:lnTo>
                      <a:pt x="243" y="546"/>
                    </a:lnTo>
                    <a:lnTo>
                      <a:pt x="267" y="548"/>
                    </a:lnTo>
                    <a:lnTo>
                      <a:pt x="291" y="546"/>
                    </a:lnTo>
                    <a:lnTo>
                      <a:pt x="313" y="539"/>
                    </a:lnTo>
                    <a:lnTo>
                      <a:pt x="335" y="527"/>
                    </a:lnTo>
                    <a:lnTo>
                      <a:pt x="356" y="510"/>
                    </a:lnTo>
                    <a:lnTo>
                      <a:pt x="373" y="490"/>
                    </a:lnTo>
                    <a:lnTo>
                      <a:pt x="389" y="466"/>
                    </a:lnTo>
                    <a:lnTo>
                      <a:pt x="401" y="439"/>
                    </a:lnTo>
                    <a:lnTo>
                      <a:pt x="411" y="411"/>
                    </a:lnTo>
                    <a:lnTo>
                      <a:pt x="416" y="380"/>
                    </a:lnTo>
                    <a:lnTo>
                      <a:pt x="417" y="350"/>
                    </a:lnTo>
                    <a:lnTo>
                      <a:pt x="416" y="318"/>
                    </a:lnTo>
                    <a:lnTo>
                      <a:pt x="411" y="288"/>
                    </a:lnTo>
                    <a:lnTo>
                      <a:pt x="401" y="259"/>
                    </a:lnTo>
                    <a:lnTo>
                      <a:pt x="389" y="232"/>
                    </a:lnTo>
                    <a:lnTo>
                      <a:pt x="373" y="208"/>
                    </a:lnTo>
                    <a:lnTo>
                      <a:pt x="356" y="188"/>
                    </a:lnTo>
                    <a:lnTo>
                      <a:pt x="335" y="172"/>
                    </a:lnTo>
                    <a:lnTo>
                      <a:pt x="313" y="160"/>
                    </a:lnTo>
                    <a:lnTo>
                      <a:pt x="291" y="152"/>
                    </a:lnTo>
                    <a:lnTo>
                      <a:pt x="267" y="150"/>
                    </a:lnTo>
                    <a:close/>
                    <a:moveTo>
                      <a:pt x="267" y="0"/>
                    </a:moveTo>
                    <a:lnTo>
                      <a:pt x="299" y="3"/>
                    </a:lnTo>
                    <a:lnTo>
                      <a:pt x="329" y="11"/>
                    </a:lnTo>
                    <a:lnTo>
                      <a:pt x="360" y="23"/>
                    </a:lnTo>
                    <a:lnTo>
                      <a:pt x="389" y="40"/>
                    </a:lnTo>
                    <a:lnTo>
                      <a:pt x="417" y="62"/>
                    </a:lnTo>
                    <a:lnTo>
                      <a:pt x="443" y="88"/>
                    </a:lnTo>
                    <a:lnTo>
                      <a:pt x="465" y="118"/>
                    </a:lnTo>
                    <a:lnTo>
                      <a:pt x="485" y="151"/>
                    </a:lnTo>
                    <a:lnTo>
                      <a:pt x="501" y="187"/>
                    </a:lnTo>
                    <a:lnTo>
                      <a:pt x="515" y="226"/>
                    </a:lnTo>
                    <a:lnTo>
                      <a:pt x="524" y="266"/>
                    </a:lnTo>
                    <a:lnTo>
                      <a:pt x="531" y="307"/>
                    </a:lnTo>
                    <a:lnTo>
                      <a:pt x="532" y="350"/>
                    </a:lnTo>
                    <a:lnTo>
                      <a:pt x="531" y="391"/>
                    </a:lnTo>
                    <a:lnTo>
                      <a:pt x="524" y="432"/>
                    </a:lnTo>
                    <a:lnTo>
                      <a:pt x="515" y="474"/>
                    </a:lnTo>
                    <a:lnTo>
                      <a:pt x="501" y="511"/>
                    </a:lnTo>
                    <a:lnTo>
                      <a:pt x="485" y="547"/>
                    </a:lnTo>
                    <a:lnTo>
                      <a:pt x="465" y="580"/>
                    </a:lnTo>
                    <a:lnTo>
                      <a:pt x="443" y="611"/>
                    </a:lnTo>
                    <a:lnTo>
                      <a:pt x="417" y="636"/>
                    </a:lnTo>
                    <a:lnTo>
                      <a:pt x="389" y="659"/>
                    </a:lnTo>
                    <a:lnTo>
                      <a:pt x="360" y="676"/>
                    </a:lnTo>
                    <a:lnTo>
                      <a:pt x="329" y="688"/>
                    </a:lnTo>
                    <a:lnTo>
                      <a:pt x="299" y="696"/>
                    </a:lnTo>
                    <a:lnTo>
                      <a:pt x="267" y="699"/>
                    </a:lnTo>
                    <a:lnTo>
                      <a:pt x="235" y="696"/>
                    </a:lnTo>
                    <a:lnTo>
                      <a:pt x="203" y="688"/>
                    </a:lnTo>
                    <a:lnTo>
                      <a:pt x="172" y="676"/>
                    </a:lnTo>
                    <a:lnTo>
                      <a:pt x="142" y="659"/>
                    </a:lnTo>
                    <a:lnTo>
                      <a:pt x="114" y="636"/>
                    </a:lnTo>
                    <a:lnTo>
                      <a:pt x="90" y="611"/>
                    </a:lnTo>
                    <a:lnTo>
                      <a:pt x="68" y="580"/>
                    </a:lnTo>
                    <a:lnTo>
                      <a:pt x="48" y="547"/>
                    </a:lnTo>
                    <a:lnTo>
                      <a:pt x="30" y="511"/>
                    </a:lnTo>
                    <a:lnTo>
                      <a:pt x="17" y="474"/>
                    </a:lnTo>
                    <a:lnTo>
                      <a:pt x="8" y="432"/>
                    </a:lnTo>
                    <a:lnTo>
                      <a:pt x="2" y="391"/>
                    </a:lnTo>
                    <a:lnTo>
                      <a:pt x="0" y="350"/>
                    </a:lnTo>
                    <a:lnTo>
                      <a:pt x="2" y="307"/>
                    </a:lnTo>
                    <a:lnTo>
                      <a:pt x="8" y="266"/>
                    </a:lnTo>
                    <a:lnTo>
                      <a:pt x="17" y="226"/>
                    </a:lnTo>
                    <a:lnTo>
                      <a:pt x="30" y="187"/>
                    </a:lnTo>
                    <a:lnTo>
                      <a:pt x="48" y="151"/>
                    </a:lnTo>
                    <a:lnTo>
                      <a:pt x="68" y="118"/>
                    </a:lnTo>
                    <a:lnTo>
                      <a:pt x="90" y="88"/>
                    </a:lnTo>
                    <a:lnTo>
                      <a:pt x="114" y="62"/>
                    </a:lnTo>
                    <a:lnTo>
                      <a:pt x="142" y="40"/>
                    </a:lnTo>
                    <a:lnTo>
                      <a:pt x="172" y="23"/>
                    </a:lnTo>
                    <a:lnTo>
                      <a:pt x="203" y="11"/>
                    </a:lnTo>
                    <a:lnTo>
                      <a:pt x="235" y="3"/>
                    </a:lnTo>
                    <a:lnTo>
                      <a:pt x="267" y="0"/>
                    </a:lnTo>
                    <a:close/>
                  </a:path>
                </a:pathLst>
              </a:custGeom>
              <a:solidFill>
                <a:srgbClr val="FFFF80">
                  <a:alpha val="50000"/>
                </a:srgbClr>
              </a:solidFill>
              <a:ln w="1651">
                <a:solidFill>
                  <a:srgbClr val="000000"/>
                </a:solidFill>
                <a:prstDash val="solid"/>
                <a:round/>
                <a:headEnd/>
                <a:tailEnd/>
              </a:ln>
            </p:spPr>
            <p:txBody>
              <a:bodyPr/>
              <a:lstStyle/>
              <a:p>
                <a:endParaRPr lang="zh-CN" altLang="en-US"/>
              </a:p>
            </p:txBody>
          </p:sp>
          <p:sp>
            <p:nvSpPr>
              <p:cNvPr id="9" name="Freeform 1033"/>
              <p:cNvSpPr>
                <a:spLocks/>
              </p:cNvSpPr>
              <p:nvPr/>
            </p:nvSpPr>
            <p:spPr bwMode="auto">
              <a:xfrm>
                <a:off x="3764" y="1802"/>
                <a:ext cx="465" cy="117"/>
              </a:xfrm>
              <a:custGeom>
                <a:avLst/>
                <a:gdLst>
                  <a:gd name="T0" fmla="*/ 531 w 930"/>
                  <a:gd name="T1" fmla="*/ 93 h 233"/>
                  <a:gd name="T2" fmla="*/ 531 w 930"/>
                  <a:gd name="T3" fmla="*/ 233 h 233"/>
                  <a:gd name="T4" fmla="*/ 0 w 930"/>
                  <a:gd name="T5" fmla="*/ 233 h 233"/>
                  <a:gd name="T6" fmla="*/ 0 w 930"/>
                  <a:gd name="T7" fmla="*/ 47 h 233"/>
                  <a:gd name="T8" fmla="*/ 44 w 930"/>
                  <a:gd name="T9" fmla="*/ 47 h 233"/>
                  <a:gd name="T10" fmla="*/ 44 w 930"/>
                  <a:gd name="T11" fmla="*/ 0 h 233"/>
                  <a:gd name="T12" fmla="*/ 930 w 930"/>
                  <a:gd name="T13" fmla="*/ 0 h 233"/>
                  <a:gd name="T14" fmla="*/ 930 w 930"/>
                  <a:gd name="T15" fmla="*/ 93 h 233"/>
                  <a:gd name="T16" fmla="*/ 531 w 930"/>
                  <a:gd name="T17" fmla="*/ 9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0" h="233">
                    <a:moveTo>
                      <a:pt x="531" y="93"/>
                    </a:moveTo>
                    <a:lnTo>
                      <a:pt x="531" y="233"/>
                    </a:lnTo>
                    <a:lnTo>
                      <a:pt x="0" y="233"/>
                    </a:lnTo>
                    <a:lnTo>
                      <a:pt x="0" y="47"/>
                    </a:lnTo>
                    <a:lnTo>
                      <a:pt x="44" y="47"/>
                    </a:lnTo>
                    <a:lnTo>
                      <a:pt x="44" y="0"/>
                    </a:lnTo>
                    <a:lnTo>
                      <a:pt x="930" y="0"/>
                    </a:lnTo>
                    <a:lnTo>
                      <a:pt x="930" y="93"/>
                    </a:lnTo>
                    <a:lnTo>
                      <a:pt x="531" y="93"/>
                    </a:lnTo>
                    <a:close/>
                  </a:path>
                </a:pathLst>
              </a:custGeom>
              <a:solidFill>
                <a:srgbClr val="FFFF80">
                  <a:alpha val="50000"/>
                </a:srgbClr>
              </a:solidFill>
              <a:ln w="1651">
                <a:solidFill>
                  <a:srgbClr val="000000"/>
                </a:solidFill>
                <a:prstDash val="solid"/>
                <a:round/>
                <a:headEnd/>
                <a:tailEnd/>
              </a:ln>
            </p:spPr>
            <p:txBody>
              <a:bodyPr/>
              <a:lstStyle/>
              <a:p>
                <a:endParaRPr lang="zh-CN" altLang="en-US"/>
              </a:p>
            </p:txBody>
          </p:sp>
        </p:grpSp>
      </p:grpSp>
      <p:sp>
        <p:nvSpPr>
          <p:cNvPr id="10" name="AutoShape 1034"/>
          <p:cNvSpPr>
            <a:spLocks noChangeArrowheads="1"/>
          </p:cNvSpPr>
          <p:nvPr/>
        </p:nvSpPr>
        <p:spPr bwMode="auto">
          <a:xfrm flipH="1">
            <a:off x="3621360" y="4365104"/>
            <a:ext cx="2362200" cy="1219200"/>
          </a:xfrm>
          <a:prstGeom prst="wedgeRectCallout">
            <a:avLst>
              <a:gd name="adj1" fmla="val -43750"/>
              <a:gd name="adj2" fmla="val 7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0" lang="en-US" sz="2000"/>
          </a:p>
        </p:txBody>
      </p:sp>
      <p:sp>
        <p:nvSpPr>
          <p:cNvPr id="11" name="Text Box 1035"/>
          <p:cNvSpPr txBox="1">
            <a:spLocks noChangeArrowheads="1"/>
          </p:cNvSpPr>
          <p:nvPr/>
        </p:nvSpPr>
        <p:spPr bwMode="auto">
          <a:xfrm>
            <a:off x="3773760" y="4517504"/>
            <a:ext cx="19970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zh-CN" altLang="de-DE" sz="1600" dirty="0">
                <a:latin typeface="Frutiger 45 Light" pitchFamily="34" charset="0"/>
              </a:rPr>
              <a:t>使用者的</a:t>
            </a:r>
            <a:r>
              <a:rPr kumimoji="0" lang="zh-CN" altLang="de-DE" sz="1600" b="1" dirty="0">
                <a:latin typeface="Frutiger 45 Light" pitchFamily="34" charset="0"/>
              </a:rPr>
              <a:t>公开密钥</a:t>
            </a:r>
            <a:r>
              <a:rPr kumimoji="0" lang="zh-CN" altLang="de-DE" sz="1600" dirty="0">
                <a:latin typeface="Frutiger 45 Light" pitchFamily="34" charset="0"/>
              </a:rPr>
              <a:t>需要公布,例如在国际互联网上公布</a:t>
            </a:r>
            <a:endParaRPr kumimoji="0" lang="zh-CN" altLang="de-DE" sz="1600" dirty="0"/>
          </a:p>
        </p:txBody>
      </p:sp>
    </p:spTree>
    <p:extLst>
      <p:ext uri="{BB962C8B-B14F-4D97-AF65-F5344CB8AC3E}">
        <p14:creationId xmlns:p14="http://schemas.microsoft.com/office/powerpoint/2010/main" val="4267370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700" b="0" dirty="0">
                <a:latin typeface="黑体" pitchFamily="49" charset="-122"/>
                <a:ea typeface="黑体" pitchFamily="49" charset="-122"/>
              </a:rPr>
              <a:t>电子交易</a:t>
            </a:r>
            <a:r>
              <a:rPr lang="zh-CN" altLang="en-US" sz="3700" b="0" dirty="0" smtClean="0">
                <a:latin typeface="黑体" pitchFamily="49" charset="-122"/>
                <a:ea typeface="黑体" pitchFamily="49" charset="-122"/>
              </a:rPr>
              <a:t>加解密</a:t>
            </a:r>
            <a:endParaRPr lang="zh-CN" altLang="en-US" sz="3700" b="0" dirty="0">
              <a:latin typeface="黑体" pitchFamily="49" charset="-122"/>
              <a:ea typeface="黑体" pitchFamily="49" charset="-122"/>
            </a:endParaRPr>
          </a:p>
        </p:txBody>
      </p:sp>
      <p:grpSp>
        <p:nvGrpSpPr>
          <p:cNvPr id="4" name="Group 1034"/>
          <p:cNvGrpSpPr>
            <a:grpSpLocks/>
          </p:cNvGrpSpPr>
          <p:nvPr/>
        </p:nvGrpSpPr>
        <p:grpSpPr bwMode="auto">
          <a:xfrm>
            <a:off x="1882775" y="1625600"/>
            <a:ext cx="1046163" cy="692150"/>
            <a:chOff x="1140" y="1200"/>
            <a:chExt cx="721" cy="978"/>
          </a:xfrm>
        </p:grpSpPr>
        <p:graphicFrame>
          <p:nvGraphicFramePr>
            <p:cNvPr id="5" name="Object 1035"/>
            <p:cNvGraphicFramePr>
              <a:graphicFrameLocks/>
            </p:cNvGraphicFramePr>
            <p:nvPr/>
          </p:nvGraphicFramePr>
          <p:xfrm>
            <a:off x="1196" y="1200"/>
            <a:ext cx="538" cy="978"/>
          </p:xfrm>
          <a:graphic>
            <a:graphicData uri="http://schemas.openxmlformats.org/presentationml/2006/ole">
              <mc:AlternateContent xmlns:mc="http://schemas.openxmlformats.org/markup-compatibility/2006">
                <mc:Choice xmlns:v="urn:schemas-microsoft-com:vml" Requires="v">
                  <p:oleObj spid="_x0000_s8662" name="剪辑" r:id="rId3" imgW="1922400" imgH="3663720" progId="MS_ClipArt_Gallery.2">
                    <p:embed/>
                  </p:oleObj>
                </mc:Choice>
                <mc:Fallback>
                  <p:oleObj name="剪辑" r:id="rId3" imgW="1922400" imgH="366372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 y="1200"/>
                          <a:ext cx="53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1036"/>
            <p:cNvSpPr>
              <a:spLocks noChangeArrowheads="1"/>
            </p:cNvSpPr>
            <p:nvPr/>
          </p:nvSpPr>
          <p:spPr bwMode="auto">
            <a:xfrm rot="20280000">
              <a:off x="1140" y="1222"/>
              <a:ext cx="721" cy="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kumimoji="0" lang="zh-CN" altLang="en-US" sz="1200" b="1" dirty="0">
                  <a:effectLst>
                    <a:outerShdw blurRad="38100" dist="38100" dir="2700000" algn="tl">
                      <a:srgbClr val="000000"/>
                    </a:outerShdw>
                  </a:effectLst>
                  <a:latin typeface="Book Antiqua" pitchFamily="18" charset="0"/>
                </a:rPr>
                <a:t>随机对称</a:t>
              </a:r>
              <a:r>
                <a:rPr kumimoji="0" lang="zh-CN" altLang="en-US" sz="1200" b="0" dirty="0">
                  <a:latin typeface="黑体" pitchFamily="49" charset="-122"/>
                  <a:ea typeface="黑体" pitchFamily="49" charset="-122"/>
                </a:rPr>
                <a:t>密钥</a:t>
              </a:r>
            </a:p>
          </p:txBody>
        </p:sp>
      </p:grpSp>
      <p:grpSp>
        <p:nvGrpSpPr>
          <p:cNvPr id="7" name="Group 1037"/>
          <p:cNvGrpSpPr>
            <a:grpSpLocks/>
          </p:cNvGrpSpPr>
          <p:nvPr/>
        </p:nvGrpSpPr>
        <p:grpSpPr bwMode="auto">
          <a:xfrm>
            <a:off x="1981200" y="2663463"/>
            <a:ext cx="990600" cy="700451"/>
            <a:chOff x="1244" y="2532"/>
            <a:chExt cx="682" cy="990"/>
          </a:xfrm>
        </p:grpSpPr>
        <p:graphicFrame>
          <p:nvGraphicFramePr>
            <p:cNvPr id="8" name="Object 1038"/>
            <p:cNvGraphicFramePr>
              <a:graphicFrameLocks/>
            </p:cNvGraphicFramePr>
            <p:nvPr/>
          </p:nvGraphicFramePr>
          <p:xfrm>
            <a:off x="1244" y="2544"/>
            <a:ext cx="538" cy="978"/>
          </p:xfrm>
          <a:graphic>
            <a:graphicData uri="http://schemas.openxmlformats.org/presentationml/2006/ole">
              <mc:AlternateContent xmlns:mc="http://schemas.openxmlformats.org/markup-compatibility/2006">
                <mc:Choice xmlns:v="urn:schemas-microsoft-com:vml" Requires="v">
                  <p:oleObj spid="_x0000_s8663" name="剪辑" r:id="rId5" imgW="1922400" imgH="3663720" progId="MS_ClipArt_Gallery.2">
                    <p:embed/>
                  </p:oleObj>
                </mc:Choice>
                <mc:Fallback>
                  <p:oleObj name="剪辑" r:id="rId5" imgW="1922400" imgH="366372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 y="2544"/>
                          <a:ext cx="53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1039"/>
            <p:cNvSpPr>
              <a:spLocks noChangeArrowheads="1"/>
            </p:cNvSpPr>
            <p:nvPr/>
          </p:nvSpPr>
          <p:spPr bwMode="auto">
            <a:xfrm rot="20280000">
              <a:off x="1411" y="2532"/>
              <a:ext cx="515" cy="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zh-CN" altLang="en-US" sz="1200" b="0" dirty="0">
                  <a:latin typeface="黑体" pitchFamily="49" charset="-122"/>
                  <a:ea typeface="黑体" pitchFamily="49" charset="-122"/>
                </a:rPr>
                <a:t>张三的公用密钥</a:t>
              </a:r>
            </a:p>
          </p:txBody>
        </p:sp>
      </p:grpSp>
      <p:grpSp>
        <p:nvGrpSpPr>
          <p:cNvPr id="10" name="Group 1043"/>
          <p:cNvGrpSpPr>
            <a:grpSpLocks/>
          </p:cNvGrpSpPr>
          <p:nvPr/>
        </p:nvGrpSpPr>
        <p:grpSpPr bwMode="auto">
          <a:xfrm>
            <a:off x="3154363" y="1528763"/>
            <a:ext cx="1404937" cy="806450"/>
            <a:chOff x="2016" y="1063"/>
            <a:chExt cx="968" cy="1140"/>
          </a:xfrm>
          <a:noFill/>
        </p:grpSpPr>
        <p:graphicFrame>
          <p:nvGraphicFramePr>
            <p:cNvPr id="11" name="Object 1044"/>
            <p:cNvGraphicFramePr>
              <a:graphicFrameLocks/>
            </p:cNvGraphicFramePr>
            <p:nvPr/>
          </p:nvGraphicFramePr>
          <p:xfrm>
            <a:off x="2016" y="1063"/>
            <a:ext cx="918" cy="1140"/>
          </p:xfrm>
          <a:graphic>
            <a:graphicData uri="http://schemas.openxmlformats.org/presentationml/2006/ole">
              <mc:AlternateContent xmlns:mc="http://schemas.openxmlformats.org/markup-compatibility/2006">
                <mc:Choice xmlns:v="urn:schemas-microsoft-com:vml" Requires="v">
                  <p:oleObj spid="_x0000_s8664" name="剪辑" r:id="rId6" imgW="1401480" imgH="1790640" progId="MS_ClipArt_Gallery.2">
                    <p:embed/>
                  </p:oleObj>
                </mc:Choice>
                <mc:Fallback>
                  <p:oleObj name="剪辑" r:id="rId6" imgW="1401480" imgH="179064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1063"/>
                          <a:ext cx="918" cy="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045"/>
            <p:cNvSpPr>
              <a:spLocks noChangeArrowheads="1"/>
            </p:cNvSpPr>
            <p:nvPr/>
          </p:nvSpPr>
          <p:spPr bwMode="auto">
            <a:xfrm>
              <a:off x="2220" y="1224"/>
              <a:ext cx="531" cy="91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zh-CN" altLang="en-US" sz="1200">
                  <a:effectLst>
                    <a:outerShdw blurRad="38100" dist="38100" dir="2700000" algn="tl">
                      <a:srgbClr val="000000"/>
                    </a:outerShdw>
                  </a:effectLst>
                  <a:latin typeface="Book Antiqua" pitchFamily="18" charset="0"/>
                </a:rPr>
                <a:t>我的</a:t>
              </a:r>
            </a:p>
            <a:p>
              <a:pPr eaLnBrk="0" hangingPunct="0"/>
              <a:r>
                <a:rPr kumimoji="0" lang="zh-CN" altLang="en-US" sz="1200">
                  <a:effectLst>
                    <a:outerShdw blurRad="38100" dist="38100" dir="2700000" algn="tl">
                      <a:srgbClr val="000000"/>
                    </a:outerShdw>
                  </a:effectLst>
                  <a:latin typeface="Book Antiqua" pitchFamily="18" charset="0"/>
                </a:rPr>
                <a:t>报价</a:t>
              </a:r>
            </a:p>
            <a:p>
              <a:pPr eaLnBrk="0" hangingPunct="0"/>
              <a:endParaRPr kumimoji="0" lang="en-US" altLang="zh-CN" sz="1200">
                <a:effectLst>
                  <a:outerShdw blurRad="38100" dist="38100" dir="2700000" algn="tl">
                    <a:srgbClr val="000000"/>
                  </a:outerShdw>
                </a:effectLst>
                <a:latin typeface="Book Antiqua" pitchFamily="18" charset="0"/>
              </a:endParaRPr>
            </a:p>
          </p:txBody>
        </p:sp>
        <p:sp>
          <p:nvSpPr>
            <p:cNvPr id="13" name="Rectangle 1046"/>
            <p:cNvSpPr>
              <a:spLocks noChangeArrowheads="1"/>
            </p:cNvSpPr>
            <p:nvPr/>
          </p:nvSpPr>
          <p:spPr bwMode="auto">
            <a:xfrm rot="19800000">
              <a:off x="2084" y="1494"/>
              <a:ext cx="900" cy="39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zh-CN" altLang="en-US" sz="1200" b="1" dirty="0">
                  <a:effectLst>
                    <a:outerShdw blurRad="38100" dist="38100" dir="2700000" algn="tl">
                      <a:srgbClr val="000000"/>
                    </a:outerShdw>
                  </a:effectLst>
                  <a:latin typeface="Book Antiqua" pitchFamily="18" charset="0"/>
                </a:rPr>
                <a:t>已加密的</a:t>
              </a:r>
            </a:p>
          </p:txBody>
        </p:sp>
      </p:grpSp>
      <p:grpSp>
        <p:nvGrpSpPr>
          <p:cNvPr id="14" name="Group 1057"/>
          <p:cNvGrpSpPr>
            <a:grpSpLocks/>
          </p:cNvGrpSpPr>
          <p:nvPr/>
        </p:nvGrpSpPr>
        <p:grpSpPr bwMode="auto">
          <a:xfrm>
            <a:off x="2921679" y="2760664"/>
            <a:ext cx="1774146" cy="961683"/>
            <a:chOff x="1856" y="2550"/>
            <a:chExt cx="1222" cy="1358"/>
          </a:xfrm>
        </p:grpSpPr>
        <p:graphicFrame>
          <p:nvGraphicFramePr>
            <p:cNvPr id="15" name="Object 1058"/>
            <p:cNvGraphicFramePr>
              <a:graphicFrameLocks/>
            </p:cNvGraphicFramePr>
            <p:nvPr/>
          </p:nvGraphicFramePr>
          <p:xfrm>
            <a:off x="1969" y="2550"/>
            <a:ext cx="1109" cy="884"/>
          </p:xfrm>
          <a:graphic>
            <a:graphicData uri="http://schemas.openxmlformats.org/presentationml/2006/ole">
              <mc:AlternateContent xmlns:mc="http://schemas.openxmlformats.org/markup-compatibility/2006">
                <mc:Choice xmlns:v="urn:schemas-microsoft-com:vml" Requires="v">
                  <p:oleObj spid="_x0000_s8665" name="剪辑" r:id="rId8" imgW="3660480" imgH="2403360" progId="MS_ClipArt_Gallery.2">
                    <p:embed/>
                  </p:oleObj>
                </mc:Choice>
                <mc:Fallback>
                  <p:oleObj name="剪辑" r:id="rId8" imgW="3660480" imgH="2403360" progId="MS_ClipArt_Gallery.2">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9" y="2550"/>
                          <a:ext cx="1109" cy="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059"/>
            <p:cNvGraphicFramePr>
              <a:graphicFrameLocks/>
            </p:cNvGraphicFramePr>
            <p:nvPr/>
          </p:nvGraphicFramePr>
          <p:xfrm>
            <a:off x="2393" y="2801"/>
            <a:ext cx="301" cy="547"/>
          </p:xfrm>
          <a:graphic>
            <a:graphicData uri="http://schemas.openxmlformats.org/presentationml/2006/ole">
              <mc:AlternateContent xmlns:mc="http://schemas.openxmlformats.org/markup-compatibility/2006">
                <mc:Choice xmlns:v="urn:schemas-microsoft-com:vml" Requires="v">
                  <p:oleObj spid="_x0000_s8666" name="剪辑" r:id="rId10" imgW="1922400" imgH="3663720" progId="MS_ClipArt_Gallery.2">
                    <p:embed/>
                  </p:oleObj>
                </mc:Choice>
                <mc:Fallback>
                  <p:oleObj name="剪辑" r:id="rId10" imgW="1922400" imgH="366372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 y="2801"/>
                          <a:ext cx="301"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ectangle 1060"/>
            <p:cNvSpPr>
              <a:spLocks noChangeArrowheads="1"/>
            </p:cNvSpPr>
            <p:nvPr/>
          </p:nvSpPr>
          <p:spPr bwMode="auto">
            <a:xfrm>
              <a:off x="1856" y="3429"/>
              <a:ext cx="698"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zh-CN" altLang="en-US" sz="1600" b="0" dirty="0">
                  <a:latin typeface="黑体" pitchFamily="49" charset="-122"/>
                  <a:ea typeface="黑体" pitchFamily="49" charset="-122"/>
                </a:rPr>
                <a:t>密钥包装</a:t>
              </a:r>
            </a:p>
          </p:txBody>
        </p:sp>
      </p:grpSp>
      <p:grpSp>
        <p:nvGrpSpPr>
          <p:cNvPr id="18" name="Group 1064"/>
          <p:cNvGrpSpPr>
            <a:grpSpLocks/>
          </p:cNvGrpSpPr>
          <p:nvPr/>
        </p:nvGrpSpPr>
        <p:grpSpPr bwMode="auto">
          <a:xfrm>
            <a:off x="6096000" y="4343400"/>
            <a:ext cx="1035050" cy="990600"/>
            <a:chOff x="3701" y="2333"/>
            <a:chExt cx="719" cy="978"/>
          </a:xfrm>
        </p:grpSpPr>
        <p:graphicFrame>
          <p:nvGraphicFramePr>
            <p:cNvPr id="19" name="Object 1065"/>
            <p:cNvGraphicFramePr>
              <a:graphicFrameLocks/>
            </p:cNvGraphicFramePr>
            <p:nvPr/>
          </p:nvGraphicFramePr>
          <p:xfrm>
            <a:off x="3788" y="2333"/>
            <a:ext cx="538" cy="978"/>
          </p:xfrm>
          <a:graphic>
            <a:graphicData uri="http://schemas.openxmlformats.org/presentationml/2006/ole">
              <mc:AlternateContent xmlns:mc="http://schemas.openxmlformats.org/markup-compatibility/2006">
                <mc:Choice xmlns:v="urn:schemas-microsoft-com:vml" Requires="v">
                  <p:oleObj spid="_x0000_s8667" name="剪辑" r:id="rId11" imgW="1922400" imgH="3663720" progId="MS_ClipArt_Gallery.2">
                    <p:embed/>
                  </p:oleObj>
                </mc:Choice>
                <mc:Fallback>
                  <p:oleObj name="剪辑" r:id="rId11" imgW="1922400" imgH="366372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8" y="2333"/>
                          <a:ext cx="53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1066"/>
            <p:cNvSpPr>
              <a:spLocks noChangeArrowheads="1"/>
            </p:cNvSpPr>
            <p:nvPr/>
          </p:nvSpPr>
          <p:spPr bwMode="auto">
            <a:xfrm rot="20520000">
              <a:off x="3701" y="2357"/>
              <a:ext cx="719" cy="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0" lang="zh-CN" altLang="en-US" sz="1600" b="0" dirty="0">
                  <a:latin typeface="黑体" pitchFamily="49" charset="-122"/>
                  <a:ea typeface="黑体" pitchFamily="49" charset="-122"/>
                </a:rPr>
                <a:t>随机对称密钥</a:t>
              </a:r>
            </a:p>
          </p:txBody>
        </p:sp>
      </p:grpSp>
      <p:grpSp>
        <p:nvGrpSpPr>
          <p:cNvPr id="21" name="Group 1070"/>
          <p:cNvGrpSpPr>
            <a:grpSpLocks/>
          </p:cNvGrpSpPr>
          <p:nvPr/>
        </p:nvGrpSpPr>
        <p:grpSpPr bwMode="auto">
          <a:xfrm>
            <a:off x="7391399" y="3340727"/>
            <a:ext cx="1347662" cy="1917073"/>
            <a:chOff x="3600" y="-211"/>
            <a:chExt cx="1196" cy="3278"/>
          </a:xfrm>
        </p:grpSpPr>
        <p:graphicFrame>
          <p:nvGraphicFramePr>
            <p:cNvPr id="22" name="Object 1071"/>
            <p:cNvGraphicFramePr>
              <a:graphicFrameLocks/>
            </p:cNvGraphicFramePr>
            <p:nvPr/>
          </p:nvGraphicFramePr>
          <p:xfrm>
            <a:off x="3600" y="871"/>
            <a:ext cx="918" cy="1140"/>
          </p:xfrm>
          <a:graphic>
            <a:graphicData uri="http://schemas.openxmlformats.org/presentationml/2006/ole">
              <mc:AlternateContent xmlns:mc="http://schemas.openxmlformats.org/markup-compatibility/2006">
                <mc:Choice xmlns:v="urn:schemas-microsoft-com:vml" Requires="v">
                  <p:oleObj spid="_x0000_s8668" name="剪辑" r:id="rId12" imgW="1401480" imgH="1790640" progId="MS_ClipArt_Gallery.2">
                    <p:embed/>
                  </p:oleObj>
                </mc:Choice>
                <mc:Fallback>
                  <p:oleObj name="剪辑" r:id="rId12" imgW="1401480" imgH="179064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871"/>
                          <a:ext cx="918" cy="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1072"/>
            <p:cNvSpPr>
              <a:spLocks noChangeArrowheads="1"/>
            </p:cNvSpPr>
            <p:nvPr/>
          </p:nvSpPr>
          <p:spPr bwMode="auto">
            <a:xfrm>
              <a:off x="3801" y="1031"/>
              <a:ext cx="533" cy="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zh-CN" altLang="en-US" sz="1800" b="0" dirty="0">
                  <a:latin typeface="黑体" pitchFamily="49" charset="-122"/>
                  <a:ea typeface="黑体" pitchFamily="49" charset="-122"/>
                </a:rPr>
                <a:t>我的</a:t>
              </a:r>
            </a:p>
            <a:p>
              <a:pPr eaLnBrk="0" hangingPunct="0"/>
              <a:r>
                <a:rPr kumimoji="0" lang="zh-CN" altLang="en-US" sz="1800" b="0" dirty="0">
                  <a:latin typeface="黑体" pitchFamily="49" charset="-122"/>
                  <a:ea typeface="黑体" pitchFamily="49" charset="-122"/>
                </a:rPr>
                <a:t>报价</a:t>
              </a:r>
            </a:p>
          </p:txBody>
        </p:sp>
        <p:sp>
          <p:nvSpPr>
            <p:cNvPr id="24" name="Rectangle 1073"/>
            <p:cNvSpPr>
              <a:spLocks noChangeArrowheads="1"/>
            </p:cNvSpPr>
            <p:nvPr/>
          </p:nvSpPr>
          <p:spPr bwMode="auto">
            <a:xfrm rot="19800000">
              <a:off x="3896" y="-211"/>
              <a:ext cx="900"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zh-CN" altLang="en-US" sz="2000" b="0" dirty="0">
                  <a:latin typeface="黑体" pitchFamily="49" charset="-122"/>
                  <a:ea typeface="黑体" pitchFamily="49" charset="-122"/>
                </a:rPr>
                <a:t>已加密的</a:t>
              </a:r>
            </a:p>
          </p:txBody>
        </p:sp>
      </p:grpSp>
      <p:grpSp>
        <p:nvGrpSpPr>
          <p:cNvPr id="25" name="Group 1075"/>
          <p:cNvGrpSpPr>
            <a:grpSpLocks/>
          </p:cNvGrpSpPr>
          <p:nvPr/>
        </p:nvGrpSpPr>
        <p:grpSpPr bwMode="auto">
          <a:xfrm>
            <a:off x="2501652" y="4267200"/>
            <a:ext cx="1762373" cy="1258751"/>
            <a:chOff x="1212" y="2262"/>
            <a:chExt cx="1225" cy="1243"/>
          </a:xfrm>
        </p:grpSpPr>
        <p:graphicFrame>
          <p:nvGraphicFramePr>
            <p:cNvPr id="26" name="Object 1076"/>
            <p:cNvGraphicFramePr>
              <a:graphicFrameLocks/>
            </p:cNvGraphicFramePr>
            <p:nvPr/>
          </p:nvGraphicFramePr>
          <p:xfrm>
            <a:off x="1328" y="2262"/>
            <a:ext cx="1109" cy="884"/>
          </p:xfrm>
          <a:graphic>
            <a:graphicData uri="http://schemas.openxmlformats.org/presentationml/2006/ole">
              <mc:AlternateContent xmlns:mc="http://schemas.openxmlformats.org/markup-compatibility/2006">
                <mc:Choice xmlns:v="urn:schemas-microsoft-com:vml" Requires="v">
                  <p:oleObj spid="_x0000_s8669" name="剪辑" r:id="rId13" imgW="3660480" imgH="2403360" progId="MS_ClipArt_Gallery.2">
                    <p:embed/>
                  </p:oleObj>
                </mc:Choice>
                <mc:Fallback>
                  <p:oleObj name="剪辑" r:id="rId13" imgW="3660480" imgH="2403360" progId="MS_ClipArt_Gallery.2">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8" y="2262"/>
                          <a:ext cx="1109" cy="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1077"/>
            <p:cNvGraphicFramePr>
              <a:graphicFrameLocks/>
            </p:cNvGraphicFramePr>
            <p:nvPr/>
          </p:nvGraphicFramePr>
          <p:xfrm>
            <a:off x="1752" y="2513"/>
            <a:ext cx="301" cy="547"/>
          </p:xfrm>
          <a:graphic>
            <a:graphicData uri="http://schemas.openxmlformats.org/presentationml/2006/ole">
              <mc:AlternateContent xmlns:mc="http://schemas.openxmlformats.org/markup-compatibility/2006">
                <mc:Choice xmlns:v="urn:schemas-microsoft-com:vml" Requires="v">
                  <p:oleObj spid="_x0000_s8670" name="剪辑" r:id="rId14" imgW="1922400" imgH="3663720" progId="MS_ClipArt_Gallery.2">
                    <p:embed/>
                  </p:oleObj>
                </mc:Choice>
                <mc:Fallback>
                  <p:oleObj name="剪辑" r:id="rId14" imgW="1922400" imgH="366372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 y="2513"/>
                          <a:ext cx="301"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Rectangle 1078"/>
            <p:cNvSpPr>
              <a:spLocks noChangeArrowheads="1"/>
            </p:cNvSpPr>
            <p:nvPr/>
          </p:nvSpPr>
          <p:spPr bwMode="auto">
            <a:xfrm>
              <a:off x="1212" y="3140"/>
              <a:ext cx="10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zh-CN" altLang="en-US" sz="1800" b="0" dirty="0">
                  <a:latin typeface="黑体" pitchFamily="49" charset="-122"/>
                  <a:ea typeface="黑体" pitchFamily="49" charset="-122"/>
                </a:rPr>
                <a:t>已包装的密钥</a:t>
              </a:r>
            </a:p>
          </p:txBody>
        </p:sp>
      </p:grpSp>
      <p:grpSp>
        <p:nvGrpSpPr>
          <p:cNvPr id="29" name="Group 1080"/>
          <p:cNvGrpSpPr>
            <a:grpSpLocks/>
          </p:cNvGrpSpPr>
          <p:nvPr/>
        </p:nvGrpSpPr>
        <p:grpSpPr bwMode="auto">
          <a:xfrm>
            <a:off x="5334000" y="2514600"/>
            <a:ext cx="1889125" cy="688357"/>
            <a:chOff x="1645" y="1192"/>
            <a:chExt cx="1313" cy="680"/>
          </a:xfrm>
        </p:grpSpPr>
        <p:graphicFrame>
          <p:nvGraphicFramePr>
            <p:cNvPr id="30" name="Object 1081"/>
            <p:cNvGraphicFramePr>
              <a:graphicFrameLocks/>
            </p:cNvGraphicFramePr>
            <p:nvPr/>
          </p:nvGraphicFramePr>
          <p:xfrm>
            <a:off x="1645" y="1192"/>
            <a:ext cx="1313" cy="680"/>
          </p:xfrm>
          <a:graphic>
            <a:graphicData uri="http://schemas.openxmlformats.org/presentationml/2006/ole">
              <mc:AlternateContent xmlns:mc="http://schemas.openxmlformats.org/markup-compatibility/2006">
                <mc:Choice xmlns:v="urn:schemas-microsoft-com:vml" Requires="v">
                  <p:oleObj spid="_x0000_s8671" name="剪辑" r:id="rId15" imgW="3447720" imgH="2295360" progId="MS_ClipArt_Gallery.2">
                    <p:embed/>
                  </p:oleObj>
                </mc:Choice>
                <mc:Fallback>
                  <p:oleObj name="剪辑" r:id="rId15" imgW="3447720" imgH="2295360" progId="MS_ClipArt_Gallery.2">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45" y="1192"/>
                          <a:ext cx="1313" cy="68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Rectangle 1082"/>
            <p:cNvSpPr>
              <a:spLocks noChangeArrowheads="1"/>
            </p:cNvSpPr>
            <p:nvPr/>
          </p:nvSpPr>
          <p:spPr bwMode="auto">
            <a:xfrm>
              <a:off x="1859" y="1476"/>
              <a:ext cx="898" cy="36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eaLnBrk="0" hangingPunct="0"/>
              <a:r>
                <a:rPr kumimoji="0" lang="zh-CN" altLang="en-US" sz="1800" b="0" dirty="0">
                  <a:latin typeface="+mj-ea"/>
                  <a:ea typeface="+mj-ea"/>
                </a:rPr>
                <a:t>致</a:t>
              </a:r>
              <a:r>
                <a:rPr kumimoji="0" lang="en-US" altLang="zh-CN" sz="1800" b="0" dirty="0" smtClean="0">
                  <a:latin typeface="+mj-ea"/>
                  <a:ea typeface="+mj-ea"/>
                </a:rPr>
                <a:t>:</a:t>
              </a:r>
              <a:r>
                <a:rPr kumimoji="0" lang="zh-CN" altLang="en-US" sz="1800" b="0" dirty="0" smtClean="0">
                  <a:latin typeface="+mj-ea"/>
                  <a:ea typeface="+mj-ea"/>
                </a:rPr>
                <a:t>张</a:t>
              </a:r>
              <a:r>
                <a:rPr kumimoji="0" lang="zh-CN" altLang="en-US" sz="1800" b="0" dirty="0">
                  <a:latin typeface="+mj-ea"/>
                  <a:ea typeface="+mj-ea"/>
                </a:rPr>
                <a:t>三</a:t>
              </a:r>
            </a:p>
          </p:txBody>
        </p:sp>
        <p:graphicFrame>
          <p:nvGraphicFramePr>
            <p:cNvPr id="32" name="Object 1083"/>
            <p:cNvGraphicFramePr>
              <a:graphicFrameLocks/>
            </p:cNvGraphicFramePr>
            <p:nvPr/>
          </p:nvGraphicFramePr>
          <p:xfrm>
            <a:off x="2640" y="1202"/>
            <a:ext cx="288" cy="238"/>
          </p:xfrm>
          <a:graphic>
            <a:graphicData uri="http://schemas.openxmlformats.org/presentationml/2006/ole">
              <mc:AlternateContent xmlns:mc="http://schemas.openxmlformats.org/markup-compatibility/2006">
                <mc:Choice xmlns:v="urn:schemas-microsoft-com:vml" Requires="v">
                  <p:oleObj spid="_x0000_s8672" name="剪辑" r:id="rId17" imgW="3659040" imgH="3025440" progId="MS_ClipArt_Gallery.2">
                    <p:embed/>
                  </p:oleObj>
                </mc:Choice>
                <mc:Fallback>
                  <p:oleObj name="剪辑" r:id="rId17" imgW="3659040" imgH="3025440" progId="MS_ClipArt_Gallery.2">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40" y="1202"/>
                          <a:ext cx="288" cy="23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3" name="Rectangle 1084"/>
          <p:cNvSpPr>
            <a:spLocks noChangeArrowheads="1"/>
          </p:cNvSpPr>
          <p:nvPr/>
        </p:nvSpPr>
        <p:spPr bwMode="auto">
          <a:xfrm>
            <a:off x="5726681" y="2420888"/>
            <a:ext cx="172483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zh-CN" sz="2000" b="0" dirty="0">
                <a:latin typeface="+mj-ea"/>
                <a:ea typeface="+mj-ea"/>
              </a:rPr>
              <a:t>“</a:t>
            </a:r>
            <a:r>
              <a:rPr kumimoji="0" lang="zh-CN" altLang="en-US" sz="2000" b="0" dirty="0">
                <a:latin typeface="+mj-ea"/>
                <a:ea typeface="+mj-ea"/>
              </a:rPr>
              <a:t>电子信封”</a:t>
            </a:r>
          </a:p>
        </p:txBody>
      </p:sp>
      <p:grpSp>
        <p:nvGrpSpPr>
          <p:cNvPr id="34" name="Group 1087"/>
          <p:cNvGrpSpPr>
            <a:grpSpLocks/>
          </p:cNvGrpSpPr>
          <p:nvPr/>
        </p:nvGrpSpPr>
        <p:grpSpPr bwMode="auto">
          <a:xfrm>
            <a:off x="7467600" y="5638800"/>
            <a:ext cx="1066800" cy="838200"/>
            <a:chOff x="4800" y="2215"/>
            <a:chExt cx="918" cy="1140"/>
          </a:xfrm>
        </p:grpSpPr>
        <p:graphicFrame>
          <p:nvGraphicFramePr>
            <p:cNvPr id="35" name="Object 1088"/>
            <p:cNvGraphicFramePr>
              <a:graphicFrameLocks/>
            </p:cNvGraphicFramePr>
            <p:nvPr/>
          </p:nvGraphicFramePr>
          <p:xfrm>
            <a:off x="4800" y="2215"/>
            <a:ext cx="918" cy="1140"/>
          </p:xfrm>
          <a:graphic>
            <a:graphicData uri="http://schemas.openxmlformats.org/presentationml/2006/ole">
              <mc:AlternateContent xmlns:mc="http://schemas.openxmlformats.org/markup-compatibility/2006">
                <mc:Choice xmlns:v="urn:schemas-microsoft-com:vml" Requires="v">
                  <p:oleObj spid="_x0000_s8673" name="剪辑" r:id="rId19" imgW="1401480" imgH="1790640" progId="MS_ClipArt_Gallery.2">
                    <p:embed/>
                  </p:oleObj>
                </mc:Choice>
                <mc:Fallback>
                  <p:oleObj name="剪辑" r:id="rId19" imgW="1401480" imgH="179064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 y="2215"/>
                          <a:ext cx="918" cy="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Rectangle 1089"/>
            <p:cNvSpPr>
              <a:spLocks noChangeArrowheads="1"/>
            </p:cNvSpPr>
            <p:nvPr/>
          </p:nvSpPr>
          <p:spPr bwMode="auto">
            <a:xfrm>
              <a:off x="4989" y="2381"/>
              <a:ext cx="516" cy="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zh-CN" altLang="en-US" sz="1600" b="0" dirty="0">
                  <a:latin typeface="黑体" pitchFamily="49" charset="-122"/>
                  <a:ea typeface="黑体" pitchFamily="49" charset="-122"/>
                </a:rPr>
                <a:t>我的</a:t>
              </a:r>
            </a:p>
            <a:p>
              <a:pPr eaLnBrk="0" hangingPunct="0"/>
              <a:r>
                <a:rPr kumimoji="0" lang="zh-CN" altLang="en-US" sz="1600" b="0" dirty="0">
                  <a:latin typeface="黑体" pitchFamily="49" charset="-122"/>
                  <a:ea typeface="黑体" pitchFamily="49" charset="-122"/>
                </a:rPr>
                <a:t>报价</a:t>
              </a:r>
            </a:p>
          </p:txBody>
        </p:sp>
      </p:grpSp>
      <p:grpSp>
        <p:nvGrpSpPr>
          <p:cNvPr id="37" name="Group 1092"/>
          <p:cNvGrpSpPr>
            <a:grpSpLocks/>
          </p:cNvGrpSpPr>
          <p:nvPr/>
        </p:nvGrpSpPr>
        <p:grpSpPr bwMode="auto">
          <a:xfrm>
            <a:off x="4953000" y="4343400"/>
            <a:ext cx="877888" cy="1489075"/>
            <a:chOff x="2826" y="2350"/>
            <a:chExt cx="778" cy="1656"/>
          </a:xfrm>
        </p:grpSpPr>
        <p:grpSp>
          <p:nvGrpSpPr>
            <p:cNvPr id="38" name="Group 1093"/>
            <p:cNvGrpSpPr>
              <a:grpSpLocks/>
            </p:cNvGrpSpPr>
            <p:nvPr/>
          </p:nvGrpSpPr>
          <p:grpSpPr bwMode="auto">
            <a:xfrm>
              <a:off x="2826" y="2350"/>
              <a:ext cx="540" cy="979"/>
              <a:chOff x="2826" y="2350"/>
              <a:chExt cx="540" cy="979"/>
            </a:xfrm>
          </p:grpSpPr>
          <p:sp>
            <p:nvSpPr>
              <p:cNvPr id="40" name="Freeform 1094"/>
              <p:cNvSpPr>
                <a:spLocks/>
              </p:cNvSpPr>
              <p:nvPr/>
            </p:nvSpPr>
            <p:spPr bwMode="auto">
              <a:xfrm>
                <a:off x="2826" y="2350"/>
                <a:ext cx="526" cy="975"/>
              </a:xfrm>
              <a:custGeom>
                <a:avLst/>
                <a:gdLst>
                  <a:gd name="T0" fmla="*/ 189 w 526"/>
                  <a:gd name="T1" fmla="*/ 974 h 975"/>
                  <a:gd name="T2" fmla="*/ 347 w 526"/>
                  <a:gd name="T3" fmla="*/ 974 h 975"/>
                  <a:gd name="T4" fmla="*/ 317 w 526"/>
                  <a:gd name="T5" fmla="*/ 936 h 975"/>
                  <a:gd name="T6" fmla="*/ 225 w 526"/>
                  <a:gd name="T7" fmla="*/ 936 h 975"/>
                  <a:gd name="T8" fmla="*/ 190 w 526"/>
                  <a:gd name="T9" fmla="*/ 877 h 975"/>
                  <a:gd name="T10" fmla="*/ 349 w 526"/>
                  <a:gd name="T11" fmla="*/ 877 h 975"/>
                  <a:gd name="T12" fmla="*/ 317 w 526"/>
                  <a:gd name="T13" fmla="*/ 936 h 975"/>
                  <a:gd name="T14" fmla="*/ 347 w 526"/>
                  <a:gd name="T15" fmla="*/ 973 h 975"/>
                  <a:gd name="T16" fmla="*/ 403 w 526"/>
                  <a:gd name="T17" fmla="*/ 881 h 975"/>
                  <a:gd name="T18" fmla="*/ 433 w 526"/>
                  <a:gd name="T19" fmla="*/ 880 h 975"/>
                  <a:gd name="T20" fmla="*/ 443 w 526"/>
                  <a:gd name="T21" fmla="*/ 849 h 975"/>
                  <a:gd name="T22" fmla="*/ 490 w 526"/>
                  <a:gd name="T23" fmla="*/ 849 h 975"/>
                  <a:gd name="T24" fmla="*/ 491 w 526"/>
                  <a:gd name="T25" fmla="*/ 827 h 975"/>
                  <a:gd name="T26" fmla="*/ 509 w 526"/>
                  <a:gd name="T27" fmla="*/ 826 h 975"/>
                  <a:gd name="T28" fmla="*/ 525 w 526"/>
                  <a:gd name="T29" fmla="*/ 826 h 975"/>
                  <a:gd name="T30" fmla="*/ 525 w 526"/>
                  <a:gd name="T31" fmla="*/ 690 h 975"/>
                  <a:gd name="T32" fmla="*/ 490 w 526"/>
                  <a:gd name="T33" fmla="*/ 689 h 975"/>
                  <a:gd name="T34" fmla="*/ 490 w 526"/>
                  <a:gd name="T35" fmla="*/ 661 h 975"/>
                  <a:gd name="T36" fmla="*/ 445 w 526"/>
                  <a:gd name="T37" fmla="*/ 661 h 975"/>
                  <a:gd name="T38" fmla="*/ 432 w 526"/>
                  <a:gd name="T39" fmla="*/ 627 h 975"/>
                  <a:gd name="T40" fmla="*/ 408 w 526"/>
                  <a:gd name="T41" fmla="*/ 626 h 975"/>
                  <a:gd name="T42" fmla="*/ 406 w 526"/>
                  <a:gd name="T43" fmla="*/ 557 h 975"/>
                  <a:gd name="T44" fmla="*/ 389 w 526"/>
                  <a:gd name="T45" fmla="*/ 557 h 975"/>
                  <a:gd name="T46" fmla="*/ 384 w 526"/>
                  <a:gd name="T47" fmla="*/ 547 h 975"/>
                  <a:gd name="T48" fmla="*/ 384 w 526"/>
                  <a:gd name="T49" fmla="*/ 478 h 975"/>
                  <a:gd name="T50" fmla="*/ 355 w 526"/>
                  <a:gd name="T51" fmla="*/ 477 h 975"/>
                  <a:gd name="T52" fmla="*/ 356 w 526"/>
                  <a:gd name="T53" fmla="*/ 63 h 975"/>
                  <a:gd name="T54" fmla="*/ 287 w 526"/>
                  <a:gd name="T55" fmla="*/ 0 h 975"/>
                  <a:gd name="T56" fmla="*/ 197 w 526"/>
                  <a:gd name="T57" fmla="*/ 72 h 975"/>
                  <a:gd name="T58" fmla="*/ 229 w 526"/>
                  <a:gd name="T59" fmla="*/ 93 h 975"/>
                  <a:gd name="T60" fmla="*/ 229 w 526"/>
                  <a:gd name="T61" fmla="*/ 117 h 975"/>
                  <a:gd name="T62" fmla="*/ 197 w 526"/>
                  <a:gd name="T63" fmla="*/ 138 h 975"/>
                  <a:gd name="T64" fmla="*/ 229 w 526"/>
                  <a:gd name="T65" fmla="*/ 157 h 975"/>
                  <a:gd name="T66" fmla="*/ 224 w 526"/>
                  <a:gd name="T67" fmla="*/ 164 h 975"/>
                  <a:gd name="T68" fmla="*/ 197 w 526"/>
                  <a:gd name="T69" fmla="*/ 181 h 975"/>
                  <a:gd name="T70" fmla="*/ 192 w 526"/>
                  <a:gd name="T71" fmla="*/ 235 h 975"/>
                  <a:gd name="T72" fmla="*/ 188 w 526"/>
                  <a:gd name="T73" fmla="*/ 240 h 975"/>
                  <a:gd name="T74" fmla="*/ 230 w 526"/>
                  <a:gd name="T75" fmla="*/ 271 h 975"/>
                  <a:gd name="T76" fmla="*/ 230 w 526"/>
                  <a:gd name="T77" fmla="*/ 298 h 975"/>
                  <a:gd name="T78" fmla="*/ 197 w 526"/>
                  <a:gd name="T79" fmla="*/ 330 h 975"/>
                  <a:gd name="T80" fmla="*/ 229 w 526"/>
                  <a:gd name="T81" fmla="*/ 358 h 975"/>
                  <a:gd name="T82" fmla="*/ 229 w 526"/>
                  <a:gd name="T83" fmla="*/ 386 h 975"/>
                  <a:gd name="T84" fmla="*/ 197 w 526"/>
                  <a:gd name="T85" fmla="*/ 422 h 975"/>
                  <a:gd name="T86" fmla="*/ 191 w 526"/>
                  <a:gd name="T87" fmla="*/ 481 h 975"/>
                  <a:gd name="T88" fmla="*/ 153 w 526"/>
                  <a:gd name="T89" fmla="*/ 481 h 975"/>
                  <a:gd name="T90" fmla="*/ 153 w 526"/>
                  <a:gd name="T91" fmla="*/ 560 h 975"/>
                  <a:gd name="T92" fmla="*/ 129 w 526"/>
                  <a:gd name="T93" fmla="*/ 560 h 975"/>
                  <a:gd name="T94" fmla="*/ 129 w 526"/>
                  <a:gd name="T95" fmla="*/ 630 h 975"/>
                  <a:gd name="T96" fmla="*/ 104 w 526"/>
                  <a:gd name="T97" fmla="*/ 630 h 975"/>
                  <a:gd name="T98" fmla="*/ 92 w 526"/>
                  <a:gd name="T99" fmla="*/ 663 h 975"/>
                  <a:gd name="T100" fmla="*/ 40 w 526"/>
                  <a:gd name="T101" fmla="*/ 663 h 975"/>
                  <a:gd name="T102" fmla="*/ 40 w 526"/>
                  <a:gd name="T103" fmla="*/ 692 h 975"/>
                  <a:gd name="T104" fmla="*/ 0 w 526"/>
                  <a:gd name="T105" fmla="*/ 692 h 975"/>
                  <a:gd name="T106" fmla="*/ 0 w 526"/>
                  <a:gd name="T107" fmla="*/ 830 h 975"/>
                  <a:gd name="T108" fmla="*/ 39 w 526"/>
                  <a:gd name="T109" fmla="*/ 830 h 975"/>
                  <a:gd name="T110" fmla="*/ 39 w 526"/>
                  <a:gd name="T111" fmla="*/ 849 h 975"/>
                  <a:gd name="T112" fmla="*/ 83 w 526"/>
                  <a:gd name="T113" fmla="*/ 849 h 975"/>
                  <a:gd name="T114" fmla="*/ 94 w 526"/>
                  <a:gd name="T115" fmla="*/ 858 h 975"/>
                  <a:gd name="T116" fmla="*/ 104 w 526"/>
                  <a:gd name="T117" fmla="*/ 880 h 975"/>
                  <a:gd name="T118" fmla="*/ 129 w 526"/>
                  <a:gd name="T119" fmla="*/ 880 h 975"/>
                  <a:gd name="T120" fmla="*/ 189 w 526"/>
                  <a:gd name="T121" fmla="*/ 974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6" h="975">
                    <a:moveTo>
                      <a:pt x="189" y="974"/>
                    </a:moveTo>
                    <a:lnTo>
                      <a:pt x="347" y="974"/>
                    </a:lnTo>
                    <a:lnTo>
                      <a:pt x="317" y="936"/>
                    </a:lnTo>
                    <a:lnTo>
                      <a:pt x="225" y="936"/>
                    </a:lnTo>
                    <a:lnTo>
                      <a:pt x="190" y="877"/>
                    </a:lnTo>
                    <a:lnTo>
                      <a:pt x="349" y="877"/>
                    </a:lnTo>
                    <a:lnTo>
                      <a:pt x="317" y="936"/>
                    </a:lnTo>
                    <a:lnTo>
                      <a:pt x="347" y="973"/>
                    </a:lnTo>
                    <a:lnTo>
                      <a:pt x="403" y="881"/>
                    </a:lnTo>
                    <a:lnTo>
                      <a:pt x="433" y="880"/>
                    </a:lnTo>
                    <a:lnTo>
                      <a:pt x="443" y="849"/>
                    </a:lnTo>
                    <a:lnTo>
                      <a:pt x="490" y="849"/>
                    </a:lnTo>
                    <a:lnTo>
                      <a:pt x="491" y="827"/>
                    </a:lnTo>
                    <a:lnTo>
                      <a:pt x="509" y="826"/>
                    </a:lnTo>
                    <a:lnTo>
                      <a:pt x="525" y="826"/>
                    </a:lnTo>
                    <a:lnTo>
                      <a:pt x="525" y="690"/>
                    </a:lnTo>
                    <a:lnTo>
                      <a:pt x="490" y="689"/>
                    </a:lnTo>
                    <a:lnTo>
                      <a:pt x="490" y="661"/>
                    </a:lnTo>
                    <a:lnTo>
                      <a:pt x="445" y="661"/>
                    </a:lnTo>
                    <a:lnTo>
                      <a:pt x="432" y="627"/>
                    </a:lnTo>
                    <a:lnTo>
                      <a:pt x="408" y="626"/>
                    </a:lnTo>
                    <a:lnTo>
                      <a:pt x="406" y="557"/>
                    </a:lnTo>
                    <a:lnTo>
                      <a:pt x="389" y="557"/>
                    </a:lnTo>
                    <a:lnTo>
                      <a:pt x="384" y="547"/>
                    </a:lnTo>
                    <a:lnTo>
                      <a:pt x="384" y="478"/>
                    </a:lnTo>
                    <a:lnTo>
                      <a:pt x="355" y="477"/>
                    </a:lnTo>
                    <a:lnTo>
                      <a:pt x="356" y="63"/>
                    </a:lnTo>
                    <a:lnTo>
                      <a:pt x="287" y="0"/>
                    </a:lnTo>
                    <a:lnTo>
                      <a:pt x="197" y="72"/>
                    </a:lnTo>
                    <a:lnTo>
                      <a:pt x="229" y="93"/>
                    </a:lnTo>
                    <a:lnTo>
                      <a:pt x="229" y="117"/>
                    </a:lnTo>
                    <a:lnTo>
                      <a:pt x="197" y="138"/>
                    </a:lnTo>
                    <a:lnTo>
                      <a:pt x="229" y="157"/>
                    </a:lnTo>
                    <a:lnTo>
                      <a:pt x="224" y="164"/>
                    </a:lnTo>
                    <a:lnTo>
                      <a:pt x="197" y="181"/>
                    </a:lnTo>
                    <a:lnTo>
                      <a:pt x="192" y="235"/>
                    </a:lnTo>
                    <a:lnTo>
                      <a:pt x="188" y="240"/>
                    </a:lnTo>
                    <a:lnTo>
                      <a:pt x="230" y="271"/>
                    </a:lnTo>
                    <a:lnTo>
                      <a:pt x="230" y="298"/>
                    </a:lnTo>
                    <a:lnTo>
                      <a:pt x="197" y="330"/>
                    </a:lnTo>
                    <a:lnTo>
                      <a:pt x="229" y="358"/>
                    </a:lnTo>
                    <a:lnTo>
                      <a:pt x="229" y="386"/>
                    </a:lnTo>
                    <a:lnTo>
                      <a:pt x="197" y="422"/>
                    </a:lnTo>
                    <a:lnTo>
                      <a:pt x="191" y="481"/>
                    </a:lnTo>
                    <a:lnTo>
                      <a:pt x="153" y="481"/>
                    </a:lnTo>
                    <a:lnTo>
                      <a:pt x="153" y="560"/>
                    </a:lnTo>
                    <a:lnTo>
                      <a:pt x="129" y="560"/>
                    </a:lnTo>
                    <a:lnTo>
                      <a:pt x="129" y="630"/>
                    </a:lnTo>
                    <a:lnTo>
                      <a:pt x="104" y="630"/>
                    </a:lnTo>
                    <a:lnTo>
                      <a:pt x="92" y="663"/>
                    </a:lnTo>
                    <a:lnTo>
                      <a:pt x="40" y="663"/>
                    </a:lnTo>
                    <a:lnTo>
                      <a:pt x="40" y="692"/>
                    </a:lnTo>
                    <a:lnTo>
                      <a:pt x="0" y="692"/>
                    </a:lnTo>
                    <a:lnTo>
                      <a:pt x="0" y="830"/>
                    </a:lnTo>
                    <a:lnTo>
                      <a:pt x="39" y="830"/>
                    </a:lnTo>
                    <a:lnTo>
                      <a:pt x="39" y="849"/>
                    </a:lnTo>
                    <a:lnTo>
                      <a:pt x="83" y="849"/>
                    </a:lnTo>
                    <a:lnTo>
                      <a:pt x="94" y="858"/>
                    </a:lnTo>
                    <a:lnTo>
                      <a:pt x="104" y="880"/>
                    </a:lnTo>
                    <a:lnTo>
                      <a:pt x="129" y="880"/>
                    </a:lnTo>
                    <a:lnTo>
                      <a:pt x="189" y="974"/>
                    </a:lnTo>
                  </a:path>
                </a:pathLst>
              </a:custGeom>
              <a:solidFill>
                <a:srgbClr val="FF9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Freeform 1095"/>
              <p:cNvSpPr>
                <a:spLocks/>
              </p:cNvSpPr>
              <p:nvPr/>
            </p:nvSpPr>
            <p:spPr bwMode="auto">
              <a:xfrm>
                <a:off x="2839" y="2355"/>
                <a:ext cx="527" cy="974"/>
              </a:xfrm>
              <a:custGeom>
                <a:avLst/>
                <a:gdLst>
                  <a:gd name="T0" fmla="*/ 189 w 527"/>
                  <a:gd name="T1" fmla="*/ 973 h 974"/>
                  <a:gd name="T2" fmla="*/ 347 w 527"/>
                  <a:gd name="T3" fmla="*/ 973 h 974"/>
                  <a:gd name="T4" fmla="*/ 317 w 527"/>
                  <a:gd name="T5" fmla="*/ 936 h 974"/>
                  <a:gd name="T6" fmla="*/ 225 w 527"/>
                  <a:gd name="T7" fmla="*/ 936 h 974"/>
                  <a:gd name="T8" fmla="*/ 190 w 527"/>
                  <a:gd name="T9" fmla="*/ 877 h 974"/>
                  <a:gd name="T10" fmla="*/ 349 w 527"/>
                  <a:gd name="T11" fmla="*/ 877 h 974"/>
                  <a:gd name="T12" fmla="*/ 316 w 527"/>
                  <a:gd name="T13" fmla="*/ 936 h 974"/>
                  <a:gd name="T14" fmla="*/ 347 w 527"/>
                  <a:gd name="T15" fmla="*/ 973 h 974"/>
                  <a:gd name="T16" fmla="*/ 403 w 527"/>
                  <a:gd name="T17" fmla="*/ 881 h 974"/>
                  <a:gd name="T18" fmla="*/ 433 w 527"/>
                  <a:gd name="T19" fmla="*/ 880 h 974"/>
                  <a:gd name="T20" fmla="*/ 443 w 527"/>
                  <a:gd name="T21" fmla="*/ 849 h 974"/>
                  <a:gd name="T22" fmla="*/ 490 w 527"/>
                  <a:gd name="T23" fmla="*/ 849 h 974"/>
                  <a:gd name="T24" fmla="*/ 491 w 527"/>
                  <a:gd name="T25" fmla="*/ 826 h 974"/>
                  <a:gd name="T26" fmla="*/ 509 w 527"/>
                  <a:gd name="T27" fmla="*/ 826 h 974"/>
                  <a:gd name="T28" fmla="*/ 526 w 527"/>
                  <a:gd name="T29" fmla="*/ 826 h 974"/>
                  <a:gd name="T30" fmla="*/ 526 w 527"/>
                  <a:gd name="T31" fmla="*/ 690 h 974"/>
                  <a:gd name="T32" fmla="*/ 490 w 527"/>
                  <a:gd name="T33" fmla="*/ 689 h 974"/>
                  <a:gd name="T34" fmla="*/ 490 w 527"/>
                  <a:gd name="T35" fmla="*/ 661 h 974"/>
                  <a:gd name="T36" fmla="*/ 445 w 527"/>
                  <a:gd name="T37" fmla="*/ 661 h 974"/>
                  <a:gd name="T38" fmla="*/ 432 w 527"/>
                  <a:gd name="T39" fmla="*/ 627 h 974"/>
                  <a:gd name="T40" fmla="*/ 408 w 527"/>
                  <a:gd name="T41" fmla="*/ 626 h 974"/>
                  <a:gd name="T42" fmla="*/ 406 w 527"/>
                  <a:gd name="T43" fmla="*/ 557 h 974"/>
                  <a:gd name="T44" fmla="*/ 389 w 527"/>
                  <a:gd name="T45" fmla="*/ 557 h 974"/>
                  <a:gd name="T46" fmla="*/ 385 w 527"/>
                  <a:gd name="T47" fmla="*/ 551 h 974"/>
                  <a:gd name="T48" fmla="*/ 385 w 527"/>
                  <a:gd name="T49" fmla="*/ 477 h 974"/>
                  <a:gd name="T50" fmla="*/ 354 w 527"/>
                  <a:gd name="T51" fmla="*/ 477 h 974"/>
                  <a:gd name="T52" fmla="*/ 356 w 527"/>
                  <a:gd name="T53" fmla="*/ 63 h 974"/>
                  <a:gd name="T54" fmla="*/ 286 w 527"/>
                  <a:gd name="T55" fmla="*/ 0 h 974"/>
                  <a:gd name="T56" fmla="*/ 197 w 527"/>
                  <a:gd name="T57" fmla="*/ 72 h 974"/>
                  <a:gd name="T58" fmla="*/ 229 w 527"/>
                  <a:gd name="T59" fmla="*/ 92 h 974"/>
                  <a:gd name="T60" fmla="*/ 229 w 527"/>
                  <a:gd name="T61" fmla="*/ 116 h 974"/>
                  <a:gd name="T62" fmla="*/ 197 w 527"/>
                  <a:gd name="T63" fmla="*/ 138 h 974"/>
                  <a:gd name="T64" fmla="*/ 229 w 527"/>
                  <a:gd name="T65" fmla="*/ 157 h 974"/>
                  <a:gd name="T66" fmla="*/ 224 w 527"/>
                  <a:gd name="T67" fmla="*/ 164 h 974"/>
                  <a:gd name="T68" fmla="*/ 196 w 527"/>
                  <a:gd name="T69" fmla="*/ 181 h 974"/>
                  <a:gd name="T70" fmla="*/ 192 w 527"/>
                  <a:gd name="T71" fmla="*/ 235 h 974"/>
                  <a:gd name="T72" fmla="*/ 188 w 527"/>
                  <a:gd name="T73" fmla="*/ 240 h 974"/>
                  <a:gd name="T74" fmla="*/ 230 w 527"/>
                  <a:gd name="T75" fmla="*/ 271 h 974"/>
                  <a:gd name="T76" fmla="*/ 230 w 527"/>
                  <a:gd name="T77" fmla="*/ 298 h 974"/>
                  <a:gd name="T78" fmla="*/ 196 w 527"/>
                  <a:gd name="T79" fmla="*/ 329 h 974"/>
                  <a:gd name="T80" fmla="*/ 229 w 527"/>
                  <a:gd name="T81" fmla="*/ 358 h 974"/>
                  <a:gd name="T82" fmla="*/ 229 w 527"/>
                  <a:gd name="T83" fmla="*/ 386 h 974"/>
                  <a:gd name="T84" fmla="*/ 197 w 527"/>
                  <a:gd name="T85" fmla="*/ 422 h 974"/>
                  <a:gd name="T86" fmla="*/ 191 w 527"/>
                  <a:gd name="T87" fmla="*/ 481 h 974"/>
                  <a:gd name="T88" fmla="*/ 152 w 527"/>
                  <a:gd name="T89" fmla="*/ 481 h 974"/>
                  <a:gd name="T90" fmla="*/ 152 w 527"/>
                  <a:gd name="T91" fmla="*/ 560 h 974"/>
                  <a:gd name="T92" fmla="*/ 130 w 527"/>
                  <a:gd name="T93" fmla="*/ 560 h 974"/>
                  <a:gd name="T94" fmla="*/ 130 w 527"/>
                  <a:gd name="T95" fmla="*/ 630 h 974"/>
                  <a:gd name="T96" fmla="*/ 103 w 527"/>
                  <a:gd name="T97" fmla="*/ 630 h 974"/>
                  <a:gd name="T98" fmla="*/ 92 w 527"/>
                  <a:gd name="T99" fmla="*/ 663 h 974"/>
                  <a:gd name="T100" fmla="*/ 40 w 527"/>
                  <a:gd name="T101" fmla="*/ 663 h 974"/>
                  <a:gd name="T102" fmla="*/ 40 w 527"/>
                  <a:gd name="T103" fmla="*/ 692 h 974"/>
                  <a:gd name="T104" fmla="*/ 0 w 527"/>
                  <a:gd name="T105" fmla="*/ 692 h 974"/>
                  <a:gd name="T106" fmla="*/ 0 w 527"/>
                  <a:gd name="T107" fmla="*/ 829 h 974"/>
                  <a:gd name="T108" fmla="*/ 39 w 527"/>
                  <a:gd name="T109" fmla="*/ 829 h 974"/>
                  <a:gd name="T110" fmla="*/ 39 w 527"/>
                  <a:gd name="T111" fmla="*/ 849 h 974"/>
                  <a:gd name="T112" fmla="*/ 83 w 527"/>
                  <a:gd name="T113" fmla="*/ 849 h 974"/>
                  <a:gd name="T114" fmla="*/ 94 w 527"/>
                  <a:gd name="T115" fmla="*/ 858 h 974"/>
                  <a:gd name="T116" fmla="*/ 104 w 527"/>
                  <a:gd name="T117" fmla="*/ 880 h 974"/>
                  <a:gd name="T118" fmla="*/ 130 w 527"/>
                  <a:gd name="T119" fmla="*/ 880 h 974"/>
                  <a:gd name="T120" fmla="*/ 189 w 527"/>
                  <a:gd name="T121" fmla="*/ 973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7" h="974">
                    <a:moveTo>
                      <a:pt x="189" y="973"/>
                    </a:moveTo>
                    <a:lnTo>
                      <a:pt x="347" y="973"/>
                    </a:lnTo>
                    <a:lnTo>
                      <a:pt x="317" y="936"/>
                    </a:lnTo>
                    <a:lnTo>
                      <a:pt x="225" y="936"/>
                    </a:lnTo>
                    <a:lnTo>
                      <a:pt x="190" y="877"/>
                    </a:lnTo>
                    <a:lnTo>
                      <a:pt x="349" y="877"/>
                    </a:lnTo>
                    <a:lnTo>
                      <a:pt x="316" y="936"/>
                    </a:lnTo>
                    <a:lnTo>
                      <a:pt x="347" y="973"/>
                    </a:lnTo>
                    <a:lnTo>
                      <a:pt x="403" y="881"/>
                    </a:lnTo>
                    <a:lnTo>
                      <a:pt x="433" y="880"/>
                    </a:lnTo>
                    <a:lnTo>
                      <a:pt x="443" y="849"/>
                    </a:lnTo>
                    <a:lnTo>
                      <a:pt x="490" y="849"/>
                    </a:lnTo>
                    <a:lnTo>
                      <a:pt x="491" y="826"/>
                    </a:lnTo>
                    <a:lnTo>
                      <a:pt x="509" y="826"/>
                    </a:lnTo>
                    <a:lnTo>
                      <a:pt x="526" y="826"/>
                    </a:lnTo>
                    <a:lnTo>
                      <a:pt x="526" y="690"/>
                    </a:lnTo>
                    <a:lnTo>
                      <a:pt x="490" y="689"/>
                    </a:lnTo>
                    <a:lnTo>
                      <a:pt x="490" y="661"/>
                    </a:lnTo>
                    <a:lnTo>
                      <a:pt x="445" y="661"/>
                    </a:lnTo>
                    <a:lnTo>
                      <a:pt x="432" y="627"/>
                    </a:lnTo>
                    <a:lnTo>
                      <a:pt x="408" y="626"/>
                    </a:lnTo>
                    <a:lnTo>
                      <a:pt x="406" y="557"/>
                    </a:lnTo>
                    <a:lnTo>
                      <a:pt x="389" y="557"/>
                    </a:lnTo>
                    <a:lnTo>
                      <a:pt x="385" y="551"/>
                    </a:lnTo>
                    <a:lnTo>
                      <a:pt x="385" y="477"/>
                    </a:lnTo>
                    <a:lnTo>
                      <a:pt x="354" y="477"/>
                    </a:lnTo>
                    <a:lnTo>
                      <a:pt x="356" y="63"/>
                    </a:lnTo>
                    <a:lnTo>
                      <a:pt x="286" y="0"/>
                    </a:lnTo>
                    <a:lnTo>
                      <a:pt x="197" y="72"/>
                    </a:lnTo>
                    <a:lnTo>
                      <a:pt x="229" y="92"/>
                    </a:lnTo>
                    <a:lnTo>
                      <a:pt x="229" y="116"/>
                    </a:lnTo>
                    <a:lnTo>
                      <a:pt x="197" y="138"/>
                    </a:lnTo>
                    <a:lnTo>
                      <a:pt x="229" y="157"/>
                    </a:lnTo>
                    <a:lnTo>
                      <a:pt x="224" y="164"/>
                    </a:lnTo>
                    <a:lnTo>
                      <a:pt x="196" y="181"/>
                    </a:lnTo>
                    <a:lnTo>
                      <a:pt x="192" y="235"/>
                    </a:lnTo>
                    <a:lnTo>
                      <a:pt x="188" y="240"/>
                    </a:lnTo>
                    <a:lnTo>
                      <a:pt x="230" y="271"/>
                    </a:lnTo>
                    <a:lnTo>
                      <a:pt x="230" y="298"/>
                    </a:lnTo>
                    <a:lnTo>
                      <a:pt x="196" y="329"/>
                    </a:lnTo>
                    <a:lnTo>
                      <a:pt x="229" y="358"/>
                    </a:lnTo>
                    <a:lnTo>
                      <a:pt x="229" y="386"/>
                    </a:lnTo>
                    <a:lnTo>
                      <a:pt x="197" y="422"/>
                    </a:lnTo>
                    <a:lnTo>
                      <a:pt x="191" y="481"/>
                    </a:lnTo>
                    <a:lnTo>
                      <a:pt x="152" y="481"/>
                    </a:lnTo>
                    <a:lnTo>
                      <a:pt x="152" y="560"/>
                    </a:lnTo>
                    <a:lnTo>
                      <a:pt x="130" y="560"/>
                    </a:lnTo>
                    <a:lnTo>
                      <a:pt x="130" y="630"/>
                    </a:lnTo>
                    <a:lnTo>
                      <a:pt x="103" y="630"/>
                    </a:lnTo>
                    <a:lnTo>
                      <a:pt x="92" y="663"/>
                    </a:lnTo>
                    <a:lnTo>
                      <a:pt x="40" y="663"/>
                    </a:lnTo>
                    <a:lnTo>
                      <a:pt x="40" y="692"/>
                    </a:lnTo>
                    <a:lnTo>
                      <a:pt x="0" y="692"/>
                    </a:lnTo>
                    <a:lnTo>
                      <a:pt x="0" y="829"/>
                    </a:lnTo>
                    <a:lnTo>
                      <a:pt x="39" y="829"/>
                    </a:lnTo>
                    <a:lnTo>
                      <a:pt x="39" y="849"/>
                    </a:lnTo>
                    <a:lnTo>
                      <a:pt x="83" y="849"/>
                    </a:lnTo>
                    <a:lnTo>
                      <a:pt x="94" y="858"/>
                    </a:lnTo>
                    <a:lnTo>
                      <a:pt x="104" y="880"/>
                    </a:lnTo>
                    <a:lnTo>
                      <a:pt x="130" y="880"/>
                    </a:lnTo>
                    <a:lnTo>
                      <a:pt x="189" y="973"/>
                    </a:lnTo>
                  </a:path>
                </a:pathLst>
              </a:custGeom>
              <a:solidFill>
                <a:srgbClr val="BF7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 name="Group 1096"/>
              <p:cNvGrpSpPr>
                <a:grpSpLocks/>
              </p:cNvGrpSpPr>
              <p:nvPr/>
            </p:nvGrpSpPr>
            <p:grpSpPr bwMode="auto">
              <a:xfrm>
                <a:off x="2864" y="3038"/>
                <a:ext cx="402" cy="114"/>
                <a:chOff x="2864" y="3038"/>
                <a:chExt cx="402" cy="114"/>
              </a:xfrm>
            </p:grpSpPr>
            <p:sp>
              <p:nvSpPr>
                <p:cNvPr id="54" name="Freeform 1097"/>
                <p:cNvSpPr>
                  <a:spLocks/>
                </p:cNvSpPr>
                <p:nvPr/>
              </p:nvSpPr>
              <p:spPr bwMode="auto">
                <a:xfrm>
                  <a:off x="2864" y="3038"/>
                  <a:ext cx="373" cy="113"/>
                </a:xfrm>
                <a:custGeom>
                  <a:avLst/>
                  <a:gdLst>
                    <a:gd name="T0" fmla="*/ 0 w 373"/>
                    <a:gd name="T1" fmla="*/ 54 h 113"/>
                    <a:gd name="T2" fmla="*/ 33 w 373"/>
                    <a:gd name="T3" fmla="*/ 112 h 113"/>
                    <a:gd name="T4" fmla="*/ 372 w 373"/>
                    <a:gd name="T5" fmla="*/ 112 h 113"/>
                    <a:gd name="T6" fmla="*/ 369 w 373"/>
                    <a:gd name="T7" fmla="*/ 108 h 113"/>
                    <a:gd name="T8" fmla="*/ 37 w 373"/>
                    <a:gd name="T9" fmla="*/ 108 h 113"/>
                    <a:gd name="T10" fmla="*/ 7 w 373"/>
                    <a:gd name="T11" fmla="*/ 54 h 113"/>
                    <a:gd name="T12" fmla="*/ 36 w 373"/>
                    <a:gd name="T13" fmla="*/ 4 h 113"/>
                    <a:gd name="T14" fmla="*/ 30 w 373"/>
                    <a:gd name="T15" fmla="*/ 0 h 113"/>
                    <a:gd name="T16" fmla="*/ 0 w 373"/>
                    <a:gd name="T17"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3" h="113">
                      <a:moveTo>
                        <a:pt x="0" y="54"/>
                      </a:moveTo>
                      <a:lnTo>
                        <a:pt x="33" y="112"/>
                      </a:lnTo>
                      <a:lnTo>
                        <a:pt x="372" y="112"/>
                      </a:lnTo>
                      <a:lnTo>
                        <a:pt x="369" y="108"/>
                      </a:lnTo>
                      <a:lnTo>
                        <a:pt x="37" y="108"/>
                      </a:lnTo>
                      <a:lnTo>
                        <a:pt x="7" y="54"/>
                      </a:lnTo>
                      <a:lnTo>
                        <a:pt x="36" y="4"/>
                      </a:lnTo>
                      <a:lnTo>
                        <a:pt x="30" y="0"/>
                      </a:lnTo>
                      <a:lnTo>
                        <a:pt x="0" y="54"/>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Freeform 1098"/>
                <p:cNvSpPr>
                  <a:spLocks/>
                </p:cNvSpPr>
                <p:nvPr/>
              </p:nvSpPr>
              <p:spPr bwMode="auto">
                <a:xfrm>
                  <a:off x="2894" y="3039"/>
                  <a:ext cx="372" cy="113"/>
                </a:xfrm>
                <a:custGeom>
                  <a:avLst/>
                  <a:gdLst>
                    <a:gd name="T0" fmla="*/ 371 w 372"/>
                    <a:gd name="T1" fmla="*/ 58 h 113"/>
                    <a:gd name="T2" fmla="*/ 339 w 372"/>
                    <a:gd name="T3" fmla="*/ 0 h 113"/>
                    <a:gd name="T4" fmla="*/ 0 w 372"/>
                    <a:gd name="T5" fmla="*/ 0 h 113"/>
                    <a:gd name="T6" fmla="*/ 3 w 372"/>
                    <a:gd name="T7" fmla="*/ 4 h 113"/>
                    <a:gd name="T8" fmla="*/ 335 w 372"/>
                    <a:gd name="T9" fmla="*/ 4 h 113"/>
                    <a:gd name="T10" fmla="*/ 365 w 372"/>
                    <a:gd name="T11" fmla="*/ 58 h 113"/>
                    <a:gd name="T12" fmla="*/ 336 w 372"/>
                    <a:gd name="T13" fmla="*/ 108 h 113"/>
                    <a:gd name="T14" fmla="*/ 341 w 372"/>
                    <a:gd name="T15" fmla="*/ 112 h 113"/>
                    <a:gd name="T16" fmla="*/ 371 w 372"/>
                    <a:gd name="T17" fmla="*/ 5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
                      <a:moveTo>
                        <a:pt x="371" y="58"/>
                      </a:moveTo>
                      <a:lnTo>
                        <a:pt x="339" y="0"/>
                      </a:lnTo>
                      <a:lnTo>
                        <a:pt x="0" y="0"/>
                      </a:lnTo>
                      <a:lnTo>
                        <a:pt x="3" y="4"/>
                      </a:lnTo>
                      <a:lnTo>
                        <a:pt x="335" y="4"/>
                      </a:lnTo>
                      <a:lnTo>
                        <a:pt x="365" y="58"/>
                      </a:lnTo>
                      <a:lnTo>
                        <a:pt x="336" y="108"/>
                      </a:lnTo>
                      <a:lnTo>
                        <a:pt x="341" y="112"/>
                      </a:lnTo>
                      <a:lnTo>
                        <a:pt x="371" y="58"/>
                      </a:lnTo>
                    </a:path>
                  </a:pathLst>
                </a:custGeom>
                <a:solidFill>
                  <a:srgbClr val="FF9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 name="Rectangle 1099"/>
              <p:cNvSpPr>
                <a:spLocks noChangeArrowheads="1"/>
              </p:cNvSpPr>
              <p:nvPr/>
            </p:nvSpPr>
            <p:spPr bwMode="auto">
              <a:xfrm>
                <a:off x="2881" y="3071"/>
                <a:ext cx="446" cy="16"/>
              </a:xfrm>
              <a:prstGeom prst="rect">
                <a:avLst/>
              </a:prstGeom>
              <a:solidFill>
                <a:srgbClr val="FF9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1100"/>
              <p:cNvSpPr>
                <a:spLocks noChangeArrowheads="1"/>
              </p:cNvSpPr>
              <p:nvPr/>
            </p:nvSpPr>
            <p:spPr bwMode="auto">
              <a:xfrm>
                <a:off x="2925" y="3001"/>
                <a:ext cx="348" cy="16"/>
              </a:xfrm>
              <a:prstGeom prst="rect">
                <a:avLst/>
              </a:prstGeom>
              <a:solidFill>
                <a:srgbClr val="FF9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 name="Group 1101"/>
              <p:cNvGrpSpPr>
                <a:grpSpLocks/>
              </p:cNvGrpSpPr>
              <p:nvPr/>
            </p:nvGrpSpPr>
            <p:grpSpPr bwMode="auto">
              <a:xfrm>
                <a:off x="2880" y="2350"/>
                <a:ext cx="449" cy="693"/>
                <a:chOff x="2880" y="2350"/>
                <a:chExt cx="449" cy="693"/>
              </a:xfrm>
            </p:grpSpPr>
            <p:sp>
              <p:nvSpPr>
                <p:cNvPr id="46" name="Freeform 1102"/>
                <p:cNvSpPr>
                  <a:spLocks/>
                </p:cNvSpPr>
                <p:nvPr/>
              </p:nvSpPr>
              <p:spPr bwMode="auto">
                <a:xfrm>
                  <a:off x="3084" y="2373"/>
                  <a:ext cx="17" cy="533"/>
                </a:xfrm>
                <a:custGeom>
                  <a:avLst/>
                  <a:gdLst>
                    <a:gd name="T0" fmla="*/ 16 w 17"/>
                    <a:gd name="T1" fmla="*/ 532 h 533"/>
                    <a:gd name="T2" fmla="*/ 15 w 17"/>
                    <a:gd name="T3" fmla="*/ 0 h 533"/>
                    <a:gd name="T4" fmla="*/ 3 w 17"/>
                    <a:gd name="T5" fmla="*/ 8 h 533"/>
                    <a:gd name="T6" fmla="*/ 0 w 17"/>
                    <a:gd name="T7" fmla="*/ 516 h 533"/>
                    <a:gd name="T8" fmla="*/ 16 w 17"/>
                    <a:gd name="T9" fmla="*/ 532 h 533"/>
                  </a:gdLst>
                  <a:ahLst/>
                  <a:cxnLst>
                    <a:cxn ang="0">
                      <a:pos x="T0" y="T1"/>
                    </a:cxn>
                    <a:cxn ang="0">
                      <a:pos x="T2" y="T3"/>
                    </a:cxn>
                    <a:cxn ang="0">
                      <a:pos x="T4" y="T5"/>
                    </a:cxn>
                    <a:cxn ang="0">
                      <a:pos x="T6" y="T7"/>
                    </a:cxn>
                    <a:cxn ang="0">
                      <a:pos x="T8" y="T9"/>
                    </a:cxn>
                  </a:cxnLst>
                  <a:rect l="0" t="0" r="r" b="b"/>
                  <a:pathLst>
                    <a:path w="17" h="533">
                      <a:moveTo>
                        <a:pt x="16" y="532"/>
                      </a:moveTo>
                      <a:lnTo>
                        <a:pt x="15" y="0"/>
                      </a:lnTo>
                      <a:lnTo>
                        <a:pt x="3" y="8"/>
                      </a:lnTo>
                      <a:lnTo>
                        <a:pt x="0" y="516"/>
                      </a:lnTo>
                      <a:lnTo>
                        <a:pt x="16" y="532"/>
                      </a:lnTo>
                    </a:path>
                  </a:pathLst>
                </a:custGeom>
                <a:solidFill>
                  <a:srgbClr val="FF9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Freeform 1103"/>
                <p:cNvSpPr>
                  <a:spLocks/>
                </p:cNvSpPr>
                <p:nvPr/>
              </p:nvSpPr>
              <p:spPr bwMode="auto">
                <a:xfrm>
                  <a:off x="3149" y="2372"/>
                  <a:ext cx="17" cy="520"/>
                </a:xfrm>
                <a:custGeom>
                  <a:avLst/>
                  <a:gdLst>
                    <a:gd name="T0" fmla="*/ 13 w 17"/>
                    <a:gd name="T1" fmla="*/ 519 h 520"/>
                    <a:gd name="T2" fmla="*/ 16 w 17"/>
                    <a:gd name="T3" fmla="*/ 9 h 520"/>
                    <a:gd name="T4" fmla="*/ 2 w 17"/>
                    <a:gd name="T5" fmla="*/ 0 h 520"/>
                    <a:gd name="T6" fmla="*/ 0 w 17"/>
                    <a:gd name="T7" fmla="*/ 477 h 520"/>
                    <a:gd name="T8" fmla="*/ 13 w 17"/>
                    <a:gd name="T9" fmla="*/ 519 h 520"/>
                  </a:gdLst>
                  <a:ahLst/>
                  <a:cxnLst>
                    <a:cxn ang="0">
                      <a:pos x="T0" y="T1"/>
                    </a:cxn>
                    <a:cxn ang="0">
                      <a:pos x="T2" y="T3"/>
                    </a:cxn>
                    <a:cxn ang="0">
                      <a:pos x="T4" y="T5"/>
                    </a:cxn>
                    <a:cxn ang="0">
                      <a:pos x="T6" y="T7"/>
                    </a:cxn>
                    <a:cxn ang="0">
                      <a:pos x="T8" y="T9"/>
                    </a:cxn>
                  </a:cxnLst>
                  <a:rect l="0" t="0" r="r" b="b"/>
                  <a:pathLst>
                    <a:path w="17" h="520">
                      <a:moveTo>
                        <a:pt x="13" y="519"/>
                      </a:moveTo>
                      <a:lnTo>
                        <a:pt x="16" y="9"/>
                      </a:lnTo>
                      <a:lnTo>
                        <a:pt x="2" y="0"/>
                      </a:lnTo>
                      <a:lnTo>
                        <a:pt x="0" y="477"/>
                      </a:lnTo>
                      <a:lnTo>
                        <a:pt x="13" y="519"/>
                      </a:lnTo>
                    </a:path>
                  </a:pathLst>
                </a:custGeom>
                <a:solidFill>
                  <a:srgbClr val="FF9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 name="Group 1104"/>
                <p:cNvGrpSpPr>
                  <a:grpSpLocks/>
                </p:cNvGrpSpPr>
                <p:nvPr/>
              </p:nvGrpSpPr>
              <p:grpSpPr bwMode="auto">
                <a:xfrm>
                  <a:off x="2880" y="2350"/>
                  <a:ext cx="449" cy="693"/>
                  <a:chOff x="2880" y="2350"/>
                  <a:chExt cx="449" cy="693"/>
                </a:xfrm>
              </p:grpSpPr>
              <p:sp>
                <p:nvSpPr>
                  <p:cNvPr id="49" name="Rectangle 1105"/>
                  <p:cNvSpPr>
                    <a:spLocks noChangeArrowheads="1"/>
                  </p:cNvSpPr>
                  <p:nvPr/>
                </p:nvSpPr>
                <p:spPr bwMode="auto">
                  <a:xfrm>
                    <a:off x="2880" y="3027"/>
                    <a:ext cx="449" cy="16"/>
                  </a:xfrm>
                  <a:prstGeom prst="rect">
                    <a:avLst/>
                  </a:prstGeom>
                  <a:solidFill>
                    <a:srgbClr val="BF7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106"/>
                  <p:cNvSpPr>
                    <a:spLocks noChangeArrowheads="1"/>
                  </p:cNvSpPr>
                  <p:nvPr/>
                </p:nvSpPr>
                <p:spPr bwMode="auto">
                  <a:xfrm>
                    <a:off x="2972" y="2964"/>
                    <a:ext cx="274" cy="16"/>
                  </a:xfrm>
                  <a:prstGeom prst="rect">
                    <a:avLst/>
                  </a:prstGeom>
                  <a:solidFill>
                    <a:srgbClr val="BF7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Freeform 1107"/>
                  <p:cNvSpPr>
                    <a:spLocks/>
                  </p:cNvSpPr>
                  <p:nvPr/>
                </p:nvSpPr>
                <p:spPr bwMode="auto">
                  <a:xfrm>
                    <a:off x="3123" y="2350"/>
                    <a:ext cx="35" cy="541"/>
                  </a:xfrm>
                  <a:custGeom>
                    <a:avLst/>
                    <a:gdLst>
                      <a:gd name="T0" fmla="*/ 34 w 35"/>
                      <a:gd name="T1" fmla="*/ 540 h 541"/>
                      <a:gd name="T2" fmla="*/ 26 w 35"/>
                      <a:gd name="T3" fmla="*/ 505 h 541"/>
                      <a:gd name="T4" fmla="*/ 13 w 35"/>
                      <a:gd name="T5" fmla="*/ 474 h 541"/>
                      <a:gd name="T6" fmla="*/ 13 w 35"/>
                      <a:gd name="T7" fmla="*/ 10 h 541"/>
                      <a:gd name="T8" fmla="*/ 2 w 35"/>
                      <a:gd name="T9" fmla="*/ 0 h 541"/>
                      <a:gd name="T10" fmla="*/ 0 w 35"/>
                      <a:gd name="T11" fmla="*/ 483 h 541"/>
                      <a:gd name="T12" fmla="*/ 34 w 35"/>
                      <a:gd name="T13" fmla="*/ 540 h 541"/>
                    </a:gdLst>
                    <a:ahLst/>
                    <a:cxnLst>
                      <a:cxn ang="0">
                        <a:pos x="T0" y="T1"/>
                      </a:cxn>
                      <a:cxn ang="0">
                        <a:pos x="T2" y="T3"/>
                      </a:cxn>
                      <a:cxn ang="0">
                        <a:pos x="T4" y="T5"/>
                      </a:cxn>
                      <a:cxn ang="0">
                        <a:pos x="T6" y="T7"/>
                      </a:cxn>
                      <a:cxn ang="0">
                        <a:pos x="T8" y="T9"/>
                      </a:cxn>
                      <a:cxn ang="0">
                        <a:pos x="T10" y="T11"/>
                      </a:cxn>
                      <a:cxn ang="0">
                        <a:pos x="T12" y="T13"/>
                      </a:cxn>
                    </a:cxnLst>
                    <a:rect l="0" t="0" r="r" b="b"/>
                    <a:pathLst>
                      <a:path w="35" h="541">
                        <a:moveTo>
                          <a:pt x="34" y="540"/>
                        </a:moveTo>
                        <a:lnTo>
                          <a:pt x="26" y="505"/>
                        </a:lnTo>
                        <a:lnTo>
                          <a:pt x="13" y="474"/>
                        </a:lnTo>
                        <a:lnTo>
                          <a:pt x="13" y="10"/>
                        </a:lnTo>
                        <a:lnTo>
                          <a:pt x="2" y="0"/>
                        </a:lnTo>
                        <a:lnTo>
                          <a:pt x="0" y="483"/>
                        </a:lnTo>
                        <a:lnTo>
                          <a:pt x="34" y="540"/>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Freeform 1108"/>
                  <p:cNvSpPr>
                    <a:spLocks/>
                  </p:cNvSpPr>
                  <p:nvPr/>
                </p:nvSpPr>
                <p:spPr bwMode="auto">
                  <a:xfrm>
                    <a:off x="2991" y="2829"/>
                    <a:ext cx="241" cy="82"/>
                  </a:xfrm>
                  <a:custGeom>
                    <a:avLst/>
                    <a:gdLst>
                      <a:gd name="T0" fmla="*/ 41 w 241"/>
                      <a:gd name="T1" fmla="*/ 0 h 82"/>
                      <a:gd name="T2" fmla="*/ 25 w 241"/>
                      <a:gd name="T3" fmla="*/ 18 h 82"/>
                      <a:gd name="T4" fmla="*/ 25 w 241"/>
                      <a:gd name="T5" fmla="*/ 71 h 82"/>
                      <a:gd name="T6" fmla="*/ 0 w 241"/>
                      <a:gd name="T7" fmla="*/ 71 h 82"/>
                      <a:gd name="T8" fmla="*/ 0 w 241"/>
                      <a:gd name="T9" fmla="*/ 81 h 82"/>
                      <a:gd name="T10" fmla="*/ 240 w 241"/>
                      <a:gd name="T11" fmla="*/ 81 h 82"/>
                      <a:gd name="T12" fmla="*/ 234 w 241"/>
                      <a:gd name="T13" fmla="*/ 71 h 82"/>
                      <a:gd name="T14" fmla="*/ 104 w 241"/>
                      <a:gd name="T15" fmla="*/ 71 h 82"/>
                      <a:gd name="T16" fmla="*/ 93 w 241"/>
                      <a:gd name="T17" fmla="*/ 56 h 82"/>
                      <a:gd name="T18" fmla="*/ 46 w 241"/>
                      <a:gd name="T19" fmla="*/ 56 h 82"/>
                      <a:gd name="T20" fmla="*/ 41 w 241"/>
                      <a:gd name="T2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82">
                        <a:moveTo>
                          <a:pt x="41" y="0"/>
                        </a:moveTo>
                        <a:lnTo>
                          <a:pt x="25" y="18"/>
                        </a:lnTo>
                        <a:lnTo>
                          <a:pt x="25" y="71"/>
                        </a:lnTo>
                        <a:lnTo>
                          <a:pt x="0" y="71"/>
                        </a:lnTo>
                        <a:lnTo>
                          <a:pt x="0" y="81"/>
                        </a:lnTo>
                        <a:lnTo>
                          <a:pt x="240" y="81"/>
                        </a:lnTo>
                        <a:lnTo>
                          <a:pt x="234" y="71"/>
                        </a:lnTo>
                        <a:lnTo>
                          <a:pt x="104" y="71"/>
                        </a:lnTo>
                        <a:lnTo>
                          <a:pt x="93" y="56"/>
                        </a:lnTo>
                        <a:lnTo>
                          <a:pt x="46" y="56"/>
                        </a:lnTo>
                        <a:lnTo>
                          <a:pt x="41" y="0"/>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Freeform 1109"/>
                  <p:cNvSpPr>
                    <a:spLocks/>
                  </p:cNvSpPr>
                  <p:nvPr/>
                </p:nvSpPr>
                <p:spPr bwMode="auto">
                  <a:xfrm>
                    <a:off x="2931" y="2996"/>
                    <a:ext cx="355" cy="17"/>
                  </a:xfrm>
                  <a:custGeom>
                    <a:avLst/>
                    <a:gdLst>
                      <a:gd name="T0" fmla="*/ 0 w 355"/>
                      <a:gd name="T1" fmla="*/ 15 h 17"/>
                      <a:gd name="T2" fmla="*/ 354 w 355"/>
                      <a:gd name="T3" fmla="*/ 16 h 17"/>
                      <a:gd name="T4" fmla="*/ 351 w 355"/>
                      <a:gd name="T5" fmla="*/ 2 h 17"/>
                      <a:gd name="T6" fmla="*/ 3 w 355"/>
                      <a:gd name="T7" fmla="*/ 0 h 17"/>
                      <a:gd name="T8" fmla="*/ 0 w 355"/>
                      <a:gd name="T9" fmla="*/ 15 h 17"/>
                    </a:gdLst>
                    <a:ahLst/>
                    <a:cxnLst>
                      <a:cxn ang="0">
                        <a:pos x="T0" y="T1"/>
                      </a:cxn>
                      <a:cxn ang="0">
                        <a:pos x="T2" y="T3"/>
                      </a:cxn>
                      <a:cxn ang="0">
                        <a:pos x="T4" y="T5"/>
                      </a:cxn>
                      <a:cxn ang="0">
                        <a:pos x="T6" y="T7"/>
                      </a:cxn>
                      <a:cxn ang="0">
                        <a:pos x="T8" y="T9"/>
                      </a:cxn>
                    </a:cxnLst>
                    <a:rect l="0" t="0" r="r" b="b"/>
                    <a:pathLst>
                      <a:path w="355" h="17">
                        <a:moveTo>
                          <a:pt x="0" y="15"/>
                        </a:moveTo>
                        <a:lnTo>
                          <a:pt x="354" y="16"/>
                        </a:lnTo>
                        <a:lnTo>
                          <a:pt x="351" y="2"/>
                        </a:lnTo>
                        <a:lnTo>
                          <a:pt x="3" y="0"/>
                        </a:lnTo>
                        <a:lnTo>
                          <a:pt x="0" y="15"/>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9" name="Rectangle 1110"/>
            <p:cNvSpPr>
              <a:spLocks noChangeArrowheads="1"/>
            </p:cNvSpPr>
            <p:nvPr/>
          </p:nvSpPr>
          <p:spPr bwMode="auto">
            <a:xfrm rot="20280000">
              <a:off x="3003" y="2783"/>
              <a:ext cx="601" cy="1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zh-CN" altLang="en-US" sz="1800" b="0" dirty="0">
                  <a:latin typeface="黑体" pitchFamily="49" charset="-122"/>
                  <a:ea typeface="黑体" pitchFamily="49" charset="-122"/>
                </a:rPr>
                <a:t>张三</a:t>
              </a:r>
            </a:p>
            <a:p>
              <a:pPr eaLnBrk="0" hangingPunct="0"/>
              <a:r>
                <a:rPr kumimoji="0" lang="zh-CN" altLang="en-US" sz="1600" b="0" dirty="0">
                  <a:latin typeface="黑体" pitchFamily="49" charset="-122"/>
                  <a:ea typeface="黑体" pitchFamily="49" charset="-122"/>
                </a:rPr>
                <a:t>的私人密钥</a:t>
              </a:r>
            </a:p>
          </p:txBody>
        </p:sp>
      </p:grpSp>
      <p:sp>
        <p:nvSpPr>
          <p:cNvPr id="56" name="Text Box 1111"/>
          <p:cNvSpPr txBox="1">
            <a:spLocks noChangeArrowheads="1"/>
          </p:cNvSpPr>
          <p:nvPr/>
        </p:nvSpPr>
        <p:spPr bwMode="auto">
          <a:xfrm>
            <a:off x="304800" y="1676400"/>
            <a:ext cx="1143000" cy="376238"/>
          </a:xfrm>
          <a:prstGeom prst="rect">
            <a:avLst/>
          </a:prstGeom>
          <a:noFill/>
          <a:ln w="9525">
            <a:solidFill>
              <a:schemeClr val="tx1"/>
            </a:solidFill>
            <a:miter lim="800000"/>
            <a:headEnd/>
            <a:tailEnd/>
          </a:ln>
          <a:effectLst/>
        </p:spPr>
        <p:txBody>
          <a:bodyPr>
            <a:spAutoFit/>
          </a:bodyPr>
          <a:lstStyle/>
          <a:p>
            <a:pPr>
              <a:spcBef>
                <a:spcPct val="50000"/>
              </a:spcBef>
            </a:pPr>
            <a:r>
              <a:rPr lang="zh-CN" altLang="en-US" sz="1800" b="0" dirty="0">
                <a:latin typeface="黑体" pitchFamily="49" charset="-122"/>
                <a:ea typeface="黑体" pitchFamily="49" charset="-122"/>
              </a:rPr>
              <a:t>我的报价</a:t>
            </a:r>
          </a:p>
        </p:txBody>
      </p:sp>
      <p:sp>
        <p:nvSpPr>
          <p:cNvPr id="57" name="Line 1112"/>
          <p:cNvSpPr>
            <a:spLocks noChangeShapeType="1"/>
          </p:cNvSpPr>
          <p:nvPr/>
        </p:nvSpPr>
        <p:spPr bwMode="auto">
          <a:xfrm>
            <a:off x="1447800" y="18796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1113"/>
          <p:cNvSpPr>
            <a:spLocks noChangeShapeType="1"/>
          </p:cNvSpPr>
          <p:nvPr/>
        </p:nvSpPr>
        <p:spPr bwMode="auto">
          <a:xfrm>
            <a:off x="2667000" y="3124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1114"/>
          <p:cNvSpPr>
            <a:spLocks noChangeShapeType="1"/>
          </p:cNvSpPr>
          <p:nvPr/>
        </p:nvSpPr>
        <p:spPr bwMode="auto">
          <a:xfrm>
            <a:off x="2362200" y="2362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115"/>
          <p:cNvSpPr>
            <a:spLocks noChangeShapeType="1"/>
          </p:cNvSpPr>
          <p:nvPr/>
        </p:nvSpPr>
        <p:spPr bwMode="auto">
          <a:xfrm>
            <a:off x="2667000" y="1905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1116"/>
          <p:cNvSpPr>
            <a:spLocks noChangeShapeType="1"/>
          </p:cNvSpPr>
          <p:nvPr/>
        </p:nvSpPr>
        <p:spPr bwMode="auto">
          <a:xfrm>
            <a:off x="4419600" y="1981200"/>
            <a:ext cx="838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1117"/>
          <p:cNvSpPr>
            <a:spLocks noChangeShapeType="1"/>
          </p:cNvSpPr>
          <p:nvPr/>
        </p:nvSpPr>
        <p:spPr bwMode="auto">
          <a:xfrm>
            <a:off x="4724400" y="2971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1118"/>
          <p:cNvSpPr>
            <a:spLocks noChangeShapeType="1"/>
          </p:cNvSpPr>
          <p:nvPr/>
        </p:nvSpPr>
        <p:spPr bwMode="auto">
          <a:xfrm flipH="1">
            <a:off x="4267200" y="35052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1120"/>
          <p:cNvSpPr>
            <a:spLocks noChangeShapeType="1"/>
          </p:cNvSpPr>
          <p:nvPr/>
        </p:nvSpPr>
        <p:spPr bwMode="auto">
          <a:xfrm>
            <a:off x="4343400" y="4800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121"/>
          <p:cNvSpPr>
            <a:spLocks noChangeShapeType="1"/>
          </p:cNvSpPr>
          <p:nvPr/>
        </p:nvSpPr>
        <p:spPr bwMode="auto">
          <a:xfrm>
            <a:off x="5562600" y="4800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122"/>
          <p:cNvSpPr>
            <a:spLocks noChangeShapeType="1"/>
          </p:cNvSpPr>
          <p:nvPr/>
        </p:nvSpPr>
        <p:spPr bwMode="auto">
          <a:xfrm>
            <a:off x="6629400" y="3352800"/>
            <a:ext cx="762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123"/>
          <p:cNvSpPr>
            <a:spLocks noChangeShapeType="1"/>
          </p:cNvSpPr>
          <p:nvPr/>
        </p:nvSpPr>
        <p:spPr bwMode="auto">
          <a:xfrm>
            <a:off x="6934200" y="4800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124"/>
          <p:cNvSpPr>
            <a:spLocks noChangeShapeType="1"/>
          </p:cNvSpPr>
          <p:nvPr/>
        </p:nvSpPr>
        <p:spPr bwMode="auto">
          <a:xfrm>
            <a:off x="8077200" y="5105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247768027"/>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Grp="1" noChangeArrowheads="1"/>
          </p:cNvSpPr>
          <p:nvPr>
            <p:ph type="title"/>
          </p:nvPr>
        </p:nvSpPr>
        <p:spPr>
          <a:xfrm>
            <a:off x="381000" y="838200"/>
            <a:ext cx="7848600" cy="596900"/>
          </a:xfrm>
        </p:spPr>
        <p:txBody>
          <a:bodyPr>
            <a:noAutofit/>
          </a:bodyPr>
          <a:lstStyle/>
          <a:p>
            <a:r>
              <a:rPr lang="zh-CN" altLang="en-US" sz="3700" b="0" dirty="0">
                <a:latin typeface="黑体" pitchFamily="49" charset="-122"/>
                <a:ea typeface="黑体" pitchFamily="49" charset="-122"/>
              </a:rPr>
              <a:t>数字签名</a:t>
            </a:r>
          </a:p>
        </p:txBody>
      </p:sp>
      <p:sp>
        <p:nvSpPr>
          <p:cNvPr id="1204227" name="Rectangle 3"/>
          <p:cNvSpPr>
            <a:spLocks noGrp="1" noChangeArrowheads="1"/>
          </p:cNvSpPr>
          <p:nvPr>
            <p:ph type="body" idx="1"/>
          </p:nvPr>
        </p:nvSpPr>
        <p:spPr>
          <a:xfrm>
            <a:off x="251520" y="1844824"/>
            <a:ext cx="8763000" cy="3744416"/>
          </a:xfrm>
        </p:spPr>
        <p:txBody>
          <a:bodyPr/>
          <a:lstStyle/>
          <a:p>
            <a:r>
              <a:rPr lang="zh-CN" altLang="en-US" dirty="0" smtClean="0">
                <a:latin typeface="宋体" pitchFamily="2" charset="-122"/>
              </a:rPr>
              <a:t>文件</a:t>
            </a:r>
            <a:r>
              <a:rPr lang="zh-CN" altLang="en-US" dirty="0">
                <a:latin typeface="宋体" pitchFamily="2" charset="-122"/>
              </a:rPr>
              <a:t>的制造者可以在电子文件上签一个可信、不可伪造、不可改变、不可抵赖的数字签名，数字签名具有法律</a:t>
            </a:r>
            <a:r>
              <a:rPr lang="zh-CN" altLang="en-US" dirty="0" smtClean="0">
                <a:latin typeface="宋体" pitchFamily="2" charset="-122"/>
              </a:rPr>
              <a:t>效力。</a:t>
            </a:r>
            <a:endParaRPr lang="en-US" altLang="zh-CN" dirty="0" smtClean="0">
              <a:latin typeface="宋体" pitchFamily="2" charset="-122"/>
            </a:endParaRPr>
          </a:p>
          <a:p>
            <a:r>
              <a:rPr lang="zh-CN" altLang="en-US" sz="3000" dirty="0" smtClean="0">
                <a:latin typeface="宋体" pitchFamily="2" charset="-122"/>
              </a:rPr>
              <a:t>数字</a:t>
            </a:r>
            <a:r>
              <a:rPr lang="zh-CN" altLang="en-US" sz="3000" dirty="0" smtClean="0">
                <a:latin typeface="宋体" pitchFamily="2" charset="-122"/>
                <a:ea typeface="宋体" pitchFamily="2" charset="-122"/>
              </a:rPr>
              <a:t>签</a:t>
            </a:r>
            <a:r>
              <a:rPr lang="zh-CN" altLang="en-US" sz="3000" dirty="0" smtClean="0">
                <a:latin typeface="宋体" pitchFamily="2" charset="-122"/>
              </a:rPr>
              <a:t>名</a:t>
            </a:r>
            <a:r>
              <a:rPr lang="zh-CN" altLang="en-US" sz="3000" dirty="0">
                <a:latin typeface="宋体" pitchFamily="2" charset="-122"/>
              </a:rPr>
              <a:t>提供以下基本的功能</a:t>
            </a:r>
            <a:r>
              <a:rPr lang="zh-CN" altLang="en-US" sz="3000" dirty="0">
                <a:latin typeface="宋体" pitchFamily="2" charset="-122"/>
                <a:ea typeface="宋体" pitchFamily="2" charset="-122"/>
              </a:rPr>
              <a:t>：</a:t>
            </a:r>
          </a:p>
          <a:p>
            <a:pPr>
              <a:buClr>
                <a:srgbClr val="FF99FF"/>
              </a:buClr>
              <a:buFont typeface="Wingdings" pitchFamily="2" charset="2"/>
              <a:buChar char="v"/>
            </a:pPr>
            <a:r>
              <a:rPr lang="zh-CN" altLang="en-US" dirty="0">
                <a:latin typeface="宋体" pitchFamily="2" charset="-122"/>
              </a:rPr>
              <a:t>数据完整性</a:t>
            </a:r>
            <a:r>
              <a:rPr lang="en-US" altLang="zh-CN" dirty="0">
                <a:latin typeface="宋体" pitchFamily="2" charset="-122"/>
              </a:rPr>
              <a:t>(</a:t>
            </a:r>
            <a:r>
              <a:rPr lang="zh-CN" altLang="en-US" dirty="0">
                <a:latin typeface="宋体" pitchFamily="2" charset="-122"/>
              </a:rPr>
              <a:t>确保数据设有未授权的更改</a:t>
            </a:r>
            <a:r>
              <a:rPr lang="en-US" altLang="zh-CN" dirty="0">
                <a:latin typeface="宋体" pitchFamily="2" charset="-122"/>
              </a:rPr>
              <a:t>)</a:t>
            </a:r>
          </a:p>
          <a:p>
            <a:pPr>
              <a:buClr>
                <a:srgbClr val="FF99FF"/>
              </a:buClr>
              <a:buFont typeface="Wingdings" pitchFamily="2" charset="2"/>
              <a:buChar char="v"/>
            </a:pPr>
            <a:r>
              <a:rPr lang="zh-CN" altLang="en-US" dirty="0">
                <a:latin typeface="宋体" pitchFamily="2" charset="-122"/>
              </a:rPr>
              <a:t>真实性</a:t>
            </a:r>
            <a:r>
              <a:rPr lang="en-US" altLang="zh-CN" dirty="0">
                <a:latin typeface="宋体" pitchFamily="2" charset="-122"/>
              </a:rPr>
              <a:t>(</a:t>
            </a:r>
            <a:r>
              <a:rPr lang="zh-CN" altLang="en-US" dirty="0">
                <a:latin typeface="宋体" pitchFamily="2" charset="-122"/>
              </a:rPr>
              <a:t>数据来源于其声明的地方</a:t>
            </a:r>
            <a:r>
              <a:rPr lang="en-US" altLang="zh-CN" dirty="0">
                <a:latin typeface="宋体" pitchFamily="2" charset="-122"/>
              </a:rPr>
              <a:t>)</a:t>
            </a:r>
          </a:p>
          <a:p>
            <a:pPr>
              <a:buClr>
                <a:srgbClr val="FF99FF"/>
              </a:buClr>
              <a:buFont typeface="Wingdings" pitchFamily="2" charset="2"/>
              <a:buChar char="v"/>
            </a:pPr>
            <a:r>
              <a:rPr lang="zh-CN" altLang="en-US" dirty="0">
                <a:latin typeface="宋体" pitchFamily="2" charset="-122"/>
              </a:rPr>
              <a:t>不可否认性</a:t>
            </a:r>
          </a:p>
          <a:p>
            <a:endParaRPr lang="zh-CN" altLang="en-US" dirty="0"/>
          </a:p>
        </p:txBody>
      </p:sp>
    </p:spTree>
    <p:extLst>
      <p:ext uri="{BB962C8B-B14F-4D97-AF65-F5344CB8AC3E}">
        <p14:creationId xmlns:p14="http://schemas.microsoft.com/office/powerpoint/2010/main" val="1801119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a:xfrm>
            <a:off x="395536" y="620688"/>
            <a:ext cx="8637588" cy="762000"/>
          </a:xfrm>
        </p:spPr>
        <p:txBody>
          <a:bodyPr>
            <a:normAutofit/>
          </a:bodyPr>
          <a:lstStyle/>
          <a:p>
            <a:r>
              <a:rPr lang="zh-CN" altLang="en-US" sz="3700" b="0" dirty="0">
                <a:latin typeface="黑体" pitchFamily="49" charset="-122"/>
                <a:ea typeface="黑体" pitchFamily="49" charset="-122"/>
              </a:rPr>
              <a:t>数字签字应满足以下要求</a:t>
            </a:r>
          </a:p>
        </p:txBody>
      </p:sp>
      <p:sp>
        <p:nvSpPr>
          <p:cNvPr id="4" name="Rectangle 3"/>
          <p:cNvSpPr txBox="1">
            <a:spLocks noChangeArrowheads="1"/>
          </p:cNvSpPr>
          <p:nvPr/>
        </p:nvSpPr>
        <p:spPr>
          <a:xfrm>
            <a:off x="251520" y="1844824"/>
            <a:ext cx="7848872" cy="3024336"/>
          </a:xfrm>
          <a:prstGeom prst="rect">
            <a:avLst/>
          </a:prstGeom>
        </p:spPr>
        <p:txBody>
          <a:bodyPr vert="horz">
            <a:normAutofit fontScale="850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zh-CN" altLang="en-US" sz="3200" b="0" dirty="0" smtClean="0"/>
              <a:t>收方</a:t>
            </a:r>
            <a:r>
              <a:rPr lang="zh-CN" altLang="en-US" sz="3200" b="0" dirty="0"/>
              <a:t>能够确认或证实发方的签字，但不能伪造</a:t>
            </a:r>
            <a:r>
              <a:rPr lang="zh-CN" altLang="en-US" sz="3200" b="0" dirty="0" smtClean="0"/>
              <a:t>。</a:t>
            </a:r>
            <a:endParaRPr lang="en-US" altLang="zh-CN" sz="3200" b="0" dirty="0" smtClean="0"/>
          </a:p>
          <a:p>
            <a:r>
              <a:rPr lang="zh-CN" altLang="en-US" sz="3200" b="0" dirty="0" smtClean="0"/>
              <a:t>发</a:t>
            </a:r>
            <a:r>
              <a:rPr lang="zh-CN" altLang="en-US" sz="3200" b="0" dirty="0"/>
              <a:t>方发出签字的消息给收方后，就不能再否认他所签发的消息</a:t>
            </a:r>
            <a:r>
              <a:rPr lang="zh-CN" altLang="en-US" sz="3200" b="0" dirty="0" smtClean="0"/>
              <a:t>。</a:t>
            </a:r>
            <a:endParaRPr lang="en-US" altLang="zh-CN" sz="3200" b="0" dirty="0" smtClean="0"/>
          </a:p>
          <a:p>
            <a:r>
              <a:rPr lang="zh-CN" altLang="en-US" sz="3200" b="0" dirty="0" smtClean="0"/>
              <a:t>收方</a:t>
            </a:r>
            <a:r>
              <a:rPr lang="zh-CN" altLang="en-US" sz="3200" b="0" dirty="0"/>
              <a:t>对已收到的签字消息不能否认，即有收报认证</a:t>
            </a:r>
            <a:r>
              <a:rPr lang="zh-CN" altLang="en-US" sz="3200" b="0" dirty="0" smtClean="0"/>
              <a:t>。</a:t>
            </a:r>
            <a:endParaRPr lang="en-US" altLang="zh-CN" sz="3200" b="0" dirty="0" smtClean="0"/>
          </a:p>
          <a:p>
            <a:r>
              <a:rPr lang="zh-CN" altLang="en-US" sz="3200" b="0" dirty="0" smtClean="0"/>
              <a:t>第三者</a:t>
            </a:r>
            <a:r>
              <a:rPr lang="zh-CN" altLang="en-US" sz="3200" b="0" dirty="0"/>
              <a:t>可以确认收发双方之间的消息传送，但不能伪造</a:t>
            </a:r>
            <a:r>
              <a:rPr lang="zh-CN" altLang="en-US" sz="3200" b="0" dirty="0" smtClean="0"/>
              <a:t>这个过程</a:t>
            </a:r>
            <a:r>
              <a:rPr lang="zh-CN" altLang="en-US" sz="3200" b="0" dirty="0"/>
              <a:t>。</a:t>
            </a:r>
          </a:p>
          <a:p>
            <a:endParaRPr lang="zh-CN" altLang="en-US" dirty="0"/>
          </a:p>
        </p:txBody>
      </p:sp>
    </p:spTree>
    <p:extLst>
      <p:ext uri="{BB962C8B-B14F-4D97-AF65-F5344CB8AC3E}">
        <p14:creationId xmlns:p14="http://schemas.microsoft.com/office/powerpoint/2010/main" val="3495784790"/>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6274" name="Rectangle 2"/>
          <p:cNvSpPr>
            <a:spLocks noGrp="1" noChangeArrowheads="1"/>
          </p:cNvSpPr>
          <p:nvPr>
            <p:ph type="title"/>
          </p:nvPr>
        </p:nvSpPr>
        <p:spPr>
          <a:xfrm>
            <a:off x="228600" y="762000"/>
            <a:ext cx="8637588" cy="565150"/>
          </a:xfrm>
        </p:spPr>
        <p:txBody>
          <a:bodyPr>
            <a:noAutofit/>
          </a:bodyPr>
          <a:lstStyle/>
          <a:p>
            <a:r>
              <a:rPr lang="zh-CN" altLang="en-US" sz="3700" b="0" dirty="0" smtClean="0">
                <a:latin typeface="黑体" pitchFamily="49" charset="-122"/>
                <a:ea typeface="黑体" pitchFamily="49" charset="-122"/>
              </a:rPr>
              <a:t>数字签名与</a:t>
            </a:r>
            <a:r>
              <a:rPr lang="zh-CN" altLang="en-US" sz="3700" b="0" dirty="0">
                <a:latin typeface="黑体" pitchFamily="49" charset="-122"/>
                <a:ea typeface="黑体" pitchFamily="49" charset="-122"/>
              </a:rPr>
              <a:t>消息认证的区别</a:t>
            </a:r>
          </a:p>
        </p:txBody>
      </p:sp>
      <p:sp>
        <p:nvSpPr>
          <p:cNvPr id="1206275" name="Rectangle 3"/>
          <p:cNvSpPr>
            <a:spLocks noGrp="1" noChangeArrowheads="1"/>
          </p:cNvSpPr>
          <p:nvPr>
            <p:ph type="body" idx="1"/>
          </p:nvPr>
        </p:nvSpPr>
        <p:spPr>
          <a:xfrm>
            <a:off x="228600" y="1676400"/>
            <a:ext cx="7871792" cy="3552800"/>
          </a:xfrm>
        </p:spPr>
        <p:txBody>
          <a:bodyPr/>
          <a:lstStyle/>
          <a:p>
            <a:pPr algn="just">
              <a:lnSpc>
                <a:spcPct val="120000"/>
              </a:lnSpc>
            </a:pPr>
            <a:r>
              <a:rPr lang="zh-CN" altLang="en-US" dirty="0" smtClean="0">
                <a:latin typeface="+mj-ea"/>
                <a:ea typeface="+mj-ea"/>
              </a:rPr>
              <a:t>数字签</a:t>
            </a:r>
            <a:r>
              <a:rPr lang="zh-CN" altLang="en-US" dirty="0">
                <a:latin typeface="+mj-ea"/>
                <a:ea typeface="+mj-ea"/>
              </a:rPr>
              <a:t>名</a:t>
            </a:r>
            <a:r>
              <a:rPr lang="zh-CN" altLang="en-US" dirty="0" smtClean="0">
                <a:latin typeface="+mj-ea"/>
                <a:ea typeface="+mj-ea"/>
              </a:rPr>
              <a:t>是</a:t>
            </a:r>
            <a:r>
              <a:rPr lang="en-US" altLang="zh-CN" dirty="0">
                <a:latin typeface="+mj-ea"/>
                <a:ea typeface="+mj-ea"/>
              </a:rPr>
              <a:t>0</a:t>
            </a:r>
            <a:r>
              <a:rPr lang="zh-CN" altLang="en-US" dirty="0">
                <a:latin typeface="+mj-ea"/>
                <a:ea typeface="+mj-ea"/>
              </a:rPr>
              <a:t>和</a:t>
            </a:r>
            <a:r>
              <a:rPr lang="en-US" altLang="zh-CN" dirty="0">
                <a:latin typeface="+mj-ea"/>
                <a:ea typeface="+mj-ea"/>
              </a:rPr>
              <a:t>1</a:t>
            </a:r>
            <a:r>
              <a:rPr lang="zh-CN" altLang="en-US" dirty="0">
                <a:latin typeface="+mj-ea"/>
                <a:ea typeface="+mj-ea"/>
              </a:rPr>
              <a:t>的数字串，因消息而异。</a:t>
            </a:r>
          </a:p>
          <a:p>
            <a:pPr algn="just">
              <a:lnSpc>
                <a:spcPct val="120000"/>
              </a:lnSpc>
            </a:pPr>
            <a:r>
              <a:rPr lang="zh-CN" altLang="en-US" dirty="0">
                <a:latin typeface="+mj-ea"/>
                <a:ea typeface="+mj-ea"/>
              </a:rPr>
              <a:t>消息认证使收方能验证消息发送者及所发消息内容是否被篡改</a:t>
            </a:r>
            <a:r>
              <a:rPr lang="zh-CN" altLang="en-US" dirty="0" smtClean="0">
                <a:latin typeface="+mj-ea"/>
                <a:ea typeface="+mj-ea"/>
              </a:rPr>
              <a:t>过（完整性验证）。</a:t>
            </a:r>
            <a:endParaRPr lang="zh-CN" altLang="en-US" dirty="0">
              <a:latin typeface="+mj-ea"/>
              <a:ea typeface="+mj-ea"/>
            </a:endParaRPr>
          </a:p>
        </p:txBody>
      </p:sp>
      <p:grpSp>
        <p:nvGrpSpPr>
          <p:cNvPr id="4" name="Group 343"/>
          <p:cNvGrpSpPr>
            <a:grpSpLocks/>
          </p:cNvGrpSpPr>
          <p:nvPr/>
        </p:nvGrpSpPr>
        <p:grpSpPr bwMode="auto">
          <a:xfrm>
            <a:off x="1716032" y="3401218"/>
            <a:ext cx="6815193" cy="3052118"/>
            <a:chOff x="242" y="1511"/>
            <a:chExt cx="4646" cy="1839"/>
          </a:xfrm>
        </p:grpSpPr>
        <p:sp>
          <p:nvSpPr>
            <p:cNvPr id="5" name="Rectangle 4"/>
            <p:cNvSpPr>
              <a:spLocks noChangeArrowheads="1"/>
            </p:cNvSpPr>
            <p:nvPr/>
          </p:nvSpPr>
          <p:spPr bwMode="auto">
            <a:xfrm>
              <a:off x="2410" y="1511"/>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grpSp>
          <p:nvGrpSpPr>
            <p:cNvPr id="6" name="Group 7"/>
            <p:cNvGrpSpPr>
              <a:grpSpLocks/>
            </p:cNvGrpSpPr>
            <p:nvPr/>
          </p:nvGrpSpPr>
          <p:grpSpPr bwMode="auto">
            <a:xfrm>
              <a:off x="3417" y="2791"/>
              <a:ext cx="896" cy="64"/>
              <a:chOff x="3417" y="2791"/>
              <a:chExt cx="896" cy="64"/>
            </a:xfrm>
          </p:grpSpPr>
          <p:sp>
            <p:nvSpPr>
              <p:cNvPr id="342" name="Line 5"/>
              <p:cNvSpPr>
                <a:spLocks noChangeShapeType="1"/>
              </p:cNvSpPr>
              <p:nvPr/>
            </p:nvSpPr>
            <p:spPr bwMode="auto">
              <a:xfrm>
                <a:off x="3417" y="2822"/>
                <a:ext cx="775" cy="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343" name="Freeform 6"/>
              <p:cNvSpPr>
                <a:spLocks/>
              </p:cNvSpPr>
              <p:nvPr/>
            </p:nvSpPr>
            <p:spPr bwMode="auto">
              <a:xfrm>
                <a:off x="4187" y="2791"/>
                <a:ext cx="126" cy="64"/>
              </a:xfrm>
              <a:custGeom>
                <a:avLst/>
                <a:gdLst>
                  <a:gd name="T0" fmla="*/ 0 w 126"/>
                  <a:gd name="T1" fmla="*/ 64 h 64"/>
                  <a:gd name="T2" fmla="*/ 126 w 126"/>
                  <a:gd name="T3" fmla="*/ 31 h 64"/>
                  <a:gd name="T4" fmla="*/ 0 w 126"/>
                  <a:gd name="T5" fmla="*/ 0 h 64"/>
                  <a:gd name="T6" fmla="*/ 0 w 126"/>
                  <a:gd name="T7" fmla="*/ 64 h 64"/>
                </a:gdLst>
                <a:ahLst/>
                <a:cxnLst>
                  <a:cxn ang="0">
                    <a:pos x="T0" y="T1"/>
                  </a:cxn>
                  <a:cxn ang="0">
                    <a:pos x="T2" y="T3"/>
                  </a:cxn>
                  <a:cxn ang="0">
                    <a:pos x="T4" y="T5"/>
                  </a:cxn>
                  <a:cxn ang="0">
                    <a:pos x="T6" y="T7"/>
                  </a:cxn>
                </a:cxnLst>
                <a:rect l="0" t="0" r="r" b="b"/>
                <a:pathLst>
                  <a:path w="126" h="64">
                    <a:moveTo>
                      <a:pt x="0" y="64"/>
                    </a:moveTo>
                    <a:lnTo>
                      <a:pt x="126" y="31"/>
                    </a:lnTo>
                    <a:lnTo>
                      <a:pt x="0" y="0"/>
                    </a:lnTo>
                    <a:lnTo>
                      <a:pt x="0" y="64"/>
                    </a:lnTo>
                    <a:close/>
                  </a:path>
                </a:pathLst>
              </a:custGeom>
              <a:solidFill>
                <a:srgbClr val="000000"/>
              </a:solidFill>
              <a:ln w="9525">
                <a:solidFill>
                  <a:srgbClr val="FFFF00"/>
                </a:solidFill>
                <a:round/>
                <a:headEnd/>
                <a:tailEnd/>
              </a:ln>
            </p:spPr>
            <p:txBody>
              <a:bodyPr/>
              <a:lstStyle/>
              <a:p>
                <a:endParaRPr lang="zh-CN" altLang="en-US" sz="1100"/>
              </a:p>
            </p:txBody>
          </p:sp>
        </p:grpSp>
        <p:sp>
          <p:nvSpPr>
            <p:cNvPr id="7" name="Line 8"/>
            <p:cNvSpPr>
              <a:spLocks noChangeShapeType="1"/>
            </p:cNvSpPr>
            <p:nvPr/>
          </p:nvSpPr>
          <p:spPr bwMode="auto">
            <a:xfrm flipV="1">
              <a:off x="2198" y="1864"/>
              <a:ext cx="480" cy="8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8" name="Line 9"/>
            <p:cNvSpPr>
              <a:spLocks noChangeShapeType="1"/>
            </p:cNvSpPr>
            <p:nvPr/>
          </p:nvSpPr>
          <p:spPr bwMode="auto">
            <a:xfrm flipH="1">
              <a:off x="2592" y="1864"/>
              <a:ext cx="92" cy="13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nvGrpSpPr>
            <p:cNvPr id="9" name="Group 12"/>
            <p:cNvGrpSpPr>
              <a:grpSpLocks/>
            </p:cNvGrpSpPr>
            <p:nvPr/>
          </p:nvGrpSpPr>
          <p:grpSpPr bwMode="auto">
            <a:xfrm>
              <a:off x="2594" y="1900"/>
              <a:ext cx="449" cy="100"/>
              <a:chOff x="2594" y="1900"/>
              <a:chExt cx="449" cy="100"/>
            </a:xfrm>
          </p:grpSpPr>
          <p:sp>
            <p:nvSpPr>
              <p:cNvPr id="340" name="Line 10"/>
              <p:cNvSpPr>
                <a:spLocks noChangeShapeType="1"/>
              </p:cNvSpPr>
              <p:nvPr/>
            </p:nvSpPr>
            <p:spPr bwMode="auto">
              <a:xfrm flipV="1">
                <a:off x="2594" y="1931"/>
                <a:ext cx="329" cy="69"/>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341" name="Freeform 11"/>
              <p:cNvSpPr>
                <a:spLocks/>
              </p:cNvSpPr>
              <p:nvPr/>
            </p:nvSpPr>
            <p:spPr bwMode="auto">
              <a:xfrm>
                <a:off x="2912" y="1900"/>
                <a:ext cx="131" cy="64"/>
              </a:xfrm>
              <a:custGeom>
                <a:avLst/>
                <a:gdLst>
                  <a:gd name="T0" fmla="*/ 11 w 131"/>
                  <a:gd name="T1" fmla="*/ 64 h 64"/>
                  <a:gd name="T2" fmla="*/ 131 w 131"/>
                  <a:gd name="T3" fmla="*/ 5 h 64"/>
                  <a:gd name="T4" fmla="*/ 0 w 131"/>
                  <a:gd name="T5" fmla="*/ 0 h 64"/>
                  <a:gd name="T6" fmla="*/ 11 w 131"/>
                  <a:gd name="T7" fmla="*/ 64 h 64"/>
                </a:gdLst>
                <a:ahLst/>
                <a:cxnLst>
                  <a:cxn ang="0">
                    <a:pos x="T0" y="T1"/>
                  </a:cxn>
                  <a:cxn ang="0">
                    <a:pos x="T2" y="T3"/>
                  </a:cxn>
                  <a:cxn ang="0">
                    <a:pos x="T4" y="T5"/>
                  </a:cxn>
                  <a:cxn ang="0">
                    <a:pos x="T6" y="T7"/>
                  </a:cxn>
                </a:cxnLst>
                <a:rect l="0" t="0" r="r" b="b"/>
                <a:pathLst>
                  <a:path w="131" h="64">
                    <a:moveTo>
                      <a:pt x="11" y="64"/>
                    </a:moveTo>
                    <a:lnTo>
                      <a:pt x="131" y="5"/>
                    </a:lnTo>
                    <a:lnTo>
                      <a:pt x="0" y="0"/>
                    </a:lnTo>
                    <a:lnTo>
                      <a:pt x="11" y="64"/>
                    </a:lnTo>
                    <a:close/>
                  </a:path>
                </a:pathLst>
              </a:custGeom>
              <a:solidFill>
                <a:srgbClr val="000000"/>
              </a:solidFill>
              <a:ln w="9525">
                <a:solidFill>
                  <a:schemeClr val="tx1"/>
                </a:solidFill>
                <a:round/>
                <a:headEnd/>
                <a:tailEnd/>
              </a:ln>
            </p:spPr>
            <p:txBody>
              <a:bodyPr/>
              <a:lstStyle/>
              <a:p>
                <a:endParaRPr lang="zh-CN" altLang="en-US" sz="1100"/>
              </a:p>
            </p:txBody>
          </p:sp>
        </p:grpSp>
        <p:sp>
          <p:nvSpPr>
            <p:cNvPr id="10" name="Line 13"/>
            <p:cNvSpPr>
              <a:spLocks noChangeShapeType="1"/>
            </p:cNvSpPr>
            <p:nvPr/>
          </p:nvSpPr>
          <p:spPr bwMode="auto">
            <a:xfrm>
              <a:off x="702" y="2647"/>
              <a:ext cx="1401" cy="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nvGrpSpPr>
            <p:cNvPr id="11" name="Group 129"/>
            <p:cNvGrpSpPr>
              <a:grpSpLocks/>
            </p:cNvGrpSpPr>
            <p:nvPr/>
          </p:nvGrpSpPr>
          <p:grpSpPr bwMode="auto">
            <a:xfrm>
              <a:off x="242" y="1542"/>
              <a:ext cx="2062" cy="1808"/>
              <a:chOff x="242" y="1542"/>
              <a:chExt cx="2062" cy="1808"/>
            </a:xfrm>
          </p:grpSpPr>
          <p:sp>
            <p:nvSpPr>
              <p:cNvPr id="225" name="Rectangle 14"/>
              <p:cNvSpPr>
                <a:spLocks noChangeArrowheads="1"/>
              </p:cNvSpPr>
              <p:nvPr/>
            </p:nvSpPr>
            <p:spPr bwMode="auto">
              <a:xfrm>
                <a:off x="242" y="1547"/>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26" name="Rectangle 15"/>
              <p:cNvSpPr>
                <a:spLocks noChangeArrowheads="1"/>
              </p:cNvSpPr>
              <p:nvPr/>
            </p:nvSpPr>
            <p:spPr bwMode="auto">
              <a:xfrm>
                <a:off x="242" y="1619"/>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27" name="Rectangle 16"/>
              <p:cNvSpPr>
                <a:spLocks noChangeArrowheads="1"/>
              </p:cNvSpPr>
              <p:nvPr/>
            </p:nvSpPr>
            <p:spPr bwMode="auto">
              <a:xfrm>
                <a:off x="242" y="1691"/>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28" name="Rectangle 17"/>
              <p:cNvSpPr>
                <a:spLocks noChangeArrowheads="1"/>
              </p:cNvSpPr>
              <p:nvPr/>
            </p:nvSpPr>
            <p:spPr bwMode="auto">
              <a:xfrm>
                <a:off x="242" y="1764"/>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29" name="Rectangle 18"/>
              <p:cNvSpPr>
                <a:spLocks noChangeArrowheads="1"/>
              </p:cNvSpPr>
              <p:nvPr/>
            </p:nvSpPr>
            <p:spPr bwMode="auto">
              <a:xfrm>
                <a:off x="242" y="1836"/>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30" name="Rectangle 19"/>
              <p:cNvSpPr>
                <a:spLocks noChangeArrowheads="1"/>
              </p:cNvSpPr>
              <p:nvPr/>
            </p:nvSpPr>
            <p:spPr bwMode="auto">
              <a:xfrm>
                <a:off x="242" y="1908"/>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31" name="Rectangle 20"/>
              <p:cNvSpPr>
                <a:spLocks noChangeArrowheads="1"/>
              </p:cNvSpPr>
              <p:nvPr/>
            </p:nvSpPr>
            <p:spPr bwMode="auto">
              <a:xfrm>
                <a:off x="242" y="1980"/>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32" name="Rectangle 21"/>
              <p:cNvSpPr>
                <a:spLocks noChangeArrowheads="1"/>
              </p:cNvSpPr>
              <p:nvPr/>
            </p:nvSpPr>
            <p:spPr bwMode="auto">
              <a:xfrm>
                <a:off x="242" y="2052"/>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33" name="Rectangle 22"/>
              <p:cNvSpPr>
                <a:spLocks noChangeArrowheads="1"/>
              </p:cNvSpPr>
              <p:nvPr/>
            </p:nvSpPr>
            <p:spPr bwMode="auto">
              <a:xfrm>
                <a:off x="242" y="2124"/>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34" name="Rectangle 23"/>
              <p:cNvSpPr>
                <a:spLocks noChangeArrowheads="1"/>
              </p:cNvSpPr>
              <p:nvPr/>
            </p:nvSpPr>
            <p:spPr bwMode="auto">
              <a:xfrm>
                <a:off x="242" y="2196"/>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35" name="Rectangle 24"/>
              <p:cNvSpPr>
                <a:spLocks noChangeArrowheads="1"/>
              </p:cNvSpPr>
              <p:nvPr/>
            </p:nvSpPr>
            <p:spPr bwMode="auto">
              <a:xfrm>
                <a:off x="242" y="2268"/>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36" name="Rectangle 25"/>
              <p:cNvSpPr>
                <a:spLocks noChangeArrowheads="1"/>
              </p:cNvSpPr>
              <p:nvPr/>
            </p:nvSpPr>
            <p:spPr bwMode="auto">
              <a:xfrm>
                <a:off x="242" y="2340"/>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37" name="Rectangle 26"/>
              <p:cNvSpPr>
                <a:spLocks noChangeArrowheads="1"/>
              </p:cNvSpPr>
              <p:nvPr/>
            </p:nvSpPr>
            <p:spPr bwMode="auto">
              <a:xfrm>
                <a:off x="242" y="2412"/>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38" name="Rectangle 27"/>
              <p:cNvSpPr>
                <a:spLocks noChangeArrowheads="1"/>
              </p:cNvSpPr>
              <p:nvPr/>
            </p:nvSpPr>
            <p:spPr bwMode="auto">
              <a:xfrm>
                <a:off x="242" y="2485"/>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39" name="Rectangle 28"/>
              <p:cNvSpPr>
                <a:spLocks noChangeArrowheads="1"/>
              </p:cNvSpPr>
              <p:nvPr/>
            </p:nvSpPr>
            <p:spPr bwMode="auto">
              <a:xfrm>
                <a:off x="242" y="2557"/>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40" name="Rectangle 29"/>
              <p:cNvSpPr>
                <a:spLocks noChangeArrowheads="1"/>
              </p:cNvSpPr>
              <p:nvPr/>
            </p:nvSpPr>
            <p:spPr bwMode="auto">
              <a:xfrm>
                <a:off x="242" y="2629"/>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41" name="Rectangle 30"/>
              <p:cNvSpPr>
                <a:spLocks noChangeArrowheads="1"/>
              </p:cNvSpPr>
              <p:nvPr/>
            </p:nvSpPr>
            <p:spPr bwMode="auto">
              <a:xfrm>
                <a:off x="242" y="2701"/>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42" name="Rectangle 31"/>
              <p:cNvSpPr>
                <a:spLocks noChangeArrowheads="1"/>
              </p:cNvSpPr>
              <p:nvPr/>
            </p:nvSpPr>
            <p:spPr bwMode="auto">
              <a:xfrm>
                <a:off x="242" y="2773"/>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43" name="Rectangle 32"/>
              <p:cNvSpPr>
                <a:spLocks noChangeArrowheads="1"/>
              </p:cNvSpPr>
              <p:nvPr/>
            </p:nvSpPr>
            <p:spPr bwMode="auto">
              <a:xfrm>
                <a:off x="242" y="2845"/>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44" name="Rectangle 33"/>
              <p:cNvSpPr>
                <a:spLocks noChangeArrowheads="1"/>
              </p:cNvSpPr>
              <p:nvPr/>
            </p:nvSpPr>
            <p:spPr bwMode="auto">
              <a:xfrm>
                <a:off x="242" y="2917"/>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45" name="Rectangle 34"/>
              <p:cNvSpPr>
                <a:spLocks noChangeArrowheads="1"/>
              </p:cNvSpPr>
              <p:nvPr/>
            </p:nvSpPr>
            <p:spPr bwMode="auto">
              <a:xfrm>
                <a:off x="242" y="2989"/>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46" name="Rectangle 35"/>
              <p:cNvSpPr>
                <a:spLocks noChangeArrowheads="1"/>
              </p:cNvSpPr>
              <p:nvPr/>
            </p:nvSpPr>
            <p:spPr bwMode="auto">
              <a:xfrm>
                <a:off x="242" y="3061"/>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47" name="Rectangle 36"/>
              <p:cNvSpPr>
                <a:spLocks noChangeArrowheads="1"/>
              </p:cNvSpPr>
              <p:nvPr/>
            </p:nvSpPr>
            <p:spPr bwMode="auto">
              <a:xfrm>
                <a:off x="242" y="3133"/>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48" name="Rectangle 37"/>
              <p:cNvSpPr>
                <a:spLocks noChangeArrowheads="1"/>
              </p:cNvSpPr>
              <p:nvPr/>
            </p:nvSpPr>
            <p:spPr bwMode="auto">
              <a:xfrm>
                <a:off x="242" y="3206"/>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49" name="Rectangle 38"/>
              <p:cNvSpPr>
                <a:spLocks noChangeArrowheads="1"/>
              </p:cNvSpPr>
              <p:nvPr/>
            </p:nvSpPr>
            <p:spPr bwMode="auto">
              <a:xfrm>
                <a:off x="242" y="3278"/>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50" name="Rectangle 39"/>
              <p:cNvSpPr>
                <a:spLocks noChangeArrowheads="1"/>
              </p:cNvSpPr>
              <p:nvPr/>
            </p:nvSpPr>
            <p:spPr bwMode="auto">
              <a:xfrm>
                <a:off x="251"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51" name="Rectangle 40"/>
              <p:cNvSpPr>
                <a:spLocks noChangeArrowheads="1"/>
              </p:cNvSpPr>
              <p:nvPr/>
            </p:nvSpPr>
            <p:spPr bwMode="auto">
              <a:xfrm>
                <a:off x="314"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52" name="Rectangle 41"/>
              <p:cNvSpPr>
                <a:spLocks noChangeArrowheads="1"/>
              </p:cNvSpPr>
              <p:nvPr/>
            </p:nvSpPr>
            <p:spPr bwMode="auto">
              <a:xfrm>
                <a:off x="377"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53" name="Rectangle 42"/>
              <p:cNvSpPr>
                <a:spLocks noChangeArrowheads="1"/>
              </p:cNvSpPr>
              <p:nvPr/>
            </p:nvSpPr>
            <p:spPr bwMode="auto">
              <a:xfrm>
                <a:off x="441"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54" name="Rectangle 43"/>
              <p:cNvSpPr>
                <a:spLocks noChangeArrowheads="1"/>
              </p:cNvSpPr>
              <p:nvPr/>
            </p:nvSpPr>
            <p:spPr bwMode="auto">
              <a:xfrm>
                <a:off x="504"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55" name="Rectangle 44"/>
              <p:cNvSpPr>
                <a:spLocks noChangeArrowheads="1"/>
              </p:cNvSpPr>
              <p:nvPr/>
            </p:nvSpPr>
            <p:spPr bwMode="auto">
              <a:xfrm>
                <a:off x="567"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56" name="Rectangle 45"/>
              <p:cNvSpPr>
                <a:spLocks noChangeArrowheads="1"/>
              </p:cNvSpPr>
              <p:nvPr/>
            </p:nvSpPr>
            <p:spPr bwMode="auto">
              <a:xfrm>
                <a:off x="630"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57" name="Rectangle 46"/>
              <p:cNvSpPr>
                <a:spLocks noChangeArrowheads="1"/>
              </p:cNvSpPr>
              <p:nvPr/>
            </p:nvSpPr>
            <p:spPr bwMode="auto">
              <a:xfrm>
                <a:off x="693"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58" name="Rectangle 47"/>
              <p:cNvSpPr>
                <a:spLocks noChangeArrowheads="1"/>
              </p:cNvSpPr>
              <p:nvPr/>
            </p:nvSpPr>
            <p:spPr bwMode="auto">
              <a:xfrm>
                <a:off x="756"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59" name="Rectangle 48"/>
              <p:cNvSpPr>
                <a:spLocks noChangeArrowheads="1"/>
              </p:cNvSpPr>
              <p:nvPr/>
            </p:nvSpPr>
            <p:spPr bwMode="auto">
              <a:xfrm>
                <a:off x="819"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60" name="Rectangle 49"/>
              <p:cNvSpPr>
                <a:spLocks noChangeArrowheads="1"/>
              </p:cNvSpPr>
              <p:nvPr/>
            </p:nvSpPr>
            <p:spPr bwMode="auto">
              <a:xfrm>
                <a:off x="882"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61" name="Rectangle 50"/>
              <p:cNvSpPr>
                <a:spLocks noChangeArrowheads="1"/>
              </p:cNvSpPr>
              <p:nvPr/>
            </p:nvSpPr>
            <p:spPr bwMode="auto">
              <a:xfrm>
                <a:off x="945"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62" name="Rectangle 51"/>
              <p:cNvSpPr>
                <a:spLocks noChangeArrowheads="1"/>
              </p:cNvSpPr>
              <p:nvPr/>
            </p:nvSpPr>
            <p:spPr bwMode="auto">
              <a:xfrm>
                <a:off x="1008"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63" name="Rectangle 52"/>
              <p:cNvSpPr>
                <a:spLocks noChangeArrowheads="1"/>
              </p:cNvSpPr>
              <p:nvPr/>
            </p:nvSpPr>
            <p:spPr bwMode="auto">
              <a:xfrm>
                <a:off x="1071"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64" name="Rectangle 53"/>
              <p:cNvSpPr>
                <a:spLocks noChangeArrowheads="1"/>
              </p:cNvSpPr>
              <p:nvPr/>
            </p:nvSpPr>
            <p:spPr bwMode="auto">
              <a:xfrm>
                <a:off x="1134"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65" name="Rectangle 54"/>
              <p:cNvSpPr>
                <a:spLocks noChangeArrowheads="1"/>
              </p:cNvSpPr>
              <p:nvPr/>
            </p:nvSpPr>
            <p:spPr bwMode="auto">
              <a:xfrm>
                <a:off x="1197" y="3339"/>
                <a:ext cx="37"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66" name="Rectangle 55"/>
              <p:cNvSpPr>
                <a:spLocks noChangeArrowheads="1"/>
              </p:cNvSpPr>
              <p:nvPr/>
            </p:nvSpPr>
            <p:spPr bwMode="auto">
              <a:xfrm>
                <a:off x="1261"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67" name="Rectangle 56"/>
              <p:cNvSpPr>
                <a:spLocks noChangeArrowheads="1"/>
              </p:cNvSpPr>
              <p:nvPr/>
            </p:nvSpPr>
            <p:spPr bwMode="auto">
              <a:xfrm>
                <a:off x="1324"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68" name="Rectangle 57"/>
              <p:cNvSpPr>
                <a:spLocks noChangeArrowheads="1"/>
              </p:cNvSpPr>
              <p:nvPr/>
            </p:nvSpPr>
            <p:spPr bwMode="auto">
              <a:xfrm>
                <a:off x="1387"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69" name="Rectangle 58"/>
              <p:cNvSpPr>
                <a:spLocks noChangeArrowheads="1"/>
              </p:cNvSpPr>
              <p:nvPr/>
            </p:nvSpPr>
            <p:spPr bwMode="auto">
              <a:xfrm>
                <a:off x="1450"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70" name="Rectangle 59"/>
              <p:cNvSpPr>
                <a:spLocks noChangeArrowheads="1"/>
              </p:cNvSpPr>
              <p:nvPr/>
            </p:nvSpPr>
            <p:spPr bwMode="auto">
              <a:xfrm>
                <a:off x="1513"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71" name="Rectangle 60"/>
              <p:cNvSpPr>
                <a:spLocks noChangeArrowheads="1"/>
              </p:cNvSpPr>
              <p:nvPr/>
            </p:nvSpPr>
            <p:spPr bwMode="auto">
              <a:xfrm>
                <a:off x="1576"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72" name="Rectangle 61"/>
              <p:cNvSpPr>
                <a:spLocks noChangeArrowheads="1"/>
              </p:cNvSpPr>
              <p:nvPr/>
            </p:nvSpPr>
            <p:spPr bwMode="auto">
              <a:xfrm>
                <a:off x="1639"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73" name="Rectangle 62"/>
              <p:cNvSpPr>
                <a:spLocks noChangeArrowheads="1"/>
              </p:cNvSpPr>
              <p:nvPr/>
            </p:nvSpPr>
            <p:spPr bwMode="auto">
              <a:xfrm>
                <a:off x="1702"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74" name="Rectangle 63"/>
              <p:cNvSpPr>
                <a:spLocks noChangeArrowheads="1"/>
              </p:cNvSpPr>
              <p:nvPr/>
            </p:nvSpPr>
            <p:spPr bwMode="auto">
              <a:xfrm>
                <a:off x="1765"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75" name="Rectangle 64"/>
              <p:cNvSpPr>
                <a:spLocks noChangeArrowheads="1"/>
              </p:cNvSpPr>
              <p:nvPr/>
            </p:nvSpPr>
            <p:spPr bwMode="auto">
              <a:xfrm>
                <a:off x="1828"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76" name="Rectangle 65"/>
              <p:cNvSpPr>
                <a:spLocks noChangeArrowheads="1"/>
              </p:cNvSpPr>
              <p:nvPr/>
            </p:nvSpPr>
            <p:spPr bwMode="auto">
              <a:xfrm>
                <a:off x="1891"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77" name="Rectangle 66"/>
              <p:cNvSpPr>
                <a:spLocks noChangeArrowheads="1"/>
              </p:cNvSpPr>
              <p:nvPr/>
            </p:nvSpPr>
            <p:spPr bwMode="auto">
              <a:xfrm>
                <a:off x="1954"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78" name="Rectangle 67"/>
              <p:cNvSpPr>
                <a:spLocks noChangeArrowheads="1"/>
              </p:cNvSpPr>
              <p:nvPr/>
            </p:nvSpPr>
            <p:spPr bwMode="auto">
              <a:xfrm>
                <a:off x="2018"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79" name="Rectangle 68"/>
              <p:cNvSpPr>
                <a:spLocks noChangeArrowheads="1"/>
              </p:cNvSpPr>
              <p:nvPr/>
            </p:nvSpPr>
            <p:spPr bwMode="auto">
              <a:xfrm>
                <a:off x="2081"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80" name="Rectangle 69"/>
              <p:cNvSpPr>
                <a:spLocks noChangeArrowheads="1"/>
              </p:cNvSpPr>
              <p:nvPr/>
            </p:nvSpPr>
            <p:spPr bwMode="auto">
              <a:xfrm>
                <a:off x="2144"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81" name="Rectangle 70"/>
              <p:cNvSpPr>
                <a:spLocks noChangeArrowheads="1"/>
              </p:cNvSpPr>
              <p:nvPr/>
            </p:nvSpPr>
            <p:spPr bwMode="auto">
              <a:xfrm>
                <a:off x="2207" y="3339"/>
                <a:ext cx="36" cy="1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82" name="Freeform 71"/>
              <p:cNvSpPr>
                <a:spLocks/>
              </p:cNvSpPr>
              <p:nvPr/>
            </p:nvSpPr>
            <p:spPr bwMode="auto">
              <a:xfrm>
                <a:off x="2270" y="3337"/>
                <a:ext cx="34" cy="13"/>
              </a:xfrm>
              <a:custGeom>
                <a:avLst/>
                <a:gdLst>
                  <a:gd name="T0" fmla="*/ 0 w 34"/>
                  <a:gd name="T1" fmla="*/ 2 h 13"/>
                  <a:gd name="T2" fmla="*/ 0 w 34"/>
                  <a:gd name="T3" fmla="*/ 13 h 13"/>
                  <a:gd name="T4" fmla="*/ 29 w 34"/>
                  <a:gd name="T5" fmla="*/ 13 h 13"/>
                  <a:gd name="T6" fmla="*/ 34 w 34"/>
                  <a:gd name="T7" fmla="*/ 13 h 13"/>
                  <a:gd name="T8" fmla="*/ 34 w 34"/>
                  <a:gd name="T9" fmla="*/ 8 h 13"/>
                  <a:gd name="T10" fmla="*/ 34 w 34"/>
                  <a:gd name="T11" fmla="*/ 0 h 13"/>
                  <a:gd name="T12" fmla="*/ 25 w 34"/>
                  <a:gd name="T13" fmla="*/ 0 h 13"/>
                  <a:gd name="T14" fmla="*/ 25 w 34"/>
                  <a:gd name="T15" fmla="*/ 8 h 13"/>
                  <a:gd name="T16" fmla="*/ 29 w 34"/>
                  <a:gd name="T17" fmla="*/ 8 h 13"/>
                  <a:gd name="T18" fmla="*/ 29 w 34"/>
                  <a:gd name="T19" fmla="*/ 2 h 13"/>
                  <a:gd name="T20" fmla="*/ 0 w 34"/>
                  <a:gd name="T21"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3">
                    <a:moveTo>
                      <a:pt x="0" y="2"/>
                    </a:moveTo>
                    <a:lnTo>
                      <a:pt x="0" y="13"/>
                    </a:lnTo>
                    <a:lnTo>
                      <a:pt x="29" y="13"/>
                    </a:lnTo>
                    <a:lnTo>
                      <a:pt x="34" y="13"/>
                    </a:lnTo>
                    <a:lnTo>
                      <a:pt x="34" y="8"/>
                    </a:lnTo>
                    <a:lnTo>
                      <a:pt x="34" y="0"/>
                    </a:lnTo>
                    <a:lnTo>
                      <a:pt x="25" y="0"/>
                    </a:lnTo>
                    <a:lnTo>
                      <a:pt x="25" y="8"/>
                    </a:lnTo>
                    <a:lnTo>
                      <a:pt x="29" y="8"/>
                    </a:lnTo>
                    <a:lnTo>
                      <a:pt x="29" y="2"/>
                    </a:lnTo>
                    <a:lnTo>
                      <a:pt x="0" y="2"/>
                    </a:lnTo>
                    <a:close/>
                  </a:path>
                </a:pathLst>
              </a:custGeom>
              <a:solidFill>
                <a:srgbClr val="000000"/>
              </a:solidFill>
              <a:ln w="9525">
                <a:solidFill>
                  <a:srgbClr val="FFFF00"/>
                </a:solidFill>
                <a:round/>
                <a:headEnd/>
                <a:tailEnd/>
              </a:ln>
            </p:spPr>
            <p:txBody>
              <a:bodyPr/>
              <a:lstStyle/>
              <a:p>
                <a:endParaRPr lang="zh-CN" altLang="en-US" sz="1100"/>
              </a:p>
            </p:txBody>
          </p:sp>
          <p:sp>
            <p:nvSpPr>
              <p:cNvPr id="283" name="Rectangle 72"/>
              <p:cNvSpPr>
                <a:spLocks noChangeArrowheads="1"/>
              </p:cNvSpPr>
              <p:nvPr/>
            </p:nvSpPr>
            <p:spPr bwMode="auto">
              <a:xfrm>
                <a:off x="2295" y="3265"/>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84" name="Rectangle 73"/>
              <p:cNvSpPr>
                <a:spLocks noChangeArrowheads="1"/>
              </p:cNvSpPr>
              <p:nvPr/>
            </p:nvSpPr>
            <p:spPr bwMode="auto">
              <a:xfrm>
                <a:off x="2295" y="3193"/>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85" name="Rectangle 74"/>
              <p:cNvSpPr>
                <a:spLocks noChangeArrowheads="1"/>
              </p:cNvSpPr>
              <p:nvPr/>
            </p:nvSpPr>
            <p:spPr bwMode="auto">
              <a:xfrm>
                <a:off x="2295" y="3121"/>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86" name="Rectangle 75"/>
              <p:cNvSpPr>
                <a:spLocks noChangeArrowheads="1"/>
              </p:cNvSpPr>
              <p:nvPr/>
            </p:nvSpPr>
            <p:spPr bwMode="auto">
              <a:xfrm>
                <a:off x="2295" y="3048"/>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87" name="Rectangle 76"/>
              <p:cNvSpPr>
                <a:spLocks noChangeArrowheads="1"/>
              </p:cNvSpPr>
              <p:nvPr/>
            </p:nvSpPr>
            <p:spPr bwMode="auto">
              <a:xfrm>
                <a:off x="2295" y="2976"/>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88" name="Rectangle 77"/>
              <p:cNvSpPr>
                <a:spLocks noChangeArrowheads="1"/>
              </p:cNvSpPr>
              <p:nvPr/>
            </p:nvSpPr>
            <p:spPr bwMode="auto">
              <a:xfrm>
                <a:off x="2295" y="2904"/>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89" name="Rectangle 78"/>
              <p:cNvSpPr>
                <a:spLocks noChangeArrowheads="1"/>
              </p:cNvSpPr>
              <p:nvPr/>
            </p:nvSpPr>
            <p:spPr bwMode="auto">
              <a:xfrm>
                <a:off x="2295" y="2832"/>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90" name="Rectangle 79"/>
              <p:cNvSpPr>
                <a:spLocks noChangeArrowheads="1"/>
              </p:cNvSpPr>
              <p:nvPr/>
            </p:nvSpPr>
            <p:spPr bwMode="auto">
              <a:xfrm>
                <a:off x="2295" y="2760"/>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91" name="Rectangle 80"/>
              <p:cNvSpPr>
                <a:spLocks noChangeArrowheads="1"/>
              </p:cNvSpPr>
              <p:nvPr/>
            </p:nvSpPr>
            <p:spPr bwMode="auto">
              <a:xfrm>
                <a:off x="2295" y="2688"/>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92" name="Rectangle 81"/>
              <p:cNvSpPr>
                <a:spLocks noChangeArrowheads="1"/>
              </p:cNvSpPr>
              <p:nvPr/>
            </p:nvSpPr>
            <p:spPr bwMode="auto">
              <a:xfrm>
                <a:off x="2295" y="2616"/>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93" name="Rectangle 82"/>
              <p:cNvSpPr>
                <a:spLocks noChangeArrowheads="1"/>
              </p:cNvSpPr>
              <p:nvPr/>
            </p:nvSpPr>
            <p:spPr bwMode="auto">
              <a:xfrm>
                <a:off x="2295" y="2544"/>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94" name="Rectangle 83"/>
              <p:cNvSpPr>
                <a:spLocks noChangeArrowheads="1"/>
              </p:cNvSpPr>
              <p:nvPr/>
            </p:nvSpPr>
            <p:spPr bwMode="auto">
              <a:xfrm>
                <a:off x="2295" y="2472"/>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95" name="Rectangle 84"/>
              <p:cNvSpPr>
                <a:spLocks noChangeArrowheads="1"/>
              </p:cNvSpPr>
              <p:nvPr/>
            </p:nvSpPr>
            <p:spPr bwMode="auto">
              <a:xfrm>
                <a:off x="2295" y="2400"/>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96" name="Rectangle 85"/>
              <p:cNvSpPr>
                <a:spLocks noChangeArrowheads="1"/>
              </p:cNvSpPr>
              <p:nvPr/>
            </p:nvSpPr>
            <p:spPr bwMode="auto">
              <a:xfrm>
                <a:off x="2295" y="2327"/>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97" name="Rectangle 86"/>
              <p:cNvSpPr>
                <a:spLocks noChangeArrowheads="1"/>
              </p:cNvSpPr>
              <p:nvPr/>
            </p:nvSpPr>
            <p:spPr bwMode="auto">
              <a:xfrm>
                <a:off x="2295" y="2255"/>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98" name="Rectangle 87"/>
              <p:cNvSpPr>
                <a:spLocks noChangeArrowheads="1"/>
              </p:cNvSpPr>
              <p:nvPr/>
            </p:nvSpPr>
            <p:spPr bwMode="auto">
              <a:xfrm>
                <a:off x="2295" y="2183"/>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99" name="Rectangle 88"/>
              <p:cNvSpPr>
                <a:spLocks noChangeArrowheads="1"/>
              </p:cNvSpPr>
              <p:nvPr/>
            </p:nvSpPr>
            <p:spPr bwMode="auto">
              <a:xfrm>
                <a:off x="2295" y="2111"/>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00" name="Rectangle 89"/>
              <p:cNvSpPr>
                <a:spLocks noChangeArrowheads="1"/>
              </p:cNvSpPr>
              <p:nvPr/>
            </p:nvSpPr>
            <p:spPr bwMode="auto">
              <a:xfrm>
                <a:off x="2295" y="2039"/>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01" name="Rectangle 90"/>
              <p:cNvSpPr>
                <a:spLocks noChangeArrowheads="1"/>
              </p:cNvSpPr>
              <p:nvPr/>
            </p:nvSpPr>
            <p:spPr bwMode="auto">
              <a:xfrm>
                <a:off x="2295" y="1967"/>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02" name="Rectangle 91"/>
              <p:cNvSpPr>
                <a:spLocks noChangeArrowheads="1"/>
              </p:cNvSpPr>
              <p:nvPr/>
            </p:nvSpPr>
            <p:spPr bwMode="auto">
              <a:xfrm>
                <a:off x="2295" y="1895"/>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03" name="Rectangle 92"/>
              <p:cNvSpPr>
                <a:spLocks noChangeArrowheads="1"/>
              </p:cNvSpPr>
              <p:nvPr/>
            </p:nvSpPr>
            <p:spPr bwMode="auto">
              <a:xfrm>
                <a:off x="2295" y="1823"/>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04" name="Rectangle 93"/>
              <p:cNvSpPr>
                <a:spLocks noChangeArrowheads="1"/>
              </p:cNvSpPr>
              <p:nvPr/>
            </p:nvSpPr>
            <p:spPr bwMode="auto">
              <a:xfrm>
                <a:off x="2295" y="1751"/>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05" name="Rectangle 94"/>
              <p:cNvSpPr>
                <a:spLocks noChangeArrowheads="1"/>
              </p:cNvSpPr>
              <p:nvPr/>
            </p:nvSpPr>
            <p:spPr bwMode="auto">
              <a:xfrm>
                <a:off x="2295" y="1679"/>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06" name="Rectangle 95"/>
              <p:cNvSpPr>
                <a:spLocks noChangeArrowheads="1"/>
              </p:cNvSpPr>
              <p:nvPr/>
            </p:nvSpPr>
            <p:spPr bwMode="auto">
              <a:xfrm>
                <a:off x="2295" y="1606"/>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07" name="Freeform 96"/>
              <p:cNvSpPr>
                <a:spLocks/>
              </p:cNvSpPr>
              <p:nvPr/>
            </p:nvSpPr>
            <p:spPr bwMode="auto">
              <a:xfrm>
                <a:off x="2288" y="1542"/>
                <a:ext cx="16" cy="34"/>
              </a:xfrm>
              <a:custGeom>
                <a:avLst/>
                <a:gdLst>
                  <a:gd name="T0" fmla="*/ 7 w 16"/>
                  <a:gd name="T1" fmla="*/ 34 h 34"/>
                  <a:gd name="T2" fmla="*/ 16 w 16"/>
                  <a:gd name="T3" fmla="*/ 34 h 34"/>
                  <a:gd name="T4" fmla="*/ 16 w 16"/>
                  <a:gd name="T5" fmla="*/ 5 h 34"/>
                  <a:gd name="T6" fmla="*/ 16 w 16"/>
                  <a:gd name="T7" fmla="*/ 0 h 34"/>
                  <a:gd name="T8" fmla="*/ 11 w 16"/>
                  <a:gd name="T9" fmla="*/ 0 h 34"/>
                  <a:gd name="T10" fmla="*/ 0 w 16"/>
                  <a:gd name="T11" fmla="*/ 0 h 34"/>
                  <a:gd name="T12" fmla="*/ 0 w 16"/>
                  <a:gd name="T13" fmla="*/ 10 h 34"/>
                  <a:gd name="T14" fmla="*/ 11 w 16"/>
                  <a:gd name="T15" fmla="*/ 10 h 34"/>
                  <a:gd name="T16" fmla="*/ 11 w 16"/>
                  <a:gd name="T17" fmla="*/ 5 h 34"/>
                  <a:gd name="T18" fmla="*/ 7 w 16"/>
                  <a:gd name="T19" fmla="*/ 5 h 34"/>
                  <a:gd name="T20" fmla="*/ 7 w 16"/>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4">
                    <a:moveTo>
                      <a:pt x="7" y="34"/>
                    </a:moveTo>
                    <a:lnTo>
                      <a:pt x="16" y="34"/>
                    </a:lnTo>
                    <a:lnTo>
                      <a:pt x="16" y="5"/>
                    </a:lnTo>
                    <a:lnTo>
                      <a:pt x="16" y="0"/>
                    </a:lnTo>
                    <a:lnTo>
                      <a:pt x="11" y="0"/>
                    </a:lnTo>
                    <a:lnTo>
                      <a:pt x="0" y="0"/>
                    </a:lnTo>
                    <a:lnTo>
                      <a:pt x="0" y="10"/>
                    </a:lnTo>
                    <a:lnTo>
                      <a:pt x="11" y="10"/>
                    </a:lnTo>
                    <a:lnTo>
                      <a:pt x="11" y="5"/>
                    </a:lnTo>
                    <a:lnTo>
                      <a:pt x="7" y="5"/>
                    </a:lnTo>
                    <a:lnTo>
                      <a:pt x="7" y="34"/>
                    </a:lnTo>
                    <a:close/>
                  </a:path>
                </a:pathLst>
              </a:custGeom>
              <a:solidFill>
                <a:srgbClr val="000000"/>
              </a:solidFill>
              <a:ln w="9525">
                <a:solidFill>
                  <a:srgbClr val="FFFF00"/>
                </a:solidFill>
                <a:round/>
                <a:headEnd/>
                <a:tailEnd/>
              </a:ln>
            </p:spPr>
            <p:txBody>
              <a:bodyPr/>
              <a:lstStyle/>
              <a:p>
                <a:endParaRPr lang="zh-CN" altLang="en-US" sz="1100"/>
              </a:p>
            </p:txBody>
          </p:sp>
          <p:sp>
            <p:nvSpPr>
              <p:cNvPr id="308" name="Rectangle 97"/>
              <p:cNvSpPr>
                <a:spLocks noChangeArrowheads="1"/>
              </p:cNvSpPr>
              <p:nvPr/>
            </p:nvSpPr>
            <p:spPr bwMode="auto">
              <a:xfrm>
                <a:off x="2225"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09" name="Rectangle 98"/>
              <p:cNvSpPr>
                <a:spLocks noChangeArrowheads="1"/>
              </p:cNvSpPr>
              <p:nvPr/>
            </p:nvSpPr>
            <p:spPr bwMode="auto">
              <a:xfrm>
                <a:off x="2162"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10" name="Rectangle 99"/>
              <p:cNvSpPr>
                <a:spLocks noChangeArrowheads="1"/>
              </p:cNvSpPr>
              <p:nvPr/>
            </p:nvSpPr>
            <p:spPr bwMode="auto">
              <a:xfrm>
                <a:off x="2099"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11" name="Rectangle 100"/>
              <p:cNvSpPr>
                <a:spLocks noChangeArrowheads="1"/>
              </p:cNvSpPr>
              <p:nvPr/>
            </p:nvSpPr>
            <p:spPr bwMode="auto">
              <a:xfrm>
                <a:off x="2036"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12" name="Rectangle 101"/>
              <p:cNvSpPr>
                <a:spLocks noChangeArrowheads="1"/>
              </p:cNvSpPr>
              <p:nvPr/>
            </p:nvSpPr>
            <p:spPr bwMode="auto">
              <a:xfrm>
                <a:off x="1972" y="1542"/>
                <a:ext cx="37"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13" name="Rectangle 102"/>
              <p:cNvSpPr>
                <a:spLocks noChangeArrowheads="1"/>
              </p:cNvSpPr>
              <p:nvPr/>
            </p:nvSpPr>
            <p:spPr bwMode="auto">
              <a:xfrm>
                <a:off x="1909"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14" name="Rectangle 103"/>
              <p:cNvSpPr>
                <a:spLocks noChangeArrowheads="1"/>
              </p:cNvSpPr>
              <p:nvPr/>
            </p:nvSpPr>
            <p:spPr bwMode="auto">
              <a:xfrm>
                <a:off x="1846"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15" name="Rectangle 104"/>
              <p:cNvSpPr>
                <a:spLocks noChangeArrowheads="1"/>
              </p:cNvSpPr>
              <p:nvPr/>
            </p:nvSpPr>
            <p:spPr bwMode="auto">
              <a:xfrm>
                <a:off x="1783"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16" name="Rectangle 105"/>
              <p:cNvSpPr>
                <a:spLocks noChangeArrowheads="1"/>
              </p:cNvSpPr>
              <p:nvPr/>
            </p:nvSpPr>
            <p:spPr bwMode="auto">
              <a:xfrm>
                <a:off x="1720"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17" name="Rectangle 106"/>
              <p:cNvSpPr>
                <a:spLocks noChangeArrowheads="1"/>
              </p:cNvSpPr>
              <p:nvPr/>
            </p:nvSpPr>
            <p:spPr bwMode="auto">
              <a:xfrm>
                <a:off x="1657"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18" name="Rectangle 107"/>
              <p:cNvSpPr>
                <a:spLocks noChangeArrowheads="1"/>
              </p:cNvSpPr>
              <p:nvPr/>
            </p:nvSpPr>
            <p:spPr bwMode="auto">
              <a:xfrm>
                <a:off x="1594"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19" name="Rectangle 108"/>
              <p:cNvSpPr>
                <a:spLocks noChangeArrowheads="1"/>
              </p:cNvSpPr>
              <p:nvPr/>
            </p:nvSpPr>
            <p:spPr bwMode="auto">
              <a:xfrm>
                <a:off x="1531"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20" name="Rectangle 109"/>
              <p:cNvSpPr>
                <a:spLocks noChangeArrowheads="1"/>
              </p:cNvSpPr>
              <p:nvPr/>
            </p:nvSpPr>
            <p:spPr bwMode="auto">
              <a:xfrm>
                <a:off x="1468"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21" name="Rectangle 110"/>
              <p:cNvSpPr>
                <a:spLocks noChangeArrowheads="1"/>
              </p:cNvSpPr>
              <p:nvPr/>
            </p:nvSpPr>
            <p:spPr bwMode="auto">
              <a:xfrm>
                <a:off x="1405"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22" name="Rectangle 111"/>
              <p:cNvSpPr>
                <a:spLocks noChangeArrowheads="1"/>
              </p:cNvSpPr>
              <p:nvPr/>
            </p:nvSpPr>
            <p:spPr bwMode="auto">
              <a:xfrm>
                <a:off x="1342"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23" name="Rectangle 112"/>
              <p:cNvSpPr>
                <a:spLocks noChangeArrowheads="1"/>
              </p:cNvSpPr>
              <p:nvPr/>
            </p:nvSpPr>
            <p:spPr bwMode="auto">
              <a:xfrm>
                <a:off x="1279"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24" name="Rectangle 113"/>
              <p:cNvSpPr>
                <a:spLocks noChangeArrowheads="1"/>
              </p:cNvSpPr>
              <p:nvPr/>
            </p:nvSpPr>
            <p:spPr bwMode="auto">
              <a:xfrm>
                <a:off x="1215" y="1542"/>
                <a:ext cx="37"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25" name="Rectangle 114"/>
              <p:cNvSpPr>
                <a:spLocks noChangeArrowheads="1"/>
              </p:cNvSpPr>
              <p:nvPr/>
            </p:nvSpPr>
            <p:spPr bwMode="auto">
              <a:xfrm>
                <a:off x="1152"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26" name="Rectangle 115"/>
              <p:cNvSpPr>
                <a:spLocks noChangeArrowheads="1"/>
              </p:cNvSpPr>
              <p:nvPr/>
            </p:nvSpPr>
            <p:spPr bwMode="auto">
              <a:xfrm>
                <a:off x="1089"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27" name="Rectangle 116"/>
              <p:cNvSpPr>
                <a:spLocks noChangeArrowheads="1"/>
              </p:cNvSpPr>
              <p:nvPr/>
            </p:nvSpPr>
            <p:spPr bwMode="auto">
              <a:xfrm>
                <a:off x="1026"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28" name="Rectangle 117"/>
              <p:cNvSpPr>
                <a:spLocks noChangeArrowheads="1"/>
              </p:cNvSpPr>
              <p:nvPr/>
            </p:nvSpPr>
            <p:spPr bwMode="auto">
              <a:xfrm>
                <a:off x="963"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29" name="Rectangle 118"/>
              <p:cNvSpPr>
                <a:spLocks noChangeArrowheads="1"/>
              </p:cNvSpPr>
              <p:nvPr/>
            </p:nvSpPr>
            <p:spPr bwMode="auto">
              <a:xfrm>
                <a:off x="900"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30" name="Rectangle 119"/>
              <p:cNvSpPr>
                <a:spLocks noChangeArrowheads="1"/>
              </p:cNvSpPr>
              <p:nvPr/>
            </p:nvSpPr>
            <p:spPr bwMode="auto">
              <a:xfrm>
                <a:off x="837"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31" name="Rectangle 120"/>
              <p:cNvSpPr>
                <a:spLocks noChangeArrowheads="1"/>
              </p:cNvSpPr>
              <p:nvPr/>
            </p:nvSpPr>
            <p:spPr bwMode="auto">
              <a:xfrm>
                <a:off x="774"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32" name="Rectangle 121"/>
              <p:cNvSpPr>
                <a:spLocks noChangeArrowheads="1"/>
              </p:cNvSpPr>
              <p:nvPr/>
            </p:nvSpPr>
            <p:spPr bwMode="auto">
              <a:xfrm>
                <a:off x="711"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33" name="Rectangle 122"/>
              <p:cNvSpPr>
                <a:spLocks noChangeArrowheads="1"/>
              </p:cNvSpPr>
              <p:nvPr/>
            </p:nvSpPr>
            <p:spPr bwMode="auto">
              <a:xfrm>
                <a:off x="648"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34" name="Rectangle 123"/>
              <p:cNvSpPr>
                <a:spLocks noChangeArrowheads="1"/>
              </p:cNvSpPr>
              <p:nvPr/>
            </p:nvSpPr>
            <p:spPr bwMode="auto">
              <a:xfrm>
                <a:off x="585"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35" name="Rectangle 124"/>
              <p:cNvSpPr>
                <a:spLocks noChangeArrowheads="1"/>
              </p:cNvSpPr>
              <p:nvPr/>
            </p:nvSpPr>
            <p:spPr bwMode="auto">
              <a:xfrm>
                <a:off x="522"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36" name="Rectangle 125"/>
              <p:cNvSpPr>
                <a:spLocks noChangeArrowheads="1"/>
              </p:cNvSpPr>
              <p:nvPr/>
            </p:nvSpPr>
            <p:spPr bwMode="auto">
              <a:xfrm>
                <a:off x="459"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37" name="Rectangle 126"/>
              <p:cNvSpPr>
                <a:spLocks noChangeArrowheads="1"/>
              </p:cNvSpPr>
              <p:nvPr/>
            </p:nvSpPr>
            <p:spPr bwMode="auto">
              <a:xfrm>
                <a:off x="395"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38" name="Rectangle 127"/>
              <p:cNvSpPr>
                <a:spLocks noChangeArrowheads="1"/>
              </p:cNvSpPr>
              <p:nvPr/>
            </p:nvSpPr>
            <p:spPr bwMode="auto">
              <a:xfrm>
                <a:off x="332"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339" name="Rectangle 128"/>
              <p:cNvSpPr>
                <a:spLocks noChangeArrowheads="1"/>
              </p:cNvSpPr>
              <p:nvPr/>
            </p:nvSpPr>
            <p:spPr bwMode="auto">
              <a:xfrm>
                <a:off x="269" y="1542"/>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grpSp>
        <p:grpSp>
          <p:nvGrpSpPr>
            <p:cNvPr id="12" name="Group 242"/>
            <p:cNvGrpSpPr>
              <a:grpSpLocks/>
            </p:cNvGrpSpPr>
            <p:nvPr/>
          </p:nvGrpSpPr>
          <p:grpSpPr bwMode="auto">
            <a:xfrm>
              <a:off x="2885" y="1573"/>
              <a:ext cx="2003" cy="1756"/>
              <a:chOff x="2885" y="1573"/>
              <a:chExt cx="2003" cy="1756"/>
            </a:xfrm>
          </p:grpSpPr>
          <p:sp>
            <p:nvSpPr>
              <p:cNvPr id="113" name="Rectangle 130"/>
              <p:cNvSpPr>
                <a:spLocks noChangeArrowheads="1"/>
              </p:cNvSpPr>
              <p:nvPr/>
            </p:nvSpPr>
            <p:spPr bwMode="auto">
              <a:xfrm>
                <a:off x="2885" y="1578"/>
                <a:ext cx="9" cy="41"/>
              </a:xfrm>
              <a:prstGeom prst="rect">
                <a:avLst/>
              </a:prstGeom>
              <a:solidFill>
                <a:srgbClr val="000000"/>
              </a:solidFill>
              <a:ln w="9525">
                <a:solidFill>
                  <a:schemeClr val="tx1"/>
                </a:solidFill>
                <a:miter lim="800000"/>
                <a:headEnd/>
                <a:tailEnd/>
              </a:ln>
            </p:spPr>
            <p:txBody>
              <a:bodyPr/>
              <a:lstStyle/>
              <a:p>
                <a:endParaRPr lang="zh-CN" altLang="en-US" sz="1100"/>
              </a:p>
            </p:txBody>
          </p:sp>
          <p:sp>
            <p:nvSpPr>
              <p:cNvPr id="114" name="Rectangle 131"/>
              <p:cNvSpPr>
                <a:spLocks noChangeArrowheads="1"/>
              </p:cNvSpPr>
              <p:nvPr/>
            </p:nvSpPr>
            <p:spPr bwMode="auto">
              <a:xfrm>
                <a:off x="2885" y="1650"/>
                <a:ext cx="9" cy="41"/>
              </a:xfrm>
              <a:prstGeom prst="rect">
                <a:avLst/>
              </a:prstGeom>
              <a:solidFill>
                <a:srgbClr val="000000"/>
              </a:solidFill>
              <a:ln w="9525">
                <a:solidFill>
                  <a:schemeClr val="tx1"/>
                </a:solidFill>
                <a:miter lim="800000"/>
                <a:headEnd/>
                <a:tailEnd/>
              </a:ln>
            </p:spPr>
            <p:txBody>
              <a:bodyPr/>
              <a:lstStyle/>
              <a:p>
                <a:endParaRPr lang="zh-CN" altLang="en-US" sz="1100"/>
              </a:p>
            </p:txBody>
          </p:sp>
          <p:sp>
            <p:nvSpPr>
              <p:cNvPr id="115" name="Rectangle 132"/>
              <p:cNvSpPr>
                <a:spLocks noChangeArrowheads="1"/>
              </p:cNvSpPr>
              <p:nvPr/>
            </p:nvSpPr>
            <p:spPr bwMode="auto">
              <a:xfrm>
                <a:off x="2885" y="1722"/>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16" name="Rectangle 133"/>
              <p:cNvSpPr>
                <a:spLocks noChangeArrowheads="1"/>
              </p:cNvSpPr>
              <p:nvPr/>
            </p:nvSpPr>
            <p:spPr bwMode="auto">
              <a:xfrm>
                <a:off x="2885" y="1794"/>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17" name="Rectangle 134"/>
              <p:cNvSpPr>
                <a:spLocks noChangeArrowheads="1"/>
              </p:cNvSpPr>
              <p:nvPr/>
            </p:nvSpPr>
            <p:spPr bwMode="auto">
              <a:xfrm>
                <a:off x="2885" y="1867"/>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18" name="Rectangle 135"/>
              <p:cNvSpPr>
                <a:spLocks noChangeArrowheads="1"/>
              </p:cNvSpPr>
              <p:nvPr/>
            </p:nvSpPr>
            <p:spPr bwMode="auto">
              <a:xfrm>
                <a:off x="2885" y="1939"/>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19" name="Rectangle 136"/>
              <p:cNvSpPr>
                <a:spLocks noChangeArrowheads="1"/>
              </p:cNvSpPr>
              <p:nvPr/>
            </p:nvSpPr>
            <p:spPr bwMode="auto">
              <a:xfrm>
                <a:off x="2885" y="2011"/>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20" name="Rectangle 137"/>
              <p:cNvSpPr>
                <a:spLocks noChangeArrowheads="1"/>
              </p:cNvSpPr>
              <p:nvPr/>
            </p:nvSpPr>
            <p:spPr bwMode="auto">
              <a:xfrm>
                <a:off x="2885" y="2083"/>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21" name="Rectangle 138"/>
              <p:cNvSpPr>
                <a:spLocks noChangeArrowheads="1"/>
              </p:cNvSpPr>
              <p:nvPr/>
            </p:nvSpPr>
            <p:spPr bwMode="auto">
              <a:xfrm>
                <a:off x="2885" y="2155"/>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22" name="Rectangle 139"/>
              <p:cNvSpPr>
                <a:spLocks noChangeArrowheads="1"/>
              </p:cNvSpPr>
              <p:nvPr/>
            </p:nvSpPr>
            <p:spPr bwMode="auto">
              <a:xfrm>
                <a:off x="2885" y="2227"/>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23" name="Rectangle 140"/>
              <p:cNvSpPr>
                <a:spLocks noChangeArrowheads="1"/>
              </p:cNvSpPr>
              <p:nvPr/>
            </p:nvSpPr>
            <p:spPr bwMode="auto">
              <a:xfrm>
                <a:off x="2885" y="2299"/>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24" name="Rectangle 141"/>
              <p:cNvSpPr>
                <a:spLocks noChangeArrowheads="1"/>
              </p:cNvSpPr>
              <p:nvPr/>
            </p:nvSpPr>
            <p:spPr bwMode="auto">
              <a:xfrm>
                <a:off x="2885" y="2371"/>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25" name="Rectangle 142"/>
              <p:cNvSpPr>
                <a:spLocks noChangeArrowheads="1"/>
              </p:cNvSpPr>
              <p:nvPr/>
            </p:nvSpPr>
            <p:spPr bwMode="auto">
              <a:xfrm>
                <a:off x="2885" y="2443"/>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26" name="Rectangle 143"/>
              <p:cNvSpPr>
                <a:spLocks noChangeArrowheads="1"/>
              </p:cNvSpPr>
              <p:nvPr/>
            </p:nvSpPr>
            <p:spPr bwMode="auto">
              <a:xfrm>
                <a:off x="2885" y="2515"/>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27" name="Rectangle 144"/>
              <p:cNvSpPr>
                <a:spLocks noChangeArrowheads="1"/>
              </p:cNvSpPr>
              <p:nvPr/>
            </p:nvSpPr>
            <p:spPr bwMode="auto">
              <a:xfrm>
                <a:off x="2885" y="2588"/>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28" name="Rectangle 145"/>
              <p:cNvSpPr>
                <a:spLocks noChangeArrowheads="1"/>
              </p:cNvSpPr>
              <p:nvPr/>
            </p:nvSpPr>
            <p:spPr bwMode="auto">
              <a:xfrm>
                <a:off x="2885" y="2660"/>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29" name="Rectangle 146"/>
              <p:cNvSpPr>
                <a:spLocks noChangeArrowheads="1"/>
              </p:cNvSpPr>
              <p:nvPr/>
            </p:nvSpPr>
            <p:spPr bwMode="auto">
              <a:xfrm>
                <a:off x="2885" y="2732"/>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30" name="Rectangle 147"/>
              <p:cNvSpPr>
                <a:spLocks noChangeArrowheads="1"/>
              </p:cNvSpPr>
              <p:nvPr/>
            </p:nvSpPr>
            <p:spPr bwMode="auto">
              <a:xfrm>
                <a:off x="2885" y="2804"/>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31" name="Rectangle 148"/>
              <p:cNvSpPr>
                <a:spLocks noChangeArrowheads="1"/>
              </p:cNvSpPr>
              <p:nvPr/>
            </p:nvSpPr>
            <p:spPr bwMode="auto">
              <a:xfrm>
                <a:off x="2885" y="2876"/>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32" name="Rectangle 149"/>
              <p:cNvSpPr>
                <a:spLocks noChangeArrowheads="1"/>
              </p:cNvSpPr>
              <p:nvPr/>
            </p:nvSpPr>
            <p:spPr bwMode="auto">
              <a:xfrm>
                <a:off x="2885" y="2948"/>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33" name="Rectangle 150"/>
              <p:cNvSpPr>
                <a:spLocks noChangeArrowheads="1"/>
              </p:cNvSpPr>
              <p:nvPr/>
            </p:nvSpPr>
            <p:spPr bwMode="auto">
              <a:xfrm>
                <a:off x="2885" y="3020"/>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34" name="Rectangle 151"/>
              <p:cNvSpPr>
                <a:spLocks noChangeArrowheads="1"/>
              </p:cNvSpPr>
              <p:nvPr/>
            </p:nvSpPr>
            <p:spPr bwMode="auto">
              <a:xfrm>
                <a:off x="2885" y="3092"/>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35" name="Rectangle 152"/>
              <p:cNvSpPr>
                <a:spLocks noChangeArrowheads="1"/>
              </p:cNvSpPr>
              <p:nvPr/>
            </p:nvSpPr>
            <p:spPr bwMode="auto">
              <a:xfrm>
                <a:off x="2885" y="3164"/>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36" name="Rectangle 153"/>
              <p:cNvSpPr>
                <a:spLocks noChangeArrowheads="1"/>
              </p:cNvSpPr>
              <p:nvPr/>
            </p:nvSpPr>
            <p:spPr bwMode="auto">
              <a:xfrm>
                <a:off x="2885" y="3236"/>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37" name="Freeform 154"/>
              <p:cNvSpPr>
                <a:spLocks/>
              </p:cNvSpPr>
              <p:nvPr/>
            </p:nvSpPr>
            <p:spPr bwMode="auto">
              <a:xfrm>
                <a:off x="2885" y="3309"/>
                <a:ext cx="27" cy="20"/>
              </a:xfrm>
              <a:custGeom>
                <a:avLst/>
                <a:gdLst>
                  <a:gd name="T0" fmla="*/ 9 w 27"/>
                  <a:gd name="T1" fmla="*/ 0 h 20"/>
                  <a:gd name="T2" fmla="*/ 0 w 27"/>
                  <a:gd name="T3" fmla="*/ 0 h 20"/>
                  <a:gd name="T4" fmla="*/ 0 w 27"/>
                  <a:gd name="T5" fmla="*/ 15 h 20"/>
                  <a:gd name="T6" fmla="*/ 0 w 27"/>
                  <a:gd name="T7" fmla="*/ 20 h 20"/>
                  <a:gd name="T8" fmla="*/ 4 w 27"/>
                  <a:gd name="T9" fmla="*/ 20 h 20"/>
                  <a:gd name="T10" fmla="*/ 27 w 27"/>
                  <a:gd name="T11" fmla="*/ 20 h 20"/>
                  <a:gd name="T12" fmla="*/ 27 w 27"/>
                  <a:gd name="T13" fmla="*/ 10 h 20"/>
                  <a:gd name="T14" fmla="*/ 4 w 27"/>
                  <a:gd name="T15" fmla="*/ 10 h 20"/>
                  <a:gd name="T16" fmla="*/ 4 w 27"/>
                  <a:gd name="T17" fmla="*/ 15 h 20"/>
                  <a:gd name="T18" fmla="*/ 9 w 27"/>
                  <a:gd name="T19" fmla="*/ 15 h 20"/>
                  <a:gd name="T20" fmla="*/ 9 w 27"/>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0">
                    <a:moveTo>
                      <a:pt x="9" y="0"/>
                    </a:moveTo>
                    <a:lnTo>
                      <a:pt x="0" y="0"/>
                    </a:lnTo>
                    <a:lnTo>
                      <a:pt x="0" y="15"/>
                    </a:lnTo>
                    <a:lnTo>
                      <a:pt x="0" y="20"/>
                    </a:lnTo>
                    <a:lnTo>
                      <a:pt x="4" y="20"/>
                    </a:lnTo>
                    <a:lnTo>
                      <a:pt x="27" y="20"/>
                    </a:lnTo>
                    <a:lnTo>
                      <a:pt x="27" y="10"/>
                    </a:lnTo>
                    <a:lnTo>
                      <a:pt x="4" y="10"/>
                    </a:lnTo>
                    <a:lnTo>
                      <a:pt x="4" y="15"/>
                    </a:lnTo>
                    <a:lnTo>
                      <a:pt x="9" y="15"/>
                    </a:lnTo>
                    <a:lnTo>
                      <a:pt x="9" y="0"/>
                    </a:lnTo>
                    <a:close/>
                  </a:path>
                </a:pathLst>
              </a:custGeom>
              <a:solidFill>
                <a:srgbClr val="000000"/>
              </a:solidFill>
              <a:ln w="9525">
                <a:solidFill>
                  <a:srgbClr val="FFFF00"/>
                </a:solidFill>
                <a:round/>
                <a:headEnd/>
                <a:tailEnd/>
              </a:ln>
            </p:spPr>
            <p:txBody>
              <a:bodyPr/>
              <a:lstStyle/>
              <a:p>
                <a:endParaRPr lang="zh-CN" altLang="en-US" sz="1100"/>
              </a:p>
            </p:txBody>
          </p:sp>
          <p:sp>
            <p:nvSpPr>
              <p:cNvPr id="138" name="Rectangle 155"/>
              <p:cNvSpPr>
                <a:spLocks noChangeArrowheads="1"/>
              </p:cNvSpPr>
              <p:nvPr/>
            </p:nvSpPr>
            <p:spPr bwMode="auto">
              <a:xfrm>
                <a:off x="2939"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39" name="Rectangle 156"/>
              <p:cNvSpPr>
                <a:spLocks noChangeArrowheads="1"/>
              </p:cNvSpPr>
              <p:nvPr/>
            </p:nvSpPr>
            <p:spPr bwMode="auto">
              <a:xfrm>
                <a:off x="3002"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40" name="Rectangle 157"/>
              <p:cNvSpPr>
                <a:spLocks noChangeArrowheads="1"/>
              </p:cNvSpPr>
              <p:nvPr/>
            </p:nvSpPr>
            <p:spPr bwMode="auto">
              <a:xfrm>
                <a:off x="3065"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41" name="Rectangle 158"/>
              <p:cNvSpPr>
                <a:spLocks noChangeArrowheads="1"/>
              </p:cNvSpPr>
              <p:nvPr/>
            </p:nvSpPr>
            <p:spPr bwMode="auto">
              <a:xfrm>
                <a:off x="3128"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42" name="Rectangle 159"/>
              <p:cNvSpPr>
                <a:spLocks noChangeArrowheads="1"/>
              </p:cNvSpPr>
              <p:nvPr/>
            </p:nvSpPr>
            <p:spPr bwMode="auto">
              <a:xfrm>
                <a:off x="3191"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43" name="Rectangle 160"/>
              <p:cNvSpPr>
                <a:spLocks noChangeArrowheads="1"/>
              </p:cNvSpPr>
              <p:nvPr/>
            </p:nvSpPr>
            <p:spPr bwMode="auto">
              <a:xfrm>
                <a:off x="3254"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44" name="Rectangle 161"/>
              <p:cNvSpPr>
                <a:spLocks noChangeArrowheads="1"/>
              </p:cNvSpPr>
              <p:nvPr/>
            </p:nvSpPr>
            <p:spPr bwMode="auto">
              <a:xfrm>
                <a:off x="3317"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45" name="Rectangle 162"/>
              <p:cNvSpPr>
                <a:spLocks noChangeArrowheads="1"/>
              </p:cNvSpPr>
              <p:nvPr/>
            </p:nvSpPr>
            <p:spPr bwMode="auto">
              <a:xfrm>
                <a:off x="3381"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46" name="Rectangle 163"/>
              <p:cNvSpPr>
                <a:spLocks noChangeArrowheads="1"/>
              </p:cNvSpPr>
              <p:nvPr/>
            </p:nvSpPr>
            <p:spPr bwMode="auto">
              <a:xfrm>
                <a:off x="3444"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47" name="Rectangle 164"/>
              <p:cNvSpPr>
                <a:spLocks noChangeArrowheads="1"/>
              </p:cNvSpPr>
              <p:nvPr/>
            </p:nvSpPr>
            <p:spPr bwMode="auto">
              <a:xfrm>
                <a:off x="3507"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48" name="Rectangle 165"/>
              <p:cNvSpPr>
                <a:spLocks noChangeArrowheads="1"/>
              </p:cNvSpPr>
              <p:nvPr/>
            </p:nvSpPr>
            <p:spPr bwMode="auto">
              <a:xfrm>
                <a:off x="3570"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49" name="Rectangle 166"/>
              <p:cNvSpPr>
                <a:spLocks noChangeArrowheads="1"/>
              </p:cNvSpPr>
              <p:nvPr/>
            </p:nvSpPr>
            <p:spPr bwMode="auto">
              <a:xfrm>
                <a:off x="3633"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50" name="Rectangle 167"/>
              <p:cNvSpPr>
                <a:spLocks noChangeArrowheads="1"/>
              </p:cNvSpPr>
              <p:nvPr/>
            </p:nvSpPr>
            <p:spPr bwMode="auto">
              <a:xfrm>
                <a:off x="3696"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51" name="Rectangle 168"/>
              <p:cNvSpPr>
                <a:spLocks noChangeArrowheads="1"/>
              </p:cNvSpPr>
              <p:nvPr/>
            </p:nvSpPr>
            <p:spPr bwMode="auto">
              <a:xfrm>
                <a:off x="3759"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52" name="Rectangle 169"/>
              <p:cNvSpPr>
                <a:spLocks noChangeArrowheads="1"/>
              </p:cNvSpPr>
              <p:nvPr/>
            </p:nvSpPr>
            <p:spPr bwMode="auto">
              <a:xfrm>
                <a:off x="3822"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53" name="Rectangle 170"/>
              <p:cNvSpPr>
                <a:spLocks noChangeArrowheads="1"/>
              </p:cNvSpPr>
              <p:nvPr/>
            </p:nvSpPr>
            <p:spPr bwMode="auto">
              <a:xfrm>
                <a:off x="3885"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54" name="Rectangle 171"/>
              <p:cNvSpPr>
                <a:spLocks noChangeArrowheads="1"/>
              </p:cNvSpPr>
              <p:nvPr/>
            </p:nvSpPr>
            <p:spPr bwMode="auto">
              <a:xfrm>
                <a:off x="3948"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55" name="Rectangle 172"/>
              <p:cNvSpPr>
                <a:spLocks noChangeArrowheads="1"/>
              </p:cNvSpPr>
              <p:nvPr/>
            </p:nvSpPr>
            <p:spPr bwMode="auto">
              <a:xfrm>
                <a:off x="4011"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56" name="Rectangle 173"/>
              <p:cNvSpPr>
                <a:spLocks noChangeArrowheads="1"/>
              </p:cNvSpPr>
              <p:nvPr/>
            </p:nvSpPr>
            <p:spPr bwMode="auto">
              <a:xfrm>
                <a:off x="4074"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57" name="Rectangle 174"/>
              <p:cNvSpPr>
                <a:spLocks noChangeArrowheads="1"/>
              </p:cNvSpPr>
              <p:nvPr/>
            </p:nvSpPr>
            <p:spPr bwMode="auto">
              <a:xfrm>
                <a:off x="4137" y="3319"/>
                <a:ext cx="37"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58" name="Rectangle 175"/>
              <p:cNvSpPr>
                <a:spLocks noChangeArrowheads="1"/>
              </p:cNvSpPr>
              <p:nvPr/>
            </p:nvSpPr>
            <p:spPr bwMode="auto">
              <a:xfrm>
                <a:off x="4201"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59" name="Rectangle 176"/>
              <p:cNvSpPr>
                <a:spLocks noChangeArrowheads="1"/>
              </p:cNvSpPr>
              <p:nvPr/>
            </p:nvSpPr>
            <p:spPr bwMode="auto">
              <a:xfrm>
                <a:off x="4264"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60" name="Rectangle 177"/>
              <p:cNvSpPr>
                <a:spLocks noChangeArrowheads="1"/>
              </p:cNvSpPr>
              <p:nvPr/>
            </p:nvSpPr>
            <p:spPr bwMode="auto">
              <a:xfrm>
                <a:off x="4327"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61" name="Rectangle 178"/>
              <p:cNvSpPr>
                <a:spLocks noChangeArrowheads="1"/>
              </p:cNvSpPr>
              <p:nvPr/>
            </p:nvSpPr>
            <p:spPr bwMode="auto">
              <a:xfrm>
                <a:off x="4390"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62" name="Rectangle 179"/>
              <p:cNvSpPr>
                <a:spLocks noChangeArrowheads="1"/>
              </p:cNvSpPr>
              <p:nvPr/>
            </p:nvSpPr>
            <p:spPr bwMode="auto">
              <a:xfrm>
                <a:off x="4453"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63" name="Rectangle 180"/>
              <p:cNvSpPr>
                <a:spLocks noChangeArrowheads="1"/>
              </p:cNvSpPr>
              <p:nvPr/>
            </p:nvSpPr>
            <p:spPr bwMode="auto">
              <a:xfrm>
                <a:off x="4516"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64" name="Rectangle 181"/>
              <p:cNvSpPr>
                <a:spLocks noChangeArrowheads="1"/>
              </p:cNvSpPr>
              <p:nvPr/>
            </p:nvSpPr>
            <p:spPr bwMode="auto">
              <a:xfrm>
                <a:off x="4579"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65" name="Rectangle 182"/>
              <p:cNvSpPr>
                <a:spLocks noChangeArrowheads="1"/>
              </p:cNvSpPr>
              <p:nvPr/>
            </p:nvSpPr>
            <p:spPr bwMode="auto">
              <a:xfrm>
                <a:off x="4642"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66" name="Rectangle 183"/>
              <p:cNvSpPr>
                <a:spLocks noChangeArrowheads="1"/>
              </p:cNvSpPr>
              <p:nvPr/>
            </p:nvSpPr>
            <p:spPr bwMode="auto">
              <a:xfrm>
                <a:off x="4705"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67" name="Rectangle 184"/>
              <p:cNvSpPr>
                <a:spLocks noChangeArrowheads="1"/>
              </p:cNvSpPr>
              <p:nvPr/>
            </p:nvSpPr>
            <p:spPr bwMode="auto">
              <a:xfrm>
                <a:off x="4768"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68" name="Rectangle 185"/>
              <p:cNvSpPr>
                <a:spLocks noChangeArrowheads="1"/>
              </p:cNvSpPr>
              <p:nvPr/>
            </p:nvSpPr>
            <p:spPr bwMode="auto">
              <a:xfrm>
                <a:off x="4831" y="3319"/>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69" name="Rectangle 186"/>
              <p:cNvSpPr>
                <a:spLocks noChangeArrowheads="1"/>
              </p:cNvSpPr>
              <p:nvPr/>
            </p:nvSpPr>
            <p:spPr bwMode="auto">
              <a:xfrm>
                <a:off x="4879" y="3270"/>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70" name="Rectangle 187"/>
              <p:cNvSpPr>
                <a:spLocks noChangeArrowheads="1"/>
              </p:cNvSpPr>
              <p:nvPr/>
            </p:nvSpPr>
            <p:spPr bwMode="auto">
              <a:xfrm>
                <a:off x="4879" y="3198"/>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71" name="Rectangle 188"/>
              <p:cNvSpPr>
                <a:spLocks noChangeArrowheads="1"/>
              </p:cNvSpPr>
              <p:nvPr/>
            </p:nvSpPr>
            <p:spPr bwMode="auto">
              <a:xfrm>
                <a:off x="4879" y="3126"/>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72" name="Rectangle 189"/>
              <p:cNvSpPr>
                <a:spLocks noChangeArrowheads="1"/>
              </p:cNvSpPr>
              <p:nvPr/>
            </p:nvSpPr>
            <p:spPr bwMode="auto">
              <a:xfrm>
                <a:off x="4879" y="3054"/>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73" name="Rectangle 190"/>
              <p:cNvSpPr>
                <a:spLocks noChangeArrowheads="1"/>
              </p:cNvSpPr>
              <p:nvPr/>
            </p:nvSpPr>
            <p:spPr bwMode="auto">
              <a:xfrm>
                <a:off x="4879" y="2982"/>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74" name="Rectangle 191"/>
              <p:cNvSpPr>
                <a:spLocks noChangeArrowheads="1"/>
              </p:cNvSpPr>
              <p:nvPr/>
            </p:nvSpPr>
            <p:spPr bwMode="auto">
              <a:xfrm>
                <a:off x="4879" y="2909"/>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75" name="Rectangle 192"/>
              <p:cNvSpPr>
                <a:spLocks noChangeArrowheads="1"/>
              </p:cNvSpPr>
              <p:nvPr/>
            </p:nvSpPr>
            <p:spPr bwMode="auto">
              <a:xfrm>
                <a:off x="4879" y="2837"/>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76" name="Rectangle 193"/>
              <p:cNvSpPr>
                <a:spLocks noChangeArrowheads="1"/>
              </p:cNvSpPr>
              <p:nvPr/>
            </p:nvSpPr>
            <p:spPr bwMode="auto">
              <a:xfrm>
                <a:off x="4879" y="2765"/>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77" name="Rectangle 194"/>
              <p:cNvSpPr>
                <a:spLocks noChangeArrowheads="1"/>
              </p:cNvSpPr>
              <p:nvPr/>
            </p:nvSpPr>
            <p:spPr bwMode="auto">
              <a:xfrm>
                <a:off x="4879" y="2693"/>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78" name="Rectangle 195"/>
              <p:cNvSpPr>
                <a:spLocks noChangeArrowheads="1"/>
              </p:cNvSpPr>
              <p:nvPr/>
            </p:nvSpPr>
            <p:spPr bwMode="auto">
              <a:xfrm>
                <a:off x="4879" y="2621"/>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79" name="Rectangle 196"/>
              <p:cNvSpPr>
                <a:spLocks noChangeArrowheads="1"/>
              </p:cNvSpPr>
              <p:nvPr/>
            </p:nvSpPr>
            <p:spPr bwMode="auto">
              <a:xfrm>
                <a:off x="4879" y="2549"/>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80" name="Rectangle 197"/>
              <p:cNvSpPr>
                <a:spLocks noChangeArrowheads="1"/>
              </p:cNvSpPr>
              <p:nvPr/>
            </p:nvSpPr>
            <p:spPr bwMode="auto">
              <a:xfrm>
                <a:off x="4879" y="2477"/>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81" name="Rectangle 198"/>
              <p:cNvSpPr>
                <a:spLocks noChangeArrowheads="1"/>
              </p:cNvSpPr>
              <p:nvPr/>
            </p:nvSpPr>
            <p:spPr bwMode="auto">
              <a:xfrm>
                <a:off x="4879" y="2405"/>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82" name="Rectangle 199"/>
              <p:cNvSpPr>
                <a:spLocks noChangeArrowheads="1"/>
              </p:cNvSpPr>
              <p:nvPr/>
            </p:nvSpPr>
            <p:spPr bwMode="auto">
              <a:xfrm>
                <a:off x="4879" y="2333"/>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83" name="Rectangle 200"/>
              <p:cNvSpPr>
                <a:spLocks noChangeArrowheads="1"/>
              </p:cNvSpPr>
              <p:nvPr/>
            </p:nvSpPr>
            <p:spPr bwMode="auto">
              <a:xfrm>
                <a:off x="4879" y="2261"/>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84" name="Rectangle 201"/>
              <p:cNvSpPr>
                <a:spLocks noChangeArrowheads="1"/>
              </p:cNvSpPr>
              <p:nvPr/>
            </p:nvSpPr>
            <p:spPr bwMode="auto">
              <a:xfrm>
                <a:off x="4879" y="2188"/>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85" name="Rectangle 202"/>
              <p:cNvSpPr>
                <a:spLocks noChangeArrowheads="1"/>
              </p:cNvSpPr>
              <p:nvPr/>
            </p:nvSpPr>
            <p:spPr bwMode="auto">
              <a:xfrm>
                <a:off x="4879" y="2116"/>
                <a:ext cx="9" cy="42"/>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86" name="Rectangle 203"/>
              <p:cNvSpPr>
                <a:spLocks noChangeArrowheads="1"/>
              </p:cNvSpPr>
              <p:nvPr/>
            </p:nvSpPr>
            <p:spPr bwMode="auto">
              <a:xfrm>
                <a:off x="4879" y="2044"/>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87" name="Rectangle 204"/>
              <p:cNvSpPr>
                <a:spLocks noChangeArrowheads="1"/>
              </p:cNvSpPr>
              <p:nvPr/>
            </p:nvSpPr>
            <p:spPr bwMode="auto">
              <a:xfrm>
                <a:off x="4879" y="1972"/>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88" name="Rectangle 205"/>
              <p:cNvSpPr>
                <a:spLocks noChangeArrowheads="1"/>
              </p:cNvSpPr>
              <p:nvPr/>
            </p:nvSpPr>
            <p:spPr bwMode="auto">
              <a:xfrm>
                <a:off x="4879" y="1900"/>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89" name="Rectangle 206"/>
              <p:cNvSpPr>
                <a:spLocks noChangeArrowheads="1"/>
              </p:cNvSpPr>
              <p:nvPr/>
            </p:nvSpPr>
            <p:spPr bwMode="auto">
              <a:xfrm>
                <a:off x="4879" y="1828"/>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90" name="Rectangle 207"/>
              <p:cNvSpPr>
                <a:spLocks noChangeArrowheads="1"/>
              </p:cNvSpPr>
              <p:nvPr/>
            </p:nvSpPr>
            <p:spPr bwMode="auto">
              <a:xfrm>
                <a:off x="4879" y="1756"/>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91" name="Rectangle 208"/>
              <p:cNvSpPr>
                <a:spLocks noChangeArrowheads="1"/>
              </p:cNvSpPr>
              <p:nvPr/>
            </p:nvSpPr>
            <p:spPr bwMode="auto">
              <a:xfrm>
                <a:off x="4879" y="1684"/>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92" name="Rectangle 209"/>
              <p:cNvSpPr>
                <a:spLocks noChangeArrowheads="1"/>
              </p:cNvSpPr>
              <p:nvPr/>
            </p:nvSpPr>
            <p:spPr bwMode="auto">
              <a:xfrm>
                <a:off x="4879" y="1612"/>
                <a:ext cx="9" cy="41"/>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93" name="Freeform 210"/>
              <p:cNvSpPr>
                <a:spLocks/>
              </p:cNvSpPr>
              <p:nvPr/>
            </p:nvSpPr>
            <p:spPr bwMode="auto">
              <a:xfrm>
                <a:off x="4849" y="1573"/>
                <a:ext cx="39" cy="10"/>
              </a:xfrm>
              <a:custGeom>
                <a:avLst/>
                <a:gdLst>
                  <a:gd name="T0" fmla="*/ 30 w 39"/>
                  <a:gd name="T1" fmla="*/ 8 h 10"/>
                  <a:gd name="T2" fmla="*/ 39 w 39"/>
                  <a:gd name="T3" fmla="*/ 8 h 10"/>
                  <a:gd name="T4" fmla="*/ 39 w 39"/>
                  <a:gd name="T5" fmla="*/ 5 h 10"/>
                  <a:gd name="T6" fmla="*/ 39 w 39"/>
                  <a:gd name="T7" fmla="*/ 0 h 10"/>
                  <a:gd name="T8" fmla="*/ 34 w 39"/>
                  <a:gd name="T9" fmla="*/ 0 h 10"/>
                  <a:gd name="T10" fmla="*/ 0 w 39"/>
                  <a:gd name="T11" fmla="*/ 0 h 10"/>
                  <a:gd name="T12" fmla="*/ 0 w 39"/>
                  <a:gd name="T13" fmla="*/ 10 h 10"/>
                  <a:gd name="T14" fmla="*/ 34 w 39"/>
                  <a:gd name="T15" fmla="*/ 10 h 10"/>
                  <a:gd name="T16" fmla="*/ 34 w 39"/>
                  <a:gd name="T17" fmla="*/ 5 h 10"/>
                  <a:gd name="T18" fmla="*/ 30 w 39"/>
                  <a:gd name="T19" fmla="*/ 5 h 10"/>
                  <a:gd name="T20" fmla="*/ 30 w 39"/>
                  <a:gd name="T21"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10">
                    <a:moveTo>
                      <a:pt x="30" y="8"/>
                    </a:moveTo>
                    <a:lnTo>
                      <a:pt x="39" y="8"/>
                    </a:lnTo>
                    <a:lnTo>
                      <a:pt x="39" y="5"/>
                    </a:lnTo>
                    <a:lnTo>
                      <a:pt x="39" y="0"/>
                    </a:lnTo>
                    <a:lnTo>
                      <a:pt x="34" y="0"/>
                    </a:lnTo>
                    <a:lnTo>
                      <a:pt x="0" y="0"/>
                    </a:lnTo>
                    <a:lnTo>
                      <a:pt x="0" y="10"/>
                    </a:lnTo>
                    <a:lnTo>
                      <a:pt x="34" y="10"/>
                    </a:lnTo>
                    <a:lnTo>
                      <a:pt x="34" y="5"/>
                    </a:lnTo>
                    <a:lnTo>
                      <a:pt x="30" y="5"/>
                    </a:lnTo>
                    <a:lnTo>
                      <a:pt x="30" y="8"/>
                    </a:lnTo>
                    <a:close/>
                  </a:path>
                </a:pathLst>
              </a:custGeom>
              <a:solidFill>
                <a:srgbClr val="000000"/>
              </a:solidFill>
              <a:ln w="9525">
                <a:solidFill>
                  <a:srgbClr val="FFFF00"/>
                </a:solidFill>
                <a:round/>
                <a:headEnd/>
                <a:tailEnd/>
              </a:ln>
            </p:spPr>
            <p:txBody>
              <a:bodyPr/>
              <a:lstStyle/>
              <a:p>
                <a:endParaRPr lang="zh-CN" altLang="en-US" sz="1100"/>
              </a:p>
            </p:txBody>
          </p:sp>
          <p:sp>
            <p:nvSpPr>
              <p:cNvPr id="194" name="Rectangle 211"/>
              <p:cNvSpPr>
                <a:spLocks noChangeArrowheads="1"/>
              </p:cNvSpPr>
              <p:nvPr/>
            </p:nvSpPr>
            <p:spPr bwMode="auto">
              <a:xfrm>
                <a:off x="4786"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95" name="Rectangle 212"/>
              <p:cNvSpPr>
                <a:spLocks noChangeArrowheads="1"/>
              </p:cNvSpPr>
              <p:nvPr/>
            </p:nvSpPr>
            <p:spPr bwMode="auto">
              <a:xfrm>
                <a:off x="4723"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96" name="Rectangle 213"/>
              <p:cNvSpPr>
                <a:spLocks noChangeArrowheads="1"/>
              </p:cNvSpPr>
              <p:nvPr/>
            </p:nvSpPr>
            <p:spPr bwMode="auto">
              <a:xfrm>
                <a:off x="4660"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97" name="Rectangle 214"/>
              <p:cNvSpPr>
                <a:spLocks noChangeArrowheads="1"/>
              </p:cNvSpPr>
              <p:nvPr/>
            </p:nvSpPr>
            <p:spPr bwMode="auto">
              <a:xfrm>
                <a:off x="4597"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98" name="Rectangle 215"/>
              <p:cNvSpPr>
                <a:spLocks noChangeArrowheads="1"/>
              </p:cNvSpPr>
              <p:nvPr/>
            </p:nvSpPr>
            <p:spPr bwMode="auto">
              <a:xfrm>
                <a:off x="4534"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199" name="Rectangle 216"/>
              <p:cNvSpPr>
                <a:spLocks noChangeArrowheads="1"/>
              </p:cNvSpPr>
              <p:nvPr/>
            </p:nvSpPr>
            <p:spPr bwMode="auto">
              <a:xfrm>
                <a:off x="4471"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00" name="Rectangle 217"/>
              <p:cNvSpPr>
                <a:spLocks noChangeArrowheads="1"/>
              </p:cNvSpPr>
              <p:nvPr/>
            </p:nvSpPr>
            <p:spPr bwMode="auto">
              <a:xfrm>
                <a:off x="4408"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01" name="Rectangle 218"/>
              <p:cNvSpPr>
                <a:spLocks noChangeArrowheads="1"/>
              </p:cNvSpPr>
              <p:nvPr/>
            </p:nvSpPr>
            <p:spPr bwMode="auto">
              <a:xfrm>
                <a:off x="4345"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02" name="Rectangle 219"/>
              <p:cNvSpPr>
                <a:spLocks noChangeArrowheads="1"/>
              </p:cNvSpPr>
              <p:nvPr/>
            </p:nvSpPr>
            <p:spPr bwMode="auto">
              <a:xfrm>
                <a:off x="4282"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03" name="Rectangle 220"/>
              <p:cNvSpPr>
                <a:spLocks noChangeArrowheads="1"/>
              </p:cNvSpPr>
              <p:nvPr/>
            </p:nvSpPr>
            <p:spPr bwMode="auto">
              <a:xfrm>
                <a:off x="4219"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04" name="Rectangle 221"/>
              <p:cNvSpPr>
                <a:spLocks noChangeArrowheads="1"/>
              </p:cNvSpPr>
              <p:nvPr/>
            </p:nvSpPr>
            <p:spPr bwMode="auto">
              <a:xfrm>
                <a:off x="4155" y="1573"/>
                <a:ext cx="37"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05" name="Rectangle 222"/>
              <p:cNvSpPr>
                <a:spLocks noChangeArrowheads="1"/>
              </p:cNvSpPr>
              <p:nvPr/>
            </p:nvSpPr>
            <p:spPr bwMode="auto">
              <a:xfrm>
                <a:off x="4092"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06" name="Rectangle 223"/>
              <p:cNvSpPr>
                <a:spLocks noChangeArrowheads="1"/>
              </p:cNvSpPr>
              <p:nvPr/>
            </p:nvSpPr>
            <p:spPr bwMode="auto">
              <a:xfrm>
                <a:off x="4029"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07" name="Rectangle 224"/>
              <p:cNvSpPr>
                <a:spLocks noChangeArrowheads="1"/>
              </p:cNvSpPr>
              <p:nvPr/>
            </p:nvSpPr>
            <p:spPr bwMode="auto">
              <a:xfrm>
                <a:off x="3966"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08" name="Rectangle 225"/>
              <p:cNvSpPr>
                <a:spLocks noChangeArrowheads="1"/>
              </p:cNvSpPr>
              <p:nvPr/>
            </p:nvSpPr>
            <p:spPr bwMode="auto">
              <a:xfrm>
                <a:off x="3903"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09" name="Rectangle 226"/>
              <p:cNvSpPr>
                <a:spLocks noChangeArrowheads="1"/>
              </p:cNvSpPr>
              <p:nvPr/>
            </p:nvSpPr>
            <p:spPr bwMode="auto">
              <a:xfrm>
                <a:off x="3840"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10" name="Rectangle 227"/>
              <p:cNvSpPr>
                <a:spLocks noChangeArrowheads="1"/>
              </p:cNvSpPr>
              <p:nvPr/>
            </p:nvSpPr>
            <p:spPr bwMode="auto">
              <a:xfrm>
                <a:off x="3777"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11" name="Rectangle 228"/>
              <p:cNvSpPr>
                <a:spLocks noChangeArrowheads="1"/>
              </p:cNvSpPr>
              <p:nvPr/>
            </p:nvSpPr>
            <p:spPr bwMode="auto">
              <a:xfrm>
                <a:off x="3714"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12" name="Rectangle 229"/>
              <p:cNvSpPr>
                <a:spLocks noChangeArrowheads="1"/>
              </p:cNvSpPr>
              <p:nvPr/>
            </p:nvSpPr>
            <p:spPr bwMode="auto">
              <a:xfrm>
                <a:off x="3651"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13" name="Rectangle 230"/>
              <p:cNvSpPr>
                <a:spLocks noChangeArrowheads="1"/>
              </p:cNvSpPr>
              <p:nvPr/>
            </p:nvSpPr>
            <p:spPr bwMode="auto">
              <a:xfrm>
                <a:off x="3588"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14" name="Rectangle 231"/>
              <p:cNvSpPr>
                <a:spLocks noChangeArrowheads="1"/>
              </p:cNvSpPr>
              <p:nvPr/>
            </p:nvSpPr>
            <p:spPr bwMode="auto">
              <a:xfrm>
                <a:off x="3525"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15" name="Rectangle 232"/>
              <p:cNvSpPr>
                <a:spLocks noChangeArrowheads="1"/>
              </p:cNvSpPr>
              <p:nvPr/>
            </p:nvSpPr>
            <p:spPr bwMode="auto">
              <a:xfrm>
                <a:off x="3462"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16" name="Rectangle 233"/>
              <p:cNvSpPr>
                <a:spLocks noChangeArrowheads="1"/>
              </p:cNvSpPr>
              <p:nvPr/>
            </p:nvSpPr>
            <p:spPr bwMode="auto">
              <a:xfrm>
                <a:off x="3399"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17" name="Rectangle 234"/>
              <p:cNvSpPr>
                <a:spLocks noChangeArrowheads="1"/>
              </p:cNvSpPr>
              <p:nvPr/>
            </p:nvSpPr>
            <p:spPr bwMode="auto">
              <a:xfrm>
                <a:off x="3335"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18" name="Rectangle 235"/>
              <p:cNvSpPr>
                <a:spLocks noChangeArrowheads="1"/>
              </p:cNvSpPr>
              <p:nvPr/>
            </p:nvSpPr>
            <p:spPr bwMode="auto">
              <a:xfrm>
                <a:off x="3272"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19" name="Rectangle 236"/>
              <p:cNvSpPr>
                <a:spLocks noChangeArrowheads="1"/>
              </p:cNvSpPr>
              <p:nvPr/>
            </p:nvSpPr>
            <p:spPr bwMode="auto">
              <a:xfrm>
                <a:off x="3209"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20" name="Rectangle 237"/>
              <p:cNvSpPr>
                <a:spLocks noChangeArrowheads="1"/>
              </p:cNvSpPr>
              <p:nvPr/>
            </p:nvSpPr>
            <p:spPr bwMode="auto">
              <a:xfrm>
                <a:off x="3146"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21" name="Rectangle 238"/>
              <p:cNvSpPr>
                <a:spLocks noChangeArrowheads="1"/>
              </p:cNvSpPr>
              <p:nvPr/>
            </p:nvSpPr>
            <p:spPr bwMode="auto">
              <a:xfrm>
                <a:off x="3083"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22" name="Rectangle 239"/>
              <p:cNvSpPr>
                <a:spLocks noChangeArrowheads="1"/>
              </p:cNvSpPr>
              <p:nvPr/>
            </p:nvSpPr>
            <p:spPr bwMode="auto">
              <a:xfrm>
                <a:off x="3020"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23" name="Rectangle 240"/>
              <p:cNvSpPr>
                <a:spLocks noChangeArrowheads="1"/>
              </p:cNvSpPr>
              <p:nvPr/>
            </p:nvSpPr>
            <p:spPr bwMode="auto">
              <a:xfrm>
                <a:off x="2957"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sp>
            <p:nvSpPr>
              <p:cNvPr id="224" name="Rectangle 241"/>
              <p:cNvSpPr>
                <a:spLocks noChangeArrowheads="1"/>
              </p:cNvSpPr>
              <p:nvPr/>
            </p:nvSpPr>
            <p:spPr bwMode="auto">
              <a:xfrm>
                <a:off x="2894" y="1573"/>
                <a:ext cx="36" cy="10"/>
              </a:xfrm>
              <a:prstGeom prst="rect">
                <a:avLst/>
              </a:prstGeom>
              <a:solidFill>
                <a:srgbClr val="000000"/>
              </a:solidFill>
              <a:ln w="9525">
                <a:solidFill>
                  <a:srgbClr val="FFFF00"/>
                </a:solidFill>
                <a:miter lim="800000"/>
                <a:headEnd/>
                <a:tailEnd/>
              </a:ln>
            </p:spPr>
            <p:txBody>
              <a:bodyPr/>
              <a:lstStyle/>
              <a:p>
                <a:endParaRPr lang="zh-CN" altLang="en-US" sz="1100"/>
              </a:p>
            </p:txBody>
          </p:sp>
        </p:grpSp>
        <p:sp>
          <p:nvSpPr>
            <p:cNvPr id="13" name="Line 243"/>
            <p:cNvSpPr>
              <a:spLocks noChangeShapeType="1"/>
            </p:cNvSpPr>
            <p:nvPr/>
          </p:nvSpPr>
          <p:spPr bwMode="auto">
            <a:xfrm flipV="1">
              <a:off x="2112" y="2549"/>
              <a:ext cx="480" cy="8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4" name="Line 244"/>
            <p:cNvSpPr>
              <a:spLocks noChangeShapeType="1"/>
            </p:cNvSpPr>
            <p:nvPr/>
          </p:nvSpPr>
          <p:spPr bwMode="auto">
            <a:xfrm flipH="1">
              <a:off x="2509" y="2552"/>
              <a:ext cx="92" cy="13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nvGrpSpPr>
            <p:cNvPr id="15" name="Group 247"/>
            <p:cNvGrpSpPr>
              <a:grpSpLocks/>
            </p:cNvGrpSpPr>
            <p:nvPr/>
          </p:nvGrpSpPr>
          <p:grpSpPr bwMode="auto">
            <a:xfrm>
              <a:off x="2518" y="2580"/>
              <a:ext cx="556" cy="105"/>
              <a:chOff x="2518" y="2580"/>
              <a:chExt cx="556" cy="105"/>
            </a:xfrm>
          </p:grpSpPr>
          <p:sp>
            <p:nvSpPr>
              <p:cNvPr id="111" name="Line 245"/>
              <p:cNvSpPr>
                <a:spLocks noChangeShapeType="1"/>
              </p:cNvSpPr>
              <p:nvPr/>
            </p:nvSpPr>
            <p:spPr bwMode="auto">
              <a:xfrm flipV="1">
                <a:off x="2518" y="2611"/>
                <a:ext cx="437" cy="74"/>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12" name="Freeform 246"/>
              <p:cNvSpPr>
                <a:spLocks/>
              </p:cNvSpPr>
              <p:nvPr/>
            </p:nvSpPr>
            <p:spPr bwMode="auto">
              <a:xfrm>
                <a:off x="2943" y="2580"/>
                <a:ext cx="131" cy="64"/>
              </a:xfrm>
              <a:custGeom>
                <a:avLst/>
                <a:gdLst>
                  <a:gd name="T0" fmla="*/ 9 w 131"/>
                  <a:gd name="T1" fmla="*/ 64 h 64"/>
                  <a:gd name="T2" fmla="*/ 131 w 131"/>
                  <a:gd name="T3" fmla="*/ 10 h 64"/>
                  <a:gd name="T4" fmla="*/ 0 w 131"/>
                  <a:gd name="T5" fmla="*/ 0 h 64"/>
                  <a:gd name="T6" fmla="*/ 9 w 131"/>
                  <a:gd name="T7" fmla="*/ 64 h 64"/>
                </a:gdLst>
                <a:ahLst/>
                <a:cxnLst>
                  <a:cxn ang="0">
                    <a:pos x="T0" y="T1"/>
                  </a:cxn>
                  <a:cxn ang="0">
                    <a:pos x="T2" y="T3"/>
                  </a:cxn>
                  <a:cxn ang="0">
                    <a:pos x="T4" y="T5"/>
                  </a:cxn>
                  <a:cxn ang="0">
                    <a:pos x="T6" y="T7"/>
                  </a:cxn>
                </a:cxnLst>
                <a:rect l="0" t="0" r="r" b="b"/>
                <a:pathLst>
                  <a:path w="131" h="64">
                    <a:moveTo>
                      <a:pt x="9" y="64"/>
                    </a:moveTo>
                    <a:lnTo>
                      <a:pt x="131" y="10"/>
                    </a:lnTo>
                    <a:lnTo>
                      <a:pt x="0" y="0"/>
                    </a:lnTo>
                    <a:lnTo>
                      <a:pt x="9" y="64"/>
                    </a:lnTo>
                    <a:close/>
                  </a:path>
                </a:pathLst>
              </a:custGeom>
              <a:solidFill>
                <a:srgbClr val="000000"/>
              </a:solidFill>
              <a:ln w="9525">
                <a:solidFill>
                  <a:srgbClr val="FFFF00"/>
                </a:solidFill>
                <a:round/>
                <a:headEnd/>
                <a:tailEnd/>
              </a:ln>
            </p:spPr>
            <p:txBody>
              <a:bodyPr/>
              <a:lstStyle/>
              <a:p>
                <a:endParaRPr lang="zh-CN" altLang="en-US" sz="1100"/>
              </a:p>
            </p:txBody>
          </p:sp>
        </p:grpSp>
        <p:grpSp>
          <p:nvGrpSpPr>
            <p:cNvPr id="16" name="Group 250"/>
            <p:cNvGrpSpPr>
              <a:grpSpLocks/>
            </p:cNvGrpSpPr>
            <p:nvPr/>
          </p:nvGrpSpPr>
          <p:grpSpPr bwMode="auto">
            <a:xfrm>
              <a:off x="864" y="1864"/>
              <a:ext cx="192" cy="64"/>
              <a:chOff x="864" y="1864"/>
              <a:chExt cx="192" cy="64"/>
            </a:xfrm>
          </p:grpSpPr>
          <p:sp>
            <p:nvSpPr>
              <p:cNvPr id="109" name="Line 248"/>
              <p:cNvSpPr>
                <a:spLocks noChangeShapeType="1"/>
              </p:cNvSpPr>
              <p:nvPr/>
            </p:nvSpPr>
            <p:spPr bwMode="auto">
              <a:xfrm>
                <a:off x="864" y="1895"/>
                <a:ext cx="70" cy="1"/>
              </a:xfrm>
              <a:prstGeom prst="line">
                <a:avLst/>
              </a:prstGeom>
              <a:noFill/>
              <a:ln w="14288">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10" name="Freeform 249"/>
              <p:cNvSpPr>
                <a:spLocks/>
              </p:cNvSpPr>
              <p:nvPr/>
            </p:nvSpPr>
            <p:spPr bwMode="auto">
              <a:xfrm>
                <a:off x="929" y="1864"/>
                <a:ext cx="127" cy="64"/>
              </a:xfrm>
              <a:custGeom>
                <a:avLst/>
                <a:gdLst>
                  <a:gd name="T0" fmla="*/ 0 w 127"/>
                  <a:gd name="T1" fmla="*/ 64 h 64"/>
                  <a:gd name="T2" fmla="*/ 127 w 127"/>
                  <a:gd name="T3" fmla="*/ 31 h 64"/>
                  <a:gd name="T4" fmla="*/ 0 w 127"/>
                  <a:gd name="T5" fmla="*/ 0 h 64"/>
                  <a:gd name="T6" fmla="*/ 0 w 127"/>
                  <a:gd name="T7" fmla="*/ 64 h 64"/>
                </a:gdLst>
                <a:ahLst/>
                <a:cxnLst>
                  <a:cxn ang="0">
                    <a:pos x="T0" y="T1"/>
                  </a:cxn>
                  <a:cxn ang="0">
                    <a:pos x="T2" y="T3"/>
                  </a:cxn>
                  <a:cxn ang="0">
                    <a:pos x="T4" y="T5"/>
                  </a:cxn>
                  <a:cxn ang="0">
                    <a:pos x="T6" y="T7"/>
                  </a:cxn>
                </a:cxnLst>
                <a:rect l="0" t="0" r="r" b="b"/>
                <a:pathLst>
                  <a:path w="127" h="64">
                    <a:moveTo>
                      <a:pt x="0" y="64"/>
                    </a:moveTo>
                    <a:lnTo>
                      <a:pt x="127" y="31"/>
                    </a:lnTo>
                    <a:lnTo>
                      <a:pt x="0" y="0"/>
                    </a:lnTo>
                    <a:lnTo>
                      <a:pt x="0" y="64"/>
                    </a:lnTo>
                    <a:close/>
                  </a:path>
                </a:pathLst>
              </a:custGeom>
              <a:solidFill>
                <a:srgbClr val="000000"/>
              </a:solidFill>
              <a:ln w="9525">
                <a:solidFill>
                  <a:schemeClr val="tx1"/>
                </a:solidFill>
                <a:round/>
                <a:headEnd/>
                <a:tailEnd/>
              </a:ln>
            </p:spPr>
            <p:txBody>
              <a:bodyPr/>
              <a:lstStyle/>
              <a:p>
                <a:endParaRPr lang="zh-CN" altLang="en-US" sz="1100"/>
              </a:p>
            </p:txBody>
          </p:sp>
        </p:grpSp>
        <p:sp>
          <p:nvSpPr>
            <p:cNvPr id="17" name="Oval 251"/>
            <p:cNvSpPr>
              <a:spLocks noChangeArrowheads="1"/>
            </p:cNvSpPr>
            <p:nvPr/>
          </p:nvSpPr>
          <p:spPr bwMode="auto">
            <a:xfrm>
              <a:off x="4345" y="2106"/>
              <a:ext cx="306" cy="332"/>
            </a:xfrm>
            <a:prstGeom prst="ellipse">
              <a:avLst/>
            </a:prstGeom>
            <a:solidFill>
              <a:srgbClr val="FFFFFF"/>
            </a:solidFill>
            <a:ln w="14288">
              <a:solidFill>
                <a:srgbClr val="000000"/>
              </a:solidFill>
              <a:round/>
              <a:headEnd/>
              <a:tailEnd/>
            </a:ln>
          </p:spPr>
          <p:txBody>
            <a:bodyPr/>
            <a:lstStyle/>
            <a:p>
              <a:endParaRPr lang="zh-CN" altLang="en-US" sz="1100"/>
            </a:p>
          </p:txBody>
        </p:sp>
        <p:sp>
          <p:nvSpPr>
            <p:cNvPr id="18" name="Line 252"/>
            <p:cNvSpPr>
              <a:spLocks noChangeShapeType="1"/>
            </p:cNvSpPr>
            <p:nvPr/>
          </p:nvSpPr>
          <p:spPr bwMode="auto">
            <a:xfrm>
              <a:off x="4185" y="1923"/>
              <a:ext cx="302" cy="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nvGrpSpPr>
            <p:cNvPr id="19" name="Group 255"/>
            <p:cNvGrpSpPr>
              <a:grpSpLocks/>
            </p:cNvGrpSpPr>
            <p:nvPr/>
          </p:nvGrpSpPr>
          <p:grpSpPr bwMode="auto">
            <a:xfrm>
              <a:off x="4464" y="1913"/>
              <a:ext cx="56" cy="183"/>
              <a:chOff x="4464" y="1913"/>
              <a:chExt cx="56" cy="183"/>
            </a:xfrm>
          </p:grpSpPr>
          <p:sp>
            <p:nvSpPr>
              <p:cNvPr id="107" name="Line 253"/>
              <p:cNvSpPr>
                <a:spLocks noChangeShapeType="1"/>
              </p:cNvSpPr>
              <p:nvPr/>
            </p:nvSpPr>
            <p:spPr bwMode="auto">
              <a:xfrm flipH="1">
                <a:off x="4491" y="1913"/>
                <a:ext cx="5" cy="8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08" name="Freeform 254"/>
              <p:cNvSpPr>
                <a:spLocks/>
              </p:cNvSpPr>
              <p:nvPr/>
            </p:nvSpPr>
            <p:spPr bwMode="auto">
              <a:xfrm>
                <a:off x="4464" y="1995"/>
                <a:ext cx="56" cy="101"/>
              </a:xfrm>
              <a:custGeom>
                <a:avLst/>
                <a:gdLst>
                  <a:gd name="T0" fmla="*/ 0 w 56"/>
                  <a:gd name="T1" fmla="*/ 0 h 101"/>
                  <a:gd name="T2" fmla="*/ 25 w 56"/>
                  <a:gd name="T3" fmla="*/ 101 h 101"/>
                  <a:gd name="T4" fmla="*/ 56 w 56"/>
                  <a:gd name="T5" fmla="*/ 3 h 101"/>
                  <a:gd name="T6" fmla="*/ 0 w 56"/>
                  <a:gd name="T7" fmla="*/ 0 h 101"/>
                </a:gdLst>
                <a:ahLst/>
                <a:cxnLst>
                  <a:cxn ang="0">
                    <a:pos x="T0" y="T1"/>
                  </a:cxn>
                  <a:cxn ang="0">
                    <a:pos x="T2" y="T3"/>
                  </a:cxn>
                  <a:cxn ang="0">
                    <a:pos x="T4" y="T5"/>
                  </a:cxn>
                  <a:cxn ang="0">
                    <a:pos x="T6" y="T7"/>
                  </a:cxn>
                </a:cxnLst>
                <a:rect l="0" t="0" r="r" b="b"/>
                <a:pathLst>
                  <a:path w="56" h="101">
                    <a:moveTo>
                      <a:pt x="0" y="0"/>
                    </a:moveTo>
                    <a:lnTo>
                      <a:pt x="25" y="101"/>
                    </a:lnTo>
                    <a:lnTo>
                      <a:pt x="56" y="3"/>
                    </a:lnTo>
                    <a:lnTo>
                      <a:pt x="0" y="0"/>
                    </a:lnTo>
                    <a:close/>
                  </a:path>
                </a:pathLst>
              </a:custGeom>
              <a:solidFill>
                <a:srgbClr val="000000"/>
              </a:solidFill>
              <a:ln w="9525">
                <a:solidFill>
                  <a:srgbClr val="FFFF00"/>
                </a:solidFill>
                <a:round/>
                <a:headEnd/>
                <a:tailEnd/>
              </a:ln>
            </p:spPr>
            <p:txBody>
              <a:bodyPr/>
              <a:lstStyle/>
              <a:p>
                <a:endParaRPr lang="zh-CN" altLang="en-US" sz="1100"/>
              </a:p>
            </p:txBody>
          </p:sp>
        </p:grpSp>
        <p:grpSp>
          <p:nvGrpSpPr>
            <p:cNvPr id="20" name="Group 258"/>
            <p:cNvGrpSpPr>
              <a:grpSpLocks/>
            </p:cNvGrpSpPr>
            <p:nvPr/>
          </p:nvGrpSpPr>
          <p:grpSpPr bwMode="auto">
            <a:xfrm>
              <a:off x="4462" y="2446"/>
              <a:ext cx="56" cy="211"/>
              <a:chOff x="4462" y="2446"/>
              <a:chExt cx="56" cy="211"/>
            </a:xfrm>
          </p:grpSpPr>
          <p:sp>
            <p:nvSpPr>
              <p:cNvPr id="105" name="Line 256"/>
              <p:cNvSpPr>
                <a:spLocks noChangeShapeType="1"/>
              </p:cNvSpPr>
              <p:nvPr/>
            </p:nvSpPr>
            <p:spPr bwMode="auto">
              <a:xfrm flipV="1">
                <a:off x="4489" y="2539"/>
                <a:ext cx="1" cy="11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06" name="Freeform 257"/>
              <p:cNvSpPr>
                <a:spLocks/>
              </p:cNvSpPr>
              <p:nvPr/>
            </p:nvSpPr>
            <p:spPr bwMode="auto">
              <a:xfrm>
                <a:off x="4462" y="2446"/>
                <a:ext cx="56" cy="100"/>
              </a:xfrm>
              <a:custGeom>
                <a:avLst/>
                <a:gdLst>
                  <a:gd name="T0" fmla="*/ 56 w 56"/>
                  <a:gd name="T1" fmla="*/ 100 h 100"/>
                  <a:gd name="T2" fmla="*/ 27 w 56"/>
                  <a:gd name="T3" fmla="*/ 0 h 100"/>
                  <a:gd name="T4" fmla="*/ 0 w 56"/>
                  <a:gd name="T5" fmla="*/ 100 h 100"/>
                  <a:gd name="T6" fmla="*/ 56 w 56"/>
                  <a:gd name="T7" fmla="*/ 100 h 100"/>
                </a:gdLst>
                <a:ahLst/>
                <a:cxnLst>
                  <a:cxn ang="0">
                    <a:pos x="T0" y="T1"/>
                  </a:cxn>
                  <a:cxn ang="0">
                    <a:pos x="T2" y="T3"/>
                  </a:cxn>
                  <a:cxn ang="0">
                    <a:pos x="T4" y="T5"/>
                  </a:cxn>
                  <a:cxn ang="0">
                    <a:pos x="T6" y="T7"/>
                  </a:cxn>
                </a:cxnLst>
                <a:rect l="0" t="0" r="r" b="b"/>
                <a:pathLst>
                  <a:path w="56" h="100">
                    <a:moveTo>
                      <a:pt x="56" y="100"/>
                    </a:moveTo>
                    <a:lnTo>
                      <a:pt x="27" y="0"/>
                    </a:lnTo>
                    <a:lnTo>
                      <a:pt x="0" y="100"/>
                    </a:lnTo>
                    <a:lnTo>
                      <a:pt x="56" y="100"/>
                    </a:lnTo>
                    <a:close/>
                  </a:path>
                </a:pathLst>
              </a:custGeom>
              <a:solidFill>
                <a:srgbClr val="000000"/>
              </a:solidFill>
              <a:ln w="9525">
                <a:solidFill>
                  <a:schemeClr val="tx1"/>
                </a:solidFill>
                <a:round/>
                <a:headEnd/>
                <a:tailEnd/>
              </a:ln>
            </p:spPr>
            <p:txBody>
              <a:bodyPr/>
              <a:lstStyle/>
              <a:p>
                <a:endParaRPr lang="zh-CN" altLang="en-US" sz="1100"/>
              </a:p>
            </p:txBody>
          </p:sp>
        </p:grpSp>
        <p:grpSp>
          <p:nvGrpSpPr>
            <p:cNvPr id="21" name="Group 264"/>
            <p:cNvGrpSpPr>
              <a:grpSpLocks/>
            </p:cNvGrpSpPr>
            <p:nvPr/>
          </p:nvGrpSpPr>
          <p:grpSpPr bwMode="auto">
            <a:xfrm>
              <a:off x="290" y="1952"/>
              <a:ext cx="455" cy="993"/>
              <a:chOff x="290" y="1952"/>
              <a:chExt cx="455" cy="993"/>
            </a:xfrm>
          </p:grpSpPr>
          <p:sp>
            <p:nvSpPr>
              <p:cNvPr id="100" name="Freeform 259"/>
              <p:cNvSpPr>
                <a:spLocks/>
              </p:cNvSpPr>
              <p:nvPr/>
            </p:nvSpPr>
            <p:spPr bwMode="auto">
              <a:xfrm>
                <a:off x="290" y="1952"/>
                <a:ext cx="455" cy="993"/>
              </a:xfrm>
              <a:custGeom>
                <a:avLst/>
                <a:gdLst>
                  <a:gd name="T0" fmla="*/ 83 w 455"/>
                  <a:gd name="T1" fmla="*/ 993 h 993"/>
                  <a:gd name="T2" fmla="*/ 72 w 455"/>
                  <a:gd name="T3" fmla="*/ 991 h 993"/>
                  <a:gd name="T4" fmla="*/ 63 w 455"/>
                  <a:gd name="T5" fmla="*/ 986 h 993"/>
                  <a:gd name="T6" fmla="*/ 58 w 455"/>
                  <a:gd name="T7" fmla="*/ 975 h 993"/>
                  <a:gd name="T8" fmla="*/ 56 w 455"/>
                  <a:gd name="T9" fmla="*/ 963 h 993"/>
                  <a:gd name="T10" fmla="*/ 56 w 455"/>
                  <a:gd name="T11" fmla="*/ 64 h 993"/>
                  <a:gd name="T12" fmla="*/ 27 w 455"/>
                  <a:gd name="T13" fmla="*/ 64 h 993"/>
                  <a:gd name="T14" fmla="*/ 15 w 455"/>
                  <a:gd name="T15" fmla="*/ 61 h 993"/>
                  <a:gd name="T16" fmla="*/ 6 w 455"/>
                  <a:gd name="T17" fmla="*/ 56 h 993"/>
                  <a:gd name="T18" fmla="*/ 2 w 455"/>
                  <a:gd name="T19" fmla="*/ 46 h 993"/>
                  <a:gd name="T20" fmla="*/ 0 w 455"/>
                  <a:gd name="T21" fmla="*/ 33 h 993"/>
                  <a:gd name="T22" fmla="*/ 2 w 455"/>
                  <a:gd name="T23" fmla="*/ 20 h 993"/>
                  <a:gd name="T24" fmla="*/ 6 w 455"/>
                  <a:gd name="T25" fmla="*/ 10 h 993"/>
                  <a:gd name="T26" fmla="*/ 15 w 455"/>
                  <a:gd name="T27" fmla="*/ 2 h 993"/>
                  <a:gd name="T28" fmla="*/ 27 w 455"/>
                  <a:gd name="T29" fmla="*/ 0 h 993"/>
                  <a:gd name="T30" fmla="*/ 369 w 455"/>
                  <a:gd name="T31" fmla="*/ 0 h 993"/>
                  <a:gd name="T32" fmla="*/ 380 w 455"/>
                  <a:gd name="T33" fmla="*/ 2 h 993"/>
                  <a:gd name="T34" fmla="*/ 389 w 455"/>
                  <a:gd name="T35" fmla="*/ 10 h 993"/>
                  <a:gd name="T36" fmla="*/ 396 w 455"/>
                  <a:gd name="T37" fmla="*/ 20 h 993"/>
                  <a:gd name="T38" fmla="*/ 398 w 455"/>
                  <a:gd name="T39" fmla="*/ 33 h 993"/>
                  <a:gd name="T40" fmla="*/ 398 w 455"/>
                  <a:gd name="T41" fmla="*/ 929 h 993"/>
                  <a:gd name="T42" fmla="*/ 425 w 455"/>
                  <a:gd name="T43" fmla="*/ 929 h 993"/>
                  <a:gd name="T44" fmla="*/ 437 w 455"/>
                  <a:gd name="T45" fmla="*/ 932 h 993"/>
                  <a:gd name="T46" fmla="*/ 446 w 455"/>
                  <a:gd name="T47" fmla="*/ 939 h 993"/>
                  <a:gd name="T48" fmla="*/ 452 w 455"/>
                  <a:gd name="T49" fmla="*/ 950 h 993"/>
                  <a:gd name="T50" fmla="*/ 455 w 455"/>
                  <a:gd name="T51" fmla="*/ 963 h 993"/>
                  <a:gd name="T52" fmla="*/ 452 w 455"/>
                  <a:gd name="T53" fmla="*/ 975 h 993"/>
                  <a:gd name="T54" fmla="*/ 446 w 455"/>
                  <a:gd name="T55" fmla="*/ 986 h 993"/>
                  <a:gd name="T56" fmla="*/ 437 w 455"/>
                  <a:gd name="T57" fmla="*/ 991 h 993"/>
                  <a:gd name="T58" fmla="*/ 425 w 455"/>
                  <a:gd name="T59" fmla="*/ 993 h 993"/>
                  <a:gd name="T60" fmla="*/ 83 w 455"/>
                  <a:gd name="T61" fmla="*/ 993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5" h="993">
                    <a:moveTo>
                      <a:pt x="83" y="993"/>
                    </a:moveTo>
                    <a:lnTo>
                      <a:pt x="72" y="991"/>
                    </a:lnTo>
                    <a:lnTo>
                      <a:pt x="63" y="986"/>
                    </a:lnTo>
                    <a:lnTo>
                      <a:pt x="58" y="975"/>
                    </a:lnTo>
                    <a:lnTo>
                      <a:pt x="56" y="963"/>
                    </a:lnTo>
                    <a:lnTo>
                      <a:pt x="56" y="64"/>
                    </a:lnTo>
                    <a:lnTo>
                      <a:pt x="27" y="64"/>
                    </a:lnTo>
                    <a:lnTo>
                      <a:pt x="15" y="61"/>
                    </a:lnTo>
                    <a:lnTo>
                      <a:pt x="6" y="56"/>
                    </a:lnTo>
                    <a:lnTo>
                      <a:pt x="2" y="46"/>
                    </a:lnTo>
                    <a:lnTo>
                      <a:pt x="0" y="33"/>
                    </a:lnTo>
                    <a:lnTo>
                      <a:pt x="2" y="20"/>
                    </a:lnTo>
                    <a:lnTo>
                      <a:pt x="6" y="10"/>
                    </a:lnTo>
                    <a:lnTo>
                      <a:pt x="15" y="2"/>
                    </a:lnTo>
                    <a:lnTo>
                      <a:pt x="27" y="0"/>
                    </a:lnTo>
                    <a:lnTo>
                      <a:pt x="369" y="0"/>
                    </a:lnTo>
                    <a:lnTo>
                      <a:pt x="380" y="2"/>
                    </a:lnTo>
                    <a:lnTo>
                      <a:pt x="389" y="10"/>
                    </a:lnTo>
                    <a:lnTo>
                      <a:pt x="396" y="20"/>
                    </a:lnTo>
                    <a:lnTo>
                      <a:pt x="398" y="33"/>
                    </a:lnTo>
                    <a:lnTo>
                      <a:pt x="398" y="929"/>
                    </a:lnTo>
                    <a:lnTo>
                      <a:pt x="425" y="929"/>
                    </a:lnTo>
                    <a:lnTo>
                      <a:pt x="437" y="932"/>
                    </a:lnTo>
                    <a:lnTo>
                      <a:pt x="446" y="939"/>
                    </a:lnTo>
                    <a:lnTo>
                      <a:pt x="452" y="950"/>
                    </a:lnTo>
                    <a:lnTo>
                      <a:pt x="455" y="963"/>
                    </a:lnTo>
                    <a:lnTo>
                      <a:pt x="452" y="975"/>
                    </a:lnTo>
                    <a:lnTo>
                      <a:pt x="446" y="986"/>
                    </a:lnTo>
                    <a:lnTo>
                      <a:pt x="437" y="991"/>
                    </a:lnTo>
                    <a:lnTo>
                      <a:pt x="425" y="993"/>
                    </a:lnTo>
                    <a:lnTo>
                      <a:pt x="83" y="993"/>
                    </a:lnTo>
                    <a:close/>
                  </a:path>
                </a:pathLst>
              </a:custGeom>
              <a:noFill/>
              <a:ln w="14288">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101" name="Freeform 260"/>
              <p:cNvSpPr>
                <a:spLocks/>
              </p:cNvSpPr>
              <p:nvPr/>
            </p:nvSpPr>
            <p:spPr bwMode="auto">
              <a:xfrm>
                <a:off x="359" y="2881"/>
                <a:ext cx="43" cy="64"/>
              </a:xfrm>
              <a:custGeom>
                <a:avLst/>
                <a:gdLst>
                  <a:gd name="T0" fmla="*/ 14 w 43"/>
                  <a:gd name="T1" fmla="*/ 64 h 64"/>
                  <a:gd name="T2" fmla="*/ 25 w 43"/>
                  <a:gd name="T3" fmla="*/ 62 h 64"/>
                  <a:gd name="T4" fmla="*/ 34 w 43"/>
                  <a:gd name="T5" fmla="*/ 57 h 64"/>
                  <a:gd name="T6" fmla="*/ 41 w 43"/>
                  <a:gd name="T7" fmla="*/ 46 h 64"/>
                  <a:gd name="T8" fmla="*/ 43 w 43"/>
                  <a:gd name="T9" fmla="*/ 34 h 64"/>
                  <a:gd name="T10" fmla="*/ 41 w 43"/>
                  <a:gd name="T11" fmla="*/ 21 h 64"/>
                  <a:gd name="T12" fmla="*/ 34 w 43"/>
                  <a:gd name="T13" fmla="*/ 10 h 64"/>
                  <a:gd name="T14" fmla="*/ 25 w 43"/>
                  <a:gd name="T15" fmla="*/ 3 h 64"/>
                  <a:gd name="T16" fmla="*/ 14 w 43"/>
                  <a:gd name="T17" fmla="*/ 0 h 64"/>
                  <a:gd name="T18" fmla="*/ 9 w 43"/>
                  <a:gd name="T19" fmla="*/ 3 h 64"/>
                  <a:gd name="T20" fmla="*/ 5 w 43"/>
                  <a:gd name="T21" fmla="*/ 5 h 64"/>
                  <a:gd name="T22" fmla="*/ 3 w 43"/>
                  <a:gd name="T23" fmla="*/ 10 h 64"/>
                  <a:gd name="T24" fmla="*/ 0 w 43"/>
                  <a:gd name="T25" fmla="*/ 16 h 64"/>
                  <a:gd name="T26" fmla="*/ 3 w 43"/>
                  <a:gd name="T27" fmla="*/ 23 h 64"/>
                  <a:gd name="T28" fmla="*/ 5 w 43"/>
                  <a:gd name="T29" fmla="*/ 28 h 64"/>
                  <a:gd name="T30" fmla="*/ 9 w 43"/>
                  <a:gd name="T31" fmla="*/ 34 h 64"/>
                  <a:gd name="T32" fmla="*/ 14 w 43"/>
                  <a:gd name="T33" fmla="*/ 34 h 64"/>
                  <a:gd name="T34" fmla="*/ 43 w 43"/>
                  <a:gd name="T35" fmla="*/ 3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64">
                    <a:moveTo>
                      <a:pt x="14" y="64"/>
                    </a:moveTo>
                    <a:lnTo>
                      <a:pt x="25" y="62"/>
                    </a:lnTo>
                    <a:lnTo>
                      <a:pt x="34" y="57"/>
                    </a:lnTo>
                    <a:lnTo>
                      <a:pt x="41" y="46"/>
                    </a:lnTo>
                    <a:lnTo>
                      <a:pt x="43" y="34"/>
                    </a:lnTo>
                    <a:lnTo>
                      <a:pt x="41" y="21"/>
                    </a:lnTo>
                    <a:lnTo>
                      <a:pt x="34" y="10"/>
                    </a:lnTo>
                    <a:lnTo>
                      <a:pt x="25" y="3"/>
                    </a:lnTo>
                    <a:lnTo>
                      <a:pt x="14" y="0"/>
                    </a:lnTo>
                    <a:lnTo>
                      <a:pt x="9" y="3"/>
                    </a:lnTo>
                    <a:lnTo>
                      <a:pt x="5" y="5"/>
                    </a:lnTo>
                    <a:lnTo>
                      <a:pt x="3" y="10"/>
                    </a:lnTo>
                    <a:lnTo>
                      <a:pt x="0" y="16"/>
                    </a:lnTo>
                    <a:lnTo>
                      <a:pt x="3" y="23"/>
                    </a:lnTo>
                    <a:lnTo>
                      <a:pt x="5" y="28"/>
                    </a:lnTo>
                    <a:lnTo>
                      <a:pt x="9" y="34"/>
                    </a:lnTo>
                    <a:lnTo>
                      <a:pt x="14" y="34"/>
                    </a:lnTo>
                    <a:lnTo>
                      <a:pt x="43" y="34"/>
                    </a:lnTo>
                  </a:path>
                </a:pathLst>
              </a:custGeom>
              <a:noFill/>
              <a:ln w="14288">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102" name="Line 261"/>
              <p:cNvSpPr>
                <a:spLocks noChangeShapeType="1"/>
              </p:cNvSpPr>
              <p:nvPr/>
            </p:nvSpPr>
            <p:spPr bwMode="auto">
              <a:xfrm>
                <a:off x="373" y="2881"/>
                <a:ext cx="315" cy="1"/>
              </a:xfrm>
              <a:prstGeom prst="line">
                <a:avLst/>
              </a:prstGeom>
              <a:noFill/>
              <a:ln w="14288">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03" name="Freeform 262"/>
              <p:cNvSpPr>
                <a:spLocks/>
              </p:cNvSpPr>
              <p:nvPr/>
            </p:nvSpPr>
            <p:spPr bwMode="auto">
              <a:xfrm>
                <a:off x="317" y="1952"/>
                <a:ext cx="29" cy="64"/>
              </a:xfrm>
              <a:custGeom>
                <a:avLst/>
                <a:gdLst>
                  <a:gd name="T0" fmla="*/ 0 w 29"/>
                  <a:gd name="T1" fmla="*/ 0 h 64"/>
                  <a:gd name="T2" fmla="*/ 11 w 29"/>
                  <a:gd name="T3" fmla="*/ 2 h 64"/>
                  <a:gd name="T4" fmla="*/ 20 w 29"/>
                  <a:gd name="T5" fmla="*/ 10 h 64"/>
                  <a:gd name="T6" fmla="*/ 27 w 29"/>
                  <a:gd name="T7" fmla="*/ 20 h 64"/>
                  <a:gd name="T8" fmla="*/ 29 w 29"/>
                  <a:gd name="T9" fmla="*/ 33 h 64"/>
                  <a:gd name="T10" fmla="*/ 29 w 29"/>
                  <a:gd name="T11" fmla="*/ 64 h 64"/>
                </a:gdLst>
                <a:ahLst/>
                <a:cxnLst>
                  <a:cxn ang="0">
                    <a:pos x="T0" y="T1"/>
                  </a:cxn>
                  <a:cxn ang="0">
                    <a:pos x="T2" y="T3"/>
                  </a:cxn>
                  <a:cxn ang="0">
                    <a:pos x="T4" y="T5"/>
                  </a:cxn>
                  <a:cxn ang="0">
                    <a:pos x="T6" y="T7"/>
                  </a:cxn>
                  <a:cxn ang="0">
                    <a:pos x="T8" y="T9"/>
                  </a:cxn>
                  <a:cxn ang="0">
                    <a:pos x="T10" y="T11"/>
                  </a:cxn>
                </a:cxnLst>
                <a:rect l="0" t="0" r="r" b="b"/>
                <a:pathLst>
                  <a:path w="29" h="64">
                    <a:moveTo>
                      <a:pt x="0" y="0"/>
                    </a:moveTo>
                    <a:lnTo>
                      <a:pt x="11" y="2"/>
                    </a:lnTo>
                    <a:lnTo>
                      <a:pt x="20" y="10"/>
                    </a:lnTo>
                    <a:lnTo>
                      <a:pt x="27" y="20"/>
                    </a:lnTo>
                    <a:lnTo>
                      <a:pt x="29" y="33"/>
                    </a:lnTo>
                    <a:lnTo>
                      <a:pt x="29" y="64"/>
                    </a:lnTo>
                  </a:path>
                </a:pathLst>
              </a:custGeom>
              <a:noFill/>
              <a:ln w="14288">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104" name="Freeform 263"/>
              <p:cNvSpPr>
                <a:spLocks/>
              </p:cNvSpPr>
              <p:nvPr/>
            </p:nvSpPr>
            <p:spPr bwMode="auto">
              <a:xfrm>
                <a:off x="317" y="1985"/>
                <a:ext cx="29" cy="31"/>
              </a:xfrm>
              <a:custGeom>
                <a:avLst/>
                <a:gdLst>
                  <a:gd name="T0" fmla="*/ 0 w 29"/>
                  <a:gd name="T1" fmla="*/ 31 h 31"/>
                  <a:gd name="T2" fmla="*/ 6 w 29"/>
                  <a:gd name="T3" fmla="*/ 31 h 31"/>
                  <a:gd name="T4" fmla="*/ 11 w 29"/>
                  <a:gd name="T5" fmla="*/ 26 h 31"/>
                  <a:gd name="T6" fmla="*/ 13 w 29"/>
                  <a:gd name="T7" fmla="*/ 15 h 31"/>
                  <a:gd name="T8" fmla="*/ 11 w 29"/>
                  <a:gd name="T9" fmla="*/ 5 h 31"/>
                  <a:gd name="T10" fmla="*/ 0 w 29"/>
                  <a:gd name="T11" fmla="*/ 0 h 31"/>
                  <a:gd name="T12" fmla="*/ 29 w 2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9" h="31">
                    <a:moveTo>
                      <a:pt x="0" y="31"/>
                    </a:moveTo>
                    <a:lnTo>
                      <a:pt x="6" y="31"/>
                    </a:lnTo>
                    <a:lnTo>
                      <a:pt x="11" y="26"/>
                    </a:lnTo>
                    <a:lnTo>
                      <a:pt x="13" y="15"/>
                    </a:lnTo>
                    <a:lnTo>
                      <a:pt x="11" y="5"/>
                    </a:lnTo>
                    <a:lnTo>
                      <a:pt x="0" y="0"/>
                    </a:lnTo>
                    <a:lnTo>
                      <a:pt x="29" y="0"/>
                    </a:lnTo>
                  </a:path>
                </a:pathLst>
              </a:custGeom>
              <a:noFill/>
              <a:ln w="14288">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grpSp>
        <p:grpSp>
          <p:nvGrpSpPr>
            <p:cNvPr id="22" name="Group 273"/>
            <p:cNvGrpSpPr>
              <a:grpSpLocks/>
            </p:cNvGrpSpPr>
            <p:nvPr/>
          </p:nvGrpSpPr>
          <p:grpSpPr bwMode="auto">
            <a:xfrm>
              <a:off x="3018" y="2356"/>
              <a:ext cx="455" cy="754"/>
              <a:chOff x="3018" y="2356"/>
              <a:chExt cx="455" cy="754"/>
            </a:xfrm>
          </p:grpSpPr>
          <p:sp>
            <p:nvSpPr>
              <p:cNvPr id="92" name="Freeform 265"/>
              <p:cNvSpPr>
                <a:spLocks/>
              </p:cNvSpPr>
              <p:nvPr/>
            </p:nvSpPr>
            <p:spPr bwMode="auto">
              <a:xfrm>
                <a:off x="3018" y="2356"/>
                <a:ext cx="455" cy="754"/>
              </a:xfrm>
              <a:custGeom>
                <a:avLst/>
                <a:gdLst>
                  <a:gd name="T0" fmla="*/ 85 w 455"/>
                  <a:gd name="T1" fmla="*/ 754 h 754"/>
                  <a:gd name="T2" fmla="*/ 74 w 455"/>
                  <a:gd name="T3" fmla="*/ 752 h 754"/>
                  <a:gd name="T4" fmla="*/ 65 w 455"/>
                  <a:gd name="T5" fmla="*/ 744 h 754"/>
                  <a:gd name="T6" fmla="*/ 58 w 455"/>
                  <a:gd name="T7" fmla="*/ 734 h 754"/>
                  <a:gd name="T8" fmla="*/ 56 w 455"/>
                  <a:gd name="T9" fmla="*/ 721 h 754"/>
                  <a:gd name="T10" fmla="*/ 56 w 455"/>
                  <a:gd name="T11" fmla="*/ 67 h 754"/>
                  <a:gd name="T12" fmla="*/ 29 w 455"/>
                  <a:gd name="T13" fmla="*/ 67 h 754"/>
                  <a:gd name="T14" fmla="*/ 18 w 455"/>
                  <a:gd name="T15" fmla="*/ 64 h 754"/>
                  <a:gd name="T16" fmla="*/ 9 w 455"/>
                  <a:gd name="T17" fmla="*/ 56 h 754"/>
                  <a:gd name="T18" fmla="*/ 2 w 455"/>
                  <a:gd name="T19" fmla="*/ 46 h 754"/>
                  <a:gd name="T20" fmla="*/ 0 w 455"/>
                  <a:gd name="T21" fmla="*/ 33 h 754"/>
                  <a:gd name="T22" fmla="*/ 2 w 455"/>
                  <a:gd name="T23" fmla="*/ 20 h 754"/>
                  <a:gd name="T24" fmla="*/ 9 w 455"/>
                  <a:gd name="T25" fmla="*/ 10 h 754"/>
                  <a:gd name="T26" fmla="*/ 18 w 455"/>
                  <a:gd name="T27" fmla="*/ 2 h 754"/>
                  <a:gd name="T28" fmla="*/ 29 w 455"/>
                  <a:gd name="T29" fmla="*/ 0 h 754"/>
                  <a:gd name="T30" fmla="*/ 372 w 455"/>
                  <a:gd name="T31" fmla="*/ 0 h 754"/>
                  <a:gd name="T32" fmla="*/ 383 w 455"/>
                  <a:gd name="T33" fmla="*/ 2 h 754"/>
                  <a:gd name="T34" fmla="*/ 392 w 455"/>
                  <a:gd name="T35" fmla="*/ 10 h 754"/>
                  <a:gd name="T36" fmla="*/ 396 w 455"/>
                  <a:gd name="T37" fmla="*/ 20 h 754"/>
                  <a:gd name="T38" fmla="*/ 399 w 455"/>
                  <a:gd name="T39" fmla="*/ 33 h 754"/>
                  <a:gd name="T40" fmla="*/ 399 w 455"/>
                  <a:gd name="T41" fmla="*/ 690 h 754"/>
                  <a:gd name="T42" fmla="*/ 428 w 455"/>
                  <a:gd name="T43" fmla="*/ 690 h 754"/>
                  <a:gd name="T44" fmla="*/ 439 w 455"/>
                  <a:gd name="T45" fmla="*/ 692 h 754"/>
                  <a:gd name="T46" fmla="*/ 448 w 455"/>
                  <a:gd name="T47" fmla="*/ 698 h 754"/>
                  <a:gd name="T48" fmla="*/ 453 w 455"/>
                  <a:gd name="T49" fmla="*/ 708 h 754"/>
                  <a:gd name="T50" fmla="*/ 455 w 455"/>
                  <a:gd name="T51" fmla="*/ 721 h 754"/>
                  <a:gd name="T52" fmla="*/ 453 w 455"/>
                  <a:gd name="T53" fmla="*/ 734 h 754"/>
                  <a:gd name="T54" fmla="*/ 448 w 455"/>
                  <a:gd name="T55" fmla="*/ 744 h 754"/>
                  <a:gd name="T56" fmla="*/ 439 w 455"/>
                  <a:gd name="T57" fmla="*/ 752 h 754"/>
                  <a:gd name="T58" fmla="*/ 428 w 455"/>
                  <a:gd name="T59" fmla="*/ 754 h 754"/>
                  <a:gd name="T60" fmla="*/ 85 w 455"/>
                  <a:gd name="T6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5" h="754">
                    <a:moveTo>
                      <a:pt x="85" y="754"/>
                    </a:moveTo>
                    <a:lnTo>
                      <a:pt x="74" y="752"/>
                    </a:lnTo>
                    <a:lnTo>
                      <a:pt x="65" y="744"/>
                    </a:lnTo>
                    <a:lnTo>
                      <a:pt x="58" y="734"/>
                    </a:lnTo>
                    <a:lnTo>
                      <a:pt x="56" y="721"/>
                    </a:lnTo>
                    <a:lnTo>
                      <a:pt x="56" y="67"/>
                    </a:lnTo>
                    <a:lnTo>
                      <a:pt x="29" y="67"/>
                    </a:lnTo>
                    <a:lnTo>
                      <a:pt x="18" y="64"/>
                    </a:lnTo>
                    <a:lnTo>
                      <a:pt x="9" y="56"/>
                    </a:lnTo>
                    <a:lnTo>
                      <a:pt x="2" y="46"/>
                    </a:lnTo>
                    <a:lnTo>
                      <a:pt x="0" y="33"/>
                    </a:lnTo>
                    <a:lnTo>
                      <a:pt x="2" y="20"/>
                    </a:lnTo>
                    <a:lnTo>
                      <a:pt x="9" y="10"/>
                    </a:lnTo>
                    <a:lnTo>
                      <a:pt x="18" y="2"/>
                    </a:lnTo>
                    <a:lnTo>
                      <a:pt x="29" y="0"/>
                    </a:lnTo>
                    <a:lnTo>
                      <a:pt x="372" y="0"/>
                    </a:lnTo>
                    <a:lnTo>
                      <a:pt x="383" y="2"/>
                    </a:lnTo>
                    <a:lnTo>
                      <a:pt x="392" y="10"/>
                    </a:lnTo>
                    <a:lnTo>
                      <a:pt x="396" y="20"/>
                    </a:lnTo>
                    <a:lnTo>
                      <a:pt x="399" y="33"/>
                    </a:lnTo>
                    <a:lnTo>
                      <a:pt x="399" y="690"/>
                    </a:lnTo>
                    <a:lnTo>
                      <a:pt x="428" y="690"/>
                    </a:lnTo>
                    <a:lnTo>
                      <a:pt x="439" y="692"/>
                    </a:lnTo>
                    <a:lnTo>
                      <a:pt x="448" y="698"/>
                    </a:lnTo>
                    <a:lnTo>
                      <a:pt x="453" y="708"/>
                    </a:lnTo>
                    <a:lnTo>
                      <a:pt x="455" y="721"/>
                    </a:lnTo>
                    <a:lnTo>
                      <a:pt x="453" y="734"/>
                    </a:lnTo>
                    <a:lnTo>
                      <a:pt x="448" y="744"/>
                    </a:lnTo>
                    <a:lnTo>
                      <a:pt x="439" y="752"/>
                    </a:lnTo>
                    <a:lnTo>
                      <a:pt x="428" y="754"/>
                    </a:lnTo>
                    <a:lnTo>
                      <a:pt x="85" y="7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100"/>
              </a:p>
            </p:txBody>
          </p:sp>
          <p:sp>
            <p:nvSpPr>
              <p:cNvPr id="93" name="Freeform 266"/>
              <p:cNvSpPr>
                <a:spLocks/>
              </p:cNvSpPr>
              <p:nvPr/>
            </p:nvSpPr>
            <p:spPr bwMode="auto">
              <a:xfrm>
                <a:off x="3090" y="3046"/>
                <a:ext cx="43" cy="31"/>
              </a:xfrm>
              <a:custGeom>
                <a:avLst/>
                <a:gdLst>
                  <a:gd name="T0" fmla="*/ 43 w 43"/>
                  <a:gd name="T1" fmla="*/ 31 h 31"/>
                  <a:gd name="T2" fmla="*/ 40 w 43"/>
                  <a:gd name="T3" fmla="*/ 18 h 31"/>
                  <a:gd name="T4" fmla="*/ 34 w 43"/>
                  <a:gd name="T5" fmla="*/ 8 h 31"/>
                  <a:gd name="T6" fmla="*/ 25 w 43"/>
                  <a:gd name="T7" fmla="*/ 2 h 31"/>
                  <a:gd name="T8" fmla="*/ 13 w 43"/>
                  <a:gd name="T9" fmla="*/ 0 h 31"/>
                  <a:gd name="T10" fmla="*/ 7 w 43"/>
                  <a:gd name="T11" fmla="*/ 2 h 31"/>
                  <a:gd name="T12" fmla="*/ 4 w 43"/>
                  <a:gd name="T13" fmla="*/ 5 h 31"/>
                  <a:gd name="T14" fmla="*/ 0 w 43"/>
                  <a:gd name="T15" fmla="*/ 15 h 31"/>
                  <a:gd name="T16" fmla="*/ 4 w 43"/>
                  <a:gd name="T17" fmla="*/ 28 h 31"/>
                  <a:gd name="T18" fmla="*/ 13 w 43"/>
                  <a:gd name="T19" fmla="*/ 31 h 31"/>
                  <a:gd name="T20" fmla="*/ 43 w 43"/>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1">
                    <a:moveTo>
                      <a:pt x="43" y="31"/>
                    </a:moveTo>
                    <a:lnTo>
                      <a:pt x="40" y="18"/>
                    </a:lnTo>
                    <a:lnTo>
                      <a:pt x="34" y="8"/>
                    </a:lnTo>
                    <a:lnTo>
                      <a:pt x="25" y="2"/>
                    </a:lnTo>
                    <a:lnTo>
                      <a:pt x="13" y="0"/>
                    </a:lnTo>
                    <a:lnTo>
                      <a:pt x="7" y="2"/>
                    </a:lnTo>
                    <a:lnTo>
                      <a:pt x="4" y="5"/>
                    </a:lnTo>
                    <a:lnTo>
                      <a:pt x="0" y="15"/>
                    </a:lnTo>
                    <a:lnTo>
                      <a:pt x="4" y="28"/>
                    </a:lnTo>
                    <a:lnTo>
                      <a:pt x="13" y="31"/>
                    </a:lnTo>
                    <a:lnTo>
                      <a:pt x="43" y="31"/>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100"/>
              </a:p>
            </p:txBody>
          </p:sp>
          <p:sp>
            <p:nvSpPr>
              <p:cNvPr id="94" name="Freeform 267"/>
              <p:cNvSpPr>
                <a:spLocks/>
              </p:cNvSpPr>
              <p:nvPr/>
            </p:nvSpPr>
            <p:spPr bwMode="auto">
              <a:xfrm>
                <a:off x="3018" y="2356"/>
                <a:ext cx="56" cy="67"/>
              </a:xfrm>
              <a:custGeom>
                <a:avLst/>
                <a:gdLst>
                  <a:gd name="T0" fmla="*/ 29 w 56"/>
                  <a:gd name="T1" fmla="*/ 67 h 67"/>
                  <a:gd name="T2" fmla="*/ 18 w 56"/>
                  <a:gd name="T3" fmla="*/ 64 h 67"/>
                  <a:gd name="T4" fmla="*/ 9 w 56"/>
                  <a:gd name="T5" fmla="*/ 56 h 67"/>
                  <a:gd name="T6" fmla="*/ 2 w 56"/>
                  <a:gd name="T7" fmla="*/ 46 h 67"/>
                  <a:gd name="T8" fmla="*/ 0 w 56"/>
                  <a:gd name="T9" fmla="*/ 33 h 67"/>
                  <a:gd name="T10" fmla="*/ 2 w 56"/>
                  <a:gd name="T11" fmla="*/ 20 h 67"/>
                  <a:gd name="T12" fmla="*/ 9 w 56"/>
                  <a:gd name="T13" fmla="*/ 10 h 67"/>
                  <a:gd name="T14" fmla="*/ 18 w 56"/>
                  <a:gd name="T15" fmla="*/ 2 h 67"/>
                  <a:gd name="T16" fmla="*/ 29 w 56"/>
                  <a:gd name="T17" fmla="*/ 0 h 67"/>
                  <a:gd name="T18" fmla="*/ 40 w 56"/>
                  <a:gd name="T19" fmla="*/ 2 h 67"/>
                  <a:gd name="T20" fmla="*/ 49 w 56"/>
                  <a:gd name="T21" fmla="*/ 10 h 67"/>
                  <a:gd name="T22" fmla="*/ 54 w 56"/>
                  <a:gd name="T23" fmla="*/ 20 h 67"/>
                  <a:gd name="T24" fmla="*/ 56 w 56"/>
                  <a:gd name="T25" fmla="*/ 33 h 67"/>
                  <a:gd name="T26" fmla="*/ 29 w 56"/>
                  <a:gd name="T27" fmla="*/ 33 h 67"/>
                  <a:gd name="T28" fmla="*/ 34 w 56"/>
                  <a:gd name="T29" fmla="*/ 36 h 67"/>
                  <a:gd name="T30" fmla="*/ 38 w 56"/>
                  <a:gd name="T31" fmla="*/ 38 h 67"/>
                  <a:gd name="T32" fmla="*/ 43 w 56"/>
                  <a:gd name="T33" fmla="*/ 44 h 67"/>
                  <a:gd name="T34" fmla="*/ 43 w 56"/>
                  <a:gd name="T35" fmla="*/ 49 h 67"/>
                  <a:gd name="T36" fmla="*/ 43 w 56"/>
                  <a:gd name="T37" fmla="*/ 56 h 67"/>
                  <a:gd name="T38" fmla="*/ 38 w 56"/>
                  <a:gd name="T39" fmla="*/ 62 h 67"/>
                  <a:gd name="T40" fmla="*/ 34 w 56"/>
                  <a:gd name="T41" fmla="*/ 67 h 67"/>
                  <a:gd name="T42" fmla="*/ 29 w 56"/>
                  <a:gd name="T4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7">
                    <a:moveTo>
                      <a:pt x="29" y="67"/>
                    </a:moveTo>
                    <a:lnTo>
                      <a:pt x="18" y="64"/>
                    </a:lnTo>
                    <a:lnTo>
                      <a:pt x="9" y="56"/>
                    </a:lnTo>
                    <a:lnTo>
                      <a:pt x="2" y="46"/>
                    </a:lnTo>
                    <a:lnTo>
                      <a:pt x="0" y="33"/>
                    </a:lnTo>
                    <a:lnTo>
                      <a:pt x="2" y="20"/>
                    </a:lnTo>
                    <a:lnTo>
                      <a:pt x="9" y="10"/>
                    </a:lnTo>
                    <a:lnTo>
                      <a:pt x="18" y="2"/>
                    </a:lnTo>
                    <a:lnTo>
                      <a:pt x="29" y="0"/>
                    </a:lnTo>
                    <a:lnTo>
                      <a:pt x="40" y="2"/>
                    </a:lnTo>
                    <a:lnTo>
                      <a:pt x="49" y="10"/>
                    </a:lnTo>
                    <a:lnTo>
                      <a:pt x="54" y="20"/>
                    </a:lnTo>
                    <a:lnTo>
                      <a:pt x="56" y="33"/>
                    </a:lnTo>
                    <a:lnTo>
                      <a:pt x="29" y="33"/>
                    </a:lnTo>
                    <a:lnTo>
                      <a:pt x="34" y="36"/>
                    </a:lnTo>
                    <a:lnTo>
                      <a:pt x="38" y="38"/>
                    </a:lnTo>
                    <a:lnTo>
                      <a:pt x="43" y="44"/>
                    </a:lnTo>
                    <a:lnTo>
                      <a:pt x="43" y="49"/>
                    </a:lnTo>
                    <a:lnTo>
                      <a:pt x="43" y="56"/>
                    </a:lnTo>
                    <a:lnTo>
                      <a:pt x="38" y="62"/>
                    </a:lnTo>
                    <a:lnTo>
                      <a:pt x="34" y="67"/>
                    </a:lnTo>
                    <a:lnTo>
                      <a:pt x="29" y="67"/>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100"/>
              </a:p>
            </p:txBody>
          </p:sp>
          <p:sp>
            <p:nvSpPr>
              <p:cNvPr id="95" name="Freeform 268"/>
              <p:cNvSpPr>
                <a:spLocks/>
              </p:cNvSpPr>
              <p:nvPr/>
            </p:nvSpPr>
            <p:spPr bwMode="auto">
              <a:xfrm>
                <a:off x="3018" y="2356"/>
                <a:ext cx="455" cy="754"/>
              </a:xfrm>
              <a:custGeom>
                <a:avLst/>
                <a:gdLst>
                  <a:gd name="T0" fmla="*/ 85 w 455"/>
                  <a:gd name="T1" fmla="*/ 754 h 754"/>
                  <a:gd name="T2" fmla="*/ 74 w 455"/>
                  <a:gd name="T3" fmla="*/ 752 h 754"/>
                  <a:gd name="T4" fmla="*/ 65 w 455"/>
                  <a:gd name="T5" fmla="*/ 744 h 754"/>
                  <a:gd name="T6" fmla="*/ 58 w 455"/>
                  <a:gd name="T7" fmla="*/ 734 h 754"/>
                  <a:gd name="T8" fmla="*/ 56 w 455"/>
                  <a:gd name="T9" fmla="*/ 721 h 754"/>
                  <a:gd name="T10" fmla="*/ 56 w 455"/>
                  <a:gd name="T11" fmla="*/ 67 h 754"/>
                  <a:gd name="T12" fmla="*/ 29 w 455"/>
                  <a:gd name="T13" fmla="*/ 67 h 754"/>
                  <a:gd name="T14" fmla="*/ 18 w 455"/>
                  <a:gd name="T15" fmla="*/ 64 h 754"/>
                  <a:gd name="T16" fmla="*/ 9 w 455"/>
                  <a:gd name="T17" fmla="*/ 56 h 754"/>
                  <a:gd name="T18" fmla="*/ 2 w 455"/>
                  <a:gd name="T19" fmla="*/ 46 h 754"/>
                  <a:gd name="T20" fmla="*/ 0 w 455"/>
                  <a:gd name="T21" fmla="*/ 33 h 754"/>
                  <a:gd name="T22" fmla="*/ 2 w 455"/>
                  <a:gd name="T23" fmla="*/ 20 h 754"/>
                  <a:gd name="T24" fmla="*/ 9 w 455"/>
                  <a:gd name="T25" fmla="*/ 10 h 754"/>
                  <a:gd name="T26" fmla="*/ 18 w 455"/>
                  <a:gd name="T27" fmla="*/ 2 h 754"/>
                  <a:gd name="T28" fmla="*/ 29 w 455"/>
                  <a:gd name="T29" fmla="*/ 0 h 754"/>
                  <a:gd name="T30" fmla="*/ 372 w 455"/>
                  <a:gd name="T31" fmla="*/ 0 h 754"/>
                  <a:gd name="T32" fmla="*/ 383 w 455"/>
                  <a:gd name="T33" fmla="*/ 2 h 754"/>
                  <a:gd name="T34" fmla="*/ 392 w 455"/>
                  <a:gd name="T35" fmla="*/ 10 h 754"/>
                  <a:gd name="T36" fmla="*/ 396 w 455"/>
                  <a:gd name="T37" fmla="*/ 20 h 754"/>
                  <a:gd name="T38" fmla="*/ 399 w 455"/>
                  <a:gd name="T39" fmla="*/ 33 h 754"/>
                  <a:gd name="T40" fmla="*/ 399 w 455"/>
                  <a:gd name="T41" fmla="*/ 690 h 754"/>
                  <a:gd name="T42" fmla="*/ 428 w 455"/>
                  <a:gd name="T43" fmla="*/ 690 h 754"/>
                  <a:gd name="T44" fmla="*/ 439 w 455"/>
                  <a:gd name="T45" fmla="*/ 692 h 754"/>
                  <a:gd name="T46" fmla="*/ 448 w 455"/>
                  <a:gd name="T47" fmla="*/ 698 h 754"/>
                  <a:gd name="T48" fmla="*/ 453 w 455"/>
                  <a:gd name="T49" fmla="*/ 708 h 754"/>
                  <a:gd name="T50" fmla="*/ 455 w 455"/>
                  <a:gd name="T51" fmla="*/ 721 h 754"/>
                  <a:gd name="T52" fmla="*/ 453 w 455"/>
                  <a:gd name="T53" fmla="*/ 734 h 754"/>
                  <a:gd name="T54" fmla="*/ 448 w 455"/>
                  <a:gd name="T55" fmla="*/ 744 h 754"/>
                  <a:gd name="T56" fmla="*/ 439 w 455"/>
                  <a:gd name="T57" fmla="*/ 752 h 754"/>
                  <a:gd name="T58" fmla="*/ 428 w 455"/>
                  <a:gd name="T59" fmla="*/ 754 h 754"/>
                  <a:gd name="T60" fmla="*/ 85 w 455"/>
                  <a:gd name="T6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5" h="754">
                    <a:moveTo>
                      <a:pt x="85" y="754"/>
                    </a:moveTo>
                    <a:lnTo>
                      <a:pt x="74" y="752"/>
                    </a:lnTo>
                    <a:lnTo>
                      <a:pt x="65" y="744"/>
                    </a:lnTo>
                    <a:lnTo>
                      <a:pt x="58" y="734"/>
                    </a:lnTo>
                    <a:lnTo>
                      <a:pt x="56" y="721"/>
                    </a:lnTo>
                    <a:lnTo>
                      <a:pt x="56" y="67"/>
                    </a:lnTo>
                    <a:lnTo>
                      <a:pt x="29" y="67"/>
                    </a:lnTo>
                    <a:lnTo>
                      <a:pt x="18" y="64"/>
                    </a:lnTo>
                    <a:lnTo>
                      <a:pt x="9" y="56"/>
                    </a:lnTo>
                    <a:lnTo>
                      <a:pt x="2" y="46"/>
                    </a:lnTo>
                    <a:lnTo>
                      <a:pt x="0" y="33"/>
                    </a:lnTo>
                    <a:lnTo>
                      <a:pt x="2" y="20"/>
                    </a:lnTo>
                    <a:lnTo>
                      <a:pt x="9" y="10"/>
                    </a:lnTo>
                    <a:lnTo>
                      <a:pt x="18" y="2"/>
                    </a:lnTo>
                    <a:lnTo>
                      <a:pt x="29" y="0"/>
                    </a:lnTo>
                    <a:lnTo>
                      <a:pt x="372" y="0"/>
                    </a:lnTo>
                    <a:lnTo>
                      <a:pt x="383" y="2"/>
                    </a:lnTo>
                    <a:lnTo>
                      <a:pt x="392" y="10"/>
                    </a:lnTo>
                    <a:lnTo>
                      <a:pt x="396" y="20"/>
                    </a:lnTo>
                    <a:lnTo>
                      <a:pt x="399" y="33"/>
                    </a:lnTo>
                    <a:lnTo>
                      <a:pt x="399" y="690"/>
                    </a:lnTo>
                    <a:lnTo>
                      <a:pt x="428" y="690"/>
                    </a:lnTo>
                    <a:lnTo>
                      <a:pt x="439" y="692"/>
                    </a:lnTo>
                    <a:lnTo>
                      <a:pt x="448" y="698"/>
                    </a:lnTo>
                    <a:lnTo>
                      <a:pt x="453" y="708"/>
                    </a:lnTo>
                    <a:lnTo>
                      <a:pt x="455" y="721"/>
                    </a:lnTo>
                    <a:lnTo>
                      <a:pt x="453" y="734"/>
                    </a:lnTo>
                    <a:lnTo>
                      <a:pt x="448" y="744"/>
                    </a:lnTo>
                    <a:lnTo>
                      <a:pt x="439" y="752"/>
                    </a:lnTo>
                    <a:lnTo>
                      <a:pt x="428" y="754"/>
                    </a:lnTo>
                    <a:lnTo>
                      <a:pt x="85" y="754"/>
                    </a:lnTo>
                    <a:close/>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96" name="Freeform 269"/>
              <p:cNvSpPr>
                <a:spLocks/>
              </p:cNvSpPr>
              <p:nvPr/>
            </p:nvSpPr>
            <p:spPr bwMode="auto">
              <a:xfrm>
                <a:off x="3090" y="3046"/>
                <a:ext cx="43" cy="64"/>
              </a:xfrm>
              <a:custGeom>
                <a:avLst/>
                <a:gdLst>
                  <a:gd name="T0" fmla="*/ 13 w 43"/>
                  <a:gd name="T1" fmla="*/ 64 h 64"/>
                  <a:gd name="T2" fmla="*/ 25 w 43"/>
                  <a:gd name="T3" fmla="*/ 62 h 64"/>
                  <a:gd name="T4" fmla="*/ 34 w 43"/>
                  <a:gd name="T5" fmla="*/ 54 h 64"/>
                  <a:gd name="T6" fmla="*/ 40 w 43"/>
                  <a:gd name="T7" fmla="*/ 44 h 64"/>
                  <a:gd name="T8" fmla="*/ 43 w 43"/>
                  <a:gd name="T9" fmla="*/ 31 h 64"/>
                  <a:gd name="T10" fmla="*/ 40 w 43"/>
                  <a:gd name="T11" fmla="*/ 18 h 64"/>
                  <a:gd name="T12" fmla="*/ 34 w 43"/>
                  <a:gd name="T13" fmla="*/ 8 h 64"/>
                  <a:gd name="T14" fmla="*/ 25 w 43"/>
                  <a:gd name="T15" fmla="*/ 2 h 64"/>
                  <a:gd name="T16" fmla="*/ 13 w 43"/>
                  <a:gd name="T17" fmla="*/ 0 h 64"/>
                  <a:gd name="T18" fmla="*/ 7 w 43"/>
                  <a:gd name="T19" fmla="*/ 2 h 64"/>
                  <a:gd name="T20" fmla="*/ 4 w 43"/>
                  <a:gd name="T21" fmla="*/ 5 h 64"/>
                  <a:gd name="T22" fmla="*/ 0 w 43"/>
                  <a:gd name="T23" fmla="*/ 15 h 64"/>
                  <a:gd name="T24" fmla="*/ 4 w 43"/>
                  <a:gd name="T25" fmla="*/ 28 h 64"/>
                  <a:gd name="T26" fmla="*/ 13 w 43"/>
                  <a:gd name="T27" fmla="*/ 31 h 64"/>
                  <a:gd name="T28" fmla="*/ 43 w 43"/>
                  <a:gd name="T29"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4">
                    <a:moveTo>
                      <a:pt x="13" y="64"/>
                    </a:moveTo>
                    <a:lnTo>
                      <a:pt x="25" y="62"/>
                    </a:lnTo>
                    <a:lnTo>
                      <a:pt x="34" y="54"/>
                    </a:lnTo>
                    <a:lnTo>
                      <a:pt x="40" y="44"/>
                    </a:lnTo>
                    <a:lnTo>
                      <a:pt x="43" y="31"/>
                    </a:lnTo>
                    <a:lnTo>
                      <a:pt x="40" y="18"/>
                    </a:lnTo>
                    <a:lnTo>
                      <a:pt x="34" y="8"/>
                    </a:lnTo>
                    <a:lnTo>
                      <a:pt x="25" y="2"/>
                    </a:lnTo>
                    <a:lnTo>
                      <a:pt x="13" y="0"/>
                    </a:lnTo>
                    <a:lnTo>
                      <a:pt x="7" y="2"/>
                    </a:lnTo>
                    <a:lnTo>
                      <a:pt x="4" y="5"/>
                    </a:lnTo>
                    <a:lnTo>
                      <a:pt x="0" y="15"/>
                    </a:lnTo>
                    <a:lnTo>
                      <a:pt x="4" y="28"/>
                    </a:lnTo>
                    <a:lnTo>
                      <a:pt x="13" y="31"/>
                    </a:lnTo>
                    <a:lnTo>
                      <a:pt x="43" y="31"/>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97" name="Line 270"/>
              <p:cNvSpPr>
                <a:spLocks noChangeShapeType="1"/>
              </p:cNvSpPr>
              <p:nvPr/>
            </p:nvSpPr>
            <p:spPr bwMode="auto">
              <a:xfrm>
                <a:off x="3103" y="3046"/>
                <a:ext cx="31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98" name="Freeform 271"/>
              <p:cNvSpPr>
                <a:spLocks/>
              </p:cNvSpPr>
              <p:nvPr/>
            </p:nvSpPr>
            <p:spPr bwMode="auto">
              <a:xfrm>
                <a:off x="3047" y="2356"/>
                <a:ext cx="27" cy="67"/>
              </a:xfrm>
              <a:custGeom>
                <a:avLst/>
                <a:gdLst>
                  <a:gd name="T0" fmla="*/ 0 w 27"/>
                  <a:gd name="T1" fmla="*/ 0 h 67"/>
                  <a:gd name="T2" fmla="*/ 11 w 27"/>
                  <a:gd name="T3" fmla="*/ 2 h 67"/>
                  <a:gd name="T4" fmla="*/ 20 w 27"/>
                  <a:gd name="T5" fmla="*/ 10 h 67"/>
                  <a:gd name="T6" fmla="*/ 25 w 27"/>
                  <a:gd name="T7" fmla="*/ 20 h 67"/>
                  <a:gd name="T8" fmla="*/ 27 w 27"/>
                  <a:gd name="T9" fmla="*/ 33 h 67"/>
                  <a:gd name="T10" fmla="*/ 27 w 27"/>
                  <a:gd name="T11" fmla="*/ 67 h 67"/>
                </a:gdLst>
                <a:ahLst/>
                <a:cxnLst>
                  <a:cxn ang="0">
                    <a:pos x="T0" y="T1"/>
                  </a:cxn>
                  <a:cxn ang="0">
                    <a:pos x="T2" y="T3"/>
                  </a:cxn>
                  <a:cxn ang="0">
                    <a:pos x="T4" y="T5"/>
                  </a:cxn>
                  <a:cxn ang="0">
                    <a:pos x="T6" y="T7"/>
                  </a:cxn>
                  <a:cxn ang="0">
                    <a:pos x="T8" y="T9"/>
                  </a:cxn>
                  <a:cxn ang="0">
                    <a:pos x="T10" y="T11"/>
                  </a:cxn>
                </a:cxnLst>
                <a:rect l="0" t="0" r="r" b="b"/>
                <a:pathLst>
                  <a:path w="27" h="67">
                    <a:moveTo>
                      <a:pt x="0" y="0"/>
                    </a:moveTo>
                    <a:lnTo>
                      <a:pt x="11" y="2"/>
                    </a:lnTo>
                    <a:lnTo>
                      <a:pt x="20" y="10"/>
                    </a:lnTo>
                    <a:lnTo>
                      <a:pt x="25" y="20"/>
                    </a:lnTo>
                    <a:lnTo>
                      <a:pt x="27" y="33"/>
                    </a:lnTo>
                    <a:lnTo>
                      <a:pt x="27" y="67"/>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99" name="Freeform 272"/>
              <p:cNvSpPr>
                <a:spLocks/>
              </p:cNvSpPr>
              <p:nvPr/>
            </p:nvSpPr>
            <p:spPr bwMode="auto">
              <a:xfrm>
                <a:off x="3047" y="2389"/>
                <a:ext cx="27" cy="34"/>
              </a:xfrm>
              <a:custGeom>
                <a:avLst/>
                <a:gdLst>
                  <a:gd name="T0" fmla="*/ 0 w 27"/>
                  <a:gd name="T1" fmla="*/ 34 h 34"/>
                  <a:gd name="T2" fmla="*/ 5 w 27"/>
                  <a:gd name="T3" fmla="*/ 34 h 34"/>
                  <a:gd name="T4" fmla="*/ 9 w 27"/>
                  <a:gd name="T5" fmla="*/ 29 h 34"/>
                  <a:gd name="T6" fmla="*/ 14 w 27"/>
                  <a:gd name="T7" fmla="*/ 23 h 34"/>
                  <a:gd name="T8" fmla="*/ 14 w 27"/>
                  <a:gd name="T9" fmla="*/ 16 h 34"/>
                  <a:gd name="T10" fmla="*/ 14 w 27"/>
                  <a:gd name="T11" fmla="*/ 11 h 34"/>
                  <a:gd name="T12" fmla="*/ 9 w 27"/>
                  <a:gd name="T13" fmla="*/ 5 h 34"/>
                  <a:gd name="T14" fmla="*/ 5 w 27"/>
                  <a:gd name="T15" fmla="*/ 3 h 34"/>
                  <a:gd name="T16" fmla="*/ 0 w 27"/>
                  <a:gd name="T17" fmla="*/ 0 h 34"/>
                  <a:gd name="T18" fmla="*/ 27 w 27"/>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4">
                    <a:moveTo>
                      <a:pt x="0" y="34"/>
                    </a:moveTo>
                    <a:lnTo>
                      <a:pt x="5" y="34"/>
                    </a:lnTo>
                    <a:lnTo>
                      <a:pt x="9" y="29"/>
                    </a:lnTo>
                    <a:lnTo>
                      <a:pt x="14" y="23"/>
                    </a:lnTo>
                    <a:lnTo>
                      <a:pt x="14" y="16"/>
                    </a:lnTo>
                    <a:lnTo>
                      <a:pt x="14" y="11"/>
                    </a:lnTo>
                    <a:lnTo>
                      <a:pt x="9" y="5"/>
                    </a:lnTo>
                    <a:lnTo>
                      <a:pt x="5" y="3"/>
                    </a:lnTo>
                    <a:lnTo>
                      <a:pt x="0" y="0"/>
                    </a:lnTo>
                    <a:lnTo>
                      <a:pt x="27"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grpSp>
        <p:sp>
          <p:nvSpPr>
            <p:cNvPr id="23" name="Freeform 274"/>
            <p:cNvSpPr>
              <a:spLocks/>
            </p:cNvSpPr>
            <p:nvPr/>
          </p:nvSpPr>
          <p:spPr bwMode="auto">
            <a:xfrm>
              <a:off x="1015" y="1720"/>
              <a:ext cx="360" cy="365"/>
            </a:xfrm>
            <a:custGeom>
              <a:avLst/>
              <a:gdLst>
                <a:gd name="T0" fmla="*/ 90 w 360"/>
                <a:gd name="T1" fmla="*/ 0 h 365"/>
                <a:gd name="T2" fmla="*/ 0 w 360"/>
                <a:gd name="T3" fmla="*/ 365 h 365"/>
                <a:gd name="T4" fmla="*/ 270 w 360"/>
                <a:gd name="T5" fmla="*/ 365 h 365"/>
                <a:gd name="T6" fmla="*/ 360 w 360"/>
                <a:gd name="T7" fmla="*/ 0 h 365"/>
                <a:gd name="T8" fmla="*/ 90 w 360"/>
                <a:gd name="T9" fmla="*/ 0 h 365"/>
              </a:gdLst>
              <a:ahLst/>
              <a:cxnLst>
                <a:cxn ang="0">
                  <a:pos x="T0" y="T1"/>
                </a:cxn>
                <a:cxn ang="0">
                  <a:pos x="T2" y="T3"/>
                </a:cxn>
                <a:cxn ang="0">
                  <a:pos x="T4" y="T5"/>
                </a:cxn>
                <a:cxn ang="0">
                  <a:pos x="T6" y="T7"/>
                </a:cxn>
                <a:cxn ang="0">
                  <a:pos x="T8" y="T9"/>
                </a:cxn>
              </a:cxnLst>
              <a:rect l="0" t="0" r="r" b="b"/>
              <a:pathLst>
                <a:path w="360" h="365">
                  <a:moveTo>
                    <a:pt x="90" y="0"/>
                  </a:moveTo>
                  <a:lnTo>
                    <a:pt x="0" y="365"/>
                  </a:lnTo>
                  <a:lnTo>
                    <a:pt x="270" y="365"/>
                  </a:lnTo>
                  <a:lnTo>
                    <a:pt x="360" y="0"/>
                  </a:lnTo>
                  <a:lnTo>
                    <a:pt x="90" y="0"/>
                  </a:lnTo>
                  <a:close/>
                </a:path>
              </a:pathLst>
            </a:custGeom>
            <a:solidFill>
              <a:srgbClr val="FFFFFF"/>
            </a:solidFill>
            <a:ln w="14288">
              <a:solidFill>
                <a:srgbClr val="000000"/>
              </a:solidFill>
              <a:prstDash val="solid"/>
              <a:round/>
              <a:headEnd/>
              <a:tailEnd/>
            </a:ln>
          </p:spPr>
          <p:txBody>
            <a:bodyPr/>
            <a:lstStyle/>
            <a:p>
              <a:endParaRPr lang="zh-CN" altLang="en-US" sz="1100"/>
            </a:p>
          </p:txBody>
        </p:sp>
        <p:sp>
          <p:nvSpPr>
            <p:cNvPr id="24" name="Freeform 275"/>
            <p:cNvSpPr>
              <a:spLocks/>
            </p:cNvSpPr>
            <p:nvPr/>
          </p:nvSpPr>
          <p:spPr bwMode="auto">
            <a:xfrm>
              <a:off x="3847" y="1748"/>
              <a:ext cx="378" cy="368"/>
            </a:xfrm>
            <a:custGeom>
              <a:avLst/>
              <a:gdLst>
                <a:gd name="T0" fmla="*/ 94 w 378"/>
                <a:gd name="T1" fmla="*/ 0 h 368"/>
                <a:gd name="T2" fmla="*/ 0 w 378"/>
                <a:gd name="T3" fmla="*/ 368 h 368"/>
                <a:gd name="T4" fmla="*/ 284 w 378"/>
                <a:gd name="T5" fmla="*/ 368 h 368"/>
                <a:gd name="T6" fmla="*/ 378 w 378"/>
                <a:gd name="T7" fmla="*/ 0 h 368"/>
                <a:gd name="T8" fmla="*/ 94 w 378"/>
                <a:gd name="T9" fmla="*/ 0 h 368"/>
              </a:gdLst>
              <a:ahLst/>
              <a:cxnLst>
                <a:cxn ang="0">
                  <a:pos x="T0" y="T1"/>
                </a:cxn>
                <a:cxn ang="0">
                  <a:pos x="T2" y="T3"/>
                </a:cxn>
                <a:cxn ang="0">
                  <a:pos x="T4" y="T5"/>
                </a:cxn>
                <a:cxn ang="0">
                  <a:pos x="T6" y="T7"/>
                </a:cxn>
                <a:cxn ang="0">
                  <a:pos x="T8" y="T9"/>
                </a:cxn>
              </a:cxnLst>
              <a:rect l="0" t="0" r="r" b="b"/>
              <a:pathLst>
                <a:path w="378" h="368">
                  <a:moveTo>
                    <a:pt x="94" y="0"/>
                  </a:moveTo>
                  <a:lnTo>
                    <a:pt x="0" y="368"/>
                  </a:lnTo>
                  <a:lnTo>
                    <a:pt x="284" y="368"/>
                  </a:lnTo>
                  <a:lnTo>
                    <a:pt x="378" y="0"/>
                  </a:lnTo>
                  <a:lnTo>
                    <a:pt x="94" y="0"/>
                  </a:lnTo>
                  <a:close/>
                </a:path>
              </a:pathLst>
            </a:custGeom>
            <a:solidFill>
              <a:srgbClr val="FFFFFF"/>
            </a:solidFill>
            <a:ln w="14288">
              <a:solidFill>
                <a:srgbClr val="000000"/>
              </a:solidFill>
              <a:prstDash val="solid"/>
              <a:round/>
              <a:headEnd/>
              <a:tailEnd/>
            </a:ln>
          </p:spPr>
          <p:txBody>
            <a:bodyPr/>
            <a:lstStyle/>
            <a:p>
              <a:endParaRPr lang="zh-CN" altLang="en-US" sz="1100"/>
            </a:p>
          </p:txBody>
        </p:sp>
        <p:sp>
          <p:nvSpPr>
            <p:cNvPr id="25" name="Freeform 276"/>
            <p:cNvSpPr>
              <a:spLocks/>
            </p:cNvSpPr>
            <p:nvPr/>
          </p:nvSpPr>
          <p:spPr bwMode="auto">
            <a:xfrm>
              <a:off x="4268" y="2642"/>
              <a:ext cx="372" cy="365"/>
            </a:xfrm>
            <a:custGeom>
              <a:avLst/>
              <a:gdLst>
                <a:gd name="T0" fmla="*/ 93 w 372"/>
                <a:gd name="T1" fmla="*/ 0 h 365"/>
                <a:gd name="T2" fmla="*/ 0 w 372"/>
                <a:gd name="T3" fmla="*/ 365 h 365"/>
                <a:gd name="T4" fmla="*/ 279 w 372"/>
                <a:gd name="T5" fmla="*/ 365 h 365"/>
                <a:gd name="T6" fmla="*/ 372 w 372"/>
                <a:gd name="T7" fmla="*/ 0 h 365"/>
                <a:gd name="T8" fmla="*/ 93 w 372"/>
                <a:gd name="T9" fmla="*/ 0 h 365"/>
              </a:gdLst>
              <a:ahLst/>
              <a:cxnLst>
                <a:cxn ang="0">
                  <a:pos x="T0" y="T1"/>
                </a:cxn>
                <a:cxn ang="0">
                  <a:pos x="T2" y="T3"/>
                </a:cxn>
                <a:cxn ang="0">
                  <a:pos x="T4" y="T5"/>
                </a:cxn>
                <a:cxn ang="0">
                  <a:pos x="T6" y="T7"/>
                </a:cxn>
                <a:cxn ang="0">
                  <a:pos x="T8" y="T9"/>
                </a:cxn>
              </a:cxnLst>
              <a:rect l="0" t="0" r="r" b="b"/>
              <a:pathLst>
                <a:path w="372" h="365">
                  <a:moveTo>
                    <a:pt x="93" y="0"/>
                  </a:moveTo>
                  <a:lnTo>
                    <a:pt x="0" y="365"/>
                  </a:lnTo>
                  <a:lnTo>
                    <a:pt x="279" y="365"/>
                  </a:lnTo>
                  <a:lnTo>
                    <a:pt x="372" y="0"/>
                  </a:lnTo>
                  <a:lnTo>
                    <a:pt x="93" y="0"/>
                  </a:lnTo>
                  <a:close/>
                </a:path>
              </a:pathLst>
            </a:custGeom>
            <a:solidFill>
              <a:srgbClr val="FFFFFF"/>
            </a:solidFill>
            <a:ln w="14288">
              <a:solidFill>
                <a:srgbClr val="000000"/>
              </a:solidFill>
              <a:prstDash val="solid"/>
              <a:round/>
              <a:headEnd/>
              <a:tailEnd/>
            </a:ln>
          </p:spPr>
          <p:txBody>
            <a:bodyPr/>
            <a:lstStyle/>
            <a:p>
              <a:endParaRPr lang="zh-CN" altLang="en-US" sz="1100"/>
            </a:p>
          </p:txBody>
        </p:sp>
        <p:sp>
          <p:nvSpPr>
            <p:cNvPr id="26" name="Rectangle 277"/>
            <p:cNvSpPr>
              <a:spLocks noChangeArrowheads="1"/>
            </p:cNvSpPr>
            <p:nvPr/>
          </p:nvSpPr>
          <p:spPr bwMode="auto">
            <a:xfrm>
              <a:off x="727" y="1604"/>
              <a:ext cx="29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27" name="Rectangle 278"/>
            <p:cNvSpPr>
              <a:spLocks noChangeArrowheads="1"/>
            </p:cNvSpPr>
            <p:nvPr/>
          </p:nvSpPr>
          <p:spPr bwMode="auto">
            <a:xfrm>
              <a:off x="767" y="1601"/>
              <a:ext cx="23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Hash</a:t>
              </a:r>
            </a:p>
          </p:txBody>
        </p:sp>
        <p:sp>
          <p:nvSpPr>
            <p:cNvPr id="28" name="Rectangle 279"/>
            <p:cNvSpPr>
              <a:spLocks noChangeArrowheads="1"/>
            </p:cNvSpPr>
            <p:nvPr/>
          </p:nvSpPr>
          <p:spPr bwMode="auto">
            <a:xfrm>
              <a:off x="979" y="1601"/>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29" name="Rectangle 280"/>
            <p:cNvSpPr>
              <a:spLocks noChangeArrowheads="1"/>
            </p:cNvSpPr>
            <p:nvPr/>
          </p:nvSpPr>
          <p:spPr bwMode="auto">
            <a:xfrm>
              <a:off x="788" y="1735"/>
              <a:ext cx="1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算法</a:t>
              </a:r>
              <a:endParaRPr lang="zh-CN" altLang="en-US" sz="1100"/>
            </a:p>
          </p:txBody>
        </p:sp>
        <p:sp>
          <p:nvSpPr>
            <p:cNvPr id="30" name="Rectangle 281"/>
            <p:cNvSpPr>
              <a:spLocks noChangeArrowheads="1"/>
            </p:cNvSpPr>
            <p:nvPr/>
          </p:nvSpPr>
          <p:spPr bwMode="auto">
            <a:xfrm>
              <a:off x="978" y="1730"/>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31" name="Rectangle 282"/>
            <p:cNvSpPr>
              <a:spLocks noChangeArrowheads="1"/>
            </p:cNvSpPr>
            <p:nvPr/>
          </p:nvSpPr>
          <p:spPr bwMode="auto">
            <a:xfrm>
              <a:off x="355" y="2358"/>
              <a:ext cx="34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32" name="Rectangle 283"/>
            <p:cNvSpPr>
              <a:spLocks noChangeArrowheads="1"/>
            </p:cNvSpPr>
            <p:nvPr/>
          </p:nvSpPr>
          <p:spPr bwMode="auto">
            <a:xfrm>
              <a:off x="436" y="2400"/>
              <a:ext cx="1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原文</a:t>
              </a:r>
              <a:endParaRPr lang="zh-CN" altLang="en-US" sz="1100"/>
            </a:p>
          </p:txBody>
        </p:sp>
        <p:sp>
          <p:nvSpPr>
            <p:cNvPr id="33" name="Rectangle 284"/>
            <p:cNvSpPr>
              <a:spLocks noChangeArrowheads="1"/>
            </p:cNvSpPr>
            <p:nvPr/>
          </p:nvSpPr>
          <p:spPr bwMode="auto">
            <a:xfrm>
              <a:off x="625" y="2394"/>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34" name="Rectangle 285"/>
            <p:cNvSpPr>
              <a:spLocks noChangeArrowheads="1"/>
            </p:cNvSpPr>
            <p:nvPr/>
          </p:nvSpPr>
          <p:spPr bwMode="auto">
            <a:xfrm>
              <a:off x="1033" y="1818"/>
              <a:ext cx="32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35" name="Rectangle 286"/>
            <p:cNvSpPr>
              <a:spLocks noChangeArrowheads="1"/>
            </p:cNvSpPr>
            <p:nvPr/>
          </p:nvSpPr>
          <p:spPr bwMode="auto">
            <a:xfrm>
              <a:off x="1107" y="1859"/>
              <a:ext cx="1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摘要</a:t>
              </a:r>
              <a:endParaRPr lang="zh-CN" altLang="en-US" sz="1100"/>
            </a:p>
          </p:txBody>
        </p:sp>
        <p:sp>
          <p:nvSpPr>
            <p:cNvPr id="36" name="Rectangle 287"/>
            <p:cNvSpPr>
              <a:spLocks noChangeArrowheads="1"/>
            </p:cNvSpPr>
            <p:nvPr/>
          </p:nvSpPr>
          <p:spPr bwMode="auto">
            <a:xfrm>
              <a:off x="1295" y="1854"/>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37" name="Rectangle 288"/>
            <p:cNvSpPr>
              <a:spLocks noChangeArrowheads="1"/>
            </p:cNvSpPr>
            <p:nvPr/>
          </p:nvSpPr>
          <p:spPr bwMode="auto">
            <a:xfrm>
              <a:off x="3881" y="1836"/>
              <a:ext cx="3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38" name="Rectangle 289"/>
            <p:cNvSpPr>
              <a:spLocks noChangeArrowheads="1"/>
            </p:cNvSpPr>
            <p:nvPr/>
          </p:nvSpPr>
          <p:spPr bwMode="auto">
            <a:xfrm>
              <a:off x="3963" y="1877"/>
              <a:ext cx="1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摘要</a:t>
              </a:r>
              <a:endParaRPr lang="zh-CN" altLang="en-US" sz="1100"/>
            </a:p>
          </p:txBody>
        </p:sp>
        <p:sp>
          <p:nvSpPr>
            <p:cNvPr id="39" name="Rectangle 290"/>
            <p:cNvSpPr>
              <a:spLocks noChangeArrowheads="1"/>
            </p:cNvSpPr>
            <p:nvPr/>
          </p:nvSpPr>
          <p:spPr bwMode="auto">
            <a:xfrm>
              <a:off x="4152" y="1872"/>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40" name="Rectangle 291"/>
            <p:cNvSpPr>
              <a:spLocks noChangeArrowheads="1"/>
            </p:cNvSpPr>
            <p:nvPr/>
          </p:nvSpPr>
          <p:spPr bwMode="auto">
            <a:xfrm>
              <a:off x="4349" y="2173"/>
              <a:ext cx="34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41" name="Rectangle 292"/>
            <p:cNvSpPr>
              <a:spLocks noChangeArrowheads="1"/>
            </p:cNvSpPr>
            <p:nvPr/>
          </p:nvSpPr>
          <p:spPr bwMode="auto">
            <a:xfrm>
              <a:off x="4384" y="2214"/>
              <a:ext cx="28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对比？</a:t>
              </a:r>
              <a:endParaRPr lang="zh-CN" altLang="en-US" sz="1100"/>
            </a:p>
          </p:txBody>
        </p:sp>
        <p:sp>
          <p:nvSpPr>
            <p:cNvPr id="42" name="Rectangle 293"/>
            <p:cNvSpPr>
              <a:spLocks noChangeArrowheads="1"/>
            </p:cNvSpPr>
            <p:nvPr/>
          </p:nvSpPr>
          <p:spPr bwMode="auto">
            <a:xfrm>
              <a:off x="4667" y="2209"/>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43" name="Rectangle 294"/>
            <p:cNvSpPr>
              <a:spLocks noChangeArrowheads="1"/>
            </p:cNvSpPr>
            <p:nvPr/>
          </p:nvSpPr>
          <p:spPr bwMode="auto">
            <a:xfrm>
              <a:off x="3076" y="2618"/>
              <a:ext cx="34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44" name="Rectangle 295"/>
            <p:cNvSpPr>
              <a:spLocks noChangeArrowheads="1"/>
            </p:cNvSpPr>
            <p:nvPr/>
          </p:nvSpPr>
          <p:spPr bwMode="auto">
            <a:xfrm>
              <a:off x="3158" y="2660"/>
              <a:ext cx="1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原文</a:t>
              </a:r>
              <a:endParaRPr lang="zh-CN" altLang="en-US" sz="1100"/>
            </a:p>
          </p:txBody>
        </p:sp>
        <p:sp>
          <p:nvSpPr>
            <p:cNvPr id="45" name="Rectangle 296"/>
            <p:cNvSpPr>
              <a:spLocks noChangeArrowheads="1"/>
            </p:cNvSpPr>
            <p:nvPr/>
          </p:nvSpPr>
          <p:spPr bwMode="auto">
            <a:xfrm>
              <a:off x="3348" y="2655"/>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46" name="Rectangle 297"/>
            <p:cNvSpPr>
              <a:spLocks noChangeArrowheads="1"/>
            </p:cNvSpPr>
            <p:nvPr/>
          </p:nvSpPr>
          <p:spPr bwMode="auto">
            <a:xfrm>
              <a:off x="4291" y="2721"/>
              <a:ext cx="34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47" name="Rectangle 298"/>
            <p:cNvSpPr>
              <a:spLocks noChangeArrowheads="1"/>
            </p:cNvSpPr>
            <p:nvPr/>
          </p:nvSpPr>
          <p:spPr bwMode="auto">
            <a:xfrm>
              <a:off x="4372" y="2760"/>
              <a:ext cx="1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摘要</a:t>
              </a:r>
              <a:endParaRPr lang="zh-CN" altLang="en-US" sz="1100"/>
            </a:p>
          </p:txBody>
        </p:sp>
        <p:sp>
          <p:nvSpPr>
            <p:cNvPr id="48" name="Rectangle 299"/>
            <p:cNvSpPr>
              <a:spLocks noChangeArrowheads="1"/>
            </p:cNvSpPr>
            <p:nvPr/>
          </p:nvSpPr>
          <p:spPr bwMode="auto">
            <a:xfrm>
              <a:off x="4561" y="2755"/>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49" name="Rectangle 300"/>
            <p:cNvSpPr>
              <a:spLocks noChangeArrowheads="1"/>
            </p:cNvSpPr>
            <p:nvPr/>
          </p:nvSpPr>
          <p:spPr bwMode="auto">
            <a:xfrm>
              <a:off x="2416" y="2096"/>
              <a:ext cx="3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50" name="Rectangle 301"/>
            <p:cNvSpPr>
              <a:spLocks noChangeArrowheads="1"/>
            </p:cNvSpPr>
            <p:nvPr/>
          </p:nvSpPr>
          <p:spPr bwMode="auto">
            <a:xfrm>
              <a:off x="2424" y="2132"/>
              <a:ext cx="35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Internet</a:t>
              </a:r>
            </a:p>
          </p:txBody>
        </p:sp>
        <p:sp>
          <p:nvSpPr>
            <p:cNvPr id="51" name="Rectangle 302"/>
            <p:cNvSpPr>
              <a:spLocks noChangeArrowheads="1"/>
            </p:cNvSpPr>
            <p:nvPr/>
          </p:nvSpPr>
          <p:spPr bwMode="auto">
            <a:xfrm>
              <a:off x="2742" y="2132"/>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52" name="Rectangle 303"/>
            <p:cNvSpPr>
              <a:spLocks noChangeArrowheads="1"/>
            </p:cNvSpPr>
            <p:nvPr/>
          </p:nvSpPr>
          <p:spPr bwMode="auto">
            <a:xfrm>
              <a:off x="1101" y="3043"/>
              <a:ext cx="34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53" name="Rectangle 304"/>
            <p:cNvSpPr>
              <a:spLocks noChangeArrowheads="1"/>
            </p:cNvSpPr>
            <p:nvPr/>
          </p:nvSpPr>
          <p:spPr bwMode="auto">
            <a:xfrm>
              <a:off x="1137" y="3085"/>
              <a:ext cx="28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发送方</a:t>
              </a:r>
              <a:endParaRPr lang="zh-CN" altLang="en-US" sz="1100"/>
            </a:p>
          </p:txBody>
        </p:sp>
        <p:sp>
          <p:nvSpPr>
            <p:cNvPr id="54" name="Rectangle 305"/>
            <p:cNvSpPr>
              <a:spLocks noChangeArrowheads="1"/>
            </p:cNvSpPr>
            <p:nvPr/>
          </p:nvSpPr>
          <p:spPr bwMode="auto">
            <a:xfrm>
              <a:off x="1421" y="3079"/>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55" name="Rectangle 306"/>
            <p:cNvSpPr>
              <a:spLocks noChangeArrowheads="1"/>
            </p:cNvSpPr>
            <p:nvPr/>
          </p:nvSpPr>
          <p:spPr bwMode="auto">
            <a:xfrm>
              <a:off x="3736" y="3072"/>
              <a:ext cx="34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56" name="Rectangle 307"/>
            <p:cNvSpPr>
              <a:spLocks noChangeArrowheads="1"/>
            </p:cNvSpPr>
            <p:nvPr/>
          </p:nvSpPr>
          <p:spPr bwMode="auto">
            <a:xfrm>
              <a:off x="3773" y="3113"/>
              <a:ext cx="28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接收方</a:t>
              </a:r>
              <a:endParaRPr lang="zh-CN" altLang="en-US" sz="1100"/>
            </a:p>
          </p:txBody>
        </p:sp>
        <p:sp>
          <p:nvSpPr>
            <p:cNvPr id="57" name="Rectangle 308"/>
            <p:cNvSpPr>
              <a:spLocks noChangeArrowheads="1"/>
            </p:cNvSpPr>
            <p:nvPr/>
          </p:nvSpPr>
          <p:spPr bwMode="auto">
            <a:xfrm>
              <a:off x="4057" y="3108"/>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58" name="Rectangle 309"/>
            <p:cNvSpPr>
              <a:spLocks noChangeArrowheads="1"/>
            </p:cNvSpPr>
            <p:nvPr/>
          </p:nvSpPr>
          <p:spPr bwMode="auto">
            <a:xfrm>
              <a:off x="3599" y="2647"/>
              <a:ext cx="43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59" name="Rectangle 310"/>
            <p:cNvSpPr>
              <a:spLocks noChangeArrowheads="1"/>
            </p:cNvSpPr>
            <p:nvPr/>
          </p:nvSpPr>
          <p:spPr bwMode="auto">
            <a:xfrm>
              <a:off x="3594" y="2644"/>
              <a:ext cx="23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Hash</a:t>
              </a:r>
            </a:p>
          </p:txBody>
        </p:sp>
        <p:sp>
          <p:nvSpPr>
            <p:cNvPr id="60" name="Rectangle 311"/>
            <p:cNvSpPr>
              <a:spLocks noChangeArrowheads="1"/>
            </p:cNvSpPr>
            <p:nvPr/>
          </p:nvSpPr>
          <p:spPr bwMode="auto">
            <a:xfrm>
              <a:off x="3841" y="2649"/>
              <a:ext cx="1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算法</a:t>
              </a:r>
              <a:endParaRPr lang="zh-CN" altLang="en-US" sz="1100"/>
            </a:p>
          </p:txBody>
        </p:sp>
        <p:sp>
          <p:nvSpPr>
            <p:cNvPr id="61" name="Rectangle 312"/>
            <p:cNvSpPr>
              <a:spLocks noChangeArrowheads="1"/>
            </p:cNvSpPr>
            <p:nvPr/>
          </p:nvSpPr>
          <p:spPr bwMode="auto">
            <a:xfrm>
              <a:off x="4033" y="2644"/>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62" name="Rectangle 313"/>
            <p:cNvSpPr>
              <a:spLocks noChangeArrowheads="1"/>
            </p:cNvSpPr>
            <p:nvPr/>
          </p:nvSpPr>
          <p:spPr bwMode="auto">
            <a:xfrm>
              <a:off x="1894" y="1730"/>
              <a:ext cx="324" cy="407"/>
            </a:xfrm>
            <a:prstGeom prst="rect">
              <a:avLst/>
            </a:prstGeom>
            <a:noFill/>
            <a:ln w="142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63" name="Rectangle 314"/>
            <p:cNvSpPr>
              <a:spLocks noChangeArrowheads="1"/>
            </p:cNvSpPr>
            <p:nvPr/>
          </p:nvSpPr>
          <p:spPr bwMode="auto">
            <a:xfrm>
              <a:off x="1927" y="1787"/>
              <a:ext cx="28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64" name="Rectangle 315"/>
            <p:cNvSpPr>
              <a:spLocks noChangeArrowheads="1"/>
            </p:cNvSpPr>
            <p:nvPr/>
          </p:nvSpPr>
          <p:spPr bwMode="auto">
            <a:xfrm>
              <a:off x="1977" y="1789"/>
              <a:ext cx="1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数字</a:t>
              </a:r>
              <a:endParaRPr lang="zh-CN" altLang="en-US" sz="1100"/>
            </a:p>
          </p:txBody>
        </p:sp>
        <p:sp>
          <p:nvSpPr>
            <p:cNvPr id="65" name="Rectangle 316"/>
            <p:cNvSpPr>
              <a:spLocks noChangeArrowheads="1"/>
            </p:cNvSpPr>
            <p:nvPr/>
          </p:nvSpPr>
          <p:spPr bwMode="auto">
            <a:xfrm>
              <a:off x="2166" y="1784"/>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66" name="Rectangle 317"/>
            <p:cNvSpPr>
              <a:spLocks noChangeArrowheads="1"/>
            </p:cNvSpPr>
            <p:nvPr/>
          </p:nvSpPr>
          <p:spPr bwMode="auto">
            <a:xfrm>
              <a:off x="1977" y="1918"/>
              <a:ext cx="1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签名</a:t>
              </a:r>
              <a:endParaRPr lang="zh-CN" altLang="en-US" sz="1100"/>
            </a:p>
          </p:txBody>
        </p:sp>
        <p:sp>
          <p:nvSpPr>
            <p:cNvPr id="67" name="Rectangle 318"/>
            <p:cNvSpPr>
              <a:spLocks noChangeArrowheads="1"/>
            </p:cNvSpPr>
            <p:nvPr/>
          </p:nvSpPr>
          <p:spPr bwMode="auto">
            <a:xfrm>
              <a:off x="2166" y="1913"/>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grpSp>
          <p:nvGrpSpPr>
            <p:cNvPr id="68" name="Group 321"/>
            <p:cNvGrpSpPr>
              <a:grpSpLocks/>
            </p:cNvGrpSpPr>
            <p:nvPr/>
          </p:nvGrpSpPr>
          <p:grpSpPr bwMode="auto">
            <a:xfrm>
              <a:off x="1344" y="1864"/>
              <a:ext cx="541" cy="64"/>
              <a:chOff x="1344" y="1864"/>
              <a:chExt cx="541" cy="64"/>
            </a:xfrm>
          </p:grpSpPr>
          <p:sp>
            <p:nvSpPr>
              <p:cNvPr id="90" name="Line 319"/>
              <p:cNvSpPr>
                <a:spLocks noChangeShapeType="1"/>
              </p:cNvSpPr>
              <p:nvPr/>
            </p:nvSpPr>
            <p:spPr bwMode="auto">
              <a:xfrm>
                <a:off x="1344" y="1895"/>
                <a:ext cx="419" cy="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91" name="Freeform 320"/>
              <p:cNvSpPr>
                <a:spLocks/>
              </p:cNvSpPr>
              <p:nvPr/>
            </p:nvSpPr>
            <p:spPr bwMode="auto">
              <a:xfrm>
                <a:off x="1758" y="1864"/>
                <a:ext cx="127" cy="64"/>
              </a:xfrm>
              <a:custGeom>
                <a:avLst/>
                <a:gdLst>
                  <a:gd name="T0" fmla="*/ 0 w 127"/>
                  <a:gd name="T1" fmla="*/ 64 h 64"/>
                  <a:gd name="T2" fmla="*/ 127 w 127"/>
                  <a:gd name="T3" fmla="*/ 31 h 64"/>
                  <a:gd name="T4" fmla="*/ 0 w 127"/>
                  <a:gd name="T5" fmla="*/ 0 h 64"/>
                  <a:gd name="T6" fmla="*/ 0 w 127"/>
                  <a:gd name="T7" fmla="*/ 64 h 64"/>
                </a:gdLst>
                <a:ahLst/>
                <a:cxnLst>
                  <a:cxn ang="0">
                    <a:pos x="T0" y="T1"/>
                  </a:cxn>
                  <a:cxn ang="0">
                    <a:pos x="T2" y="T3"/>
                  </a:cxn>
                  <a:cxn ang="0">
                    <a:pos x="T4" y="T5"/>
                  </a:cxn>
                  <a:cxn ang="0">
                    <a:pos x="T6" y="T7"/>
                  </a:cxn>
                </a:cxnLst>
                <a:rect l="0" t="0" r="r" b="b"/>
                <a:pathLst>
                  <a:path w="127" h="64">
                    <a:moveTo>
                      <a:pt x="0" y="64"/>
                    </a:moveTo>
                    <a:lnTo>
                      <a:pt x="127" y="31"/>
                    </a:lnTo>
                    <a:lnTo>
                      <a:pt x="0" y="0"/>
                    </a:lnTo>
                    <a:lnTo>
                      <a:pt x="0" y="64"/>
                    </a:lnTo>
                    <a:close/>
                  </a:path>
                </a:pathLst>
              </a:custGeom>
              <a:solidFill>
                <a:srgbClr val="000000"/>
              </a:solidFill>
              <a:ln w="9525">
                <a:solidFill>
                  <a:srgbClr val="FFFF00"/>
                </a:solidFill>
                <a:round/>
                <a:headEnd/>
                <a:tailEnd/>
              </a:ln>
            </p:spPr>
            <p:txBody>
              <a:bodyPr/>
              <a:lstStyle/>
              <a:p>
                <a:endParaRPr lang="zh-CN" altLang="en-US" sz="1100"/>
              </a:p>
            </p:txBody>
          </p:sp>
        </p:grpSp>
        <p:sp>
          <p:nvSpPr>
            <p:cNvPr id="69" name="Rectangle 322"/>
            <p:cNvSpPr>
              <a:spLocks noChangeArrowheads="1"/>
            </p:cNvSpPr>
            <p:nvPr/>
          </p:nvSpPr>
          <p:spPr bwMode="auto">
            <a:xfrm>
              <a:off x="1362" y="1594"/>
              <a:ext cx="51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70" name="Rectangle 323"/>
            <p:cNvSpPr>
              <a:spLocks noChangeArrowheads="1"/>
            </p:cNvSpPr>
            <p:nvPr/>
          </p:nvSpPr>
          <p:spPr bwMode="auto">
            <a:xfrm>
              <a:off x="1488" y="1596"/>
              <a:ext cx="28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dirty="0" smtClean="0">
                  <a:latin typeface="宋体" pitchFamily="2" charset="-122"/>
                </a:rPr>
                <a:t>发送方</a:t>
              </a:r>
              <a:endParaRPr lang="zh-CN" altLang="en-US" sz="1100" dirty="0"/>
            </a:p>
          </p:txBody>
        </p:sp>
        <p:sp>
          <p:nvSpPr>
            <p:cNvPr id="71" name="Rectangle 324"/>
            <p:cNvSpPr>
              <a:spLocks noChangeArrowheads="1"/>
            </p:cNvSpPr>
            <p:nvPr/>
          </p:nvSpPr>
          <p:spPr bwMode="auto">
            <a:xfrm>
              <a:off x="1773" y="1591"/>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dirty="0"/>
                <a:t> </a:t>
              </a:r>
            </a:p>
          </p:txBody>
        </p:sp>
        <p:sp>
          <p:nvSpPr>
            <p:cNvPr id="72" name="Rectangle 325"/>
            <p:cNvSpPr>
              <a:spLocks noChangeArrowheads="1"/>
            </p:cNvSpPr>
            <p:nvPr/>
          </p:nvSpPr>
          <p:spPr bwMode="auto">
            <a:xfrm>
              <a:off x="1445" y="1725"/>
              <a:ext cx="38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私钥加密</a:t>
              </a:r>
              <a:endParaRPr lang="zh-CN" altLang="en-US" sz="1100"/>
            </a:p>
          </p:txBody>
        </p:sp>
        <p:sp>
          <p:nvSpPr>
            <p:cNvPr id="73" name="Rectangle 326"/>
            <p:cNvSpPr>
              <a:spLocks noChangeArrowheads="1"/>
            </p:cNvSpPr>
            <p:nvPr/>
          </p:nvSpPr>
          <p:spPr bwMode="auto">
            <a:xfrm>
              <a:off x="1822" y="1720"/>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74" name="Rectangle 327"/>
            <p:cNvSpPr>
              <a:spLocks noChangeArrowheads="1"/>
            </p:cNvSpPr>
            <p:nvPr/>
          </p:nvSpPr>
          <p:spPr bwMode="auto">
            <a:xfrm>
              <a:off x="3052" y="1709"/>
              <a:ext cx="324" cy="410"/>
            </a:xfrm>
            <a:prstGeom prst="rect">
              <a:avLst/>
            </a:prstGeom>
            <a:noFill/>
            <a:ln w="142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sp>
          <p:nvSpPr>
            <p:cNvPr id="75" name="Rectangle 328"/>
            <p:cNvSpPr>
              <a:spLocks noChangeArrowheads="1"/>
            </p:cNvSpPr>
            <p:nvPr/>
          </p:nvSpPr>
          <p:spPr bwMode="auto">
            <a:xfrm>
              <a:off x="3072" y="1782"/>
              <a:ext cx="28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76" name="Rectangle 329"/>
            <p:cNvSpPr>
              <a:spLocks noChangeArrowheads="1"/>
            </p:cNvSpPr>
            <p:nvPr/>
          </p:nvSpPr>
          <p:spPr bwMode="auto">
            <a:xfrm>
              <a:off x="3124" y="1784"/>
              <a:ext cx="1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数字</a:t>
              </a:r>
              <a:endParaRPr lang="zh-CN" altLang="en-US" sz="1100"/>
            </a:p>
          </p:txBody>
        </p:sp>
        <p:sp>
          <p:nvSpPr>
            <p:cNvPr id="77" name="Rectangle 330"/>
            <p:cNvSpPr>
              <a:spLocks noChangeArrowheads="1"/>
            </p:cNvSpPr>
            <p:nvPr/>
          </p:nvSpPr>
          <p:spPr bwMode="auto">
            <a:xfrm>
              <a:off x="3314" y="1779"/>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78" name="Rectangle 331"/>
            <p:cNvSpPr>
              <a:spLocks noChangeArrowheads="1"/>
            </p:cNvSpPr>
            <p:nvPr/>
          </p:nvSpPr>
          <p:spPr bwMode="auto">
            <a:xfrm>
              <a:off x="3124" y="1913"/>
              <a:ext cx="1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签名</a:t>
              </a:r>
              <a:endParaRPr lang="zh-CN" altLang="en-US" sz="1100"/>
            </a:p>
          </p:txBody>
        </p:sp>
        <p:sp>
          <p:nvSpPr>
            <p:cNvPr id="79" name="Rectangle 332"/>
            <p:cNvSpPr>
              <a:spLocks noChangeArrowheads="1"/>
            </p:cNvSpPr>
            <p:nvPr/>
          </p:nvSpPr>
          <p:spPr bwMode="auto">
            <a:xfrm>
              <a:off x="3314" y="1908"/>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80" name="Rectangle 333"/>
            <p:cNvSpPr>
              <a:spLocks noChangeArrowheads="1"/>
            </p:cNvSpPr>
            <p:nvPr/>
          </p:nvSpPr>
          <p:spPr bwMode="auto">
            <a:xfrm>
              <a:off x="3399" y="1614"/>
              <a:ext cx="51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a:p>
          </p:txBody>
        </p:sp>
        <p:sp>
          <p:nvSpPr>
            <p:cNvPr id="81" name="Rectangle 334"/>
            <p:cNvSpPr>
              <a:spLocks noChangeArrowheads="1"/>
            </p:cNvSpPr>
            <p:nvPr/>
          </p:nvSpPr>
          <p:spPr bwMode="auto">
            <a:xfrm>
              <a:off x="3524" y="1617"/>
              <a:ext cx="28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dirty="0" smtClean="0">
                  <a:latin typeface="宋体" pitchFamily="2" charset="-122"/>
                </a:rPr>
                <a:t>发送方</a:t>
              </a:r>
              <a:endParaRPr lang="zh-CN" altLang="en-US" sz="1100" dirty="0"/>
            </a:p>
          </p:txBody>
        </p:sp>
        <p:sp>
          <p:nvSpPr>
            <p:cNvPr id="82" name="Rectangle 335"/>
            <p:cNvSpPr>
              <a:spLocks noChangeArrowheads="1"/>
            </p:cNvSpPr>
            <p:nvPr/>
          </p:nvSpPr>
          <p:spPr bwMode="auto">
            <a:xfrm>
              <a:off x="3810" y="1612"/>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sp>
          <p:nvSpPr>
            <p:cNvPr id="83" name="Rectangle 336"/>
            <p:cNvSpPr>
              <a:spLocks noChangeArrowheads="1"/>
            </p:cNvSpPr>
            <p:nvPr/>
          </p:nvSpPr>
          <p:spPr bwMode="auto">
            <a:xfrm>
              <a:off x="3482" y="1746"/>
              <a:ext cx="38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latin typeface="宋体" pitchFamily="2" charset="-122"/>
                </a:rPr>
                <a:t>公钥解密</a:t>
              </a:r>
              <a:endParaRPr lang="zh-CN" altLang="en-US" sz="1100"/>
            </a:p>
          </p:txBody>
        </p:sp>
        <p:sp>
          <p:nvSpPr>
            <p:cNvPr id="84" name="Rectangle 337"/>
            <p:cNvSpPr>
              <a:spLocks noChangeArrowheads="1"/>
            </p:cNvSpPr>
            <p:nvPr/>
          </p:nvSpPr>
          <p:spPr bwMode="auto">
            <a:xfrm>
              <a:off x="3859" y="1740"/>
              <a:ext cx="2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t> </a:t>
              </a:r>
            </a:p>
          </p:txBody>
        </p:sp>
        <p:grpSp>
          <p:nvGrpSpPr>
            <p:cNvPr id="85" name="Group 340"/>
            <p:cNvGrpSpPr>
              <a:grpSpLocks/>
            </p:cNvGrpSpPr>
            <p:nvPr/>
          </p:nvGrpSpPr>
          <p:grpSpPr bwMode="auto">
            <a:xfrm>
              <a:off x="3362" y="1892"/>
              <a:ext cx="541" cy="65"/>
              <a:chOff x="3362" y="1892"/>
              <a:chExt cx="541" cy="65"/>
            </a:xfrm>
          </p:grpSpPr>
          <p:sp>
            <p:nvSpPr>
              <p:cNvPr id="88" name="Line 338"/>
              <p:cNvSpPr>
                <a:spLocks noChangeShapeType="1"/>
              </p:cNvSpPr>
              <p:nvPr/>
            </p:nvSpPr>
            <p:spPr bwMode="auto">
              <a:xfrm>
                <a:off x="3362" y="1923"/>
                <a:ext cx="420" cy="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89" name="Freeform 339"/>
              <p:cNvSpPr>
                <a:spLocks/>
              </p:cNvSpPr>
              <p:nvPr/>
            </p:nvSpPr>
            <p:spPr bwMode="auto">
              <a:xfrm>
                <a:off x="3777" y="1892"/>
                <a:ext cx="126" cy="65"/>
              </a:xfrm>
              <a:custGeom>
                <a:avLst/>
                <a:gdLst>
                  <a:gd name="T0" fmla="*/ 0 w 126"/>
                  <a:gd name="T1" fmla="*/ 65 h 65"/>
                  <a:gd name="T2" fmla="*/ 126 w 126"/>
                  <a:gd name="T3" fmla="*/ 34 h 65"/>
                  <a:gd name="T4" fmla="*/ 0 w 126"/>
                  <a:gd name="T5" fmla="*/ 0 h 65"/>
                  <a:gd name="T6" fmla="*/ 0 w 126"/>
                  <a:gd name="T7" fmla="*/ 65 h 65"/>
                </a:gdLst>
                <a:ahLst/>
                <a:cxnLst>
                  <a:cxn ang="0">
                    <a:pos x="T0" y="T1"/>
                  </a:cxn>
                  <a:cxn ang="0">
                    <a:pos x="T2" y="T3"/>
                  </a:cxn>
                  <a:cxn ang="0">
                    <a:pos x="T4" y="T5"/>
                  </a:cxn>
                  <a:cxn ang="0">
                    <a:pos x="T6" y="T7"/>
                  </a:cxn>
                </a:cxnLst>
                <a:rect l="0" t="0" r="r" b="b"/>
                <a:pathLst>
                  <a:path w="126" h="65">
                    <a:moveTo>
                      <a:pt x="0" y="65"/>
                    </a:moveTo>
                    <a:lnTo>
                      <a:pt x="126" y="34"/>
                    </a:lnTo>
                    <a:lnTo>
                      <a:pt x="0" y="0"/>
                    </a:lnTo>
                    <a:lnTo>
                      <a:pt x="0" y="65"/>
                    </a:lnTo>
                    <a:close/>
                  </a:path>
                </a:pathLst>
              </a:custGeom>
              <a:solidFill>
                <a:srgbClr val="000000"/>
              </a:solidFill>
              <a:ln w="9525">
                <a:solidFill>
                  <a:srgbClr val="FFFF00"/>
                </a:solidFill>
                <a:round/>
                <a:headEnd/>
                <a:tailEnd/>
              </a:ln>
            </p:spPr>
            <p:txBody>
              <a:bodyPr/>
              <a:lstStyle/>
              <a:p>
                <a:endParaRPr lang="zh-CN" altLang="en-US" sz="1100"/>
              </a:p>
            </p:txBody>
          </p:sp>
        </p:grpSp>
        <p:sp>
          <p:nvSpPr>
            <p:cNvPr id="86" name="Line 341"/>
            <p:cNvSpPr>
              <a:spLocks noChangeShapeType="1"/>
            </p:cNvSpPr>
            <p:nvPr/>
          </p:nvSpPr>
          <p:spPr bwMode="auto">
            <a:xfrm>
              <a:off x="864" y="1895"/>
              <a:ext cx="1" cy="31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87" name="Line 342"/>
            <p:cNvSpPr>
              <a:spLocks noChangeShapeType="1"/>
            </p:cNvSpPr>
            <p:nvPr/>
          </p:nvSpPr>
          <p:spPr bwMode="auto">
            <a:xfrm flipH="1">
              <a:off x="684" y="2212"/>
              <a:ext cx="178" cy="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spTree>
    <p:extLst>
      <p:ext uri="{BB962C8B-B14F-4D97-AF65-F5344CB8AC3E}">
        <p14:creationId xmlns:p14="http://schemas.microsoft.com/office/powerpoint/2010/main" val="856903874"/>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22" name="Rectangle 2"/>
          <p:cNvSpPr>
            <a:spLocks noGrp="1" noChangeArrowheads="1"/>
          </p:cNvSpPr>
          <p:nvPr>
            <p:ph type="title"/>
          </p:nvPr>
        </p:nvSpPr>
        <p:spPr>
          <a:xfrm>
            <a:off x="395536" y="332656"/>
            <a:ext cx="8229600" cy="1143000"/>
          </a:xfrm>
        </p:spPr>
        <p:txBody>
          <a:bodyPr>
            <a:normAutofit/>
          </a:bodyPr>
          <a:lstStyle/>
          <a:p>
            <a:r>
              <a:rPr lang="zh-CN" altLang="en-US" sz="3700" b="0" dirty="0">
                <a:latin typeface="黑体" pitchFamily="49" charset="-122"/>
                <a:ea typeface="黑体" pitchFamily="49" charset="-122"/>
              </a:rPr>
              <a:t>签字体制组成部分</a:t>
            </a:r>
          </a:p>
        </p:txBody>
      </p:sp>
      <p:sp>
        <p:nvSpPr>
          <p:cNvPr id="1208323" name="Rectangle 3"/>
          <p:cNvSpPr>
            <a:spLocks noGrp="1" noChangeArrowheads="1"/>
          </p:cNvSpPr>
          <p:nvPr>
            <p:ph type="body" idx="1"/>
          </p:nvPr>
        </p:nvSpPr>
        <p:spPr>
          <a:xfrm>
            <a:off x="228600" y="1600200"/>
            <a:ext cx="7871792" cy="2620888"/>
          </a:xfrm>
        </p:spPr>
        <p:txBody>
          <a:bodyPr/>
          <a:lstStyle/>
          <a:p>
            <a:pPr algn="just">
              <a:buClr>
                <a:srgbClr val="FF7C80"/>
              </a:buClr>
              <a:buFont typeface="Wingdings" pitchFamily="2" charset="2"/>
              <a:buChar char="q"/>
            </a:pPr>
            <a:r>
              <a:rPr lang="zh-CN" altLang="en-US" dirty="0" smtClean="0"/>
              <a:t>签字</a:t>
            </a:r>
            <a:r>
              <a:rPr lang="zh-CN" altLang="en-US" dirty="0"/>
              <a:t>算法或签字密钥是秘密的，只有签字人掌握。证实算法应当公开，以便于他人进行验证。</a:t>
            </a:r>
          </a:p>
        </p:txBody>
      </p:sp>
    </p:spTree>
    <p:extLst>
      <p:ext uri="{BB962C8B-B14F-4D97-AF65-F5344CB8AC3E}">
        <p14:creationId xmlns:p14="http://schemas.microsoft.com/office/powerpoint/2010/main" val="1033288396"/>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Grp="1" noChangeArrowheads="1"/>
          </p:cNvSpPr>
          <p:nvPr>
            <p:ph type="title"/>
          </p:nvPr>
        </p:nvSpPr>
        <p:spPr>
          <a:xfrm>
            <a:off x="323528" y="620688"/>
            <a:ext cx="7848600" cy="596900"/>
          </a:xfrm>
        </p:spPr>
        <p:txBody>
          <a:bodyPr>
            <a:noAutofit/>
          </a:bodyPr>
          <a:lstStyle/>
          <a:p>
            <a:r>
              <a:rPr lang="zh-CN" altLang="en-US" sz="3700" b="0" dirty="0">
                <a:latin typeface="黑体" pitchFamily="49" charset="-122"/>
                <a:ea typeface="黑体" pitchFamily="49" charset="-122"/>
              </a:rPr>
              <a:t>数字签名一般过程</a:t>
            </a:r>
          </a:p>
        </p:txBody>
      </p:sp>
      <p:sp>
        <p:nvSpPr>
          <p:cNvPr id="1211395" name="Rectangle 3"/>
          <p:cNvSpPr>
            <a:spLocks noGrp="1" noChangeArrowheads="1"/>
          </p:cNvSpPr>
          <p:nvPr>
            <p:ph type="body" idx="1"/>
          </p:nvPr>
        </p:nvSpPr>
        <p:spPr>
          <a:xfrm>
            <a:off x="152400" y="1600200"/>
            <a:ext cx="8763000" cy="5029200"/>
          </a:xfrm>
        </p:spPr>
        <p:txBody>
          <a:bodyPr/>
          <a:lstStyle/>
          <a:p>
            <a:r>
              <a:rPr lang="zh-CN" altLang="en-US" dirty="0">
                <a:latin typeface="宋体" pitchFamily="2" charset="-122"/>
              </a:rPr>
              <a:t>数字签名一般由签名算法、数字信封结构、公钥机制</a:t>
            </a:r>
            <a:r>
              <a:rPr lang="en-US" altLang="zh-CN" dirty="0">
                <a:latin typeface="宋体" pitchFamily="2" charset="-122"/>
              </a:rPr>
              <a:t>(</a:t>
            </a:r>
            <a:r>
              <a:rPr lang="en-US" altLang="zh-CN" dirty="0" smtClean="0">
                <a:latin typeface="宋体" pitchFamily="2" charset="-122"/>
              </a:rPr>
              <a:t>PKI)</a:t>
            </a:r>
            <a:r>
              <a:rPr lang="zh-CN" altLang="en-US" dirty="0">
                <a:latin typeface="宋体" pitchFamily="2" charset="-122"/>
              </a:rPr>
              <a:t>等部分组成</a:t>
            </a:r>
            <a:r>
              <a:rPr lang="zh-CN" altLang="en-US" dirty="0" smtClean="0">
                <a:latin typeface="宋体" pitchFamily="2" charset="-122"/>
              </a:rPr>
              <a:t>。数字签名</a:t>
            </a:r>
            <a:r>
              <a:rPr lang="zh-CN" altLang="en-US" dirty="0">
                <a:latin typeface="宋体" pitchFamily="2" charset="-122"/>
              </a:rPr>
              <a:t>包括三个过程：</a:t>
            </a:r>
          </a:p>
          <a:p>
            <a:pPr marL="1143000" lvl="2"/>
            <a:r>
              <a:rPr lang="zh-CN" altLang="en-US" sz="2800" dirty="0">
                <a:latin typeface="宋体" pitchFamily="2" charset="-122"/>
              </a:rPr>
              <a:t>系统的初始化过程</a:t>
            </a:r>
          </a:p>
          <a:p>
            <a:pPr marL="1143000" lvl="2"/>
            <a:r>
              <a:rPr lang="zh-CN" altLang="en-US" sz="2800" dirty="0">
                <a:latin typeface="宋体" pitchFamily="2" charset="-122"/>
              </a:rPr>
              <a:t>签名的产生过程</a:t>
            </a:r>
          </a:p>
          <a:p>
            <a:pPr marL="1143000" lvl="2"/>
            <a:r>
              <a:rPr lang="zh-CN" altLang="en-US" sz="2800" dirty="0">
                <a:latin typeface="宋体" pitchFamily="2" charset="-122"/>
              </a:rPr>
              <a:t>签名的验证过程</a:t>
            </a:r>
            <a:r>
              <a:rPr lang="zh-CN" altLang="en-US" sz="2800" dirty="0"/>
              <a:t> </a:t>
            </a:r>
          </a:p>
        </p:txBody>
      </p:sp>
    </p:spTree>
    <p:extLst>
      <p:ext uri="{BB962C8B-B14F-4D97-AF65-F5344CB8AC3E}">
        <p14:creationId xmlns:p14="http://schemas.microsoft.com/office/powerpoint/2010/main" val="1627369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ChangeArrowheads="1"/>
          </p:cNvSpPr>
          <p:nvPr>
            <p:ph type="body" idx="1"/>
          </p:nvPr>
        </p:nvSpPr>
        <p:spPr>
          <a:xfrm>
            <a:off x="631936" y="1628800"/>
            <a:ext cx="7596336" cy="1900808"/>
          </a:xfrm>
        </p:spPr>
        <p:txBody>
          <a:bodyPr>
            <a:normAutofit fontScale="85000" lnSpcReduction="10000"/>
          </a:bodyPr>
          <a:lstStyle/>
          <a:p>
            <a:r>
              <a:rPr lang="zh-CN" altLang="en-US" dirty="0">
                <a:latin typeface="宋体" pitchFamily="2" charset="-122"/>
              </a:rPr>
              <a:t>密码学经历了纯手工阶段、机械化阶段、电子阶段，进入了计算机和网络时代阶段</a:t>
            </a:r>
            <a:r>
              <a:rPr lang="zh-CN" altLang="en-US" dirty="0">
                <a:latin typeface="宋体" pitchFamily="2" charset="-122"/>
                <a:ea typeface="宋体" pitchFamily="2" charset="-122"/>
              </a:rPr>
              <a:t>，</a:t>
            </a:r>
            <a:r>
              <a:rPr lang="zh-CN" altLang="en-US" dirty="0">
                <a:latin typeface="宋体" pitchFamily="2" charset="-122"/>
              </a:rPr>
              <a:t>已发展</a:t>
            </a:r>
            <a:r>
              <a:rPr lang="zh-CN" altLang="en-US" dirty="0" smtClean="0">
                <a:latin typeface="宋体" pitchFamily="2" charset="-122"/>
              </a:rPr>
              <a:t>成数学</a:t>
            </a:r>
            <a:r>
              <a:rPr lang="zh-CN" altLang="en-US" dirty="0">
                <a:latin typeface="宋体" pitchFamily="2" charset="-122"/>
              </a:rPr>
              <a:t>、计算机、电子与通信等诸多</a:t>
            </a:r>
            <a:r>
              <a:rPr lang="zh-CN" altLang="en-US" dirty="0" smtClean="0">
                <a:latin typeface="宋体" pitchFamily="2" charset="-122"/>
              </a:rPr>
              <a:t>学科的</a:t>
            </a:r>
            <a:r>
              <a:rPr lang="zh-CN" altLang="en-US" dirty="0">
                <a:latin typeface="宋体" pitchFamily="2" charset="-122"/>
              </a:rPr>
              <a:t>交叉学科</a:t>
            </a:r>
            <a:r>
              <a:rPr lang="zh-CN" altLang="en-US" dirty="0" smtClean="0">
                <a:latin typeface="宋体" pitchFamily="2" charset="-122"/>
              </a:rPr>
              <a:t>。</a:t>
            </a:r>
            <a:endParaRPr lang="en-US" altLang="zh-CN" dirty="0" smtClean="0">
              <a:latin typeface="宋体" pitchFamily="2" charset="-122"/>
            </a:endParaRPr>
          </a:p>
          <a:p>
            <a:pPr>
              <a:lnSpc>
                <a:spcPct val="90000"/>
              </a:lnSpc>
              <a:spcBef>
                <a:spcPct val="50000"/>
              </a:spcBef>
              <a:buClr>
                <a:srgbClr val="FFFF00"/>
              </a:buClr>
              <a:buFont typeface="Wingdings" pitchFamily="2" charset="2"/>
              <a:buChar char="Ÿ"/>
            </a:pPr>
            <a:r>
              <a:rPr lang="zh-CN" altLang="en-US" dirty="0" smtClean="0">
                <a:latin typeface="宋体" pitchFamily="2" charset="-122"/>
              </a:rPr>
              <a:t>加密是将</a:t>
            </a:r>
            <a:r>
              <a:rPr lang="zh-CN" altLang="en-US" dirty="0">
                <a:latin typeface="宋体" pitchFamily="2" charset="-122"/>
              </a:rPr>
              <a:t>原始信息</a:t>
            </a:r>
            <a:r>
              <a:rPr lang="en-US" altLang="zh-CN" dirty="0">
                <a:latin typeface="宋体" pitchFamily="2" charset="-122"/>
              </a:rPr>
              <a:t>(</a:t>
            </a:r>
            <a:r>
              <a:rPr lang="zh-CN" altLang="en-US" dirty="0">
                <a:latin typeface="宋体" pitchFamily="2" charset="-122"/>
              </a:rPr>
              <a:t>明文</a:t>
            </a:r>
            <a:r>
              <a:rPr lang="en-US" altLang="zh-CN" dirty="0">
                <a:latin typeface="宋体" pitchFamily="2" charset="-122"/>
              </a:rPr>
              <a:t>)</a:t>
            </a:r>
            <a:r>
              <a:rPr lang="zh-CN" altLang="en-US" dirty="0">
                <a:latin typeface="宋体" pitchFamily="2" charset="-122"/>
              </a:rPr>
              <a:t>变换成只有授权用户才能解读的密码形式</a:t>
            </a:r>
            <a:r>
              <a:rPr lang="en-US" altLang="zh-CN" dirty="0">
                <a:latin typeface="宋体" pitchFamily="2" charset="-122"/>
              </a:rPr>
              <a:t>(</a:t>
            </a:r>
            <a:r>
              <a:rPr lang="zh-CN" altLang="en-US" dirty="0">
                <a:latin typeface="宋体" pitchFamily="2" charset="-122"/>
              </a:rPr>
              <a:t>密文</a:t>
            </a:r>
            <a:r>
              <a:rPr lang="en-US" altLang="zh-CN" dirty="0" smtClean="0">
                <a:latin typeface="宋体" pitchFamily="2" charset="-122"/>
              </a:rPr>
              <a:t>)</a:t>
            </a:r>
            <a:r>
              <a:rPr lang="zh-CN" altLang="en-US" dirty="0" smtClean="0">
                <a:latin typeface="宋体" pitchFamily="2" charset="-122"/>
              </a:rPr>
              <a:t>。解密是将</a:t>
            </a:r>
            <a:r>
              <a:rPr lang="zh-CN" altLang="en-US" dirty="0">
                <a:latin typeface="宋体" pitchFamily="2" charset="-122"/>
              </a:rPr>
              <a:t>密文重新恢复成</a:t>
            </a:r>
            <a:r>
              <a:rPr lang="zh-CN" altLang="en-US" dirty="0" smtClean="0">
                <a:latin typeface="宋体" pitchFamily="2" charset="-122"/>
              </a:rPr>
              <a:t>明文。</a:t>
            </a:r>
            <a:endParaRPr lang="zh-CN" altLang="en-US" dirty="0">
              <a:latin typeface="宋体" pitchFamily="2" charset="-122"/>
            </a:endParaRPr>
          </a:p>
        </p:txBody>
      </p:sp>
      <p:sp>
        <p:nvSpPr>
          <p:cNvPr id="1124357" name="Rectangle 5"/>
          <p:cNvSpPr>
            <a:spLocks noGrp="1" noChangeArrowheads="1"/>
          </p:cNvSpPr>
          <p:nvPr>
            <p:ph type="title"/>
          </p:nvPr>
        </p:nvSpPr>
        <p:spPr>
          <a:xfrm>
            <a:off x="755576" y="692696"/>
            <a:ext cx="1658144" cy="596900"/>
          </a:xfrm>
        </p:spPr>
        <p:txBody>
          <a:bodyPr>
            <a:normAutofit fontScale="90000"/>
          </a:bodyPr>
          <a:lstStyle/>
          <a:p>
            <a:r>
              <a:rPr lang="zh-CN" altLang="en-US" b="0" dirty="0" smtClean="0">
                <a:latin typeface="黑体" pitchFamily="49" charset="-122"/>
                <a:ea typeface="黑体" pitchFamily="49" charset="-122"/>
              </a:rPr>
              <a:t>概述</a:t>
            </a:r>
            <a:endParaRPr lang="zh-CN" altLang="en-US" b="0" dirty="0">
              <a:latin typeface="黑体" pitchFamily="49" charset="-122"/>
              <a:ea typeface="黑体" pitchFamily="49" charset="-122"/>
            </a:endParaRPr>
          </a:p>
        </p:txBody>
      </p:sp>
      <p:pic>
        <p:nvPicPr>
          <p:cNvPr id="6" name="Picture 1047" descr="95"/>
          <p:cNvPicPr>
            <a:picLocks noChangeAspect="1" noChangeArrowheads="1"/>
          </p:cNvPicPr>
          <p:nvPr/>
        </p:nvPicPr>
        <p:blipFill>
          <a:blip r:embed="rId2">
            <a:extLst>
              <a:ext uri="{28A0092B-C50C-407E-A947-70E740481C1C}">
                <a14:useLocalDpi xmlns:a14="http://schemas.microsoft.com/office/drawing/2010/main" val="0"/>
              </a:ext>
            </a:extLst>
          </a:blip>
          <a:srcRect b="25999"/>
          <a:stretch>
            <a:fillRect/>
          </a:stretch>
        </p:blipFill>
        <p:spPr bwMode="auto">
          <a:xfrm>
            <a:off x="2121664" y="3501008"/>
            <a:ext cx="4754591" cy="229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6060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Rectangle 2"/>
          <p:cNvSpPr>
            <a:spLocks noGrp="1" noChangeArrowheads="1"/>
          </p:cNvSpPr>
          <p:nvPr>
            <p:ph type="body" idx="1"/>
          </p:nvPr>
        </p:nvSpPr>
        <p:spPr>
          <a:xfrm>
            <a:off x="179512" y="1628800"/>
            <a:ext cx="8610600" cy="2016224"/>
          </a:xfrm>
        </p:spPr>
        <p:txBody>
          <a:bodyPr/>
          <a:lstStyle/>
          <a:p>
            <a:r>
              <a:rPr lang="zh-CN" altLang="en-US" dirty="0">
                <a:latin typeface="宋体" pitchFamily="2" charset="-122"/>
              </a:rPr>
              <a:t>从密钥集合中选取密钥</a:t>
            </a:r>
            <a:r>
              <a:rPr lang="en-US" altLang="zh-CN" dirty="0" smtClean="0">
                <a:latin typeface="宋体" pitchFamily="2" charset="-122"/>
              </a:rPr>
              <a:t>k</a:t>
            </a:r>
            <a:r>
              <a:rPr lang="zh-CN" altLang="en-US" dirty="0" smtClean="0">
                <a:latin typeface="宋体" pitchFamily="2" charset="-122"/>
              </a:rPr>
              <a:t>；</a:t>
            </a:r>
            <a:r>
              <a:rPr lang="zh-CN" altLang="en-US" dirty="0">
                <a:latin typeface="宋体" pitchFamily="2" charset="-122"/>
              </a:rPr>
              <a:t>选取相应的签名算法</a:t>
            </a:r>
            <a:r>
              <a:rPr lang="en-US" altLang="zh-CN" dirty="0" err="1" smtClean="0">
                <a:latin typeface="宋体" pitchFamily="2" charset="-122"/>
              </a:rPr>
              <a:t>sig</a:t>
            </a:r>
            <a:r>
              <a:rPr lang="en-US" altLang="zh-CN" baseline="-25000" dirty="0" err="1" smtClean="0">
                <a:latin typeface="宋体" pitchFamily="2" charset="-122"/>
              </a:rPr>
              <a:t>k</a:t>
            </a:r>
            <a:r>
              <a:rPr lang="zh-CN" altLang="en-US" dirty="0" smtClean="0">
                <a:latin typeface="宋体" pitchFamily="2" charset="-122"/>
              </a:rPr>
              <a:t>；</a:t>
            </a:r>
            <a:r>
              <a:rPr lang="zh-CN" altLang="en-US" dirty="0">
                <a:latin typeface="宋体" pitchFamily="2" charset="-122"/>
              </a:rPr>
              <a:t>将消息集合中的消息映射成</a:t>
            </a:r>
            <a:r>
              <a:rPr lang="zh-CN" altLang="en-US" dirty="0" smtClean="0">
                <a:latin typeface="宋体" pitchFamily="2" charset="-122"/>
              </a:rPr>
              <a:t>签名；</a:t>
            </a:r>
            <a:r>
              <a:rPr lang="zh-CN" altLang="en-US" dirty="0">
                <a:latin typeface="宋体" pitchFamily="2" charset="-122"/>
              </a:rPr>
              <a:t>对任意的消息</a:t>
            </a:r>
            <a:r>
              <a:rPr lang="en-US" altLang="zh-CN" dirty="0">
                <a:latin typeface="宋体" pitchFamily="2" charset="-122"/>
              </a:rPr>
              <a:t>m </a:t>
            </a:r>
            <a:r>
              <a:rPr lang="zh-CN" altLang="en-US" dirty="0" smtClean="0">
                <a:latin typeface="宋体" pitchFamily="2" charset="-122"/>
              </a:rPr>
              <a:t>，</a:t>
            </a:r>
            <a:r>
              <a:rPr lang="zh-CN" altLang="en-US" dirty="0">
                <a:latin typeface="宋体" pitchFamily="2" charset="-122"/>
              </a:rPr>
              <a:t>用签名</a:t>
            </a:r>
            <a:r>
              <a:rPr lang="zh-CN" altLang="en-US" dirty="0" smtClean="0">
                <a:latin typeface="宋体" pitchFamily="2" charset="-122"/>
              </a:rPr>
              <a:t>算法得到签名</a:t>
            </a:r>
            <a:r>
              <a:rPr lang="en-US" altLang="zh-CN" dirty="0">
                <a:latin typeface="宋体" pitchFamily="2" charset="-122"/>
              </a:rPr>
              <a:t>s= </a:t>
            </a:r>
            <a:r>
              <a:rPr lang="en-US" altLang="zh-CN" dirty="0" err="1">
                <a:latin typeface="宋体" pitchFamily="2" charset="-122"/>
              </a:rPr>
              <a:t>sig</a:t>
            </a:r>
            <a:r>
              <a:rPr lang="en-US" altLang="zh-CN" baseline="-25000" dirty="0" err="1">
                <a:latin typeface="宋体" pitchFamily="2" charset="-122"/>
              </a:rPr>
              <a:t>k</a:t>
            </a:r>
            <a:r>
              <a:rPr lang="en-US" altLang="zh-CN" baseline="-25000" dirty="0">
                <a:latin typeface="宋体" pitchFamily="2" charset="-122"/>
              </a:rPr>
              <a:t> </a:t>
            </a:r>
            <a:r>
              <a:rPr lang="en-US" altLang="zh-CN" dirty="0">
                <a:latin typeface="宋体" pitchFamily="2" charset="-122"/>
              </a:rPr>
              <a:t>(m</a:t>
            </a:r>
            <a:r>
              <a:rPr lang="en-US" altLang="zh-CN" dirty="0" smtClean="0">
                <a:latin typeface="宋体" pitchFamily="2" charset="-122"/>
              </a:rPr>
              <a:t>)</a:t>
            </a:r>
            <a:r>
              <a:rPr lang="zh-CN" altLang="en-US" dirty="0" smtClean="0">
                <a:latin typeface="宋体" pitchFamily="2" charset="-122"/>
              </a:rPr>
              <a:t>；将消息</a:t>
            </a:r>
            <a:r>
              <a:rPr lang="zh-CN" altLang="en-US" dirty="0">
                <a:latin typeface="宋体" pitchFamily="2" charset="-122"/>
              </a:rPr>
              <a:t>和签名一起组合成签名消息组</a:t>
            </a:r>
            <a:r>
              <a:rPr lang="en-US" altLang="zh-CN" dirty="0">
                <a:latin typeface="宋体" pitchFamily="2" charset="-122"/>
              </a:rPr>
              <a:t>(</a:t>
            </a:r>
            <a:r>
              <a:rPr lang="en-US" altLang="zh-CN" dirty="0" err="1">
                <a:latin typeface="宋体" pitchFamily="2" charset="-122"/>
              </a:rPr>
              <a:t>m,s</a:t>
            </a:r>
            <a:r>
              <a:rPr lang="en-US" altLang="zh-CN" dirty="0">
                <a:latin typeface="宋体" pitchFamily="2" charset="-122"/>
              </a:rPr>
              <a:t>)</a:t>
            </a:r>
            <a:r>
              <a:rPr lang="zh-CN" altLang="en-US" dirty="0">
                <a:latin typeface="宋体" pitchFamily="2" charset="-122"/>
              </a:rPr>
              <a:t>发送签名验证者。</a:t>
            </a:r>
          </a:p>
        </p:txBody>
      </p:sp>
      <p:pic>
        <p:nvPicPr>
          <p:cNvPr id="1213443" name="Picture 3" descr="2-8.gif"/>
          <p:cNvPicPr>
            <a:picLocks noChangeAspect="1" noChangeArrowheads="1"/>
          </p:cNvPicPr>
          <p:nvPr/>
        </p:nvPicPr>
        <p:blipFill>
          <a:blip r:embed="rId2">
            <a:extLst>
              <a:ext uri="{28A0092B-C50C-407E-A947-70E740481C1C}">
                <a14:useLocalDpi xmlns:a14="http://schemas.microsoft.com/office/drawing/2010/main" val="0"/>
              </a:ext>
            </a:extLst>
          </a:blip>
          <a:srcRect l="1820" r="1820" b="14029"/>
          <a:stretch>
            <a:fillRect/>
          </a:stretch>
        </p:blipFill>
        <p:spPr bwMode="auto">
          <a:xfrm>
            <a:off x="1475656" y="3645024"/>
            <a:ext cx="6248400" cy="2072556"/>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213444" name="Line 4"/>
          <p:cNvSpPr>
            <a:spLocks noChangeShapeType="1"/>
          </p:cNvSpPr>
          <p:nvPr/>
        </p:nvSpPr>
        <p:spPr bwMode="auto">
          <a:xfrm>
            <a:off x="1828800" y="5334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3445" name="Rectangle 5"/>
          <p:cNvSpPr>
            <a:spLocks noChangeArrowheads="1"/>
          </p:cNvSpPr>
          <p:nvPr/>
        </p:nvSpPr>
        <p:spPr bwMode="auto">
          <a:xfrm>
            <a:off x="427300" y="564050"/>
            <a:ext cx="3031599"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3700" b="0" dirty="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rPr>
              <a:t>签名产生过程</a:t>
            </a:r>
          </a:p>
        </p:txBody>
      </p:sp>
    </p:spTree>
    <p:extLst>
      <p:ext uri="{BB962C8B-B14F-4D97-AF65-F5344CB8AC3E}">
        <p14:creationId xmlns:p14="http://schemas.microsoft.com/office/powerpoint/2010/main" val="449215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p:cNvSpPr>
            <a:spLocks noGrp="1" noChangeArrowheads="1"/>
          </p:cNvSpPr>
          <p:nvPr>
            <p:ph type="body" idx="1"/>
          </p:nvPr>
        </p:nvSpPr>
        <p:spPr>
          <a:xfrm>
            <a:off x="323528" y="620688"/>
            <a:ext cx="8064896" cy="2448272"/>
          </a:xfrm>
        </p:spPr>
        <p:txBody>
          <a:bodyPr/>
          <a:lstStyle/>
          <a:p>
            <a:pPr marL="109728" indent="0">
              <a:spcBef>
                <a:spcPct val="0"/>
              </a:spcBef>
              <a:buNone/>
            </a:pPr>
            <a:r>
              <a:rPr lang="zh-CN" altLang="en-US" sz="3700" dirty="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rPr>
              <a:t>签名验证</a:t>
            </a:r>
            <a:r>
              <a:rPr lang="zh-CN" altLang="en-US" sz="3700" dirty="0" smtClean="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rPr>
              <a:t>过程</a:t>
            </a:r>
            <a:endParaRPr lang="en-US" altLang="zh-CN" sz="3700" dirty="0" smtClean="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endParaRPr>
          </a:p>
          <a:p>
            <a:pPr marL="109728" indent="0">
              <a:spcBef>
                <a:spcPct val="0"/>
              </a:spcBef>
              <a:buNone/>
            </a:pPr>
            <a:endParaRPr lang="zh-CN" altLang="en-US" sz="3700" dirty="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endParaRPr>
          </a:p>
          <a:p>
            <a:r>
              <a:rPr lang="zh-CN" altLang="en-US" dirty="0">
                <a:latin typeface="黑体" pitchFamily="49" charset="-122"/>
                <a:ea typeface="黑体" pitchFamily="49" charset="-122"/>
              </a:rPr>
              <a:t>从密钥集合中选取相应的解密密钥</a:t>
            </a:r>
            <a:r>
              <a:rPr lang="en-US" altLang="zh-CN" dirty="0" smtClean="0">
                <a:latin typeface="黑体" pitchFamily="49" charset="-122"/>
                <a:ea typeface="黑体" pitchFamily="49" charset="-122"/>
              </a:rPr>
              <a:t>k</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从签名验证算法集合中选取相应的签名验证算法</a:t>
            </a:r>
            <a:r>
              <a:rPr lang="zh-CN" altLang="en-US" dirty="0" smtClean="0">
                <a:latin typeface="宋体" pitchFamily="2" charset="-122"/>
                <a:ea typeface="宋体" pitchFamily="2" charset="-122"/>
              </a:rPr>
              <a:t>。</a:t>
            </a:r>
            <a:endParaRPr lang="zh-CN" altLang="en-US" dirty="0">
              <a:latin typeface="宋体" pitchFamily="2" charset="-122"/>
              <a:ea typeface="宋体" pitchFamily="2"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068960"/>
            <a:ext cx="461010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11"/>
          <p:cNvGrpSpPr>
            <a:grpSpLocks/>
          </p:cNvGrpSpPr>
          <p:nvPr/>
        </p:nvGrpSpPr>
        <p:grpSpPr bwMode="auto">
          <a:xfrm>
            <a:off x="5105400" y="4778500"/>
            <a:ext cx="3200400" cy="1289050"/>
            <a:chOff x="1632" y="2688"/>
            <a:chExt cx="2016" cy="812"/>
          </a:xfrm>
        </p:grpSpPr>
        <p:sp>
          <p:nvSpPr>
            <p:cNvPr id="5" name="Text Box 5"/>
            <p:cNvSpPr txBox="1">
              <a:spLocks noChangeArrowheads="1"/>
            </p:cNvSpPr>
            <p:nvPr/>
          </p:nvSpPr>
          <p:spPr bwMode="auto">
            <a:xfrm>
              <a:off x="1632" y="2688"/>
              <a:ext cx="624" cy="23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0"/>
                <a:t>持卡人</a:t>
              </a:r>
            </a:p>
          </p:txBody>
        </p:sp>
        <p:sp>
          <p:nvSpPr>
            <p:cNvPr id="6" name="Text Box 6"/>
            <p:cNvSpPr txBox="1">
              <a:spLocks noChangeArrowheads="1"/>
            </p:cNvSpPr>
            <p:nvPr/>
          </p:nvSpPr>
          <p:spPr bwMode="auto">
            <a:xfrm>
              <a:off x="3024" y="2688"/>
              <a:ext cx="624" cy="23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b="0"/>
                <a:t>商家</a:t>
              </a:r>
            </a:p>
          </p:txBody>
        </p:sp>
        <p:sp>
          <p:nvSpPr>
            <p:cNvPr id="7" name="Text Box 7"/>
            <p:cNvSpPr txBox="1">
              <a:spLocks noChangeArrowheads="1"/>
            </p:cNvSpPr>
            <p:nvPr/>
          </p:nvSpPr>
          <p:spPr bwMode="auto">
            <a:xfrm>
              <a:off x="2304" y="3267"/>
              <a:ext cx="624" cy="23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0"/>
                <a:t>CA</a:t>
              </a:r>
            </a:p>
          </p:txBody>
        </p:sp>
        <p:sp>
          <p:nvSpPr>
            <p:cNvPr id="8" name="Line 8"/>
            <p:cNvSpPr>
              <a:spLocks noChangeShapeType="1"/>
            </p:cNvSpPr>
            <p:nvPr/>
          </p:nvSpPr>
          <p:spPr bwMode="auto">
            <a:xfrm>
              <a:off x="2304" y="2784"/>
              <a:ext cx="6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p>
          </p:txBody>
        </p:sp>
        <p:sp>
          <p:nvSpPr>
            <p:cNvPr id="9" name="Line 9"/>
            <p:cNvSpPr>
              <a:spLocks noChangeShapeType="1"/>
            </p:cNvSpPr>
            <p:nvPr/>
          </p:nvSpPr>
          <p:spPr bwMode="auto">
            <a:xfrm>
              <a:off x="1968" y="3024"/>
              <a:ext cx="288"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p>
          </p:txBody>
        </p:sp>
        <p:sp>
          <p:nvSpPr>
            <p:cNvPr id="10" name="Line 10"/>
            <p:cNvSpPr>
              <a:spLocks noChangeShapeType="1"/>
            </p:cNvSpPr>
            <p:nvPr/>
          </p:nvSpPr>
          <p:spPr bwMode="auto">
            <a:xfrm flipV="1">
              <a:off x="2976" y="3024"/>
              <a:ext cx="24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p>
          </p:txBody>
        </p:sp>
      </p:grpSp>
    </p:spTree>
    <p:extLst>
      <p:ext uri="{BB962C8B-B14F-4D97-AF65-F5344CB8AC3E}">
        <p14:creationId xmlns:p14="http://schemas.microsoft.com/office/powerpoint/2010/main" val="3898869281"/>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Grp="1" noChangeArrowheads="1"/>
          </p:cNvSpPr>
          <p:nvPr>
            <p:ph type="body" idx="1"/>
          </p:nvPr>
        </p:nvSpPr>
        <p:spPr>
          <a:xfrm>
            <a:off x="304800" y="692696"/>
            <a:ext cx="8915400" cy="4752528"/>
          </a:xfrm>
        </p:spPr>
        <p:txBody>
          <a:bodyPr/>
          <a:lstStyle/>
          <a:p>
            <a:pPr marL="109728" indent="0">
              <a:lnSpc>
                <a:spcPct val="90000"/>
              </a:lnSpc>
              <a:spcBef>
                <a:spcPct val="0"/>
              </a:spcBef>
              <a:buNone/>
            </a:pPr>
            <a:r>
              <a:rPr lang="zh-CN" altLang="en-US" sz="3700" dirty="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rPr>
              <a:t>数字签名的</a:t>
            </a:r>
            <a:r>
              <a:rPr lang="zh-CN" altLang="en-US" sz="3700" dirty="0" smtClean="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rPr>
              <a:t>安全性</a:t>
            </a:r>
            <a:endParaRPr lang="en-US" altLang="zh-CN" sz="3700" dirty="0" smtClean="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endParaRPr>
          </a:p>
          <a:p>
            <a:pPr marL="109728" indent="0">
              <a:lnSpc>
                <a:spcPct val="90000"/>
              </a:lnSpc>
              <a:spcBef>
                <a:spcPct val="0"/>
              </a:spcBef>
              <a:buNone/>
            </a:pPr>
            <a:endParaRPr lang="zh-CN" altLang="en-US" sz="3700" dirty="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endParaRPr>
          </a:p>
          <a:p>
            <a:pPr>
              <a:lnSpc>
                <a:spcPct val="90000"/>
              </a:lnSpc>
            </a:pPr>
            <a:r>
              <a:rPr lang="zh-CN" altLang="en-US" dirty="0" smtClean="0">
                <a:latin typeface="宋体" pitchFamily="2" charset="-122"/>
              </a:rPr>
              <a:t>数字信封把</a:t>
            </a:r>
            <a:r>
              <a:rPr lang="zh-CN" altLang="en-US" dirty="0">
                <a:latin typeface="宋体" pitchFamily="2" charset="-122"/>
              </a:rPr>
              <a:t>待签名的</a:t>
            </a:r>
            <a:r>
              <a:rPr lang="zh-CN" altLang="en-US" dirty="0" smtClean="0">
                <a:latin typeface="宋体" pitchFamily="2" charset="-122"/>
              </a:rPr>
              <a:t>数据和</a:t>
            </a:r>
            <a:r>
              <a:rPr lang="zh-CN" altLang="en-US" dirty="0">
                <a:latin typeface="宋体" pitchFamily="2" charset="-122"/>
              </a:rPr>
              <a:t>数字签名结合成一个不可分割的整体</a:t>
            </a:r>
            <a:r>
              <a:rPr lang="zh-CN" altLang="en-US" dirty="0" smtClean="0">
                <a:latin typeface="宋体" pitchFamily="2" charset="-122"/>
              </a:rPr>
              <a:t>，确保</a:t>
            </a:r>
            <a:r>
              <a:rPr lang="zh-CN" altLang="en-US" dirty="0">
                <a:latin typeface="宋体" pitchFamily="2" charset="-122"/>
              </a:rPr>
              <a:t>签名的法律效力</a:t>
            </a:r>
            <a:r>
              <a:rPr lang="zh-CN" altLang="en-US" dirty="0" smtClean="0">
                <a:latin typeface="宋体" pitchFamily="2" charset="-122"/>
              </a:rPr>
              <a:t>。</a:t>
            </a:r>
            <a:endParaRPr lang="en-US" altLang="zh-CN" dirty="0" smtClean="0">
              <a:latin typeface="宋体" pitchFamily="2" charset="-122"/>
            </a:endParaRPr>
          </a:p>
          <a:p>
            <a:pPr>
              <a:lnSpc>
                <a:spcPct val="90000"/>
              </a:lnSpc>
            </a:pPr>
            <a:r>
              <a:rPr lang="zh-CN" altLang="en-US" dirty="0" smtClean="0">
                <a:latin typeface="宋体" pitchFamily="2" charset="-122"/>
              </a:rPr>
              <a:t>理想</a:t>
            </a:r>
            <a:r>
              <a:rPr lang="zh-CN" altLang="en-US" dirty="0">
                <a:latin typeface="宋体" pitchFamily="2" charset="-122"/>
              </a:rPr>
              <a:t>的数字签名协议</a:t>
            </a:r>
            <a:r>
              <a:rPr lang="zh-CN" altLang="en-US" dirty="0">
                <a:latin typeface="宋体" pitchFamily="2" charset="-122"/>
                <a:ea typeface="宋体" pitchFamily="2" charset="-122"/>
              </a:rPr>
              <a:t>应</a:t>
            </a:r>
            <a:r>
              <a:rPr lang="zh-CN" altLang="en-US" dirty="0">
                <a:latin typeface="宋体" pitchFamily="2" charset="-122"/>
              </a:rPr>
              <a:t>具有如下特征：</a:t>
            </a:r>
          </a:p>
          <a:p>
            <a:pPr>
              <a:lnSpc>
                <a:spcPct val="90000"/>
              </a:lnSpc>
              <a:buFont typeface="Wingdings" pitchFamily="2" charset="2"/>
              <a:buNone/>
            </a:pPr>
            <a:r>
              <a:rPr lang="zh-CN" altLang="en-US" dirty="0">
                <a:latin typeface="宋体" pitchFamily="2" charset="-122"/>
              </a:rPr>
              <a:t> </a:t>
            </a:r>
            <a:r>
              <a:rPr lang="zh-CN" altLang="en-US" sz="2000" dirty="0">
                <a:latin typeface="仿宋_GB2312" pitchFamily="49" charset="-122"/>
                <a:ea typeface="仿宋_GB2312" pitchFamily="49" charset="-122"/>
              </a:rPr>
              <a:t>①签名是真实的。</a:t>
            </a:r>
          </a:p>
          <a:p>
            <a:pPr>
              <a:lnSpc>
                <a:spcPct val="90000"/>
              </a:lnSpc>
              <a:buFont typeface="Wingdings" pitchFamily="2" charset="2"/>
              <a:buNone/>
            </a:pPr>
            <a:r>
              <a:rPr lang="zh-CN" altLang="en-US" sz="2000" dirty="0">
                <a:latin typeface="仿宋_GB2312" pitchFamily="49" charset="-122"/>
                <a:ea typeface="仿宋_GB2312" pitchFamily="49" charset="-122"/>
              </a:rPr>
              <a:t> ②签名对选择明文的攻击具有不可伪造性。例如</a:t>
            </a:r>
            <a:r>
              <a:rPr lang="en-US" altLang="zh-CN" sz="2000" dirty="0">
                <a:latin typeface="仿宋_GB2312" pitchFamily="49" charset="-122"/>
                <a:ea typeface="仿宋_GB2312" pitchFamily="49" charset="-122"/>
              </a:rPr>
              <a:t>B</a:t>
            </a:r>
            <a:r>
              <a:rPr lang="zh-CN" altLang="en-US" sz="2000" dirty="0">
                <a:latin typeface="仿宋_GB2312" pitchFamily="49" charset="-122"/>
                <a:ea typeface="仿宋_GB2312" pitchFamily="49" charset="-122"/>
              </a:rPr>
              <a:t>获得了</a:t>
            </a:r>
            <a:r>
              <a:rPr lang="en-US" altLang="zh-CN" sz="2000" dirty="0">
                <a:latin typeface="仿宋_GB2312" pitchFamily="49" charset="-122"/>
                <a:ea typeface="仿宋_GB2312" pitchFamily="49" charset="-122"/>
              </a:rPr>
              <a:t>A</a:t>
            </a:r>
            <a:r>
              <a:rPr lang="zh-CN" altLang="en-US" sz="2000" dirty="0">
                <a:latin typeface="仿宋_GB2312" pitchFamily="49" charset="-122"/>
                <a:ea typeface="仿宋_GB2312" pitchFamily="49" charset="-122"/>
              </a:rPr>
              <a:t>的签名，却不能用</a:t>
            </a:r>
            <a:r>
              <a:rPr lang="en-US" altLang="zh-CN" sz="2000" dirty="0">
                <a:latin typeface="仿宋_GB2312" pitchFamily="49" charset="-122"/>
                <a:ea typeface="仿宋_GB2312" pitchFamily="49" charset="-122"/>
              </a:rPr>
              <a:t>A</a:t>
            </a:r>
            <a:r>
              <a:rPr lang="zh-CN" altLang="en-US" sz="2000" dirty="0">
                <a:latin typeface="仿宋_GB2312" pitchFamily="49" charset="-122"/>
                <a:ea typeface="仿宋_GB2312" pitchFamily="49" charset="-122"/>
              </a:rPr>
              <a:t>的签名对其他消息伪造签名。</a:t>
            </a:r>
          </a:p>
          <a:p>
            <a:pPr>
              <a:lnSpc>
                <a:spcPct val="90000"/>
              </a:lnSpc>
              <a:buFont typeface="Wingdings" pitchFamily="2" charset="2"/>
              <a:buNone/>
            </a:pPr>
            <a:r>
              <a:rPr lang="zh-CN" altLang="en-US" sz="2000" dirty="0">
                <a:latin typeface="仿宋_GB2312" pitchFamily="49" charset="-122"/>
                <a:ea typeface="仿宋_GB2312" pitchFamily="49" charset="-122"/>
              </a:rPr>
              <a:t> ③签名不可重用。签名是文件的一部分。</a:t>
            </a:r>
          </a:p>
          <a:p>
            <a:pPr>
              <a:lnSpc>
                <a:spcPct val="90000"/>
              </a:lnSpc>
              <a:buFont typeface="Wingdings" pitchFamily="2" charset="2"/>
              <a:buNone/>
            </a:pPr>
            <a:r>
              <a:rPr lang="zh-CN" altLang="en-US" sz="2000" dirty="0">
                <a:latin typeface="仿宋_GB2312" pitchFamily="49" charset="-122"/>
                <a:ea typeface="仿宋_GB2312" pitchFamily="49" charset="-122"/>
              </a:rPr>
              <a:t> ④签名的文件不可改变。</a:t>
            </a:r>
          </a:p>
          <a:p>
            <a:pPr>
              <a:lnSpc>
                <a:spcPct val="90000"/>
              </a:lnSpc>
              <a:buFont typeface="Wingdings" pitchFamily="2" charset="2"/>
              <a:buNone/>
            </a:pPr>
            <a:r>
              <a:rPr lang="zh-CN" altLang="en-US" sz="2000" dirty="0">
                <a:latin typeface="仿宋_GB2312" pitchFamily="49" charset="-122"/>
                <a:ea typeface="仿宋_GB2312" pitchFamily="49" charset="-122"/>
              </a:rPr>
              <a:t> ⑤签名不可抵赖。</a:t>
            </a:r>
          </a:p>
          <a:p>
            <a:pPr>
              <a:lnSpc>
                <a:spcPct val="90000"/>
              </a:lnSpc>
            </a:pPr>
            <a:endParaRPr lang="zh-CN" altLang="en-US" dirty="0"/>
          </a:p>
        </p:txBody>
      </p:sp>
    </p:spTree>
    <p:extLst>
      <p:ext uri="{BB962C8B-B14F-4D97-AF65-F5344CB8AC3E}">
        <p14:creationId xmlns:p14="http://schemas.microsoft.com/office/powerpoint/2010/main" val="7315480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body" idx="1"/>
          </p:nvPr>
        </p:nvSpPr>
        <p:spPr>
          <a:xfrm>
            <a:off x="251520" y="764704"/>
            <a:ext cx="7992888" cy="4608512"/>
          </a:xfrm>
        </p:spPr>
        <p:txBody>
          <a:bodyPr/>
          <a:lstStyle/>
          <a:p>
            <a:pPr>
              <a:lnSpc>
                <a:spcPct val="90000"/>
              </a:lnSpc>
              <a:buFont typeface="Wingdings" pitchFamily="2" charset="2"/>
              <a:buNone/>
            </a:pPr>
            <a:r>
              <a:rPr lang="zh-CN" altLang="en-US" sz="3200" dirty="0" smtClean="0">
                <a:latin typeface="宋体" pitchFamily="2" charset="-122"/>
              </a:rPr>
              <a:t>签名算法</a:t>
            </a:r>
            <a:endParaRPr lang="en-US" altLang="zh-CN" sz="3200" dirty="0" smtClean="0">
              <a:latin typeface="宋体" pitchFamily="2" charset="-122"/>
            </a:endParaRPr>
          </a:p>
          <a:p>
            <a:pPr>
              <a:lnSpc>
                <a:spcPct val="90000"/>
              </a:lnSpc>
              <a:buFont typeface="Wingdings" pitchFamily="2" charset="2"/>
              <a:buNone/>
            </a:pPr>
            <a:endParaRPr lang="zh-CN" altLang="en-US" sz="3200" dirty="0">
              <a:latin typeface="宋体" pitchFamily="2" charset="-122"/>
            </a:endParaRPr>
          </a:p>
          <a:p>
            <a:pPr>
              <a:lnSpc>
                <a:spcPct val="90000"/>
              </a:lnSpc>
            </a:pPr>
            <a:r>
              <a:rPr lang="zh-CN" altLang="en-US" sz="2400" dirty="0">
                <a:latin typeface="宋体" pitchFamily="2" charset="-122"/>
              </a:rPr>
              <a:t>签名算法</a:t>
            </a:r>
            <a:r>
              <a:rPr lang="zh-CN" altLang="en-US" sz="2400" dirty="0">
                <a:latin typeface="宋体" pitchFamily="2" charset="-122"/>
                <a:ea typeface="宋体" pitchFamily="2" charset="-122"/>
              </a:rPr>
              <a:t>一</a:t>
            </a:r>
            <a:r>
              <a:rPr lang="zh-CN" altLang="en-US" sz="2400" dirty="0">
                <a:latin typeface="宋体" pitchFamily="2" charset="-122"/>
              </a:rPr>
              <a:t>般由公钥密码</a:t>
            </a:r>
            <a:r>
              <a:rPr lang="zh-CN" altLang="en-US" sz="2400" dirty="0" smtClean="0">
                <a:latin typeface="宋体" pitchFamily="2" charset="-122"/>
              </a:rPr>
              <a:t>算法和</a:t>
            </a:r>
            <a:r>
              <a:rPr lang="zh-CN" altLang="en-US" sz="2400" dirty="0">
                <a:latin typeface="宋体" pitchFamily="2" charset="-122"/>
              </a:rPr>
              <a:t>单向散列函数构成。</a:t>
            </a:r>
          </a:p>
          <a:p>
            <a:pPr>
              <a:lnSpc>
                <a:spcPct val="90000"/>
              </a:lnSpc>
            </a:pPr>
            <a:r>
              <a:rPr lang="zh-CN" altLang="en-US" sz="2400" dirty="0" smtClean="0">
                <a:latin typeface="宋体" pitchFamily="2" charset="-122"/>
              </a:rPr>
              <a:t>对于</a:t>
            </a:r>
            <a:r>
              <a:rPr lang="zh-CN" altLang="en-US" sz="2400" dirty="0">
                <a:latin typeface="宋体" pitchFamily="2" charset="-122"/>
              </a:rPr>
              <a:t>任意长度的信息</a:t>
            </a:r>
            <a:r>
              <a:rPr lang="en-US" altLang="zh-CN" sz="2400" dirty="0">
                <a:latin typeface="宋体" pitchFamily="2" charset="-122"/>
              </a:rPr>
              <a:t>m</a:t>
            </a:r>
            <a:r>
              <a:rPr lang="zh-CN" altLang="en-US" sz="2400" dirty="0">
                <a:latin typeface="宋体" pitchFamily="2" charset="-122"/>
              </a:rPr>
              <a:t>，经过单向散列函数运算后，压缩成固定长度的</a:t>
            </a:r>
            <a:r>
              <a:rPr lang="zh-CN" altLang="en-US" sz="2400" dirty="0" smtClean="0">
                <a:latin typeface="宋体" pitchFamily="2" charset="-122"/>
              </a:rPr>
              <a:t>数。</a:t>
            </a:r>
            <a:endParaRPr lang="zh-CN" altLang="en-US" sz="2400" dirty="0">
              <a:latin typeface="宋体" pitchFamily="2" charset="-122"/>
            </a:endParaRPr>
          </a:p>
        </p:txBody>
      </p:sp>
    </p:spTree>
    <p:extLst>
      <p:ext uri="{BB962C8B-B14F-4D97-AF65-F5344CB8AC3E}">
        <p14:creationId xmlns:p14="http://schemas.microsoft.com/office/powerpoint/2010/main" val="2124119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Grp="1" noChangeArrowheads="1"/>
          </p:cNvSpPr>
          <p:nvPr>
            <p:ph type="body" idx="1"/>
          </p:nvPr>
        </p:nvSpPr>
        <p:spPr>
          <a:xfrm>
            <a:off x="395536" y="764704"/>
            <a:ext cx="8280920" cy="4896544"/>
          </a:xfrm>
        </p:spPr>
        <p:txBody>
          <a:bodyPr/>
          <a:lstStyle/>
          <a:p>
            <a:pPr>
              <a:lnSpc>
                <a:spcPct val="90000"/>
              </a:lnSpc>
              <a:buNone/>
            </a:pPr>
            <a:r>
              <a:rPr lang="zh-CN" altLang="en-US" sz="3200" dirty="0">
                <a:latin typeface="黑体" pitchFamily="49" charset="-122"/>
                <a:ea typeface="黑体" pitchFamily="49" charset="-122"/>
              </a:rPr>
              <a:t>数字签名的</a:t>
            </a:r>
            <a:r>
              <a:rPr lang="zh-CN" altLang="en-US" sz="3200" dirty="0" smtClean="0">
                <a:latin typeface="黑体" pitchFamily="49" charset="-122"/>
                <a:ea typeface="黑体" pitchFamily="49" charset="-122"/>
              </a:rPr>
              <a:t>过程</a:t>
            </a:r>
            <a:r>
              <a:rPr lang="en-US" altLang="zh-CN" sz="3200" dirty="0" smtClean="0">
                <a:latin typeface="黑体" pitchFamily="49" charset="-122"/>
                <a:ea typeface="黑体" pitchFamily="49" charset="-122"/>
              </a:rPr>
              <a:t>(1)</a:t>
            </a:r>
            <a:endParaRPr lang="en-US" altLang="zh-CN" sz="3200" dirty="0">
              <a:latin typeface="黑体" pitchFamily="49" charset="-122"/>
              <a:ea typeface="黑体" pitchFamily="49" charset="-122"/>
            </a:endParaRPr>
          </a:p>
          <a:p>
            <a:pPr>
              <a:lnSpc>
                <a:spcPct val="90000"/>
              </a:lnSpc>
              <a:buFont typeface="Wingdings" pitchFamily="2" charset="2"/>
              <a:buNone/>
            </a:pPr>
            <a:endParaRPr lang="zh-CN" altLang="en-US" dirty="0">
              <a:latin typeface="宋体" pitchFamily="2" charset="-122"/>
            </a:endParaRPr>
          </a:p>
          <a:p>
            <a:pPr>
              <a:lnSpc>
                <a:spcPct val="90000"/>
              </a:lnSpc>
            </a:pPr>
            <a:r>
              <a:rPr lang="en-US" altLang="zh-CN" sz="2400" dirty="0" smtClean="0">
                <a:latin typeface="宋体" pitchFamily="2" charset="-122"/>
              </a:rPr>
              <a:t>A</a:t>
            </a:r>
            <a:r>
              <a:rPr lang="zh-CN" altLang="en-US" sz="2400" dirty="0">
                <a:latin typeface="宋体" pitchFamily="2" charset="-122"/>
              </a:rPr>
              <a:t>使用单向散列函数得到待签名文件的散列值</a:t>
            </a:r>
            <a:r>
              <a:rPr lang="zh-CN" altLang="en-US" sz="2400" dirty="0" smtClean="0">
                <a:latin typeface="宋体" pitchFamily="2" charset="-122"/>
              </a:rPr>
              <a:t>；</a:t>
            </a:r>
            <a:endParaRPr lang="en-US" altLang="zh-CN" sz="2400" dirty="0">
              <a:latin typeface="宋体" pitchFamily="2" charset="-122"/>
            </a:endParaRPr>
          </a:p>
          <a:p>
            <a:pPr>
              <a:lnSpc>
                <a:spcPct val="90000"/>
              </a:lnSpc>
            </a:pPr>
            <a:r>
              <a:rPr lang="en-US" altLang="zh-CN" sz="2400" dirty="0" smtClean="0">
                <a:latin typeface="宋体" pitchFamily="2" charset="-122"/>
              </a:rPr>
              <a:t>A</a:t>
            </a:r>
            <a:r>
              <a:rPr lang="zh-CN" altLang="en-US" sz="2400" dirty="0">
                <a:latin typeface="宋体" pitchFamily="2" charset="-122"/>
              </a:rPr>
              <a:t>用对称密钥密码算法将文件加密</a:t>
            </a:r>
            <a:r>
              <a:rPr lang="zh-CN" altLang="en-US" sz="2400" dirty="0" smtClean="0">
                <a:latin typeface="宋体" pitchFamily="2" charset="-122"/>
              </a:rPr>
              <a:t>；</a:t>
            </a:r>
            <a:endParaRPr lang="en-US" altLang="zh-CN" sz="2400" dirty="0" smtClean="0">
              <a:latin typeface="宋体" pitchFamily="2" charset="-122"/>
            </a:endParaRPr>
          </a:p>
          <a:p>
            <a:pPr>
              <a:lnSpc>
                <a:spcPct val="90000"/>
              </a:lnSpc>
            </a:pPr>
            <a:r>
              <a:rPr lang="en-US" altLang="zh-CN" sz="2400" dirty="0" smtClean="0">
                <a:latin typeface="宋体" pitchFamily="2" charset="-122"/>
              </a:rPr>
              <a:t>A</a:t>
            </a:r>
            <a:r>
              <a:rPr lang="zh-CN" altLang="en-US" sz="2400" dirty="0">
                <a:latin typeface="宋体" pitchFamily="2" charset="-122"/>
              </a:rPr>
              <a:t>使用公钥算法，用</a:t>
            </a:r>
            <a:r>
              <a:rPr lang="en-US" altLang="zh-CN" sz="2400" dirty="0">
                <a:latin typeface="宋体" pitchFamily="2" charset="-122"/>
              </a:rPr>
              <a:t>A</a:t>
            </a:r>
            <a:r>
              <a:rPr lang="zh-CN" altLang="en-US" sz="2400" dirty="0">
                <a:latin typeface="宋体" pitchFamily="2" charset="-122"/>
              </a:rPr>
              <a:t>的私钥加密文件的散列值生成数字签名，</a:t>
            </a:r>
            <a:r>
              <a:rPr lang="zh-CN" altLang="en-US" sz="2400" dirty="0">
                <a:latin typeface="宋体" pitchFamily="2" charset="-122"/>
                <a:ea typeface="宋体" pitchFamily="2" charset="-122"/>
              </a:rPr>
              <a:t>并</a:t>
            </a:r>
            <a:r>
              <a:rPr lang="zh-CN" altLang="en-US" sz="2400" dirty="0">
                <a:latin typeface="宋体" pitchFamily="2" charset="-122"/>
              </a:rPr>
              <a:t>用</a:t>
            </a:r>
            <a:r>
              <a:rPr lang="en-US" altLang="zh-CN" sz="2400" dirty="0">
                <a:latin typeface="宋体" pitchFamily="2" charset="-122"/>
              </a:rPr>
              <a:t>B</a:t>
            </a:r>
            <a:r>
              <a:rPr lang="zh-CN" altLang="en-US" sz="2400" dirty="0">
                <a:latin typeface="宋体" pitchFamily="2" charset="-122"/>
              </a:rPr>
              <a:t>的公钥加密对称密钥密码算法中所使用的</a:t>
            </a:r>
            <a:r>
              <a:rPr lang="zh-CN" altLang="en-US" sz="2400" dirty="0" smtClean="0">
                <a:latin typeface="宋体" pitchFamily="2" charset="-122"/>
              </a:rPr>
              <a:t>密钥。</a:t>
            </a:r>
            <a:endParaRPr lang="en-US" altLang="zh-CN" sz="2400" dirty="0">
              <a:latin typeface="宋体" pitchFamily="2" charset="-122"/>
            </a:endParaRPr>
          </a:p>
          <a:p>
            <a:pPr>
              <a:lnSpc>
                <a:spcPct val="90000"/>
              </a:lnSpc>
            </a:pPr>
            <a:r>
              <a:rPr lang="en-US" altLang="zh-CN" sz="2400" dirty="0" smtClean="0">
                <a:latin typeface="宋体" pitchFamily="2" charset="-122"/>
              </a:rPr>
              <a:t>A</a:t>
            </a:r>
            <a:r>
              <a:rPr lang="zh-CN" altLang="en-US" sz="2400" dirty="0">
                <a:latin typeface="宋体" pitchFamily="2" charset="-122"/>
              </a:rPr>
              <a:t>将加密后的源文件、签名、加密密钥和时间戳存放在一个信封中发送出去</a:t>
            </a:r>
            <a:r>
              <a:rPr lang="zh-CN" altLang="en-US" sz="2400" dirty="0" smtClean="0">
                <a:latin typeface="宋体" pitchFamily="2" charset="-122"/>
              </a:rPr>
              <a:t>。</a:t>
            </a:r>
            <a:endParaRPr lang="zh-CN" altLang="en-US" sz="2400" dirty="0">
              <a:latin typeface="宋体" pitchFamily="2" charset="-122"/>
            </a:endParaRPr>
          </a:p>
        </p:txBody>
      </p:sp>
    </p:spTree>
    <p:extLst>
      <p:ext uri="{BB962C8B-B14F-4D97-AF65-F5344CB8AC3E}">
        <p14:creationId xmlns:p14="http://schemas.microsoft.com/office/powerpoint/2010/main" val="34157774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9"/>
            <a:ext cx="8219256" cy="3819880"/>
          </a:xfrm>
        </p:spPr>
        <p:txBody>
          <a:bodyPr/>
          <a:lstStyle/>
          <a:p>
            <a:pPr>
              <a:lnSpc>
                <a:spcPct val="90000"/>
              </a:lnSpc>
            </a:pPr>
            <a:r>
              <a:rPr lang="zh-CN" altLang="en-US" dirty="0" smtClean="0">
                <a:latin typeface="宋体" pitchFamily="2" charset="-122"/>
              </a:rPr>
              <a:t>相应的验证过程如下：</a:t>
            </a:r>
          </a:p>
          <a:p>
            <a:pPr>
              <a:lnSpc>
                <a:spcPct val="90000"/>
              </a:lnSpc>
              <a:buNone/>
            </a:pPr>
            <a:r>
              <a:rPr lang="zh-CN" altLang="en-US" dirty="0" smtClean="0">
                <a:latin typeface="宋体" pitchFamily="2" charset="-122"/>
              </a:rPr>
              <a:t>① </a:t>
            </a:r>
            <a:r>
              <a:rPr lang="en-US" altLang="zh-CN" dirty="0" smtClean="0">
                <a:latin typeface="宋体" pitchFamily="2" charset="-122"/>
              </a:rPr>
              <a:t>B</a:t>
            </a:r>
            <a:r>
              <a:rPr lang="zh-CN" altLang="en-US" dirty="0" smtClean="0">
                <a:latin typeface="宋体" pitchFamily="2" charset="-122"/>
              </a:rPr>
              <a:t>使用公钥算法，用</a:t>
            </a:r>
            <a:r>
              <a:rPr lang="en-US" altLang="zh-CN" dirty="0" smtClean="0">
                <a:latin typeface="宋体" pitchFamily="2" charset="-122"/>
              </a:rPr>
              <a:t>B</a:t>
            </a:r>
            <a:r>
              <a:rPr lang="zh-CN" altLang="en-US" dirty="0" smtClean="0">
                <a:latin typeface="宋体" pitchFamily="2" charset="-122"/>
              </a:rPr>
              <a:t>的私钥解密</a:t>
            </a:r>
            <a:r>
              <a:rPr lang="en-US" altLang="zh-CN" dirty="0" smtClean="0">
                <a:latin typeface="宋体" pitchFamily="2" charset="-122"/>
              </a:rPr>
              <a:t>A</a:t>
            </a:r>
            <a:r>
              <a:rPr lang="zh-CN" altLang="en-US" dirty="0" smtClean="0">
                <a:latin typeface="宋体" pitchFamily="2" charset="-122"/>
              </a:rPr>
              <a:t>发送的加密文件的对称密钥；用</a:t>
            </a:r>
            <a:r>
              <a:rPr lang="en-US" altLang="zh-CN" dirty="0" smtClean="0">
                <a:latin typeface="宋体" pitchFamily="2" charset="-122"/>
              </a:rPr>
              <a:t>A</a:t>
            </a:r>
            <a:r>
              <a:rPr lang="zh-CN" altLang="en-US" dirty="0" smtClean="0">
                <a:latin typeface="宋体" pitchFamily="2" charset="-122"/>
              </a:rPr>
              <a:t>的公钥解密</a:t>
            </a:r>
            <a:r>
              <a:rPr lang="en-US" altLang="zh-CN" dirty="0" smtClean="0">
                <a:latin typeface="宋体" pitchFamily="2" charset="-122"/>
              </a:rPr>
              <a:t>A</a:t>
            </a:r>
            <a:r>
              <a:rPr lang="zh-CN" altLang="en-US" dirty="0" smtClean="0">
                <a:latin typeface="宋体" pitchFamily="2" charset="-122"/>
              </a:rPr>
              <a:t>发送的数字签名得到文件的散列值；</a:t>
            </a:r>
          </a:p>
          <a:p>
            <a:pPr>
              <a:lnSpc>
                <a:spcPct val="90000"/>
              </a:lnSpc>
              <a:buNone/>
            </a:pPr>
            <a:r>
              <a:rPr lang="zh-CN" altLang="en-US" dirty="0" smtClean="0">
                <a:latin typeface="宋体" pitchFamily="2" charset="-122"/>
              </a:rPr>
              <a:t>② </a:t>
            </a:r>
            <a:r>
              <a:rPr lang="en-US" altLang="zh-CN" dirty="0" smtClean="0">
                <a:latin typeface="宋体" pitchFamily="2" charset="-122"/>
              </a:rPr>
              <a:t>B</a:t>
            </a:r>
            <a:r>
              <a:rPr lang="zh-CN" altLang="en-US" dirty="0" smtClean="0">
                <a:latin typeface="宋体" pitchFamily="2" charset="-122"/>
              </a:rPr>
              <a:t>用对称密钥解密文件并使用单向散列函数生成散列值，若该值与</a:t>
            </a:r>
            <a:r>
              <a:rPr lang="en-US" altLang="zh-CN" dirty="0" smtClean="0">
                <a:latin typeface="宋体" pitchFamily="2" charset="-122"/>
              </a:rPr>
              <a:t>A</a:t>
            </a:r>
            <a:r>
              <a:rPr lang="zh-CN" altLang="en-US" dirty="0" smtClean="0">
                <a:latin typeface="宋体" pitchFamily="2" charset="-122"/>
              </a:rPr>
              <a:t>发送的散列值相等，则签名得到验证。</a:t>
            </a:r>
            <a:endParaRPr lang="zh-CN" altLang="en-US" dirty="0" smtClean="0"/>
          </a:p>
          <a:p>
            <a:endParaRPr lang="zh-CN" altLang="en-US" dirty="0"/>
          </a:p>
        </p:txBody>
      </p:sp>
      <p:sp>
        <p:nvSpPr>
          <p:cNvPr id="2" name="矩形 1"/>
          <p:cNvSpPr/>
          <p:nvPr/>
        </p:nvSpPr>
        <p:spPr>
          <a:xfrm>
            <a:off x="611560" y="548680"/>
            <a:ext cx="4124847" cy="590931"/>
          </a:xfrm>
          <a:prstGeom prst="rect">
            <a:avLst/>
          </a:prstGeom>
        </p:spPr>
        <p:txBody>
          <a:bodyPr wrap="none">
            <a:spAutoFit/>
          </a:bodyPr>
          <a:lstStyle/>
          <a:p>
            <a:pPr>
              <a:lnSpc>
                <a:spcPct val="90000"/>
              </a:lnSpc>
              <a:buNone/>
            </a:pPr>
            <a:r>
              <a:rPr lang="zh-CN" altLang="en-US" b="0" dirty="0">
                <a:latin typeface="黑体" pitchFamily="49" charset="-122"/>
                <a:ea typeface="黑体" pitchFamily="49" charset="-122"/>
              </a:rPr>
              <a:t>数字签名的过程</a:t>
            </a:r>
            <a:r>
              <a:rPr lang="en-US" altLang="zh-CN" b="0" dirty="0" smtClean="0">
                <a:latin typeface="黑体" pitchFamily="49" charset="-122"/>
                <a:ea typeface="黑体" pitchFamily="49" charset="-122"/>
              </a:rPr>
              <a:t>(2)</a:t>
            </a:r>
            <a:endParaRPr lang="en-US" altLang="zh-CN" b="0" dirty="0">
              <a:latin typeface="黑体" pitchFamily="49" charset="-122"/>
              <a:ea typeface="黑体" pitchFamily="49" charset="-122"/>
            </a:endParaRPr>
          </a:p>
        </p:txBody>
      </p:sp>
    </p:spTree>
    <p:extLst>
      <p:ext uri="{BB962C8B-B14F-4D97-AF65-F5344CB8AC3E}">
        <p14:creationId xmlns:p14="http://schemas.microsoft.com/office/powerpoint/2010/main" val="1495447065"/>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Rectangle 2"/>
          <p:cNvSpPr>
            <a:spLocks noGrp="1" noChangeArrowheads="1"/>
          </p:cNvSpPr>
          <p:nvPr>
            <p:ph type="title"/>
          </p:nvPr>
        </p:nvSpPr>
        <p:spPr>
          <a:xfrm>
            <a:off x="467544" y="980728"/>
            <a:ext cx="7848600" cy="596900"/>
          </a:xfrm>
        </p:spPr>
        <p:txBody>
          <a:bodyPr>
            <a:noAutofit/>
          </a:bodyPr>
          <a:lstStyle/>
          <a:p>
            <a:r>
              <a:rPr lang="zh-CN" altLang="en-US" sz="3700" b="0" dirty="0">
                <a:latin typeface="黑体" pitchFamily="49" charset="-122"/>
                <a:ea typeface="黑体" pitchFamily="49" charset="-122"/>
              </a:rPr>
              <a:t>密钥管理与分发</a:t>
            </a:r>
          </a:p>
        </p:txBody>
      </p:sp>
      <p:sp>
        <p:nvSpPr>
          <p:cNvPr id="1267715" name="Rectangle 3"/>
          <p:cNvSpPr>
            <a:spLocks noGrp="1" noChangeArrowheads="1"/>
          </p:cNvSpPr>
          <p:nvPr>
            <p:ph type="body" idx="1"/>
          </p:nvPr>
        </p:nvSpPr>
        <p:spPr>
          <a:xfrm>
            <a:off x="467544" y="1916832"/>
            <a:ext cx="7920880" cy="2808312"/>
          </a:xfrm>
        </p:spPr>
        <p:txBody>
          <a:bodyPr/>
          <a:lstStyle/>
          <a:p>
            <a:r>
              <a:rPr lang="zh-CN" altLang="en-US" dirty="0">
                <a:latin typeface="+mn-ea"/>
              </a:rPr>
              <a:t>在现行密码体制中，信息的保护主要取决于对密钥的保护。</a:t>
            </a:r>
          </a:p>
          <a:p>
            <a:r>
              <a:rPr lang="zh-CN" altLang="en-US" dirty="0">
                <a:latin typeface="+mn-ea"/>
              </a:rPr>
              <a:t>密钥的管理包括密钥的生成、分配、存储、保护、验证、更新、丢失、销毁及保密等多个方面。</a:t>
            </a:r>
          </a:p>
          <a:p>
            <a:r>
              <a:rPr lang="zh-CN" altLang="en-US" dirty="0">
                <a:latin typeface="+mn-ea"/>
              </a:rPr>
              <a:t>要让需要使用密钥的特定系统事先知道密钥，还要保护密钥不被泄漏或者替换。 </a:t>
            </a:r>
          </a:p>
        </p:txBody>
      </p:sp>
    </p:spTree>
    <p:extLst>
      <p:ext uri="{BB962C8B-B14F-4D97-AF65-F5344CB8AC3E}">
        <p14:creationId xmlns:p14="http://schemas.microsoft.com/office/powerpoint/2010/main" val="2942525843"/>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p:cNvSpPr>
            <a:spLocks noGrp="1" noChangeArrowheads="1"/>
          </p:cNvSpPr>
          <p:nvPr>
            <p:ph type="title"/>
          </p:nvPr>
        </p:nvSpPr>
        <p:spPr>
          <a:xfrm>
            <a:off x="533400" y="838200"/>
            <a:ext cx="7848600" cy="596900"/>
          </a:xfrm>
        </p:spPr>
        <p:txBody>
          <a:bodyPr>
            <a:noAutofit/>
          </a:bodyPr>
          <a:lstStyle/>
          <a:p>
            <a:r>
              <a:rPr lang="zh-CN" altLang="en-US" sz="3700" b="0" dirty="0" smtClean="0">
                <a:latin typeface="黑体" pitchFamily="49" charset="-122"/>
                <a:ea typeface="黑体" pitchFamily="49" charset="-122"/>
              </a:rPr>
              <a:t>密钥时间期限</a:t>
            </a:r>
            <a:endParaRPr lang="zh-CN" altLang="en-US" sz="3700" b="0" dirty="0">
              <a:latin typeface="黑体" pitchFamily="49" charset="-122"/>
              <a:ea typeface="黑体" pitchFamily="49" charset="-122"/>
            </a:endParaRPr>
          </a:p>
        </p:txBody>
      </p:sp>
      <p:sp>
        <p:nvSpPr>
          <p:cNvPr id="1268739" name="Rectangle 3"/>
          <p:cNvSpPr>
            <a:spLocks noGrp="1" noChangeArrowheads="1"/>
          </p:cNvSpPr>
          <p:nvPr>
            <p:ph type="body" idx="1"/>
          </p:nvPr>
        </p:nvSpPr>
        <p:spPr>
          <a:xfrm>
            <a:off x="228600" y="1752600"/>
            <a:ext cx="8303840" cy="3332584"/>
          </a:xfrm>
        </p:spPr>
        <p:txBody>
          <a:bodyPr/>
          <a:lstStyle/>
          <a:p>
            <a:r>
              <a:rPr lang="zh-CN" altLang="en-US" dirty="0" smtClean="0">
                <a:latin typeface="+mj-ea"/>
                <a:ea typeface="+mj-ea"/>
              </a:rPr>
              <a:t>密钥</a:t>
            </a:r>
            <a:r>
              <a:rPr lang="zh-CN" altLang="en-US" dirty="0">
                <a:latin typeface="+mj-ea"/>
                <a:ea typeface="+mj-ea"/>
              </a:rPr>
              <a:t>周期通常由以下几个阶段构成：密钥</a:t>
            </a:r>
            <a:r>
              <a:rPr lang="zh-CN" altLang="en-US" dirty="0" smtClean="0">
                <a:latin typeface="+mj-ea"/>
                <a:ea typeface="+mj-ea"/>
              </a:rPr>
              <a:t>生成、密钥修改、密钥封装、密钥恢复、密钥分发和密钥</a:t>
            </a:r>
            <a:r>
              <a:rPr lang="zh-CN" altLang="en-US" dirty="0">
                <a:latin typeface="+mj-ea"/>
                <a:ea typeface="+mj-ea"/>
              </a:rPr>
              <a:t>撤销</a:t>
            </a:r>
            <a:r>
              <a:rPr lang="zh-CN" altLang="en-US" dirty="0" smtClean="0">
                <a:latin typeface="+mj-ea"/>
                <a:ea typeface="+mj-ea"/>
              </a:rPr>
              <a:t>。</a:t>
            </a:r>
            <a:endParaRPr lang="en-US" altLang="zh-CN" dirty="0" smtClean="0">
              <a:latin typeface="+mj-ea"/>
              <a:ea typeface="+mj-ea"/>
            </a:endParaRPr>
          </a:p>
          <a:p>
            <a:pPr>
              <a:buFont typeface="Wingdings" pitchFamily="2" charset="2"/>
              <a:buNone/>
            </a:pPr>
            <a:r>
              <a:rPr lang="zh-CN" altLang="en-US" dirty="0" smtClean="0">
                <a:latin typeface="+mj-ea"/>
                <a:ea typeface="+mj-ea"/>
              </a:rPr>
              <a:t> </a:t>
            </a:r>
            <a:r>
              <a:rPr lang="en-US" altLang="zh-CN" dirty="0">
                <a:latin typeface="+mj-ea"/>
                <a:ea typeface="+mj-ea"/>
              </a:rPr>
              <a:t>①</a:t>
            </a:r>
            <a:r>
              <a:rPr lang="zh-CN" altLang="en-US" dirty="0">
                <a:latin typeface="+mj-ea"/>
                <a:ea typeface="+mj-ea"/>
              </a:rPr>
              <a:t>密码分析。密钥使用时间越长，攻击者收集密文的机会就越多。</a:t>
            </a:r>
          </a:p>
          <a:p>
            <a:pPr>
              <a:buFont typeface="Wingdings" pitchFamily="2" charset="2"/>
              <a:buNone/>
            </a:pPr>
            <a:r>
              <a:rPr lang="zh-CN" altLang="en-US" dirty="0">
                <a:latin typeface="+mj-ea"/>
                <a:ea typeface="+mj-ea"/>
              </a:rPr>
              <a:t>②密钥有可能被泄漏。在回收站或者一些旧磁盘上找到可能的密钥，通过诱骗或者收买等。</a:t>
            </a:r>
          </a:p>
          <a:p>
            <a:endParaRPr lang="zh-CN" altLang="en-US" dirty="0"/>
          </a:p>
        </p:txBody>
      </p:sp>
    </p:spTree>
    <p:extLst>
      <p:ext uri="{BB962C8B-B14F-4D97-AF65-F5344CB8AC3E}">
        <p14:creationId xmlns:p14="http://schemas.microsoft.com/office/powerpoint/2010/main" val="2707264958"/>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ChangeArrowheads="1"/>
          </p:cNvSpPr>
          <p:nvPr>
            <p:ph type="body" idx="1"/>
          </p:nvPr>
        </p:nvSpPr>
        <p:spPr>
          <a:xfrm>
            <a:off x="228600" y="1676400"/>
            <a:ext cx="8375848" cy="3984848"/>
          </a:xfrm>
        </p:spPr>
        <p:txBody>
          <a:bodyPr/>
          <a:lstStyle/>
          <a:p>
            <a:r>
              <a:rPr lang="zh-CN" altLang="en-US" dirty="0">
                <a:latin typeface="+mj-ea"/>
                <a:ea typeface="+mj-ea"/>
              </a:rPr>
              <a:t>数字信封技术是两层加密体制，在内层使用</a:t>
            </a:r>
            <a:r>
              <a:rPr lang="zh-CN" altLang="en-US" dirty="0" smtClean="0">
                <a:latin typeface="+mj-ea"/>
                <a:ea typeface="+mj-ea"/>
              </a:rPr>
              <a:t>秘钥</a:t>
            </a:r>
            <a:r>
              <a:rPr lang="zh-CN" altLang="en-US" dirty="0">
                <a:latin typeface="+mj-ea"/>
                <a:ea typeface="+mj-ea"/>
              </a:rPr>
              <a:t>加密技术，以保证信息的安全性。在外层利用公开密钥加密技术加密秘密密钥，以保证秘密密钥传递的安全性。</a:t>
            </a:r>
          </a:p>
          <a:p>
            <a:r>
              <a:rPr lang="zh-CN" altLang="en-US" dirty="0">
                <a:latin typeface="+mj-ea"/>
                <a:ea typeface="+mj-ea"/>
              </a:rPr>
              <a:t>首先使用</a:t>
            </a:r>
            <a:r>
              <a:rPr lang="zh-CN" altLang="en-US" dirty="0" smtClean="0">
                <a:latin typeface="+mj-ea"/>
                <a:ea typeface="+mj-ea"/>
              </a:rPr>
              <a:t>秘钥加密对</a:t>
            </a:r>
            <a:r>
              <a:rPr lang="zh-CN" altLang="en-US" dirty="0">
                <a:latin typeface="+mj-ea"/>
                <a:ea typeface="+mj-ea"/>
              </a:rPr>
              <a:t>要发送</a:t>
            </a:r>
            <a:r>
              <a:rPr lang="zh-CN" altLang="en-US" dirty="0" smtClean="0">
                <a:latin typeface="+mj-ea"/>
                <a:ea typeface="+mj-ea"/>
              </a:rPr>
              <a:t>的信息</a:t>
            </a:r>
            <a:r>
              <a:rPr lang="zh-CN" altLang="en-US" dirty="0">
                <a:latin typeface="+mj-ea"/>
                <a:ea typeface="+mj-ea"/>
              </a:rPr>
              <a:t>进行加密，</a:t>
            </a:r>
            <a:r>
              <a:rPr lang="zh-CN" altLang="en-US" dirty="0" smtClean="0">
                <a:latin typeface="+mj-ea"/>
                <a:ea typeface="+mj-ea"/>
              </a:rPr>
              <a:t>附上数字签名</a:t>
            </a:r>
            <a:r>
              <a:rPr lang="zh-CN" altLang="en-US" dirty="0">
                <a:latin typeface="+mj-ea"/>
                <a:ea typeface="+mj-ea"/>
              </a:rPr>
              <a:t>。然后，利用</a:t>
            </a:r>
            <a:r>
              <a:rPr lang="zh-CN" altLang="en-US" dirty="0" smtClean="0">
                <a:latin typeface="+mj-ea"/>
                <a:ea typeface="+mj-ea"/>
              </a:rPr>
              <a:t>公钥</a:t>
            </a:r>
            <a:r>
              <a:rPr lang="zh-CN" altLang="en-US" dirty="0">
                <a:latin typeface="+mj-ea"/>
                <a:ea typeface="+mj-ea"/>
              </a:rPr>
              <a:t>加密算法对</a:t>
            </a:r>
            <a:r>
              <a:rPr lang="zh-CN" altLang="en-US" dirty="0" smtClean="0">
                <a:latin typeface="+mj-ea"/>
                <a:ea typeface="+mj-ea"/>
              </a:rPr>
              <a:t>秘钥加密中</a:t>
            </a:r>
            <a:r>
              <a:rPr lang="zh-CN" altLang="en-US" dirty="0">
                <a:latin typeface="+mj-ea"/>
                <a:ea typeface="+mj-ea"/>
              </a:rPr>
              <a:t>使用的</a:t>
            </a:r>
            <a:r>
              <a:rPr lang="zh-CN" altLang="en-US" dirty="0" smtClean="0">
                <a:latin typeface="+mj-ea"/>
                <a:ea typeface="+mj-ea"/>
              </a:rPr>
              <a:t>秘钥</a:t>
            </a:r>
            <a:r>
              <a:rPr lang="zh-CN" altLang="en-US" dirty="0">
                <a:latin typeface="+mj-ea"/>
                <a:ea typeface="+mj-ea"/>
              </a:rPr>
              <a:t>进行加密。最后将加密后的源文件、签名、加密密钥和时间戳放在一个信封中</a:t>
            </a:r>
            <a:r>
              <a:rPr lang="zh-CN" altLang="en-US" dirty="0" smtClean="0">
                <a:latin typeface="+mj-ea"/>
                <a:ea typeface="+mj-ea"/>
              </a:rPr>
              <a:t>发送。</a:t>
            </a:r>
            <a:r>
              <a:rPr lang="zh-CN" altLang="en-US" sz="3000" dirty="0" smtClean="0">
                <a:latin typeface="+mj-ea"/>
                <a:ea typeface="+mj-ea"/>
              </a:rPr>
              <a:t> </a:t>
            </a:r>
            <a:endParaRPr lang="zh-CN" altLang="en-US" sz="3000" dirty="0">
              <a:latin typeface="+mj-ea"/>
              <a:ea typeface="+mj-ea"/>
            </a:endParaRPr>
          </a:p>
        </p:txBody>
      </p:sp>
      <p:sp>
        <p:nvSpPr>
          <p:cNvPr id="1383427" name="Rectangle 3"/>
          <p:cNvSpPr>
            <a:spLocks noChangeArrowheads="1"/>
          </p:cNvSpPr>
          <p:nvPr/>
        </p:nvSpPr>
        <p:spPr bwMode="auto">
          <a:xfrm>
            <a:off x="533400" y="762000"/>
            <a:ext cx="3031599"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3700" b="0" dirty="0">
                <a:solidFill>
                  <a:schemeClr val="tx2"/>
                </a:solidFill>
                <a:effectLst>
                  <a:outerShdw blurRad="31750" dist="25400" dir="5400000" algn="tl" rotWithShape="0">
                    <a:srgbClr val="000000">
                      <a:alpha val="25000"/>
                    </a:srgbClr>
                  </a:outerShdw>
                </a:effectLst>
                <a:latin typeface="黑体" pitchFamily="49" charset="-122"/>
                <a:ea typeface="黑体" pitchFamily="49" charset="-122"/>
                <a:cs typeface="+mj-cs"/>
              </a:rPr>
              <a:t>数字信封技术</a:t>
            </a:r>
          </a:p>
        </p:txBody>
      </p:sp>
    </p:spTree>
    <p:extLst>
      <p:ext uri="{BB962C8B-B14F-4D97-AF65-F5344CB8AC3E}">
        <p14:creationId xmlns:p14="http://schemas.microsoft.com/office/powerpoint/2010/main" val="2967151768"/>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Rectangle 2"/>
          <p:cNvSpPr>
            <a:spLocks noGrp="1" noChangeArrowheads="1"/>
          </p:cNvSpPr>
          <p:nvPr>
            <p:ph type="title"/>
          </p:nvPr>
        </p:nvSpPr>
        <p:spPr/>
        <p:txBody>
          <a:bodyPr>
            <a:normAutofit/>
          </a:bodyPr>
          <a:lstStyle/>
          <a:p>
            <a:r>
              <a:rPr lang="zh-CN" altLang="en-US" sz="3700" b="0" dirty="0">
                <a:latin typeface="黑体" pitchFamily="49" charset="-122"/>
                <a:ea typeface="黑体" pitchFamily="49" charset="-122"/>
              </a:rPr>
              <a:t>密钥的撤销和分发</a:t>
            </a:r>
          </a:p>
        </p:txBody>
      </p:sp>
      <p:sp>
        <p:nvSpPr>
          <p:cNvPr id="1386499" name="Rectangle 3"/>
          <p:cNvSpPr>
            <a:spLocks noGrp="1" noChangeArrowheads="1"/>
          </p:cNvSpPr>
          <p:nvPr>
            <p:ph type="body" idx="1"/>
          </p:nvPr>
        </p:nvSpPr>
        <p:spPr>
          <a:xfrm>
            <a:off x="304800" y="1676400"/>
            <a:ext cx="8458200" cy="4191000"/>
          </a:xfrm>
        </p:spPr>
        <p:txBody>
          <a:bodyPr/>
          <a:lstStyle/>
          <a:p>
            <a:pPr>
              <a:buFont typeface="Wingdings" pitchFamily="2" charset="2"/>
              <a:buNone/>
            </a:pPr>
            <a:r>
              <a:rPr lang="zh-CN" altLang="en-US" dirty="0" smtClean="0">
                <a:latin typeface="宋体" pitchFamily="2" charset="-122"/>
                <a:ea typeface="宋体" pitchFamily="2" charset="-122"/>
              </a:rPr>
              <a:t>密钥</a:t>
            </a:r>
            <a:r>
              <a:rPr lang="zh-CN" altLang="en-US" dirty="0">
                <a:latin typeface="宋体" pitchFamily="2" charset="-122"/>
                <a:ea typeface="宋体" pitchFamily="2" charset="-122"/>
              </a:rPr>
              <a:t>的分发</a:t>
            </a:r>
          </a:p>
          <a:p>
            <a:r>
              <a:rPr lang="zh-CN" altLang="en-US" dirty="0">
                <a:latin typeface="+mn-ea"/>
              </a:rPr>
              <a:t>对称</a:t>
            </a:r>
            <a:r>
              <a:rPr lang="zh-CN" altLang="en-US" dirty="0" smtClean="0">
                <a:latin typeface="+mn-ea"/>
              </a:rPr>
              <a:t>密码体制：每个</a:t>
            </a:r>
            <a:r>
              <a:rPr lang="zh-CN" altLang="en-US" dirty="0">
                <a:latin typeface="+mn-ea"/>
              </a:rPr>
              <a:t>用户要保管好和不同交易伙伴通信所需要的不同密钥，并且可能还要经常更换密钥以防止攻击者知道密钥。</a:t>
            </a:r>
          </a:p>
          <a:p>
            <a:r>
              <a:rPr lang="zh-CN" altLang="en-US" dirty="0">
                <a:latin typeface="+mn-ea"/>
              </a:rPr>
              <a:t>公开密钥</a:t>
            </a:r>
            <a:r>
              <a:rPr lang="zh-CN" altLang="en-US" dirty="0" smtClean="0">
                <a:latin typeface="+mn-ea"/>
              </a:rPr>
              <a:t>体制：每个</a:t>
            </a:r>
            <a:r>
              <a:rPr lang="zh-CN" altLang="en-US" dirty="0">
                <a:latin typeface="+mn-ea"/>
              </a:rPr>
              <a:t>用户只需要保管好自己的私钥即可。 </a:t>
            </a:r>
          </a:p>
        </p:txBody>
      </p:sp>
    </p:spTree>
    <p:extLst>
      <p:ext uri="{BB962C8B-B14F-4D97-AF65-F5344CB8AC3E}">
        <p14:creationId xmlns:p14="http://schemas.microsoft.com/office/powerpoint/2010/main" val="3721300905"/>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Grp="1" noChangeArrowheads="1"/>
          </p:cNvSpPr>
          <p:nvPr>
            <p:ph type="title"/>
          </p:nvPr>
        </p:nvSpPr>
        <p:spPr>
          <a:xfrm>
            <a:off x="611560" y="404664"/>
            <a:ext cx="6923112" cy="994122"/>
          </a:xfrm>
        </p:spPr>
        <p:txBody>
          <a:bodyPr>
            <a:normAutofit/>
          </a:bodyPr>
          <a:lstStyle/>
          <a:p>
            <a:r>
              <a:rPr lang="zh-CN" altLang="en-US" sz="3700" b="0" dirty="0">
                <a:latin typeface="黑体" pitchFamily="49" charset="-122"/>
                <a:ea typeface="黑体" pitchFamily="49" charset="-122"/>
              </a:rPr>
              <a:t>密码技术是信息安全的核心技术</a:t>
            </a:r>
          </a:p>
        </p:txBody>
      </p:sp>
      <p:sp>
        <p:nvSpPr>
          <p:cNvPr id="1248259" name="Rectangle 3"/>
          <p:cNvSpPr>
            <a:spLocks noGrp="1" noChangeArrowheads="1"/>
          </p:cNvSpPr>
          <p:nvPr>
            <p:ph type="body" idx="1"/>
          </p:nvPr>
        </p:nvSpPr>
        <p:spPr>
          <a:xfrm>
            <a:off x="539552" y="1628800"/>
            <a:ext cx="7867600" cy="3268960"/>
          </a:xfrm>
        </p:spPr>
        <p:txBody>
          <a:bodyPr/>
          <a:lstStyle/>
          <a:p>
            <a:pPr algn="just"/>
            <a:r>
              <a:rPr lang="zh-CN" altLang="en-US" dirty="0">
                <a:latin typeface="宋体" pitchFamily="2" charset="-122"/>
              </a:rPr>
              <a:t>密码技术可以有效地用于信息认证、身份认证等，以</a:t>
            </a:r>
            <a:r>
              <a:rPr lang="zh-CN" altLang="en-US" dirty="0" smtClean="0">
                <a:latin typeface="宋体" pitchFamily="2" charset="-122"/>
              </a:rPr>
              <a:t>防止电子欺骗</a:t>
            </a:r>
            <a:r>
              <a:rPr lang="zh-CN" altLang="en-US" dirty="0">
                <a:latin typeface="宋体" pitchFamily="2" charset="-122"/>
              </a:rPr>
              <a:t>。</a:t>
            </a:r>
          </a:p>
          <a:p>
            <a:pPr algn="just"/>
            <a:r>
              <a:rPr lang="zh-CN" altLang="en-US" dirty="0" smtClean="0">
                <a:latin typeface="宋体" pitchFamily="2" charset="-122"/>
              </a:rPr>
              <a:t>密码技术的</a:t>
            </a:r>
            <a:r>
              <a:rPr lang="zh-CN" altLang="en-US" dirty="0">
                <a:latin typeface="宋体" pitchFamily="2" charset="-122"/>
              </a:rPr>
              <a:t>基本思想是伪装信息，使局外人不能理解信息的真正</a:t>
            </a:r>
            <a:r>
              <a:rPr lang="zh-CN" altLang="en-US" dirty="0" smtClean="0">
                <a:latin typeface="宋体" pitchFamily="2" charset="-122"/>
              </a:rPr>
              <a:t>含义，其中心</a:t>
            </a:r>
            <a:r>
              <a:rPr lang="zh-CN" altLang="en-US" dirty="0">
                <a:latin typeface="宋体" pitchFamily="2" charset="-122"/>
              </a:rPr>
              <a:t>内容就是数据加密和解密的方法</a:t>
            </a:r>
            <a:r>
              <a:rPr lang="zh-CN" altLang="en-US" dirty="0" smtClean="0">
                <a:latin typeface="宋体" pitchFamily="2" charset="-122"/>
              </a:rPr>
              <a:t>。</a:t>
            </a:r>
            <a:r>
              <a:rPr lang="zh-CN" altLang="en-US" sz="3000" dirty="0" smtClean="0"/>
              <a:t> </a:t>
            </a:r>
            <a:endParaRPr lang="zh-CN" altLang="en-US" sz="3000" dirty="0"/>
          </a:p>
        </p:txBody>
      </p:sp>
    </p:spTree>
    <p:extLst>
      <p:ext uri="{BB962C8B-B14F-4D97-AF65-F5344CB8AC3E}">
        <p14:creationId xmlns:p14="http://schemas.microsoft.com/office/powerpoint/2010/main" val="19036494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body" idx="1"/>
          </p:nvPr>
        </p:nvSpPr>
        <p:spPr>
          <a:xfrm>
            <a:off x="251520" y="476672"/>
            <a:ext cx="8686800" cy="5562600"/>
          </a:xfrm>
        </p:spPr>
        <p:txBody>
          <a:bodyPr/>
          <a:lstStyle/>
          <a:p>
            <a:pPr>
              <a:lnSpc>
                <a:spcPct val="110000"/>
              </a:lnSpc>
              <a:buFont typeface="Wingdings" pitchFamily="2" charset="2"/>
              <a:buNone/>
            </a:pPr>
            <a:r>
              <a:rPr lang="zh-CN" altLang="en-US" sz="3000" dirty="0" smtClean="0">
                <a:latin typeface="黑体" pitchFamily="49" charset="-122"/>
                <a:ea typeface="黑体" pitchFamily="49" charset="-122"/>
              </a:rPr>
              <a:t>对称</a:t>
            </a:r>
            <a:r>
              <a:rPr lang="zh-CN" altLang="en-US" sz="3000" dirty="0">
                <a:latin typeface="黑体" pitchFamily="49" charset="-122"/>
                <a:ea typeface="黑体" pitchFamily="49" charset="-122"/>
              </a:rPr>
              <a:t>密钥密码体制中密钥的</a:t>
            </a:r>
            <a:r>
              <a:rPr lang="zh-CN" altLang="en-US" sz="3000" dirty="0" smtClean="0">
                <a:latin typeface="黑体" pitchFamily="49" charset="-122"/>
                <a:ea typeface="黑体" pitchFamily="49" charset="-122"/>
              </a:rPr>
              <a:t>分发</a:t>
            </a:r>
            <a:endParaRPr lang="en-US" altLang="zh-CN" sz="3000" dirty="0" smtClean="0">
              <a:latin typeface="黑体" pitchFamily="49" charset="-122"/>
              <a:ea typeface="黑体" pitchFamily="49" charset="-122"/>
            </a:endParaRPr>
          </a:p>
          <a:p>
            <a:pPr>
              <a:lnSpc>
                <a:spcPct val="110000"/>
              </a:lnSpc>
              <a:buFont typeface="Wingdings" pitchFamily="2" charset="2"/>
              <a:buNone/>
            </a:pPr>
            <a:endParaRPr lang="zh-CN" altLang="en-US" sz="3000" dirty="0">
              <a:latin typeface="+mn-ea"/>
            </a:endParaRPr>
          </a:p>
          <a:p>
            <a:pPr>
              <a:lnSpc>
                <a:spcPct val="110000"/>
              </a:lnSpc>
            </a:pPr>
            <a:r>
              <a:rPr lang="zh-CN" altLang="en-US" dirty="0">
                <a:latin typeface="+mn-ea"/>
              </a:rPr>
              <a:t>对交换双方</a:t>
            </a:r>
            <a:r>
              <a:rPr lang="en-US" altLang="zh-CN" dirty="0">
                <a:latin typeface="+mn-ea"/>
              </a:rPr>
              <a:t>A</a:t>
            </a:r>
            <a:r>
              <a:rPr lang="zh-CN" altLang="en-US" dirty="0">
                <a:latin typeface="+mn-ea"/>
              </a:rPr>
              <a:t>和</a:t>
            </a:r>
            <a:r>
              <a:rPr lang="en-US" altLang="zh-CN" dirty="0">
                <a:latin typeface="+mn-ea"/>
              </a:rPr>
              <a:t>B</a:t>
            </a:r>
            <a:r>
              <a:rPr lang="zh-CN" altLang="en-US" dirty="0">
                <a:latin typeface="+mn-ea"/>
              </a:rPr>
              <a:t>来讲，密钥分发方法包括：</a:t>
            </a:r>
          </a:p>
          <a:p>
            <a:pPr>
              <a:lnSpc>
                <a:spcPct val="110000"/>
              </a:lnSpc>
              <a:buFont typeface="Wingdings" pitchFamily="2" charset="2"/>
              <a:buNone/>
            </a:pPr>
            <a:r>
              <a:rPr lang="zh-CN" altLang="en-US" dirty="0">
                <a:latin typeface="+mn-ea"/>
              </a:rPr>
              <a:t> ①</a:t>
            </a:r>
            <a:r>
              <a:rPr lang="en-US" altLang="zh-CN" dirty="0">
                <a:latin typeface="+mn-ea"/>
              </a:rPr>
              <a:t>A</a:t>
            </a:r>
            <a:r>
              <a:rPr lang="zh-CN" altLang="en-US" dirty="0">
                <a:latin typeface="+mn-ea"/>
              </a:rPr>
              <a:t>可以选择密钥并传送给</a:t>
            </a:r>
            <a:r>
              <a:rPr lang="en-US" altLang="zh-CN" dirty="0">
                <a:latin typeface="+mn-ea"/>
              </a:rPr>
              <a:t>B</a:t>
            </a:r>
            <a:r>
              <a:rPr lang="zh-CN" altLang="en-US" dirty="0">
                <a:latin typeface="+mn-ea"/>
              </a:rPr>
              <a:t>；</a:t>
            </a:r>
          </a:p>
          <a:p>
            <a:pPr>
              <a:lnSpc>
                <a:spcPct val="110000"/>
              </a:lnSpc>
              <a:buFont typeface="Wingdings" pitchFamily="2" charset="2"/>
              <a:buNone/>
            </a:pPr>
            <a:r>
              <a:rPr lang="zh-CN" altLang="en-US" dirty="0">
                <a:latin typeface="+mn-ea"/>
              </a:rPr>
              <a:t> ②由第三方选择密钥，并传送给</a:t>
            </a:r>
            <a:r>
              <a:rPr lang="en-US" altLang="zh-CN" dirty="0">
                <a:latin typeface="+mn-ea"/>
              </a:rPr>
              <a:t>A</a:t>
            </a:r>
            <a:r>
              <a:rPr lang="zh-CN" altLang="en-US" dirty="0">
                <a:latin typeface="+mn-ea"/>
              </a:rPr>
              <a:t>和</a:t>
            </a:r>
            <a:r>
              <a:rPr lang="en-US" altLang="zh-CN" dirty="0">
                <a:latin typeface="+mn-ea"/>
              </a:rPr>
              <a:t>B</a:t>
            </a:r>
            <a:r>
              <a:rPr lang="zh-CN" altLang="en-US" dirty="0">
                <a:latin typeface="+mn-ea"/>
              </a:rPr>
              <a:t>；</a:t>
            </a:r>
          </a:p>
          <a:p>
            <a:pPr>
              <a:lnSpc>
                <a:spcPct val="110000"/>
              </a:lnSpc>
              <a:buFont typeface="Wingdings" pitchFamily="2" charset="2"/>
              <a:buNone/>
            </a:pPr>
            <a:r>
              <a:rPr lang="zh-CN" altLang="en-US" dirty="0">
                <a:latin typeface="+mn-ea"/>
              </a:rPr>
              <a:t> ③如果</a:t>
            </a:r>
            <a:r>
              <a:rPr lang="en-US" altLang="zh-CN" dirty="0">
                <a:latin typeface="+mn-ea"/>
              </a:rPr>
              <a:t>A</a:t>
            </a:r>
            <a:r>
              <a:rPr lang="zh-CN" altLang="en-US" dirty="0">
                <a:latin typeface="+mn-ea"/>
              </a:rPr>
              <a:t>和</a:t>
            </a:r>
            <a:r>
              <a:rPr lang="en-US" altLang="zh-CN" dirty="0">
                <a:latin typeface="+mn-ea"/>
              </a:rPr>
              <a:t>B</a:t>
            </a:r>
            <a:r>
              <a:rPr lang="zh-CN" altLang="en-US" dirty="0">
                <a:latin typeface="+mn-ea"/>
              </a:rPr>
              <a:t>已经使用密钥，则一方可以用旧密钥加密新密钥，然后再传送给另一方；</a:t>
            </a:r>
          </a:p>
          <a:p>
            <a:pPr>
              <a:lnSpc>
                <a:spcPct val="110000"/>
              </a:lnSpc>
              <a:buFont typeface="Wingdings" pitchFamily="2" charset="2"/>
              <a:buNone/>
            </a:pPr>
            <a:r>
              <a:rPr lang="zh-CN" altLang="en-US" dirty="0">
                <a:latin typeface="+mn-ea"/>
              </a:rPr>
              <a:t> ④如果</a:t>
            </a:r>
            <a:r>
              <a:rPr lang="en-US" altLang="zh-CN" dirty="0">
                <a:latin typeface="+mn-ea"/>
              </a:rPr>
              <a:t>A</a:t>
            </a:r>
            <a:r>
              <a:rPr lang="zh-CN" altLang="en-US" dirty="0">
                <a:latin typeface="+mn-ea"/>
              </a:rPr>
              <a:t>和</a:t>
            </a:r>
            <a:r>
              <a:rPr lang="en-US" altLang="zh-CN" dirty="0">
                <a:latin typeface="+mn-ea"/>
              </a:rPr>
              <a:t>B</a:t>
            </a:r>
            <a:r>
              <a:rPr lang="zh-CN" altLang="en-US" dirty="0">
                <a:latin typeface="+mn-ea"/>
              </a:rPr>
              <a:t>都与第三方</a:t>
            </a:r>
            <a:r>
              <a:rPr lang="en-US" altLang="zh-CN" dirty="0">
                <a:latin typeface="+mn-ea"/>
              </a:rPr>
              <a:t>C</a:t>
            </a:r>
            <a:r>
              <a:rPr lang="zh-CN" altLang="en-US" dirty="0">
                <a:latin typeface="+mn-ea"/>
              </a:rPr>
              <a:t>有加密连接，则</a:t>
            </a:r>
            <a:r>
              <a:rPr lang="en-US" altLang="zh-CN" dirty="0">
                <a:latin typeface="+mn-ea"/>
              </a:rPr>
              <a:t>C</a:t>
            </a:r>
            <a:r>
              <a:rPr lang="zh-CN" altLang="en-US" dirty="0">
                <a:latin typeface="+mn-ea"/>
              </a:rPr>
              <a:t>就可以通过对</a:t>
            </a:r>
            <a:r>
              <a:rPr lang="en-US" altLang="zh-CN" dirty="0">
                <a:latin typeface="+mn-ea"/>
              </a:rPr>
              <a:t>A</a:t>
            </a:r>
            <a:r>
              <a:rPr lang="zh-CN" altLang="en-US" dirty="0">
                <a:latin typeface="+mn-ea"/>
              </a:rPr>
              <a:t>和</a:t>
            </a:r>
            <a:r>
              <a:rPr lang="en-US" altLang="zh-CN" dirty="0">
                <a:latin typeface="+mn-ea"/>
              </a:rPr>
              <a:t>B</a:t>
            </a:r>
            <a:r>
              <a:rPr lang="zh-CN" altLang="en-US" dirty="0">
                <a:latin typeface="+mn-ea"/>
              </a:rPr>
              <a:t>的加密连接将密钥传送给</a:t>
            </a:r>
            <a:r>
              <a:rPr lang="en-US" altLang="zh-CN" dirty="0">
                <a:latin typeface="+mn-ea"/>
              </a:rPr>
              <a:t>A</a:t>
            </a:r>
            <a:r>
              <a:rPr lang="zh-CN" altLang="en-US" dirty="0">
                <a:latin typeface="+mn-ea"/>
              </a:rPr>
              <a:t>和</a:t>
            </a:r>
            <a:r>
              <a:rPr lang="en-US" altLang="zh-CN" dirty="0">
                <a:latin typeface="+mn-ea"/>
              </a:rPr>
              <a:t>B</a:t>
            </a:r>
            <a:r>
              <a:rPr lang="zh-CN" altLang="en-US" dirty="0">
                <a:latin typeface="+mn-ea"/>
              </a:rPr>
              <a:t>。 </a:t>
            </a:r>
          </a:p>
        </p:txBody>
      </p:sp>
    </p:spTree>
    <p:extLst>
      <p:ext uri="{BB962C8B-B14F-4D97-AF65-F5344CB8AC3E}">
        <p14:creationId xmlns:p14="http://schemas.microsoft.com/office/powerpoint/2010/main" val="2098248623"/>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Rectangle 2"/>
          <p:cNvSpPr>
            <a:spLocks noGrp="1" noChangeArrowheads="1"/>
          </p:cNvSpPr>
          <p:nvPr>
            <p:ph type="title"/>
          </p:nvPr>
        </p:nvSpPr>
        <p:spPr/>
        <p:txBody>
          <a:bodyPr>
            <a:normAutofit/>
          </a:bodyPr>
          <a:lstStyle/>
          <a:p>
            <a:r>
              <a:rPr lang="zh-CN" altLang="en-US" sz="3700" b="0" dirty="0">
                <a:latin typeface="黑体" pitchFamily="49" charset="-122"/>
                <a:ea typeface="黑体" pitchFamily="49" charset="-122"/>
              </a:rPr>
              <a:t>数字证书</a:t>
            </a:r>
          </a:p>
        </p:txBody>
      </p:sp>
      <p:sp>
        <p:nvSpPr>
          <p:cNvPr id="1391619" name="Rectangle 3"/>
          <p:cNvSpPr>
            <a:spLocks noGrp="1" noChangeArrowheads="1"/>
          </p:cNvSpPr>
          <p:nvPr>
            <p:ph type="body" idx="1"/>
          </p:nvPr>
        </p:nvSpPr>
        <p:spPr>
          <a:xfrm>
            <a:off x="228600" y="1676400"/>
            <a:ext cx="8519864" cy="1896616"/>
          </a:xfrm>
        </p:spPr>
        <p:txBody>
          <a:bodyPr>
            <a:normAutofit fontScale="85000" lnSpcReduction="20000"/>
          </a:bodyPr>
          <a:lstStyle/>
          <a:p>
            <a:pPr>
              <a:lnSpc>
                <a:spcPct val="110000"/>
              </a:lnSpc>
            </a:pPr>
            <a:r>
              <a:rPr lang="zh-CN" altLang="en-US" dirty="0">
                <a:latin typeface="+mn-ea"/>
              </a:rPr>
              <a:t>数字证书通常用于证明某个实体的公钥的有效性。</a:t>
            </a:r>
          </a:p>
          <a:p>
            <a:pPr>
              <a:lnSpc>
                <a:spcPct val="110000"/>
              </a:lnSpc>
            </a:pPr>
            <a:r>
              <a:rPr lang="zh-CN" altLang="en-US" dirty="0">
                <a:latin typeface="+mn-ea"/>
              </a:rPr>
              <a:t>数字证书将某成员的标识符和一个公钥值绑定在一起。数字证书由一个大家都信任的认证中心</a:t>
            </a:r>
            <a:r>
              <a:rPr lang="en-US" altLang="zh-CN" dirty="0">
                <a:latin typeface="+mn-ea"/>
              </a:rPr>
              <a:t>(CA)</a:t>
            </a:r>
            <a:r>
              <a:rPr lang="zh-CN" altLang="en-US" dirty="0">
                <a:latin typeface="+mn-ea"/>
              </a:rPr>
              <a:t>来签发。证书中除了包含密钥信息之外，还包含用户的姓名、地址、使用期限等信息</a:t>
            </a:r>
            <a:r>
              <a:rPr lang="zh-CN" altLang="en-US" dirty="0" smtClean="0">
                <a:latin typeface="+mn-ea"/>
              </a:rPr>
              <a:t>。</a:t>
            </a:r>
            <a:endParaRPr lang="en-US" altLang="zh-CN" dirty="0" smtClean="0">
              <a:latin typeface="+mn-ea"/>
            </a:endParaRPr>
          </a:p>
          <a:p>
            <a:pPr>
              <a:lnSpc>
                <a:spcPct val="110000"/>
              </a:lnSpc>
            </a:pPr>
            <a:r>
              <a:rPr lang="en-US" altLang="zh-CN" dirty="0" smtClean="0">
                <a:latin typeface="+mn-ea"/>
              </a:rPr>
              <a:t>CA</a:t>
            </a:r>
            <a:r>
              <a:rPr lang="zh-CN" altLang="en-US" dirty="0">
                <a:latin typeface="+mn-ea"/>
              </a:rPr>
              <a:t>对证书的签名，证实了用户密钥的真实性。</a:t>
            </a:r>
            <a:r>
              <a:rPr lang="zh-CN" altLang="en-US" sz="2600" dirty="0">
                <a:latin typeface="+mn-ea"/>
              </a:rPr>
              <a:t> </a:t>
            </a:r>
          </a:p>
        </p:txBody>
      </p:sp>
      <p:graphicFrame>
        <p:nvGraphicFramePr>
          <p:cNvPr id="2" name="对象 1"/>
          <p:cNvGraphicFramePr>
            <a:graphicFrameLocks noChangeAspect="1"/>
          </p:cNvGraphicFramePr>
          <p:nvPr>
            <p:extLst>
              <p:ext uri="{D42A27DB-BD31-4B8C-83A1-F6EECF244321}">
                <p14:modId xmlns:p14="http://schemas.microsoft.com/office/powerpoint/2010/main" val="1267051447"/>
              </p:ext>
            </p:extLst>
          </p:nvPr>
        </p:nvGraphicFramePr>
        <p:xfrm>
          <a:off x="539552" y="3573016"/>
          <a:ext cx="8064500" cy="2487067"/>
        </p:xfrm>
        <a:graphic>
          <a:graphicData uri="http://schemas.openxmlformats.org/presentationml/2006/ole">
            <mc:AlternateContent xmlns:mc="http://schemas.openxmlformats.org/markup-compatibility/2006">
              <mc:Choice xmlns:v="urn:schemas-microsoft-com:vml" Requires="v">
                <p:oleObj spid="_x0000_s7211" r:id="rId3" imgW="5303520" imgH="2867660" progId="Word.Picture.8">
                  <p:embed/>
                </p:oleObj>
              </mc:Choice>
              <mc:Fallback>
                <p:oleObj r:id="rId3" imgW="5303520" imgH="2867660" progId="Word.Picture.8">
                  <p:embed/>
                  <p:pic>
                    <p:nvPicPr>
                      <p:cNvPr id="0" name="Object 4"/>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39552" y="3573016"/>
                        <a:ext cx="8064500" cy="248706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35615972"/>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7762" name="Rectangle 2"/>
          <p:cNvSpPr>
            <a:spLocks noGrp="1" noChangeArrowheads="1"/>
          </p:cNvSpPr>
          <p:nvPr>
            <p:ph type="title"/>
          </p:nvPr>
        </p:nvSpPr>
        <p:spPr>
          <a:xfrm>
            <a:off x="533400" y="609600"/>
            <a:ext cx="8153400" cy="762000"/>
          </a:xfrm>
        </p:spPr>
        <p:txBody>
          <a:bodyPr>
            <a:normAutofit/>
          </a:bodyPr>
          <a:lstStyle/>
          <a:p>
            <a:r>
              <a:rPr lang="zh-CN" altLang="en-US" sz="3700" b="0" dirty="0">
                <a:latin typeface="黑体" pitchFamily="49" charset="-122"/>
                <a:ea typeface="黑体" pitchFamily="49" charset="-122"/>
              </a:rPr>
              <a:t>实现身份证明的基本途径</a:t>
            </a:r>
          </a:p>
        </p:txBody>
      </p:sp>
      <p:sp>
        <p:nvSpPr>
          <p:cNvPr id="4" name="Rectangle 3"/>
          <p:cNvSpPr txBox="1">
            <a:spLocks noChangeArrowheads="1"/>
          </p:cNvSpPr>
          <p:nvPr/>
        </p:nvSpPr>
        <p:spPr>
          <a:xfrm>
            <a:off x="611560" y="1696996"/>
            <a:ext cx="7632848" cy="352839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110000"/>
              </a:lnSpc>
            </a:pPr>
            <a:r>
              <a:rPr lang="zh-CN" altLang="en-US" b="0" dirty="0" smtClean="0">
                <a:latin typeface="黑体" pitchFamily="49" charset="-122"/>
                <a:ea typeface="黑体" pitchFamily="49" charset="-122"/>
              </a:rPr>
              <a:t>所</a:t>
            </a:r>
            <a:r>
              <a:rPr lang="zh-CN" altLang="en-US" b="0" dirty="0">
                <a:latin typeface="黑体" pitchFamily="49" charset="-122"/>
                <a:ea typeface="黑体" pitchFamily="49" charset="-122"/>
              </a:rPr>
              <a:t>知</a:t>
            </a:r>
            <a:r>
              <a:rPr lang="en-US" altLang="zh-CN" b="0" dirty="0">
                <a:latin typeface="黑体" pitchFamily="49" charset="-122"/>
                <a:ea typeface="黑体" pitchFamily="49" charset="-122"/>
              </a:rPr>
              <a:t>(Knowledge)</a:t>
            </a:r>
            <a:r>
              <a:rPr lang="zh-CN" altLang="en-US" b="0" dirty="0">
                <a:latin typeface="黑体" pitchFamily="49" charset="-122"/>
                <a:ea typeface="黑体" pitchFamily="49" charset="-122"/>
              </a:rPr>
              <a:t>：如密码、口令等</a:t>
            </a:r>
            <a:r>
              <a:rPr lang="zh-CN" altLang="en-US" b="0" dirty="0" smtClean="0">
                <a:latin typeface="黑体" pitchFamily="49" charset="-122"/>
                <a:ea typeface="黑体" pitchFamily="49" charset="-122"/>
              </a:rPr>
              <a:t>。</a:t>
            </a:r>
            <a:endParaRPr lang="en-US" altLang="zh-CN" b="0" dirty="0" smtClean="0">
              <a:latin typeface="黑体" pitchFamily="49" charset="-122"/>
              <a:ea typeface="黑体" pitchFamily="49" charset="-122"/>
            </a:endParaRPr>
          </a:p>
          <a:p>
            <a:pPr>
              <a:lnSpc>
                <a:spcPct val="110000"/>
              </a:lnSpc>
            </a:pPr>
            <a:r>
              <a:rPr lang="zh-CN" altLang="en-US" b="0" dirty="0" smtClean="0">
                <a:latin typeface="黑体" pitchFamily="49" charset="-122"/>
                <a:ea typeface="黑体" pitchFamily="49" charset="-122"/>
              </a:rPr>
              <a:t>所有</a:t>
            </a:r>
            <a:r>
              <a:rPr lang="en-US" altLang="zh-CN" b="0" dirty="0">
                <a:latin typeface="黑体" pitchFamily="49" charset="-122"/>
                <a:ea typeface="黑体" pitchFamily="49" charset="-122"/>
              </a:rPr>
              <a:t>(Possesses)</a:t>
            </a:r>
            <a:r>
              <a:rPr lang="zh-CN" altLang="en-US" b="0" dirty="0">
                <a:latin typeface="黑体" pitchFamily="49" charset="-122"/>
                <a:ea typeface="黑体" pitchFamily="49" charset="-122"/>
              </a:rPr>
              <a:t>：如身份证、护照、信用卡、钥匙等</a:t>
            </a:r>
            <a:r>
              <a:rPr lang="zh-CN" altLang="en-US" b="0" dirty="0" smtClean="0">
                <a:latin typeface="黑体" pitchFamily="49" charset="-122"/>
                <a:ea typeface="黑体" pitchFamily="49" charset="-122"/>
              </a:rPr>
              <a:t>。</a:t>
            </a:r>
            <a:endParaRPr lang="en-US" altLang="zh-CN" b="0" dirty="0" smtClean="0">
              <a:latin typeface="黑体" pitchFamily="49" charset="-122"/>
              <a:ea typeface="黑体" pitchFamily="49" charset="-122"/>
            </a:endParaRPr>
          </a:p>
          <a:p>
            <a:pPr>
              <a:lnSpc>
                <a:spcPct val="110000"/>
              </a:lnSpc>
            </a:pPr>
            <a:r>
              <a:rPr lang="zh-CN" altLang="en-US" b="0" dirty="0" smtClean="0">
                <a:latin typeface="黑体" pitchFamily="49" charset="-122"/>
                <a:ea typeface="黑体" pitchFamily="49" charset="-122"/>
              </a:rPr>
              <a:t>个人</a:t>
            </a:r>
            <a:r>
              <a:rPr lang="zh-CN" altLang="en-US" b="0" dirty="0">
                <a:latin typeface="黑体" pitchFamily="49" charset="-122"/>
                <a:ea typeface="黑体" pitchFamily="49" charset="-122"/>
              </a:rPr>
              <a:t>特征</a:t>
            </a:r>
            <a:r>
              <a:rPr lang="en-US" altLang="zh-CN" b="0" dirty="0">
                <a:latin typeface="黑体" pitchFamily="49" charset="-122"/>
                <a:ea typeface="黑体" pitchFamily="49" charset="-122"/>
              </a:rPr>
              <a:t>(Characteristics)</a:t>
            </a:r>
            <a:r>
              <a:rPr lang="zh-CN" altLang="en-US" b="0" dirty="0">
                <a:latin typeface="黑体" pitchFamily="49" charset="-122"/>
                <a:ea typeface="黑体" pitchFamily="49" charset="-122"/>
              </a:rPr>
              <a:t>：如指纹、笔迹、声纹、手型、脸型、血型、视网膜、虹膜、</a:t>
            </a:r>
            <a:r>
              <a:rPr lang="en-US" altLang="zh-CN" b="0" dirty="0">
                <a:latin typeface="黑体" pitchFamily="49" charset="-122"/>
                <a:ea typeface="黑体" pitchFamily="49" charset="-122"/>
              </a:rPr>
              <a:t>DNA</a:t>
            </a:r>
            <a:r>
              <a:rPr lang="zh-CN" altLang="en-US" b="0" dirty="0">
                <a:latin typeface="黑体" pitchFamily="49" charset="-122"/>
                <a:ea typeface="黑体" pitchFamily="49" charset="-122"/>
              </a:rPr>
              <a:t>以及个人一些动作方面的特征等。</a:t>
            </a:r>
          </a:p>
        </p:txBody>
      </p:sp>
    </p:spTree>
    <p:extLst>
      <p:ext uri="{BB962C8B-B14F-4D97-AF65-F5344CB8AC3E}">
        <p14:creationId xmlns:p14="http://schemas.microsoft.com/office/powerpoint/2010/main" val="2282110119"/>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Grp="1" noChangeArrowheads="1"/>
          </p:cNvSpPr>
          <p:nvPr>
            <p:ph type="title"/>
          </p:nvPr>
        </p:nvSpPr>
        <p:spPr>
          <a:xfrm>
            <a:off x="533400" y="762000"/>
            <a:ext cx="7848600" cy="596900"/>
          </a:xfrm>
        </p:spPr>
        <p:txBody>
          <a:bodyPr>
            <a:normAutofit fontScale="90000"/>
          </a:bodyPr>
          <a:lstStyle/>
          <a:p>
            <a:r>
              <a:rPr lang="zh-CN" altLang="en-US" dirty="0" smtClean="0">
                <a:latin typeface="宋体" pitchFamily="2" charset="-122"/>
                <a:ea typeface="宋体" pitchFamily="2" charset="-122"/>
              </a:rPr>
              <a:t>常用</a:t>
            </a:r>
            <a:r>
              <a:rPr lang="zh-CN" altLang="en-US" dirty="0">
                <a:latin typeface="宋体" pitchFamily="2" charset="-122"/>
                <a:ea typeface="宋体" pitchFamily="2" charset="-122"/>
              </a:rPr>
              <a:t>的身份认证</a:t>
            </a:r>
            <a:r>
              <a:rPr lang="zh-CN" altLang="en-US" dirty="0" smtClean="0">
                <a:latin typeface="宋体" pitchFamily="2" charset="-122"/>
                <a:ea typeface="宋体" pitchFamily="2" charset="-122"/>
              </a:rPr>
              <a:t>方法（</a:t>
            </a:r>
            <a:r>
              <a:rPr lang="en-US" altLang="zh-CN" dirty="0" smtClean="0">
                <a:latin typeface="宋体" pitchFamily="2" charset="-122"/>
                <a:ea typeface="宋体" pitchFamily="2" charset="-122"/>
              </a:rPr>
              <a:t>1</a:t>
            </a:r>
            <a:r>
              <a:rPr lang="zh-CN" altLang="en-US" dirty="0" smtClean="0">
                <a:latin typeface="宋体" pitchFamily="2" charset="-122"/>
                <a:ea typeface="宋体" pitchFamily="2" charset="-122"/>
              </a:rPr>
              <a:t>）</a:t>
            </a:r>
            <a:endParaRPr lang="zh-CN" altLang="en-US" dirty="0">
              <a:latin typeface="宋体" pitchFamily="2" charset="-122"/>
              <a:ea typeface="宋体" pitchFamily="2" charset="-122"/>
            </a:endParaRPr>
          </a:p>
        </p:txBody>
      </p:sp>
      <p:sp>
        <p:nvSpPr>
          <p:cNvPr id="1410051" name="Rectangle 3"/>
          <p:cNvSpPr>
            <a:spLocks noGrp="1" noChangeArrowheads="1"/>
          </p:cNvSpPr>
          <p:nvPr>
            <p:ph type="body" idx="1"/>
          </p:nvPr>
        </p:nvSpPr>
        <p:spPr>
          <a:xfrm>
            <a:off x="323528" y="1772816"/>
            <a:ext cx="8208912" cy="3384376"/>
          </a:xfrm>
        </p:spPr>
        <p:txBody>
          <a:bodyPr>
            <a:normAutofit fontScale="92500"/>
          </a:bodyPr>
          <a:lstStyle/>
          <a:p>
            <a:r>
              <a:rPr lang="zh-CN" altLang="en-US" sz="2600" dirty="0" smtClean="0">
                <a:latin typeface="+mj-ea"/>
                <a:ea typeface="+mj-ea"/>
              </a:rPr>
              <a:t>口令</a:t>
            </a:r>
            <a:r>
              <a:rPr lang="en-US" altLang="zh-CN" sz="2600" dirty="0">
                <a:latin typeface="+mj-ea"/>
                <a:ea typeface="+mj-ea"/>
              </a:rPr>
              <a:t>(Password)</a:t>
            </a:r>
            <a:r>
              <a:rPr lang="zh-CN" altLang="en-US" sz="2600" dirty="0">
                <a:latin typeface="+mj-ea"/>
                <a:ea typeface="+mj-ea"/>
              </a:rPr>
              <a:t>是报据已知事务验证身份的方法</a:t>
            </a:r>
            <a:r>
              <a:rPr lang="zh-CN" altLang="en-US" sz="2600" dirty="0" smtClean="0">
                <a:latin typeface="+mj-ea"/>
                <a:ea typeface="+mj-ea"/>
              </a:rPr>
              <a:t>。</a:t>
            </a:r>
            <a:endParaRPr lang="en-US" altLang="zh-CN" sz="2600" dirty="0" smtClean="0">
              <a:latin typeface="+mj-ea"/>
              <a:ea typeface="+mj-ea"/>
            </a:endParaRPr>
          </a:p>
          <a:p>
            <a:r>
              <a:rPr lang="zh-CN" altLang="en-US" sz="2600" dirty="0" smtClean="0">
                <a:latin typeface="+mj-ea"/>
                <a:ea typeface="+mj-ea"/>
              </a:rPr>
              <a:t>口令</a:t>
            </a:r>
            <a:r>
              <a:rPr lang="zh-CN" altLang="en-US" sz="2600" dirty="0">
                <a:latin typeface="+mj-ea"/>
                <a:ea typeface="+mj-ea"/>
              </a:rPr>
              <a:t>身份验证法面临的威胁</a:t>
            </a:r>
          </a:p>
          <a:p>
            <a:pPr>
              <a:buFont typeface="Wingdings" pitchFamily="2" charset="2"/>
              <a:buNone/>
            </a:pPr>
            <a:r>
              <a:rPr lang="zh-CN" altLang="en-US" sz="2600" dirty="0">
                <a:latin typeface="+mj-ea"/>
                <a:ea typeface="+mj-ea"/>
              </a:rPr>
              <a:t>①外部泄漏。</a:t>
            </a:r>
          </a:p>
          <a:p>
            <a:pPr>
              <a:buFont typeface="Wingdings" pitchFamily="2" charset="2"/>
              <a:buNone/>
            </a:pPr>
            <a:r>
              <a:rPr lang="zh-CN" altLang="en-US" sz="2600" dirty="0">
                <a:latin typeface="+mj-ea"/>
                <a:ea typeface="+mj-ea"/>
              </a:rPr>
              <a:t>②猜测：攻击者不断试验，直到成功为止。</a:t>
            </a:r>
          </a:p>
          <a:p>
            <a:pPr>
              <a:buFont typeface="Wingdings" pitchFamily="2" charset="2"/>
              <a:buNone/>
            </a:pPr>
            <a:r>
              <a:rPr lang="zh-CN" altLang="en-US" sz="2600" dirty="0">
                <a:latin typeface="+mj-ea"/>
                <a:ea typeface="+mj-ea"/>
              </a:rPr>
              <a:t>③通信窃取：攻击者就可以通过监听通信内容来窃取口令。</a:t>
            </a:r>
          </a:p>
          <a:p>
            <a:pPr>
              <a:buFont typeface="Wingdings" pitchFamily="2" charset="2"/>
              <a:buNone/>
            </a:pPr>
            <a:r>
              <a:rPr lang="zh-CN" altLang="en-US" sz="2600" dirty="0" smtClean="0">
                <a:latin typeface="+mj-ea"/>
                <a:ea typeface="+mj-ea"/>
              </a:rPr>
              <a:t>④危及</a:t>
            </a:r>
            <a:r>
              <a:rPr lang="zh-CN" altLang="en-US" sz="2600" dirty="0">
                <a:latin typeface="+mj-ea"/>
                <a:ea typeface="+mj-ea"/>
              </a:rPr>
              <a:t>主机安全：攻击者渗透到含有口令数据库的系统中。</a:t>
            </a:r>
          </a:p>
          <a:p>
            <a:r>
              <a:rPr lang="zh-CN" altLang="en-US" sz="2400" dirty="0">
                <a:latin typeface="+mj-ea"/>
                <a:ea typeface="+mj-ea"/>
              </a:rPr>
              <a:t>口令选择原则易记、难于被人猜中或发现、抗分析能力强。</a:t>
            </a:r>
            <a:endParaRPr lang="zh-CN" altLang="en-US" sz="2600" dirty="0">
              <a:latin typeface="+mj-ea"/>
              <a:ea typeface="+mj-ea"/>
            </a:endParaRPr>
          </a:p>
        </p:txBody>
      </p:sp>
    </p:spTree>
    <p:extLst>
      <p:ext uri="{BB962C8B-B14F-4D97-AF65-F5344CB8AC3E}">
        <p14:creationId xmlns:p14="http://schemas.microsoft.com/office/powerpoint/2010/main" val="806418071"/>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2"/>
          <p:cNvSpPr>
            <a:spLocks noGrp="1" noChangeArrowheads="1"/>
          </p:cNvSpPr>
          <p:nvPr>
            <p:ph type="body" idx="1"/>
          </p:nvPr>
        </p:nvSpPr>
        <p:spPr>
          <a:xfrm>
            <a:off x="323528" y="1844824"/>
            <a:ext cx="8092008" cy="2506216"/>
          </a:xfrm>
        </p:spPr>
        <p:txBody>
          <a:bodyPr/>
          <a:lstStyle/>
          <a:p>
            <a:pPr>
              <a:lnSpc>
                <a:spcPct val="90000"/>
              </a:lnSpc>
            </a:pPr>
            <a:r>
              <a:rPr lang="zh-CN" altLang="en-US" sz="2400" dirty="0" smtClean="0">
                <a:latin typeface="黑体" pitchFamily="49" charset="-122"/>
                <a:ea typeface="黑体" pitchFamily="49" charset="-122"/>
              </a:rPr>
              <a:t>个人令牌：用户</a:t>
            </a:r>
            <a:r>
              <a:rPr lang="zh-CN" altLang="en-US" sz="2400" dirty="0">
                <a:latin typeface="黑体" pitchFamily="49" charset="-122"/>
                <a:ea typeface="黑体" pitchFamily="49" charset="-122"/>
              </a:rPr>
              <a:t>个人</a:t>
            </a:r>
            <a:r>
              <a:rPr lang="zh-CN" altLang="en-US" sz="2400" dirty="0" smtClean="0">
                <a:latin typeface="黑体" pitchFamily="49" charset="-122"/>
                <a:ea typeface="黑体" pitchFamily="49" charset="-122"/>
              </a:rPr>
              <a:t>正式持有的某种小型硬件设备。有些类似于钥匙，用于启动信息系统。攻击者要想伪装成合法用户，必须知道</a:t>
            </a:r>
            <a:r>
              <a:rPr lang="en-US" altLang="zh-CN" sz="2400" dirty="0" smtClean="0">
                <a:latin typeface="黑体" pitchFamily="49" charset="-122"/>
                <a:ea typeface="黑体" pitchFamily="49" charset="-122"/>
              </a:rPr>
              <a:t>PIN</a:t>
            </a:r>
            <a:r>
              <a:rPr lang="zh-CN" altLang="en-US" sz="2400" dirty="0" smtClean="0">
                <a:latin typeface="黑体" pitchFamily="49" charset="-122"/>
                <a:ea typeface="黑体" pitchFamily="49" charset="-122"/>
              </a:rPr>
              <a:t>以及得到令牌。</a:t>
            </a:r>
            <a:endParaRPr lang="zh-CN" altLang="en-US" sz="2400" dirty="0">
              <a:latin typeface="黑体" pitchFamily="49" charset="-122"/>
              <a:ea typeface="黑体" pitchFamily="49" charset="-122"/>
            </a:endParaRPr>
          </a:p>
        </p:txBody>
      </p:sp>
      <p:sp>
        <p:nvSpPr>
          <p:cNvPr id="3" name="Rectangle 2"/>
          <p:cNvSpPr>
            <a:spLocks noGrp="1" noChangeArrowheads="1"/>
          </p:cNvSpPr>
          <p:nvPr>
            <p:ph type="title"/>
          </p:nvPr>
        </p:nvSpPr>
        <p:spPr>
          <a:xfrm>
            <a:off x="533400" y="762000"/>
            <a:ext cx="7848600" cy="596900"/>
          </a:xfrm>
        </p:spPr>
        <p:txBody>
          <a:bodyPr>
            <a:normAutofit fontScale="90000"/>
          </a:bodyPr>
          <a:lstStyle/>
          <a:p>
            <a:r>
              <a:rPr lang="zh-CN" altLang="en-US" dirty="0" smtClean="0">
                <a:latin typeface="宋体" pitchFamily="2" charset="-122"/>
                <a:ea typeface="宋体" pitchFamily="2" charset="-122"/>
              </a:rPr>
              <a:t>常用</a:t>
            </a:r>
            <a:r>
              <a:rPr lang="zh-CN" altLang="en-US" dirty="0">
                <a:latin typeface="宋体" pitchFamily="2" charset="-122"/>
                <a:ea typeface="宋体" pitchFamily="2" charset="-122"/>
              </a:rPr>
              <a:t>的身份认证</a:t>
            </a:r>
            <a:r>
              <a:rPr lang="zh-CN" altLang="en-US" dirty="0" smtClean="0">
                <a:latin typeface="宋体" pitchFamily="2" charset="-122"/>
                <a:ea typeface="宋体" pitchFamily="2" charset="-122"/>
              </a:rPr>
              <a:t>方法（</a:t>
            </a: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val="1585724574"/>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body" idx="1"/>
          </p:nvPr>
        </p:nvSpPr>
        <p:spPr>
          <a:xfrm>
            <a:off x="395536" y="1628800"/>
            <a:ext cx="7704856" cy="3168352"/>
          </a:xfrm>
        </p:spPr>
        <p:txBody>
          <a:bodyPr/>
          <a:lstStyle/>
          <a:p>
            <a:pPr>
              <a:lnSpc>
                <a:spcPct val="90000"/>
              </a:lnSpc>
            </a:pPr>
            <a:r>
              <a:rPr lang="zh-CN" altLang="en-US" sz="2300" dirty="0" smtClean="0">
                <a:latin typeface="黑体" pitchFamily="49" charset="-122"/>
                <a:ea typeface="黑体" pitchFamily="49" charset="-122"/>
              </a:rPr>
              <a:t>生物</a:t>
            </a:r>
            <a:r>
              <a:rPr lang="zh-CN" altLang="en-US" sz="2300" dirty="0">
                <a:latin typeface="黑体" pitchFamily="49" charset="-122"/>
                <a:ea typeface="黑体" pitchFamily="49" charset="-122"/>
              </a:rPr>
              <a:t>统计方法是利用个人的某些生物特征或者行为特征来电子化地验证其身份。生物统计阅读器测量生理特征，并将测量的数值与规定值进行比较。</a:t>
            </a:r>
          </a:p>
          <a:p>
            <a:pPr>
              <a:lnSpc>
                <a:spcPct val="90000"/>
              </a:lnSpc>
            </a:pPr>
            <a:r>
              <a:rPr lang="zh-CN" altLang="en-US" sz="2300" dirty="0">
                <a:latin typeface="黑体" pitchFamily="49" charset="-122"/>
                <a:ea typeface="黑体" pitchFamily="49" charset="-122"/>
              </a:rPr>
              <a:t>个人特征有静态的和动态的，包括：容貌、肤色、发质、身材、姿势、手印、指纹、脚印、唇印、颅相、口音、脚步声、体味、视网膜、血型、</a:t>
            </a:r>
            <a:r>
              <a:rPr lang="en-US" altLang="zh-CN" sz="2300" dirty="0">
                <a:latin typeface="黑体" pitchFamily="49" charset="-122"/>
                <a:ea typeface="黑体" pitchFamily="49" charset="-122"/>
              </a:rPr>
              <a:t>DNA</a:t>
            </a:r>
            <a:r>
              <a:rPr lang="zh-CN" altLang="en-US" sz="2300" dirty="0">
                <a:latin typeface="黑体" pitchFamily="49" charset="-122"/>
                <a:ea typeface="黑体" pitchFamily="49" charset="-122"/>
              </a:rPr>
              <a:t>、笔迹、习惯性签字、打字韵律，以及在外界刺激下的反应等</a:t>
            </a:r>
            <a:r>
              <a:rPr lang="zh-CN" altLang="en-US" sz="2300" dirty="0" smtClean="0">
                <a:latin typeface="黑体" pitchFamily="49" charset="-122"/>
                <a:ea typeface="黑体" pitchFamily="49" charset="-122"/>
              </a:rPr>
              <a:t>。</a:t>
            </a:r>
            <a:endParaRPr lang="zh-CN" altLang="en-US" sz="2300" dirty="0">
              <a:latin typeface="黑体" pitchFamily="49" charset="-122"/>
              <a:ea typeface="黑体" pitchFamily="49" charset="-122"/>
            </a:endParaRPr>
          </a:p>
        </p:txBody>
      </p:sp>
      <p:sp>
        <p:nvSpPr>
          <p:cNvPr id="3" name="Rectangle 2"/>
          <p:cNvSpPr>
            <a:spLocks noGrp="1" noChangeArrowheads="1"/>
          </p:cNvSpPr>
          <p:nvPr>
            <p:ph type="title"/>
          </p:nvPr>
        </p:nvSpPr>
        <p:spPr>
          <a:xfrm>
            <a:off x="533400" y="762000"/>
            <a:ext cx="7848600" cy="596900"/>
          </a:xfrm>
        </p:spPr>
        <p:txBody>
          <a:bodyPr>
            <a:normAutofit fontScale="90000"/>
          </a:bodyPr>
          <a:lstStyle/>
          <a:p>
            <a:r>
              <a:rPr lang="zh-CN" altLang="en-US" dirty="0" smtClean="0">
                <a:latin typeface="宋体" pitchFamily="2" charset="-122"/>
                <a:ea typeface="宋体" pitchFamily="2" charset="-122"/>
              </a:rPr>
              <a:t>常用</a:t>
            </a:r>
            <a:r>
              <a:rPr lang="zh-CN" altLang="en-US" dirty="0">
                <a:latin typeface="宋体" pitchFamily="2" charset="-122"/>
                <a:ea typeface="宋体" pitchFamily="2" charset="-122"/>
              </a:rPr>
              <a:t>的身份认证</a:t>
            </a:r>
            <a:r>
              <a:rPr lang="zh-CN" altLang="en-US" dirty="0" smtClean="0">
                <a:latin typeface="宋体" pitchFamily="2" charset="-122"/>
                <a:ea typeface="宋体" pitchFamily="2" charset="-122"/>
              </a:rPr>
              <a:t>方法（</a:t>
            </a:r>
            <a:r>
              <a:rPr lang="en-US" altLang="zh-CN" dirty="0" smtClean="0">
                <a:latin typeface="宋体" pitchFamily="2" charset="-122"/>
                <a:ea typeface="宋体" pitchFamily="2" charset="-122"/>
              </a:rPr>
              <a:t>3</a:t>
            </a:r>
            <a:r>
              <a:rPr lang="zh-CN" altLang="en-US" dirty="0" smtClean="0">
                <a:latin typeface="宋体" pitchFamily="2" charset="-122"/>
                <a:ea typeface="宋体" pitchFamily="2" charset="-122"/>
              </a:rPr>
              <a:t>）</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val="4272974733"/>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a:xfrm>
            <a:off x="457200" y="762000"/>
            <a:ext cx="7848600" cy="596900"/>
          </a:xfrm>
        </p:spPr>
        <p:txBody>
          <a:bodyPr/>
          <a:lstStyle/>
          <a:p>
            <a:r>
              <a:rPr lang="zh-CN" altLang="en-US" sz="3200" b="0" dirty="0" smtClean="0">
                <a:solidFill>
                  <a:schemeClr val="tx1"/>
                </a:solidFill>
                <a:effectLst/>
                <a:latin typeface="黑体" pitchFamily="49" charset="-122"/>
                <a:ea typeface="黑体" pitchFamily="49" charset="-122"/>
              </a:rPr>
              <a:t>基于</a:t>
            </a:r>
            <a:r>
              <a:rPr lang="zh-CN" altLang="en-US" sz="3200" b="0" dirty="0">
                <a:solidFill>
                  <a:schemeClr val="tx1"/>
                </a:solidFill>
                <a:effectLst/>
                <a:latin typeface="黑体" pitchFamily="49" charset="-122"/>
                <a:ea typeface="黑体" pitchFamily="49" charset="-122"/>
              </a:rPr>
              <a:t>公钥密码体制的身份认证</a:t>
            </a:r>
          </a:p>
        </p:txBody>
      </p:sp>
      <p:sp>
        <p:nvSpPr>
          <p:cNvPr id="1425411" name="Rectangle 3"/>
          <p:cNvSpPr>
            <a:spLocks noGrp="1" noChangeArrowheads="1"/>
          </p:cNvSpPr>
          <p:nvPr>
            <p:ph type="body" idx="1"/>
          </p:nvPr>
        </p:nvSpPr>
        <p:spPr>
          <a:xfrm>
            <a:off x="251520" y="1556792"/>
            <a:ext cx="8244408" cy="4133056"/>
          </a:xfrm>
        </p:spPr>
        <p:txBody>
          <a:bodyPr>
            <a:normAutofit lnSpcReduction="10000"/>
          </a:bodyPr>
          <a:lstStyle/>
          <a:p>
            <a:r>
              <a:rPr lang="zh-CN" altLang="en-US" dirty="0">
                <a:latin typeface="+mj-ea"/>
                <a:ea typeface="+mj-ea"/>
              </a:rPr>
              <a:t>服务器保存每个用户的公钥文件，用户保存自己的私钥。登录服务器时，身份认证机制按下列协议认证：</a:t>
            </a:r>
          </a:p>
          <a:p>
            <a:pPr>
              <a:buFont typeface="Wingdings" pitchFamily="2" charset="2"/>
              <a:buNone/>
            </a:pPr>
            <a:r>
              <a:rPr lang="zh-CN" altLang="en-US" dirty="0">
                <a:latin typeface="+mj-ea"/>
                <a:ea typeface="+mj-ea"/>
              </a:rPr>
              <a:t>  ①服务器发送一个随机字符串给用户；</a:t>
            </a:r>
          </a:p>
          <a:p>
            <a:pPr>
              <a:buFont typeface="Wingdings" pitchFamily="2" charset="2"/>
              <a:buNone/>
            </a:pPr>
            <a:r>
              <a:rPr lang="zh-CN" altLang="en-US" dirty="0">
                <a:latin typeface="+mj-ea"/>
                <a:ea typeface="+mj-ea"/>
              </a:rPr>
              <a:t>  ②用户使用自己的私钥对此随机字符串加密，并将此字符串和自己的名字一起传送回服务器；</a:t>
            </a:r>
          </a:p>
          <a:p>
            <a:pPr>
              <a:buFont typeface="Wingdings" pitchFamily="2" charset="2"/>
              <a:buNone/>
            </a:pPr>
            <a:r>
              <a:rPr lang="zh-CN" altLang="en-US" dirty="0">
                <a:latin typeface="+mj-ea"/>
                <a:ea typeface="+mj-ea"/>
              </a:rPr>
              <a:t>  ③服务器在公开密钥数据库中查找用户的公钥，并使用公钥解密；</a:t>
            </a:r>
          </a:p>
          <a:p>
            <a:pPr>
              <a:buFont typeface="Wingdings" pitchFamily="2" charset="2"/>
              <a:buNone/>
            </a:pPr>
            <a:r>
              <a:rPr lang="zh-CN" altLang="en-US" dirty="0">
                <a:latin typeface="+mj-ea"/>
                <a:ea typeface="+mj-ea"/>
              </a:rPr>
              <a:t>  ④若解密后字符串与第①步中发送给用户的字符串相同，则允许用户访问系统。 </a:t>
            </a:r>
          </a:p>
        </p:txBody>
      </p:sp>
    </p:spTree>
    <p:extLst>
      <p:ext uri="{BB962C8B-B14F-4D97-AF65-F5344CB8AC3E}">
        <p14:creationId xmlns:p14="http://schemas.microsoft.com/office/powerpoint/2010/main" val="3711741964"/>
      </p:ext>
    </p:extLst>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ctrTitle"/>
          </p:nvPr>
        </p:nvSpPr>
        <p:spPr>
          <a:xfrm>
            <a:off x="395536" y="980728"/>
            <a:ext cx="7772400" cy="457200"/>
          </a:xfrm>
        </p:spPr>
        <p:txBody>
          <a:bodyPr>
            <a:noAutofit/>
          </a:bodyPr>
          <a:lstStyle/>
          <a:p>
            <a:pPr algn="l"/>
            <a:r>
              <a:rPr lang="zh-CN" altLang="en-US" sz="3700" b="0" dirty="0">
                <a:latin typeface="黑体" pitchFamily="49" charset="-122"/>
                <a:ea typeface="黑体" pitchFamily="49" charset="-122"/>
              </a:rPr>
              <a:t>不可否认机制</a:t>
            </a:r>
          </a:p>
        </p:txBody>
      </p:sp>
      <p:sp>
        <p:nvSpPr>
          <p:cNvPr id="1427459" name="Rectangle 3"/>
          <p:cNvSpPr>
            <a:spLocks noGrp="1" noChangeArrowheads="1"/>
          </p:cNvSpPr>
          <p:nvPr>
            <p:ph type="subTitle" idx="1"/>
          </p:nvPr>
        </p:nvSpPr>
        <p:spPr>
          <a:xfrm>
            <a:off x="304800" y="1905000"/>
            <a:ext cx="8155632" cy="3180184"/>
          </a:xfrm>
        </p:spPr>
        <p:txBody>
          <a:bodyPr/>
          <a:lstStyle/>
          <a:p>
            <a:pPr algn="just">
              <a:buClr>
                <a:srgbClr val="99FFCC"/>
              </a:buClr>
              <a:buFont typeface="Wingdings" pitchFamily="2" charset="2"/>
              <a:buChar char="Ø"/>
            </a:pPr>
            <a:r>
              <a:rPr lang="zh-CN" altLang="en-US" sz="2600" dirty="0" smtClean="0">
                <a:solidFill>
                  <a:schemeClr val="tx1"/>
                </a:solidFill>
              </a:rPr>
              <a:t>不可否认</a:t>
            </a:r>
            <a:r>
              <a:rPr lang="zh-CN" altLang="en-US" sz="2600" dirty="0">
                <a:solidFill>
                  <a:schemeClr val="tx1"/>
                </a:solidFill>
              </a:rPr>
              <a:t>性在安全电子商务中的实现方法；</a:t>
            </a:r>
          </a:p>
          <a:p>
            <a:pPr algn="just">
              <a:buClr>
                <a:srgbClr val="99FFCC"/>
              </a:buClr>
              <a:buFont typeface="Wingdings" pitchFamily="2" charset="2"/>
              <a:buChar char="Ø"/>
            </a:pPr>
            <a:r>
              <a:rPr lang="zh-CN" altLang="en-US" sz="2600" dirty="0">
                <a:solidFill>
                  <a:schemeClr val="tx1"/>
                </a:solidFill>
              </a:rPr>
              <a:t> 不可否认性在公钥基础设施、时戳、仲裁和</a:t>
            </a:r>
            <a:r>
              <a:rPr lang="zh-CN" altLang="en-US" sz="2600" dirty="0" smtClean="0">
                <a:solidFill>
                  <a:schemeClr val="tx1"/>
                </a:solidFill>
              </a:rPr>
              <a:t>存档中</a:t>
            </a:r>
            <a:r>
              <a:rPr lang="zh-CN" altLang="en-US" sz="2600" dirty="0">
                <a:solidFill>
                  <a:schemeClr val="tx1"/>
                </a:solidFill>
              </a:rPr>
              <a:t>的</a:t>
            </a:r>
            <a:r>
              <a:rPr lang="zh-CN" altLang="en-US" sz="2600" dirty="0" smtClean="0">
                <a:solidFill>
                  <a:schemeClr val="tx1"/>
                </a:solidFill>
              </a:rPr>
              <a:t>作用</a:t>
            </a:r>
            <a:r>
              <a:rPr lang="zh-CN" altLang="en-US" sz="2600" dirty="0">
                <a:solidFill>
                  <a:schemeClr val="tx1"/>
                </a:solidFill>
              </a:rPr>
              <a:t>。</a:t>
            </a:r>
            <a:r>
              <a:rPr lang="zh-CN" altLang="en-US" sz="2600" dirty="0" smtClean="0">
                <a:solidFill>
                  <a:schemeClr val="tx1"/>
                </a:solidFill>
              </a:rPr>
              <a:t> </a:t>
            </a:r>
            <a:endParaRPr lang="zh-CN" altLang="en-US" sz="2600" dirty="0">
              <a:solidFill>
                <a:schemeClr val="tx1"/>
              </a:solidFill>
            </a:endParaRPr>
          </a:p>
        </p:txBody>
      </p:sp>
    </p:spTree>
    <p:extLst>
      <p:ext uri="{BB962C8B-B14F-4D97-AF65-F5344CB8AC3E}">
        <p14:creationId xmlns:p14="http://schemas.microsoft.com/office/powerpoint/2010/main" val="18746989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a:xfrm>
            <a:off x="457200" y="838200"/>
            <a:ext cx="7793038" cy="533400"/>
          </a:xfrm>
        </p:spPr>
        <p:txBody>
          <a:bodyPr>
            <a:noAutofit/>
          </a:bodyPr>
          <a:lstStyle/>
          <a:p>
            <a:r>
              <a:rPr lang="zh-CN" altLang="en-US" sz="3700" b="0" dirty="0">
                <a:latin typeface="黑体" pitchFamily="49" charset="-122"/>
                <a:ea typeface="黑体" pitchFamily="49" charset="-122"/>
              </a:rPr>
              <a:t>可信赖第三方</a:t>
            </a:r>
          </a:p>
        </p:txBody>
      </p:sp>
      <p:sp>
        <p:nvSpPr>
          <p:cNvPr id="1429507" name="Rectangle 3"/>
          <p:cNvSpPr>
            <a:spLocks noGrp="1" noChangeArrowheads="1"/>
          </p:cNvSpPr>
          <p:nvPr>
            <p:ph type="body" idx="1"/>
          </p:nvPr>
        </p:nvSpPr>
        <p:spPr>
          <a:xfrm>
            <a:off x="228600" y="1676400"/>
            <a:ext cx="8610600" cy="4876800"/>
          </a:xfrm>
        </p:spPr>
        <p:txBody>
          <a:bodyPr/>
          <a:lstStyle/>
          <a:p>
            <a:r>
              <a:rPr lang="zh-CN" altLang="en-US" dirty="0">
                <a:latin typeface="+mn-ea"/>
              </a:rPr>
              <a:t>公正性、独立性、</a:t>
            </a:r>
            <a:r>
              <a:rPr lang="zh-CN" altLang="en-US" dirty="0" smtClean="0">
                <a:latin typeface="+mn-ea"/>
              </a:rPr>
              <a:t>可靠性，为</a:t>
            </a:r>
            <a:r>
              <a:rPr lang="zh-CN" altLang="en-US" dirty="0">
                <a:latin typeface="+mn-ea"/>
              </a:rPr>
              <a:t>所有成员所接受</a:t>
            </a:r>
          </a:p>
          <a:p>
            <a:pPr>
              <a:buFont typeface="Wingdings" pitchFamily="2" charset="2"/>
              <a:buNone/>
            </a:pPr>
            <a:r>
              <a:rPr lang="zh-CN" altLang="en-US" dirty="0">
                <a:latin typeface="+mn-ea"/>
                <a:cs typeface="Times New Roman" pitchFamily="18" charset="0"/>
              </a:rPr>
              <a:t>   </a:t>
            </a:r>
            <a:r>
              <a:rPr lang="en-US" altLang="zh-CN" dirty="0">
                <a:latin typeface="+mn-ea"/>
                <a:cs typeface="Times New Roman" pitchFamily="18" charset="0"/>
              </a:rPr>
              <a:t>(1)</a:t>
            </a:r>
            <a:r>
              <a:rPr lang="zh-CN" altLang="en-US" dirty="0">
                <a:latin typeface="+mn-ea"/>
                <a:cs typeface="Times New Roman" pitchFamily="18" charset="0"/>
              </a:rPr>
              <a:t>公钥证书。    </a:t>
            </a:r>
            <a:r>
              <a:rPr lang="zh-CN" altLang="en-US" dirty="0">
                <a:latin typeface="+mn-ea"/>
              </a:rPr>
              <a:t> </a:t>
            </a:r>
            <a:r>
              <a:rPr lang="en-US" altLang="zh-CN" dirty="0">
                <a:latin typeface="+mn-ea"/>
                <a:cs typeface="Times New Roman" pitchFamily="18" charset="0"/>
              </a:rPr>
              <a:t>(2)</a:t>
            </a:r>
            <a:r>
              <a:rPr lang="zh-CN" altLang="en-US" dirty="0">
                <a:latin typeface="+mn-ea"/>
                <a:cs typeface="Times New Roman" pitchFamily="18" charset="0"/>
              </a:rPr>
              <a:t>身份证实。</a:t>
            </a:r>
          </a:p>
          <a:p>
            <a:pPr>
              <a:buFont typeface="Wingdings" pitchFamily="2" charset="2"/>
              <a:buNone/>
            </a:pPr>
            <a:r>
              <a:rPr lang="zh-CN" altLang="en-US" dirty="0">
                <a:latin typeface="+mn-ea"/>
                <a:cs typeface="Times New Roman" pitchFamily="18" charset="0"/>
              </a:rPr>
              <a:t>   </a:t>
            </a:r>
            <a:r>
              <a:rPr lang="en-US" altLang="zh-CN" dirty="0">
                <a:latin typeface="+mn-ea"/>
                <a:cs typeface="Times New Roman" pitchFamily="18" charset="0"/>
              </a:rPr>
              <a:t>(3)</a:t>
            </a:r>
            <a:r>
              <a:rPr lang="zh-CN" altLang="en-US" dirty="0">
                <a:latin typeface="+mn-ea"/>
                <a:cs typeface="Times New Roman" pitchFamily="18" charset="0"/>
              </a:rPr>
              <a:t>时戳。         </a:t>
            </a:r>
            <a:r>
              <a:rPr lang="en-US" altLang="zh-CN" dirty="0">
                <a:latin typeface="+mn-ea"/>
                <a:cs typeface="Times New Roman" pitchFamily="18" charset="0"/>
              </a:rPr>
              <a:t>(4)</a:t>
            </a:r>
            <a:r>
              <a:rPr lang="zh-CN" altLang="en-US" dirty="0">
                <a:latin typeface="+mn-ea"/>
                <a:cs typeface="Times New Roman" pitchFamily="18" charset="0"/>
              </a:rPr>
              <a:t>证据保存。 </a:t>
            </a:r>
          </a:p>
          <a:p>
            <a:pPr>
              <a:buFont typeface="Wingdings" pitchFamily="2" charset="2"/>
              <a:buNone/>
            </a:pPr>
            <a:r>
              <a:rPr lang="zh-CN" altLang="en-US" dirty="0">
                <a:latin typeface="+mn-ea"/>
                <a:cs typeface="Times New Roman" pitchFamily="18" charset="0"/>
              </a:rPr>
              <a:t>   </a:t>
            </a:r>
            <a:r>
              <a:rPr lang="en-US" altLang="zh-CN" dirty="0">
                <a:latin typeface="+mn-ea"/>
                <a:cs typeface="Times New Roman" pitchFamily="18" charset="0"/>
              </a:rPr>
              <a:t>(5)</a:t>
            </a:r>
            <a:r>
              <a:rPr lang="zh-CN" altLang="en-US" dirty="0">
                <a:latin typeface="+mn-ea"/>
                <a:cs typeface="Times New Roman" pitchFamily="18" charset="0"/>
              </a:rPr>
              <a:t>中介递送。     </a:t>
            </a:r>
            <a:r>
              <a:rPr lang="en-US" altLang="zh-CN" dirty="0">
                <a:latin typeface="+mn-ea"/>
                <a:cs typeface="Times New Roman" pitchFamily="18" charset="0"/>
              </a:rPr>
              <a:t>(6)</a:t>
            </a:r>
            <a:r>
              <a:rPr lang="zh-CN" altLang="en-US" dirty="0">
                <a:latin typeface="+mn-ea"/>
                <a:cs typeface="Times New Roman" pitchFamily="18" charset="0"/>
              </a:rPr>
              <a:t>解决纠纷。</a:t>
            </a:r>
          </a:p>
          <a:p>
            <a:pPr>
              <a:buFont typeface="Wingdings" pitchFamily="2" charset="2"/>
              <a:buNone/>
            </a:pPr>
            <a:r>
              <a:rPr lang="zh-CN" altLang="en-US" dirty="0">
                <a:latin typeface="+mn-ea"/>
                <a:cs typeface="Times New Roman" pitchFamily="18" charset="0"/>
              </a:rPr>
              <a:t>   </a:t>
            </a:r>
            <a:r>
              <a:rPr lang="en-US" altLang="zh-CN" dirty="0">
                <a:latin typeface="+mn-ea"/>
                <a:cs typeface="Times New Roman" pitchFamily="18" charset="0"/>
              </a:rPr>
              <a:t>(7)</a:t>
            </a:r>
            <a:r>
              <a:rPr lang="zh-CN" altLang="en-US" dirty="0">
                <a:latin typeface="+mn-ea"/>
                <a:cs typeface="Times New Roman" pitchFamily="18" charset="0"/>
              </a:rPr>
              <a:t>仲裁。 </a:t>
            </a:r>
          </a:p>
        </p:txBody>
      </p:sp>
    </p:spTree>
    <p:extLst>
      <p:ext uri="{BB962C8B-B14F-4D97-AF65-F5344CB8AC3E}">
        <p14:creationId xmlns:p14="http://schemas.microsoft.com/office/powerpoint/2010/main" val="31656162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latin typeface="+mn-ea"/>
              </a:rPr>
              <a:t>SSL</a:t>
            </a:r>
            <a:r>
              <a:rPr lang="zh-CN" altLang="en-US" sz="2800" dirty="0">
                <a:latin typeface="+mn-ea"/>
              </a:rPr>
              <a:t>（</a:t>
            </a:r>
            <a:r>
              <a:rPr lang="en-US" altLang="zh-CN" sz="2800" dirty="0">
                <a:latin typeface="+mn-ea"/>
              </a:rPr>
              <a:t>Secure Socket Layer</a:t>
            </a:r>
            <a:r>
              <a:rPr lang="zh-CN" altLang="en-US" sz="2800" dirty="0">
                <a:latin typeface="+mn-ea"/>
              </a:rPr>
              <a:t>）由</a:t>
            </a:r>
            <a:r>
              <a:rPr lang="en-US" altLang="zh-CN" sz="2800" dirty="0">
                <a:latin typeface="+mn-ea"/>
              </a:rPr>
              <a:t>Netscape</a:t>
            </a:r>
            <a:r>
              <a:rPr lang="zh-CN" altLang="en-US" sz="2800" dirty="0">
                <a:latin typeface="+mn-ea"/>
              </a:rPr>
              <a:t>公司开发的一套</a:t>
            </a:r>
            <a:r>
              <a:rPr lang="en-US" altLang="zh-CN" sz="2800" dirty="0">
                <a:latin typeface="+mn-ea"/>
              </a:rPr>
              <a:t>Internet</a:t>
            </a:r>
            <a:r>
              <a:rPr lang="zh-CN" altLang="en-US" sz="2800" dirty="0">
                <a:latin typeface="+mn-ea"/>
              </a:rPr>
              <a:t>数据安全协议，被广泛地用于</a:t>
            </a:r>
            <a:r>
              <a:rPr lang="en-US" altLang="zh-CN" sz="2800" dirty="0">
                <a:latin typeface="+mn-ea"/>
              </a:rPr>
              <a:t>Web</a:t>
            </a:r>
            <a:r>
              <a:rPr lang="zh-CN" altLang="en-US" sz="2800" dirty="0">
                <a:latin typeface="+mn-ea"/>
              </a:rPr>
              <a:t>浏览器与服务器之间的身份认证和加密数据传输。位于</a:t>
            </a:r>
            <a:r>
              <a:rPr lang="en-US" altLang="zh-CN" sz="2800" dirty="0">
                <a:latin typeface="+mn-ea"/>
              </a:rPr>
              <a:t>TCP/IP</a:t>
            </a:r>
            <a:r>
              <a:rPr lang="zh-CN" altLang="en-US" sz="2800" dirty="0">
                <a:latin typeface="+mn-ea"/>
              </a:rPr>
              <a:t>协议与各种应用层协议之间，为数据通讯提供安全支持</a:t>
            </a:r>
            <a:r>
              <a:rPr lang="zh-CN" altLang="en-US" sz="2800" dirty="0" smtClean="0">
                <a:latin typeface="+mn-ea"/>
              </a:rPr>
              <a:t>。</a:t>
            </a:r>
            <a:endParaRPr lang="en-US" altLang="zh-CN" sz="2800" dirty="0" smtClean="0">
              <a:latin typeface="+mn-ea"/>
            </a:endParaRPr>
          </a:p>
          <a:p>
            <a:r>
              <a:rPr lang="zh-CN" altLang="en-US" sz="2800" dirty="0" smtClean="0">
                <a:latin typeface="+mn-ea"/>
              </a:rPr>
              <a:t>通过证书相互认证，在交易者之间产生加密的链接。</a:t>
            </a:r>
            <a:endParaRPr lang="zh-CN" altLang="en-US" sz="2800" dirty="0">
              <a:latin typeface="+mn-ea"/>
            </a:endParaRPr>
          </a:p>
          <a:p>
            <a:endParaRPr lang="zh-CN" altLang="en-US" dirty="0"/>
          </a:p>
        </p:txBody>
      </p:sp>
      <p:sp>
        <p:nvSpPr>
          <p:cNvPr id="3" name="标题 2"/>
          <p:cNvSpPr>
            <a:spLocks noGrp="1"/>
          </p:cNvSpPr>
          <p:nvPr>
            <p:ph type="title"/>
          </p:nvPr>
        </p:nvSpPr>
        <p:spPr/>
        <p:txBody>
          <a:bodyPr/>
          <a:lstStyle/>
          <a:p>
            <a:r>
              <a:rPr lang="en-US" altLang="zh-CN" b="0" dirty="0" smtClean="0">
                <a:effectLst/>
                <a:latin typeface="+mn-ea"/>
                <a:ea typeface="+mn-ea"/>
              </a:rPr>
              <a:t>SSL</a:t>
            </a:r>
            <a:r>
              <a:rPr lang="zh-CN" altLang="en-US" b="0" dirty="0" smtClean="0">
                <a:effectLst/>
                <a:latin typeface="+mn-ea"/>
                <a:ea typeface="+mn-ea"/>
              </a:rPr>
              <a:t>协议</a:t>
            </a:r>
            <a:endParaRPr lang="zh-CN" altLang="en-US" b="0" dirty="0">
              <a:effectLst/>
              <a:latin typeface="+mn-ea"/>
              <a:ea typeface="+mn-ea"/>
            </a:endParaRPr>
          </a:p>
        </p:txBody>
      </p:sp>
    </p:spTree>
    <p:extLst>
      <p:ext uri="{BB962C8B-B14F-4D97-AF65-F5344CB8AC3E}">
        <p14:creationId xmlns:p14="http://schemas.microsoft.com/office/powerpoint/2010/main" val="3581138680"/>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a:xfrm>
            <a:off x="685800" y="685800"/>
            <a:ext cx="7848600" cy="596900"/>
          </a:xfrm>
        </p:spPr>
        <p:txBody>
          <a:bodyPr>
            <a:noAutofit/>
          </a:bodyPr>
          <a:lstStyle/>
          <a:p>
            <a:r>
              <a:rPr lang="zh-CN" altLang="en-US" sz="3700" b="0" dirty="0">
                <a:latin typeface="黑体" pitchFamily="49" charset="-122"/>
                <a:ea typeface="黑体" pitchFamily="49" charset="-122"/>
              </a:rPr>
              <a:t>密码技术的</a:t>
            </a:r>
            <a:r>
              <a:rPr lang="zh-CN" altLang="en-US" sz="3700" b="0" dirty="0" smtClean="0">
                <a:latin typeface="黑体" pitchFamily="49" charset="-122"/>
                <a:ea typeface="黑体" pitchFamily="49" charset="-122"/>
              </a:rPr>
              <a:t>基本要求</a:t>
            </a:r>
            <a:endParaRPr lang="zh-CN" altLang="en-US" sz="3700" b="0" dirty="0">
              <a:latin typeface="黑体" pitchFamily="49" charset="-122"/>
              <a:ea typeface="黑体" pitchFamily="49" charset="-122"/>
            </a:endParaRPr>
          </a:p>
        </p:txBody>
      </p:sp>
      <p:sp>
        <p:nvSpPr>
          <p:cNvPr id="4" name="Rectangle 3"/>
          <p:cNvSpPr txBox="1">
            <a:spLocks noChangeArrowheads="1"/>
          </p:cNvSpPr>
          <p:nvPr/>
        </p:nvSpPr>
        <p:spPr>
          <a:xfrm>
            <a:off x="561915" y="1412776"/>
            <a:ext cx="7754501" cy="3268960"/>
          </a:xfrm>
          <a:prstGeom prst="rect">
            <a:avLst/>
          </a:prstGeom>
        </p:spPr>
        <p:txBody>
          <a:bodyPr vert="horz">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endParaRPr lang="en-US" altLang="zh-CN" dirty="0" smtClean="0">
              <a:latin typeface="宋体" pitchFamily="2" charset="-122"/>
            </a:endParaRPr>
          </a:p>
          <a:p>
            <a:pPr algn="just"/>
            <a:r>
              <a:rPr lang="zh-CN" altLang="en-US" b="0" dirty="0">
                <a:latin typeface="宋体" pitchFamily="2" charset="-122"/>
              </a:rPr>
              <a:t>秘密性：可以避免敏感信息泄漏的威胁</a:t>
            </a:r>
            <a:r>
              <a:rPr lang="zh-CN" altLang="en-US" b="0" dirty="0" smtClean="0">
                <a:latin typeface="宋体" pitchFamily="2" charset="-122"/>
              </a:rPr>
              <a:t>。</a:t>
            </a:r>
            <a:endParaRPr lang="en-US" altLang="zh-CN" b="0" dirty="0" smtClean="0">
              <a:latin typeface="宋体" pitchFamily="2" charset="-122"/>
            </a:endParaRPr>
          </a:p>
          <a:p>
            <a:pPr algn="just"/>
            <a:r>
              <a:rPr lang="zh-CN" altLang="en-US" b="0" dirty="0" smtClean="0">
                <a:latin typeface="宋体" pitchFamily="2" charset="-122"/>
              </a:rPr>
              <a:t>不可否认</a:t>
            </a:r>
            <a:r>
              <a:rPr lang="zh-CN" altLang="en-US" b="0" dirty="0">
                <a:latin typeface="宋体" pitchFamily="2" charset="-122"/>
              </a:rPr>
              <a:t>：防止交易伙伴否认曾经发送或者接收</a:t>
            </a:r>
            <a:r>
              <a:rPr lang="zh-CN" altLang="en-US" b="0" dirty="0" smtClean="0">
                <a:latin typeface="宋体" pitchFamily="2" charset="-122"/>
              </a:rPr>
              <a:t>过文件</a:t>
            </a:r>
            <a:r>
              <a:rPr lang="zh-CN" altLang="en-US" b="0" dirty="0">
                <a:latin typeface="宋体" pitchFamily="2" charset="-122"/>
              </a:rPr>
              <a:t>或数据</a:t>
            </a:r>
            <a:r>
              <a:rPr lang="zh-CN" altLang="en-US" b="0" dirty="0" smtClean="0">
                <a:latin typeface="宋体" pitchFamily="2" charset="-122"/>
              </a:rPr>
              <a:t>。</a:t>
            </a:r>
            <a:endParaRPr lang="en-US" altLang="zh-CN" b="0" dirty="0" smtClean="0">
              <a:latin typeface="宋体" pitchFamily="2" charset="-122"/>
            </a:endParaRPr>
          </a:p>
          <a:p>
            <a:pPr algn="just"/>
            <a:r>
              <a:rPr lang="zh-CN" altLang="en-US" b="0" dirty="0" smtClean="0">
                <a:latin typeface="宋体" pitchFamily="2" charset="-122"/>
              </a:rPr>
              <a:t>验证</a:t>
            </a:r>
            <a:r>
              <a:rPr lang="zh-CN" altLang="en-US" b="0" dirty="0">
                <a:latin typeface="宋体" pitchFamily="2" charset="-122"/>
              </a:rPr>
              <a:t>：消息的接收者应能确认消息的来源，入侵者不可能伪装成他人</a:t>
            </a:r>
            <a:r>
              <a:rPr lang="zh-CN" altLang="en-US" b="0" dirty="0" smtClean="0">
                <a:latin typeface="宋体" pitchFamily="2" charset="-122"/>
              </a:rPr>
              <a:t>。</a:t>
            </a:r>
            <a:endParaRPr lang="en-US" altLang="zh-CN" b="0" dirty="0" smtClean="0">
              <a:latin typeface="宋体" pitchFamily="2" charset="-122"/>
            </a:endParaRPr>
          </a:p>
          <a:p>
            <a:pPr algn="just"/>
            <a:r>
              <a:rPr lang="zh-CN" altLang="en-US" b="0" dirty="0" smtClean="0">
                <a:latin typeface="宋体" pitchFamily="2" charset="-122"/>
              </a:rPr>
              <a:t>完整性：能够</a:t>
            </a:r>
            <a:r>
              <a:rPr lang="zh-CN" altLang="en-US" b="0" dirty="0">
                <a:latin typeface="宋体" pitchFamily="2" charset="-122"/>
              </a:rPr>
              <a:t>验证在传递过程中消息没有被篡改，入侵者不能用假消息代替合法消息。</a:t>
            </a:r>
            <a:endParaRPr lang="zh-CN" altLang="en-US" b="0" dirty="0"/>
          </a:p>
        </p:txBody>
      </p:sp>
    </p:spTree>
    <p:extLst>
      <p:ext uri="{BB962C8B-B14F-4D97-AF65-F5344CB8AC3E}">
        <p14:creationId xmlns:p14="http://schemas.microsoft.com/office/powerpoint/2010/main" val="15073362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de-DE" b="0" dirty="0">
                <a:effectLst/>
                <a:latin typeface="+mn-ea"/>
                <a:ea typeface="+mn-ea"/>
              </a:rPr>
              <a:t>基于</a:t>
            </a:r>
            <a:r>
              <a:rPr lang="de-DE" altLang="zh-CN" b="0" dirty="0">
                <a:effectLst/>
                <a:latin typeface="+mn-ea"/>
                <a:ea typeface="+mn-ea"/>
              </a:rPr>
              <a:t>Internet</a:t>
            </a:r>
            <a:r>
              <a:rPr lang="zh-CN" altLang="de-DE" b="0" dirty="0">
                <a:effectLst/>
                <a:latin typeface="+mn-ea"/>
                <a:ea typeface="+mn-ea"/>
              </a:rPr>
              <a:t>的</a:t>
            </a:r>
            <a:r>
              <a:rPr lang="de-DE" altLang="zh-CN" b="0" dirty="0">
                <a:effectLst/>
                <a:latin typeface="+mn-ea"/>
                <a:ea typeface="+mn-ea"/>
              </a:rPr>
              <a:t>B2B</a:t>
            </a:r>
            <a:r>
              <a:rPr lang="zh-CN" altLang="de-DE" b="0" dirty="0">
                <a:effectLst/>
                <a:latin typeface="+mn-ea"/>
                <a:ea typeface="+mn-ea"/>
              </a:rPr>
              <a:t>电子交易流程</a:t>
            </a:r>
            <a:endParaRPr lang="zh-CN" altLang="en-US" b="0" dirty="0">
              <a:effectLst/>
              <a:latin typeface="+mn-ea"/>
              <a:ea typeface="+mn-ea"/>
            </a:endParaRPr>
          </a:p>
        </p:txBody>
      </p:sp>
      <p:grpSp>
        <p:nvGrpSpPr>
          <p:cNvPr id="5" name="Group 351"/>
          <p:cNvGrpSpPr>
            <a:grpSpLocks/>
          </p:cNvGrpSpPr>
          <p:nvPr/>
        </p:nvGrpSpPr>
        <p:grpSpPr bwMode="auto">
          <a:xfrm>
            <a:off x="774112" y="1674813"/>
            <a:ext cx="7273925" cy="4868865"/>
            <a:chOff x="576" y="1314"/>
            <a:chExt cx="4582" cy="3067"/>
          </a:xfrm>
        </p:grpSpPr>
        <p:sp>
          <p:nvSpPr>
            <p:cNvPr id="6" name="Arc 7"/>
            <p:cNvSpPr>
              <a:spLocks/>
            </p:cNvSpPr>
            <p:nvPr/>
          </p:nvSpPr>
          <p:spPr bwMode="auto">
            <a:xfrm>
              <a:off x="1685" y="1471"/>
              <a:ext cx="310" cy="3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FF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grpSp>
          <p:nvGrpSpPr>
            <p:cNvPr id="7" name="Group 8"/>
            <p:cNvGrpSpPr>
              <a:grpSpLocks/>
            </p:cNvGrpSpPr>
            <p:nvPr/>
          </p:nvGrpSpPr>
          <p:grpSpPr bwMode="auto">
            <a:xfrm>
              <a:off x="1983" y="1571"/>
              <a:ext cx="90" cy="112"/>
              <a:chOff x="2017" y="3062"/>
              <a:chExt cx="96" cy="133"/>
            </a:xfrm>
          </p:grpSpPr>
          <p:grpSp>
            <p:nvGrpSpPr>
              <p:cNvPr id="307" name="Group 9"/>
              <p:cNvGrpSpPr>
                <a:grpSpLocks/>
              </p:cNvGrpSpPr>
              <p:nvPr/>
            </p:nvGrpSpPr>
            <p:grpSpPr bwMode="auto">
              <a:xfrm>
                <a:off x="2017" y="3104"/>
                <a:ext cx="96" cy="91"/>
                <a:chOff x="2017" y="3104"/>
                <a:chExt cx="96" cy="91"/>
              </a:xfrm>
            </p:grpSpPr>
            <p:grpSp>
              <p:nvGrpSpPr>
                <p:cNvPr id="330" name="Group 10"/>
                <p:cNvGrpSpPr>
                  <a:grpSpLocks/>
                </p:cNvGrpSpPr>
                <p:nvPr/>
              </p:nvGrpSpPr>
              <p:grpSpPr bwMode="auto">
                <a:xfrm>
                  <a:off x="2043" y="3104"/>
                  <a:ext cx="70" cy="91"/>
                  <a:chOff x="2043" y="3104"/>
                  <a:chExt cx="70" cy="91"/>
                </a:xfrm>
              </p:grpSpPr>
              <p:sp>
                <p:nvSpPr>
                  <p:cNvPr id="336" name="Freeform 11"/>
                  <p:cNvSpPr>
                    <a:spLocks/>
                  </p:cNvSpPr>
                  <p:nvPr/>
                </p:nvSpPr>
                <p:spPr bwMode="auto">
                  <a:xfrm>
                    <a:off x="2043" y="3104"/>
                    <a:ext cx="70" cy="91"/>
                  </a:xfrm>
                  <a:custGeom>
                    <a:avLst/>
                    <a:gdLst>
                      <a:gd name="T0" fmla="*/ 0 w 70"/>
                      <a:gd name="T1" fmla="*/ 14 h 91"/>
                      <a:gd name="T2" fmla="*/ 36 w 70"/>
                      <a:gd name="T3" fmla="*/ 90 h 91"/>
                      <a:gd name="T4" fmla="*/ 48 w 70"/>
                      <a:gd name="T5" fmla="*/ 72 h 91"/>
                      <a:gd name="T6" fmla="*/ 69 w 70"/>
                      <a:gd name="T7" fmla="*/ 71 h 91"/>
                      <a:gd name="T8" fmla="*/ 29 w 70"/>
                      <a:gd name="T9" fmla="*/ 0 h 91"/>
                      <a:gd name="T10" fmla="*/ 0 w 70"/>
                      <a:gd name="T11" fmla="*/ 14 h 91"/>
                    </a:gdLst>
                    <a:ahLst/>
                    <a:cxnLst>
                      <a:cxn ang="0">
                        <a:pos x="T0" y="T1"/>
                      </a:cxn>
                      <a:cxn ang="0">
                        <a:pos x="T2" y="T3"/>
                      </a:cxn>
                      <a:cxn ang="0">
                        <a:pos x="T4" y="T5"/>
                      </a:cxn>
                      <a:cxn ang="0">
                        <a:pos x="T6" y="T7"/>
                      </a:cxn>
                      <a:cxn ang="0">
                        <a:pos x="T8" y="T9"/>
                      </a:cxn>
                      <a:cxn ang="0">
                        <a:pos x="T10" y="T11"/>
                      </a:cxn>
                    </a:cxnLst>
                    <a:rect l="0" t="0" r="r" b="b"/>
                    <a:pathLst>
                      <a:path w="70" h="91">
                        <a:moveTo>
                          <a:pt x="0" y="14"/>
                        </a:moveTo>
                        <a:lnTo>
                          <a:pt x="36" y="90"/>
                        </a:lnTo>
                        <a:lnTo>
                          <a:pt x="48" y="72"/>
                        </a:lnTo>
                        <a:lnTo>
                          <a:pt x="69" y="71"/>
                        </a:lnTo>
                        <a:lnTo>
                          <a:pt x="29" y="0"/>
                        </a:lnTo>
                        <a:lnTo>
                          <a:pt x="0" y="14"/>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37" name="Freeform 12"/>
                  <p:cNvSpPr>
                    <a:spLocks/>
                  </p:cNvSpPr>
                  <p:nvPr/>
                </p:nvSpPr>
                <p:spPr bwMode="auto">
                  <a:xfrm>
                    <a:off x="2060" y="3115"/>
                    <a:ext cx="17" cy="57"/>
                  </a:xfrm>
                  <a:custGeom>
                    <a:avLst/>
                    <a:gdLst>
                      <a:gd name="T0" fmla="*/ 16 w 17"/>
                      <a:gd name="T1" fmla="*/ 2 h 57"/>
                      <a:gd name="T2" fmla="*/ 8 w 17"/>
                      <a:gd name="T3" fmla="*/ 56 h 57"/>
                      <a:gd name="T4" fmla="*/ 0 w 17"/>
                      <a:gd name="T5" fmla="*/ 39 h 57"/>
                      <a:gd name="T6" fmla="*/ 8 w 17"/>
                      <a:gd name="T7" fmla="*/ 0 h 57"/>
                      <a:gd name="T8" fmla="*/ 16 w 17"/>
                      <a:gd name="T9" fmla="*/ 2 h 57"/>
                    </a:gdLst>
                    <a:ahLst/>
                    <a:cxnLst>
                      <a:cxn ang="0">
                        <a:pos x="T0" y="T1"/>
                      </a:cxn>
                      <a:cxn ang="0">
                        <a:pos x="T2" y="T3"/>
                      </a:cxn>
                      <a:cxn ang="0">
                        <a:pos x="T4" y="T5"/>
                      </a:cxn>
                      <a:cxn ang="0">
                        <a:pos x="T6" y="T7"/>
                      </a:cxn>
                      <a:cxn ang="0">
                        <a:pos x="T8" y="T9"/>
                      </a:cxn>
                    </a:cxnLst>
                    <a:rect l="0" t="0" r="r" b="b"/>
                    <a:pathLst>
                      <a:path w="17" h="57">
                        <a:moveTo>
                          <a:pt x="16" y="2"/>
                        </a:moveTo>
                        <a:lnTo>
                          <a:pt x="8" y="56"/>
                        </a:lnTo>
                        <a:lnTo>
                          <a:pt x="0" y="39"/>
                        </a:lnTo>
                        <a:lnTo>
                          <a:pt x="8" y="0"/>
                        </a:lnTo>
                        <a:lnTo>
                          <a:pt x="16" y="2"/>
                        </a:lnTo>
                      </a:path>
                    </a:pathLst>
                  </a:custGeom>
                  <a:solidFill>
                    <a:srgbClr val="FFFF00"/>
                  </a:solidFill>
                  <a:ln w="9525" cap="rnd">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38" name="Oval 13"/>
                  <p:cNvSpPr>
                    <a:spLocks noChangeArrowheads="1"/>
                  </p:cNvSpPr>
                  <p:nvPr/>
                </p:nvSpPr>
                <p:spPr bwMode="auto">
                  <a:xfrm>
                    <a:off x="2069" y="3115"/>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grpSp>
            <p:grpSp>
              <p:nvGrpSpPr>
                <p:cNvPr id="331" name="Group 14"/>
                <p:cNvGrpSpPr>
                  <a:grpSpLocks/>
                </p:cNvGrpSpPr>
                <p:nvPr/>
              </p:nvGrpSpPr>
              <p:grpSpPr bwMode="auto">
                <a:xfrm>
                  <a:off x="2017" y="3107"/>
                  <a:ext cx="57" cy="85"/>
                  <a:chOff x="2017" y="3107"/>
                  <a:chExt cx="57" cy="85"/>
                </a:xfrm>
              </p:grpSpPr>
              <p:sp>
                <p:nvSpPr>
                  <p:cNvPr id="332" name="Freeform 15"/>
                  <p:cNvSpPr>
                    <a:spLocks/>
                  </p:cNvSpPr>
                  <p:nvPr/>
                </p:nvSpPr>
                <p:spPr bwMode="auto">
                  <a:xfrm>
                    <a:off x="2017" y="3107"/>
                    <a:ext cx="56" cy="85"/>
                  </a:xfrm>
                  <a:custGeom>
                    <a:avLst/>
                    <a:gdLst>
                      <a:gd name="T0" fmla="*/ 55 w 56"/>
                      <a:gd name="T1" fmla="*/ 8 h 85"/>
                      <a:gd name="T2" fmla="*/ 39 w 56"/>
                      <a:gd name="T3" fmla="*/ 84 h 85"/>
                      <a:gd name="T4" fmla="*/ 23 w 56"/>
                      <a:gd name="T5" fmla="*/ 69 h 85"/>
                      <a:gd name="T6" fmla="*/ 0 w 56"/>
                      <a:gd name="T7" fmla="*/ 75 h 85"/>
                      <a:gd name="T8" fmla="*/ 26 w 56"/>
                      <a:gd name="T9" fmla="*/ 0 h 85"/>
                      <a:gd name="T10" fmla="*/ 55 w 56"/>
                      <a:gd name="T11" fmla="*/ 8 h 85"/>
                    </a:gdLst>
                    <a:ahLst/>
                    <a:cxnLst>
                      <a:cxn ang="0">
                        <a:pos x="T0" y="T1"/>
                      </a:cxn>
                      <a:cxn ang="0">
                        <a:pos x="T2" y="T3"/>
                      </a:cxn>
                      <a:cxn ang="0">
                        <a:pos x="T4" y="T5"/>
                      </a:cxn>
                      <a:cxn ang="0">
                        <a:pos x="T6" y="T7"/>
                      </a:cxn>
                      <a:cxn ang="0">
                        <a:pos x="T8" y="T9"/>
                      </a:cxn>
                      <a:cxn ang="0">
                        <a:pos x="T10" y="T11"/>
                      </a:cxn>
                    </a:cxnLst>
                    <a:rect l="0" t="0" r="r" b="b"/>
                    <a:pathLst>
                      <a:path w="56" h="85">
                        <a:moveTo>
                          <a:pt x="55" y="8"/>
                        </a:moveTo>
                        <a:lnTo>
                          <a:pt x="39" y="84"/>
                        </a:lnTo>
                        <a:lnTo>
                          <a:pt x="23" y="69"/>
                        </a:lnTo>
                        <a:lnTo>
                          <a:pt x="0" y="75"/>
                        </a:lnTo>
                        <a:lnTo>
                          <a:pt x="26" y="0"/>
                        </a:lnTo>
                        <a:lnTo>
                          <a:pt x="55" y="8"/>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33" name="Oval 16"/>
                  <p:cNvSpPr>
                    <a:spLocks noChangeArrowheads="1"/>
                  </p:cNvSpPr>
                  <p:nvPr/>
                </p:nvSpPr>
                <p:spPr bwMode="auto">
                  <a:xfrm>
                    <a:off x="2040" y="3113"/>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34" name="Oval 17"/>
                  <p:cNvSpPr>
                    <a:spLocks noChangeArrowheads="1"/>
                  </p:cNvSpPr>
                  <p:nvPr/>
                </p:nvSpPr>
                <p:spPr bwMode="auto">
                  <a:xfrm>
                    <a:off x="2048" y="3117"/>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35" name="Oval 18"/>
                  <p:cNvSpPr>
                    <a:spLocks noChangeArrowheads="1"/>
                  </p:cNvSpPr>
                  <p:nvPr/>
                </p:nvSpPr>
                <p:spPr bwMode="auto">
                  <a:xfrm>
                    <a:off x="2058" y="3118"/>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grpSp>
          </p:grpSp>
          <p:grpSp>
            <p:nvGrpSpPr>
              <p:cNvPr id="308" name="Group 19"/>
              <p:cNvGrpSpPr>
                <a:grpSpLocks/>
              </p:cNvGrpSpPr>
              <p:nvPr/>
            </p:nvGrpSpPr>
            <p:grpSpPr bwMode="auto">
              <a:xfrm>
                <a:off x="2029" y="3062"/>
                <a:ext cx="65" cy="65"/>
                <a:chOff x="2029" y="3062"/>
                <a:chExt cx="65" cy="65"/>
              </a:xfrm>
            </p:grpSpPr>
            <p:sp>
              <p:nvSpPr>
                <p:cNvPr id="309" name="Oval 20"/>
                <p:cNvSpPr>
                  <a:spLocks noChangeArrowheads="1"/>
                </p:cNvSpPr>
                <p:nvPr/>
              </p:nvSpPr>
              <p:spPr bwMode="auto">
                <a:xfrm>
                  <a:off x="2079" y="3071"/>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10" name="Oval 21"/>
                <p:cNvSpPr>
                  <a:spLocks noChangeArrowheads="1"/>
                </p:cNvSpPr>
                <p:nvPr/>
              </p:nvSpPr>
              <p:spPr bwMode="auto">
                <a:xfrm>
                  <a:off x="2036" y="307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11" name="Oval 22"/>
                <p:cNvSpPr>
                  <a:spLocks noChangeArrowheads="1"/>
                </p:cNvSpPr>
                <p:nvPr/>
              </p:nvSpPr>
              <p:spPr bwMode="auto">
                <a:xfrm>
                  <a:off x="2085"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12" name="Oval 23"/>
                <p:cNvSpPr>
                  <a:spLocks noChangeArrowheads="1"/>
                </p:cNvSpPr>
                <p:nvPr/>
              </p:nvSpPr>
              <p:spPr bwMode="auto">
                <a:xfrm>
                  <a:off x="203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13" name="Oval 24"/>
                <p:cNvSpPr>
                  <a:spLocks noChangeArrowheads="1"/>
                </p:cNvSpPr>
                <p:nvPr/>
              </p:nvSpPr>
              <p:spPr bwMode="auto">
                <a:xfrm>
                  <a:off x="208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14" name="Oval 25"/>
                <p:cNvSpPr>
                  <a:spLocks noChangeArrowheads="1"/>
                </p:cNvSpPr>
                <p:nvPr/>
              </p:nvSpPr>
              <p:spPr bwMode="auto">
                <a:xfrm>
                  <a:off x="2057" y="306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15" name="Oval 26"/>
                <p:cNvSpPr>
                  <a:spLocks noChangeArrowheads="1"/>
                </p:cNvSpPr>
                <p:nvPr/>
              </p:nvSpPr>
              <p:spPr bwMode="auto">
                <a:xfrm>
                  <a:off x="2069" y="306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16" name="Oval 27"/>
                <p:cNvSpPr>
                  <a:spLocks noChangeArrowheads="1"/>
                </p:cNvSpPr>
                <p:nvPr/>
              </p:nvSpPr>
              <p:spPr bwMode="auto">
                <a:xfrm>
                  <a:off x="2045" y="306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17" name="Oval 28"/>
                <p:cNvSpPr>
                  <a:spLocks noChangeArrowheads="1"/>
                </p:cNvSpPr>
                <p:nvPr/>
              </p:nvSpPr>
              <p:spPr bwMode="auto">
                <a:xfrm>
                  <a:off x="2030"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18" name="Oval 29"/>
                <p:cNvSpPr>
                  <a:spLocks noChangeArrowheads="1"/>
                </p:cNvSpPr>
                <p:nvPr/>
              </p:nvSpPr>
              <p:spPr bwMode="auto">
                <a:xfrm>
                  <a:off x="2029"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19" name="Oval 30"/>
                <p:cNvSpPr>
                  <a:spLocks noChangeArrowheads="1"/>
                </p:cNvSpPr>
                <p:nvPr/>
              </p:nvSpPr>
              <p:spPr bwMode="auto">
                <a:xfrm>
                  <a:off x="2041"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20" name="Oval 31"/>
                <p:cNvSpPr>
                  <a:spLocks noChangeArrowheads="1"/>
                </p:cNvSpPr>
                <p:nvPr/>
              </p:nvSpPr>
              <p:spPr bwMode="auto">
                <a:xfrm>
                  <a:off x="2086"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21" name="Oval 32"/>
                <p:cNvSpPr>
                  <a:spLocks noChangeArrowheads="1"/>
                </p:cNvSpPr>
                <p:nvPr/>
              </p:nvSpPr>
              <p:spPr bwMode="auto">
                <a:xfrm>
                  <a:off x="2075"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22" name="Oval 33"/>
                <p:cNvSpPr>
                  <a:spLocks noChangeArrowheads="1"/>
                </p:cNvSpPr>
                <p:nvPr/>
              </p:nvSpPr>
              <p:spPr bwMode="auto">
                <a:xfrm>
                  <a:off x="2064"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23" name="Oval 34"/>
                <p:cNvSpPr>
                  <a:spLocks noChangeArrowheads="1"/>
                </p:cNvSpPr>
                <p:nvPr/>
              </p:nvSpPr>
              <p:spPr bwMode="auto">
                <a:xfrm>
                  <a:off x="2052"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24" name="Oval 35"/>
                <p:cNvSpPr>
                  <a:spLocks noChangeArrowheads="1"/>
                </p:cNvSpPr>
                <p:nvPr/>
              </p:nvSpPr>
              <p:spPr bwMode="auto">
                <a:xfrm>
                  <a:off x="2034" y="3067"/>
                  <a:ext cx="52" cy="52"/>
                </a:xfrm>
                <a:prstGeom prst="ellipse">
                  <a:avLst/>
                </a:prstGeom>
                <a:solidFill>
                  <a:srgbClr val="FFA04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25" name="Oval 36"/>
                <p:cNvSpPr>
                  <a:spLocks noChangeArrowheads="1"/>
                </p:cNvSpPr>
                <p:nvPr/>
              </p:nvSpPr>
              <p:spPr bwMode="auto">
                <a:xfrm>
                  <a:off x="2031" y="3066"/>
                  <a:ext cx="58" cy="57"/>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26" name="Oval 37"/>
                <p:cNvSpPr>
                  <a:spLocks noChangeArrowheads="1"/>
                </p:cNvSpPr>
                <p:nvPr/>
              </p:nvSpPr>
              <p:spPr bwMode="auto">
                <a:xfrm>
                  <a:off x="2031" y="3065"/>
                  <a:ext cx="58" cy="57"/>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27" name="Oval 38"/>
                <p:cNvSpPr>
                  <a:spLocks noChangeArrowheads="1"/>
                </p:cNvSpPr>
                <p:nvPr/>
              </p:nvSpPr>
              <p:spPr bwMode="auto">
                <a:xfrm>
                  <a:off x="2033" y="3066"/>
                  <a:ext cx="55" cy="55"/>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28" name="Oval 39"/>
                <p:cNvSpPr>
                  <a:spLocks noChangeArrowheads="1"/>
                </p:cNvSpPr>
                <p:nvPr/>
              </p:nvSpPr>
              <p:spPr bwMode="auto">
                <a:xfrm>
                  <a:off x="2034" y="3068"/>
                  <a:ext cx="53" cy="53"/>
                </a:xfrm>
                <a:prstGeom prst="ellipse">
                  <a:avLst/>
                </a:prstGeom>
                <a:solidFill>
                  <a:srgbClr val="FFA04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sp>
              <p:nvSpPr>
                <p:cNvPr id="329" name="Oval 40"/>
                <p:cNvSpPr>
                  <a:spLocks noChangeArrowheads="1"/>
                </p:cNvSpPr>
                <p:nvPr/>
              </p:nvSpPr>
              <p:spPr bwMode="auto">
                <a:xfrm>
                  <a:off x="2034" y="3067"/>
                  <a:ext cx="53" cy="53"/>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1" tIns="46021" rIns="92041" bIns="46021" anchor="ctr"/>
                <a:lstStyle/>
                <a:p>
                  <a:endParaRPr lang="zh-CN" altLang="en-US" b="0"/>
                </a:p>
              </p:txBody>
            </p:sp>
          </p:grpSp>
        </p:grpSp>
        <p:sp>
          <p:nvSpPr>
            <p:cNvPr id="8" name="Rectangle 41"/>
            <p:cNvSpPr>
              <a:spLocks noChangeArrowheads="1"/>
            </p:cNvSpPr>
            <p:nvPr/>
          </p:nvSpPr>
          <p:spPr bwMode="auto">
            <a:xfrm>
              <a:off x="1817" y="1471"/>
              <a:ext cx="196" cy="136"/>
            </a:xfrm>
            <a:prstGeom prst="rect">
              <a:avLst/>
            </a:prstGeom>
            <a:solidFill>
              <a:srgbClr val="FFFF00"/>
            </a:solidFill>
            <a:ln w="47625" cmpd="thinThick">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47" tIns="38124" rIns="76247" bIns="38124" anchor="ctr"/>
            <a:lstStyle/>
            <a:p>
              <a:pPr algn="ctr" defTabSz="757238" eaLnBrk="0" hangingPunct="0"/>
              <a:r>
                <a:rPr kumimoji="0" lang="en-US" sz="500" b="0"/>
                <a:t>Buyer</a:t>
              </a:r>
            </a:p>
            <a:p>
              <a:pPr algn="ctr" defTabSz="757238" eaLnBrk="0" hangingPunct="0"/>
              <a:r>
                <a:rPr kumimoji="0" lang="en-US" sz="500" b="0"/>
                <a:t>ID</a:t>
              </a:r>
            </a:p>
          </p:txBody>
        </p:sp>
        <p:grpSp>
          <p:nvGrpSpPr>
            <p:cNvPr id="9" name="Group 42"/>
            <p:cNvGrpSpPr>
              <a:grpSpLocks/>
            </p:cNvGrpSpPr>
            <p:nvPr/>
          </p:nvGrpSpPr>
          <p:grpSpPr bwMode="auto">
            <a:xfrm>
              <a:off x="1263" y="1314"/>
              <a:ext cx="426" cy="411"/>
              <a:chOff x="4944" y="2544"/>
              <a:chExt cx="528" cy="576"/>
            </a:xfrm>
          </p:grpSpPr>
          <p:sp>
            <p:nvSpPr>
              <p:cNvPr id="299" name="AutoShape 43"/>
              <p:cNvSpPr>
                <a:spLocks noChangeArrowheads="1"/>
              </p:cNvSpPr>
              <p:nvPr/>
            </p:nvSpPr>
            <p:spPr bwMode="auto">
              <a:xfrm>
                <a:off x="4944" y="2544"/>
                <a:ext cx="528" cy="192"/>
              </a:xfrm>
              <a:prstGeom prst="triangle">
                <a:avLst>
                  <a:gd name="adj" fmla="val 50000"/>
                </a:avLst>
              </a:prstGeom>
              <a:solidFill>
                <a:srgbClr val="CCFFCC"/>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41" tIns="46021" rIns="92041" bIns="46021" anchor="ctr"/>
              <a:lstStyle/>
              <a:p>
                <a:endParaRPr lang="zh-CN" altLang="en-US" b="0"/>
              </a:p>
            </p:txBody>
          </p:sp>
          <p:sp>
            <p:nvSpPr>
              <p:cNvPr id="300" name="Rectangle 44"/>
              <p:cNvSpPr>
                <a:spLocks noChangeArrowheads="1"/>
              </p:cNvSpPr>
              <p:nvPr/>
            </p:nvSpPr>
            <p:spPr bwMode="auto">
              <a:xfrm>
                <a:off x="5040" y="2736"/>
                <a:ext cx="48" cy="288"/>
              </a:xfrm>
              <a:prstGeom prst="rect">
                <a:avLst/>
              </a:prstGeom>
              <a:solidFill>
                <a:srgbClr val="FFFF00"/>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41" tIns="46021" rIns="92041" bIns="46021" anchor="ctr"/>
              <a:lstStyle/>
              <a:p>
                <a:endParaRPr lang="zh-CN" altLang="en-US" b="0"/>
              </a:p>
            </p:txBody>
          </p:sp>
          <p:sp>
            <p:nvSpPr>
              <p:cNvPr id="301" name="Rectangle 45"/>
              <p:cNvSpPr>
                <a:spLocks noChangeArrowheads="1"/>
              </p:cNvSpPr>
              <p:nvPr/>
            </p:nvSpPr>
            <p:spPr bwMode="auto">
              <a:xfrm>
                <a:off x="4992" y="3024"/>
                <a:ext cx="432" cy="96"/>
              </a:xfrm>
              <a:prstGeom prst="rect">
                <a:avLst/>
              </a:prstGeom>
              <a:solidFill>
                <a:srgbClr val="FFCC00"/>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41" tIns="46021" rIns="92041" bIns="46021" anchor="ctr"/>
              <a:lstStyle/>
              <a:p>
                <a:endParaRPr lang="zh-CN" altLang="en-US" b="0"/>
              </a:p>
            </p:txBody>
          </p:sp>
          <p:sp>
            <p:nvSpPr>
              <p:cNvPr id="302" name="Rectangle 46"/>
              <p:cNvSpPr>
                <a:spLocks noChangeArrowheads="1"/>
              </p:cNvSpPr>
              <p:nvPr/>
            </p:nvSpPr>
            <p:spPr bwMode="auto">
              <a:xfrm>
                <a:off x="4944" y="3072"/>
                <a:ext cx="528" cy="48"/>
              </a:xfrm>
              <a:prstGeom prst="rect">
                <a:avLst/>
              </a:prstGeom>
              <a:solidFill>
                <a:srgbClr val="FFCC00"/>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41" tIns="46021" rIns="92041" bIns="46021" anchor="ctr"/>
              <a:lstStyle/>
              <a:p>
                <a:endParaRPr lang="zh-CN" altLang="en-US" b="0"/>
              </a:p>
            </p:txBody>
          </p:sp>
          <p:sp>
            <p:nvSpPr>
              <p:cNvPr id="303" name="Text Box 47"/>
              <p:cNvSpPr txBox="1">
                <a:spLocks noChangeArrowheads="1"/>
              </p:cNvSpPr>
              <p:nvPr/>
            </p:nvSpPr>
            <p:spPr bwMode="auto">
              <a:xfrm>
                <a:off x="4992" y="2564"/>
                <a:ext cx="43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6247" tIns="38124" rIns="76247" bIns="38124" anchor="ctr"/>
              <a:lstStyle>
                <a:lvl1pPr defTabSz="757238">
                  <a:defRPr kumimoji="1" sz="2400">
                    <a:solidFill>
                      <a:schemeClr val="tx1"/>
                    </a:solidFill>
                    <a:latin typeface="Times New Roman" pitchFamily="18" charset="0"/>
                    <a:ea typeface="宋体" pitchFamily="2" charset="-122"/>
                  </a:defRPr>
                </a:lvl1pPr>
                <a:lvl2pPr marL="379413" defTabSz="757238">
                  <a:defRPr kumimoji="1" sz="2400">
                    <a:solidFill>
                      <a:schemeClr val="tx1"/>
                    </a:solidFill>
                    <a:latin typeface="Times New Roman" pitchFamily="18" charset="0"/>
                    <a:ea typeface="宋体" pitchFamily="2" charset="-122"/>
                  </a:defRPr>
                </a:lvl2pPr>
                <a:lvl3pPr marL="757238" defTabSz="757238">
                  <a:defRPr kumimoji="1" sz="2400">
                    <a:solidFill>
                      <a:schemeClr val="tx1"/>
                    </a:solidFill>
                    <a:latin typeface="Times New Roman" pitchFamily="18" charset="0"/>
                    <a:ea typeface="宋体" pitchFamily="2" charset="-122"/>
                  </a:defRPr>
                </a:lvl3pPr>
                <a:lvl4pPr marL="1136650" defTabSz="757238">
                  <a:defRPr kumimoji="1" sz="2400">
                    <a:solidFill>
                      <a:schemeClr val="tx1"/>
                    </a:solidFill>
                    <a:latin typeface="Times New Roman" pitchFamily="18" charset="0"/>
                    <a:ea typeface="宋体" pitchFamily="2" charset="-122"/>
                  </a:defRPr>
                </a:lvl4pPr>
                <a:lvl5pPr marL="1514475" defTabSz="757238">
                  <a:defRPr kumimoji="1" sz="2400">
                    <a:solidFill>
                      <a:schemeClr val="tx1"/>
                    </a:solidFill>
                    <a:latin typeface="Times New Roman" pitchFamily="18" charset="0"/>
                    <a:ea typeface="宋体" pitchFamily="2" charset="-122"/>
                  </a:defRPr>
                </a:lvl5pPr>
                <a:lvl6pPr marL="1971675" defTabSz="757238" fontAlgn="base">
                  <a:spcBef>
                    <a:spcPct val="0"/>
                  </a:spcBef>
                  <a:spcAft>
                    <a:spcPct val="0"/>
                  </a:spcAft>
                  <a:defRPr kumimoji="1" sz="2400">
                    <a:solidFill>
                      <a:schemeClr val="tx1"/>
                    </a:solidFill>
                    <a:latin typeface="Times New Roman" pitchFamily="18" charset="0"/>
                    <a:ea typeface="宋体" pitchFamily="2" charset="-122"/>
                  </a:defRPr>
                </a:lvl6pPr>
                <a:lvl7pPr marL="2428875" defTabSz="757238" fontAlgn="base">
                  <a:spcBef>
                    <a:spcPct val="0"/>
                  </a:spcBef>
                  <a:spcAft>
                    <a:spcPct val="0"/>
                  </a:spcAft>
                  <a:defRPr kumimoji="1" sz="2400">
                    <a:solidFill>
                      <a:schemeClr val="tx1"/>
                    </a:solidFill>
                    <a:latin typeface="Times New Roman" pitchFamily="18" charset="0"/>
                    <a:ea typeface="宋体" pitchFamily="2" charset="-122"/>
                  </a:defRPr>
                </a:lvl7pPr>
                <a:lvl8pPr marL="2886075" defTabSz="757238" fontAlgn="base">
                  <a:spcBef>
                    <a:spcPct val="0"/>
                  </a:spcBef>
                  <a:spcAft>
                    <a:spcPct val="0"/>
                  </a:spcAft>
                  <a:defRPr kumimoji="1" sz="2400">
                    <a:solidFill>
                      <a:schemeClr val="tx1"/>
                    </a:solidFill>
                    <a:latin typeface="Times New Roman" pitchFamily="18" charset="0"/>
                    <a:ea typeface="宋体" pitchFamily="2" charset="-122"/>
                  </a:defRPr>
                </a:lvl8pPr>
                <a:lvl9pPr marL="3343275" defTabSz="757238"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spcBef>
                    <a:spcPct val="50000"/>
                  </a:spcBef>
                </a:pPr>
                <a:endParaRPr kumimoji="0" lang="en-GB" sz="1000" b="0">
                  <a:latin typeface="Frutiger 55 Roman" pitchFamily="34" charset="0"/>
                </a:endParaRPr>
              </a:p>
            </p:txBody>
          </p:sp>
          <p:sp>
            <p:nvSpPr>
              <p:cNvPr id="304" name="Rectangle 48"/>
              <p:cNvSpPr>
                <a:spLocks noChangeArrowheads="1"/>
              </p:cNvSpPr>
              <p:nvPr/>
            </p:nvSpPr>
            <p:spPr bwMode="auto">
              <a:xfrm>
                <a:off x="5136" y="2736"/>
                <a:ext cx="48" cy="288"/>
              </a:xfrm>
              <a:prstGeom prst="rect">
                <a:avLst/>
              </a:prstGeom>
              <a:solidFill>
                <a:srgbClr val="FFFF00"/>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41" tIns="46021" rIns="92041" bIns="46021" anchor="ctr"/>
              <a:lstStyle/>
              <a:p>
                <a:endParaRPr lang="zh-CN" altLang="en-US" b="0"/>
              </a:p>
            </p:txBody>
          </p:sp>
          <p:sp>
            <p:nvSpPr>
              <p:cNvPr id="305" name="Rectangle 49"/>
              <p:cNvSpPr>
                <a:spLocks noChangeArrowheads="1"/>
              </p:cNvSpPr>
              <p:nvPr/>
            </p:nvSpPr>
            <p:spPr bwMode="auto">
              <a:xfrm>
                <a:off x="5232" y="2736"/>
                <a:ext cx="48" cy="288"/>
              </a:xfrm>
              <a:prstGeom prst="rect">
                <a:avLst/>
              </a:prstGeom>
              <a:solidFill>
                <a:srgbClr val="FFFF00"/>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41" tIns="46021" rIns="92041" bIns="46021" anchor="ctr"/>
              <a:lstStyle/>
              <a:p>
                <a:endParaRPr lang="zh-CN" altLang="en-US" b="0"/>
              </a:p>
            </p:txBody>
          </p:sp>
          <p:sp>
            <p:nvSpPr>
              <p:cNvPr id="306" name="Rectangle 50"/>
              <p:cNvSpPr>
                <a:spLocks noChangeArrowheads="1"/>
              </p:cNvSpPr>
              <p:nvPr/>
            </p:nvSpPr>
            <p:spPr bwMode="auto">
              <a:xfrm>
                <a:off x="5328" y="2736"/>
                <a:ext cx="48" cy="288"/>
              </a:xfrm>
              <a:prstGeom prst="rect">
                <a:avLst/>
              </a:prstGeom>
              <a:solidFill>
                <a:srgbClr val="FFFF00"/>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41" tIns="46021" rIns="92041" bIns="46021" anchor="ctr"/>
              <a:lstStyle/>
              <a:p>
                <a:endParaRPr lang="zh-CN" altLang="en-US" b="0"/>
              </a:p>
            </p:txBody>
          </p:sp>
        </p:grpSp>
        <p:sp>
          <p:nvSpPr>
            <p:cNvPr id="10" name="Rectangle 51"/>
            <p:cNvSpPr>
              <a:spLocks noChangeArrowheads="1"/>
            </p:cNvSpPr>
            <p:nvPr/>
          </p:nvSpPr>
          <p:spPr bwMode="auto">
            <a:xfrm>
              <a:off x="576" y="1392"/>
              <a:ext cx="55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47" tIns="38124" rIns="76247" bIns="38124" anchor="ctr"/>
            <a:lstStyle/>
            <a:p>
              <a:pPr algn="ctr" defTabSz="757238" eaLnBrk="0" hangingPunct="0"/>
              <a:r>
                <a:rPr kumimoji="0" lang="zh-CN" altLang="de-DE" sz="1400" b="0" dirty="0">
                  <a:latin typeface="Arial" pitchFamily="34" charset="0"/>
                </a:rPr>
                <a:t>汽车厂商的银行</a:t>
              </a:r>
            </a:p>
          </p:txBody>
        </p:sp>
        <p:sp>
          <p:nvSpPr>
            <p:cNvPr id="11" name="Rectangle 54"/>
            <p:cNvSpPr>
              <a:spLocks noChangeArrowheads="1"/>
            </p:cNvSpPr>
            <p:nvPr/>
          </p:nvSpPr>
          <p:spPr bwMode="auto">
            <a:xfrm>
              <a:off x="4659" y="3117"/>
              <a:ext cx="499" cy="415"/>
            </a:xfrm>
            <a:prstGeom prst="rect">
              <a:avLst/>
            </a:prstGeom>
            <a:solidFill>
              <a:srgbClr val="00FF99"/>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algn="ctr" defTabSz="757238" eaLnBrk="0" hangingPunct="0"/>
              <a:r>
                <a:rPr kumimoji="0" lang="zh-CN" altLang="en-US" sz="1300" b="0">
                  <a:latin typeface="Arial" pitchFamily="34" charset="0"/>
                </a:rPr>
                <a:t>确认</a:t>
              </a:r>
            </a:p>
          </p:txBody>
        </p:sp>
        <p:sp>
          <p:nvSpPr>
            <p:cNvPr id="12" name="Rectangle 55"/>
            <p:cNvSpPr>
              <a:spLocks noChangeArrowheads="1"/>
            </p:cNvSpPr>
            <p:nvPr/>
          </p:nvSpPr>
          <p:spPr bwMode="auto">
            <a:xfrm>
              <a:off x="4659" y="1765"/>
              <a:ext cx="499" cy="415"/>
            </a:xfrm>
            <a:prstGeom prst="rect">
              <a:avLst/>
            </a:prstGeom>
            <a:noFill/>
            <a:ln w="9525">
              <a:solidFill>
                <a:schemeClr val="bg2">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algn="ctr" defTabSz="757238" eaLnBrk="0" hangingPunct="0"/>
              <a:r>
                <a:rPr kumimoji="0" lang="zh-CN" altLang="en-US" sz="1300" b="0">
                  <a:latin typeface="Arial" pitchFamily="34" charset="0"/>
                </a:rPr>
                <a:t>确认</a:t>
              </a:r>
            </a:p>
          </p:txBody>
        </p:sp>
        <p:grpSp>
          <p:nvGrpSpPr>
            <p:cNvPr id="13" name="Group 56"/>
            <p:cNvGrpSpPr>
              <a:grpSpLocks/>
            </p:cNvGrpSpPr>
            <p:nvPr/>
          </p:nvGrpSpPr>
          <p:grpSpPr bwMode="auto">
            <a:xfrm>
              <a:off x="4732" y="2209"/>
              <a:ext cx="235" cy="908"/>
              <a:chOff x="4080" y="1212"/>
              <a:chExt cx="291" cy="1058"/>
            </a:xfrm>
          </p:grpSpPr>
          <p:sp>
            <p:nvSpPr>
              <p:cNvPr id="264" name="Line 57"/>
              <p:cNvSpPr>
                <a:spLocks noChangeAspect="1" noChangeShapeType="1"/>
              </p:cNvSpPr>
              <p:nvPr/>
            </p:nvSpPr>
            <p:spPr bwMode="auto">
              <a:xfrm>
                <a:off x="4206" y="1212"/>
                <a:ext cx="0" cy="105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65" name="Rectangle 58"/>
              <p:cNvSpPr>
                <a:spLocks noChangeArrowheads="1"/>
              </p:cNvSpPr>
              <p:nvPr/>
            </p:nvSpPr>
            <p:spPr bwMode="auto">
              <a:xfrm>
                <a:off x="4080" y="1454"/>
                <a:ext cx="223" cy="158"/>
              </a:xfrm>
              <a:prstGeom prst="rect">
                <a:avLst/>
              </a:prstGeom>
              <a:solidFill>
                <a:srgbClr val="00FF99"/>
              </a:solidFill>
              <a:ln w="47625" cmpd="thinThick">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algn="ctr" defTabSz="757238" eaLnBrk="0" hangingPunct="0"/>
                <a:r>
                  <a:rPr kumimoji="0" lang="en-US" sz="500" b="0"/>
                  <a:t>Seller</a:t>
                </a:r>
              </a:p>
              <a:p>
                <a:pPr algn="ctr" defTabSz="757238" eaLnBrk="0" hangingPunct="0"/>
                <a:r>
                  <a:rPr kumimoji="0" lang="en-US" sz="500" b="0"/>
                  <a:t>ID</a:t>
                </a:r>
              </a:p>
            </p:txBody>
          </p:sp>
          <p:grpSp>
            <p:nvGrpSpPr>
              <p:cNvPr id="266" name="Group 59"/>
              <p:cNvGrpSpPr>
                <a:grpSpLocks/>
              </p:cNvGrpSpPr>
              <p:nvPr/>
            </p:nvGrpSpPr>
            <p:grpSpPr bwMode="auto">
              <a:xfrm>
                <a:off x="4269" y="1570"/>
                <a:ext cx="102" cy="130"/>
                <a:chOff x="2017" y="3062"/>
                <a:chExt cx="96" cy="133"/>
              </a:xfrm>
            </p:grpSpPr>
            <p:grpSp>
              <p:nvGrpSpPr>
                <p:cNvPr id="267" name="Group 60"/>
                <p:cNvGrpSpPr>
                  <a:grpSpLocks/>
                </p:cNvGrpSpPr>
                <p:nvPr/>
              </p:nvGrpSpPr>
              <p:grpSpPr bwMode="auto">
                <a:xfrm>
                  <a:off x="2017" y="3104"/>
                  <a:ext cx="96" cy="91"/>
                  <a:chOff x="2017" y="3104"/>
                  <a:chExt cx="96" cy="91"/>
                </a:xfrm>
              </p:grpSpPr>
              <p:grpSp>
                <p:nvGrpSpPr>
                  <p:cNvPr id="290" name="Group 61"/>
                  <p:cNvGrpSpPr>
                    <a:grpSpLocks/>
                  </p:cNvGrpSpPr>
                  <p:nvPr/>
                </p:nvGrpSpPr>
                <p:grpSpPr bwMode="auto">
                  <a:xfrm>
                    <a:off x="2043" y="3104"/>
                    <a:ext cx="70" cy="91"/>
                    <a:chOff x="2043" y="3104"/>
                    <a:chExt cx="70" cy="91"/>
                  </a:xfrm>
                </p:grpSpPr>
                <p:sp>
                  <p:nvSpPr>
                    <p:cNvPr id="296" name="Freeform 62"/>
                    <p:cNvSpPr>
                      <a:spLocks/>
                    </p:cNvSpPr>
                    <p:nvPr/>
                  </p:nvSpPr>
                  <p:spPr bwMode="auto">
                    <a:xfrm>
                      <a:off x="2043" y="3104"/>
                      <a:ext cx="70" cy="91"/>
                    </a:xfrm>
                    <a:custGeom>
                      <a:avLst/>
                      <a:gdLst>
                        <a:gd name="T0" fmla="*/ 0 w 70"/>
                        <a:gd name="T1" fmla="*/ 14 h 91"/>
                        <a:gd name="T2" fmla="*/ 36 w 70"/>
                        <a:gd name="T3" fmla="*/ 90 h 91"/>
                        <a:gd name="T4" fmla="*/ 48 w 70"/>
                        <a:gd name="T5" fmla="*/ 72 h 91"/>
                        <a:gd name="T6" fmla="*/ 69 w 70"/>
                        <a:gd name="T7" fmla="*/ 71 h 91"/>
                        <a:gd name="T8" fmla="*/ 29 w 70"/>
                        <a:gd name="T9" fmla="*/ 0 h 91"/>
                        <a:gd name="T10" fmla="*/ 0 w 70"/>
                        <a:gd name="T11" fmla="*/ 14 h 91"/>
                      </a:gdLst>
                      <a:ahLst/>
                      <a:cxnLst>
                        <a:cxn ang="0">
                          <a:pos x="T0" y="T1"/>
                        </a:cxn>
                        <a:cxn ang="0">
                          <a:pos x="T2" y="T3"/>
                        </a:cxn>
                        <a:cxn ang="0">
                          <a:pos x="T4" y="T5"/>
                        </a:cxn>
                        <a:cxn ang="0">
                          <a:pos x="T6" y="T7"/>
                        </a:cxn>
                        <a:cxn ang="0">
                          <a:pos x="T8" y="T9"/>
                        </a:cxn>
                        <a:cxn ang="0">
                          <a:pos x="T10" y="T11"/>
                        </a:cxn>
                      </a:cxnLst>
                      <a:rect l="0" t="0" r="r" b="b"/>
                      <a:pathLst>
                        <a:path w="70" h="91">
                          <a:moveTo>
                            <a:pt x="0" y="14"/>
                          </a:moveTo>
                          <a:lnTo>
                            <a:pt x="36" y="90"/>
                          </a:lnTo>
                          <a:lnTo>
                            <a:pt x="48" y="72"/>
                          </a:lnTo>
                          <a:lnTo>
                            <a:pt x="69" y="71"/>
                          </a:lnTo>
                          <a:lnTo>
                            <a:pt x="29" y="0"/>
                          </a:lnTo>
                          <a:lnTo>
                            <a:pt x="0" y="14"/>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97" name="Freeform 63"/>
                    <p:cNvSpPr>
                      <a:spLocks/>
                    </p:cNvSpPr>
                    <p:nvPr/>
                  </p:nvSpPr>
                  <p:spPr bwMode="auto">
                    <a:xfrm>
                      <a:off x="2060" y="3115"/>
                      <a:ext cx="17" cy="57"/>
                    </a:xfrm>
                    <a:custGeom>
                      <a:avLst/>
                      <a:gdLst>
                        <a:gd name="T0" fmla="*/ 16 w 17"/>
                        <a:gd name="T1" fmla="*/ 2 h 57"/>
                        <a:gd name="T2" fmla="*/ 8 w 17"/>
                        <a:gd name="T3" fmla="*/ 56 h 57"/>
                        <a:gd name="T4" fmla="*/ 0 w 17"/>
                        <a:gd name="T5" fmla="*/ 39 h 57"/>
                        <a:gd name="T6" fmla="*/ 8 w 17"/>
                        <a:gd name="T7" fmla="*/ 0 h 57"/>
                        <a:gd name="T8" fmla="*/ 16 w 17"/>
                        <a:gd name="T9" fmla="*/ 2 h 57"/>
                      </a:gdLst>
                      <a:ahLst/>
                      <a:cxnLst>
                        <a:cxn ang="0">
                          <a:pos x="T0" y="T1"/>
                        </a:cxn>
                        <a:cxn ang="0">
                          <a:pos x="T2" y="T3"/>
                        </a:cxn>
                        <a:cxn ang="0">
                          <a:pos x="T4" y="T5"/>
                        </a:cxn>
                        <a:cxn ang="0">
                          <a:pos x="T6" y="T7"/>
                        </a:cxn>
                        <a:cxn ang="0">
                          <a:pos x="T8" y="T9"/>
                        </a:cxn>
                      </a:cxnLst>
                      <a:rect l="0" t="0" r="r" b="b"/>
                      <a:pathLst>
                        <a:path w="17" h="57">
                          <a:moveTo>
                            <a:pt x="16" y="2"/>
                          </a:moveTo>
                          <a:lnTo>
                            <a:pt x="8" y="56"/>
                          </a:lnTo>
                          <a:lnTo>
                            <a:pt x="0" y="39"/>
                          </a:lnTo>
                          <a:lnTo>
                            <a:pt x="8" y="0"/>
                          </a:lnTo>
                          <a:lnTo>
                            <a:pt x="16" y="2"/>
                          </a:lnTo>
                        </a:path>
                      </a:pathLst>
                    </a:custGeom>
                    <a:solidFill>
                      <a:srgbClr val="FFFF00"/>
                    </a:solidFill>
                    <a:ln w="9525" cap="rnd">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98" name="Oval 64"/>
                    <p:cNvSpPr>
                      <a:spLocks noChangeArrowheads="1"/>
                    </p:cNvSpPr>
                    <p:nvPr/>
                  </p:nvSpPr>
                  <p:spPr bwMode="auto">
                    <a:xfrm>
                      <a:off x="2069" y="3115"/>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grpSp>
                <p:nvGrpSpPr>
                  <p:cNvPr id="291" name="Group 65"/>
                  <p:cNvGrpSpPr>
                    <a:grpSpLocks/>
                  </p:cNvGrpSpPr>
                  <p:nvPr/>
                </p:nvGrpSpPr>
                <p:grpSpPr bwMode="auto">
                  <a:xfrm>
                    <a:off x="2017" y="3107"/>
                    <a:ext cx="57" cy="85"/>
                    <a:chOff x="2017" y="3107"/>
                    <a:chExt cx="57" cy="85"/>
                  </a:xfrm>
                </p:grpSpPr>
                <p:sp>
                  <p:nvSpPr>
                    <p:cNvPr id="292" name="Freeform 66"/>
                    <p:cNvSpPr>
                      <a:spLocks/>
                    </p:cNvSpPr>
                    <p:nvPr/>
                  </p:nvSpPr>
                  <p:spPr bwMode="auto">
                    <a:xfrm>
                      <a:off x="2017" y="3107"/>
                      <a:ext cx="56" cy="85"/>
                    </a:xfrm>
                    <a:custGeom>
                      <a:avLst/>
                      <a:gdLst>
                        <a:gd name="T0" fmla="*/ 55 w 56"/>
                        <a:gd name="T1" fmla="*/ 8 h 85"/>
                        <a:gd name="T2" fmla="*/ 39 w 56"/>
                        <a:gd name="T3" fmla="*/ 84 h 85"/>
                        <a:gd name="T4" fmla="*/ 23 w 56"/>
                        <a:gd name="T5" fmla="*/ 69 h 85"/>
                        <a:gd name="T6" fmla="*/ 0 w 56"/>
                        <a:gd name="T7" fmla="*/ 75 h 85"/>
                        <a:gd name="T8" fmla="*/ 26 w 56"/>
                        <a:gd name="T9" fmla="*/ 0 h 85"/>
                        <a:gd name="T10" fmla="*/ 55 w 56"/>
                        <a:gd name="T11" fmla="*/ 8 h 85"/>
                      </a:gdLst>
                      <a:ahLst/>
                      <a:cxnLst>
                        <a:cxn ang="0">
                          <a:pos x="T0" y="T1"/>
                        </a:cxn>
                        <a:cxn ang="0">
                          <a:pos x="T2" y="T3"/>
                        </a:cxn>
                        <a:cxn ang="0">
                          <a:pos x="T4" y="T5"/>
                        </a:cxn>
                        <a:cxn ang="0">
                          <a:pos x="T6" y="T7"/>
                        </a:cxn>
                        <a:cxn ang="0">
                          <a:pos x="T8" y="T9"/>
                        </a:cxn>
                        <a:cxn ang="0">
                          <a:pos x="T10" y="T11"/>
                        </a:cxn>
                      </a:cxnLst>
                      <a:rect l="0" t="0" r="r" b="b"/>
                      <a:pathLst>
                        <a:path w="56" h="85">
                          <a:moveTo>
                            <a:pt x="55" y="8"/>
                          </a:moveTo>
                          <a:lnTo>
                            <a:pt x="39" y="84"/>
                          </a:lnTo>
                          <a:lnTo>
                            <a:pt x="23" y="69"/>
                          </a:lnTo>
                          <a:lnTo>
                            <a:pt x="0" y="75"/>
                          </a:lnTo>
                          <a:lnTo>
                            <a:pt x="26" y="0"/>
                          </a:lnTo>
                          <a:lnTo>
                            <a:pt x="55" y="8"/>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93" name="Oval 67"/>
                    <p:cNvSpPr>
                      <a:spLocks noChangeArrowheads="1"/>
                    </p:cNvSpPr>
                    <p:nvPr/>
                  </p:nvSpPr>
                  <p:spPr bwMode="auto">
                    <a:xfrm>
                      <a:off x="2040" y="3113"/>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94" name="Oval 68"/>
                    <p:cNvSpPr>
                      <a:spLocks noChangeArrowheads="1"/>
                    </p:cNvSpPr>
                    <p:nvPr/>
                  </p:nvSpPr>
                  <p:spPr bwMode="auto">
                    <a:xfrm>
                      <a:off x="2048" y="3117"/>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95" name="Oval 69"/>
                    <p:cNvSpPr>
                      <a:spLocks noChangeArrowheads="1"/>
                    </p:cNvSpPr>
                    <p:nvPr/>
                  </p:nvSpPr>
                  <p:spPr bwMode="auto">
                    <a:xfrm>
                      <a:off x="2058" y="3118"/>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grpSp>
            <p:grpSp>
              <p:nvGrpSpPr>
                <p:cNvPr id="268" name="Group 70"/>
                <p:cNvGrpSpPr>
                  <a:grpSpLocks/>
                </p:cNvGrpSpPr>
                <p:nvPr/>
              </p:nvGrpSpPr>
              <p:grpSpPr bwMode="auto">
                <a:xfrm>
                  <a:off x="2029" y="3062"/>
                  <a:ext cx="65" cy="65"/>
                  <a:chOff x="2029" y="3062"/>
                  <a:chExt cx="65" cy="65"/>
                </a:xfrm>
              </p:grpSpPr>
              <p:sp>
                <p:nvSpPr>
                  <p:cNvPr id="269" name="Oval 71"/>
                  <p:cNvSpPr>
                    <a:spLocks noChangeArrowheads="1"/>
                  </p:cNvSpPr>
                  <p:nvPr/>
                </p:nvSpPr>
                <p:spPr bwMode="auto">
                  <a:xfrm>
                    <a:off x="2079" y="3071"/>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70" name="Oval 72"/>
                  <p:cNvSpPr>
                    <a:spLocks noChangeArrowheads="1"/>
                  </p:cNvSpPr>
                  <p:nvPr/>
                </p:nvSpPr>
                <p:spPr bwMode="auto">
                  <a:xfrm>
                    <a:off x="2036" y="307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71" name="Oval 73"/>
                  <p:cNvSpPr>
                    <a:spLocks noChangeArrowheads="1"/>
                  </p:cNvSpPr>
                  <p:nvPr/>
                </p:nvSpPr>
                <p:spPr bwMode="auto">
                  <a:xfrm>
                    <a:off x="2085"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72" name="Oval 74"/>
                  <p:cNvSpPr>
                    <a:spLocks noChangeArrowheads="1"/>
                  </p:cNvSpPr>
                  <p:nvPr/>
                </p:nvSpPr>
                <p:spPr bwMode="auto">
                  <a:xfrm>
                    <a:off x="203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73" name="Oval 75"/>
                  <p:cNvSpPr>
                    <a:spLocks noChangeArrowheads="1"/>
                  </p:cNvSpPr>
                  <p:nvPr/>
                </p:nvSpPr>
                <p:spPr bwMode="auto">
                  <a:xfrm>
                    <a:off x="208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74" name="Oval 76"/>
                  <p:cNvSpPr>
                    <a:spLocks noChangeArrowheads="1"/>
                  </p:cNvSpPr>
                  <p:nvPr/>
                </p:nvSpPr>
                <p:spPr bwMode="auto">
                  <a:xfrm>
                    <a:off x="2057" y="306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75" name="Oval 77"/>
                  <p:cNvSpPr>
                    <a:spLocks noChangeArrowheads="1"/>
                  </p:cNvSpPr>
                  <p:nvPr/>
                </p:nvSpPr>
                <p:spPr bwMode="auto">
                  <a:xfrm>
                    <a:off x="2069" y="306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76" name="Oval 78"/>
                  <p:cNvSpPr>
                    <a:spLocks noChangeArrowheads="1"/>
                  </p:cNvSpPr>
                  <p:nvPr/>
                </p:nvSpPr>
                <p:spPr bwMode="auto">
                  <a:xfrm>
                    <a:off x="2045" y="306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77" name="Oval 79"/>
                  <p:cNvSpPr>
                    <a:spLocks noChangeArrowheads="1"/>
                  </p:cNvSpPr>
                  <p:nvPr/>
                </p:nvSpPr>
                <p:spPr bwMode="auto">
                  <a:xfrm>
                    <a:off x="2030"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78" name="Oval 80"/>
                  <p:cNvSpPr>
                    <a:spLocks noChangeArrowheads="1"/>
                  </p:cNvSpPr>
                  <p:nvPr/>
                </p:nvSpPr>
                <p:spPr bwMode="auto">
                  <a:xfrm>
                    <a:off x="2029"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79" name="Oval 81"/>
                  <p:cNvSpPr>
                    <a:spLocks noChangeArrowheads="1"/>
                  </p:cNvSpPr>
                  <p:nvPr/>
                </p:nvSpPr>
                <p:spPr bwMode="auto">
                  <a:xfrm>
                    <a:off x="2041"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80" name="Oval 82"/>
                  <p:cNvSpPr>
                    <a:spLocks noChangeArrowheads="1"/>
                  </p:cNvSpPr>
                  <p:nvPr/>
                </p:nvSpPr>
                <p:spPr bwMode="auto">
                  <a:xfrm>
                    <a:off x="2086"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81" name="Oval 83"/>
                  <p:cNvSpPr>
                    <a:spLocks noChangeArrowheads="1"/>
                  </p:cNvSpPr>
                  <p:nvPr/>
                </p:nvSpPr>
                <p:spPr bwMode="auto">
                  <a:xfrm>
                    <a:off x="2075"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82" name="Oval 84"/>
                  <p:cNvSpPr>
                    <a:spLocks noChangeArrowheads="1"/>
                  </p:cNvSpPr>
                  <p:nvPr/>
                </p:nvSpPr>
                <p:spPr bwMode="auto">
                  <a:xfrm>
                    <a:off x="2064"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83" name="Oval 85"/>
                  <p:cNvSpPr>
                    <a:spLocks noChangeArrowheads="1"/>
                  </p:cNvSpPr>
                  <p:nvPr/>
                </p:nvSpPr>
                <p:spPr bwMode="auto">
                  <a:xfrm>
                    <a:off x="2052"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84" name="Oval 86"/>
                  <p:cNvSpPr>
                    <a:spLocks noChangeArrowheads="1"/>
                  </p:cNvSpPr>
                  <p:nvPr/>
                </p:nvSpPr>
                <p:spPr bwMode="auto">
                  <a:xfrm>
                    <a:off x="2034" y="3067"/>
                    <a:ext cx="52" cy="52"/>
                  </a:xfrm>
                  <a:prstGeom prst="ellipse">
                    <a:avLst/>
                  </a:prstGeom>
                  <a:solidFill>
                    <a:srgbClr val="FFA04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85" name="Oval 87"/>
                  <p:cNvSpPr>
                    <a:spLocks noChangeArrowheads="1"/>
                  </p:cNvSpPr>
                  <p:nvPr/>
                </p:nvSpPr>
                <p:spPr bwMode="auto">
                  <a:xfrm>
                    <a:off x="2031" y="3066"/>
                    <a:ext cx="58" cy="57"/>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86" name="Oval 88"/>
                  <p:cNvSpPr>
                    <a:spLocks noChangeArrowheads="1"/>
                  </p:cNvSpPr>
                  <p:nvPr/>
                </p:nvSpPr>
                <p:spPr bwMode="auto">
                  <a:xfrm>
                    <a:off x="2031" y="3065"/>
                    <a:ext cx="58" cy="57"/>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87" name="Oval 89"/>
                  <p:cNvSpPr>
                    <a:spLocks noChangeArrowheads="1"/>
                  </p:cNvSpPr>
                  <p:nvPr/>
                </p:nvSpPr>
                <p:spPr bwMode="auto">
                  <a:xfrm>
                    <a:off x="2033" y="3066"/>
                    <a:ext cx="55" cy="55"/>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88" name="Oval 90"/>
                  <p:cNvSpPr>
                    <a:spLocks noChangeArrowheads="1"/>
                  </p:cNvSpPr>
                  <p:nvPr/>
                </p:nvSpPr>
                <p:spPr bwMode="auto">
                  <a:xfrm>
                    <a:off x="2034" y="3068"/>
                    <a:ext cx="53" cy="53"/>
                  </a:xfrm>
                  <a:prstGeom prst="ellipse">
                    <a:avLst/>
                  </a:prstGeom>
                  <a:solidFill>
                    <a:srgbClr val="FFA04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89" name="Oval 91"/>
                  <p:cNvSpPr>
                    <a:spLocks noChangeArrowheads="1"/>
                  </p:cNvSpPr>
                  <p:nvPr/>
                </p:nvSpPr>
                <p:spPr bwMode="auto">
                  <a:xfrm>
                    <a:off x="2034" y="3067"/>
                    <a:ext cx="53" cy="53"/>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grpSp>
        </p:grpSp>
        <p:grpSp>
          <p:nvGrpSpPr>
            <p:cNvPr id="14" name="Group 92"/>
            <p:cNvGrpSpPr>
              <a:grpSpLocks/>
            </p:cNvGrpSpPr>
            <p:nvPr/>
          </p:nvGrpSpPr>
          <p:grpSpPr bwMode="auto">
            <a:xfrm>
              <a:off x="4917" y="2199"/>
              <a:ext cx="235" cy="908"/>
              <a:chOff x="4309" y="1200"/>
              <a:chExt cx="291" cy="1058"/>
            </a:xfrm>
          </p:grpSpPr>
          <p:sp>
            <p:nvSpPr>
              <p:cNvPr id="229" name="Line 93"/>
              <p:cNvSpPr>
                <a:spLocks noChangeAspect="1" noChangeShapeType="1"/>
              </p:cNvSpPr>
              <p:nvPr/>
            </p:nvSpPr>
            <p:spPr bwMode="auto">
              <a:xfrm>
                <a:off x="4416" y="1200"/>
                <a:ext cx="0" cy="105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nvGrpSpPr>
              <p:cNvPr id="230" name="Group 94"/>
              <p:cNvGrpSpPr>
                <a:grpSpLocks/>
              </p:cNvGrpSpPr>
              <p:nvPr/>
            </p:nvGrpSpPr>
            <p:grpSpPr bwMode="auto">
              <a:xfrm>
                <a:off x="4498" y="1982"/>
                <a:ext cx="102" cy="131"/>
                <a:chOff x="2017" y="3062"/>
                <a:chExt cx="96" cy="133"/>
              </a:xfrm>
            </p:grpSpPr>
            <p:grpSp>
              <p:nvGrpSpPr>
                <p:cNvPr id="232" name="Group 95"/>
                <p:cNvGrpSpPr>
                  <a:grpSpLocks/>
                </p:cNvGrpSpPr>
                <p:nvPr/>
              </p:nvGrpSpPr>
              <p:grpSpPr bwMode="auto">
                <a:xfrm>
                  <a:off x="2017" y="3104"/>
                  <a:ext cx="96" cy="91"/>
                  <a:chOff x="2017" y="3104"/>
                  <a:chExt cx="96" cy="91"/>
                </a:xfrm>
              </p:grpSpPr>
              <p:grpSp>
                <p:nvGrpSpPr>
                  <p:cNvPr id="255" name="Group 96"/>
                  <p:cNvGrpSpPr>
                    <a:grpSpLocks/>
                  </p:cNvGrpSpPr>
                  <p:nvPr/>
                </p:nvGrpSpPr>
                <p:grpSpPr bwMode="auto">
                  <a:xfrm>
                    <a:off x="2043" y="3104"/>
                    <a:ext cx="70" cy="91"/>
                    <a:chOff x="2043" y="3104"/>
                    <a:chExt cx="70" cy="91"/>
                  </a:xfrm>
                </p:grpSpPr>
                <p:sp>
                  <p:nvSpPr>
                    <p:cNvPr id="261" name="Freeform 97"/>
                    <p:cNvSpPr>
                      <a:spLocks/>
                    </p:cNvSpPr>
                    <p:nvPr/>
                  </p:nvSpPr>
                  <p:spPr bwMode="auto">
                    <a:xfrm>
                      <a:off x="2043" y="3104"/>
                      <a:ext cx="70" cy="91"/>
                    </a:xfrm>
                    <a:custGeom>
                      <a:avLst/>
                      <a:gdLst>
                        <a:gd name="T0" fmla="*/ 0 w 70"/>
                        <a:gd name="T1" fmla="*/ 14 h 91"/>
                        <a:gd name="T2" fmla="*/ 36 w 70"/>
                        <a:gd name="T3" fmla="*/ 90 h 91"/>
                        <a:gd name="T4" fmla="*/ 48 w 70"/>
                        <a:gd name="T5" fmla="*/ 72 h 91"/>
                        <a:gd name="T6" fmla="*/ 69 w 70"/>
                        <a:gd name="T7" fmla="*/ 71 h 91"/>
                        <a:gd name="T8" fmla="*/ 29 w 70"/>
                        <a:gd name="T9" fmla="*/ 0 h 91"/>
                        <a:gd name="T10" fmla="*/ 0 w 70"/>
                        <a:gd name="T11" fmla="*/ 14 h 91"/>
                      </a:gdLst>
                      <a:ahLst/>
                      <a:cxnLst>
                        <a:cxn ang="0">
                          <a:pos x="T0" y="T1"/>
                        </a:cxn>
                        <a:cxn ang="0">
                          <a:pos x="T2" y="T3"/>
                        </a:cxn>
                        <a:cxn ang="0">
                          <a:pos x="T4" y="T5"/>
                        </a:cxn>
                        <a:cxn ang="0">
                          <a:pos x="T6" y="T7"/>
                        </a:cxn>
                        <a:cxn ang="0">
                          <a:pos x="T8" y="T9"/>
                        </a:cxn>
                        <a:cxn ang="0">
                          <a:pos x="T10" y="T11"/>
                        </a:cxn>
                      </a:cxnLst>
                      <a:rect l="0" t="0" r="r" b="b"/>
                      <a:pathLst>
                        <a:path w="70" h="91">
                          <a:moveTo>
                            <a:pt x="0" y="14"/>
                          </a:moveTo>
                          <a:lnTo>
                            <a:pt x="36" y="90"/>
                          </a:lnTo>
                          <a:lnTo>
                            <a:pt x="48" y="72"/>
                          </a:lnTo>
                          <a:lnTo>
                            <a:pt x="69" y="71"/>
                          </a:lnTo>
                          <a:lnTo>
                            <a:pt x="29" y="0"/>
                          </a:lnTo>
                          <a:lnTo>
                            <a:pt x="0" y="14"/>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62" name="Freeform 98"/>
                    <p:cNvSpPr>
                      <a:spLocks/>
                    </p:cNvSpPr>
                    <p:nvPr/>
                  </p:nvSpPr>
                  <p:spPr bwMode="auto">
                    <a:xfrm>
                      <a:off x="2060" y="3115"/>
                      <a:ext cx="17" cy="57"/>
                    </a:xfrm>
                    <a:custGeom>
                      <a:avLst/>
                      <a:gdLst>
                        <a:gd name="T0" fmla="*/ 16 w 17"/>
                        <a:gd name="T1" fmla="*/ 2 h 57"/>
                        <a:gd name="T2" fmla="*/ 8 w 17"/>
                        <a:gd name="T3" fmla="*/ 56 h 57"/>
                        <a:gd name="T4" fmla="*/ 0 w 17"/>
                        <a:gd name="T5" fmla="*/ 39 h 57"/>
                        <a:gd name="T6" fmla="*/ 8 w 17"/>
                        <a:gd name="T7" fmla="*/ 0 h 57"/>
                        <a:gd name="T8" fmla="*/ 16 w 17"/>
                        <a:gd name="T9" fmla="*/ 2 h 57"/>
                      </a:gdLst>
                      <a:ahLst/>
                      <a:cxnLst>
                        <a:cxn ang="0">
                          <a:pos x="T0" y="T1"/>
                        </a:cxn>
                        <a:cxn ang="0">
                          <a:pos x="T2" y="T3"/>
                        </a:cxn>
                        <a:cxn ang="0">
                          <a:pos x="T4" y="T5"/>
                        </a:cxn>
                        <a:cxn ang="0">
                          <a:pos x="T6" y="T7"/>
                        </a:cxn>
                        <a:cxn ang="0">
                          <a:pos x="T8" y="T9"/>
                        </a:cxn>
                      </a:cxnLst>
                      <a:rect l="0" t="0" r="r" b="b"/>
                      <a:pathLst>
                        <a:path w="17" h="57">
                          <a:moveTo>
                            <a:pt x="16" y="2"/>
                          </a:moveTo>
                          <a:lnTo>
                            <a:pt x="8" y="56"/>
                          </a:lnTo>
                          <a:lnTo>
                            <a:pt x="0" y="39"/>
                          </a:lnTo>
                          <a:lnTo>
                            <a:pt x="8" y="0"/>
                          </a:lnTo>
                          <a:lnTo>
                            <a:pt x="16" y="2"/>
                          </a:lnTo>
                        </a:path>
                      </a:pathLst>
                    </a:custGeom>
                    <a:solidFill>
                      <a:srgbClr val="FFFF00"/>
                    </a:solidFill>
                    <a:ln w="9525" cap="rnd">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63" name="Oval 99"/>
                    <p:cNvSpPr>
                      <a:spLocks noChangeArrowheads="1"/>
                    </p:cNvSpPr>
                    <p:nvPr/>
                  </p:nvSpPr>
                  <p:spPr bwMode="auto">
                    <a:xfrm>
                      <a:off x="2069" y="3115"/>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grpSp>
                <p:nvGrpSpPr>
                  <p:cNvPr id="256" name="Group 100"/>
                  <p:cNvGrpSpPr>
                    <a:grpSpLocks/>
                  </p:cNvGrpSpPr>
                  <p:nvPr/>
                </p:nvGrpSpPr>
                <p:grpSpPr bwMode="auto">
                  <a:xfrm>
                    <a:off x="2017" y="3107"/>
                    <a:ext cx="57" cy="85"/>
                    <a:chOff x="2017" y="3107"/>
                    <a:chExt cx="57" cy="85"/>
                  </a:xfrm>
                </p:grpSpPr>
                <p:sp>
                  <p:nvSpPr>
                    <p:cNvPr id="257" name="Freeform 101"/>
                    <p:cNvSpPr>
                      <a:spLocks/>
                    </p:cNvSpPr>
                    <p:nvPr/>
                  </p:nvSpPr>
                  <p:spPr bwMode="auto">
                    <a:xfrm>
                      <a:off x="2017" y="3107"/>
                      <a:ext cx="56" cy="85"/>
                    </a:xfrm>
                    <a:custGeom>
                      <a:avLst/>
                      <a:gdLst>
                        <a:gd name="T0" fmla="*/ 55 w 56"/>
                        <a:gd name="T1" fmla="*/ 8 h 85"/>
                        <a:gd name="T2" fmla="*/ 39 w 56"/>
                        <a:gd name="T3" fmla="*/ 84 h 85"/>
                        <a:gd name="T4" fmla="*/ 23 w 56"/>
                        <a:gd name="T5" fmla="*/ 69 h 85"/>
                        <a:gd name="T6" fmla="*/ 0 w 56"/>
                        <a:gd name="T7" fmla="*/ 75 h 85"/>
                        <a:gd name="T8" fmla="*/ 26 w 56"/>
                        <a:gd name="T9" fmla="*/ 0 h 85"/>
                        <a:gd name="T10" fmla="*/ 55 w 56"/>
                        <a:gd name="T11" fmla="*/ 8 h 85"/>
                      </a:gdLst>
                      <a:ahLst/>
                      <a:cxnLst>
                        <a:cxn ang="0">
                          <a:pos x="T0" y="T1"/>
                        </a:cxn>
                        <a:cxn ang="0">
                          <a:pos x="T2" y="T3"/>
                        </a:cxn>
                        <a:cxn ang="0">
                          <a:pos x="T4" y="T5"/>
                        </a:cxn>
                        <a:cxn ang="0">
                          <a:pos x="T6" y="T7"/>
                        </a:cxn>
                        <a:cxn ang="0">
                          <a:pos x="T8" y="T9"/>
                        </a:cxn>
                        <a:cxn ang="0">
                          <a:pos x="T10" y="T11"/>
                        </a:cxn>
                      </a:cxnLst>
                      <a:rect l="0" t="0" r="r" b="b"/>
                      <a:pathLst>
                        <a:path w="56" h="85">
                          <a:moveTo>
                            <a:pt x="55" y="8"/>
                          </a:moveTo>
                          <a:lnTo>
                            <a:pt x="39" y="84"/>
                          </a:lnTo>
                          <a:lnTo>
                            <a:pt x="23" y="69"/>
                          </a:lnTo>
                          <a:lnTo>
                            <a:pt x="0" y="75"/>
                          </a:lnTo>
                          <a:lnTo>
                            <a:pt x="26" y="0"/>
                          </a:lnTo>
                          <a:lnTo>
                            <a:pt x="55" y="8"/>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58" name="Oval 102"/>
                    <p:cNvSpPr>
                      <a:spLocks noChangeArrowheads="1"/>
                    </p:cNvSpPr>
                    <p:nvPr/>
                  </p:nvSpPr>
                  <p:spPr bwMode="auto">
                    <a:xfrm>
                      <a:off x="2040" y="3113"/>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59" name="Oval 103"/>
                    <p:cNvSpPr>
                      <a:spLocks noChangeArrowheads="1"/>
                    </p:cNvSpPr>
                    <p:nvPr/>
                  </p:nvSpPr>
                  <p:spPr bwMode="auto">
                    <a:xfrm>
                      <a:off x="2048" y="3117"/>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60" name="Oval 104"/>
                    <p:cNvSpPr>
                      <a:spLocks noChangeArrowheads="1"/>
                    </p:cNvSpPr>
                    <p:nvPr/>
                  </p:nvSpPr>
                  <p:spPr bwMode="auto">
                    <a:xfrm>
                      <a:off x="2058" y="3118"/>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grpSp>
            <p:grpSp>
              <p:nvGrpSpPr>
                <p:cNvPr id="233" name="Group 105"/>
                <p:cNvGrpSpPr>
                  <a:grpSpLocks/>
                </p:cNvGrpSpPr>
                <p:nvPr/>
              </p:nvGrpSpPr>
              <p:grpSpPr bwMode="auto">
                <a:xfrm>
                  <a:off x="2029" y="3062"/>
                  <a:ext cx="65" cy="65"/>
                  <a:chOff x="2029" y="3062"/>
                  <a:chExt cx="65" cy="65"/>
                </a:xfrm>
              </p:grpSpPr>
              <p:sp>
                <p:nvSpPr>
                  <p:cNvPr id="234" name="Oval 106"/>
                  <p:cNvSpPr>
                    <a:spLocks noChangeArrowheads="1"/>
                  </p:cNvSpPr>
                  <p:nvPr/>
                </p:nvSpPr>
                <p:spPr bwMode="auto">
                  <a:xfrm>
                    <a:off x="2079" y="3071"/>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35" name="Oval 107"/>
                  <p:cNvSpPr>
                    <a:spLocks noChangeArrowheads="1"/>
                  </p:cNvSpPr>
                  <p:nvPr/>
                </p:nvSpPr>
                <p:spPr bwMode="auto">
                  <a:xfrm>
                    <a:off x="2036" y="307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36" name="Oval 108"/>
                  <p:cNvSpPr>
                    <a:spLocks noChangeArrowheads="1"/>
                  </p:cNvSpPr>
                  <p:nvPr/>
                </p:nvSpPr>
                <p:spPr bwMode="auto">
                  <a:xfrm>
                    <a:off x="2085"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37" name="Oval 109"/>
                  <p:cNvSpPr>
                    <a:spLocks noChangeArrowheads="1"/>
                  </p:cNvSpPr>
                  <p:nvPr/>
                </p:nvSpPr>
                <p:spPr bwMode="auto">
                  <a:xfrm>
                    <a:off x="203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38" name="Oval 110"/>
                  <p:cNvSpPr>
                    <a:spLocks noChangeArrowheads="1"/>
                  </p:cNvSpPr>
                  <p:nvPr/>
                </p:nvSpPr>
                <p:spPr bwMode="auto">
                  <a:xfrm>
                    <a:off x="208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39" name="Oval 111"/>
                  <p:cNvSpPr>
                    <a:spLocks noChangeArrowheads="1"/>
                  </p:cNvSpPr>
                  <p:nvPr/>
                </p:nvSpPr>
                <p:spPr bwMode="auto">
                  <a:xfrm>
                    <a:off x="2057" y="306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40" name="Oval 112"/>
                  <p:cNvSpPr>
                    <a:spLocks noChangeArrowheads="1"/>
                  </p:cNvSpPr>
                  <p:nvPr/>
                </p:nvSpPr>
                <p:spPr bwMode="auto">
                  <a:xfrm>
                    <a:off x="2069" y="306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41" name="Oval 113"/>
                  <p:cNvSpPr>
                    <a:spLocks noChangeArrowheads="1"/>
                  </p:cNvSpPr>
                  <p:nvPr/>
                </p:nvSpPr>
                <p:spPr bwMode="auto">
                  <a:xfrm>
                    <a:off x="2045" y="306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42" name="Oval 114"/>
                  <p:cNvSpPr>
                    <a:spLocks noChangeArrowheads="1"/>
                  </p:cNvSpPr>
                  <p:nvPr/>
                </p:nvSpPr>
                <p:spPr bwMode="auto">
                  <a:xfrm>
                    <a:off x="2030"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43" name="Oval 115"/>
                  <p:cNvSpPr>
                    <a:spLocks noChangeArrowheads="1"/>
                  </p:cNvSpPr>
                  <p:nvPr/>
                </p:nvSpPr>
                <p:spPr bwMode="auto">
                  <a:xfrm>
                    <a:off x="2029"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44" name="Oval 116"/>
                  <p:cNvSpPr>
                    <a:spLocks noChangeArrowheads="1"/>
                  </p:cNvSpPr>
                  <p:nvPr/>
                </p:nvSpPr>
                <p:spPr bwMode="auto">
                  <a:xfrm>
                    <a:off x="2041"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45" name="Oval 117"/>
                  <p:cNvSpPr>
                    <a:spLocks noChangeArrowheads="1"/>
                  </p:cNvSpPr>
                  <p:nvPr/>
                </p:nvSpPr>
                <p:spPr bwMode="auto">
                  <a:xfrm>
                    <a:off x="2086"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46" name="Oval 118"/>
                  <p:cNvSpPr>
                    <a:spLocks noChangeArrowheads="1"/>
                  </p:cNvSpPr>
                  <p:nvPr/>
                </p:nvSpPr>
                <p:spPr bwMode="auto">
                  <a:xfrm>
                    <a:off x="2075"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47" name="Oval 119"/>
                  <p:cNvSpPr>
                    <a:spLocks noChangeArrowheads="1"/>
                  </p:cNvSpPr>
                  <p:nvPr/>
                </p:nvSpPr>
                <p:spPr bwMode="auto">
                  <a:xfrm>
                    <a:off x="2064"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48" name="Oval 120"/>
                  <p:cNvSpPr>
                    <a:spLocks noChangeArrowheads="1"/>
                  </p:cNvSpPr>
                  <p:nvPr/>
                </p:nvSpPr>
                <p:spPr bwMode="auto">
                  <a:xfrm>
                    <a:off x="2052"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49" name="Oval 121"/>
                  <p:cNvSpPr>
                    <a:spLocks noChangeArrowheads="1"/>
                  </p:cNvSpPr>
                  <p:nvPr/>
                </p:nvSpPr>
                <p:spPr bwMode="auto">
                  <a:xfrm>
                    <a:off x="2034" y="3067"/>
                    <a:ext cx="52" cy="52"/>
                  </a:xfrm>
                  <a:prstGeom prst="ellipse">
                    <a:avLst/>
                  </a:prstGeom>
                  <a:solidFill>
                    <a:srgbClr val="FFA04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50" name="Oval 122"/>
                  <p:cNvSpPr>
                    <a:spLocks noChangeArrowheads="1"/>
                  </p:cNvSpPr>
                  <p:nvPr/>
                </p:nvSpPr>
                <p:spPr bwMode="auto">
                  <a:xfrm>
                    <a:off x="2031" y="3066"/>
                    <a:ext cx="58" cy="57"/>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51" name="Oval 123"/>
                  <p:cNvSpPr>
                    <a:spLocks noChangeArrowheads="1"/>
                  </p:cNvSpPr>
                  <p:nvPr/>
                </p:nvSpPr>
                <p:spPr bwMode="auto">
                  <a:xfrm>
                    <a:off x="2031" y="3065"/>
                    <a:ext cx="58" cy="57"/>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52" name="Oval 124"/>
                  <p:cNvSpPr>
                    <a:spLocks noChangeArrowheads="1"/>
                  </p:cNvSpPr>
                  <p:nvPr/>
                </p:nvSpPr>
                <p:spPr bwMode="auto">
                  <a:xfrm>
                    <a:off x="2033" y="3066"/>
                    <a:ext cx="55" cy="55"/>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53" name="Oval 125"/>
                  <p:cNvSpPr>
                    <a:spLocks noChangeArrowheads="1"/>
                  </p:cNvSpPr>
                  <p:nvPr/>
                </p:nvSpPr>
                <p:spPr bwMode="auto">
                  <a:xfrm>
                    <a:off x="2034" y="3068"/>
                    <a:ext cx="53" cy="53"/>
                  </a:xfrm>
                  <a:prstGeom prst="ellipse">
                    <a:avLst/>
                  </a:prstGeom>
                  <a:solidFill>
                    <a:srgbClr val="FFA04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254" name="Oval 126"/>
                  <p:cNvSpPr>
                    <a:spLocks noChangeArrowheads="1"/>
                  </p:cNvSpPr>
                  <p:nvPr/>
                </p:nvSpPr>
                <p:spPr bwMode="auto">
                  <a:xfrm>
                    <a:off x="2034" y="3067"/>
                    <a:ext cx="53" cy="53"/>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grpSp>
          <p:sp>
            <p:nvSpPr>
              <p:cNvPr id="231" name="Rectangle 127"/>
              <p:cNvSpPr>
                <a:spLocks noChangeArrowheads="1"/>
              </p:cNvSpPr>
              <p:nvPr/>
            </p:nvSpPr>
            <p:spPr bwMode="auto">
              <a:xfrm>
                <a:off x="4309" y="1866"/>
                <a:ext cx="223" cy="158"/>
              </a:xfrm>
              <a:prstGeom prst="rect">
                <a:avLst/>
              </a:prstGeom>
              <a:solidFill>
                <a:srgbClr val="FFFF00"/>
              </a:solidFill>
              <a:ln w="47625" cmpd="thinThick">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algn="ctr" defTabSz="757238" eaLnBrk="0" hangingPunct="0"/>
                <a:r>
                  <a:rPr kumimoji="0" lang="en-US" sz="500" b="0"/>
                  <a:t>Buyer</a:t>
                </a:r>
              </a:p>
              <a:p>
                <a:pPr algn="ctr" defTabSz="757238" eaLnBrk="0" hangingPunct="0"/>
                <a:r>
                  <a:rPr kumimoji="0" lang="en-US" sz="500" b="0"/>
                  <a:t>ID</a:t>
                </a:r>
              </a:p>
            </p:txBody>
          </p:sp>
        </p:grpSp>
        <p:grpSp>
          <p:nvGrpSpPr>
            <p:cNvPr id="15" name="Group 129"/>
            <p:cNvGrpSpPr>
              <a:grpSpLocks/>
            </p:cNvGrpSpPr>
            <p:nvPr/>
          </p:nvGrpSpPr>
          <p:grpSpPr bwMode="auto">
            <a:xfrm>
              <a:off x="1319" y="1845"/>
              <a:ext cx="770" cy="1627"/>
              <a:chOff x="1104" y="1536"/>
              <a:chExt cx="953" cy="1899"/>
            </a:xfrm>
          </p:grpSpPr>
          <p:grpSp>
            <p:nvGrpSpPr>
              <p:cNvPr id="221" name="Group 130"/>
              <p:cNvGrpSpPr>
                <a:grpSpLocks/>
              </p:cNvGrpSpPr>
              <p:nvPr/>
            </p:nvGrpSpPr>
            <p:grpSpPr bwMode="auto">
              <a:xfrm>
                <a:off x="1104" y="3024"/>
                <a:ext cx="953" cy="411"/>
                <a:chOff x="240" y="3600"/>
                <a:chExt cx="953" cy="411"/>
              </a:xfrm>
            </p:grpSpPr>
            <p:sp>
              <p:nvSpPr>
                <p:cNvPr id="226" name="Rectangle 131"/>
                <p:cNvSpPr>
                  <a:spLocks noChangeArrowheads="1"/>
                </p:cNvSpPr>
                <p:nvPr/>
              </p:nvSpPr>
              <p:spPr bwMode="auto">
                <a:xfrm>
                  <a:off x="240" y="3600"/>
                  <a:ext cx="912" cy="384"/>
                </a:xfrm>
                <a:prstGeom prst="rect">
                  <a:avLst/>
                </a:prstGeom>
                <a:solidFill>
                  <a:schemeClr val="bg1"/>
                </a:solidFill>
                <a:ln>
                  <a:noFill/>
                </a:ln>
                <a:effectLst/>
                <a:extLs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algn="ctr" defTabSz="757238" eaLnBrk="0" hangingPunct="0"/>
                  <a:endParaRPr kumimoji="0" lang="en-US" sz="2000" b="0"/>
                </a:p>
              </p:txBody>
            </p:sp>
            <p:pic>
              <p:nvPicPr>
                <p:cNvPr id="227" name="Picture 132" descr="Q:\Projekte\3EP5\3ep5structure\10 MarCom\10-6 Scans\Pictures\i_husk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 y="364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pic>
            <p:sp>
              <p:nvSpPr>
                <p:cNvPr id="228" name="Text Box 133"/>
                <p:cNvSpPr txBox="1">
                  <a:spLocks noChangeArrowheads="1"/>
                </p:cNvSpPr>
                <p:nvPr/>
              </p:nvSpPr>
              <p:spPr bwMode="auto">
                <a:xfrm>
                  <a:off x="240" y="3838"/>
                  <a:ext cx="95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lvl1pPr defTabSz="757238">
                    <a:defRPr kumimoji="1" sz="2400">
                      <a:solidFill>
                        <a:schemeClr val="tx1"/>
                      </a:solidFill>
                      <a:latin typeface="Times New Roman" pitchFamily="18" charset="0"/>
                      <a:ea typeface="宋体" pitchFamily="2" charset="-122"/>
                    </a:defRPr>
                  </a:lvl1pPr>
                  <a:lvl2pPr marL="379413" defTabSz="757238">
                    <a:defRPr kumimoji="1" sz="2400">
                      <a:solidFill>
                        <a:schemeClr val="tx1"/>
                      </a:solidFill>
                      <a:latin typeface="Times New Roman" pitchFamily="18" charset="0"/>
                      <a:ea typeface="宋体" pitchFamily="2" charset="-122"/>
                    </a:defRPr>
                  </a:lvl2pPr>
                  <a:lvl3pPr marL="757238" defTabSz="757238">
                    <a:defRPr kumimoji="1" sz="2400">
                      <a:solidFill>
                        <a:schemeClr val="tx1"/>
                      </a:solidFill>
                      <a:latin typeface="Times New Roman" pitchFamily="18" charset="0"/>
                      <a:ea typeface="宋体" pitchFamily="2" charset="-122"/>
                    </a:defRPr>
                  </a:lvl3pPr>
                  <a:lvl4pPr marL="1136650" defTabSz="757238">
                    <a:defRPr kumimoji="1" sz="2400">
                      <a:solidFill>
                        <a:schemeClr val="tx1"/>
                      </a:solidFill>
                      <a:latin typeface="Times New Roman" pitchFamily="18" charset="0"/>
                      <a:ea typeface="宋体" pitchFamily="2" charset="-122"/>
                    </a:defRPr>
                  </a:lvl4pPr>
                  <a:lvl5pPr marL="1514475" defTabSz="757238">
                    <a:defRPr kumimoji="1" sz="2400">
                      <a:solidFill>
                        <a:schemeClr val="tx1"/>
                      </a:solidFill>
                      <a:latin typeface="Times New Roman" pitchFamily="18" charset="0"/>
                      <a:ea typeface="宋体" pitchFamily="2" charset="-122"/>
                    </a:defRPr>
                  </a:lvl5pPr>
                  <a:lvl6pPr marL="1971675" defTabSz="757238" fontAlgn="base">
                    <a:spcBef>
                      <a:spcPct val="0"/>
                    </a:spcBef>
                    <a:spcAft>
                      <a:spcPct val="0"/>
                    </a:spcAft>
                    <a:defRPr kumimoji="1" sz="2400">
                      <a:solidFill>
                        <a:schemeClr val="tx1"/>
                      </a:solidFill>
                      <a:latin typeface="Times New Roman" pitchFamily="18" charset="0"/>
                      <a:ea typeface="宋体" pitchFamily="2" charset="-122"/>
                    </a:defRPr>
                  </a:lvl6pPr>
                  <a:lvl7pPr marL="2428875" defTabSz="757238" fontAlgn="base">
                    <a:spcBef>
                      <a:spcPct val="0"/>
                    </a:spcBef>
                    <a:spcAft>
                      <a:spcPct val="0"/>
                    </a:spcAft>
                    <a:defRPr kumimoji="1" sz="2400">
                      <a:solidFill>
                        <a:schemeClr val="tx1"/>
                      </a:solidFill>
                      <a:latin typeface="Times New Roman" pitchFamily="18" charset="0"/>
                      <a:ea typeface="宋体" pitchFamily="2" charset="-122"/>
                    </a:defRPr>
                  </a:lvl7pPr>
                  <a:lvl8pPr marL="2886075" defTabSz="757238" fontAlgn="base">
                    <a:spcBef>
                      <a:spcPct val="0"/>
                    </a:spcBef>
                    <a:spcAft>
                      <a:spcPct val="0"/>
                    </a:spcAft>
                    <a:defRPr kumimoji="1" sz="2400">
                      <a:solidFill>
                        <a:schemeClr val="tx1"/>
                      </a:solidFill>
                      <a:latin typeface="Times New Roman" pitchFamily="18" charset="0"/>
                      <a:ea typeface="宋体" pitchFamily="2" charset="-122"/>
                    </a:defRPr>
                  </a:lvl8pPr>
                  <a:lvl9pPr marL="3343275" defTabSz="757238"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kumimoji="0" lang="zh-CN" altLang="en-US" sz="1400" b="0" dirty="0">
                      <a:latin typeface="Frutiger 45 Light" pitchFamily="34" charset="0"/>
                    </a:rPr>
                    <a:t>轮胎制造商</a:t>
                  </a:r>
                </a:p>
              </p:txBody>
            </p:sp>
          </p:grpSp>
          <p:grpSp>
            <p:nvGrpSpPr>
              <p:cNvPr id="222" name="Group 134"/>
              <p:cNvGrpSpPr>
                <a:grpSpLocks/>
              </p:cNvGrpSpPr>
              <p:nvPr/>
            </p:nvGrpSpPr>
            <p:grpSpPr bwMode="auto">
              <a:xfrm>
                <a:off x="1104" y="1536"/>
                <a:ext cx="936" cy="411"/>
                <a:chOff x="192" y="1824"/>
                <a:chExt cx="936" cy="411"/>
              </a:xfrm>
            </p:grpSpPr>
            <p:sp>
              <p:nvSpPr>
                <p:cNvPr id="223" name="Rectangle 135"/>
                <p:cNvSpPr>
                  <a:spLocks noChangeArrowheads="1"/>
                </p:cNvSpPr>
                <p:nvPr/>
              </p:nvSpPr>
              <p:spPr bwMode="auto">
                <a:xfrm>
                  <a:off x="192" y="1824"/>
                  <a:ext cx="912" cy="405"/>
                </a:xfrm>
                <a:prstGeom prst="rect">
                  <a:avLst/>
                </a:prstGeom>
                <a:solidFill>
                  <a:schemeClr val="bg1"/>
                </a:solidFill>
                <a:ln>
                  <a:noFill/>
                </a:ln>
                <a:effectLst/>
                <a:extLs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pic>
              <p:nvPicPr>
                <p:cNvPr id="224" name="Picture 136" descr="Q:\Projekte\3EP5\3ep5structure\10 MarCom\10-6 Scans\Pictures\a1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 y="1872"/>
                  <a:ext cx="52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pic>
            <p:sp>
              <p:nvSpPr>
                <p:cNvPr id="225" name="Text Box 137"/>
                <p:cNvSpPr txBox="1">
                  <a:spLocks noChangeArrowheads="1"/>
                </p:cNvSpPr>
                <p:nvPr/>
              </p:nvSpPr>
              <p:spPr bwMode="auto">
                <a:xfrm>
                  <a:off x="192" y="2062"/>
                  <a:ext cx="9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lvl1pPr defTabSz="757238">
                    <a:defRPr kumimoji="1" sz="2400">
                      <a:solidFill>
                        <a:schemeClr val="tx1"/>
                      </a:solidFill>
                      <a:latin typeface="Times New Roman" pitchFamily="18" charset="0"/>
                      <a:ea typeface="宋体" pitchFamily="2" charset="-122"/>
                    </a:defRPr>
                  </a:lvl1pPr>
                  <a:lvl2pPr marL="379413" defTabSz="757238">
                    <a:defRPr kumimoji="1" sz="2400">
                      <a:solidFill>
                        <a:schemeClr val="tx1"/>
                      </a:solidFill>
                      <a:latin typeface="Times New Roman" pitchFamily="18" charset="0"/>
                      <a:ea typeface="宋体" pitchFamily="2" charset="-122"/>
                    </a:defRPr>
                  </a:lvl2pPr>
                  <a:lvl3pPr marL="757238" defTabSz="757238">
                    <a:defRPr kumimoji="1" sz="2400">
                      <a:solidFill>
                        <a:schemeClr val="tx1"/>
                      </a:solidFill>
                      <a:latin typeface="Times New Roman" pitchFamily="18" charset="0"/>
                      <a:ea typeface="宋体" pitchFamily="2" charset="-122"/>
                    </a:defRPr>
                  </a:lvl3pPr>
                  <a:lvl4pPr marL="1136650" defTabSz="757238">
                    <a:defRPr kumimoji="1" sz="2400">
                      <a:solidFill>
                        <a:schemeClr val="tx1"/>
                      </a:solidFill>
                      <a:latin typeface="Times New Roman" pitchFamily="18" charset="0"/>
                      <a:ea typeface="宋体" pitchFamily="2" charset="-122"/>
                    </a:defRPr>
                  </a:lvl4pPr>
                  <a:lvl5pPr marL="1514475" defTabSz="757238">
                    <a:defRPr kumimoji="1" sz="2400">
                      <a:solidFill>
                        <a:schemeClr val="tx1"/>
                      </a:solidFill>
                      <a:latin typeface="Times New Roman" pitchFamily="18" charset="0"/>
                      <a:ea typeface="宋体" pitchFamily="2" charset="-122"/>
                    </a:defRPr>
                  </a:lvl5pPr>
                  <a:lvl6pPr marL="1971675" defTabSz="757238" fontAlgn="base">
                    <a:spcBef>
                      <a:spcPct val="0"/>
                    </a:spcBef>
                    <a:spcAft>
                      <a:spcPct val="0"/>
                    </a:spcAft>
                    <a:defRPr kumimoji="1" sz="2400">
                      <a:solidFill>
                        <a:schemeClr val="tx1"/>
                      </a:solidFill>
                      <a:latin typeface="Times New Roman" pitchFamily="18" charset="0"/>
                      <a:ea typeface="宋体" pitchFamily="2" charset="-122"/>
                    </a:defRPr>
                  </a:lvl6pPr>
                  <a:lvl7pPr marL="2428875" defTabSz="757238" fontAlgn="base">
                    <a:spcBef>
                      <a:spcPct val="0"/>
                    </a:spcBef>
                    <a:spcAft>
                      <a:spcPct val="0"/>
                    </a:spcAft>
                    <a:defRPr kumimoji="1" sz="2400">
                      <a:solidFill>
                        <a:schemeClr val="tx1"/>
                      </a:solidFill>
                      <a:latin typeface="Times New Roman" pitchFamily="18" charset="0"/>
                      <a:ea typeface="宋体" pitchFamily="2" charset="-122"/>
                    </a:defRPr>
                  </a:lvl7pPr>
                  <a:lvl8pPr marL="2886075" defTabSz="757238" fontAlgn="base">
                    <a:spcBef>
                      <a:spcPct val="0"/>
                    </a:spcBef>
                    <a:spcAft>
                      <a:spcPct val="0"/>
                    </a:spcAft>
                    <a:defRPr kumimoji="1" sz="2400">
                      <a:solidFill>
                        <a:schemeClr val="tx1"/>
                      </a:solidFill>
                      <a:latin typeface="Times New Roman" pitchFamily="18" charset="0"/>
                      <a:ea typeface="宋体" pitchFamily="2" charset="-122"/>
                    </a:defRPr>
                  </a:lvl8pPr>
                  <a:lvl9pPr marL="3343275" defTabSz="757238"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kumimoji="0" lang="zh-CN" altLang="en-US" sz="1400" b="0" dirty="0">
                      <a:latin typeface="Frutiger 45 Light" pitchFamily="34" charset="0"/>
                    </a:rPr>
                    <a:t>汽车制造商</a:t>
                  </a:r>
                </a:p>
              </p:txBody>
            </p:sp>
          </p:grpSp>
        </p:grpSp>
        <p:sp>
          <p:nvSpPr>
            <p:cNvPr id="16" name="Rectangle 138"/>
            <p:cNvSpPr>
              <a:spLocks noChangeArrowheads="1"/>
            </p:cNvSpPr>
            <p:nvPr/>
          </p:nvSpPr>
          <p:spPr bwMode="auto">
            <a:xfrm>
              <a:off x="668" y="2518"/>
              <a:ext cx="403" cy="214"/>
            </a:xfrm>
            <a:prstGeom prst="rect">
              <a:avLst/>
            </a:prstGeom>
            <a:noFill/>
            <a:ln w="254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defTabSz="757238" eaLnBrk="0" hangingPunct="0"/>
              <a:r>
                <a:rPr kumimoji="0" lang="en-US" sz="1700" b="0">
                  <a:latin typeface="Arial" pitchFamily="34" charset="0"/>
                </a:rPr>
                <a:t>B2B</a:t>
              </a:r>
              <a:endParaRPr kumimoji="0" lang="de-DE" altLang="zh-CN" sz="1300" b="0">
                <a:latin typeface="Arial" pitchFamily="34" charset="0"/>
              </a:endParaRPr>
            </a:p>
          </p:txBody>
        </p:sp>
        <p:sp>
          <p:nvSpPr>
            <p:cNvPr id="17" name="Freeform 139"/>
            <p:cNvSpPr>
              <a:spLocks/>
            </p:cNvSpPr>
            <p:nvPr/>
          </p:nvSpPr>
          <p:spPr bwMode="auto">
            <a:xfrm>
              <a:off x="853" y="2051"/>
              <a:ext cx="388" cy="411"/>
            </a:xfrm>
            <a:custGeom>
              <a:avLst/>
              <a:gdLst>
                <a:gd name="T0" fmla="*/ 0 w 480"/>
                <a:gd name="T1" fmla="*/ 480 h 480"/>
                <a:gd name="T2" fmla="*/ 96 w 480"/>
                <a:gd name="T3" fmla="*/ 144 h 480"/>
                <a:gd name="T4" fmla="*/ 480 w 480"/>
                <a:gd name="T5" fmla="*/ 0 h 480"/>
              </a:gdLst>
              <a:ahLst/>
              <a:cxnLst>
                <a:cxn ang="0">
                  <a:pos x="T0" y="T1"/>
                </a:cxn>
                <a:cxn ang="0">
                  <a:pos x="T2" y="T3"/>
                </a:cxn>
                <a:cxn ang="0">
                  <a:pos x="T4" y="T5"/>
                </a:cxn>
              </a:cxnLst>
              <a:rect l="0" t="0" r="r" b="b"/>
              <a:pathLst>
                <a:path w="480" h="480">
                  <a:moveTo>
                    <a:pt x="0" y="480"/>
                  </a:moveTo>
                  <a:cubicBezTo>
                    <a:pt x="8" y="352"/>
                    <a:pt x="16" y="224"/>
                    <a:pt x="96" y="144"/>
                  </a:cubicBezTo>
                  <a:cubicBezTo>
                    <a:pt x="176" y="64"/>
                    <a:pt x="416" y="24"/>
                    <a:pt x="480" y="0"/>
                  </a:cubicBezTo>
                </a:path>
              </a:pathLst>
            </a:custGeom>
            <a:noFill/>
            <a:ln w="25400"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8" name="Freeform 140"/>
            <p:cNvSpPr>
              <a:spLocks/>
            </p:cNvSpPr>
            <p:nvPr/>
          </p:nvSpPr>
          <p:spPr bwMode="auto">
            <a:xfrm rot="-5400000">
              <a:off x="841" y="2844"/>
              <a:ext cx="411" cy="388"/>
            </a:xfrm>
            <a:custGeom>
              <a:avLst/>
              <a:gdLst>
                <a:gd name="T0" fmla="*/ 0 w 480"/>
                <a:gd name="T1" fmla="*/ 480 h 480"/>
                <a:gd name="T2" fmla="*/ 96 w 480"/>
                <a:gd name="T3" fmla="*/ 144 h 480"/>
                <a:gd name="T4" fmla="*/ 480 w 480"/>
                <a:gd name="T5" fmla="*/ 0 h 480"/>
              </a:gdLst>
              <a:ahLst/>
              <a:cxnLst>
                <a:cxn ang="0">
                  <a:pos x="T0" y="T1"/>
                </a:cxn>
                <a:cxn ang="0">
                  <a:pos x="T2" y="T3"/>
                </a:cxn>
                <a:cxn ang="0">
                  <a:pos x="T4" y="T5"/>
                </a:cxn>
              </a:cxnLst>
              <a:rect l="0" t="0" r="r" b="b"/>
              <a:pathLst>
                <a:path w="480" h="480">
                  <a:moveTo>
                    <a:pt x="0" y="480"/>
                  </a:moveTo>
                  <a:cubicBezTo>
                    <a:pt x="8" y="352"/>
                    <a:pt x="16" y="224"/>
                    <a:pt x="96" y="144"/>
                  </a:cubicBezTo>
                  <a:cubicBezTo>
                    <a:pt x="176" y="64"/>
                    <a:pt x="416" y="24"/>
                    <a:pt x="480" y="0"/>
                  </a:cubicBezTo>
                </a:path>
              </a:pathLst>
            </a:custGeom>
            <a:noFill/>
            <a:ln w="25400" cmpd="sng">
              <a:solidFill>
                <a:schemeClr val="tx1"/>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9" name="Rectangle 142"/>
            <p:cNvSpPr>
              <a:spLocks noChangeArrowheads="1"/>
            </p:cNvSpPr>
            <p:nvPr/>
          </p:nvSpPr>
          <p:spPr bwMode="auto">
            <a:xfrm>
              <a:off x="2245" y="3113"/>
              <a:ext cx="509" cy="415"/>
            </a:xfrm>
            <a:prstGeom prst="rect">
              <a:avLst/>
            </a:prstGeom>
            <a:solidFill>
              <a:srgbClr val="00FF99"/>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21" tIns="37861" rIns="75721" bIns="37861" anchor="ctr"/>
            <a:lstStyle/>
            <a:p>
              <a:pPr algn="ctr" defTabSz="757238" eaLnBrk="0" hangingPunct="0"/>
              <a:r>
                <a:rPr kumimoji="0" lang="zh-CN" altLang="en-US" sz="1300" b="0">
                  <a:latin typeface="Arial" pitchFamily="34" charset="0"/>
                </a:rPr>
                <a:t>拿到标书</a:t>
              </a:r>
            </a:p>
          </p:txBody>
        </p:sp>
        <p:sp>
          <p:nvSpPr>
            <p:cNvPr id="20" name="Rectangle 143"/>
            <p:cNvSpPr>
              <a:spLocks noChangeArrowheads="1"/>
            </p:cNvSpPr>
            <p:nvPr/>
          </p:nvSpPr>
          <p:spPr bwMode="auto">
            <a:xfrm>
              <a:off x="2245" y="1762"/>
              <a:ext cx="509" cy="415"/>
            </a:xfrm>
            <a:prstGeom prst="rect">
              <a:avLst/>
            </a:prstGeom>
            <a:noFill/>
            <a:ln w="9525">
              <a:solidFill>
                <a:schemeClr val="bg2">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21" tIns="37861" rIns="75721" bIns="37861" anchor="ctr"/>
            <a:lstStyle/>
            <a:p>
              <a:pPr algn="ctr" defTabSz="757238" eaLnBrk="0" hangingPunct="0"/>
              <a:r>
                <a:rPr kumimoji="0" lang="zh-CN" altLang="en-US" sz="1300" b="0" dirty="0">
                  <a:latin typeface="Arial" pitchFamily="34" charset="0"/>
                </a:rPr>
                <a:t>网上招标</a:t>
              </a:r>
            </a:p>
          </p:txBody>
        </p:sp>
        <p:sp>
          <p:nvSpPr>
            <p:cNvPr id="21" name="Line 144"/>
            <p:cNvSpPr>
              <a:spLocks noChangeAspect="1" noChangeShapeType="1"/>
            </p:cNvSpPr>
            <p:nvPr/>
          </p:nvSpPr>
          <p:spPr bwMode="auto">
            <a:xfrm>
              <a:off x="2528" y="2206"/>
              <a:ext cx="0" cy="907"/>
            </a:xfrm>
            <a:prstGeom prst="line">
              <a:avLst/>
            </a:prstGeom>
            <a:noFill/>
            <a:ln w="12700">
              <a:solidFill>
                <a:schemeClr val="tx1"/>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6" tIns="45704" rIns="91406" bIns="45704" anchor="ctr"/>
            <a:lstStyle/>
            <a:p>
              <a:endParaRPr lang="zh-CN" altLang="en-US" b="0"/>
            </a:p>
          </p:txBody>
        </p:sp>
        <p:sp>
          <p:nvSpPr>
            <p:cNvPr id="22" name="Rectangle 145"/>
            <p:cNvSpPr>
              <a:spLocks noChangeArrowheads="1"/>
            </p:cNvSpPr>
            <p:nvPr/>
          </p:nvSpPr>
          <p:spPr bwMode="auto">
            <a:xfrm>
              <a:off x="2133" y="2566"/>
              <a:ext cx="388" cy="24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21" tIns="37861" rIns="75721" bIns="37861" anchor="ctr"/>
            <a:lstStyle/>
            <a:p>
              <a:pPr algn="ctr" defTabSz="757238" eaLnBrk="0" hangingPunct="0"/>
              <a:r>
                <a:rPr kumimoji="0" lang="en-US" sz="1000" b="0">
                  <a:latin typeface="Arial" pitchFamily="34" charset="0"/>
                </a:rPr>
                <a:t>       http</a:t>
              </a:r>
              <a:endParaRPr kumimoji="0" lang="en-US" sz="1300" b="0">
                <a:latin typeface="Arial" pitchFamily="34" charset="0"/>
              </a:endParaRPr>
            </a:p>
          </p:txBody>
        </p:sp>
        <p:sp>
          <p:nvSpPr>
            <p:cNvPr id="23" name="Rectangle 147"/>
            <p:cNvSpPr>
              <a:spLocks noChangeArrowheads="1"/>
            </p:cNvSpPr>
            <p:nvPr/>
          </p:nvSpPr>
          <p:spPr bwMode="auto">
            <a:xfrm>
              <a:off x="2831" y="3113"/>
              <a:ext cx="497" cy="415"/>
            </a:xfrm>
            <a:prstGeom prst="rect">
              <a:avLst/>
            </a:prstGeom>
            <a:solidFill>
              <a:srgbClr val="00FF99"/>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31" tIns="37865" rIns="75731" bIns="37865" anchor="ctr"/>
            <a:lstStyle/>
            <a:p>
              <a:pPr algn="ctr" defTabSz="757238" eaLnBrk="0" hangingPunct="0"/>
              <a:r>
                <a:rPr kumimoji="0" lang="zh-CN" altLang="en-US" sz="1300" b="0">
                  <a:latin typeface="Arial" pitchFamily="34" charset="0"/>
                </a:rPr>
                <a:t>保密协议</a:t>
              </a:r>
            </a:p>
          </p:txBody>
        </p:sp>
        <p:sp>
          <p:nvSpPr>
            <p:cNvPr id="24" name="Rectangle 148"/>
            <p:cNvSpPr>
              <a:spLocks noChangeArrowheads="1"/>
            </p:cNvSpPr>
            <p:nvPr/>
          </p:nvSpPr>
          <p:spPr bwMode="auto">
            <a:xfrm>
              <a:off x="2831" y="1762"/>
              <a:ext cx="497" cy="415"/>
            </a:xfrm>
            <a:prstGeom prst="rect">
              <a:avLst/>
            </a:prstGeom>
            <a:noFill/>
            <a:ln w="9525">
              <a:solidFill>
                <a:schemeClr val="bg2">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31" tIns="37865" rIns="75731" bIns="37865" anchor="ctr"/>
            <a:lstStyle/>
            <a:p>
              <a:pPr algn="ctr" defTabSz="757238" eaLnBrk="0" hangingPunct="0"/>
              <a:r>
                <a:rPr kumimoji="0" lang="zh-CN" altLang="en-US" sz="1300" b="0" dirty="0">
                  <a:latin typeface="Arial" pitchFamily="34" charset="0"/>
                </a:rPr>
                <a:t>保密协议</a:t>
              </a:r>
            </a:p>
          </p:txBody>
        </p:sp>
        <p:grpSp>
          <p:nvGrpSpPr>
            <p:cNvPr id="25" name="Group 149"/>
            <p:cNvGrpSpPr>
              <a:grpSpLocks/>
            </p:cNvGrpSpPr>
            <p:nvPr/>
          </p:nvGrpSpPr>
          <p:grpSpPr bwMode="auto">
            <a:xfrm>
              <a:off x="2863" y="2206"/>
              <a:ext cx="234" cy="907"/>
              <a:chOff x="3014" y="1958"/>
              <a:chExt cx="291" cy="1058"/>
            </a:xfrm>
          </p:grpSpPr>
          <p:sp>
            <p:nvSpPr>
              <p:cNvPr id="186" name="Line 150"/>
              <p:cNvSpPr>
                <a:spLocks noChangeAspect="1" noChangeShapeType="1"/>
              </p:cNvSpPr>
              <p:nvPr/>
            </p:nvSpPr>
            <p:spPr bwMode="auto">
              <a:xfrm>
                <a:off x="3140" y="1958"/>
                <a:ext cx="0" cy="105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87" name="Rectangle 151"/>
              <p:cNvSpPr>
                <a:spLocks noChangeArrowheads="1"/>
              </p:cNvSpPr>
              <p:nvPr/>
            </p:nvSpPr>
            <p:spPr bwMode="auto">
              <a:xfrm>
                <a:off x="3014" y="2200"/>
                <a:ext cx="223" cy="158"/>
              </a:xfrm>
              <a:prstGeom prst="rect">
                <a:avLst/>
              </a:prstGeom>
              <a:solidFill>
                <a:srgbClr val="00FF99"/>
              </a:solidFill>
              <a:ln w="47625" cmpd="thinThick">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66" tIns="38134" rIns="76266" bIns="38134" anchor="ctr"/>
              <a:lstStyle/>
              <a:p>
                <a:pPr algn="ctr" defTabSz="757238" eaLnBrk="0" hangingPunct="0"/>
                <a:r>
                  <a:rPr kumimoji="0" lang="en-US" sz="500" b="0"/>
                  <a:t>Seller</a:t>
                </a:r>
              </a:p>
              <a:p>
                <a:pPr algn="ctr" defTabSz="757238" eaLnBrk="0" hangingPunct="0"/>
                <a:r>
                  <a:rPr kumimoji="0" lang="en-US" sz="500" b="0"/>
                  <a:t>ID</a:t>
                </a:r>
              </a:p>
            </p:txBody>
          </p:sp>
          <p:grpSp>
            <p:nvGrpSpPr>
              <p:cNvPr id="188" name="Group 152"/>
              <p:cNvGrpSpPr>
                <a:grpSpLocks/>
              </p:cNvGrpSpPr>
              <p:nvPr/>
            </p:nvGrpSpPr>
            <p:grpSpPr bwMode="auto">
              <a:xfrm>
                <a:off x="3203" y="2316"/>
                <a:ext cx="102" cy="130"/>
                <a:chOff x="2017" y="3062"/>
                <a:chExt cx="96" cy="133"/>
              </a:xfrm>
            </p:grpSpPr>
            <p:grpSp>
              <p:nvGrpSpPr>
                <p:cNvPr id="189" name="Group 153"/>
                <p:cNvGrpSpPr>
                  <a:grpSpLocks/>
                </p:cNvGrpSpPr>
                <p:nvPr/>
              </p:nvGrpSpPr>
              <p:grpSpPr bwMode="auto">
                <a:xfrm>
                  <a:off x="2017" y="3104"/>
                  <a:ext cx="96" cy="91"/>
                  <a:chOff x="2017" y="3104"/>
                  <a:chExt cx="96" cy="91"/>
                </a:xfrm>
              </p:grpSpPr>
              <p:grpSp>
                <p:nvGrpSpPr>
                  <p:cNvPr id="212" name="Group 154"/>
                  <p:cNvGrpSpPr>
                    <a:grpSpLocks/>
                  </p:cNvGrpSpPr>
                  <p:nvPr/>
                </p:nvGrpSpPr>
                <p:grpSpPr bwMode="auto">
                  <a:xfrm>
                    <a:off x="2043" y="3104"/>
                    <a:ext cx="70" cy="91"/>
                    <a:chOff x="2043" y="3104"/>
                    <a:chExt cx="70" cy="91"/>
                  </a:xfrm>
                </p:grpSpPr>
                <p:sp>
                  <p:nvSpPr>
                    <p:cNvPr id="218" name="Freeform 155"/>
                    <p:cNvSpPr>
                      <a:spLocks/>
                    </p:cNvSpPr>
                    <p:nvPr/>
                  </p:nvSpPr>
                  <p:spPr bwMode="auto">
                    <a:xfrm>
                      <a:off x="2043" y="3104"/>
                      <a:ext cx="70" cy="91"/>
                    </a:xfrm>
                    <a:custGeom>
                      <a:avLst/>
                      <a:gdLst>
                        <a:gd name="T0" fmla="*/ 0 w 70"/>
                        <a:gd name="T1" fmla="*/ 14 h 91"/>
                        <a:gd name="T2" fmla="*/ 36 w 70"/>
                        <a:gd name="T3" fmla="*/ 90 h 91"/>
                        <a:gd name="T4" fmla="*/ 48 w 70"/>
                        <a:gd name="T5" fmla="*/ 72 h 91"/>
                        <a:gd name="T6" fmla="*/ 69 w 70"/>
                        <a:gd name="T7" fmla="*/ 71 h 91"/>
                        <a:gd name="T8" fmla="*/ 29 w 70"/>
                        <a:gd name="T9" fmla="*/ 0 h 91"/>
                        <a:gd name="T10" fmla="*/ 0 w 70"/>
                        <a:gd name="T11" fmla="*/ 14 h 91"/>
                      </a:gdLst>
                      <a:ahLst/>
                      <a:cxnLst>
                        <a:cxn ang="0">
                          <a:pos x="T0" y="T1"/>
                        </a:cxn>
                        <a:cxn ang="0">
                          <a:pos x="T2" y="T3"/>
                        </a:cxn>
                        <a:cxn ang="0">
                          <a:pos x="T4" y="T5"/>
                        </a:cxn>
                        <a:cxn ang="0">
                          <a:pos x="T6" y="T7"/>
                        </a:cxn>
                        <a:cxn ang="0">
                          <a:pos x="T8" y="T9"/>
                        </a:cxn>
                        <a:cxn ang="0">
                          <a:pos x="T10" y="T11"/>
                        </a:cxn>
                      </a:cxnLst>
                      <a:rect l="0" t="0" r="r" b="b"/>
                      <a:pathLst>
                        <a:path w="70" h="91">
                          <a:moveTo>
                            <a:pt x="0" y="14"/>
                          </a:moveTo>
                          <a:lnTo>
                            <a:pt x="36" y="90"/>
                          </a:lnTo>
                          <a:lnTo>
                            <a:pt x="48" y="72"/>
                          </a:lnTo>
                          <a:lnTo>
                            <a:pt x="69" y="71"/>
                          </a:lnTo>
                          <a:lnTo>
                            <a:pt x="29" y="0"/>
                          </a:lnTo>
                          <a:lnTo>
                            <a:pt x="0" y="14"/>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19" name="Freeform 156"/>
                    <p:cNvSpPr>
                      <a:spLocks/>
                    </p:cNvSpPr>
                    <p:nvPr/>
                  </p:nvSpPr>
                  <p:spPr bwMode="auto">
                    <a:xfrm>
                      <a:off x="2060" y="3115"/>
                      <a:ext cx="17" cy="57"/>
                    </a:xfrm>
                    <a:custGeom>
                      <a:avLst/>
                      <a:gdLst>
                        <a:gd name="T0" fmla="*/ 16 w 17"/>
                        <a:gd name="T1" fmla="*/ 2 h 57"/>
                        <a:gd name="T2" fmla="*/ 8 w 17"/>
                        <a:gd name="T3" fmla="*/ 56 h 57"/>
                        <a:gd name="T4" fmla="*/ 0 w 17"/>
                        <a:gd name="T5" fmla="*/ 39 h 57"/>
                        <a:gd name="T6" fmla="*/ 8 w 17"/>
                        <a:gd name="T7" fmla="*/ 0 h 57"/>
                        <a:gd name="T8" fmla="*/ 16 w 17"/>
                        <a:gd name="T9" fmla="*/ 2 h 57"/>
                      </a:gdLst>
                      <a:ahLst/>
                      <a:cxnLst>
                        <a:cxn ang="0">
                          <a:pos x="T0" y="T1"/>
                        </a:cxn>
                        <a:cxn ang="0">
                          <a:pos x="T2" y="T3"/>
                        </a:cxn>
                        <a:cxn ang="0">
                          <a:pos x="T4" y="T5"/>
                        </a:cxn>
                        <a:cxn ang="0">
                          <a:pos x="T6" y="T7"/>
                        </a:cxn>
                        <a:cxn ang="0">
                          <a:pos x="T8" y="T9"/>
                        </a:cxn>
                      </a:cxnLst>
                      <a:rect l="0" t="0" r="r" b="b"/>
                      <a:pathLst>
                        <a:path w="17" h="57">
                          <a:moveTo>
                            <a:pt x="16" y="2"/>
                          </a:moveTo>
                          <a:lnTo>
                            <a:pt x="8" y="56"/>
                          </a:lnTo>
                          <a:lnTo>
                            <a:pt x="0" y="39"/>
                          </a:lnTo>
                          <a:lnTo>
                            <a:pt x="8" y="0"/>
                          </a:lnTo>
                          <a:lnTo>
                            <a:pt x="16" y="2"/>
                          </a:lnTo>
                        </a:path>
                      </a:pathLst>
                    </a:custGeom>
                    <a:solidFill>
                      <a:srgbClr val="FFFF00"/>
                    </a:solidFill>
                    <a:ln w="9525" cap="rnd">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20" name="Oval 157"/>
                    <p:cNvSpPr>
                      <a:spLocks noChangeArrowheads="1"/>
                    </p:cNvSpPr>
                    <p:nvPr/>
                  </p:nvSpPr>
                  <p:spPr bwMode="auto">
                    <a:xfrm>
                      <a:off x="2069" y="3115"/>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grpSp>
              <p:grpSp>
                <p:nvGrpSpPr>
                  <p:cNvPr id="213" name="Group 158"/>
                  <p:cNvGrpSpPr>
                    <a:grpSpLocks/>
                  </p:cNvGrpSpPr>
                  <p:nvPr/>
                </p:nvGrpSpPr>
                <p:grpSpPr bwMode="auto">
                  <a:xfrm>
                    <a:off x="2017" y="3107"/>
                    <a:ext cx="57" cy="85"/>
                    <a:chOff x="2017" y="3107"/>
                    <a:chExt cx="57" cy="85"/>
                  </a:xfrm>
                </p:grpSpPr>
                <p:sp>
                  <p:nvSpPr>
                    <p:cNvPr id="214" name="Freeform 159"/>
                    <p:cNvSpPr>
                      <a:spLocks/>
                    </p:cNvSpPr>
                    <p:nvPr/>
                  </p:nvSpPr>
                  <p:spPr bwMode="auto">
                    <a:xfrm>
                      <a:off x="2017" y="3107"/>
                      <a:ext cx="56" cy="85"/>
                    </a:xfrm>
                    <a:custGeom>
                      <a:avLst/>
                      <a:gdLst>
                        <a:gd name="T0" fmla="*/ 55 w 56"/>
                        <a:gd name="T1" fmla="*/ 8 h 85"/>
                        <a:gd name="T2" fmla="*/ 39 w 56"/>
                        <a:gd name="T3" fmla="*/ 84 h 85"/>
                        <a:gd name="T4" fmla="*/ 23 w 56"/>
                        <a:gd name="T5" fmla="*/ 69 h 85"/>
                        <a:gd name="T6" fmla="*/ 0 w 56"/>
                        <a:gd name="T7" fmla="*/ 75 h 85"/>
                        <a:gd name="T8" fmla="*/ 26 w 56"/>
                        <a:gd name="T9" fmla="*/ 0 h 85"/>
                        <a:gd name="T10" fmla="*/ 55 w 56"/>
                        <a:gd name="T11" fmla="*/ 8 h 85"/>
                      </a:gdLst>
                      <a:ahLst/>
                      <a:cxnLst>
                        <a:cxn ang="0">
                          <a:pos x="T0" y="T1"/>
                        </a:cxn>
                        <a:cxn ang="0">
                          <a:pos x="T2" y="T3"/>
                        </a:cxn>
                        <a:cxn ang="0">
                          <a:pos x="T4" y="T5"/>
                        </a:cxn>
                        <a:cxn ang="0">
                          <a:pos x="T6" y="T7"/>
                        </a:cxn>
                        <a:cxn ang="0">
                          <a:pos x="T8" y="T9"/>
                        </a:cxn>
                        <a:cxn ang="0">
                          <a:pos x="T10" y="T11"/>
                        </a:cxn>
                      </a:cxnLst>
                      <a:rect l="0" t="0" r="r" b="b"/>
                      <a:pathLst>
                        <a:path w="56" h="85">
                          <a:moveTo>
                            <a:pt x="55" y="8"/>
                          </a:moveTo>
                          <a:lnTo>
                            <a:pt x="39" y="84"/>
                          </a:lnTo>
                          <a:lnTo>
                            <a:pt x="23" y="69"/>
                          </a:lnTo>
                          <a:lnTo>
                            <a:pt x="0" y="75"/>
                          </a:lnTo>
                          <a:lnTo>
                            <a:pt x="26" y="0"/>
                          </a:lnTo>
                          <a:lnTo>
                            <a:pt x="55" y="8"/>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15" name="Oval 160"/>
                    <p:cNvSpPr>
                      <a:spLocks noChangeArrowheads="1"/>
                    </p:cNvSpPr>
                    <p:nvPr/>
                  </p:nvSpPr>
                  <p:spPr bwMode="auto">
                    <a:xfrm>
                      <a:off x="2040" y="3113"/>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16" name="Oval 161"/>
                    <p:cNvSpPr>
                      <a:spLocks noChangeArrowheads="1"/>
                    </p:cNvSpPr>
                    <p:nvPr/>
                  </p:nvSpPr>
                  <p:spPr bwMode="auto">
                    <a:xfrm>
                      <a:off x="2048" y="3117"/>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17" name="Oval 162"/>
                    <p:cNvSpPr>
                      <a:spLocks noChangeArrowheads="1"/>
                    </p:cNvSpPr>
                    <p:nvPr/>
                  </p:nvSpPr>
                  <p:spPr bwMode="auto">
                    <a:xfrm>
                      <a:off x="2058" y="3118"/>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grpSp>
            </p:grpSp>
            <p:grpSp>
              <p:nvGrpSpPr>
                <p:cNvPr id="190" name="Group 163"/>
                <p:cNvGrpSpPr>
                  <a:grpSpLocks/>
                </p:cNvGrpSpPr>
                <p:nvPr/>
              </p:nvGrpSpPr>
              <p:grpSpPr bwMode="auto">
                <a:xfrm>
                  <a:off x="2029" y="3062"/>
                  <a:ext cx="65" cy="65"/>
                  <a:chOff x="2029" y="3062"/>
                  <a:chExt cx="65" cy="65"/>
                </a:xfrm>
              </p:grpSpPr>
              <p:sp>
                <p:nvSpPr>
                  <p:cNvPr id="191" name="Oval 164"/>
                  <p:cNvSpPr>
                    <a:spLocks noChangeArrowheads="1"/>
                  </p:cNvSpPr>
                  <p:nvPr/>
                </p:nvSpPr>
                <p:spPr bwMode="auto">
                  <a:xfrm>
                    <a:off x="2079" y="3071"/>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92" name="Oval 165"/>
                  <p:cNvSpPr>
                    <a:spLocks noChangeArrowheads="1"/>
                  </p:cNvSpPr>
                  <p:nvPr/>
                </p:nvSpPr>
                <p:spPr bwMode="auto">
                  <a:xfrm>
                    <a:off x="2036" y="307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93" name="Oval 166"/>
                  <p:cNvSpPr>
                    <a:spLocks noChangeArrowheads="1"/>
                  </p:cNvSpPr>
                  <p:nvPr/>
                </p:nvSpPr>
                <p:spPr bwMode="auto">
                  <a:xfrm>
                    <a:off x="2085"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94" name="Oval 167"/>
                  <p:cNvSpPr>
                    <a:spLocks noChangeArrowheads="1"/>
                  </p:cNvSpPr>
                  <p:nvPr/>
                </p:nvSpPr>
                <p:spPr bwMode="auto">
                  <a:xfrm>
                    <a:off x="203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95" name="Oval 168"/>
                  <p:cNvSpPr>
                    <a:spLocks noChangeArrowheads="1"/>
                  </p:cNvSpPr>
                  <p:nvPr/>
                </p:nvSpPr>
                <p:spPr bwMode="auto">
                  <a:xfrm>
                    <a:off x="208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96" name="Oval 169"/>
                  <p:cNvSpPr>
                    <a:spLocks noChangeArrowheads="1"/>
                  </p:cNvSpPr>
                  <p:nvPr/>
                </p:nvSpPr>
                <p:spPr bwMode="auto">
                  <a:xfrm>
                    <a:off x="2057" y="306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97" name="Oval 170"/>
                  <p:cNvSpPr>
                    <a:spLocks noChangeArrowheads="1"/>
                  </p:cNvSpPr>
                  <p:nvPr/>
                </p:nvSpPr>
                <p:spPr bwMode="auto">
                  <a:xfrm>
                    <a:off x="2069" y="306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98" name="Oval 171"/>
                  <p:cNvSpPr>
                    <a:spLocks noChangeArrowheads="1"/>
                  </p:cNvSpPr>
                  <p:nvPr/>
                </p:nvSpPr>
                <p:spPr bwMode="auto">
                  <a:xfrm>
                    <a:off x="2045" y="306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99" name="Oval 172"/>
                  <p:cNvSpPr>
                    <a:spLocks noChangeArrowheads="1"/>
                  </p:cNvSpPr>
                  <p:nvPr/>
                </p:nvSpPr>
                <p:spPr bwMode="auto">
                  <a:xfrm>
                    <a:off x="2030"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00" name="Oval 173"/>
                  <p:cNvSpPr>
                    <a:spLocks noChangeArrowheads="1"/>
                  </p:cNvSpPr>
                  <p:nvPr/>
                </p:nvSpPr>
                <p:spPr bwMode="auto">
                  <a:xfrm>
                    <a:off x="2029"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01" name="Oval 174"/>
                  <p:cNvSpPr>
                    <a:spLocks noChangeArrowheads="1"/>
                  </p:cNvSpPr>
                  <p:nvPr/>
                </p:nvSpPr>
                <p:spPr bwMode="auto">
                  <a:xfrm>
                    <a:off x="2041"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02" name="Oval 175"/>
                  <p:cNvSpPr>
                    <a:spLocks noChangeArrowheads="1"/>
                  </p:cNvSpPr>
                  <p:nvPr/>
                </p:nvSpPr>
                <p:spPr bwMode="auto">
                  <a:xfrm>
                    <a:off x="2086"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03" name="Oval 176"/>
                  <p:cNvSpPr>
                    <a:spLocks noChangeArrowheads="1"/>
                  </p:cNvSpPr>
                  <p:nvPr/>
                </p:nvSpPr>
                <p:spPr bwMode="auto">
                  <a:xfrm>
                    <a:off x="2075"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04" name="Oval 177"/>
                  <p:cNvSpPr>
                    <a:spLocks noChangeArrowheads="1"/>
                  </p:cNvSpPr>
                  <p:nvPr/>
                </p:nvSpPr>
                <p:spPr bwMode="auto">
                  <a:xfrm>
                    <a:off x="2064"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05" name="Oval 178"/>
                  <p:cNvSpPr>
                    <a:spLocks noChangeArrowheads="1"/>
                  </p:cNvSpPr>
                  <p:nvPr/>
                </p:nvSpPr>
                <p:spPr bwMode="auto">
                  <a:xfrm>
                    <a:off x="2052"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06" name="Oval 179"/>
                  <p:cNvSpPr>
                    <a:spLocks noChangeArrowheads="1"/>
                  </p:cNvSpPr>
                  <p:nvPr/>
                </p:nvSpPr>
                <p:spPr bwMode="auto">
                  <a:xfrm>
                    <a:off x="2034" y="3067"/>
                    <a:ext cx="52" cy="52"/>
                  </a:xfrm>
                  <a:prstGeom prst="ellipse">
                    <a:avLst/>
                  </a:prstGeom>
                  <a:solidFill>
                    <a:srgbClr val="FFA04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07" name="Oval 180"/>
                  <p:cNvSpPr>
                    <a:spLocks noChangeArrowheads="1"/>
                  </p:cNvSpPr>
                  <p:nvPr/>
                </p:nvSpPr>
                <p:spPr bwMode="auto">
                  <a:xfrm>
                    <a:off x="2031" y="3066"/>
                    <a:ext cx="58" cy="57"/>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08" name="Oval 181"/>
                  <p:cNvSpPr>
                    <a:spLocks noChangeArrowheads="1"/>
                  </p:cNvSpPr>
                  <p:nvPr/>
                </p:nvSpPr>
                <p:spPr bwMode="auto">
                  <a:xfrm>
                    <a:off x="2031" y="3065"/>
                    <a:ext cx="58" cy="57"/>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09" name="Oval 182"/>
                  <p:cNvSpPr>
                    <a:spLocks noChangeArrowheads="1"/>
                  </p:cNvSpPr>
                  <p:nvPr/>
                </p:nvSpPr>
                <p:spPr bwMode="auto">
                  <a:xfrm>
                    <a:off x="2033" y="3066"/>
                    <a:ext cx="55" cy="55"/>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10" name="Oval 183"/>
                  <p:cNvSpPr>
                    <a:spLocks noChangeArrowheads="1"/>
                  </p:cNvSpPr>
                  <p:nvPr/>
                </p:nvSpPr>
                <p:spPr bwMode="auto">
                  <a:xfrm>
                    <a:off x="2034" y="3068"/>
                    <a:ext cx="53" cy="53"/>
                  </a:xfrm>
                  <a:prstGeom prst="ellipse">
                    <a:avLst/>
                  </a:prstGeom>
                  <a:solidFill>
                    <a:srgbClr val="FFA04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211" name="Oval 184"/>
                  <p:cNvSpPr>
                    <a:spLocks noChangeArrowheads="1"/>
                  </p:cNvSpPr>
                  <p:nvPr/>
                </p:nvSpPr>
                <p:spPr bwMode="auto">
                  <a:xfrm>
                    <a:off x="2034" y="3067"/>
                    <a:ext cx="53" cy="53"/>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grpSp>
          </p:grpSp>
        </p:grpSp>
        <p:grpSp>
          <p:nvGrpSpPr>
            <p:cNvPr id="26" name="Group 185"/>
            <p:cNvGrpSpPr>
              <a:grpSpLocks/>
            </p:cNvGrpSpPr>
            <p:nvPr/>
          </p:nvGrpSpPr>
          <p:grpSpPr bwMode="auto">
            <a:xfrm>
              <a:off x="3047" y="2196"/>
              <a:ext cx="235" cy="907"/>
              <a:chOff x="3243" y="1946"/>
              <a:chExt cx="291" cy="1058"/>
            </a:xfrm>
          </p:grpSpPr>
          <p:sp>
            <p:nvSpPr>
              <p:cNvPr id="151" name="Line 186"/>
              <p:cNvSpPr>
                <a:spLocks noChangeAspect="1" noChangeShapeType="1"/>
              </p:cNvSpPr>
              <p:nvPr/>
            </p:nvSpPr>
            <p:spPr bwMode="auto">
              <a:xfrm>
                <a:off x="3350" y="1946"/>
                <a:ext cx="0" cy="105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grpSp>
            <p:nvGrpSpPr>
              <p:cNvPr id="152" name="Group 187"/>
              <p:cNvGrpSpPr>
                <a:grpSpLocks/>
              </p:cNvGrpSpPr>
              <p:nvPr/>
            </p:nvGrpSpPr>
            <p:grpSpPr bwMode="auto">
              <a:xfrm>
                <a:off x="3432" y="2728"/>
                <a:ext cx="102" cy="131"/>
                <a:chOff x="2017" y="3062"/>
                <a:chExt cx="96" cy="133"/>
              </a:xfrm>
            </p:grpSpPr>
            <p:grpSp>
              <p:nvGrpSpPr>
                <p:cNvPr id="154" name="Group 188"/>
                <p:cNvGrpSpPr>
                  <a:grpSpLocks/>
                </p:cNvGrpSpPr>
                <p:nvPr/>
              </p:nvGrpSpPr>
              <p:grpSpPr bwMode="auto">
                <a:xfrm>
                  <a:off x="2017" y="3104"/>
                  <a:ext cx="96" cy="91"/>
                  <a:chOff x="2017" y="3104"/>
                  <a:chExt cx="96" cy="91"/>
                </a:xfrm>
              </p:grpSpPr>
              <p:grpSp>
                <p:nvGrpSpPr>
                  <p:cNvPr id="177" name="Group 189"/>
                  <p:cNvGrpSpPr>
                    <a:grpSpLocks/>
                  </p:cNvGrpSpPr>
                  <p:nvPr/>
                </p:nvGrpSpPr>
                <p:grpSpPr bwMode="auto">
                  <a:xfrm>
                    <a:off x="2043" y="3104"/>
                    <a:ext cx="70" cy="91"/>
                    <a:chOff x="2043" y="3104"/>
                    <a:chExt cx="70" cy="91"/>
                  </a:xfrm>
                </p:grpSpPr>
                <p:sp>
                  <p:nvSpPr>
                    <p:cNvPr id="183" name="Freeform 190"/>
                    <p:cNvSpPr>
                      <a:spLocks/>
                    </p:cNvSpPr>
                    <p:nvPr/>
                  </p:nvSpPr>
                  <p:spPr bwMode="auto">
                    <a:xfrm>
                      <a:off x="2043" y="3104"/>
                      <a:ext cx="70" cy="91"/>
                    </a:xfrm>
                    <a:custGeom>
                      <a:avLst/>
                      <a:gdLst>
                        <a:gd name="T0" fmla="*/ 0 w 70"/>
                        <a:gd name="T1" fmla="*/ 14 h 91"/>
                        <a:gd name="T2" fmla="*/ 36 w 70"/>
                        <a:gd name="T3" fmla="*/ 90 h 91"/>
                        <a:gd name="T4" fmla="*/ 48 w 70"/>
                        <a:gd name="T5" fmla="*/ 72 h 91"/>
                        <a:gd name="T6" fmla="*/ 69 w 70"/>
                        <a:gd name="T7" fmla="*/ 71 h 91"/>
                        <a:gd name="T8" fmla="*/ 29 w 70"/>
                        <a:gd name="T9" fmla="*/ 0 h 91"/>
                        <a:gd name="T10" fmla="*/ 0 w 70"/>
                        <a:gd name="T11" fmla="*/ 14 h 91"/>
                      </a:gdLst>
                      <a:ahLst/>
                      <a:cxnLst>
                        <a:cxn ang="0">
                          <a:pos x="T0" y="T1"/>
                        </a:cxn>
                        <a:cxn ang="0">
                          <a:pos x="T2" y="T3"/>
                        </a:cxn>
                        <a:cxn ang="0">
                          <a:pos x="T4" y="T5"/>
                        </a:cxn>
                        <a:cxn ang="0">
                          <a:pos x="T6" y="T7"/>
                        </a:cxn>
                        <a:cxn ang="0">
                          <a:pos x="T8" y="T9"/>
                        </a:cxn>
                        <a:cxn ang="0">
                          <a:pos x="T10" y="T11"/>
                        </a:cxn>
                      </a:cxnLst>
                      <a:rect l="0" t="0" r="r" b="b"/>
                      <a:pathLst>
                        <a:path w="70" h="91">
                          <a:moveTo>
                            <a:pt x="0" y="14"/>
                          </a:moveTo>
                          <a:lnTo>
                            <a:pt x="36" y="90"/>
                          </a:lnTo>
                          <a:lnTo>
                            <a:pt x="48" y="72"/>
                          </a:lnTo>
                          <a:lnTo>
                            <a:pt x="69" y="71"/>
                          </a:lnTo>
                          <a:lnTo>
                            <a:pt x="29" y="0"/>
                          </a:lnTo>
                          <a:lnTo>
                            <a:pt x="0" y="14"/>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84" name="Freeform 191"/>
                    <p:cNvSpPr>
                      <a:spLocks/>
                    </p:cNvSpPr>
                    <p:nvPr/>
                  </p:nvSpPr>
                  <p:spPr bwMode="auto">
                    <a:xfrm>
                      <a:off x="2060" y="3115"/>
                      <a:ext cx="17" cy="57"/>
                    </a:xfrm>
                    <a:custGeom>
                      <a:avLst/>
                      <a:gdLst>
                        <a:gd name="T0" fmla="*/ 16 w 17"/>
                        <a:gd name="T1" fmla="*/ 2 h 57"/>
                        <a:gd name="T2" fmla="*/ 8 w 17"/>
                        <a:gd name="T3" fmla="*/ 56 h 57"/>
                        <a:gd name="T4" fmla="*/ 0 w 17"/>
                        <a:gd name="T5" fmla="*/ 39 h 57"/>
                        <a:gd name="T6" fmla="*/ 8 w 17"/>
                        <a:gd name="T7" fmla="*/ 0 h 57"/>
                        <a:gd name="T8" fmla="*/ 16 w 17"/>
                        <a:gd name="T9" fmla="*/ 2 h 57"/>
                      </a:gdLst>
                      <a:ahLst/>
                      <a:cxnLst>
                        <a:cxn ang="0">
                          <a:pos x="T0" y="T1"/>
                        </a:cxn>
                        <a:cxn ang="0">
                          <a:pos x="T2" y="T3"/>
                        </a:cxn>
                        <a:cxn ang="0">
                          <a:pos x="T4" y="T5"/>
                        </a:cxn>
                        <a:cxn ang="0">
                          <a:pos x="T6" y="T7"/>
                        </a:cxn>
                        <a:cxn ang="0">
                          <a:pos x="T8" y="T9"/>
                        </a:cxn>
                      </a:cxnLst>
                      <a:rect l="0" t="0" r="r" b="b"/>
                      <a:pathLst>
                        <a:path w="17" h="57">
                          <a:moveTo>
                            <a:pt x="16" y="2"/>
                          </a:moveTo>
                          <a:lnTo>
                            <a:pt x="8" y="56"/>
                          </a:lnTo>
                          <a:lnTo>
                            <a:pt x="0" y="39"/>
                          </a:lnTo>
                          <a:lnTo>
                            <a:pt x="8" y="0"/>
                          </a:lnTo>
                          <a:lnTo>
                            <a:pt x="16" y="2"/>
                          </a:lnTo>
                        </a:path>
                      </a:pathLst>
                    </a:custGeom>
                    <a:solidFill>
                      <a:srgbClr val="FFFF00"/>
                    </a:solidFill>
                    <a:ln w="9525" cap="rnd">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85" name="Oval 192"/>
                    <p:cNvSpPr>
                      <a:spLocks noChangeArrowheads="1"/>
                    </p:cNvSpPr>
                    <p:nvPr/>
                  </p:nvSpPr>
                  <p:spPr bwMode="auto">
                    <a:xfrm>
                      <a:off x="2069" y="3115"/>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grpSp>
              <p:grpSp>
                <p:nvGrpSpPr>
                  <p:cNvPr id="178" name="Group 193"/>
                  <p:cNvGrpSpPr>
                    <a:grpSpLocks/>
                  </p:cNvGrpSpPr>
                  <p:nvPr/>
                </p:nvGrpSpPr>
                <p:grpSpPr bwMode="auto">
                  <a:xfrm>
                    <a:off x="2017" y="3107"/>
                    <a:ext cx="57" cy="85"/>
                    <a:chOff x="2017" y="3107"/>
                    <a:chExt cx="57" cy="85"/>
                  </a:xfrm>
                </p:grpSpPr>
                <p:sp>
                  <p:nvSpPr>
                    <p:cNvPr id="179" name="Freeform 194"/>
                    <p:cNvSpPr>
                      <a:spLocks/>
                    </p:cNvSpPr>
                    <p:nvPr/>
                  </p:nvSpPr>
                  <p:spPr bwMode="auto">
                    <a:xfrm>
                      <a:off x="2017" y="3107"/>
                      <a:ext cx="56" cy="85"/>
                    </a:xfrm>
                    <a:custGeom>
                      <a:avLst/>
                      <a:gdLst>
                        <a:gd name="T0" fmla="*/ 55 w 56"/>
                        <a:gd name="T1" fmla="*/ 8 h 85"/>
                        <a:gd name="T2" fmla="*/ 39 w 56"/>
                        <a:gd name="T3" fmla="*/ 84 h 85"/>
                        <a:gd name="T4" fmla="*/ 23 w 56"/>
                        <a:gd name="T5" fmla="*/ 69 h 85"/>
                        <a:gd name="T6" fmla="*/ 0 w 56"/>
                        <a:gd name="T7" fmla="*/ 75 h 85"/>
                        <a:gd name="T8" fmla="*/ 26 w 56"/>
                        <a:gd name="T9" fmla="*/ 0 h 85"/>
                        <a:gd name="T10" fmla="*/ 55 w 56"/>
                        <a:gd name="T11" fmla="*/ 8 h 85"/>
                      </a:gdLst>
                      <a:ahLst/>
                      <a:cxnLst>
                        <a:cxn ang="0">
                          <a:pos x="T0" y="T1"/>
                        </a:cxn>
                        <a:cxn ang="0">
                          <a:pos x="T2" y="T3"/>
                        </a:cxn>
                        <a:cxn ang="0">
                          <a:pos x="T4" y="T5"/>
                        </a:cxn>
                        <a:cxn ang="0">
                          <a:pos x="T6" y="T7"/>
                        </a:cxn>
                        <a:cxn ang="0">
                          <a:pos x="T8" y="T9"/>
                        </a:cxn>
                        <a:cxn ang="0">
                          <a:pos x="T10" y="T11"/>
                        </a:cxn>
                      </a:cxnLst>
                      <a:rect l="0" t="0" r="r" b="b"/>
                      <a:pathLst>
                        <a:path w="56" h="85">
                          <a:moveTo>
                            <a:pt x="55" y="8"/>
                          </a:moveTo>
                          <a:lnTo>
                            <a:pt x="39" y="84"/>
                          </a:lnTo>
                          <a:lnTo>
                            <a:pt x="23" y="69"/>
                          </a:lnTo>
                          <a:lnTo>
                            <a:pt x="0" y="75"/>
                          </a:lnTo>
                          <a:lnTo>
                            <a:pt x="26" y="0"/>
                          </a:lnTo>
                          <a:lnTo>
                            <a:pt x="55" y="8"/>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80" name="Oval 195"/>
                    <p:cNvSpPr>
                      <a:spLocks noChangeArrowheads="1"/>
                    </p:cNvSpPr>
                    <p:nvPr/>
                  </p:nvSpPr>
                  <p:spPr bwMode="auto">
                    <a:xfrm>
                      <a:off x="2040" y="3113"/>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81" name="Oval 196"/>
                    <p:cNvSpPr>
                      <a:spLocks noChangeArrowheads="1"/>
                    </p:cNvSpPr>
                    <p:nvPr/>
                  </p:nvSpPr>
                  <p:spPr bwMode="auto">
                    <a:xfrm>
                      <a:off x="2048" y="3117"/>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82" name="Oval 197"/>
                    <p:cNvSpPr>
                      <a:spLocks noChangeArrowheads="1"/>
                    </p:cNvSpPr>
                    <p:nvPr/>
                  </p:nvSpPr>
                  <p:spPr bwMode="auto">
                    <a:xfrm>
                      <a:off x="2058" y="3118"/>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grpSp>
            </p:grpSp>
            <p:grpSp>
              <p:nvGrpSpPr>
                <p:cNvPr id="155" name="Group 198"/>
                <p:cNvGrpSpPr>
                  <a:grpSpLocks/>
                </p:cNvGrpSpPr>
                <p:nvPr/>
              </p:nvGrpSpPr>
              <p:grpSpPr bwMode="auto">
                <a:xfrm>
                  <a:off x="2029" y="3062"/>
                  <a:ext cx="65" cy="65"/>
                  <a:chOff x="2029" y="3062"/>
                  <a:chExt cx="65" cy="65"/>
                </a:xfrm>
              </p:grpSpPr>
              <p:sp>
                <p:nvSpPr>
                  <p:cNvPr id="156" name="Oval 199"/>
                  <p:cNvSpPr>
                    <a:spLocks noChangeArrowheads="1"/>
                  </p:cNvSpPr>
                  <p:nvPr/>
                </p:nvSpPr>
                <p:spPr bwMode="auto">
                  <a:xfrm>
                    <a:off x="2079" y="3071"/>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57" name="Oval 200"/>
                  <p:cNvSpPr>
                    <a:spLocks noChangeArrowheads="1"/>
                  </p:cNvSpPr>
                  <p:nvPr/>
                </p:nvSpPr>
                <p:spPr bwMode="auto">
                  <a:xfrm>
                    <a:off x="2036" y="307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58" name="Oval 201"/>
                  <p:cNvSpPr>
                    <a:spLocks noChangeArrowheads="1"/>
                  </p:cNvSpPr>
                  <p:nvPr/>
                </p:nvSpPr>
                <p:spPr bwMode="auto">
                  <a:xfrm>
                    <a:off x="2085"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59" name="Oval 202"/>
                  <p:cNvSpPr>
                    <a:spLocks noChangeArrowheads="1"/>
                  </p:cNvSpPr>
                  <p:nvPr/>
                </p:nvSpPr>
                <p:spPr bwMode="auto">
                  <a:xfrm>
                    <a:off x="203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60" name="Oval 203"/>
                  <p:cNvSpPr>
                    <a:spLocks noChangeArrowheads="1"/>
                  </p:cNvSpPr>
                  <p:nvPr/>
                </p:nvSpPr>
                <p:spPr bwMode="auto">
                  <a:xfrm>
                    <a:off x="208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61" name="Oval 204"/>
                  <p:cNvSpPr>
                    <a:spLocks noChangeArrowheads="1"/>
                  </p:cNvSpPr>
                  <p:nvPr/>
                </p:nvSpPr>
                <p:spPr bwMode="auto">
                  <a:xfrm>
                    <a:off x="2057" y="306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62" name="Oval 205"/>
                  <p:cNvSpPr>
                    <a:spLocks noChangeArrowheads="1"/>
                  </p:cNvSpPr>
                  <p:nvPr/>
                </p:nvSpPr>
                <p:spPr bwMode="auto">
                  <a:xfrm>
                    <a:off x="2069" y="306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63" name="Oval 206"/>
                  <p:cNvSpPr>
                    <a:spLocks noChangeArrowheads="1"/>
                  </p:cNvSpPr>
                  <p:nvPr/>
                </p:nvSpPr>
                <p:spPr bwMode="auto">
                  <a:xfrm>
                    <a:off x="2045" y="306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64" name="Oval 207"/>
                  <p:cNvSpPr>
                    <a:spLocks noChangeArrowheads="1"/>
                  </p:cNvSpPr>
                  <p:nvPr/>
                </p:nvSpPr>
                <p:spPr bwMode="auto">
                  <a:xfrm>
                    <a:off x="2030"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65" name="Oval 208"/>
                  <p:cNvSpPr>
                    <a:spLocks noChangeArrowheads="1"/>
                  </p:cNvSpPr>
                  <p:nvPr/>
                </p:nvSpPr>
                <p:spPr bwMode="auto">
                  <a:xfrm>
                    <a:off x="2029"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66" name="Oval 209"/>
                  <p:cNvSpPr>
                    <a:spLocks noChangeArrowheads="1"/>
                  </p:cNvSpPr>
                  <p:nvPr/>
                </p:nvSpPr>
                <p:spPr bwMode="auto">
                  <a:xfrm>
                    <a:off x="2041"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67" name="Oval 210"/>
                  <p:cNvSpPr>
                    <a:spLocks noChangeArrowheads="1"/>
                  </p:cNvSpPr>
                  <p:nvPr/>
                </p:nvSpPr>
                <p:spPr bwMode="auto">
                  <a:xfrm>
                    <a:off x="2086"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68" name="Oval 211"/>
                  <p:cNvSpPr>
                    <a:spLocks noChangeArrowheads="1"/>
                  </p:cNvSpPr>
                  <p:nvPr/>
                </p:nvSpPr>
                <p:spPr bwMode="auto">
                  <a:xfrm>
                    <a:off x="2075"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69" name="Oval 212"/>
                  <p:cNvSpPr>
                    <a:spLocks noChangeArrowheads="1"/>
                  </p:cNvSpPr>
                  <p:nvPr/>
                </p:nvSpPr>
                <p:spPr bwMode="auto">
                  <a:xfrm>
                    <a:off x="2064"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70" name="Oval 213"/>
                  <p:cNvSpPr>
                    <a:spLocks noChangeArrowheads="1"/>
                  </p:cNvSpPr>
                  <p:nvPr/>
                </p:nvSpPr>
                <p:spPr bwMode="auto">
                  <a:xfrm>
                    <a:off x="2052"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71" name="Oval 214"/>
                  <p:cNvSpPr>
                    <a:spLocks noChangeArrowheads="1"/>
                  </p:cNvSpPr>
                  <p:nvPr/>
                </p:nvSpPr>
                <p:spPr bwMode="auto">
                  <a:xfrm>
                    <a:off x="2034" y="3067"/>
                    <a:ext cx="52" cy="52"/>
                  </a:xfrm>
                  <a:prstGeom prst="ellipse">
                    <a:avLst/>
                  </a:prstGeom>
                  <a:solidFill>
                    <a:srgbClr val="FFA04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72" name="Oval 215"/>
                  <p:cNvSpPr>
                    <a:spLocks noChangeArrowheads="1"/>
                  </p:cNvSpPr>
                  <p:nvPr/>
                </p:nvSpPr>
                <p:spPr bwMode="auto">
                  <a:xfrm>
                    <a:off x="2031" y="3066"/>
                    <a:ext cx="58" cy="57"/>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73" name="Oval 216"/>
                  <p:cNvSpPr>
                    <a:spLocks noChangeArrowheads="1"/>
                  </p:cNvSpPr>
                  <p:nvPr/>
                </p:nvSpPr>
                <p:spPr bwMode="auto">
                  <a:xfrm>
                    <a:off x="2031" y="3065"/>
                    <a:ext cx="58" cy="57"/>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74" name="Oval 217"/>
                  <p:cNvSpPr>
                    <a:spLocks noChangeArrowheads="1"/>
                  </p:cNvSpPr>
                  <p:nvPr/>
                </p:nvSpPr>
                <p:spPr bwMode="auto">
                  <a:xfrm>
                    <a:off x="2033" y="3066"/>
                    <a:ext cx="55" cy="55"/>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75" name="Oval 218"/>
                  <p:cNvSpPr>
                    <a:spLocks noChangeArrowheads="1"/>
                  </p:cNvSpPr>
                  <p:nvPr/>
                </p:nvSpPr>
                <p:spPr bwMode="auto">
                  <a:xfrm>
                    <a:off x="2034" y="3068"/>
                    <a:ext cx="53" cy="53"/>
                  </a:xfrm>
                  <a:prstGeom prst="ellipse">
                    <a:avLst/>
                  </a:prstGeom>
                  <a:solidFill>
                    <a:srgbClr val="FFA04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sp>
                <p:nvSpPr>
                  <p:cNvPr id="176" name="Oval 219"/>
                  <p:cNvSpPr>
                    <a:spLocks noChangeArrowheads="1"/>
                  </p:cNvSpPr>
                  <p:nvPr/>
                </p:nvSpPr>
                <p:spPr bwMode="auto">
                  <a:xfrm>
                    <a:off x="2034" y="3067"/>
                    <a:ext cx="53" cy="53"/>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endParaRPr lang="zh-CN" altLang="en-US" b="0"/>
                  </a:p>
                </p:txBody>
              </p:sp>
            </p:grpSp>
          </p:grpSp>
          <p:sp>
            <p:nvSpPr>
              <p:cNvPr id="153" name="Rectangle 220"/>
              <p:cNvSpPr>
                <a:spLocks noChangeArrowheads="1"/>
              </p:cNvSpPr>
              <p:nvPr/>
            </p:nvSpPr>
            <p:spPr bwMode="auto">
              <a:xfrm>
                <a:off x="3243" y="2612"/>
                <a:ext cx="223" cy="158"/>
              </a:xfrm>
              <a:prstGeom prst="rect">
                <a:avLst/>
              </a:prstGeom>
              <a:solidFill>
                <a:srgbClr val="FFFF00"/>
              </a:solidFill>
              <a:ln w="47625" cmpd="thinThick">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66" tIns="38134" rIns="76266" bIns="38134" anchor="ctr"/>
              <a:lstStyle/>
              <a:p>
                <a:pPr algn="ctr" defTabSz="757238" eaLnBrk="0" hangingPunct="0"/>
                <a:r>
                  <a:rPr kumimoji="0" lang="en-US" sz="500" b="0"/>
                  <a:t>Buyer</a:t>
                </a:r>
              </a:p>
              <a:p>
                <a:pPr algn="ctr" defTabSz="757238" eaLnBrk="0" hangingPunct="0"/>
                <a:r>
                  <a:rPr kumimoji="0" lang="en-US" sz="500" b="0"/>
                  <a:t>ID</a:t>
                </a:r>
              </a:p>
            </p:txBody>
          </p:sp>
        </p:grpSp>
        <p:sp>
          <p:nvSpPr>
            <p:cNvPr id="27" name="Rectangle 222"/>
            <p:cNvSpPr>
              <a:spLocks noChangeArrowheads="1"/>
            </p:cNvSpPr>
            <p:nvPr/>
          </p:nvSpPr>
          <p:spPr bwMode="auto">
            <a:xfrm>
              <a:off x="3414" y="3113"/>
              <a:ext cx="522" cy="415"/>
            </a:xfrm>
            <a:prstGeom prst="rect">
              <a:avLst/>
            </a:prstGeom>
            <a:solidFill>
              <a:srgbClr val="00FF99"/>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algn="ctr" defTabSz="757238" eaLnBrk="0" hangingPunct="0"/>
              <a:r>
                <a:rPr kumimoji="0" lang="zh-CN" altLang="en-US" sz="1300" b="0">
                  <a:latin typeface="Arial" pitchFamily="34" charset="0"/>
                </a:rPr>
                <a:t>报价</a:t>
              </a:r>
            </a:p>
          </p:txBody>
        </p:sp>
        <p:sp>
          <p:nvSpPr>
            <p:cNvPr id="28" name="Rectangle 223"/>
            <p:cNvSpPr>
              <a:spLocks noChangeArrowheads="1"/>
            </p:cNvSpPr>
            <p:nvPr/>
          </p:nvSpPr>
          <p:spPr bwMode="auto">
            <a:xfrm>
              <a:off x="3414" y="1762"/>
              <a:ext cx="522" cy="415"/>
            </a:xfrm>
            <a:prstGeom prst="rect">
              <a:avLst/>
            </a:prstGeom>
            <a:noFill/>
            <a:ln w="9525">
              <a:solidFill>
                <a:schemeClr val="bg2">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algn="ctr" defTabSz="757238" eaLnBrk="0" hangingPunct="0"/>
              <a:r>
                <a:rPr kumimoji="0" lang="zh-CN" altLang="en-US" sz="1300" b="0" dirty="0">
                  <a:latin typeface="Arial" pitchFamily="34" charset="0"/>
                </a:rPr>
                <a:t>收集报价</a:t>
              </a:r>
            </a:p>
          </p:txBody>
        </p:sp>
        <p:grpSp>
          <p:nvGrpSpPr>
            <p:cNvPr id="29" name="Group 224"/>
            <p:cNvGrpSpPr>
              <a:grpSpLocks/>
            </p:cNvGrpSpPr>
            <p:nvPr/>
          </p:nvGrpSpPr>
          <p:grpSpPr bwMode="auto">
            <a:xfrm>
              <a:off x="3594" y="2206"/>
              <a:ext cx="235" cy="907"/>
              <a:chOff x="2840" y="1212"/>
              <a:chExt cx="292" cy="1058"/>
            </a:xfrm>
          </p:grpSpPr>
          <p:sp>
            <p:nvSpPr>
              <p:cNvPr id="116" name="Line 225"/>
              <p:cNvSpPr>
                <a:spLocks noChangeAspect="1" noChangeShapeType="1"/>
              </p:cNvSpPr>
              <p:nvPr/>
            </p:nvSpPr>
            <p:spPr bwMode="auto">
              <a:xfrm>
                <a:off x="2966" y="1212"/>
                <a:ext cx="0" cy="105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17" name="Rectangle 226"/>
              <p:cNvSpPr>
                <a:spLocks noChangeArrowheads="1"/>
              </p:cNvSpPr>
              <p:nvPr/>
            </p:nvSpPr>
            <p:spPr bwMode="auto">
              <a:xfrm>
                <a:off x="2840" y="1454"/>
                <a:ext cx="224" cy="158"/>
              </a:xfrm>
              <a:prstGeom prst="rect">
                <a:avLst/>
              </a:prstGeom>
              <a:solidFill>
                <a:srgbClr val="00FF99"/>
              </a:solidFill>
              <a:ln w="47625" cmpd="thinThick">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algn="ctr" defTabSz="757238" eaLnBrk="0" hangingPunct="0"/>
                <a:r>
                  <a:rPr kumimoji="0" lang="en-US" sz="500" b="0"/>
                  <a:t>Seller</a:t>
                </a:r>
              </a:p>
              <a:p>
                <a:pPr algn="ctr" defTabSz="757238" eaLnBrk="0" hangingPunct="0"/>
                <a:r>
                  <a:rPr kumimoji="0" lang="en-US" sz="500" b="0"/>
                  <a:t>ID</a:t>
                </a:r>
              </a:p>
            </p:txBody>
          </p:sp>
          <p:grpSp>
            <p:nvGrpSpPr>
              <p:cNvPr id="118" name="Group 227"/>
              <p:cNvGrpSpPr>
                <a:grpSpLocks/>
              </p:cNvGrpSpPr>
              <p:nvPr/>
            </p:nvGrpSpPr>
            <p:grpSpPr bwMode="auto">
              <a:xfrm>
                <a:off x="3030" y="1570"/>
                <a:ext cx="102" cy="130"/>
                <a:chOff x="2017" y="3062"/>
                <a:chExt cx="96" cy="133"/>
              </a:xfrm>
            </p:grpSpPr>
            <p:grpSp>
              <p:nvGrpSpPr>
                <p:cNvPr id="119" name="Group 228"/>
                <p:cNvGrpSpPr>
                  <a:grpSpLocks/>
                </p:cNvGrpSpPr>
                <p:nvPr/>
              </p:nvGrpSpPr>
              <p:grpSpPr bwMode="auto">
                <a:xfrm>
                  <a:off x="2017" y="3104"/>
                  <a:ext cx="96" cy="91"/>
                  <a:chOff x="2017" y="3104"/>
                  <a:chExt cx="96" cy="91"/>
                </a:xfrm>
              </p:grpSpPr>
              <p:grpSp>
                <p:nvGrpSpPr>
                  <p:cNvPr id="142" name="Group 229"/>
                  <p:cNvGrpSpPr>
                    <a:grpSpLocks/>
                  </p:cNvGrpSpPr>
                  <p:nvPr/>
                </p:nvGrpSpPr>
                <p:grpSpPr bwMode="auto">
                  <a:xfrm>
                    <a:off x="2043" y="3104"/>
                    <a:ext cx="70" cy="91"/>
                    <a:chOff x="2043" y="3104"/>
                    <a:chExt cx="70" cy="91"/>
                  </a:xfrm>
                </p:grpSpPr>
                <p:sp>
                  <p:nvSpPr>
                    <p:cNvPr id="148" name="Freeform 230"/>
                    <p:cNvSpPr>
                      <a:spLocks/>
                    </p:cNvSpPr>
                    <p:nvPr/>
                  </p:nvSpPr>
                  <p:spPr bwMode="auto">
                    <a:xfrm>
                      <a:off x="2043" y="3104"/>
                      <a:ext cx="70" cy="91"/>
                    </a:xfrm>
                    <a:custGeom>
                      <a:avLst/>
                      <a:gdLst>
                        <a:gd name="T0" fmla="*/ 0 w 70"/>
                        <a:gd name="T1" fmla="*/ 14 h 91"/>
                        <a:gd name="T2" fmla="*/ 36 w 70"/>
                        <a:gd name="T3" fmla="*/ 90 h 91"/>
                        <a:gd name="T4" fmla="*/ 48 w 70"/>
                        <a:gd name="T5" fmla="*/ 72 h 91"/>
                        <a:gd name="T6" fmla="*/ 69 w 70"/>
                        <a:gd name="T7" fmla="*/ 71 h 91"/>
                        <a:gd name="T8" fmla="*/ 29 w 70"/>
                        <a:gd name="T9" fmla="*/ 0 h 91"/>
                        <a:gd name="T10" fmla="*/ 0 w 70"/>
                        <a:gd name="T11" fmla="*/ 14 h 91"/>
                      </a:gdLst>
                      <a:ahLst/>
                      <a:cxnLst>
                        <a:cxn ang="0">
                          <a:pos x="T0" y="T1"/>
                        </a:cxn>
                        <a:cxn ang="0">
                          <a:pos x="T2" y="T3"/>
                        </a:cxn>
                        <a:cxn ang="0">
                          <a:pos x="T4" y="T5"/>
                        </a:cxn>
                        <a:cxn ang="0">
                          <a:pos x="T6" y="T7"/>
                        </a:cxn>
                        <a:cxn ang="0">
                          <a:pos x="T8" y="T9"/>
                        </a:cxn>
                        <a:cxn ang="0">
                          <a:pos x="T10" y="T11"/>
                        </a:cxn>
                      </a:cxnLst>
                      <a:rect l="0" t="0" r="r" b="b"/>
                      <a:pathLst>
                        <a:path w="70" h="91">
                          <a:moveTo>
                            <a:pt x="0" y="14"/>
                          </a:moveTo>
                          <a:lnTo>
                            <a:pt x="36" y="90"/>
                          </a:lnTo>
                          <a:lnTo>
                            <a:pt x="48" y="72"/>
                          </a:lnTo>
                          <a:lnTo>
                            <a:pt x="69" y="71"/>
                          </a:lnTo>
                          <a:lnTo>
                            <a:pt x="29" y="0"/>
                          </a:lnTo>
                          <a:lnTo>
                            <a:pt x="0" y="14"/>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49" name="Freeform 231"/>
                    <p:cNvSpPr>
                      <a:spLocks/>
                    </p:cNvSpPr>
                    <p:nvPr/>
                  </p:nvSpPr>
                  <p:spPr bwMode="auto">
                    <a:xfrm>
                      <a:off x="2060" y="3115"/>
                      <a:ext cx="17" cy="57"/>
                    </a:xfrm>
                    <a:custGeom>
                      <a:avLst/>
                      <a:gdLst>
                        <a:gd name="T0" fmla="*/ 16 w 17"/>
                        <a:gd name="T1" fmla="*/ 2 h 57"/>
                        <a:gd name="T2" fmla="*/ 8 w 17"/>
                        <a:gd name="T3" fmla="*/ 56 h 57"/>
                        <a:gd name="T4" fmla="*/ 0 w 17"/>
                        <a:gd name="T5" fmla="*/ 39 h 57"/>
                        <a:gd name="T6" fmla="*/ 8 w 17"/>
                        <a:gd name="T7" fmla="*/ 0 h 57"/>
                        <a:gd name="T8" fmla="*/ 16 w 17"/>
                        <a:gd name="T9" fmla="*/ 2 h 57"/>
                      </a:gdLst>
                      <a:ahLst/>
                      <a:cxnLst>
                        <a:cxn ang="0">
                          <a:pos x="T0" y="T1"/>
                        </a:cxn>
                        <a:cxn ang="0">
                          <a:pos x="T2" y="T3"/>
                        </a:cxn>
                        <a:cxn ang="0">
                          <a:pos x="T4" y="T5"/>
                        </a:cxn>
                        <a:cxn ang="0">
                          <a:pos x="T6" y="T7"/>
                        </a:cxn>
                        <a:cxn ang="0">
                          <a:pos x="T8" y="T9"/>
                        </a:cxn>
                      </a:cxnLst>
                      <a:rect l="0" t="0" r="r" b="b"/>
                      <a:pathLst>
                        <a:path w="17" h="57">
                          <a:moveTo>
                            <a:pt x="16" y="2"/>
                          </a:moveTo>
                          <a:lnTo>
                            <a:pt x="8" y="56"/>
                          </a:lnTo>
                          <a:lnTo>
                            <a:pt x="0" y="39"/>
                          </a:lnTo>
                          <a:lnTo>
                            <a:pt x="8" y="0"/>
                          </a:lnTo>
                          <a:lnTo>
                            <a:pt x="16" y="2"/>
                          </a:lnTo>
                        </a:path>
                      </a:pathLst>
                    </a:custGeom>
                    <a:solidFill>
                      <a:srgbClr val="FFFF00"/>
                    </a:solidFill>
                    <a:ln w="9525" cap="rnd">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50" name="Oval 232"/>
                    <p:cNvSpPr>
                      <a:spLocks noChangeArrowheads="1"/>
                    </p:cNvSpPr>
                    <p:nvPr/>
                  </p:nvSpPr>
                  <p:spPr bwMode="auto">
                    <a:xfrm>
                      <a:off x="2069" y="3115"/>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grpSp>
                <p:nvGrpSpPr>
                  <p:cNvPr id="143" name="Group 233"/>
                  <p:cNvGrpSpPr>
                    <a:grpSpLocks/>
                  </p:cNvGrpSpPr>
                  <p:nvPr/>
                </p:nvGrpSpPr>
                <p:grpSpPr bwMode="auto">
                  <a:xfrm>
                    <a:off x="2017" y="3107"/>
                    <a:ext cx="57" cy="85"/>
                    <a:chOff x="2017" y="3107"/>
                    <a:chExt cx="57" cy="85"/>
                  </a:xfrm>
                </p:grpSpPr>
                <p:sp>
                  <p:nvSpPr>
                    <p:cNvPr id="144" name="Freeform 234"/>
                    <p:cNvSpPr>
                      <a:spLocks/>
                    </p:cNvSpPr>
                    <p:nvPr/>
                  </p:nvSpPr>
                  <p:spPr bwMode="auto">
                    <a:xfrm>
                      <a:off x="2017" y="3107"/>
                      <a:ext cx="56" cy="85"/>
                    </a:xfrm>
                    <a:custGeom>
                      <a:avLst/>
                      <a:gdLst>
                        <a:gd name="T0" fmla="*/ 55 w 56"/>
                        <a:gd name="T1" fmla="*/ 8 h 85"/>
                        <a:gd name="T2" fmla="*/ 39 w 56"/>
                        <a:gd name="T3" fmla="*/ 84 h 85"/>
                        <a:gd name="T4" fmla="*/ 23 w 56"/>
                        <a:gd name="T5" fmla="*/ 69 h 85"/>
                        <a:gd name="T6" fmla="*/ 0 w 56"/>
                        <a:gd name="T7" fmla="*/ 75 h 85"/>
                        <a:gd name="T8" fmla="*/ 26 w 56"/>
                        <a:gd name="T9" fmla="*/ 0 h 85"/>
                        <a:gd name="T10" fmla="*/ 55 w 56"/>
                        <a:gd name="T11" fmla="*/ 8 h 85"/>
                      </a:gdLst>
                      <a:ahLst/>
                      <a:cxnLst>
                        <a:cxn ang="0">
                          <a:pos x="T0" y="T1"/>
                        </a:cxn>
                        <a:cxn ang="0">
                          <a:pos x="T2" y="T3"/>
                        </a:cxn>
                        <a:cxn ang="0">
                          <a:pos x="T4" y="T5"/>
                        </a:cxn>
                        <a:cxn ang="0">
                          <a:pos x="T6" y="T7"/>
                        </a:cxn>
                        <a:cxn ang="0">
                          <a:pos x="T8" y="T9"/>
                        </a:cxn>
                        <a:cxn ang="0">
                          <a:pos x="T10" y="T11"/>
                        </a:cxn>
                      </a:cxnLst>
                      <a:rect l="0" t="0" r="r" b="b"/>
                      <a:pathLst>
                        <a:path w="56" h="85">
                          <a:moveTo>
                            <a:pt x="55" y="8"/>
                          </a:moveTo>
                          <a:lnTo>
                            <a:pt x="39" y="84"/>
                          </a:lnTo>
                          <a:lnTo>
                            <a:pt x="23" y="69"/>
                          </a:lnTo>
                          <a:lnTo>
                            <a:pt x="0" y="75"/>
                          </a:lnTo>
                          <a:lnTo>
                            <a:pt x="26" y="0"/>
                          </a:lnTo>
                          <a:lnTo>
                            <a:pt x="55" y="8"/>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45" name="Oval 235"/>
                    <p:cNvSpPr>
                      <a:spLocks noChangeArrowheads="1"/>
                    </p:cNvSpPr>
                    <p:nvPr/>
                  </p:nvSpPr>
                  <p:spPr bwMode="auto">
                    <a:xfrm>
                      <a:off x="2040" y="3113"/>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46" name="Oval 236"/>
                    <p:cNvSpPr>
                      <a:spLocks noChangeArrowheads="1"/>
                    </p:cNvSpPr>
                    <p:nvPr/>
                  </p:nvSpPr>
                  <p:spPr bwMode="auto">
                    <a:xfrm>
                      <a:off x="2048" y="3117"/>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47" name="Oval 237"/>
                    <p:cNvSpPr>
                      <a:spLocks noChangeArrowheads="1"/>
                    </p:cNvSpPr>
                    <p:nvPr/>
                  </p:nvSpPr>
                  <p:spPr bwMode="auto">
                    <a:xfrm>
                      <a:off x="2058" y="3118"/>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grpSp>
            <p:grpSp>
              <p:nvGrpSpPr>
                <p:cNvPr id="120" name="Group 238"/>
                <p:cNvGrpSpPr>
                  <a:grpSpLocks/>
                </p:cNvGrpSpPr>
                <p:nvPr/>
              </p:nvGrpSpPr>
              <p:grpSpPr bwMode="auto">
                <a:xfrm>
                  <a:off x="2029" y="3062"/>
                  <a:ext cx="65" cy="65"/>
                  <a:chOff x="2029" y="3062"/>
                  <a:chExt cx="65" cy="65"/>
                </a:xfrm>
              </p:grpSpPr>
              <p:sp>
                <p:nvSpPr>
                  <p:cNvPr id="121" name="Oval 239"/>
                  <p:cNvSpPr>
                    <a:spLocks noChangeArrowheads="1"/>
                  </p:cNvSpPr>
                  <p:nvPr/>
                </p:nvSpPr>
                <p:spPr bwMode="auto">
                  <a:xfrm>
                    <a:off x="2079" y="3071"/>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22" name="Oval 240"/>
                  <p:cNvSpPr>
                    <a:spLocks noChangeArrowheads="1"/>
                  </p:cNvSpPr>
                  <p:nvPr/>
                </p:nvSpPr>
                <p:spPr bwMode="auto">
                  <a:xfrm>
                    <a:off x="2036" y="307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23" name="Oval 241"/>
                  <p:cNvSpPr>
                    <a:spLocks noChangeArrowheads="1"/>
                  </p:cNvSpPr>
                  <p:nvPr/>
                </p:nvSpPr>
                <p:spPr bwMode="auto">
                  <a:xfrm>
                    <a:off x="2085"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24" name="Oval 242"/>
                  <p:cNvSpPr>
                    <a:spLocks noChangeArrowheads="1"/>
                  </p:cNvSpPr>
                  <p:nvPr/>
                </p:nvSpPr>
                <p:spPr bwMode="auto">
                  <a:xfrm>
                    <a:off x="203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25" name="Oval 243"/>
                  <p:cNvSpPr>
                    <a:spLocks noChangeArrowheads="1"/>
                  </p:cNvSpPr>
                  <p:nvPr/>
                </p:nvSpPr>
                <p:spPr bwMode="auto">
                  <a:xfrm>
                    <a:off x="208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26" name="Oval 244"/>
                  <p:cNvSpPr>
                    <a:spLocks noChangeArrowheads="1"/>
                  </p:cNvSpPr>
                  <p:nvPr/>
                </p:nvSpPr>
                <p:spPr bwMode="auto">
                  <a:xfrm>
                    <a:off x="2057" y="306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27" name="Oval 245"/>
                  <p:cNvSpPr>
                    <a:spLocks noChangeArrowheads="1"/>
                  </p:cNvSpPr>
                  <p:nvPr/>
                </p:nvSpPr>
                <p:spPr bwMode="auto">
                  <a:xfrm>
                    <a:off x="2069" y="306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28" name="Oval 246"/>
                  <p:cNvSpPr>
                    <a:spLocks noChangeArrowheads="1"/>
                  </p:cNvSpPr>
                  <p:nvPr/>
                </p:nvSpPr>
                <p:spPr bwMode="auto">
                  <a:xfrm>
                    <a:off x="2045" y="306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29" name="Oval 247"/>
                  <p:cNvSpPr>
                    <a:spLocks noChangeArrowheads="1"/>
                  </p:cNvSpPr>
                  <p:nvPr/>
                </p:nvSpPr>
                <p:spPr bwMode="auto">
                  <a:xfrm>
                    <a:off x="2030"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30" name="Oval 248"/>
                  <p:cNvSpPr>
                    <a:spLocks noChangeArrowheads="1"/>
                  </p:cNvSpPr>
                  <p:nvPr/>
                </p:nvSpPr>
                <p:spPr bwMode="auto">
                  <a:xfrm>
                    <a:off x="2029"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31" name="Oval 249"/>
                  <p:cNvSpPr>
                    <a:spLocks noChangeArrowheads="1"/>
                  </p:cNvSpPr>
                  <p:nvPr/>
                </p:nvSpPr>
                <p:spPr bwMode="auto">
                  <a:xfrm>
                    <a:off x="2041"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32" name="Oval 250"/>
                  <p:cNvSpPr>
                    <a:spLocks noChangeArrowheads="1"/>
                  </p:cNvSpPr>
                  <p:nvPr/>
                </p:nvSpPr>
                <p:spPr bwMode="auto">
                  <a:xfrm>
                    <a:off x="2086"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33" name="Oval 251"/>
                  <p:cNvSpPr>
                    <a:spLocks noChangeArrowheads="1"/>
                  </p:cNvSpPr>
                  <p:nvPr/>
                </p:nvSpPr>
                <p:spPr bwMode="auto">
                  <a:xfrm>
                    <a:off x="2075"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34" name="Oval 252"/>
                  <p:cNvSpPr>
                    <a:spLocks noChangeArrowheads="1"/>
                  </p:cNvSpPr>
                  <p:nvPr/>
                </p:nvSpPr>
                <p:spPr bwMode="auto">
                  <a:xfrm>
                    <a:off x="2064"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35" name="Oval 253"/>
                  <p:cNvSpPr>
                    <a:spLocks noChangeArrowheads="1"/>
                  </p:cNvSpPr>
                  <p:nvPr/>
                </p:nvSpPr>
                <p:spPr bwMode="auto">
                  <a:xfrm>
                    <a:off x="2052"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36" name="Oval 254"/>
                  <p:cNvSpPr>
                    <a:spLocks noChangeArrowheads="1"/>
                  </p:cNvSpPr>
                  <p:nvPr/>
                </p:nvSpPr>
                <p:spPr bwMode="auto">
                  <a:xfrm>
                    <a:off x="2034" y="3067"/>
                    <a:ext cx="52" cy="52"/>
                  </a:xfrm>
                  <a:prstGeom prst="ellipse">
                    <a:avLst/>
                  </a:prstGeom>
                  <a:solidFill>
                    <a:srgbClr val="FFA04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37" name="Oval 255"/>
                  <p:cNvSpPr>
                    <a:spLocks noChangeArrowheads="1"/>
                  </p:cNvSpPr>
                  <p:nvPr/>
                </p:nvSpPr>
                <p:spPr bwMode="auto">
                  <a:xfrm>
                    <a:off x="2031" y="3066"/>
                    <a:ext cx="58" cy="57"/>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38" name="Oval 256"/>
                  <p:cNvSpPr>
                    <a:spLocks noChangeArrowheads="1"/>
                  </p:cNvSpPr>
                  <p:nvPr/>
                </p:nvSpPr>
                <p:spPr bwMode="auto">
                  <a:xfrm>
                    <a:off x="2031" y="3065"/>
                    <a:ext cx="58" cy="57"/>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39" name="Oval 257"/>
                  <p:cNvSpPr>
                    <a:spLocks noChangeArrowheads="1"/>
                  </p:cNvSpPr>
                  <p:nvPr/>
                </p:nvSpPr>
                <p:spPr bwMode="auto">
                  <a:xfrm>
                    <a:off x="2033" y="3066"/>
                    <a:ext cx="55" cy="55"/>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40" name="Oval 258"/>
                  <p:cNvSpPr>
                    <a:spLocks noChangeArrowheads="1"/>
                  </p:cNvSpPr>
                  <p:nvPr/>
                </p:nvSpPr>
                <p:spPr bwMode="auto">
                  <a:xfrm>
                    <a:off x="2034" y="3068"/>
                    <a:ext cx="53" cy="53"/>
                  </a:xfrm>
                  <a:prstGeom prst="ellipse">
                    <a:avLst/>
                  </a:prstGeom>
                  <a:solidFill>
                    <a:srgbClr val="FFA04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41" name="Oval 259"/>
                  <p:cNvSpPr>
                    <a:spLocks noChangeArrowheads="1"/>
                  </p:cNvSpPr>
                  <p:nvPr/>
                </p:nvSpPr>
                <p:spPr bwMode="auto">
                  <a:xfrm>
                    <a:off x="2034" y="3067"/>
                    <a:ext cx="53" cy="53"/>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grpSp>
        </p:grpSp>
        <p:sp>
          <p:nvSpPr>
            <p:cNvPr id="30" name="Rectangle 260"/>
            <p:cNvSpPr>
              <a:spLocks noChangeArrowheads="1"/>
            </p:cNvSpPr>
            <p:nvPr/>
          </p:nvSpPr>
          <p:spPr bwMode="auto">
            <a:xfrm>
              <a:off x="3316" y="2525"/>
              <a:ext cx="388" cy="24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algn="ctr" defTabSz="757238" eaLnBrk="0" hangingPunct="0"/>
              <a:r>
                <a:rPr kumimoji="0" lang="en-US" sz="1000" b="0">
                  <a:latin typeface="Arial" pitchFamily="34" charset="0"/>
                </a:rPr>
                <a:t>    https</a:t>
              </a:r>
              <a:endParaRPr kumimoji="0" lang="en-US" sz="1300" b="0">
                <a:latin typeface="Arial" pitchFamily="34" charset="0"/>
              </a:endParaRPr>
            </a:p>
          </p:txBody>
        </p:sp>
        <p:sp>
          <p:nvSpPr>
            <p:cNvPr id="31" name="Rectangle 262"/>
            <p:cNvSpPr>
              <a:spLocks noChangeArrowheads="1"/>
            </p:cNvSpPr>
            <p:nvPr/>
          </p:nvSpPr>
          <p:spPr bwMode="auto">
            <a:xfrm>
              <a:off x="4034" y="3117"/>
              <a:ext cx="511" cy="415"/>
            </a:xfrm>
            <a:prstGeom prst="rect">
              <a:avLst/>
            </a:prstGeom>
            <a:solidFill>
              <a:srgbClr val="00FF99"/>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algn="ctr" defTabSz="757238" eaLnBrk="0" hangingPunct="0"/>
              <a:r>
                <a:rPr kumimoji="0" lang="en-US" sz="1300" b="0">
                  <a:latin typeface="Arial" pitchFamily="34" charset="0"/>
                </a:rPr>
                <a:t> </a:t>
              </a:r>
              <a:r>
                <a:rPr kumimoji="0" lang="zh-CN" altLang="en-US" sz="1300" b="0">
                  <a:latin typeface="Arial" pitchFamily="34" charset="0"/>
                </a:rPr>
                <a:t>接收订单</a:t>
              </a:r>
            </a:p>
          </p:txBody>
        </p:sp>
        <p:sp>
          <p:nvSpPr>
            <p:cNvPr id="32" name="Rectangle 263"/>
            <p:cNvSpPr>
              <a:spLocks noChangeArrowheads="1"/>
            </p:cNvSpPr>
            <p:nvPr/>
          </p:nvSpPr>
          <p:spPr bwMode="auto">
            <a:xfrm>
              <a:off x="4034" y="1765"/>
              <a:ext cx="511" cy="415"/>
            </a:xfrm>
            <a:prstGeom prst="rect">
              <a:avLst/>
            </a:prstGeom>
            <a:noFill/>
            <a:ln w="9525">
              <a:solidFill>
                <a:schemeClr val="bg2">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algn="ctr" defTabSz="757238" eaLnBrk="0" hangingPunct="0"/>
              <a:r>
                <a:rPr kumimoji="0" lang="zh-CN" altLang="en-US" sz="1300" b="0">
                  <a:latin typeface="Arial" pitchFamily="34" charset="0"/>
                </a:rPr>
                <a:t>下订单</a:t>
              </a:r>
            </a:p>
          </p:txBody>
        </p:sp>
        <p:grpSp>
          <p:nvGrpSpPr>
            <p:cNvPr id="33" name="Group 264"/>
            <p:cNvGrpSpPr>
              <a:grpSpLocks/>
            </p:cNvGrpSpPr>
            <p:nvPr/>
          </p:nvGrpSpPr>
          <p:grpSpPr bwMode="auto">
            <a:xfrm>
              <a:off x="4207" y="2172"/>
              <a:ext cx="235" cy="909"/>
              <a:chOff x="3518" y="1169"/>
              <a:chExt cx="291" cy="1059"/>
            </a:xfrm>
          </p:grpSpPr>
          <p:sp>
            <p:nvSpPr>
              <p:cNvPr id="81" name="Line 265"/>
              <p:cNvSpPr>
                <a:spLocks noChangeAspect="1" noChangeShapeType="1"/>
              </p:cNvSpPr>
              <p:nvPr/>
            </p:nvSpPr>
            <p:spPr bwMode="auto">
              <a:xfrm>
                <a:off x="3647" y="1169"/>
                <a:ext cx="0" cy="10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nvGrpSpPr>
              <p:cNvPr id="82" name="Group 266"/>
              <p:cNvGrpSpPr>
                <a:grpSpLocks/>
              </p:cNvGrpSpPr>
              <p:nvPr/>
            </p:nvGrpSpPr>
            <p:grpSpPr bwMode="auto">
              <a:xfrm>
                <a:off x="3708" y="1982"/>
                <a:ext cx="101" cy="130"/>
                <a:chOff x="2017" y="3062"/>
                <a:chExt cx="96" cy="133"/>
              </a:xfrm>
            </p:grpSpPr>
            <p:grpSp>
              <p:nvGrpSpPr>
                <p:cNvPr id="84" name="Group 267"/>
                <p:cNvGrpSpPr>
                  <a:grpSpLocks/>
                </p:cNvGrpSpPr>
                <p:nvPr/>
              </p:nvGrpSpPr>
              <p:grpSpPr bwMode="auto">
                <a:xfrm>
                  <a:off x="2017" y="3104"/>
                  <a:ext cx="96" cy="91"/>
                  <a:chOff x="2017" y="3104"/>
                  <a:chExt cx="96" cy="91"/>
                </a:xfrm>
              </p:grpSpPr>
              <p:grpSp>
                <p:nvGrpSpPr>
                  <p:cNvPr id="107" name="Group 268"/>
                  <p:cNvGrpSpPr>
                    <a:grpSpLocks/>
                  </p:cNvGrpSpPr>
                  <p:nvPr/>
                </p:nvGrpSpPr>
                <p:grpSpPr bwMode="auto">
                  <a:xfrm>
                    <a:off x="2043" y="3104"/>
                    <a:ext cx="70" cy="91"/>
                    <a:chOff x="2043" y="3104"/>
                    <a:chExt cx="70" cy="91"/>
                  </a:xfrm>
                </p:grpSpPr>
                <p:sp>
                  <p:nvSpPr>
                    <p:cNvPr id="113" name="Freeform 269"/>
                    <p:cNvSpPr>
                      <a:spLocks/>
                    </p:cNvSpPr>
                    <p:nvPr/>
                  </p:nvSpPr>
                  <p:spPr bwMode="auto">
                    <a:xfrm>
                      <a:off x="2043" y="3104"/>
                      <a:ext cx="70" cy="91"/>
                    </a:xfrm>
                    <a:custGeom>
                      <a:avLst/>
                      <a:gdLst>
                        <a:gd name="T0" fmla="*/ 0 w 70"/>
                        <a:gd name="T1" fmla="*/ 14 h 91"/>
                        <a:gd name="T2" fmla="*/ 36 w 70"/>
                        <a:gd name="T3" fmla="*/ 90 h 91"/>
                        <a:gd name="T4" fmla="*/ 48 w 70"/>
                        <a:gd name="T5" fmla="*/ 72 h 91"/>
                        <a:gd name="T6" fmla="*/ 69 w 70"/>
                        <a:gd name="T7" fmla="*/ 71 h 91"/>
                        <a:gd name="T8" fmla="*/ 29 w 70"/>
                        <a:gd name="T9" fmla="*/ 0 h 91"/>
                        <a:gd name="T10" fmla="*/ 0 w 70"/>
                        <a:gd name="T11" fmla="*/ 14 h 91"/>
                      </a:gdLst>
                      <a:ahLst/>
                      <a:cxnLst>
                        <a:cxn ang="0">
                          <a:pos x="T0" y="T1"/>
                        </a:cxn>
                        <a:cxn ang="0">
                          <a:pos x="T2" y="T3"/>
                        </a:cxn>
                        <a:cxn ang="0">
                          <a:pos x="T4" y="T5"/>
                        </a:cxn>
                        <a:cxn ang="0">
                          <a:pos x="T6" y="T7"/>
                        </a:cxn>
                        <a:cxn ang="0">
                          <a:pos x="T8" y="T9"/>
                        </a:cxn>
                        <a:cxn ang="0">
                          <a:pos x="T10" y="T11"/>
                        </a:cxn>
                      </a:cxnLst>
                      <a:rect l="0" t="0" r="r" b="b"/>
                      <a:pathLst>
                        <a:path w="70" h="91">
                          <a:moveTo>
                            <a:pt x="0" y="14"/>
                          </a:moveTo>
                          <a:lnTo>
                            <a:pt x="36" y="90"/>
                          </a:lnTo>
                          <a:lnTo>
                            <a:pt x="48" y="72"/>
                          </a:lnTo>
                          <a:lnTo>
                            <a:pt x="69" y="71"/>
                          </a:lnTo>
                          <a:lnTo>
                            <a:pt x="29" y="0"/>
                          </a:lnTo>
                          <a:lnTo>
                            <a:pt x="0" y="14"/>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14" name="Freeform 270"/>
                    <p:cNvSpPr>
                      <a:spLocks/>
                    </p:cNvSpPr>
                    <p:nvPr/>
                  </p:nvSpPr>
                  <p:spPr bwMode="auto">
                    <a:xfrm>
                      <a:off x="2060" y="3115"/>
                      <a:ext cx="17" cy="57"/>
                    </a:xfrm>
                    <a:custGeom>
                      <a:avLst/>
                      <a:gdLst>
                        <a:gd name="T0" fmla="*/ 16 w 17"/>
                        <a:gd name="T1" fmla="*/ 2 h 57"/>
                        <a:gd name="T2" fmla="*/ 8 w 17"/>
                        <a:gd name="T3" fmla="*/ 56 h 57"/>
                        <a:gd name="T4" fmla="*/ 0 w 17"/>
                        <a:gd name="T5" fmla="*/ 39 h 57"/>
                        <a:gd name="T6" fmla="*/ 8 w 17"/>
                        <a:gd name="T7" fmla="*/ 0 h 57"/>
                        <a:gd name="T8" fmla="*/ 16 w 17"/>
                        <a:gd name="T9" fmla="*/ 2 h 57"/>
                      </a:gdLst>
                      <a:ahLst/>
                      <a:cxnLst>
                        <a:cxn ang="0">
                          <a:pos x="T0" y="T1"/>
                        </a:cxn>
                        <a:cxn ang="0">
                          <a:pos x="T2" y="T3"/>
                        </a:cxn>
                        <a:cxn ang="0">
                          <a:pos x="T4" y="T5"/>
                        </a:cxn>
                        <a:cxn ang="0">
                          <a:pos x="T6" y="T7"/>
                        </a:cxn>
                        <a:cxn ang="0">
                          <a:pos x="T8" y="T9"/>
                        </a:cxn>
                      </a:cxnLst>
                      <a:rect l="0" t="0" r="r" b="b"/>
                      <a:pathLst>
                        <a:path w="17" h="57">
                          <a:moveTo>
                            <a:pt x="16" y="2"/>
                          </a:moveTo>
                          <a:lnTo>
                            <a:pt x="8" y="56"/>
                          </a:lnTo>
                          <a:lnTo>
                            <a:pt x="0" y="39"/>
                          </a:lnTo>
                          <a:lnTo>
                            <a:pt x="8" y="0"/>
                          </a:lnTo>
                          <a:lnTo>
                            <a:pt x="16" y="2"/>
                          </a:lnTo>
                        </a:path>
                      </a:pathLst>
                    </a:custGeom>
                    <a:solidFill>
                      <a:srgbClr val="FFFF00"/>
                    </a:solidFill>
                    <a:ln w="9525" cap="rnd">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15" name="Oval 271"/>
                    <p:cNvSpPr>
                      <a:spLocks noChangeArrowheads="1"/>
                    </p:cNvSpPr>
                    <p:nvPr/>
                  </p:nvSpPr>
                  <p:spPr bwMode="auto">
                    <a:xfrm>
                      <a:off x="2069" y="3115"/>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grpSp>
                <p:nvGrpSpPr>
                  <p:cNvPr id="108" name="Group 272"/>
                  <p:cNvGrpSpPr>
                    <a:grpSpLocks/>
                  </p:cNvGrpSpPr>
                  <p:nvPr/>
                </p:nvGrpSpPr>
                <p:grpSpPr bwMode="auto">
                  <a:xfrm>
                    <a:off x="2017" y="3107"/>
                    <a:ext cx="57" cy="85"/>
                    <a:chOff x="2017" y="3107"/>
                    <a:chExt cx="57" cy="85"/>
                  </a:xfrm>
                </p:grpSpPr>
                <p:sp>
                  <p:nvSpPr>
                    <p:cNvPr id="109" name="Freeform 273"/>
                    <p:cNvSpPr>
                      <a:spLocks/>
                    </p:cNvSpPr>
                    <p:nvPr/>
                  </p:nvSpPr>
                  <p:spPr bwMode="auto">
                    <a:xfrm>
                      <a:off x="2017" y="3107"/>
                      <a:ext cx="56" cy="85"/>
                    </a:xfrm>
                    <a:custGeom>
                      <a:avLst/>
                      <a:gdLst>
                        <a:gd name="T0" fmla="*/ 55 w 56"/>
                        <a:gd name="T1" fmla="*/ 8 h 85"/>
                        <a:gd name="T2" fmla="*/ 39 w 56"/>
                        <a:gd name="T3" fmla="*/ 84 h 85"/>
                        <a:gd name="T4" fmla="*/ 23 w 56"/>
                        <a:gd name="T5" fmla="*/ 69 h 85"/>
                        <a:gd name="T6" fmla="*/ 0 w 56"/>
                        <a:gd name="T7" fmla="*/ 75 h 85"/>
                        <a:gd name="T8" fmla="*/ 26 w 56"/>
                        <a:gd name="T9" fmla="*/ 0 h 85"/>
                        <a:gd name="T10" fmla="*/ 55 w 56"/>
                        <a:gd name="T11" fmla="*/ 8 h 85"/>
                      </a:gdLst>
                      <a:ahLst/>
                      <a:cxnLst>
                        <a:cxn ang="0">
                          <a:pos x="T0" y="T1"/>
                        </a:cxn>
                        <a:cxn ang="0">
                          <a:pos x="T2" y="T3"/>
                        </a:cxn>
                        <a:cxn ang="0">
                          <a:pos x="T4" y="T5"/>
                        </a:cxn>
                        <a:cxn ang="0">
                          <a:pos x="T6" y="T7"/>
                        </a:cxn>
                        <a:cxn ang="0">
                          <a:pos x="T8" y="T9"/>
                        </a:cxn>
                        <a:cxn ang="0">
                          <a:pos x="T10" y="T11"/>
                        </a:cxn>
                      </a:cxnLst>
                      <a:rect l="0" t="0" r="r" b="b"/>
                      <a:pathLst>
                        <a:path w="56" h="85">
                          <a:moveTo>
                            <a:pt x="55" y="8"/>
                          </a:moveTo>
                          <a:lnTo>
                            <a:pt x="39" y="84"/>
                          </a:lnTo>
                          <a:lnTo>
                            <a:pt x="23" y="69"/>
                          </a:lnTo>
                          <a:lnTo>
                            <a:pt x="0" y="75"/>
                          </a:lnTo>
                          <a:lnTo>
                            <a:pt x="26" y="0"/>
                          </a:lnTo>
                          <a:lnTo>
                            <a:pt x="55" y="8"/>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10" name="Oval 274"/>
                    <p:cNvSpPr>
                      <a:spLocks noChangeArrowheads="1"/>
                    </p:cNvSpPr>
                    <p:nvPr/>
                  </p:nvSpPr>
                  <p:spPr bwMode="auto">
                    <a:xfrm>
                      <a:off x="2040" y="3113"/>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11" name="Oval 275"/>
                    <p:cNvSpPr>
                      <a:spLocks noChangeArrowheads="1"/>
                    </p:cNvSpPr>
                    <p:nvPr/>
                  </p:nvSpPr>
                  <p:spPr bwMode="auto">
                    <a:xfrm>
                      <a:off x="2048" y="3117"/>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12" name="Oval 276"/>
                    <p:cNvSpPr>
                      <a:spLocks noChangeArrowheads="1"/>
                    </p:cNvSpPr>
                    <p:nvPr/>
                  </p:nvSpPr>
                  <p:spPr bwMode="auto">
                    <a:xfrm>
                      <a:off x="2058" y="3118"/>
                      <a:ext cx="16" cy="1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grpSp>
            <p:grpSp>
              <p:nvGrpSpPr>
                <p:cNvPr id="85" name="Group 277"/>
                <p:cNvGrpSpPr>
                  <a:grpSpLocks/>
                </p:cNvGrpSpPr>
                <p:nvPr/>
              </p:nvGrpSpPr>
              <p:grpSpPr bwMode="auto">
                <a:xfrm>
                  <a:off x="2029" y="3062"/>
                  <a:ext cx="65" cy="65"/>
                  <a:chOff x="2029" y="3062"/>
                  <a:chExt cx="65" cy="65"/>
                </a:xfrm>
              </p:grpSpPr>
              <p:sp>
                <p:nvSpPr>
                  <p:cNvPr id="86" name="Oval 278"/>
                  <p:cNvSpPr>
                    <a:spLocks noChangeArrowheads="1"/>
                  </p:cNvSpPr>
                  <p:nvPr/>
                </p:nvSpPr>
                <p:spPr bwMode="auto">
                  <a:xfrm>
                    <a:off x="2079" y="3071"/>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87" name="Oval 279"/>
                  <p:cNvSpPr>
                    <a:spLocks noChangeArrowheads="1"/>
                  </p:cNvSpPr>
                  <p:nvPr/>
                </p:nvSpPr>
                <p:spPr bwMode="auto">
                  <a:xfrm>
                    <a:off x="2036" y="307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88" name="Oval 280"/>
                  <p:cNvSpPr>
                    <a:spLocks noChangeArrowheads="1"/>
                  </p:cNvSpPr>
                  <p:nvPr/>
                </p:nvSpPr>
                <p:spPr bwMode="auto">
                  <a:xfrm>
                    <a:off x="2085"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89" name="Oval 281"/>
                  <p:cNvSpPr>
                    <a:spLocks noChangeArrowheads="1"/>
                  </p:cNvSpPr>
                  <p:nvPr/>
                </p:nvSpPr>
                <p:spPr bwMode="auto">
                  <a:xfrm>
                    <a:off x="203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90" name="Oval 282"/>
                  <p:cNvSpPr>
                    <a:spLocks noChangeArrowheads="1"/>
                  </p:cNvSpPr>
                  <p:nvPr/>
                </p:nvSpPr>
                <p:spPr bwMode="auto">
                  <a:xfrm>
                    <a:off x="2083" y="310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91" name="Oval 283"/>
                  <p:cNvSpPr>
                    <a:spLocks noChangeArrowheads="1"/>
                  </p:cNvSpPr>
                  <p:nvPr/>
                </p:nvSpPr>
                <p:spPr bwMode="auto">
                  <a:xfrm>
                    <a:off x="2057" y="306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92" name="Oval 284"/>
                  <p:cNvSpPr>
                    <a:spLocks noChangeArrowheads="1"/>
                  </p:cNvSpPr>
                  <p:nvPr/>
                </p:nvSpPr>
                <p:spPr bwMode="auto">
                  <a:xfrm>
                    <a:off x="2069" y="306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93" name="Oval 285"/>
                  <p:cNvSpPr>
                    <a:spLocks noChangeArrowheads="1"/>
                  </p:cNvSpPr>
                  <p:nvPr/>
                </p:nvSpPr>
                <p:spPr bwMode="auto">
                  <a:xfrm>
                    <a:off x="2045" y="3065"/>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94" name="Oval 286"/>
                  <p:cNvSpPr>
                    <a:spLocks noChangeArrowheads="1"/>
                  </p:cNvSpPr>
                  <p:nvPr/>
                </p:nvSpPr>
                <p:spPr bwMode="auto">
                  <a:xfrm>
                    <a:off x="2030" y="3082"/>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95" name="Oval 287"/>
                  <p:cNvSpPr>
                    <a:spLocks noChangeArrowheads="1"/>
                  </p:cNvSpPr>
                  <p:nvPr/>
                </p:nvSpPr>
                <p:spPr bwMode="auto">
                  <a:xfrm>
                    <a:off x="2029"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96" name="Oval 288"/>
                  <p:cNvSpPr>
                    <a:spLocks noChangeArrowheads="1"/>
                  </p:cNvSpPr>
                  <p:nvPr/>
                </p:nvSpPr>
                <p:spPr bwMode="auto">
                  <a:xfrm>
                    <a:off x="2041"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97" name="Oval 289"/>
                  <p:cNvSpPr>
                    <a:spLocks noChangeArrowheads="1"/>
                  </p:cNvSpPr>
                  <p:nvPr/>
                </p:nvSpPr>
                <p:spPr bwMode="auto">
                  <a:xfrm>
                    <a:off x="2086" y="309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98" name="Oval 290"/>
                  <p:cNvSpPr>
                    <a:spLocks noChangeArrowheads="1"/>
                  </p:cNvSpPr>
                  <p:nvPr/>
                </p:nvSpPr>
                <p:spPr bwMode="auto">
                  <a:xfrm>
                    <a:off x="2075" y="3114"/>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99" name="Oval 291"/>
                  <p:cNvSpPr>
                    <a:spLocks noChangeArrowheads="1"/>
                  </p:cNvSpPr>
                  <p:nvPr/>
                </p:nvSpPr>
                <p:spPr bwMode="auto">
                  <a:xfrm>
                    <a:off x="2064"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00" name="Oval 292"/>
                  <p:cNvSpPr>
                    <a:spLocks noChangeArrowheads="1"/>
                  </p:cNvSpPr>
                  <p:nvPr/>
                </p:nvSpPr>
                <p:spPr bwMode="auto">
                  <a:xfrm>
                    <a:off x="2052" y="3119"/>
                    <a:ext cx="8" cy="8"/>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01" name="Oval 293"/>
                  <p:cNvSpPr>
                    <a:spLocks noChangeArrowheads="1"/>
                  </p:cNvSpPr>
                  <p:nvPr/>
                </p:nvSpPr>
                <p:spPr bwMode="auto">
                  <a:xfrm>
                    <a:off x="2034" y="3067"/>
                    <a:ext cx="52" cy="52"/>
                  </a:xfrm>
                  <a:prstGeom prst="ellipse">
                    <a:avLst/>
                  </a:prstGeom>
                  <a:solidFill>
                    <a:srgbClr val="FFA04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02" name="Oval 294"/>
                  <p:cNvSpPr>
                    <a:spLocks noChangeArrowheads="1"/>
                  </p:cNvSpPr>
                  <p:nvPr/>
                </p:nvSpPr>
                <p:spPr bwMode="auto">
                  <a:xfrm>
                    <a:off x="2031" y="3066"/>
                    <a:ext cx="58" cy="57"/>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03" name="Oval 295"/>
                  <p:cNvSpPr>
                    <a:spLocks noChangeArrowheads="1"/>
                  </p:cNvSpPr>
                  <p:nvPr/>
                </p:nvSpPr>
                <p:spPr bwMode="auto">
                  <a:xfrm>
                    <a:off x="2031" y="3065"/>
                    <a:ext cx="58" cy="57"/>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04" name="Oval 296"/>
                  <p:cNvSpPr>
                    <a:spLocks noChangeArrowheads="1"/>
                  </p:cNvSpPr>
                  <p:nvPr/>
                </p:nvSpPr>
                <p:spPr bwMode="auto">
                  <a:xfrm>
                    <a:off x="2033" y="3066"/>
                    <a:ext cx="55" cy="55"/>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05" name="Oval 297"/>
                  <p:cNvSpPr>
                    <a:spLocks noChangeArrowheads="1"/>
                  </p:cNvSpPr>
                  <p:nvPr/>
                </p:nvSpPr>
                <p:spPr bwMode="auto">
                  <a:xfrm>
                    <a:off x="2034" y="3068"/>
                    <a:ext cx="53" cy="53"/>
                  </a:xfrm>
                  <a:prstGeom prst="ellipse">
                    <a:avLst/>
                  </a:prstGeom>
                  <a:solidFill>
                    <a:srgbClr val="FFA04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sp>
                <p:nvSpPr>
                  <p:cNvPr id="106" name="Oval 298"/>
                  <p:cNvSpPr>
                    <a:spLocks noChangeArrowheads="1"/>
                  </p:cNvSpPr>
                  <p:nvPr/>
                </p:nvSpPr>
                <p:spPr bwMode="auto">
                  <a:xfrm>
                    <a:off x="2034" y="3067"/>
                    <a:ext cx="53" cy="53"/>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6" tIns="45697" rIns="91396" bIns="45697" anchor="ctr"/>
                  <a:lstStyle/>
                  <a:p>
                    <a:endParaRPr lang="zh-CN" altLang="en-US" b="0"/>
                  </a:p>
                </p:txBody>
              </p:sp>
            </p:grpSp>
          </p:grpSp>
          <p:sp>
            <p:nvSpPr>
              <p:cNvPr id="83" name="Rectangle 299"/>
              <p:cNvSpPr>
                <a:spLocks noChangeArrowheads="1"/>
              </p:cNvSpPr>
              <p:nvPr/>
            </p:nvSpPr>
            <p:spPr bwMode="auto">
              <a:xfrm>
                <a:off x="3518" y="1865"/>
                <a:ext cx="223" cy="158"/>
              </a:xfrm>
              <a:prstGeom prst="rect">
                <a:avLst/>
              </a:prstGeom>
              <a:solidFill>
                <a:srgbClr val="FFFF00"/>
              </a:solidFill>
              <a:ln w="47625" cmpd="thinThick">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algn="ctr" defTabSz="757238" eaLnBrk="0" hangingPunct="0"/>
                <a:r>
                  <a:rPr kumimoji="0" lang="en-US" sz="500" b="0"/>
                  <a:t>Buyer</a:t>
                </a:r>
              </a:p>
              <a:p>
                <a:pPr algn="ctr" defTabSz="757238" eaLnBrk="0" hangingPunct="0"/>
                <a:r>
                  <a:rPr kumimoji="0" lang="en-US" sz="500" b="0"/>
                  <a:t>ID</a:t>
                </a:r>
              </a:p>
            </p:txBody>
          </p:sp>
        </p:grpSp>
        <p:sp>
          <p:nvSpPr>
            <p:cNvPr id="34" name="Rectangle 300"/>
            <p:cNvSpPr>
              <a:spLocks noChangeArrowheads="1"/>
            </p:cNvSpPr>
            <p:nvPr/>
          </p:nvSpPr>
          <p:spPr bwMode="auto">
            <a:xfrm>
              <a:off x="3924" y="2570"/>
              <a:ext cx="388" cy="247"/>
            </a:xfrm>
            <a:prstGeom prst="rect">
              <a:avLst/>
            </a:prstGeom>
            <a:noFill/>
            <a:ln w="9525">
              <a:solidFill>
                <a:srgbClr val="FFFF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712" tIns="37855" rIns="75712" bIns="37855" anchor="ctr"/>
            <a:lstStyle/>
            <a:p>
              <a:pPr algn="ctr" defTabSz="757238" eaLnBrk="0" hangingPunct="0"/>
              <a:r>
                <a:rPr kumimoji="0" lang="en-US" sz="1000" b="0">
                  <a:latin typeface="Arial" pitchFamily="34" charset="0"/>
                </a:rPr>
                <a:t>     https</a:t>
              </a:r>
              <a:endParaRPr kumimoji="0" lang="en-US" sz="1300" b="0">
                <a:latin typeface="Arial" pitchFamily="34" charset="0"/>
              </a:endParaRPr>
            </a:p>
          </p:txBody>
        </p:sp>
        <p:sp>
          <p:nvSpPr>
            <p:cNvPr id="35" name="Arc 302"/>
            <p:cNvSpPr>
              <a:spLocks/>
            </p:cNvSpPr>
            <p:nvPr/>
          </p:nvSpPr>
          <p:spPr bwMode="auto">
            <a:xfrm flipV="1">
              <a:off x="1663" y="3467"/>
              <a:ext cx="311" cy="40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FF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36" name="Text Box 303"/>
            <p:cNvSpPr txBox="1">
              <a:spLocks noChangeAspect="1" noChangeArrowheads="1"/>
            </p:cNvSpPr>
            <p:nvPr/>
          </p:nvSpPr>
          <p:spPr bwMode="auto">
            <a:xfrm>
              <a:off x="1163" y="3984"/>
              <a:ext cx="57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712" tIns="37855" rIns="75712" bIns="37855">
              <a:spAutoFit/>
            </a:bodyPr>
            <a:lstStyle>
              <a:lvl1pPr defTabSz="757238">
                <a:defRPr kumimoji="1" sz="2400">
                  <a:solidFill>
                    <a:schemeClr val="tx1"/>
                  </a:solidFill>
                  <a:latin typeface="Times New Roman" pitchFamily="18" charset="0"/>
                  <a:ea typeface="宋体" pitchFamily="2" charset="-122"/>
                </a:defRPr>
              </a:lvl1pPr>
              <a:lvl2pPr marL="379413" defTabSz="757238">
                <a:defRPr kumimoji="1" sz="2400">
                  <a:solidFill>
                    <a:schemeClr val="tx1"/>
                  </a:solidFill>
                  <a:latin typeface="Times New Roman" pitchFamily="18" charset="0"/>
                  <a:ea typeface="宋体" pitchFamily="2" charset="-122"/>
                </a:defRPr>
              </a:lvl2pPr>
              <a:lvl3pPr marL="757238" defTabSz="757238">
                <a:defRPr kumimoji="1" sz="2400">
                  <a:solidFill>
                    <a:schemeClr val="tx1"/>
                  </a:solidFill>
                  <a:latin typeface="Times New Roman" pitchFamily="18" charset="0"/>
                  <a:ea typeface="宋体" pitchFamily="2" charset="-122"/>
                </a:defRPr>
              </a:lvl3pPr>
              <a:lvl4pPr marL="1136650" defTabSz="757238">
                <a:defRPr kumimoji="1" sz="2400">
                  <a:solidFill>
                    <a:schemeClr val="tx1"/>
                  </a:solidFill>
                  <a:latin typeface="Times New Roman" pitchFamily="18" charset="0"/>
                  <a:ea typeface="宋体" pitchFamily="2" charset="-122"/>
                </a:defRPr>
              </a:lvl4pPr>
              <a:lvl5pPr marL="1514475" defTabSz="757238">
                <a:defRPr kumimoji="1" sz="2400">
                  <a:solidFill>
                    <a:schemeClr val="tx1"/>
                  </a:solidFill>
                  <a:latin typeface="Times New Roman" pitchFamily="18" charset="0"/>
                  <a:ea typeface="宋体" pitchFamily="2" charset="-122"/>
                </a:defRPr>
              </a:lvl5pPr>
              <a:lvl6pPr marL="1971675" defTabSz="757238" fontAlgn="base">
                <a:spcBef>
                  <a:spcPct val="0"/>
                </a:spcBef>
                <a:spcAft>
                  <a:spcPct val="0"/>
                </a:spcAft>
                <a:defRPr kumimoji="1" sz="2400">
                  <a:solidFill>
                    <a:schemeClr val="tx1"/>
                  </a:solidFill>
                  <a:latin typeface="Times New Roman" pitchFamily="18" charset="0"/>
                  <a:ea typeface="宋体" pitchFamily="2" charset="-122"/>
                </a:defRPr>
              </a:lvl6pPr>
              <a:lvl7pPr marL="2428875" defTabSz="757238" fontAlgn="base">
                <a:spcBef>
                  <a:spcPct val="0"/>
                </a:spcBef>
                <a:spcAft>
                  <a:spcPct val="0"/>
                </a:spcAft>
                <a:defRPr kumimoji="1" sz="2400">
                  <a:solidFill>
                    <a:schemeClr val="tx1"/>
                  </a:solidFill>
                  <a:latin typeface="Times New Roman" pitchFamily="18" charset="0"/>
                  <a:ea typeface="宋体" pitchFamily="2" charset="-122"/>
                </a:defRPr>
              </a:lvl7pPr>
              <a:lvl8pPr marL="2886075" defTabSz="757238" fontAlgn="base">
                <a:spcBef>
                  <a:spcPct val="0"/>
                </a:spcBef>
                <a:spcAft>
                  <a:spcPct val="0"/>
                </a:spcAft>
                <a:defRPr kumimoji="1" sz="2400">
                  <a:solidFill>
                    <a:schemeClr val="tx1"/>
                  </a:solidFill>
                  <a:latin typeface="Times New Roman" pitchFamily="18" charset="0"/>
                  <a:ea typeface="宋体" pitchFamily="2" charset="-122"/>
                </a:defRPr>
              </a:lvl8pPr>
              <a:lvl9pPr marL="3343275" defTabSz="757238"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endParaRPr kumimoji="0" lang="en-US" sz="1000" b="0"/>
            </a:p>
          </p:txBody>
        </p:sp>
        <p:sp>
          <p:nvSpPr>
            <p:cNvPr id="37" name="Rectangle 304"/>
            <p:cNvSpPr>
              <a:spLocks noChangeArrowheads="1"/>
            </p:cNvSpPr>
            <p:nvPr/>
          </p:nvSpPr>
          <p:spPr bwMode="auto">
            <a:xfrm>
              <a:off x="1780" y="3608"/>
              <a:ext cx="194" cy="194"/>
            </a:xfrm>
            <a:prstGeom prst="rect">
              <a:avLst/>
            </a:prstGeom>
            <a:solidFill>
              <a:srgbClr val="00FF99"/>
            </a:solidFill>
            <a:ln w="47625" cmpd="thinThick">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5712" tIns="37855" rIns="75712" bIns="37855">
              <a:spAutoFit/>
            </a:bodyPr>
            <a:lstStyle/>
            <a:p>
              <a:pPr algn="ctr" defTabSz="757238" eaLnBrk="0" hangingPunct="0"/>
              <a:r>
                <a:rPr kumimoji="0" lang="en-US" sz="500" b="0"/>
                <a:t>Seller</a:t>
              </a:r>
            </a:p>
            <a:p>
              <a:pPr algn="ctr" defTabSz="757238" eaLnBrk="0" hangingPunct="0"/>
              <a:r>
                <a:rPr kumimoji="0" lang="en-US" sz="500" b="0"/>
                <a:t>ID</a:t>
              </a:r>
            </a:p>
          </p:txBody>
        </p:sp>
        <p:grpSp>
          <p:nvGrpSpPr>
            <p:cNvPr id="38" name="Group 305"/>
            <p:cNvGrpSpPr>
              <a:grpSpLocks/>
            </p:cNvGrpSpPr>
            <p:nvPr/>
          </p:nvGrpSpPr>
          <p:grpSpPr bwMode="auto">
            <a:xfrm>
              <a:off x="1946" y="3709"/>
              <a:ext cx="89" cy="621"/>
              <a:chOff x="2017" y="3062"/>
              <a:chExt cx="96" cy="737"/>
            </a:xfrm>
          </p:grpSpPr>
          <p:grpSp>
            <p:nvGrpSpPr>
              <p:cNvPr id="49" name="Group 306"/>
              <p:cNvGrpSpPr>
                <a:grpSpLocks/>
              </p:cNvGrpSpPr>
              <p:nvPr/>
            </p:nvGrpSpPr>
            <p:grpSpPr bwMode="auto">
              <a:xfrm>
                <a:off x="2017" y="3104"/>
                <a:ext cx="96" cy="694"/>
                <a:chOff x="2017" y="3104"/>
                <a:chExt cx="96" cy="694"/>
              </a:xfrm>
            </p:grpSpPr>
            <p:grpSp>
              <p:nvGrpSpPr>
                <p:cNvPr id="72" name="Group 307"/>
                <p:cNvGrpSpPr>
                  <a:grpSpLocks/>
                </p:cNvGrpSpPr>
                <p:nvPr/>
              </p:nvGrpSpPr>
              <p:grpSpPr bwMode="auto">
                <a:xfrm>
                  <a:off x="2043" y="3104"/>
                  <a:ext cx="70" cy="691"/>
                  <a:chOff x="2043" y="3104"/>
                  <a:chExt cx="70" cy="691"/>
                </a:xfrm>
              </p:grpSpPr>
              <p:sp>
                <p:nvSpPr>
                  <p:cNvPr id="78" name="Freeform 308"/>
                  <p:cNvSpPr>
                    <a:spLocks/>
                  </p:cNvSpPr>
                  <p:nvPr/>
                </p:nvSpPr>
                <p:spPr bwMode="auto">
                  <a:xfrm>
                    <a:off x="2043" y="3104"/>
                    <a:ext cx="70" cy="483"/>
                  </a:xfrm>
                  <a:custGeom>
                    <a:avLst/>
                    <a:gdLst>
                      <a:gd name="T0" fmla="*/ 0 w 70"/>
                      <a:gd name="T1" fmla="*/ 14 h 91"/>
                      <a:gd name="T2" fmla="*/ 36 w 70"/>
                      <a:gd name="T3" fmla="*/ 90 h 91"/>
                      <a:gd name="T4" fmla="*/ 48 w 70"/>
                      <a:gd name="T5" fmla="*/ 72 h 91"/>
                      <a:gd name="T6" fmla="*/ 69 w 70"/>
                      <a:gd name="T7" fmla="*/ 71 h 91"/>
                      <a:gd name="T8" fmla="*/ 29 w 70"/>
                      <a:gd name="T9" fmla="*/ 0 h 91"/>
                      <a:gd name="T10" fmla="*/ 0 w 70"/>
                      <a:gd name="T11" fmla="*/ 14 h 91"/>
                    </a:gdLst>
                    <a:ahLst/>
                    <a:cxnLst>
                      <a:cxn ang="0">
                        <a:pos x="T0" y="T1"/>
                      </a:cxn>
                      <a:cxn ang="0">
                        <a:pos x="T2" y="T3"/>
                      </a:cxn>
                      <a:cxn ang="0">
                        <a:pos x="T4" y="T5"/>
                      </a:cxn>
                      <a:cxn ang="0">
                        <a:pos x="T6" y="T7"/>
                      </a:cxn>
                      <a:cxn ang="0">
                        <a:pos x="T8" y="T9"/>
                      </a:cxn>
                      <a:cxn ang="0">
                        <a:pos x="T10" y="T11"/>
                      </a:cxn>
                    </a:cxnLst>
                    <a:rect l="0" t="0" r="r" b="b"/>
                    <a:pathLst>
                      <a:path w="70" h="91">
                        <a:moveTo>
                          <a:pt x="0" y="14"/>
                        </a:moveTo>
                        <a:lnTo>
                          <a:pt x="36" y="90"/>
                        </a:lnTo>
                        <a:lnTo>
                          <a:pt x="48" y="72"/>
                        </a:lnTo>
                        <a:lnTo>
                          <a:pt x="69" y="71"/>
                        </a:lnTo>
                        <a:lnTo>
                          <a:pt x="29" y="0"/>
                        </a:lnTo>
                        <a:lnTo>
                          <a:pt x="0" y="14"/>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79" name="Freeform 309"/>
                  <p:cNvSpPr>
                    <a:spLocks/>
                  </p:cNvSpPr>
                  <p:nvPr/>
                </p:nvSpPr>
                <p:spPr bwMode="auto">
                  <a:xfrm>
                    <a:off x="2060" y="3115"/>
                    <a:ext cx="17" cy="484"/>
                  </a:xfrm>
                  <a:custGeom>
                    <a:avLst/>
                    <a:gdLst>
                      <a:gd name="T0" fmla="*/ 16 w 17"/>
                      <a:gd name="T1" fmla="*/ 2 h 57"/>
                      <a:gd name="T2" fmla="*/ 8 w 17"/>
                      <a:gd name="T3" fmla="*/ 56 h 57"/>
                      <a:gd name="T4" fmla="*/ 0 w 17"/>
                      <a:gd name="T5" fmla="*/ 39 h 57"/>
                      <a:gd name="T6" fmla="*/ 8 w 17"/>
                      <a:gd name="T7" fmla="*/ 0 h 57"/>
                      <a:gd name="T8" fmla="*/ 16 w 17"/>
                      <a:gd name="T9" fmla="*/ 2 h 57"/>
                    </a:gdLst>
                    <a:ahLst/>
                    <a:cxnLst>
                      <a:cxn ang="0">
                        <a:pos x="T0" y="T1"/>
                      </a:cxn>
                      <a:cxn ang="0">
                        <a:pos x="T2" y="T3"/>
                      </a:cxn>
                      <a:cxn ang="0">
                        <a:pos x="T4" y="T5"/>
                      </a:cxn>
                      <a:cxn ang="0">
                        <a:pos x="T6" y="T7"/>
                      </a:cxn>
                      <a:cxn ang="0">
                        <a:pos x="T8" y="T9"/>
                      </a:cxn>
                    </a:cxnLst>
                    <a:rect l="0" t="0" r="r" b="b"/>
                    <a:pathLst>
                      <a:path w="17" h="57">
                        <a:moveTo>
                          <a:pt x="16" y="2"/>
                        </a:moveTo>
                        <a:lnTo>
                          <a:pt x="8" y="56"/>
                        </a:lnTo>
                        <a:lnTo>
                          <a:pt x="0" y="39"/>
                        </a:lnTo>
                        <a:lnTo>
                          <a:pt x="8" y="0"/>
                        </a:lnTo>
                        <a:lnTo>
                          <a:pt x="16" y="2"/>
                        </a:lnTo>
                      </a:path>
                    </a:pathLst>
                  </a:custGeom>
                  <a:solidFill>
                    <a:srgbClr val="FFFF00"/>
                  </a:solidFill>
                  <a:ln w="9525" cap="rnd">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80" name="Oval 310"/>
                  <p:cNvSpPr>
                    <a:spLocks noChangeArrowheads="1"/>
                  </p:cNvSpPr>
                  <p:nvPr/>
                </p:nvSpPr>
                <p:spPr bwMode="auto">
                  <a:xfrm>
                    <a:off x="2069" y="3115"/>
                    <a:ext cx="16" cy="680"/>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grpSp>
            <p:grpSp>
              <p:nvGrpSpPr>
                <p:cNvPr id="73" name="Group 311"/>
                <p:cNvGrpSpPr>
                  <a:grpSpLocks/>
                </p:cNvGrpSpPr>
                <p:nvPr/>
              </p:nvGrpSpPr>
              <p:grpSpPr bwMode="auto">
                <a:xfrm>
                  <a:off x="2017" y="3107"/>
                  <a:ext cx="57" cy="691"/>
                  <a:chOff x="2017" y="3107"/>
                  <a:chExt cx="57" cy="691"/>
                </a:xfrm>
              </p:grpSpPr>
              <p:sp>
                <p:nvSpPr>
                  <p:cNvPr id="74" name="Freeform 312"/>
                  <p:cNvSpPr>
                    <a:spLocks/>
                  </p:cNvSpPr>
                  <p:nvPr/>
                </p:nvSpPr>
                <p:spPr bwMode="auto">
                  <a:xfrm>
                    <a:off x="2017" y="3107"/>
                    <a:ext cx="56" cy="484"/>
                  </a:xfrm>
                  <a:custGeom>
                    <a:avLst/>
                    <a:gdLst>
                      <a:gd name="T0" fmla="*/ 55 w 56"/>
                      <a:gd name="T1" fmla="*/ 8 h 85"/>
                      <a:gd name="T2" fmla="*/ 39 w 56"/>
                      <a:gd name="T3" fmla="*/ 84 h 85"/>
                      <a:gd name="T4" fmla="*/ 23 w 56"/>
                      <a:gd name="T5" fmla="*/ 69 h 85"/>
                      <a:gd name="T6" fmla="*/ 0 w 56"/>
                      <a:gd name="T7" fmla="*/ 75 h 85"/>
                      <a:gd name="T8" fmla="*/ 26 w 56"/>
                      <a:gd name="T9" fmla="*/ 0 h 85"/>
                      <a:gd name="T10" fmla="*/ 55 w 56"/>
                      <a:gd name="T11" fmla="*/ 8 h 85"/>
                    </a:gdLst>
                    <a:ahLst/>
                    <a:cxnLst>
                      <a:cxn ang="0">
                        <a:pos x="T0" y="T1"/>
                      </a:cxn>
                      <a:cxn ang="0">
                        <a:pos x="T2" y="T3"/>
                      </a:cxn>
                      <a:cxn ang="0">
                        <a:pos x="T4" y="T5"/>
                      </a:cxn>
                      <a:cxn ang="0">
                        <a:pos x="T6" y="T7"/>
                      </a:cxn>
                      <a:cxn ang="0">
                        <a:pos x="T8" y="T9"/>
                      </a:cxn>
                      <a:cxn ang="0">
                        <a:pos x="T10" y="T11"/>
                      </a:cxn>
                    </a:cxnLst>
                    <a:rect l="0" t="0" r="r" b="b"/>
                    <a:pathLst>
                      <a:path w="56" h="85">
                        <a:moveTo>
                          <a:pt x="55" y="8"/>
                        </a:moveTo>
                        <a:lnTo>
                          <a:pt x="39" y="84"/>
                        </a:lnTo>
                        <a:lnTo>
                          <a:pt x="23" y="69"/>
                        </a:lnTo>
                        <a:lnTo>
                          <a:pt x="0" y="75"/>
                        </a:lnTo>
                        <a:lnTo>
                          <a:pt x="26" y="0"/>
                        </a:lnTo>
                        <a:lnTo>
                          <a:pt x="55" y="8"/>
                        </a:lnTo>
                      </a:path>
                    </a:pathLst>
                  </a:custGeom>
                  <a:solidFill>
                    <a:srgbClr val="FFFF00"/>
                  </a:solidFill>
                  <a:ln w="12700" cap="rnd" cmpd="sng">
                    <a:solidFill>
                      <a:srgbClr val="FFF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75" name="Oval 313"/>
                  <p:cNvSpPr>
                    <a:spLocks noChangeArrowheads="1"/>
                  </p:cNvSpPr>
                  <p:nvPr/>
                </p:nvSpPr>
                <p:spPr bwMode="auto">
                  <a:xfrm>
                    <a:off x="2040" y="3113"/>
                    <a:ext cx="16" cy="680"/>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76" name="Oval 314"/>
                  <p:cNvSpPr>
                    <a:spLocks noChangeArrowheads="1"/>
                  </p:cNvSpPr>
                  <p:nvPr/>
                </p:nvSpPr>
                <p:spPr bwMode="auto">
                  <a:xfrm>
                    <a:off x="2048" y="3117"/>
                    <a:ext cx="16" cy="680"/>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77" name="Oval 315"/>
                  <p:cNvSpPr>
                    <a:spLocks noChangeArrowheads="1"/>
                  </p:cNvSpPr>
                  <p:nvPr/>
                </p:nvSpPr>
                <p:spPr bwMode="auto">
                  <a:xfrm>
                    <a:off x="2058" y="3118"/>
                    <a:ext cx="16" cy="680"/>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grpSp>
          </p:grpSp>
          <p:grpSp>
            <p:nvGrpSpPr>
              <p:cNvPr id="50" name="Group 316"/>
              <p:cNvGrpSpPr>
                <a:grpSpLocks/>
              </p:cNvGrpSpPr>
              <p:nvPr/>
            </p:nvGrpSpPr>
            <p:grpSpPr bwMode="auto">
              <a:xfrm>
                <a:off x="2029" y="3062"/>
                <a:ext cx="65" cy="737"/>
                <a:chOff x="2029" y="3062"/>
                <a:chExt cx="65" cy="737"/>
              </a:xfrm>
            </p:grpSpPr>
            <p:sp>
              <p:nvSpPr>
                <p:cNvPr id="51" name="Oval 317"/>
                <p:cNvSpPr>
                  <a:spLocks noChangeArrowheads="1"/>
                </p:cNvSpPr>
                <p:nvPr/>
              </p:nvSpPr>
              <p:spPr bwMode="auto">
                <a:xfrm>
                  <a:off x="2079" y="3071"/>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52" name="Oval 318"/>
                <p:cNvSpPr>
                  <a:spLocks noChangeArrowheads="1"/>
                </p:cNvSpPr>
                <p:nvPr/>
              </p:nvSpPr>
              <p:spPr bwMode="auto">
                <a:xfrm>
                  <a:off x="2036" y="3072"/>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53" name="Oval 319"/>
                <p:cNvSpPr>
                  <a:spLocks noChangeArrowheads="1"/>
                </p:cNvSpPr>
                <p:nvPr/>
              </p:nvSpPr>
              <p:spPr bwMode="auto">
                <a:xfrm>
                  <a:off x="2085" y="3082"/>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54" name="Oval 320"/>
                <p:cNvSpPr>
                  <a:spLocks noChangeArrowheads="1"/>
                </p:cNvSpPr>
                <p:nvPr/>
              </p:nvSpPr>
              <p:spPr bwMode="auto">
                <a:xfrm>
                  <a:off x="2033" y="3105"/>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55" name="Oval 321"/>
                <p:cNvSpPr>
                  <a:spLocks noChangeArrowheads="1"/>
                </p:cNvSpPr>
                <p:nvPr/>
              </p:nvSpPr>
              <p:spPr bwMode="auto">
                <a:xfrm>
                  <a:off x="2083" y="3105"/>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56" name="Oval 322"/>
                <p:cNvSpPr>
                  <a:spLocks noChangeArrowheads="1"/>
                </p:cNvSpPr>
                <p:nvPr/>
              </p:nvSpPr>
              <p:spPr bwMode="auto">
                <a:xfrm>
                  <a:off x="2057" y="3062"/>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57" name="Oval 323"/>
                <p:cNvSpPr>
                  <a:spLocks noChangeArrowheads="1"/>
                </p:cNvSpPr>
                <p:nvPr/>
              </p:nvSpPr>
              <p:spPr bwMode="auto">
                <a:xfrm>
                  <a:off x="2069" y="3064"/>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58" name="Oval 324"/>
                <p:cNvSpPr>
                  <a:spLocks noChangeArrowheads="1"/>
                </p:cNvSpPr>
                <p:nvPr/>
              </p:nvSpPr>
              <p:spPr bwMode="auto">
                <a:xfrm>
                  <a:off x="2045" y="3065"/>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59" name="Oval 325"/>
                <p:cNvSpPr>
                  <a:spLocks noChangeArrowheads="1"/>
                </p:cNvSpPr>
                <p:nvPr/>
              </p:nvSpPr>
              <p:spPr bwMode="auto">
                <a:xfrm>
                  <a:off x="2030" y="3082"/>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60" name="Oval 326"/>
                <p:cNvSpPr>
                  <a:spLocks noChangeArrowheads="1"/>
                </p:cNvSpPr>
                <p:nvPr/>
              </p:nvSpPr>
              <p:spPr bwMode="auto">
                <a:xfrm>
                  <a:off x="2029" y="3094"/>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61" name="Oval 327"/>
                <p:cNvSpPr>
                  <a:spLocks noChangeArrowheads="1"/>
                </p:cNvSpPr>
                <p:nvPr/>
              </p:nvSpPr>
              <p:spPr bwMode="auto">
                <a:xfrm>
                  <a:off x="2041" y="3114"/>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62" name="Oval 328"/>
                <p:cNvSpPr>
                  <a:spLocks noChangeArrowheads="1"/>
                </p:cNvSpPr>
                <p:nvPr/>
              </p:nvSpPr>
              <p:spPr bwMode="auto">
                <a:xfrm>
                  <a:off x="2086" y="3094"/>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63" name="Oval 329"/>
                <p:cNvSpPr>
                  <a:spLocks noChangeArrowheads="1"/>
                </p:cNvSpPr>
                <p:nvPr/>
              </p:nvSpPr>
              <p:spPr bwMode="auto">
                <a:xfrm>
                  <a:off x="2075" y="3114"/>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64" name="Oval 330"/>
                <p:cNvSpPr>
                  <a:spLocks noChangeArrowheads="1"/>
                </p:cNvSpPr>
                <p:nvPr/>
              </p:nvSpPr>
              <p:spPr bwMode="auto">
                <a:xfrm>
                  <a:off x="2064" y="3119"/>
                  <a:ext cx="8" cy="680"/>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65" name="Oval 331"/>
                <p:cNvSpPr>
                  <a:spLocks noChangeArrowheads="1"/>
                </p:cNvSpPr>
                <p:nvPr/>
              </p:nvSpPr>
              <p:spPr bwMode="auto">
                <a:xfrm>
                  <a:off x="2052" y="3119"/>
                  <a:ext cx="8" cy="679"/>
                </a:xfrm>
                <a:prstGeom prst="ellipse">
                  <a:avLst/>
                </a:prstGeom>
                <a:solidFill>
                  <a:srgbClr val="FF80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66" name="Oval 332"/>
                <p:cNvSpPr>
                  <a:spLocks noChangeArrowheads="1"/>
                </p:cNvSpPr>
                <p:nvPr/>
              </p:nvSpPr>
              <p:spPr bwMode="auto">
                <a:xfrm>
                  <a:off x="2034" y="3067"/>
                  <a:ext cx="52" cy="679"/>
                </a:xfrm>
                <a:prstGeom prst="ellipse">
                  <a:avLst/>
                </a:prstGeom>
                <a:solidFill>
                  <a:srgbClr val="FFA04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67" name="Oval 333"/>
                <p:cNvSpPr>
                  <a:spLocks noChangeArrowheads="1"/>
                </p:cNvSpPr>
                <p:nvPr/>
              </p:nvSpPr>
              <p:spPr bwMode="auto">
                <a:xfrm>
                  <a:off x="2031" y="3066"/>
                  <a:ext cx="58" cy="679"/>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68" name="Oval 334"/>
                <p:cNvSpPr>
                  <a:spLocks noChangeArrowheads="1"/>
                </p:cNvSpPr>
                <p:nvPr/>
              </p:nvSpPr>
              <p:spPr bwMode="auto">
                <a:xfrm>
                  <a:off x="2031" y="3065"/>
                  <a:ext cx="58" cy="679"/>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69" name="Oval 335"/>
                <p:cNvSpPr>
                  <a:spLocks noChangeArrowheads="1"/>
                </p:cNvSpPr>
                <p:nvPr/>
              </p:nvSpPr>
              <p:spPr bwMode="auto">
                <a:xfrm>
                  <a:off x="2033" y="3066"/>
                  <a:ext cx="55" cy="679"/>
                </a:xfrm>
                <a:prstGeom prst="ellipse">
                  <a:avLst/>
                </a:prstGeom>
                <a:solidFill>
                  <a:srgbClr val="E07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70" name="Oval 336"/>
                <p:cNvSpPr>
                  <a:spLocks noChangeArrowheads="1"/>
                </p:cNvSpPr>
                <p:nvPr/>
              </p:nvSpPr>
              <p:spPr bwMode="auto">
                <a:xfrm>
                  <a:off x="2034" y="3068"/>
                  <a:ext cx="53" cy="679"/>
                </a:xfrm>
                <a:prstGeom prst="ellipse">
                  <a:avLst/>
                </a:prstGeom>
                <a:solidFill>
                  <a:srgbClr val="FFA04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sp>
              <p:nvSpPr>
                <p:cNvPr id="71" name="Oval 337"/>
                <p:cNvSpPr>
                  <a:spLocks noChangeArrowheads="1"/>
                </p:cNvSpPr>
                <p:nvPr/>
              </p:nvSpPr>
              <p:spPr bwMode="auto">
                <a:xfrm>
                  <a:off x="2034" y="3067"/>
                  <a:ext cx="53" cy="679"/>
                </a:xfrm>
                <a:prstGeom prst="ellipse">
                  <a:avLst/>
                </a:prstGeom>
                <a:solidFill>
                  <a:srgbClr val="FF8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spAutoFit/>
                </a:bodyPr>
                <a:lstStyle/>
                <a:p>
                  <a:endParaRPr lang="zh-CN" altLang="en-US" b="0"/>
                </a:p>
              </p:txBody>
            </p:sp>
          </p:grpSp>
        </p:grpSp>
        <p:grpSp>
          <p:nvGrpSpPr>
            <p:cNvPr id="39" name="Group 338"/>
            <p:cNvGrpSpPr>
              <a:grpSpLocks/>
            </p:cNvGrpSpPr>
            <p:nvPr/>
          </p:nvGrpSpPr>
          <p:grpSpPr bwMode="auto">
            <a:xfrm>
              <a:off x="1202" y="3572"/>
              <a:ext cx="427" cy="809"/>
              <a:chOff x="4944" y="2544"/>
              <a:chExt cx="528" cy="1131"/>
            </a:xfrm>
          </p:grpSpPr>
          <p:sp>
            <p:nvSpPr>
              <p:cNvPr id="41" name="AutoShape 339"/>
              <p:cNvSpPr>
                <a:spLocks noChangeArrowheads="1"/>
              </p:cNvSpPr>
              <p:nvPr/>
            </p:nvSpPr>
            <p:spPr bwMode="auto">
              <a:xfrm>
                <a:off x="4944" y="2544"/>
                <a:ext cx="528" cy="1131"/>
              </a:xfrm>
              <a:prstGeom prst="triangle">
                <a:avLst>
                  <a:gd name="adj" fmla="val 50000"/>
                </a:avLst>
              </a:prstGeom>
              <a:solidFill>
                <a:srgbClr val="CCFFCC"/>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spAutoFit/>
              </a:bodyPr>
              <a:lstStyle/>
              <a:p>
                <a:endParaRPr lang="zh-CN" altLang="en-US" b="0"/>
              </a:p>
            </p:txBody>
          </p:sp>
          <p:sp>
            <p:nvSpPr>
              <p:cNvPr id="42" name="Rectangle 340"/>
              <p:cNvSpPr>
                <a:spLocks noChangeArrowheads="1"/>
              </p:cNvSpPr>
              <p:nvPr/>
            </p:nvSpPr>
            <p:spPr bwMode="auto">
              <a:xfrm>
                <a:off x="5040" y="2736"/>
                <a:ext cx="48" cy="569"/>
              </a:xfrm>
              <a:prstGeom prst="rect">
                <a:avLst/>
              </a:prstGeom>
              <a:solidFill>
                <a:srgbClr val="FFFF00"/>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spAutoFit/>
              </a:bodyPr>
              <a:lstStyle/>
              <a:p>
                <a:endParaRPr lang="zh-CN" altLang="en-US" b="0"/>
              </a:p>
            </p:txBody>
          </p:sp>
          <p:sp>
            <p:nvSpPr>
              <p:cNvPr id="43" name="Rectangle 341"/>
              <p:cNvSpPr>
                <a:spLocks noChangeArrowheads="1"/>
              </p:cNvSpPr>
              <p:nvPr/>
            </p:nvSpPr>
            <p:spPr bwMode="auto">
              <a:xfrm>
                <a:off x="4992" y="3024"/>
                <a:ext cx="432" cy="569"/>
              </a:xfrm>
              <a:prstGeom prst="rect">
                <a:avLst/>
              </a:prstGeom>
              <a:solidFill>
                <a:srgbClr val="FFCC00"/>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spAutoFit/>
              </a:bodyPr>
              <a:lstStyle/>
              <a:p>
                <a:endParaRPr lang="zh-CN" altLang="en-US" b="0"/>
              </a:p>
            </p:txBody>
          </p:sp>
          <p:sp>
            <p:nvSpPr>
              <p:cNvPr id="44" name="Rectangle 342"/>
              <p:cNvSpPr>
                <a:spLocks noChangeArrowheads="1"/>
              </p:cNvSpPr>
              <p:nvPr/>
            </p:nvSpPr>
            <p:spPr bwMode="auto">
              <a:xfrm>
                <a:off x="4944" y="3072"/>
                <a:ext cx="528" cy="569"/>
              </a:xfrm>
              <a:prstGeom prst="rect">
                <a:avLst/>
              </a:prstGeom>
              <a:solidFill>
                <a:srgbClr val="FFCC00"/>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spAutoFit/>
              </a:bodyPr>
              <a:lstStyle/>
              <a:p>
                <a:endParaRPr lang="zh-CN" altLang="en-US" b="0"/>
              </a:p>
            </p:txBody>
          </p:sp>
          <p:sp>
            <p:nvSpPr>
              <p:cNvPr id="45" name="Text Box 343"/>
              <p:cNvSpPr txBox="1">
                <a:spLocks noChangeArrowheads="1"/>
              </p:cNvSpPr>
              <p:nvPr/>
            </p:nvSpPr>
            <p:spPr bwMode="auto">
              <a:xfrm>
                <a:off x="4992" y="2564"/>
                <a:ext cx="432"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712" tIns="37855" rIns="75712" bIns="37855">
                <a:spAutoFit/>
              </a:bodyPr>
              <a:lstStyle>
                <a:lvl1pPr defTabSz="757238">
                  <a:defRPr kumimoji="1" sz="2400">
                    <a:solidFill>
                      <a:schemeClr val="tx1"/>
                    </a:solidFill>
                    <a:latin typeface="Times New Roman" pitchFamily="18" charset="0"/>
                    <a:ea typeface="宋体" pitchFamily="2" charset="-122"/>
                  </a:defRPr>
                </a:lvl1pPr>
                <a:lvl2pPr marL="379413" defTabSz="757238">
                  <a:defRPr kumimoji="1" sz="2400">
                    <a:solidFill>
                      <a:schemeClr val="tx1"/>
                    </a:solidFill>
                    <a:latin typeface="Times New Roman" pitchFamily="18" charset="0"/>
                    <a:ea typeface="宋体" pitchFamily="2" charset="-122"/>
                  </a:defRPr>
                </a:lvl2pPr>
                <a:lvl3pPr marL="757238" defTabSz="757238">
                  <a:defRPr kumimoji="1" sz="2400">
                    <a:solidFill>
                      <a:schemeClr val="tx1"/>
                    </a:solidFill>
                    <a:latin typeface="Times New Roman" pitchFamily="18" charset="0"/>
                    <a:ea typeface="宋体" pitchFamily="2" charset="-122"/>
                  </a:defRPr>
                </a:lvl3pPr>
                <a:lvl4pPr marL="1136650" defTabSz="757238">
                  <a:defRPr kumimoji="1" sz="2400">
                    <a:solidFill>
                      <a:schemeClr val="tx1"/>
                    </a:solidFill>
                    <a:latin typeface="Times New Roman" pitchFamily="18" charset="0"/>
                    <a:ea typeface="宋体" pitchFamily="2" charset="-122"/>
                  </a:defRPr>
                </a:lvl4pPr>
                <a:lvl5pPr marL="1514475" defTabSz="757238">
                  <a:defRPr kumimoji="1" sz="2400">
                    <a:solidFill>
                      <a:schemeClr val="tx1"/>
                    </a:solidFill>
                    <a:latin typeface="Times New Roman" pitchFamily="18" charset="0"/>
                    <a:ea typeface="宋体" pitchFamily="2" charset="-122"/>
                  </a:defRPr>
                </a:lvl5pPr>
                <a:lvl6pPr marL="1971675" defTabSz="757238" fontAlgn="base">
                  <a:spcBef>
                    <a:spcPct val="0"/>
                  </a:spcBef>
                  <a:spcAft>
                    <a:spcPct val="0"/>
                  </a:spcAft>
                  <a:defRPr kumimoji="1" sz="2400">
                    <a:solidFill>
                      <a:schemeClr val="tx1"/>
                    </a:solidFill>
                    <a:latin typeface="Times New Roman" pitchFamily="18" charset="0"/>
                    <a:ea typeface="宋体" pitchFamily="2" charset="-122"/>
                  </a:defRPr>
                </a:lvl6pPr>
                <a:lvl7pPr marL="2428875" defTabSz="757238" fontAlgn="base">
                  <a:spcBef>
                    <a:spcPct val="0"/>
                  </a:spcBef>
                  <a:spcAft>
                    <a:spcPct val="0"/>
                  </a:spcAft>
                  <a:defRPr kumimoji="1" sz="2400">
                    <a:solidFill>
                      <a:schemeClr val="tx1"/>
                    </a:solidFill>
                    <a:latin typeface="Times New Roman" pitchFamily="18" charset="0"/>
                    <a:ea typeface="宋体" pitchFamily="2" charset="-122"/>
                  </a:defRPr>
                </a:lvl7pPr>
                <a:lvl8pPr marL="2886075" defTabSz="757238" fontAlgn="base">
                  <a:spcBef>
                    <a:spcPct val="0"/>
                  </a:spcBef>
                  <a:spcAft>
                    <a:spcPct val="0"/>
                  </a:spcAft>
                  <a:defRPr kumimoji="1" sz="2400">
                    <a:solidFill>
                      <a:schemeClr val="tx1"/>
                    </a:solidFill>
                    <a:latin typeface="Times New Roman" pitchFamily="18" charset="0"/>
                    <a:ea typeface="宋体" pitchFamily="2" charset="-122"/>
                  </a:defRPr>
                </a:lvl8pPr>
                <a:lvl9pPr marL="3343275" defTabSz="757238"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spcBef>
                    <a:spcPct val="50000"/>
                  </a:spcBef>
                </a:pPr>
                <a:endParaRPr kumimoji="0" lang="en-GB" sz="1000" b="0">
                  <a:latin typeface="Frutiger 55 Roman" pitchFamily="34" charset="0"/>
                </a:endParaRPr>
              </a:p>
            </p:txBody>
          </p:sp>
          <p:sp>
            <p:nvSpPr>
              <p:cNvPr id="46" name="Rectangle 344"/>
              <p:cNvSpPr>
                <a:spLocks noChangeArrowheads="1"/>
              </p:cNvSpPr>
              <p:nvPr/>
            </p:nvSpPr>
            <p:spPr bwMode="auto">
              <a:xfrm>
                <a:off x="5136" y="2736"/>
                <a:ext cx="48" cy="569"/>
              </a:xfrm>
              <a:prstGeom prst="rect">
                <a:avLst/>
              </a:prstGeom>
              <a:solidFill>
                <a:srgbClr val="FFFF00"/>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spAutoFit/>
              </a:bodyPr>
              <a:lstStyle/>
              <a:p>
                <a:endParaRPr lang="zh-CN" altLang="en-US" b="0"/>
              </a:p>
            </p:txBody>
          </p:sp>
          <p:sp>
            <p:nvSpPr>
              <p:cNvPr id="47" name="Rectangle 345"/>
              <p:cNvSpPr>
                <a:spLocks noChangeArrowheads="1"/>
              </p:cNvSpPr>
              <p:nvPr/>
            </p:nvSpPr>
            <p:spPr bwMode="auto">
              <a:xfrm>
                <a:off x="5232" y="2736"/>
                <a:ext cx="48" cy="569"/>
              </a:xfrm>
              <a:prstGeom prst="rect">
                <a:avLst/>
              </a:prstGeom>
              <a:solidFill>
                <a:srgbClr val="FFFF00"/>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spAutoFit/>
              </a:bodyPr>
              <a:lstStyle/>
              <a:p>
                <a:endParaRPr lang="zh-CN" altLang="en-US" b="0"/>
              </a:p>
            </p:txBody>
          </p:sp>
          <p:sp>
            <p:nvSpPr>
              <p:cNvPr id="48" name="Rectangle 346"/>
              <p:cNvSpPr>
                <a:spLocks noChangeArrowheads="1"/>
              </p:cNvSpPr>
              <p:nvPr/>
            </p:nvSpPr>
            <p:spPr bwMode="auto">
              <a:xfrm>
                <a:off x="5328" y="2736"/>
                <a:ext cx="48" cy="569"/>
              </a:xfrm>
              <a:prstGeom prst="rect">
                <a:avLst/>
              </a:prstGeom>
              <a:solidFill>
                <a:srgbClr val="FFFF00"/>
              </a:solidFill>
              <a:ln>
                <a:noFill/>
              </a:ln>
              <a:effectLst/>
              <a:extLst>
                <a:ext uri="{91240B29-F687-4F45-9708-019B960494DF}">
                  <a14:hiddenLine xmlns:a14="http://schemas.microsoft.com/office/drawing/2010/main" w="222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spAutoFit/>
              </a:bodyPr>
              <a:lstStyle/>
              <a:p>
                <a:endParaRPr lang="zh-CN" altLang="en-US" b="0"/>
              </a:p>
            </p:txBody>
          </p:sp>
        </p:grpSp>
        <p:sp>
          <p:nvSpPr>
            <p:cNvPr id="40" name="Rectangle 347"/>
            <p:cNvSpPr>
              <a:spLocks noChangeArrowheads="1"/>
            </p:cNvSpPr>
            <p:nvPr/>
          </p:nvSpPr>
          <p:spPr bwMode="auto">
            <a:xfrm>
              <a:off x="652" y="3655"/>
              <a:ext cx="565"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712" tIns="37855" rIns="75712" bIns="37855">
              <a:spAutoFit/>
            </a:bodyPr>
            <a:lstStyle/>
            <a:p>
              <a:pPr algn="ctr" defTabSz="757238" eaLnBrk="0" hangingPunct="0"/>
              <a:r>
                <a:rPr kumimoji="0" lang="zh-CN" altLang="en-US" sz="1800" b="0" dirty="0">
                  <a:latin typeface="Arial" pitchFamily="34" charset="0"/>
                </a:rPr>
                <a:t>轮胎厂商的银行</a:t>
              </a:r>
              <a:endParaRPr kumimoji="0" lang="zh-CN" altLang="de-DE" sz="1800" b="0" dirty="0">
                <a:latin typeface="Arial" pitchFamily="34" charset="0"/>
              </a:endParaRPr>
            </a:p>
          </p:txBody>
        </p:sp>
      </p:grpSp>
      <p:sp>
        <p:nvSpPr>
          <p:cNvPr id="339" name="矩形 338"/>
          <p:cNvSpPr/>
          <p:nvPr/>
        </p:nvSpPr>
        <p:spPr>
          <a:xfrm>
            <a:off x="3803062" y="1496470"/>
            <a:ext cx="4572000" cy="535531"/>
          </a:xfrm>
          <a:prstGeom prst="rect">
            <a:avLst/>
          </a:prstGeom>
        </p:spPr>
        <p:txBody>
          <a:bodyPr>
            <a:spAutoFit/>
          </a:bodyPr>
          <a:lstStyle/>
          <a:p>
            <a:pPr algn="l">
              <a:lnSpc>
                <a:spcPct val="90000"/>
              </a:lnSpc>
            </a:pPr>
            <a:r>
              <a:rPr lang="zh-CN" altLang="en-US" sz="1600" dirty="0">
                <a:latin typeface="宋体" pitchFamily="2" charset="-122"/>
              </a:rPr>
              <a:t>安全超文本传输协议</a:t>
            </a:r>
            <a:r>
              <a:rPr lang="en-US" altLang="zh-CN" sz="1600" dirty="0">
                <a:latin typeface="宋体" pitchFamily="2" charset="-122"/>
              </a:rPr>
              <a:t>(S-HTTP)</a:t>
            </a:r>
            <a:r>
              <a:rPr lang="zh-CN" altLang="en-US" sz="1600" dirty="0">
                <a:latin typeface="宋体" pitchFamily="2" charset="-122"/>
              </a:rPr>
              <a:t>：基于</a:t>
            </a:r>
            <a:r>
              <a:rPr lang="en-US" altLang="zh-CN" sz="1600" dirty="0">
                <a:latin typeface="宋体" pitchFamily="2" charset="-122"/>
              </a:rPr>
              <a:t>SSL</a:t>
            </a:r>
            <a:r>
              <a:rPr lang="zh-CN" altLang="en-US" sz="1600" dirty="0">
                <a:latin typeface="宋体" pitchFamily="2" charset="-122"/>
              </a:rPr>
              <a:t>协议，对</a:t>
            </a:r>
            <a:r>
              <a:rPr lang="en-US" altLang="zh-CN" sz="1600" dirty="0">
                <a:latin typeface="宋体" pitchFamily="2" charset="-122"/>
              </a:rPr>
              <a:t>HTTP</a:t>
            </a:r>
            <a:r>
              <a:rPr lang="zh-CN" altLang="en-US" sz="1600" dirty="0">
                <a:latin typeface="宋体" pitchFamily="2" charset="-122"/>
              </a:rPr>
              <a:t>进行安全扩充。</a:t>
            </a:r>
          </a:p>
        </p:txBody>
      </p:sp>
    </p:spTree>
    <p:extLst>
      <p:ext uri="{BB962C8B-B14F-4D97-AF65-F5344CB8AC3E}">
        <p14:creationId xmlns:p14="http://schemas.microsoft.com/office/powerpoint/2010/main" val="2793830100"/>
      </p:ext>
    </p:extLst>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mj-ea"/>
                <a:ea typeface="+mj-ea"/>
              </a:rPr>
              <a:t>SET </a:t>
            </a:r>
            <a:r>
              <a:rPr lang="zh-CN" altLang="en-US" sz="2800" dirty="0">
                <a:latin typeface="+mj-ea"/>
                <a:ea typeface="+mj-ea"/>
              </a:rPr>
              <a:t>（</a:t>
            </a:r>
            <a:r>
              <a:rPr lang="en-US" altLang="zh-CN" sz="2800" dirty="0">
                <a:latin typeface="+mj-ea"/>
                <a:ea typeface="+mj-ea"/>
              </a:rPr>
              <a:t>Secure Electronic Transactions</a:t>
            </a:r>
            <a:r>
              <a:rPr lang="zh-CN" altLang="en-US" sz="2800" dirty="0">
                <a:latin typeface="+mj-ea"/>
                <a:ea typeface="+mj-ea"/>
              </a:rPr>
              <a:t>）为了克服</a:t>
            </a:r>
            <a:r>
              <a:rPr lang="en-US" altLang="zh-CN" sz="2800" dirty="0">
                <a:latin typeface="+mj-ea"/>
                <a:ea typeface="+mj-ea"/>
              </a:rPr>
              <a:t>SSL</a:t>
            </a:r>
            <a:r>
              <a:rPr lang="zh-CN" altLang="en-US" sz="2800" dirty="0">
                <a:latin typeface="+mj-ea"/>
                <a:ea typeface="+mj-ea"/>
              </a:rPr>
              <a:t>安全协议的缺点，满足电子交易持续不断地增加的安全要求，</a:t>
            </a:r>
            <a:r>
              <a:rPr lang="en-US" altLang="zh-CN" sz="2800" dirty="0">
                <a:latin typeface="+mj-ea"/>
                <a:ea typeface="+mj-ea"/>
              </a:rPr>
              <a:t>VISA</a:t>
            </a:r>
            <a:r>
              <a:rPr lang="zh-CN" altLang="en-US" sz="2800" dirty="0">
                <a:latin typeface="+mj-ea"/>
                <a:ea typeface="+mj-ea"/>
              </a:rPr>
              <a:t>国际组织及其它公司如</a:t>
            </a:r>
            <a:r>
              <a:rPr lang="en-US" altLang="zh-CN" sz="2800" dirty="0">
                <a:latin typeface="+mj-ea"/>
                <a:ea typeface="+mj-ea"/>
              </a:rPr>
              <a:t>Master Card</a:t>
            </a:r>
            <a:r>
              <a:rPr lang="zh-CN" altLang="en-US" sz="2800" dirty="0">
                <a:latin typeface="+mj-ea"/>
                <a:ea typeface="+mj-ea"/>
              </a:rPr>
              <a:t>、</a:t>
            </a:r>
            <a:r>
              <a:rPr lang="en-US" altLang="zh-CN" sz="2800" dirty="0">
                <a:latin typeface="+mj-ea"/>
                <a:ea typeface="+mj-ea"/>
              </a:rPr>
              <a:t>Microsoft</a:t>
            </a:r>
            <a:r>
              <a:rPr lang="zh-CN" altLang="en-US" sz="2800" dirty="0">
                <a:latin typeface="+mj-ea"/>
                <a:ea typeface="+mj-ea"/>
              </a:rPr>
              <a:t>、</a:t>
            </a:r>
            <a:r>
              <a:rPr lang="en-US" altLang="zh-CN" sz="2800" dirty="0">
                <a:latin typeface="+mj-ea"/>
                <a:ea typeface="+mj-ea"/>
              </a:rPr>
              <a:t>IBM</a:t>
            </a:r>
            <a:r>
              <a:rPr lang="zh-CN" altLang="en-US" sz="2800" dirty="0">
                <a:latin typeface="+mj-ea"/>
                <a:ea typeface="+mj-ea"/>
              </a:rPr>
              <a:t>等共同制定了安全电子交易</a:t>
            </a:r>
            <a:r>
              <a:rPr lang="zh-CN" altLang="en-US" sz="2800" dirty="0" smtClean="0">
                <a:latin typeface="+mj-ea"/>
                <a:ea typeface="+mj-ea"/>
              </a:rPr>
              <a:t>。</a:t>
            </a:r>
            <a:endParaRPr lang="en-US" altLang="zh-CN" sz="2800" dirty="0" smtClean="0">
              <a:latin typeface="+mj-ea"/>
              <a:ea typeface="+mj-ea"/>
            </a:endParaRPr>
          </a:p>
          <a:p>
            <a:r>
              <a:rPr lang="zh-CN" altLang="en-US" sz="2800" dirty="0" smtClean="0">
                <a:latin typeface="+mj-ea"/>
                <a:ea typeface="+mj-ea"/>
              </a:rPr>
              <a:t>如何</a:t>
            </a:r>
            <a:r>
              <a:rPr lang="zh-CN" altLang="en-US" sz="2800" dirty="0">
                <a:latin typeface="+mj-ea"/>
                <a:ea typeface="+mj-ea"/>
              </a:rPr>
              <a:t>保证网上传输数据的安全和交易双方的身份确认，是电子商务能否得到推广的关键。这也正是</a:t>
            </a:r>
            <a:r>
              <a:rPr lang="en-US" altLang="zh-CN" sz="2800" dirty="0">
                <a:latin typeface="+mj-ea"/>
                <a:ea typeface="+mj-ea"/>
              </a:rPr>
              <a:t>SET</a:t>
            </a:r>
            <a:r>
              <a:rPr lang="zh-CN" altLang="en-US" sz="2800" dirty="0">
                <a:latin typeface="+mj-ea"/>
                <a:ea typeface="+mj-ea"/>
              </a:rPr>
              <a:t>所要解决的最主要的问题。</a:t>
            </a:r>
          </a:p>
          <a:p>
            <a:endParaRPr lang="zh-CN" altLang="en-US" dirty="0">
              <a:latin typeface="+mj-ea"/>
              <a:ea typeface="+mj-ea"/>
            </a:endParaRPr>
          </a:p>
        </p:txBody>
      </p:sp>
      <p:sp>
        <p:nvSpPr>
          <p:cNvPr id="3" name="标题 2"/>
          <p:cNvSpPr>
            <a:spLocks noGrp="1"/>
          </p:cNvSpPr>
          <p:nvPr>
            <p:ph type="title"/>
          </p:nvPr>
        </p:nvSpPr>
        <p:spPr/>
        <p:txBody>
          <a:bodyPr/>
          <a:lstStyle/>
          <a:p>
            <a:r>
              <a:rPr lang="en-US" altLang="zh-CN" dirty="0" smtClean="0"/>
              <a:t>SET</a:t>
            </a:r>
            <a:r>
              <a:rPr lang="zh-CN" altLang="en-US" dirty="0" smtClean="0"/>
              <a:t>协议</a:t>
            </a:r>
            <a:endParaRPr lang="zh-CN" altLang="en-US" dirty="0"/>
          </a:p>
        </p:txBody>
      </p:sp>
    </p:spTree>
    <p:extLst>
      <p:ext uri="{BB962C8B-B14F-4D97-AF65-F5344CB8AC3E}">
        <p14:creationId xmlns:p14="http://schemas.microsoft.com/office/powerpoint/2010/main" val="698161454"/>
      </p:ext>
    </p:extLst>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4" name="组合 2463"/>
          <p:cNvGrpSpPr/>
          <p:nvPr/>
        </p:nvGrpSpPr>
        <p:grpSpPr>
          <a:xfrm>
            <a:off x="179512" y="1304925"/>
            <a:ext cx="8812088" cy="5211763"/>
            <a:chOff x="806450" y="1304925"/>
            <a:chExt cx="8185150" cy="5211763"/>
          </a:xfrm>
        </p:grpSpPr>
        <p:grpSp>
          <p:nvGrpSpPr>
            <p:cNvPr id="4" name="Group 33"/>
            <p:cNvGrpSpPr>
              <a:grpSpLocks/>
            </p:cNvGrpSpPr>
            <p:nvPr/>
          </p:nvGrpSpPr>
          <p:grpSpPr bwMode="auto">
            <a:xfrm>
              <a:off x="3133725" y="4079875"/>
              <a:ext cx="1412875" cy="1055688"/>
              <a:chOff x="1974" y="2570"/>
              <a:chExt cx="890" cy="665"/>
            </a:xfrm>
          </p:grpSpPr>
          <p:sp>
            <p:nvSpPr>
              <p:cNvPr id="5" name="Freeform 17"/>
              <p:cNvSpPr>
                <a:spLocks/>
              </p:cNvSpPr>
              <p:nvPr/>
            </p:nvSpPr>
            <p:spPr bwMode="auto">
              <a:xfrm>
                <a:off x="1974" y="2570"/>
                <a:ext cx="890" cy="394"/>
              </a:xfrm>
              <a:custGeom>
                <a:avLst/>
                <a:gdLst>
                  <a:gd name="T0" fmla="*/ 34 w 375"/>
                  <a:gd name="T1" fmla="*/ 63 h 190"/>
                  <a:gd name="T2" fmla="*/ 0 w 375"/>
                  <a:gd name="T3" fmla="*/ 89 h 190"/>
                  <a:gd name="T4" fmla="*/ 19 w 375"/>
                  <a:gd name="T5" fmla="*/ 112 h 190"/>
                  <a:gd name="T6" fmla="*/ 18 w 375"/>
                  <a:gd name="T7" fmla="*/ 111 h 190"/>
                  <a:gd name="T8" fmla="*/ 8 w 375"/>
                  <a:gd name="T9" fmla="*/ 129 h 190"/>
                  <a:gd name="T10" fmla="*/ 46 w 375"/>
                  <a:gd name="T11" fmla="*/ 155 h 190"/>
                  <a:gd name="T12" fmla="*/ 51 w 375"/>
                  <a:gd name="T13" fmla="*/ 155 h 190"/>
                  <a:gd name="T14" fmla="*/ 50 w 375"/>
                  <a:gd name="T15" fmla="*/ 155 h 190"/>
                  <a:gd name="T16" fmla="*/ 108 w 375"/>
                  <a:gd name="T17" fmla="*/ 179 h 190"/>
                  <a:gd name="T18" fmla="*/ 143 w 375"/>
                  <a:gd name="T19" fmla="*/ 172 h 190"/>
                  <a:gd name="T20" fmla="*/ 143 w 375"/>
                  <a:gd name="T21" fmla="*/ 172 h 190"/>
                  <a:gd name="T22" fmla="*/ 192 w 375"/>
                  <a:gd name="T23" fmla="*/ 190 h 190"/>
                  <a:gd name="T24" fmla="*/ 248 w 375"/>
                  <a:gd name="T25" fmla="*/ 161 h 190"/>
                  <a:gd name="T26" fmla="*/ 248 w 375"/>
                  <a:gd name="T27" fmla="*/ 161 h 190"/>
                  <a:gd name="T28" fmla="*/ 274 w 375"/>
                  <a:gd name="T29" fmla="*/ 167 h 190"/>
                  <a:gd name="T30" fmla="*/ 325 w 375"/>
                  <a:gd name="T31" fmla="*/ 132 h 190"/>
                  <a:gd name="T32" fmla="*/ 324 w 375"/>
                  <a:gd name="T33" fmla="*/ 132 h 190"/>
                  <a:gd name="T34" fmla="*/ 375 w 375"/>
                  <a:gd name="T35" fmla="*/ 92 h 190"/>
                  <a:gd name="T36" fmla="*/ 363 w 375"/>
                  <a:gd name="T37" fmla="*/ 67 h 190"/>
                  <a:gd name="T38" fmla="*/ 363 w 375"/>
                  <a:gd name="T39" fmla="*/ 67 h 190"/>
                  <a:gd name="T40" fmla="*/ 366 w 375"/>
                  <a:gd name="T41" fmla="*/ 55 h 190"/>
                  <a:gd name="T42" fmla="*/ 332 w 375"/>
                  <a:gd name="T43" fmla="*/ 24 h 190"/>
                  <a:gd name="T44" fmla="*/ 332 w 375"/>
                  <a:gd name="T45" fmla="*/ 24 h 190"/>
                  <a:gd name="T46" fmla="*/ 291 w 375"/>
                  <a:gd name="T47" fmla="*/ 0 h 190"/>
                  <a:gd name="T48" fmla="*/ 259 w 375"/>
                  <a:gd name="T49" fmla="*/ 10 h 190"/>
                  <a:gd name="T50" fmla="*/ 259 w 375"/>
                  <a:gd name="T51" fmla="*/ 10 h 190"/>
                  <a:gd name="T52" fmla="*/ 229 w 375"/>
                  <a:gd name="T53" fmla="*/ 0 h 190"/>
                  <a:gd name="T54" fmla="*/ 195 w 375"/>
                  <a:gd name="T55" fmla="*/ 14 h 190"/>
                  <a:gd name="T56" fmla="*/ 195 w 375"/>
                  <a:gd name="T57" fmla="*/ 15 h 190"/>
                  <a:gd name="T58" fmla="*/ 162 w 375"/>
                  <a:gd name="T59" fmla="*/ 6 h 190"/>
                  <a:gd name="T60" fmla="*/ 122 w 375"/>
                  <a:gd name="T61" fmla="*/ 23 h 190"/>
                  <a:gd name="T62" fmla="*/ 121 w 375"/>
                  <a:gd name="T63" fmla="*/ 23 h 190"/>
                  <a:gd name="T64" fmla="*/ 92 w 375"/>
                  <a:gd name="T65" fmla="*/ 17 h 190"/>
                  <a:gd name="T66" fmla="*/ 33 w 375"/>
                  <a:gd name="T67" fmla="*/ 58 h 190"/>
                  <a:gd name="T68" fmla="*/ 34 w 375"/>
                  <a:gd name="T69" fmla="*/ 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5" h="190">
                    <a:moveTo>
                      <a:pt x="34" y="63"/>
                    </a:moveTo>
                    <a:cubicBezTo>
                      <a:pt x="15" y="65"/>
                      <a:pt x="0" y="76"/>
                      <a:pt x="0" y="89"/>
                    </a:cubicBezTo>
                    <a:cubicBezTo>
                      <a:pt x="0" y="98"/>
                      <a:pt x="7" y="107"/>
                      <a:pt x="19" y="112"/>
                    </a:cubicBezTo>
                    <a:lnTo>
                      <a:pt x="18" y="111"/>
                    </a:lnTo>
                    <a:cubicBezTo>
                      <a:pt x="12" y="116"/>
                      <a:pt x="8" y="123"/>
                      <a:pt x="8" y="129"/>
                    </a:cubicBezTo>
                    <a:cubicBezTo>
                      <a:pt x="8" y="144"/>
                      <a:pt x="25" y="155"/>
                      <a:pt x="46" y="155"/>
                    </a:cubicBezTo>
                    <a:cubicBezTo>
                      <a:pt x="48" y="155"/>
                      <a:pt x="49" y="155"/>
                      <a:pt x="51" y="155"/>
                    </a:cubicBezTo>
                    <a:lnTo>
                      <a:pt x="50" y="155"/>
                    </a:lnTo>
                    <a:cubicBezTo>
                      <a:pt x="62" y="170"/>
                      <a:pt x="84" y="179"/>
                      <a:pt x="108" y="179"/>
                    </a:cubicBezTo>
                    <a:cubicBezTo>
                      <a:pt x="121" y="179"/>
                      <a:pt x="133" y="176"/>
                      <a:pt x="143" y="172"/>
                    </a:cubicBezTo>
                    <a:lnTo>
                      <a:pt x="143" y="172"/>
                    </a:lnTo>
                    <a:cubicBezTo>
                      <a:pt x="154" y="183"/>
                      <a:pt x="172" y="190"/>
                      <a:pt x="192" y="190"/>
                    </a:cubicBezTo>
                    <a:cubicBezTo>
                      <a:pt x="217" y="190"/>
                      <a:pt x="240" y="178"/>
                      <a:pt x="248" y="161"/>
                    </a:cubicBezTo>
                    <a:lnTo>
                      <a:pt x="248" y="161"/>
                    </a:lnTo>
                    <a:cubicBezTo>
                      <a:pt x="256" y="165"/>
                      <a:pt x="265" y="167"/>
                      <a:pt x="274" y="167"/>
                    </a:cubicBezTo>
                    <a:cubicBezTo>
                      <a:pt x="302" y="167"/>
                      <a:pt x="324" y="151"/>
                      <a:pt x="325" y="132"/>
                    </a:cubicBezTo>
                    <a:lnTo>
                      <a:pt x="324" y="132"/>
                    </a:lnTo>
                    <a:cubicBezTo>
                      <a:pt x="353" y="129"/>
                      <a:pt x="375" y="112"/>
                      <a:pt x="375" y="92"/>
                    </a:cubicBezTo>
                    <a:cubicBezTo>
                      <a:pt x="375" y="83"/>
                      <a:pt x="371" y="74"/>
                      <a:pt x="363" y="67"/>
                    </a:cubicBezTo>
                    <a:lnTo>
                      <a:pt x="363" y="67"/>
                    </a:lnTo>
                    <a:cubicBezTo>
                      <a:pt x="365" y="63"/>
                      <a:pt x="366" y="59"/>
                      <a:pt x="366" y="55"/>
                    </a:cubicBezTo>
                    <a:cubicBezTo>
                      <a:pt x="366" y="40"/>
                      <a:pt x="352" y="28"/>
                      <a:pt x="332" y="24"/>
                    </a:cubicBezTo>
                    <a:lnTo>
                      <a:pt x="332" y="24"/>
                    </a:lnTo>
                    <a:cubicBezTo>
                      <a:pt x="329" y="10"/>
                      <a:pt x="311" y="0"/>
                      <a:pt x="291" y="0"/>
                    </a:cubicBezTo>
                    <a:cubicBezTo>
                      <a:pt x="279" y="0"/>
                      <a:pt x="267" y="4"/>
                      <a:pt x="259" y="10"/>
                    </a:cubicBezTo>
                    <a:lnTo>
                      <a:pt x="259" y="10"/>
                    </a:lnTo>
                    <a:cubicBezTo>
                      <a:pt x="252" y="4"/>
                      <a:pt x="241" y="0"/>
                      <a:pt x="229" y="0"/>
                    </a:cubicBezTo>
                    <a:cubicBezTo>
                      <a:pt x="214" y="0"/>
                      <a:pt x="201" y="6"/>
                      <a:pt x="195" y="14"/>
                    </a:cubicBezTo>
                    <a:lnTo>
                      <a:pt x="195" y="15"/>
                    </a:lnTo>
                    <a:cubicBezTo>
                      <a:pt x="186" y="9"/>
                      <a:pt x="175" y="6"/>
                      <a:pt x="162" y="6"/>
                    </a:cubicBezTo>
                    <a:cubicBezTo>
                      <a:pt x="145" y="6"/>
                      <a:pt x="130" y="12"/>
                      <a:pt x="122" y="23"/>
                    </a:cubicBezTo>
                    <a:lnTo>
                      <a:pt x="121" y="23"/>
                    </a:lnTo>
                    <a:cubicBezTo>
                      <a:pt x="112" y="19"/>
                      <a:pt x="102" y="17"/>
                      <a:pt x="92" y="17"/>
                    </a:cubicBezTo>
                    <a:cubicBezTo>
                      <a:pt x="59" y="17"/>
                      <a:pt x="33" y="35"/>
                      <a:pt x="33" y="58"/>
                    </a:cubicBezTo>
                    <a:cubicBezTo>
                      <a:pt x="33" y="60"/>
                      <a:pt x="33" y="61"/>
                      <a:pt x="34"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18"/>
              <p:cNvSpPr>
                <a:spLocks/>
              </p:cNvSpPr>
              <p:nvPr/>
            </p:nvSpPr>
            <p:spPr bwMode="auto">
              <a:xfrm>
                <a:off x="1974" y="2570"/>
                <a:ext cx="890" cy="394"/>
              </a:xfrm>
              <a:custGeom>
                <a:avLst/>
                <a:gdLst>
                  <a:gd name="T0" fmla="*/ 34 w 375"/>
                  <a:gd name="T1" fmla="*/ 63 h 190"/>
                  <a:gd name="T2" fmla="*/ 0 w 375"/>
                  <a:gd name="T3" fmla="*/ 89 h 190"/>
                  <a:gd name="T4" fmla="*/ 19 w 375"/>
                  <a:gd name="T5" fmla="*/ 112 h 190"/>
                  <a:gd name="T6" fmla="*/ 18 w 375"/>
                  <a:gd name="T7" fmla="*/ 111 h 190"/>
                  <a:gd name="T8" fmla="*/ 8 w 375"/>
                  <a:gd name="T9" fmla="*/ 129 h 190"/>
                  <a:gd name="T10" fmla="*/ 46 w 375"/>
                  <a:gd name="T11" fmla="*/ 155 h 190"/>
                  <a:gd name="T12" fmla="*/ 51 w 375"/>
                  <a:gd name="T13" fmla="*/ 155 h 190"/>
                  <a:gd name="T14" fmla="*/ 50 w 375"/>
                  <a:gd name="T15" fmla="*/ 155 h 190"/>
                  <a:gd name="T16" fmla="*/ 108 w 375"/>
                  <a:gd name="T17" fmla="*/ 179 h 190"/>
                  <a:gd name="T18" fmla="*/ 143 w 375"/>
                  <a:gd name="T19" fmla="*/ 172 h 190"/>
                  <a:gd name="T20" fmla="*/ 143 w 375"/>
                  <a:gd name="T21" fmla="*/ 172 h 190"/>
                  <a:gd name="T22" fmla="*/ 192 w 375"/>
                  <a:gd name="T23" fmla="*/ 190 h 190"/>
                  <a:gd name="T24" fmla="*/ 248 w 375"/>
                  <a:gd name="T25" fmla="*/ 161 h 190"/>
                  <a:gd name="T26" fmla="*/ 248 w 375"/>
                  <a:gd name="T27" fmla="*/ 161 h 190"/>
                  <a:gd name="T28" fmla="*/ 274 w 375"/>
                  <a:gd name="T29" fmla="*/ 167 h 190"/>
                  <a:gd name="T30" fmla="*/ 325 w 375"/>
                  <a:gd name="T31" fmla="*/ 132 h 190"/>
                  <a:gd name="T32" fmla="*/ 324 w 375"/>
                  <a:gd name="T33" fmla="*/ 132 h 190"/>
                  <a:gd name="T34" fmla="*/ 375 w 375"/>
                  <a:gd name="T35" fmla="*/ 92 h 190"/>
                  <a:gd name="T36" fmla="*/ 363 w 375"/>
                  <a:gd name="T37" fmla="*/ 67 h 190"/>
                  <a:gd name="T38" fmla="*/ 363 w 375"/>
                  <a:gd name="T39" fmla="*/ 67 h 190"/>
                  <a:gd name="T40" fmla="*/ 366 w 375"/>
                  <a:gd name="T41" fmla="*/ 55 h 190"/>
                  <a:gd name="T42" fmla="*/ 332 w 375"/>
                  <a:gd name="T43" fmla="*/ 24 h 190"/>
                  <a:gd name="T44" fmla="*/ 332 w 375"/>
                  <a:gd name="T45" fmla="*/ 24 h 190"/>
                  <a:gd name="T46" fmla="*/ 291 w 375"/>
                  <a:gd name="T47" fmla="*/ 0 h 190"/>
                  <a:gd name="T48" fmla="*/ 259 w 375"/>
                  <a:gd name="T49" fmla="*/ 10 h 190"/>
                  <a:gd name="T50" fmla="*/ 259 w 375"/>
                  <a:gd name="T51" fmla="*/ 10 h 190"/>
                  <a:gd name="T52" fmla="*/ 229 w 375"/>
                  <a:gd name="T53" fmla="*/ 0 h 190"/>
                  <a:gd name="T54" fmla="*/ 195 w 375"/>
                  <a:gd name="T55" fmla="*/ 14 h 190"/>
                  <a:gd name="T56" fmla="*/ 195 w 375"/>
                  <a:gd name="T57" fmla="*/ 15 h 190"/>
                  <a:gd name="T58" fmla="*/ 162 w 375"/>
                  <a:gd name="T59" fmla="*/ 6 h 190"/>
                  <a:gd name="T60" fmla="*/ 122 w 375"/>
                  <a:gd name="T61" fmla="*/ 23 h 190"/>
                  <a:gd name="T62" fmla="*/ 121 w 375"/>
                  <a:gd name="T63" fmla="*/ 23 h 190"/>
                  <a:gd name="T64" fmla="*/ 92 w 375"/>
                  <a:gd name="T65" fmla="*/ 17 h 190"/>
                  <a:gd name="T66" fmla="*/ 33 w 375"/>
                  <a:gd name="T67" fmla="*/ 58 h 190"/>
                  <a:gd name="T68" fmla="*/ 34 w 375"/>
                  <a:gd name="T69" fmla="*/ 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5" h="190">
                    <a:moveTo>
                      <a:pt x="34" y="63"/>
                    </a:moveTo>
                    <a:cubicBezTo>
                      <a:pt x="15" y="65"/>
                      <a:pt x="0" y="76"/>
                      <a:pt x="0" y="89"/>
                    </a:cubicBezTo>
                    <a:cubicBezTo>
                      <a:pt x="0" y="98"/>
                      <a:pt x="7" y="107"/>
                      <a:pt x="19" y="112"/>
                    </a:cubicBezTo>
                    <a:lnTo>
                      <a:pt x="18" y="111"/>
                    </a:lnTo>
                    <a:cubicBezTo>
                      <a:pt x="12" y="116"/>
                      <a:pt x="8" y="123"/>
                      <a:pt x="8" y="129"/>
                    </a:cubicBezTo>
                    <a:cubicBezTo>
                      <a:pt x="8" y="144"/>
                      <a:pt x="25" y="155"/>
                      <a:pt x="46" y="155"/>
                    </a:cubicBezTo>
                    <a:cubicBezTo>
                      <a:pt x="48" y="155"/>
                      <a:pt x="49" y="155"/>
                      <a:pt x="51" y="155"/>
                    </a:cubicBezTo>
                    <a:lnTo>
                      <a:pt x="50" y="155"/>
                    </a:lnTo>
                    <a:cubicBezTo>
                      <a:pt x="62" y="170"/>
                      <a:pt x="84" y="179"/>
                      <a:pt x="108" y="179"/>
                    </a:cubicBezTo>
                    <a:cubicBezTo>
                      <a:pt x="121" y="179"/>
                      <a:pt x="133" y="176"/>
                      <a:pt x="143" y="172"/>
                    </a:cubicBezTo>
                    <a:lnTo>
                      <a:pt x="143" y="172"/>
                    </a:lnTo>
                    <a:cubicBezTo>
                      <a:pt x="154" y="183"/>
                      <a:pt x="172" y="190"/>
                      <a:pt x="192" y="190"/>
                    </a:cubicBezTo>
                    <a:cubicBezTo>
                      <a:pt x="217" y="190"/>
                      <a:pt x="240" y="178"/>
                      <a:pt x="248" y="161"/>
                    </a:cubicBezTo>
                    <a:lnTo>
                      <a:pt x="248" y="161"/>
                    </a:lnTo>
                    <a:cubicBezTo>
                      <a:pt x="256" y="165"/>
                      <a:pt x="265" y="167"/>
                      <a:pt x="274" y="167"/>
                    </a:cubicBezTo>
                    <a:cubicBezTo>
                      <a:pt x="302" y="167"/>
                      <a:pt x="324" y="151"/>
                      <a:pt x="325" y="132"/>
                    </a:cubicBezTo>
                    <a:lnTo>
                      <a:pt x="324" y="132"/>
                    </a:lnTo>
                    <a:cubicBezTo>
                      <a:pt x="353" y="129"/>
                      <a:pt x="375" y="112"/>
                      <a:pt x="375" y="92"/>
                    </a:cubicBezTo>
                    <a:cubicBezTo>
                      <a:pt x="375" y="83"/>
                      <a:pt x="371" y="74"/>
                      <a:pt x="363" y="67"/>
                    </a:cubicBezTo>
                    <a:lnTo>
                      <a:pt x="363" y="67"/>
                    </a:lnTo>
                    <a:cubicBezTo>
                      <a:pt x="365" y="63"/>
                      <a:pt x="366" y="59"/>
                      <a:pt x="366" y="55"/>
                    </a:cubicBezTo>
                    <a:cubicBezTo>
                      <a:pt x="366" y="40"/>
                      <a:pt x="352" y="28"/>
                      <a:pt x="332" y="24"/>
                    </a:cubicBezTo>
                    <a:lnTo>
                      <a:pt x="332" y="24"/>
                    </a:lnTo>
                    <a:cubicBezTo>
                      <a:pt x="329" y="10"/>
                      <a:pt x="311" y="0"/>
                      <a:pt x="291" y="0"/>
                    </a:cubicBezTo>
                    <a:cubicBezTo>
                      <a:pt x="279" y="0"/>
                      <a:pt x="267" y="4"/>
                      <a:pt x="259" y="10"/>
                    </a:cubicBezTo>
                    <a:lnTo>
                      <a:pt x="259" y="10"/>
                    </a:lnTo>
                    <a:cubicBezTo>
                      <a:pt x="252" y="4"/>
                      <a:pt x="241" y="0"/>
                      <a:pt x="229" y="0"/>
                    </a:cubicBezTo>
                    <a:cubicBezTo>
                      <a:pt x="214" y="0"/>
                      <a:pt x="201" y="6"/>
                      <a:pt x="195" y="14"/>
                    </a:cubicBezTo>
                    <a:lnTo>
                      <a:pt x="195" y="15"/>
                    </a:lnTo>
                    <a:cubicBezTo>
                      <a:pt x="186" y="9"/>
                      <a:pt x="175" y="6"/>
                      <a:pt x="162" y="6"/>
                    </a:cubicBezTo>
                    <a:cubicBezTo>
                      <a:pt x="145" y="6"/>
                      <a:pt x="130" y="12"/>
                      <a:pt x="122" y="23"/>
                    </a:cubicBezTo>
                    <a:lnTo>
                      <a:pt x="121" y="23"/>
                    </a:lnTo>
                    <a:cubicBezTo>
                      <a:pt x="112" y="19"/>
                      <a:pt x="102" y="17"/>
                      <a:pt x="92" y="17"/>
                    </a:cubicBezTo>
                    <a:cubicBezTo>
                      <a:pt x="59" y="17"/>
                      <a:pt x="33" y="35"/>
                      <a:pt x="33" y="58"/>
                    </a:cubicBezTo>
                    <a:cubicBezTo>
                      <a:pt x="33" y="60"/>
                      <a:pt x="33" y="61"/>
                      <a:pt x="34" y="63"/>
                    </a:cubicBezTo>
                    <a:close/>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Freeform 19"/>
              <p:cNvSpPr>
                <a:spLocks/>
              </p:cNvSpPr>
              <p:nvPr/>
            </p:nvSpPr>
            <p:spPr bwMode="auto">
              <a:xfrm>
                <a:off x="2019" y="2802"/>
                <a:ext cx="52" cy="6"/>
              </a:xfrm>
              <a:custGeom>
                <a:avLst/>
                <a:gdLst>
                  <a:gd name="T0" fmla="*/ 0 w 22"/>
                  <a:gd name="T1" fmla="*/ 0 h 3"/>
                  <a:gd name="T2" fmla="*/ 19 w 22"/>
                  <a:gd name="T3" fmla="*/ 3 h 3"/>
                  <a:gd name="T4" fmla="*/ 22 w 22"/>
                  <a:gd name="T5" fmla="*/ 3 h 3"/>
                </a:gdLst>
                <a:ahLst/>
                <a:cxnLst>
                  <a:cxn ang="0">
                    <a:pos x="T0" y="T1"/>
                  </a:cxn>
                  <a:cxn ang="0">
                    <a:pos x="T2" y="T3"/>
                  </a:cxn>
                  <a:cxn ang="0">
                    <a:pos x="T4" y="T5"/>
                  </a:cxn>
                </a:cxnLst>
                <a:rect l="0" t="0" r="r" b="b"/>
                <a:pathLst>
                  <a:path w="22" h="3">
                    <a:moveTo>
                      <a:pt x="0" y="0"/>
                    </a:moveTo>
                    <a:cubicBezTo>
                      <a:pt x="5" y="2"/>
                      <a:pt x="12" y="3"/>
                      <a:pt x="19" y="3"/>
                    </a:cubicBezTo>
                    <a:cubicBezTo>
                      <a:pt x="20" y="3"/>
                      <a:pt x="21" y="3"/>
                      <a:pt x="22" y="3"/>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Freeform 20"/>
              <p:cNvSpPr>
                <a:spLocks/>
              </p:cNvSpPr>
              <p:nvPr/>
            </p:nvSpPr>
            <p:spPr bwMode="auto">
              <a:xfrm>
                <a:off x="2095" y="2887"/>
                <a:ext cx="22" cy="4"/>
              </a:xfrm>
              <a:custGeom>
                <a:avLst/>
                <a:gdLst>
                  <a:gd name="T0" fmla="*/ 0 w 9"/>
                  <a:gd name="T1" fmla="*/ 2 h 2"/>
                  <a:gd name="T2" fmla="*/ 9 w 9"/>
                  <a:gd name="T3" fmla="*/ 0 h 2"/>
                </a:gdLst>
                <a:ahLst/>
                <a:cxnLst>
                  <a:cxn ang="0">
                    <a:pos x="T0" y="T1"/>
                  </a:cxn>
                  <a:cxn ang="0">
                    <a:pos x="T2" y="T3"/>
                  </a:cxn>
                </a:cxnLst>
                <a:rect l="0" t="0" r="r" b="b"/>
                <a:pathLst>
                  <a:path w="9" h="2">
                    <a:moveTo>
                      <a:pt x="0" y="2"/>
                    </a:moveTo>
                    <a:cubicBezTo>
                      <a:pt x="3" y="2"/>
                      <a:pt x="6" y="1"/>
                      <a:pt x="9"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21"/>
              <p:cNvSpPr>
                <a:spLocks/>
              </p:cNvSpPr>
              <p:nvPr/>
            </p:nvSpPr>
            <p:spPr bwMode="auto">
              <a:xfrm>
                <a:off x="2299" y="2910"/>
                <a:ext cx="15" cy="16"/>
              </a:xfrm>
              <a:custGeom>
                <a:avLst/>
                <a:gdLst>
                  <a:gd name="T0" fmla="*/ 0 w 6"/>
                  <a:gd name="T1" fmla="*/ 0 h 8"/>
                  <a:gd name="T2" fmla="*/ 6 w 6"/>
                  <a:gd name="T3" fmla="*/ 8 h 8"/>
                </a:gdLst>
                <a:ahLst/>
                <a:cxnLst>
                  <a:cxn ang="0">
                    <a:pos x="T0" y="T1"/>
                  </a:cxn>
                  <a:cxn ang="0">
                    <a:pos x="T2" y="T3"/>
                  </a:cxn>
                </a:cxnLst>
                <a:rect l="0" t="0" r="r" b="b"/>
                <a:pathLst>
                  <a:path w="6" h="8">
                    <a:moveTo>
                      <a:pt x="0" y="0"/>
                    </a:moveTo>
                    <a:cubicBezTo>
                      <a:pt x="2" y="3"/>
                      <a:pt x="4" y="6"/>
                      <a:pt x="6" y="8"/>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22"/>
              <p:cNvSpPr>
                <a:spLocks/>
              </p:cNvSpPr>
              <p:nvPr/>
            </p:nvSpPr>
            <p:spPr bwMode="auto">
              <a:xfrm>
                <a:off x="2563" y="2887"/>
                <a:ext cx="4" cy="17"/>
              </a:xfrm>
              <a:custGeom>
                <a:avLst/>
                <a:gdLst>
                  <a:gd name="T0" fmla="*/ 0 w 2"/>
                  <a:gd name="T1" fmla="*/ 8 h 8"/>
                  <a:gd name="T2" fmla="*/ 2 w 2"/>
                  <a:gd name="T3" fmla="*/ 0 h 8"/>
                </a:gdLst>
                <a:ahLst/>
                <a:cxnLst>
                  <a:cxn ang="0">
                    <a:pos x="T0" y="T1"/>
                  </a:cxn>
                  <a:cxn ang="0">
                    <a:pos x="T2" y="T3"/>
                  </a:cxn>
                </a:cxnLst>
                <a:rect l="0" t="0" r="r" b="b"/>
                <a:pathLst>
                  <a:path w="2" h="8">
                    <a:moveTo>
                      <a:pt x="0" y="8"/>
                    </a:moveTo>
                    <a:cubicBezTo>
                      <a:pt x="1" y="5"/>
                      <a:pt x="2" y="3"/>
                      <a:pt x="2"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Freeform 23"/>
              <p:cNvSpPr>
                <a:spLocks/>
              </p:cNvSpPr>
              <p:nvPr/>
            </p:nvSpPr>
            <p:spPr bwMode="auto">
              <a:xfrm>
                <a:off x="2677" y="2779"/>
                <a:ext cx="68" cy="64"/>
              </a:xfrm>
              <a:custGeom>
                <a:avLst/>
                <a:gdLst>
                  <a:gd name="T0" fmla="*/ 29 w 29"/>
                  <a:gd name="T1" fmla="*/ 31 h 31"/>
                  <a:gd name="T2" fmla="*/ 29 w 29"/>
                  <a:gd name="T3" fmla="*/ 31 h 31"/>
                  <a:gd name="T4" fmla="*/ 0 w 29"/>
                  <a:gd name="T5" fmla="*/ 0 h 31"/>
                </a:gdLst>
                <a:ahLst/>
                <a:cxnLst>
                  <a:cxn ang="0">
                    <a:pos x="T0" y="T1"/>
                  </a:cxn>
                  <a:cxn ang="0">
                    <a:pos x="T2" y="T3"/>
                  </a:cxn>
                  <a:cxn ang="0">
                    <a:pos x="T4" y="T5"/>
                  </a:cxn>
                </a:cxnLst>
                <a:rect l="0" t="0" r="r" b="b"/>
                <a:pathLst>
                  <a:path w="29" h="31">
                    <a:moveTo>
                      <a:pt x="29" y="31"/>
                    </a:moveTo>
                    <a:cubicBezTo>
                      <a:pt x="29" y="31"/>
                      <a:pt x="29" y="31"/>
                      <a:pt x="29" y="31"/>
                    </a:cubicBezTo>
                    <a:cubicBezTo>
                      <a:pt x="29" y="18"/>
                      <a:pt x="18" y="6"/>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24"/>
              <p:cNvSpPr>
                <a:spLocks/>
              </p:cNvSpPr>
              <p:nvPr/>
            </p:nvSpPr>
            <p:spPr bwMode="auto">
              <a:xfrm>
                <a:off x="2805" y="2709"/>
                <a:ext cx="30" cy="25"/>
              </a:xfrm>
              <a:custGeom>
                <a:avLst/>
                <a:gdLst>
                  <a:gd name="T0" fmla="*/ 0 w 13"/>
                  <a:gd name="T1" fmla="*/ 12 h 12"/>
                  <a:gd name="T2" fmla="*/ 13 w 13"/>
                  <a:gd name="T3" fmla="*/ 0 h 12"/>
                </a:gdLst>
                <a:ahLst/>
                <a:cxnLst>
                  <a:cxn ang="0">
                    <a:pos x="T0" y="T1"/>
                  </a:cxn>
                  <a:cxn ang="0">
                    <a:pos x="T2" y="T3"/>
                  </a:cxn>
                </a:cxnLst>
                <a:rect l="0" t="0" r="r" b="b"/>
                <a:pathLst>
                  <a:path w="13" h="12">
                    <a:moveTo>
                      <a:pt x="0" y="12"/>
                    </a:moveTo>
                    <a:cubicBezTo>
                      <a:pt x="6" y="9"/>
                      <a:pt x="10" y="5"/>
                      <a:pt x="13"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Freeform 25"/>
              <p:cNvSpPr>
                <a:spLocks/>
              </p:cNvSpPr>
              <p:nvPr/>
            </p:nvSpPr>
            <p:spPr bwMode="auto">
              <a:xfrm>
                <a:off x="2762" y="2620"/>
                <a:ext cx="2" cy="10"/>
              </a:xfrm>
              <a:custGeom>
                <a:avLst/>
                <a:gdLst>
                  <a:gd name="T0" fmla="*/ 1 w 1"/>
                  <a:gd name="T1" fmla="*/ 5 h 5"/>
                  <a:gd name="T2" fmla="*/ 1 w 1"/>
                  <a:gd name="T3" fmla="*/ 5 h 5"/>
                  <a:gd name="T4" fmla="*/ 0 w 1"/>
                  <a:gd name="T5" fmla="*/ 0 h 5"/>
                </a:gdLst>
                <a:ahLst/>
                <a:cxnLst>
                  <a:cxn ang="0">
                    <a:pos x="T0" y="T1"/>
                  </a:cxn>
                  <a:cxn ang="0">
                    <a:pos x="T2" y="T3"/>
                  </a:cxn>
                  <a:cxn ang="0">
                    <a:pos x="T4" y="T5"/>
                  </a:cxn>
                </a:cxnLst>
                <a:rect l="0" t="0" r="r" b="b"/>
                <a:pathLst>
                  <a:path w="1" h="5">
                    <a:moveTo>
                      <a:pt x="1" y="5"/>
                    </a:moveTo>
                    <a:cubicBezTo>
                      <a:pt x="1" y="5"/>
                      <a:pt x="1" y="5"/>
                      <a:pt x="1" y="5"/>
                    </a:cubicBezTo>
                    <a:cubicBezTo>
                      <a:pt x="1" y="3"/>
                      <a:pt x="1" y="2"/>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26"/>
              <p:cNvSpPr>
                <a:spLocks/>
              </p:cNvSpPr>
              <p:nvPr/>
            </p:nvSpPr>
            <p:spPr bwMode="auto">
              <a:xfrm>
                <a:off x="2572" y="2591"/>
                <a:ext cx="17" cy="14"/>
              </a:xfrm>
              <a:custGeom>
                <a:avLst/>
                <a:gdLst>
                  <a:gd name="T0" fmla="*/ 7 w 7"/>
                  <a:gd name="T1" fmla="*/ 0 h 7"/>
                  <a:gd name="T2" fmla="*/ 0 w 7"/>
                  <a:gd name="T3" fmla="*/ 7 h 7"/>
                </a:gdLst>
                <a:ahLst/>
                <a:cxnLst>
                  <a:cxn ang="0">
                    <a:pos x="T0" y="T1"/>
                  </a:cxn>
                  <a:cxn ang="0">
                    <a:pos x="T2" y="T3"/>
                  </a:cxn>
                </a:cxnLst>
                <a:rect l="0" t="0" r="r" b="b"/>
                <a:pathLst>
                  <a:path w="7" h="7">
                    <a:moveTo>
                      <a:pt x="7" y="0"/>
                    </a:moveTo>
                    <a:cubicBezTo>
                      <a:pt x="4" y="2"/>
                      <a:pt x="2" y="5"/>
                      <a:pt x="0" y="7"/>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Freeform 27"/>
              <p:cNvSpPr>
                <a:spLocks/>
              </p:cNvSpPr>
              <p:nvPr/>
            </p:nvSpPr>
            <p:spPr bwMode="auto">
              <a:xfrm>
                <a:off x="2430" y="2599"/>
                <a:ext cx="7" cy="14"/>
              </a:xfrm>
              <a:custGeom>
                <a:avLst/>
                <a:gdLst>
                  <a:gd name="T0" fmla="*/ 3 w 3"/>
                  <a:gd name="T1" fmla="*/ 0 h 7"/>
                  <a:gd name="T2" fmla="*/ 0 w 3"/>
                  <a:gd name="T3" fmla="*/ 7 h 7"/>
                </a:gdLst>
                <a:ahLst/>
                <a:cxnLst>
                  <a:cxn ang="0">
                    <a:pos x="T0" y="T1"/>
                  </a:cxn>
                  <a:cxn ang="0">
                    <a:pos x="T2" y="T3"/>
                  </a:cxn>
                </a:cxnLst>
                <a:rect l="0" t="0" r="r" b="b"/>
                <a:pathLst>
                  <a:path w="3" h="7">
                    <a:moveTo>
                      <a:pt x="3" y="0"/>
                    </a:moveTo>
                    <a:cubicBezTo>
                      <a:pt x="1" y="2"/>
                      <a:pt x="0" y="4"/>
                      <a:pt x="0" y="7"/>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28"/>
              <p:cNvSpPr>
                <a:spLocks/>
              </p:cNvSpPr>
              <p:nvPr/>
            </p:nvSpPr>
            <p:spPr bwMode="auto">
              <a:xfrm>
                <a:off x="2261" y="2618"/>
                <a:ext cx="29" cy="12"/>
              </a:xfrm>
              <a:custGeom>
                <a:avLst/>
                <a:gdLst>
                  <a:gd name="T0" fmla="*/ 12 w 12"/>
                  <a:gd name="T1" fmla="*/ 6 h 6"/>
                  <a:gd name="T2" fmla="*/ 0 w 12"/>
                  <a:gd name="T3" fmla="*/ 0 h 6"/>
                </a:gdLst>
                <a:ahLst/>
                <a:cxnLst>
                  <a:cxn ang="0">
                    <a:pos x="T0" y="T1"/>
                  </a:cxn>
                  <a:cxn ang="0">
                    <a:pos x="T2" y="T3"/>
                  </a:cxn>
                </a:cxnLst>
                <a:rect l="0" t="0" r="r" b="b"/>
                <a:pathLst>
                  <a:path w="12" h="6">
                    <a:moveTo>
                      <a:pt x="12" y="6"/>
                    </a:moveTo>
                    <a:cubicBezTo>
                      <a:pt x="8" y="4"/>
                      <a:pt x="5" y="2"/>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Freeform 29"/>
              <p:cNvSpPr>
                <a:spLocks/>
              </p:cNvSpPr>
              <p:nvPr/>
            </p:nvSpPr>
            <p:spPr bwMode="auto">
              <a:xfrm>
                <a:off x="2055" y="2700"/>
                <a:ext cx="5" cy="13"/>
              </a:xfrm>
              <a:custGeom>
                <a:avLst/>
                <a:gdLst>
                  <a:gd name="T0" fmla="*/ 0 w 2"/>
                  <a:gd name="T1" fmla="*/ 0 h 6"/>
                  <a:gd name="T2" fmla="*/ 2 w 2"/>
                  <a:gd name="T3" fmla="*/ 6 h 6"/>
                </a:gdLst>
                <a:ahLst/>
                <a:cxnLst>
                  <a:cxn ang="0">
                    <a:pos x="T0" y="T1"/>
                  </a:cxn>
                  <a:cxn ang="0">
                    <a:pos x="T2" y="T3"/>
                  </a:cxn>
                </a:cxnLst>
                <a:rect l="0" t="0" r="r" b="b"/>
                <a:pathLst>
                  <a:path w="2" h="6">
                    <a:moveTo>
                      <a:pt x="0" y="0"/>
                    </a:moveTo>
                    <a:cubicBezTo>
                      <a:pt x="0" y="2"/>
                      <a:pt x="1" y="4"/>
                      <a:pt x="2" y="6"/>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Oval 30"/>
              <p:cNvSpPr>
                <a:spLocks noChangeArrowheads="1"/>
              </p:cNvSpPr>
              <p:nvPr/>
            </p:nvSpPr>
            <p:spPr bwMode="auto">
              <a:xfrm>
                <a:off x="2567" y="3003"/>
                <a:ext cx="147" cy="64"/>
              </a:xfrm>
              <a:prstGeom prst="ellipse">
                <a:avLst/>
              </a:prstGeom>
              <a:solidFill>
                <a:srgbClr val="FFFFFF"/>
              </a:solidFill>
              <a:ln w="14288">
                <a:solidFill>
                  <a:srgbClr val="000000"/>
                </a:solidFill>
                <a:round/>
                <a:headEnd/>
                <a:tailEnd/>
              </a:ln>
            </p:spPr>
            <p:txBody>
              <a:bodyPr/>
              <a:lstStyle/>
              <a:p>
                <a:endParaRPr lang="zh-CN" altLang="en-US"/>
              </a:p>
            </p:txBody>
          </p:sp>
          <p:sp>
            <p:nvSpPr>
              <p:cNvPr id="19" name="Oval 31"/>
              <p:cNvSpPr>
                <a:spLocks noChangeArrowheads="1"/>
              </p:cNvSpPr>
              <p:nvPr/>
            </p:nvSpPr>
            <p:spPr bwMode="auto">
              <a:xfrm>
                <a:off x="2677" y="3117"/>
                <a:ext cx="99" cy="45"/>
              </a:xfrm>
              <a:prstGeom prst="ellipse">
                <a:avLst/>
              </a:prstGeom>
              <a:solidFill>
                <a:srgbClr val="FFFFFF"/>
              </a:solidFill>
              <a:ln w="14288">
                <a:solidFill>
                  <a:srgbClr val="000000"/>
                </a:solidFill>
                <a:round/>
                <a:headEnd/>
                <a:tailEnd/>
              </a:ln>
            </p:spPr>
            <p:txBody>
              <a:bodyPr/>
              <a:lstStyle/>
              <a:p>
                <a:endParaRPr lang="zh-CN" altLang="en-US"/>
              </a:p>
            </p:txBody>
          </p:sp>
          <p:sp>
            <p:nvSpPr>
              <p:cNvPr id="20" name="Oval 32"/>
              <p:cNvSpPr>
                <a:spLocks noChangeArrowheads="1"/>
              </p:cNvSpPr>
              <p:nvPr/>
            </p:nvSpPr>
            <p:spPr bwMode="auto">
              <a:xfrm>
                <a:off x="2771" y="3212"/>
                <a:ext cx="50" cy="23"/>
              </a:xfrm>
              <a:prstGeom prst="ellipse">
                <a:avLst/>
              </a:prstGeom>
              <a:solidFill>
                <a:srgbClr val="FFFFFF"/>
              </a:solidFill>
              <a:ln w="14288">
                <a:solidFill>
                  <a:srgbClr val="000000"/>
                </a:solidFill>
                <a:round/>
                <a:headEnd/>
                <a:tailEnd/>
              </a:ln>
            </p:spPr>
            <p:txBody>
              <a:bodyPr/>
              <a:lstStyle/>
              <a:p>
                <a:endParaRPr lang="zh-CN" altLang="en-US"/>
              </a:p>
            </p:txBody>
          </p:sp>
        </p:grpSp>
        <p:sp>
          <p:nvSpPr>
            <p:cNvPr id="21" name="Rectangle 34"/>
            <p:cNvSpPr>
              <a:spLocks noChangeArrowheads="1"/>
            </p:cNvSpPr>
            <p:nvPr/>
          </p:nvSpPr>
          <p:spPr bwMode="auto">
            <a:xfrm>
              <a:off x="874713" y="4329113"/>
              <a:ext cx="5651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 name="Rectangle 35"/>
            <p:cNvSpPr>
              <a:spLocks noChangeArrowheads="1"/>
            </p:cNvSpPr>
            <p:nvPr/>
          </p:nvSpPr>
          <p:spPr bwMode="auto">
            <a:xfrm>
              <a:off x="950038" y="4356100"/>
              <a:ext cx="3573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a:latin typeface="宋体" pitchFamily="2" charset="-122"/>
                </a:rPr>
                <a:t>客户</a:t>
              </a:r>
              <a:endParaRPr lang="zh-CN" altLang="en-US"/>
            </a:p>
          </p:txBody>
        </p:sp>
        <p:sp>
          <p:nvSpPr>
            <p:cNvPr id="23" name="Rectangle 36"/>
            <p:cNvSpPr>
              <a:spLocks noChangeArrowheads="1"/>
            </p:cNvSpPr>
            <p:nvPr/>
          </p:nvSpPr>
          <p:spPr bwMode="auto">
            <a:xfrm>
              <a:off x="3133725" y="6142038"/>
              <a:ext cx="131921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 name="Rectangle 37"/>
            <p:cNvSpPr>
              <a:spLocks noChangeArrowheads="1"/>
            </p:cNvSpPr>
            <p:nvPr/>
          </p:nvSpPr>
          <p:spPr bwMode="auto">
            <a:xfrm>
              <a:off x="3276001" y="6167438"/>
              <a:ext cx="8933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dirty="0">
                  <a:latin typeface="宋体" pitchFamily="2" charset="-122"/>
                </a:rPr>
                <a:t>商家服务器</a:t>
              </a:r>
              <a:endParaRPr lang="zh-CN" altLang="en-US" dirty="0"/>
            </a:p>
          </p:txBody>
        </p:sp>
        <p:grpSp>
          <p:nvGrpSpPr>
            <p:cNvPr id="25" name="Group 291"/>
            <p:cNvGrpSpPr>
              <a:grpSpLocks/>
            </p:cNvGrpSpPr>
            <p:nvPr/>
          </p:nvGrpSpPr>
          <p:grpSpPr bwMode="auto">
            <a:xfrm>
              <a:off x="5811838" y="1354138"/>
              <a:ext cx="1465262" cy="1300162"/>
              <a:chOff x="3661" y="853"/>
              <a:chExt cx="923" cy="819"/>
            </a:xfrm>
          </p:grpSpPr>
          <p:grpSp>
            <p:nvGrpSpPr>
              <p:cNvPr id="26" name="Group 238"/>
              <p:cNvGrpSpPr>
                <a:grpSpLocks/>
              </p:cNvGrpSpPr>
              <p:nvPr/>
            </p:nvGrpSpPr>
            <p:grpSpPr bwMode="auto">
              <a:xfrm>
                <a:off x="4000" y="853"/>
                <a:ext cx="506" cy="743"/>
                <a:chOff x="4000" y="853"/>
                <a:chExt cx="506" cy="743"/>
              </a:xfrm>
            </p:grpSpPr>
            <p:sp>
              <p:nvSpPr>
                <p:cNvPr id="79" name="Freeform 38"/>
                <p:cNvSpPr>
                  <a:spLocks/>
                </p:cNvSpPr>
                <p:nvPr/>
              </p:nvSpPr>
              <p:spPr bwMode="auto">
                <a:xfrm>
                  <a:off x="4014" y="853"/>
                  <a:ext cx="36" cy="743"/>
                </a:xfrm>
                <a:custGeom>
                  <a:avLst/>
                  <a:gdLst>
                    <a:gd name="T0" fmla="*/ 0 w 36"/>
                    <a:gd name="T1" fmla="*/ 0 h 743"/>
                    <a:gd name="T2" fmla="*/ 36 w 36"/>
                    <a:gd name="T3" fmla="*/ 34 h 743"/>
                    <a:gd name="T4" fmla="*/ 36 w 36"/>
                    <a:gd name="T5" fmla="*/ 743 h 743"/>
                    <a:gd name="T6" fmla="*/ 0 w 36"/>
                    <a:gd name="T7" fmla="*/ 743 h 743"/>
                    <a:gd name="T8" fmla="*/ 0 w 36"/>
                    <a:gd name="T9" fmla="*/ 0 h 743"/>
                  </a:gdLst>
                  <a:ahLst/>
                  <a:cxnLst>
                    <a:cxn ang="0">
                      <a:pos x="T0" y="T1"/>
                    </a:cxn>
                    <a:cxn ang="0">
                      <a:pos x="T2" y="T3"/>
                    </a:cxn>
                    <a:cxn ang="0">
                      <a:pos x="T4" y="T5"/>
                    </a:cxn>
                    <a:cxn ang="0">
                      <a:pos x="T6" y="T7"/>
                    </a:cxn>
                    <a:cxn ang="0">
                      <a:pos x="T8" y="T9"/>
                    </a:cxn>
                  </a:cxnLst>
                  <a:rect l="0" t="0" r="r" b="b"/>
                  <a:pathLst>
                    <a:path w="36" h="743">
                      <a:moveTo>
                        <a:pt x="0" y="0"/>
                      </a:moveTo>
                      <a:lnTo>
                        <a:pt x="36" y="34"/>
                      </a:lnTo>
                      <a:lnTo>
                        <a:pt x="36" y="743"/>
                      </a:lnTo>
                      <a:lnTo>
                        <a:pt x="0" y="743"/>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Rectangle 39"/>
                <p:cNvSpPr>
                  <a:spLocks noChangeArrowheads="1"/>
                </p:cNvSpPr>
                <p:nvPr/>
              </p:nvSpPr>
              <p:spPr bwMode="auto">
                <a:xfrm>
                  <a:off x="4000" y="853"/>
                  <a:ext cx="10" cy="739"/>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 name="Freeform 40"/>
                <p:cNvSpPr>
                  <a:spLocks/>
                </p:cNvSpPr>
                <p:nvPr/>
              </p:nvSpPr>
              <p:spPr bwMode="auto">
                <a:xfrm>
                  <a:off x="4014" y="870"/>
                  <a:ext cx="36" cy="591"/>
                </a:xfrm>
                <a:custGeom>
                  <a:avLst/>
                  <a:gdLst>
                    <a:gd name="T0" fmla="*/ 36 w 36"/>
                    <a:gd name="T1" fmla="*/ 34 h 591"/>
                    <a:gd name="T2" fmla="*/ 0 w 36"/>
                    <a:gd name="T3" fmla="*/ 0 h 591"/>
                    <a:gd name="T4" fmla="*/ 0 w 36"/>
                    <a:gd name="T5" fmla="*/ 591 h 591"/>
                    <a:gd name="T6" fmla="*/ 36 w 36"/>
                    <a:gd name="T7" fmla="*/ 591 h 591"/>
                    <a:gd name="T8" fmla="*/ 36 w 36"/>
                    <a:gd name="T9" fmla="*/ 34 h 591"/>
                  </a:gdLst>
                  <a:ahLst/>
                  <a:cxnLst>
                    <a:cxn ang="0">
                      <a:pos x="T0" y="T1"/>
                    </a:cxn>
                    <a:cxn ang="0">
                      <a:pos x="T2" y="T3"/>
                    </a:cxn>
                    <a:cxn ang="0">
                      <a:pos x="T4" y="T5"/>
                    </a:cxn>
                    <a:cxn ang="0">
                      <a:pos x="T6" y="T7"/>
                    </a:cxn>
                    <a:cxn ang="0">
                      <a:pos x="T8" y="T9"/>
                    </a:cxn>
                  </a:cxnLst>
                  <a:rect l="0" t="0" r="r" b="b"/>
                  <a:pathLst>
                    <a:path w="36" h="591">
                      <a:moveTo>
                        <a:pt x="36" y="34"/>
                      </a:moveTo>
                      <a:lnTo>
                        <a:pt x="0" y="0"/>
                      </a:lnTo>
                      <a:lnTo>
                        <a:pt x="0" y="591"/>
                      </a:lnTo>
                      <a:lnTo>
                        <a:pt x="36" y="591"/>
                      </a:lnTo>
                      <a:lnTo>
                        <a:pt x="36" y="34"/>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Freeform 41"/>
                <p:cNvSpPr>
                  <a:spLocks/>
                </p:cNvSpPr>
                <p:nvPr/>
              </p:nvSpPr>
              <p:spPr bwMode="auto">
                <a:xfrm>
                  <a:off x="4026" y="904"/>
                  <a:ext cx="24" cy="539"/>
                </a:xfrm>
                <a:custGeom>
                  <a:avLst/>
                  <a:gdLst>
                    <a:gd name="T0" fmla="*/ 0 w 24"/>
                    <a:gd name="T1" fmla="*/ 0 h 539"/>
                    <a:gd name="T2" fmla="*/ 0 w 24"/>
                    <a:gd name="T3" fmla="*/ 539 h 539"/>
                    <a:gd name="T4" fmla="*/ 24 w 24"/>
                    <a:gd name="T5" fmla="*/ 539 h 539"/>
                    <a:gd name="T6" fmla="*/ 24 w 24"/>
                    <a:gd name="T7" fmla="*/ 17 h 539"/>
                    <a:gd name="T8" fmla="*/ 0 w 24"/>
                    <a:gd name="T9" fmla="*/ 0 h 539"/>
                  </a:gdLst>
                  <a:ahLst/>
                  <a:cxnLst>
                    <a:cxn ang="0">
                      <a:pos x="T0" y="T1"/>
                    </a:cxn>
                    <a:cxn ang="0">
                      <a:pos x="T2" y="T3"/>
                    </a:cxn>
                    <a:cxn ang="0">
                      <a:pos x="T4" y="T5"/>
                    </a:cxn>
                    <a:cxn ang="0">
                      <a:pos x="T6" y="T7"/>
                    </a:cxn>
                    <a:cxn ang="0">
                      <a:pos x="T8" y="T9"/>
                    </a:cxn>
                  </a:cxnLst>
                  <a:rect l="0" t="0" r="r" b="b"/>
                  <a:pathLst>
                    <a:path w="24" h="539">
                      <a:moveTo>
                        <a:pt x="0" y="0"/>
                      </a:moveTo>
                      <a:lnTo>
                        <a:pt x="0" y="539"/>
                      </a:lnTo>
                      <a:lnTo>
                        <a:pt x="24" y="539"/>
                      </a:lnTo>
                      <a:lnTo>
                        <a:pt x="24"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Line 42"/>
                <p:cNvSpPr>
                  <a:spLocks noChangeShapeType="1"/>
                </p:cNvSpPr>
                <p:nvPr/>
              </p:nvSpPr>
              <p:spPr bwMode="auto">
                <a:xfrm>
                  <a:off x="4026" y="954"/>
                  <a:ext cx="24" cy="1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43"/>
                <p:cNvSpPr>
                  <a:spLocks noChangeShapeType="1"/>
                </p:cNvSpPr>
                <p:nvPr/>
              </p:nvSpPr>
              <p:spPr bwMode="auto">
                <a:xfrm>
                  <a:off x="4024" y="1004"/>
                  <a:ext cx="27" cy="1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44"/>
                <p:cNvSpPr>
                  <a:spLocks noChangeShapeType="1"/>
                </p:cNvSpPr>
                <p:nvPr/>
              </p:nvSpPr>
              <p:spPr bwMode="auto">
                <a:xfrm>
                  <a:off x="4024" y="1053"/>
                  <a:ext cx="27" cy="1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45"/>
                <p:cNvSpPr>
                  <a:spLocks noChangeShapeType="1"/>
                </p:cNvSpPr>
                <p:nvPr/>
              </p:nvSpPr>
              <p:spPr bwMode="auto">
                <a:xfrm>
                  <a:off x="4025" y="1103"/>
                  <a:ext cx="26" cy="11"/>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46"/>
                <p:cNvSpPr>
                  <a:spLocks noChangeShapeType="1"/>
                </p:cNvSpPr>
                <p:nvPr/>
              </p:nvSpPr>
              <p:spPr bwMode="auto">
                <a:xfrm>
                  <a:off x="4024" y="1148"/>
                  <a:ext cx="27" cy="1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47"/>
                <p:cNvSpPr>
                  <a:spLocks noChangeShapeType="1"/>
                </p:cNvSpPr>
                <p:nvPr/>
              </p:nvSpPr>
              <p:spPr bwMode="auto">
                <a:xfrm>
                  <a:off x="4025" y="1202"/>
                  <a:ext cx="26"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48"/>
                <p:cNvSpPr>
                  <a:spLocks noChangeShapeType="1"/>
                </p:cNvSpPr>
                <p:nvPr/>
              </p:nvSpPr>
              <p:spPr bwMode="auto">
                <a:xfrm>
                  <a:off x="4024" y="1252"/>
                  <a:ext cx="27"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49"/>
                <p:cNvSpPr>
                  <a:spLocks noChangeShapeType="1"/>
                </p:cNvSpPr>
                <p:nvPr/>
              </p:nvSpPr>
              <p:spPr bwMode="auto">
                <a:xfrm>
                  <a:off x="4024" y="1304"/>
                  <a:ext cx="27" cy="6"/>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50"/>
                <p:cNvSpPr>
                  <a:spLocks noChangeShapeType="1"/>
                </p:cNvSpPr>
                <p:nvPr/>
              </p:nvSpPr>
              <p:spPr bwMode="auto">
                <a:xfrm>
                  <a:off x="4024" y="1351"/>
                  <a:ext cx="27" cy="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51"/>
                <p:cNvSpPr>
                  <a:spLocks noChangeShapeType="1"/>
                </p:cNvSpPr>
                <p:nvPr/>
              </p:nvSpPr>
              <p:spPr bwMode="auto">
                <a:xfrm>
                  <a:off x="4024" y="1401"/>
                  <a:ext cx="27" cy="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Rectangle 52"/>
                <p:cNvSpPr>
                  <a:spLocks noChangeArrowheads="1"/>
                </p:cNvSpPr>
                <p:nvPr/>
              </p:nvSpPr>
              <p:spPr bwMode="auto">
                <a:xfrm>
                  <a:off x="4012" y="1546"/>
                  <a:ext cx="24" cy="46"/>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 name="Freeform 53"/>
                <p:cNvSpPr>
                  <a:spLocks/>
                </p:cNvSpPr>
                <p:nvPr/>
              </p:nvSpPr>
              <p:spPr bwMode="auto">
                <a:xfrm>
                  <a:off x="4023" y="1542"/>
                  <a:ext cx="27" cy="54"/>
                </a:xfrm>
                <a:custGeom>
                  <a:avLst/>
                  <a:gdLst>
                    <a:gd name="T0" fmla="*/ 8 w 27"/>
                    <a:gd name="T1" fmla="*/ 53 h 54"/>
                    <a:gd name="T2" fmla="*/ 8 w 27"/>
                    <a:gd name="T3" fmla="*/ 7 h 54"/>
                    <a:gd name="T4" fmla="*/ 0 w 27"/>
                    <a:gd name="T5" fmla="*/ 7 h 54"/>
                    <a:gd name="T6" fmla="*/ 0 w 27"/>
                    <a:gd name="T7" fmla="*/ 0 h 54"/>
                    <a:gd name="T8" fmla="*/ 27 w 27"/>
                    <a:gd name="T9" fmla="*/ 0 h 54"/>
                    <a:gd name="T10" fmla="*/ 27 w 27"/>
                    <a:gd name="T11" fmla="*/ 54 h 54"/>
                    <a:gd name="T12" fmla="*/ 8 w 27"/>
                    <a:gd name="T13" fmla="*/ 53 h 54"/>
                  </a:gdLst>
                  <a:ahLst/>
                  <a:cxnLst>
                    <a:cxn ang="0">
                      <a:pos x="T0" y="T1"/>
                    </a:cxn>
                    <a:cxn ang="0">
                      <a:pos x="T2" y="T3"/>
                    </a:cxn>
                    <a:cxn ang="0">
                      <a:pos x="T4" y="T5"/>
                    </a:cxn>
                    <a:cxn ang="0">
                      <a:pos x="T6" y="T7"/>
                    </a:cxn>
                    <a:cxn ang="0">
                      <a:pos x="T8" y="T9"/>
                    </a:cxn>
                    <a:cxn ang="0">
                      <a:pos x="T10" y="T11"/>
                    </a:cxn>
                    <a:cxn ang="0">
                      <a:pos x="T12" y="T13"/>
                    </a:cxn>
                  </a:cxnLst>
                  <a:rect l="0" t="0" r="r" b="b"/>
                  <a:pathLst>
                    <a:path w="27" h="54">
                      <a:moveTo>
                        <a:pt x="8" y="53"/>
                      </a:moveTo>
                      <a:lnTo>
                        <a:pt x="8" y="7"/>
                      </a:lnTo>
                      <a:lnTo>
                        <a:pt x="0" y="7"/>
                      </a:lnTo>
                      <a:lnTo>
                        <a:pt x="0" y="0"/>
                      </a:lnTo>
                      <a:lnTo>
                        <a:pt x="27" y="0"/>
                      </a:lnTo>
                      <a:lnTo>
                        <a:pt x="27" y="54"/>
                      </a:lnTo>
                      <a:lnTo>
                        <a:pt x="8" y="53"/>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Freeform 54"/>
                <p:cNvSpPr>
                  <a:spLocks/>
                </p:cNvSpPr>
                <p:nvPr/>
              </p:nvSpPr>
              <p:spPr bwMode="auto">
                <a:xfrm>
                  <a:off x="4062" y="887"/>
                  <a:ext cx="37" cy="709"/>
                </a:xfrm>
                <a:custGeom>
                  <a:avLst/>
                  <a:gdLst>
                    <a:gd name="T0" fmla="*/ 0 w 37"/>
                    <a:gd name="T1" fmla="*/ 0 h 709"/>
                    <a:gd name="T2" fmla="*/ 37 w 37"/>
                    <a:gd name="T3" fmla="*/ 32 h 709"/>
                    <a:gd name="T4" fmla="*/ 37 w 37"/>
                    <a:gd name="T5" fmla="*/ 709 h 709"/>
                    <a:gd name="T6" fmla="*/ 0 w 37"/>
                    <a:gd name="T7" fmla="*/ 709 h 709"/>
                    <a:gd name="T8" fmla="*/ 0 w 37"/>
                    <a:gd name="T9" fmla="*/ 0 h 709"/>
                  </a:gdLst>
                  <a:ahLst/>
                  <a:cxnLst>
                    <a:cxn ang="0">
                      <a:pos x="T0" y="T1"/>
                    </a:cxn>
                    <a:cxn ang="0">
                      <a:pos x="T2" y="T3"/>
                    </a:cxn>
                    <a:cxn ang="0">
                      <a:pos x="T4" y="T5"/>
                    </a:cxn>
                    <a:cxn ang="0">
                      <a:pos x="T6" y="T7"/>
                    </a:cxn>
                    <a:cxn ang="0">
                      <a:pos x="T8" y="T9"/>
                    </a:cxn>
                  </a:cxnLst>
                  <a:rect l="0" t="0" r="r" b="b"/>
                  <a:pathLst>
                    <a:path w="37" h="709">
                      <a:moveTo>
                        <a:pt x="0" y="0"/>
                      </a:moveTo>
                      <a:lnTo>
                        <a:pt x="37" y="32"/>
                      </a:lnTo>
                      <a:lnTo>
                        <a:pt x="37" y="709"/>
                      </a:lnTo>
                      <a:lnTo>
                        <a:pt x="0" y="709"/>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Rectangle 55"/>
                <p:cNvSpPr>
                  <a:spLocks noChangeArrowheads="1"/>
                </p:cNvSpPr>
                <p:nvPr/>
              </p:nvSpPr>
              <p:spPr bwMode="auto">
                <a:xfrm>
                  <a:off x="4050" y="886"/>
                  <a:ext cx="10" cy="706"/>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 name="Freeform 56"/>
                <p:cNvSpPr>
                  <a:spLocks/>
                </p:cNvSpPr>
                <p:nvPr/>
              </p:nvSpPr>
              <p:spPr bwMode="auto">
                <a:xfrm>
                  <a:off x="4062" y="903"/>
                  <a:ext cx="37" cy="564"/>
                </a:xfrm>
                <a:custGeom>
                  <a:avLst/>
                  <a:gdLst>
                    <a:gd name="T0" fmla="*/ 37 w 37"/>
                    <a:gd name="T1" fmla="*/ 32 h 564"/>
                    <a:gd name="T2" fmla="*/ 0 w 37"/>
                    <a:gd name="T3" fmla="*/ 0 h 564"/>
                    <a:gd name="T4" fmla="*/ 0 w 37"/>
                    <a:gd name="T5" fmla="*/ 564 h 564"/>
                    <a:gd name="T6" fmla="*/ 37 w 37"/>
                    <a:gd name="T7" fmla="*/ 564 h 564"/>
                    <a:gd name="T8" fmla="*/ 37 w 37"/>
                    <a:gd name="T9" fmla="*/ 32 h 564"/>
                  </a:gdLst>
                  <a:ahLst/>
                  <a:cxnLst>
                    <a:cxn ang="0">
                      <a:pos x="T0" y="T1"/>
                    </a:cxn>
                    <a:cxn ang="0">
                      <a:pos x="T2" y="T3"/>
                    </a:cxn>
                    <a:cxn ang="0">
                      <a:pos x="T4" y="T5"/>
                    </a:cxn>
                    <a:cxn ang="0">
                      <a:pos x="T6" y="T7"/>
                    </a:cxn>
                    <a:cxn ang="0">
                      <a:pos x="T8" y="T9"/>
                    </a:cxn>
                  </a:cxnLst>
                  <a:rect l="0" t="0" r="r" b="b"/>
                  <a:pathLst>
                    <a:path w="37" h="564">
                      <a:moveTo>
                        <a:pt x="37" y="32"/>
                      </a:moveTo>
                      <a:lnTo>
                        <a:pt x="0" y="0"/>
                      </a:lnTo>
                      <a:lnTo>
                        <a:pt x="0" y="564"/>
                      </a:lnTo>
                      <a:lnTo>
                        <a:pt x="37" y="564"/>
                      </a:lnTo>
                      <a:lnTo>
                        <a:pt x="37" y="32"/>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Freeform 57"/>
                <p:cNvSpPr>
                  <a:spLocks/>
                </p:cNvSpPr>
                <p:nvPr/>
              </p:nvSpPr>
              <p:spPr bwMode="auto">
                <a:xfrm>
                  <a:off x="4074" y="935"/>
                  <a:ext cx="25" cy="515"/>
                </a:xfrm>
                <a:custGeom>
                  <a:avLst/>
                  <a:gdLst>
                    <a:gd name="T0" fmla="*/ 0 w 25"/>
                    <a:gd name="T1" fmla="*/ 0 h 515"/>
                    <a:gd name="T2" fmla="*/ 0 w 25"/>
                    <a:gd name="T3" fmla="*/ 515 h 515"/>
                    <a:gd name="T4" fmla="*/ 25 w 25"/>
                    <a:gd name="T5" fmla="*/ 515 h 515"/>
                    <a:gd name="T6" fmla="*/ 25 w 25"/>
                    <a:gd name="T7" fmla="*/ 16 h 515"/>
                    <a:gd name="T8" fmla="*/ 0 w 25"/>
                    <a:gd name="T9" fmla="*/ 0 h 515"/>
                  </a:gdLst>
                  <a:ahLst/>
                  <a:cxnLst>
                    <a:cxn ang="0">
                      <a:pos x="T0" y="T1"/>
                    </a:cxn>
                    <a:cxn ang="0">
                      <a:pos x="T2" y="T3"/>
                    </a:cxn>
                    <a:cxn ang="0">
                      <a:pos x="T4" y="T5"/>
                    </a:cxn>
                    <a:cxn ang="0">
                      <a:pos x="T6" y="T7"/>
                    </a:cxn>
                    <a:cxn ang="0">
                      <a:pos x="T8" y="T9"/>
                    </a:cxn>
                  </a:cxnLst>
                  <a:rect l="0" t="0" r="r" b="b"/>
                  <a:pathLst>
                    <a:path w="25" h="515">
                      <a:moveTo>
                        <a:pt x="0" y="0"/>
                      </a:moveTo>
                      <a:lnTo>
                        <a:pt x="0" y="515"/>
                      </a:lnTo>
                      <a:lnTo>
                        <a:pt x="25" y="515"/>
                      </a:lnTo>
                      <a:lnTo>
                        <a:pt x="25"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 name="Line 58"/>
                <p:cNvSpPr>
                  <a:spLocks noChangeShapeType="1"/>
                </p:cNvSpPr>
                <p:nvPr/>
              </p:nvSpPr>
              <p:spPr bwMode="auto">
                <a:xfrm>
                  <a:off x="4074" y="983"/>
                  <a:ext cx="24" cy="16"/>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59"/>
                <p:cNvSpPr>
                  <a:spLocks noChangeShapeType="1"/>
                </p:cNvSpPr>
                <p:nvPr/>
              </p:nvSpPr>
              <p:spPr bwMode="auto">
                <a:xfrm>
                  <a:off x="4073" y="1031"/>
                  <a:ext cx="26" cy="14"/>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60"/>
                <p:cNvSpPr>
                  <a:spLocks noChangeShapeType="1"/>
                </p:cNvSpPr>
                <p:nvPr/>
              </p:nvSpPr>
              <p:spPr bwMode="auto">
                <a:xfrm>
                  <a:off x="4073" y="1077"/>
                  <a:ext cx="27" cy="1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61"/>
                <p:cNvSpPr>
                  <a:spLocks noChangeShapeType="1"/>
                </p:cNvSpPr>
                <p:nvPr/>
              </p:nvSpPr>
              <p:spPr bwMode="auto">
                <a:xfrm>
                  <a:off x="4073" y="1126"/>
                  <a:ext cx="26"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62"/>
                <p:cNvSpPr>
                  <a:spLocks noChangeShapeType="1"/>
                </p:cNvSpPr>
                <p:nvPr/>
              </p:nvSpPr>
              <p:spPr bwMode="auto">
                <a:xfrm>
                  <a:off x="4073" y="1169"/>
                  <a:ext cx="26" cy="12"/>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Line 63"/>
                <p:cNvSpPr>
                  <a:spLocks noChangeShapeType="1"/>
                </p:cNvSpPr>
                <p:nvPr/>
              </p:nvSpPr>
              <p:spPr bwMode="auto">
                <a:xfrm>
                  <a:off x="4073" y="1219"/>
                  <a:ext cx="27"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64"/>
                <p:cNvSpPr>
                  <a:spLocks noChangeShapeType="1"/>
                </p:cNvSpPr>
                <p:nvPr/>
              </p:nvSpPr>
              <p:spPr bwMode="auto">
                <a:xfrm>
                  <a:off x="4073" y="1267"/>
                  <a:ext cx="27"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65"/>
                <p:cNvSpPr>
                  <a:spLocks noChangeShapeType="1"/>
                </p:cNvSpPr>
                <p:nvPr/>
              </p:nvSpPr>
              <p:spPr bwMode="auto">
                <a:xfrm>
                  <a:off x="4073" y="1316"/>
                  <a:ext cx="27" cy="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66"/>
                <p:cNvSpPr>
                  <a:spLocks noChangeShapeType="1"/>
                </p:cNvSpPr>
                <p:nvPr/>
              </p:nvSpPr>
              <p:spPr bwMode="auto">
                <a:xfrm>
                  <a:off x="4073" y="1362"/>
                  <a:ext cx="26" cy="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Line 67"/>
                <p:cNvSpPr>
                  <a:spLocks noChangeShapeType="1"/>
                </p:cNvSpPr>
                <p:nvPr/>
              </p:nvSpPr>
              <p:spPr bwMode="auto">
                <a:xfrm>
                  <a:off x="4073" y="1410"/>
                  <a:ext cx="27" cy="4"/>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Rectangle 68"/>
                <p:cNvSpPr>
                  <a:spLocks noChangeArrowheads="1"/>
                </p:cNvSpPr>
                <p:nvPr/>
              </p:nvSpPr>
              <p:spPr bwMode="auto">
                <a:xfrm>
                  <a:off x="4062" y="1546"/>
                  <a:ext cx="22" cy="46"/>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 name="Freeform 69"/>
                <p:cNvSpPr>
                  <a:spLocks/>
                </p:cNvSpPr>
                <p:nvPr/>
              </p:nvSpPr>
              <p:spPr bwMode="auto">
                <a:xfrm>
                  <a:off x="4071" y="1545"/>
                  <a:ext cx="28" cy="51"/>
                </a:xfrm>
                <a:custGeom>
                  <a:avLst/>
                  <a:gdLst>
                    <a:gd name="T0" fmla="*/ 9 w 28"/>
                    <a:gd name="T1" fmla="*/ 50 h 51"/>
                    <a:gd name="T2" fmla="*/ 9 w 28"/>
                    <a:gd name="T3" fmla="*/ 6 h 51"/>
                    <a:gd name="T4" fmla="*/ 0 w 28"/>
                    <a:gd name="T5" fmla="*/ 6 h 51"/>
                    <a:gd name="T6" fmla="*/ 0 w 28"/>
                    <a:gd name="T7" fmla="*/ 0 h 51"/>
                    <a:gd name="T8" fmla="*/ 28 w 28"/>
                    <a:gd name="T9" fmla="*/ 0 h 51"/>
                    <a:gd name="T10" fmla="*/ 28 w 28"/>
                    <a:gd name="T11" fmla="*/ 51 h 51"/>
                    <a:gd name="T12" fmla="*/ 9 w 28"/>
                    <a:gd name="T13" fmla="*/ 50 h 51"/>
                  </a:gdLst>
                  <a:ahLst/>
                  <a:cxnLst>
                    <a:cxn ang="0">
                      <a:pos x="T0" y="T1"/>
                    </a:cxn>
                    <a:cxn ang="0">
                      <a:pos x="T2" y="T3"/>
                    </a:cxn>
                    <a:cxn ang="0">
                      <a:pos x="T4" y="T5"/>
                    </a:cxn>
                    <a:cxn ang="0">
                      <a:pos x="T6" y="T7"/>
                    </a:cxn>
                    <a:cxn ang="0">
                      <a:pos x="T8" y="T9"/>
                    </a:cxn>
                    <a:cxn ang="0">
                      <a:pos x="T10" y="T11"/>
                    </a:cxn>
                    <a:cxn ang="0">
                      <a:pos x="T12" y="T13"/>
                    </a:cxn>
                  </a:cxnLst>
                  <a:rect l="0" t="0" r="r" b="b"/>
                  <a:pathLst>
                    <a:path w="28" h="51">
                      <a:moveTo>
                        <a:pt x="9" y="50"/>
                      </a:moveTo>
                      <a:lnTo>
                        <a:pt x="9" y="6"/>
                      </a:lnTo>
                      <a:lnTo>
                        <a:pt x="0" y="6"/>
                      </a:lnTo>
                      <a:lnTo>
                        <a:pt x="0" y="0"/>
                      </a:lnTo>
                      <a:lnTo>
                        <a:pt x="28" y="0"/>
                      </a:lnTo>
                      <a:lnTo>
                        <a:pt x="28" y="51"/>
                      </a:lnTo>
                      <a:lnTo>
                        <a:pt x="9" y="50"/>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70"/>
                <p:cNvSpPr>
                  <a:spLocks/>
                </p:cNvSpPr>
                <p:nvPr/>
              </p:nvSpPr>
              <p:spPr bwMode="auto">
                <a:xfrm>
                  <a:off x="4109" y="906"/>
                  <a:ext cx="35" cy="687"/>
                </a:xfrm>
                <a:custGeom>
                  <a:avLst/>
                  <a:gdLst>
                    <a:gd name="T0" fmla="*/ 0 w 35"/>
                    <a:gd name="T1" fmla="*/ 0 h 687"/>
                    <a:gd name="T2" fmla="*/ 35 w 35"/>
                    <a:gd name="T3" fmla="*/ 31 h 687"/>
                    <a:gd name="T4" fmla="*/ 35 w 35"/>
                    <a:gd name="T5" fmla="*/ 687 h 687"/>
                    <a:gd name="T6" fmla="*/ 0 w 35"/>
                    <a:gd name="T7" fmla="*/ 687 h 687"/>
                    <a:gd name="T8" fmla="*/ 0 w 35"/>
                    <a:gd name="T9" fmla="*/ 0 h 687"/>
                  </a:gdLst>
                  <a:ahLst/>
                  <a:cxnLst>
                    <a:cxn ang="0">
                      <a:pos x="T0" y="T1"/>
                    </a:cxn>
                    <a:cxn ang="0">
                      <a:pos x="T2" y="T3"/>
                    </a:cxn>
                    <a:cxn ang="0">
                      <a:pos x="T4" y="T5"/>
                    </a:cxn>
                    <a:cxn ang="0">
                      <a:pos x="T6" y="T7"/>
                    </a:cxn>
                    <a:cxn ang="0">
                      <a:pos x="T8" y="T9"/>
                    </a:cxn>
                  </a:cxnLst>
                  <a:rect l="0" t="0" r="r" b="b"/>
                  <a:pathLst>
                    <a:path w="35" h="687">
                      <a:moveTo>
                        <a:pt x="0" y="0"/>
                      </a:moveTo>
                      <a:lnTo>
                        <a:pt x="35" y="31"/>
                      </a:lnTo>
                      <a:lnTo>
                        <a:pt x="35" y="687"/>
                      </a:lnTo>
                      <a:lnTo>
                        <a:pt x="0" y="687"/>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Rectangle 71"/>
                <p:cNvSpPr>
                  <a:spLocks noChangeArrowheads="1"/>
                </p:cNvSpPr>
                <p:nvPr/>
              </p:nvSpPr>
              <p:spPr bwMode="auto">
                <a:xfrm>
                  <a:off x="4098" y="907"/>
                  <a:ext cx="9" cy="681"/>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 name="Freeform 72"/>
                <p:cNvSpPr>
                  <a:spLocks/>
                </p:cNvSpPr>
                <p:nvPr/>
              </p:nvSpPr>
              <p:spPr bwMode="auto">
                <a:xfrm>
                  <a:off x="4109" y="921"/>
                  <a:ext cx="35" cy="547"/>
                </a:xfrm>
                <a:custGeom>
                  <a:avLst/>
                  <a:gdLst>
                    <a:gd name="T0" fmla="*/ 35 w 35"/>
                    <a:gd name="T1" fmla="*/ 32 h 547"/>
                    <a:gd name="T2" fmla="*/ 0 w 35"/>
                    <a:gd name="T3" fmla="*/ 0 h 547"/>
                    <a:gd name="T4" fmla="*/ 0 w 35"/>
                    <a:gd name="T5" fmla="*/ 547 h 547"/>
                    <a:gd name="T6" fmla="*/ 35 w 35"/>
                    <a:gd name="T7" fmla="*/ 547 h 547"/>
                    <a:gd name="T8" fmla="*/ 35 w 35"/>
                    <a:gd name="T9" fmla="*/ 32 h 547"/>
                  </a:gdLst>
                  <a:ahLst/>
                  <a:cxnLst>
                    <a:cxn ang="0">
                      <a:pos x="T0" y="T1"/>
                    </a:cxn>
                    <a:cxn ang="0">
                      <a:pos x="T2" y="T3"/>
                    </a:cxn>
                    <a:cxn ang="0">
                      <a:pos x="T4" y="T5"/>
                    </a:cxn>
                    <a:cxn ang="0">
                      <a:pos x="T6" y="T7"/>
                    </a:cxn>
                    <a:cxn ang="0">
                      <a:pos x="T8" y="T9"/>
                    </a:cxn>
                  </a:cxnLst>
                  <a:rect l="0" t="0" r="r" b="b"/>
                  <a:pathLst>
                    <a:path w="35" h="547">
                      <a:moveTo>
                        <a:pt x="35" y="32"/>
                      </a:moveTo>
                      <a:lnTo>
                        <a:pt x="0" y="0"/>
                      </a:lnTo>
                      <a:lnTo>
                        <a:pt x="0" y="547"/>
                      </a:lnTo>
                      <a:lnTo>
                        <a:pt x="35" y="547"/>
                      </a:lnTo>
                      <a:lnTo>
                        <a:pt x="35" y="32"/>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 name="Freeform 73"/>
                <p:cNvSpPr>
                  <a:spLocks/>
                </p:cNvSpPr>
                <p:nvPr/>
              </p:nvSpPr>
              <p:spPr bwMode="auto">
                <a:xfrm>
                  <a:off x="4120" y="953"/>
                  <a:ext cx="24" cy="500"/>
                </a:xfrm>
                <a:custGeom>
                  <a:avLst/>
                  <a:gdLst>
                    <a:gd name="T0" fmla="*/ 0 w 24"/>
                    <a:gd name="T1" fmla="*/ 0 h 500"/>
                    <a:gd name="T2" fmla="*/ 0 w 24"/>
                    <a:gd name="T3" fmla="*/ 500 h 500"/>
                    <a:gd name="T4" fmla="*/ 24 w 24"/>
                    <a:gd name="T5" fmla="*/ 500 h 500"/>
                    <a:gd name="T6" fmla="*/ 24 w 24"/>
                    <a:gd name="T7" fmla="*/ 15 h 500"/>
                    <a:gd name="T8" fmla="*/ 0 w 24"/>
                    <a:gd name="T9" fmla="*/ 0 h 500"/>
                  </a:gdLst>
                  <a:ahLst/>
                  <a:cxnLst>
                    <a:cxn ang="0">
                      <a:pos x="T0" y="T1"/>
                    </a:cxn>
                    <a:cxn ang="0">
                      <a:pos x="T2" y="T3"/>
                    </a:cxn>
                    <a:cxn ang="0">
                      <a:pos x="T4" y="T5"/>
                    </a:cxn>
                    <a:cxn ang="0">
                      <a:pos x="T6" y="T7"/>
                    </a:cxn>
                    <a:cxn ang="0">
                      <a:pos x="T8" y="T9"/>
                    </a:cxn>
                  </a:cxnLst>
                  <a:rect l="0" t="0" r="r" b="b"/>
                  <a:pathLst>
                    <a:path w="24" h="500">
                      <a:moveTo>
                        <a:pt x="0" y="0"/>
                      </a:moveTo>
                      <a:lnTo>
                        <a:pt x="0" y="500"/>
                      </a:lnTo>
                      <a:lnTo>
                        <a:pt x="24" y="500"/>
                      </a:lnTo>
                      <a:lnTo>
                        <a:pt x="24"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Line 74"/>
                <p:cNvSpPr>
                  <a:spLocks noChangeShapeType="1"/>
                </p:cNvSpPr>
                <p:nvPr/>
              </p:nvSpPr>
              <p:spPr bwMode="auto">
                <a:xfrm>
                  <a:off x="4120" y="999"/>
                  <a:ext cx="23" cy="1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Line 75"/>
                <p:cNvSpPr>
                  <a:spLocks noChangeShapeType="1"/>
                </p:cNvSpPr>
                <p:nvPr/>
              </p:nvSpPr>
              <p:spPr bwMode="auto">
                <a:xfrm>
                  <a:off x="4119" y="1045"/>
                  <a:ext cx="25" cy="14"/>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Line 76"/>
                <p:cNvSpPr>
                  <a:spLocks noChangeShapeType="1"/>
                </p:cNvSpPr>
                <p:nvPr/>
              </p:nvSpPr>
              <p:spPr bwMode="auto">
                <a:xfrm>
                  <a:off x="4119" y="1090"/>
                  <a:ext cx="27" cy="12"/>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77"/>
                <p:cNvSpPr>
                  <a:spLocks noChangeShapeType="1"/>
                </p:cNvSpPr>
                <p:nvPr/>
              </p:nvSpPr>
              <p:spPr bwMode="auto">
                <a:xfrm>
                  <a:off x="4119" y="1137"/>
                  <a:ext cx="25"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78"/>
                <p:cNvSpPr>
                  <a:spLocks noChangeShapeType="1"/>
                </p:cNvSpPr>
                <p:nvPr/>
              </p:nvSpPr>
              <p:spPr bwMode="auto">
                <a:xfrm>
                  <a:off x="4119" y="1179"/>
                  <a:ext cx="25" cy="11"/>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79"/>
                <p:cNvSpPr>
                  <a:spLocks noChangeShapeType="1"/>
                </p:cNvSpPr>
                <p:nvPr/>
              </p:nvSpPr>
              <p:spPr bwMode="auto">
                <a:xfrm>
                  <a:off x="4119" y="1228"/>
                  <a:ext cx="27"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Line 80"/>
                <p:cNvSpPr>
                  <a:spLocks noChangeShapeType="1"/>
                </p:cNvSpPr>
                <p:nvPr/>
              </p:nvSpPr>
              <p:spPr bwMode="auto">
                <a:xfrm>
                  <a:off x="4119" y="1274"/>
                  <a:ext cx="27"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81"/>
                <p:cNvSpPr>
                  <a:spLocks noChangeShapeType="1"/>
                </p:cNvSpPr>
                <p:nvPr/>
              </p:nvSpPr>
              <p:spPr bwMode="auto">
                <a:xfrm>
                  <a:off x="4119" y="1322"/>
                  <a:ext cx="27" cy="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82"/>
                <p:cNvSpPr>
                  <a:spLocks noChangeShapeType="1"/>
                </p:cNvSpPr>
                <p:nvPr/>
              </p:nvSpPr>
              <p:spPr bwMode="auto">
                <a:xfrm>
                  <a:off x="4119" y="1366"/>
                  <a:ext cx="25" cy="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Line 83"/>
                <p:cNvSpPr>
                  <a:spLocks noChangeShapeType="1"/>
                </p:cNvSpPr>
                <p:nvPr/>
              </p:nvSpPr>
              <p:spPr bwMode="auto">
                <a:xfrm>
                  <a:off x="4119" y="1413"/>
                  <a:ext cx="27" cy="4"/>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Rectangle 84"/>
                <p:cNvSpPr>
                  <a:spLocks noChangeArrowheads="1"/>
                </p:cNvSpPr>
                <p:nvPr/>
              </p:nvSpPr>
              <p:spPr bwMode="auto">
                <a:xfrm>
                  <a:off x="4110" y="1546"/>
                  <a:ext cx="19" cy="42"/>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 name="Freeform 85"/>
                <p:cNvSpPr>
                  <a:spLocks/>
                </p:cNvSpPr>
                <p:nvPr/>
              </p:nvSpPr>
              <p:spPr bwMode="auto">
                <a:xfrm>
                  <a:off x="4117" y="1544"/>
                  <a:ext cx="27" cy="49"/>
                </a:xfrm>
                <a:custGeom>
                  <a:avLst/>
                  <a:gdLst>
                    <a:gd name="T0" fmla="*/ 9 w 27"/>
                    <a:gd name="T1" fmla="*/ 49 h 49"/>
                    <a:gd name="T2" fmla="*/ 9 w 27"/>
                    <a:gd name="T3" fmla="*/ 6 h 49"/>
                    <a:gd name="T4" fmla="*/ 0 w 27"/>
                    <a:gd name="T5" fmla="*/ 6 h 49"/>
                    <a:gd name="T6" fmla="*/ 0 w 27"/>
                    <a:gd name="T7" fmla="*/ 0 h 49"/>
                    <a:gd name="T8" fmla="*/ 27 w 27"/>
                    <a:gd name="T9" fmla="*/ 0 h 49"/>
                    <a:gd name="T10" fmla="*/ 27 w 27"/>
                    <a:gd name="T11" fmla="*/ 49 h 49"/>
                    <a:gd name="T12" fmla="*/ 9 w 27"/>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7" h="49">
                      <a:moveTo>
                        <a:pt x="9" y="49"/>
                      </a:moveTo>
                      <a:lnTo>
                        <a:pt x="9" y="6"/>
                      </a:lnTo>
                      <a:lnTo>
                        <a:pt x="0" y="6"/>
                      </a:lnTo>
                      <a:lnTo>
                        <a:pt x="0" y="0"/>
                      </a:lnTo>
                      <a:lnTo>
                        <a:pt x="27" y="0"/>
                      </a:lnTo>
                      <a:lnTo>
                        <a:pt x="27" y="49"/>
                      </a:lnTo>
                      <a:lnTo>
                        <a:pt x="9" y="49"/>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 name="Freeform 86"/>
                <p:cNvSpPr>
                  <a:spLocks/>
                </p:cNvSpPr>
                <p:nvPr/>
              </p:nvSpPr>
              <p:spPr bwMode="auto">
                <a:xfrm>
                  <a:off x="4154" y="927"/>
                  <a:ext cx="34" cy="665"/>
                </a:xfrm>
                <a:custGeom>
                  <a:avLst/>
                  <a:gdLst>
                    <a:gd name="T0" fmla="*/ 0 w 34"/>
                    <a:gd name="T1" fmla="*/ 0 h 665"/>
                    <a:gd name="T2" fmla="*/ 34 w 34"/>
                    <a:gd name="T3" fmla="*/ 30 h 665"/>
                    <a:gd name="T4" fmla="*/ 34 w 34"/>
                    <a:gd name="T5" fmla="*/ 665 h 665"/>
                    <a:gd name="T6" fmla="*/ 0 w 34"/>
                    <a:gd name="T7" fmla="*/ 665 h 665"/>
                    <a:gd name="T8" fmla="*/ 0 w 34"/>
                    <a:gd name="T9" fmla="*/ 0 h 665"/>
                  </a:gdLst>
                  <a:ahLst/>
                  <a:cxnLst>
                    <a:cxn ang="0">
                      <a:pos x="T0" y="T1"/>
                    </a:cxn>
                    <a:cxn ang="0">
                      <a:pos x="T2" y="T3"/>
                    </a:cxn>
                    <a:cxn ang="0">
                      <a:pos x="T4" y="T5"/>
                    </a:cxn>
                    <a:cxn ang="0">
                      <a:pos x="T6" y="T7"/>
                    </a:cxn>
                    <a:cxn ang="0">
                      <a:pos x="T8" y="T9"/>
                    </a:cxn>
                  </a:cxnLst>
                  <a:rect l="0" t="0" r="r" b="b"/>
                  <a:pathLst>
                    <a:path w="34" h="665">
                      <a:moveTo>
                        <a:pt x="0" y="0"/>
                      </a:moveTo>
                      <a:lnTo>
                        <a:pt x="34" y="30"/>
                      </a:lnTo>
                      <a:lnTo>
                        <a:pt x="34" y="665"/>
                      </a:lnTo>
                      <a:lnTo>
                        <a:pt x="0" y="665"/>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Rectangle 87"/>
                <p:cNvSpPr>
                  <a:spLocks noChangeArrowheads="1"/>
                </p:cNvSpPr>
                <p:nvPr/>
              </p:nvSpPr>
              <p:spPr bwMode="auto">
                <a:xfrm>
                  <a:off x="4143" y="925"/>
                  <a:ext cx="9" cy="663"/>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 name="Freeform 88"/>
                <p:cNvSpPr>
                  <a:spLocks/>
                </p:cNvSpPr>
                <p:nvPr/>
              </p:nvSpPr>
              <p:spPr bwMode="auto">
                <a:xfrm>
                  <a:off x="4154" y="941"/>
                  <a:ext cx="34" cy="530"/>
                </a:xfrm>
                <a:custGeom>
                  <a:avLst/>
                  <a:gdLst>
                    <a:gd name="T0" fmla="*/ 34 w 34"/>
                    <a:gd name="T1" fmla="*/ 31 h 530"/>
                    <a:gd name="T2" fmla="*/ 0 w 34"/>
                    <a:gd name="T3" fmla="*/ 0 h 530"/>
                    <a:gd name="T4" fmla="*/ 0 w 34"/>
                    <a:gd name="T5" fmla="*/ 530 h 530"/>
                    <a:gd name="T6" fmla="*/ 34 w 34"/>
                    <a:gd name="T7" fmla="*/ 530 h 530"/>
                    <a:gd name="T8" fmla="*/ 34 w 34"/>
                    <a:gd name="T9" fmla="*/ 31 h 530"/>
                  </a:gdLst>
                  <a:ahLst/>
                  <a:cxnLst>
                    <a:cxn ang="0">
                      <a:pos x="T0" y="T1"/>
                    </a:cxn>
                    <a:cxn ang="0">
                      <a:pos x="T2" y="T3"/>
                    </a:cxn>
                    <a:cxn ang="0">
                      <a:pos x="T4" y="T5"/>
                    </a:cxn>
                    <a:cxn ang="0">
                      <a:pos x="T6" y="T7"/>
                    </a:cxn>
                    <a:cxn ang="0">
                      <a:pos x="T8" y="T9"/>
                    </a:cxn>
                  </a:cxnLst>
                  <a:rect l="0" t="0" r="r" b="b"/>
                  <a:pathLst>
                    <a:path w="34" h="530">
                      <a:moveTo>
                        <a:pt x="34" y="31"/>
                      </a:moveTo>
                      <a:lnTo>
                        <a:pt x="0" y="0"/>
                      </a:lnTo>
                      <a:lnTo>
                        <a:pt x="0" y="530"/>
                      </a:lnTo>
                      <a:lnTo>
                        <a:pt x="34" y="530"/>
                      </a:lnTo>
                      <a:lnTo>
                        <a:pt x="34" y="31"/>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0" name="Freeform 89"/>
                <p:cNvSpPr>
                  <a:spLocks/>
                </p:cNvSpPr>
                <p:nvPr/>
              </p:nvSpPr>
              <p:spPr bwMode="auto">
                <a:xfrm>
                  <a:off x="4165" y="972"/>
                  <a:ext cx="23" cy="484"/>
                </a:xfrm>
                <a:custGeom>
                  <a:avLst/>
                  <a:gdLst>
                    <a:gd name="T0" fmla="*/ 0 w 23"/>
                    <a:gd name="T1" fmla="*/ 0 h 484"/>
                    <a:gd name="T2" fmla="*/ 0 w 23"/>
                    <a:gd name="T3" fmla="*/ 484 h 484"/>
                    <a:gd name="T4" fmla="*/ 23 w 23"/>
                    <a:gd name="T5" fmla="*/ 484 h 484"/>
                    <a:gd name="T6" fmla="*/ 23 w 23"/>
                    <a:gd name="T7" fmla="*/ 15 h 484"/>
                    <a:gd name="T8" fmla="*/ 0 w 23"/>
                    <a:gd name="T9" fmla="*/ 0 h 484"/>
                  </a:gdLst>
                  <a:ahLst/>
                  <a:cxnLst>
                    <a:cxn ang="0">
                      <a:pos x="T0" y="T1"/>
                    </a:cxn>
                    <a:cxn ang="0">
                      <a:pos x="T2" y="T3"/>
                    </a:cxn>
                    <a:cxn ang="0">
                      <a:pos x="T4" y="T5"/>
                    </a:cxn>
                    <a:cxn ang="0">
                      <a:pos x="T6" y="T7"/>
                    </a:cxn>
                    <a:cxn ang="0">
                      <a:pos x="T8" y="T9"/>
                    </a:cxn>
                  </a:cxnLst>
                  <a:rect l="0" t="0" r="r" b="b"/>
                  <a:pathLst>
                    <a:path w="23" h="484">
                      <a:moveTo>
                        <a:pt x="0" y="0"/>
                      </a:moveTo>
                      <a:lnTo>
                        <a:pt x="0" y="484"/>
                      </a:lnTo>
                      <a:lnTo>
                        <a:pt x="23" y="484"/>
                      </a:lnTo>
                      <a:lnTo>
                        <a:pt x="23"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1" name="Line 90"/>
                <p:cNvSpPr>
                  <a:spLocks noChangeShapeType="1"/>
                </p:cNvSpPr>
                <p:nvPr/>
              </p:nvSpPr>
              <p:spPr bwMode="auto">
                <a:xfrm>
                  <a:off x="4165" y="1017"/>
                  <a:ext cx="23" cy="1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Line 91"/>
                <p:cNvSpPr>
                  <a:spLocks noChangeShapeType="1"/>
                </p:cNvSpPr>
                <p:nvPr/>
              </p:nvSpPr>
              <p:spPr bwMode="auto">
                <a:xfrm>
                  <a:off x="4164" y="1062"/>
                  <a:ext cx="24" cy="1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Line 92"/>
                <p:cNvSpPr>
                  <a:spLocks noChangeShapeType="1"/>
                </p:cNvSpPr>
                <p:nvPr/>
              </p:nvSpPr>
              <p:spPr bwMode="auto">
                <a:xfrm>
                  <a:off x="4164" y="1105"/>
                  <a:ext cx="25" cy="11"/>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 name="Line 93"/>
                <p:cNvSpPr>
                  <a:spLocks noChangeShapeType="1"/>
                </p:cNvSpPr>
                <p:nvPr/>
              </p:nvSpPr>
              <p:spPr bwMode="auto">
                <a:xfrm>
                  <a:off x="4164" y="1151"/>
                  <a:ext cx="24"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 name="Line 94"/>
                <p:cNvSpPr>
                  <a:spLocks noChangeShapeType="1"/>
                </p:cNvSpPr>
                <p:nvPr/>
              </p:nvSpPr>
              <p:spPr bwMode="auto">
                <a:xfrm>
                  <a:off x="4164" y="1192"/>
                  <a:ext cx="24"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 name="Line 95"/>
                <p:cNvSpPr>
                  <a:spLocks noChangeShapeType="1"/>
                </p:cNvSpPr>
                <p:nvPr/>
              </p:nvSpPr>
              <p:spPr bwMode="auto">
                <a:xfrm>
                  <a:off x="4164" y="1239"/>
                  <a:ext cx="25"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 name="Line 96"/>
                <p:cNvSpPr>
                  <a:spLocks noChangeShapeType="1"/>
                </p:cNvSpPr>
                <p:nvPr/>
              </p:nvSpPr>
              <p:spPr bwMode="auto">
                <a:xfrm>
                  <a:off x="4164" y="1284"/>
                  <a:ext cx="25"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Line 97"/>
                <p:cNvSpPr>
                  <a:spLocks noChangeShapeType="1"/>
                </p:cNvSpPr>
                <p:nvPr/>
              </p:nvSpPr>
              <p:spPr bwMode="auto">
                <a:xfrm>
                  <a:off x="4164" y="1330"/>
                  <a:ext cx="25" cy="6"/>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 name="Line 98"/>
                <p:cNvSpPr>
                  <a:spLocks noChangeShapeType="1"/>
                </p:cNvSpPr>
                <p:nvPr/>
              </p:nvSpPr>
              <p:spPr bwMode="auto">
                <a:xfrm>
                  <a:off x="4164" y="1373"/>
                  <a:ext cx="24" cy="4"/>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 name="Line 99"/>
                <p:cNvSpPr>
                  <a:spLocks noChangeShapeType="1"/>
                </p:cNvSpPr>
                <p:nvPr/>
              </p:nvSpPr>
              <p:spPr bwMode="auto">
                <a:xfrm>
                  <a:off x="4164" y="1418"/>
                  <a:ext cx="25" cy="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Rectangle 100"/>
                <p:cNvSpPr>
                  <a:spLocks noChangeArrowheads="1"/>
                </p:cNvSpPr>
                <p:nvPr/>
              </p:nvSpPr>
              <p:spPr bwMode="auto">
                <a:xfrm>
                  <a:off x="4155" y="1546"/>
                  <a:ext cx="19" cy="42"/>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 name="Freeform 101"/>
                <p:cNvSpPr>
                  <a:spLocks/>
                </p:cNvSpPr>
                <p:nvPr/>
              </p:nvSpPr>
              <p:spPr bwMode="auto">
                <a:xfrm>
                  <a:off x="4162" y="1544"/>
                  <a:ext cx="26" cy="48"/>
                </a:xfrm>
                <a:custGeom>
                  <a:avLst/>
                  <a:gdLst>
                    <a:gd name="T0" fmla="*/ 8 w 26"/>
                    <a:gd name="T1" fmla="*/ 48 h 48"/>
                    <a:gd name="T2" fmla="*/ 8 w 26"/>
                    <a:gd name="T3" fmla="*/ 7 h 48"/>
                    <a:gd name="T4" fmla="*/ 0 w 26"/>
                    <a:gd name="T5" fmla="*/ 7 h 48"/>
                    <a:gd name="T6" fmla="*/ 0 w 26"/>
                    <a:gd name="T7" fmla="*/ 0 h 48"/>
                    <a:gd name="T8" fmla="*/ 26 w 26"/>
                    <a:gd name="T9" fmla="*/ 0 h 48"/>
                    <a:gd name="T10" fmla="*/ 26 w 26"/>
                    <a:gd name="T11" fmla="*/ 48 h 48"/>
                    <a:gd name="T12" fmla="*/ 8 w 2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8" y="48"/>
                      </a:moveTo>
                      <a:lnTo>
                        <a:pt x="8" y="7"/>
                      </a:lnTo>
                      <a:lnTo>
                        <a:pt x="0" y="7"/>
                      </a:lnTo>
                      <a:lnTo>
                        <a:pt x="0" y="0"/>
                      </a:lnTo>
                      <a:lnTo>
                        <a:pt x="26" y="0"/>
                      </a:lnTo>
                      <a:lnTo>
                        <a:pt x="26" y="48"/>
                      </a:lnTo>
                      <a:lnTo>
                        <a:pt x="8" y="48"/>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 name="Freeform 102"/>
                <p:cNvSpPr>
                  <a:spLocks/>
                </p:cNvSpPr>
                <p:nvPr/>
              </p:nvSpPr>
              <p:spPr bwMode="auto">
                <a:xfrm>
                  <a:off x="4198" y="948"/>
                  <a:ext cx="32" cy="644"/>
                </a:xfrm>
                <a:custGeom>
                  <a:avLst/>
                  <a:gdLst>
                    <a:gd name="T0" fmla="*/ 0 w 32"/>
                    <a:gd name="T1" fmla="*/ 0 h 644"/>
                    <a:gd name="T2" fmla="*/ 32 w 32"/>
                    <a:gd name="T3" fmla="*/ 29 h 644"/>
                    <a:gd name="T4" fmla="*/ 32 w 32"/>
                    <a:gd name="T5" fmla="*/ 644 h 644"/>
                    <a:gd name="T6" fmla="*/ 0 w 32"/>
                    <a:gd name="T7" fmla="*/ 644 h 644"/>
                    <a:gd name="T8" fmla="*/ 0 w 32"/>
                    <a:gd name="T9" fmla="*/ 0 h 644"/>
                  </a:gdLst>
                  <a:ahLst/>
                  <a:cxnLst>
                    <a:cxn ang="0">
                      <a:pos x="T0" y="T1"/>
                    </a:cxn>
                    <a:cxn ang="0">
                      <a:pos x="T2" y="T3"/>
                    </a:cxn>
                    <a:cxn ang="0">
                      <a:pos x="T4" y="T5"/>
                    </a:cxn>
                    <a:cxn ang="0">
                      <a:pos x="T6" y="T7"/>
                    </a:cxn>
                    <a:cxn ang="0">
                      <a:pos x="T8" y="T9"/>
                    </a:cxn>
                  </a:cxnLst>
                  <a:rect l="0" t="0" r="r" b="b"/>
                  <a:pathLst>
                    <a:path w="32" h="644">
                      <a:moveTo>
                        <a:pt x="0" y="0"/>
                      </a:moveTo>
                      <a:lnTo>
                        <a:pt x="32" y="29"/>
                      </a:lnTo>
                      <a:lnTo>
                        <a:pt x="32" y="644"/>
                      </a:lnTo>
                      <a:lnTo>
                        <a:pt x="0" y="644"/>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 name="Rectangle 103"/>
                <p:cNvSpPr>
                  <a:spLocks noChangeArrowheads="1"/>
                </p:cNvSpPr>
                <p:nvPr/>
              </p:nvSpPr>
              <p:spPr bwMode="auto">
                <a:xfrm>
                  <a:off x="4188" y="950"/>
                  <a:ext cx="7" cy="638"/>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 name="Freeform 104"/>
                <p:cNvSpPr>
                  <a:spLocks/>
                </p:cNvSpPr>
                <p:nvPr/>
              </p:nvSpPr>
              <p:spPr bwMode="auto">
                <a:xfrm>
                  <a:off x="4198" y="962"/>
                  <a:ext cx="32" cy="513"/>
                </a:xfrm>
                <a:custGeom>
                  <a:avLst/>
                  <a:gdLst>
                    <a:gd name="T0" fmla="*/ 32 w 32"/>
                    <a:gd name="T1" fmla="*/ 29 h 513"/>
                    <a:gd name="T2" fmla="*/ 0 w 32"/>
                    <a:gd name="T3" fmla="*/ 0 h 513"/>
                    <a:gd name="T4" fmla="*/ 0 w 32"/>
                    <a:gd name="T5" fmla="*/ 513 h 513"/>
                    <a:gd name="T6" fmla="*/ 32 w 32"/>
                    <a:gd name="T7" fmla="*/ 513 h 513"/>
                    <a:gd name="T8" fmla="*/ 32 w 32"/>
                    <a:gd name="T9" fmla="*/ 29 h 513"/>
                  </a:gdLst>
                  <a:ahLst/>
                  <a:cxnLst>
                    <a:cxn ang="0">
                      <a:pos x="T0" y="T1"/>
                    </a:cxn>
                    <a:cxn ang="0">
                      <a:pos x="T2" y="T3"/>
                    </a:cxn>
                    <a:cxn ang="0">
                      <a:pos x="T4" y="T5"/>
                    </a:cxn>
                    <a:cxn ang="0">
                      <a:pos x="T6" y="T7"/>
                    </a:cxn>
                    <a:cxn ang="0">
                      <a:pos x="T8" y="T9"/>
                    </a:cxn>
                  </a:cxnLst>
                  <a:rect l="0" t="0" r="r" b="b"/>
                  <a:pathLst>
                    <a:path w="32" h="513">
                      <a:moveTo>
                        <a:pt x="32" y="29"/>
                      </a:moveTo>
                      <a:lnTo>
                        <a:pt x="0" y="0"/>
                      </a:lnTo>
                      <a:lnTo>
                        <a:pt x="0" y="513"/>
                      </a:lnTo>
                      <a:lnTo>
                        <a:pt x="32" y="513"/>
                      </a:lnTo>
                      <a:lnTo>
                        <a:pt x="32" y="29"/>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 name="Freeform 105"/>
                <p:cNvSpPr>
                  <a:spLocks/>
                </p:cNvSpPr>
                <p:nvPr/>
              </p:nvSpPr>
              <p:spPr bwMode="auto">
                <a:xfrm>
                  <a:off x="4209" y="991"/>
                  <a:ext cx="21" cy="469"/>
                </a:xfrm>
                <a:custGeom>
                  <a:avLst/>
                  <a:gdLst>
                    <a:gd name="T0" fmla="*/ 0 w 21"/>
                    <a:gd name="T1" fmla="*/ 0 h 469"/>
                    <a:gd name="T2" fmla="*/ 0 w 21"/>
                    <a:gd name="T3" fmla="*/ 469 h 469"/>
                    <a:gd name="T4" fmla="*/ 21 w 21"/>
                    <a:gd name="T5" fmla="*/ 469 h 469"/>
                    <a:gd name="T6" fmla="*/ 21 w 21"/>
                    <a:gd name="T7" fmla="*/ 15 h 469"/>
                    <a:gd name="T8" fmla="*/ 0 w 21"/>
                    <a:gd name="T9" fmla="*/ 0 h 469"/>
                  </a:gdLst>
                  <a:ahLst/>
                  <a:cxnLst>
                    <a:cxn ang="0">
                      <a:pos x="T0" y="T1"/>
                    </a:cxn>
                    <a:cxn ang="0">
                      <a:pos x="T2" y="T3"/>
                    </a:cxn>
                    <a:cxn ang="0">
                      <a:pos x="T4" y="T5"/>
                    </a:cxn>
                    <a:cxn ang="0">
                      <a:pos x="T6" y="T7"/>
                    </a:cxn>
                    <a:cxn ang="0">
                      <a:pos x="T8" y="T9"/>
                    </a:cxn>
                  </a:cxnLst>
                  <a:rect l="0" t="0" r="r" b="b"/>
                  <a:pathLst>
                    <a:path w="21" h="469">
                      <a:moveTo>
                        <a:pt x="0" y="0"/>
                      </a:moveTo>
                      <a:lnTo>
                        <a:pt x="0" y="469"/>
                      </a:lnTo>
                      <a:lnTo>
                        <a:pt x="21" y="469"/>
                      </a:lnTo>
                      <a:lnTo>
                        <a:pt x="21"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 name="Line 106"/>
                <p:cNvSpPr>
                  <a:spLocks noChangeShapeType="1"/>
                </p:cNvSpPr>
                <p:nvPr/>
              </p:nvSpPr>
              <p:spPr bwMode="auto">
                <a:xfrm>
                  <a:off x="4208" y="1035"/>
                  <a:ext cx="22" cy="14"/>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 name="Line 107"/>
                <p:cNvSpPr>
                  <a:spLocks noChangeShapeType="1"/>
                </p:cNvSpPr>
                <p:nvPr/>
              </p:nvSpPr>
              <p:spPr bwMode="auto">
                <a:xfrm>
                  <a:off x="4207" y="1078"/>
                  <a:ext cx="24" cy="1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 name="Line 108"/>
                <p:cNvSpPr>
                  <a:spLocks noChangeShapeType="1"/>
                </p:cNvSpPr>
                <p:nvPr/>
              </p:nvSpPr>
              <p:spPr bwMode="auto">
                <a:xfrm>
                  <a:off x="4207" y="1120"/>
                  <a:ext cx="25" cy="11"/>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 name="Line 109"/>
                <p:cNvSpPr>
                  <a:spLocks noChangeShapeType="1"/>
                </p:cNvSpPr>
                <p:nvPr/>
              </p:nvSpPr>
              <p:spPr bwMode="auto">
                <a:xfrm>
                  <a:off x="4207" y="1165"/>
                  <a:ext cx="24"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 name="Line 110"/>
                <p:cNvSpPr>
                  <a:spLocks noChangeShapeType="1"/>
                </p:cNvSpPr>
                <p:nvPr/>
              </p:nvSpPr>
              <p:spPr bwMode="auto">
                <a:xfrm>
                  <a:off x="4207" y="1204"/>
                  <a:ext cx="23"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 name="Line 111"/>
                <p:cNvSpPr>
                  <a:spLocks noChangeShapeType="1"/>
                </p:cNvSpPr>
                <p:nvPr/>
              </p:nvSpPr>
              <p:spPr bwMode="auto">
                <a:xfrm>
                  <a:off x="4207" y="1250"/>
                  <a:ext cx="25" cy="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 name="Line 112"/>
                <p:cNvSpPr>
                  <a:spLocks noChangeShapeType="1"/>
                </p:cNvSpPr>
                <p:nvPr/>
              </p:nvSpPr>
              <p:spPr bwMode="auto">
                <a:xfrm>
                  <a:off x="4207" y="1293"/>
                  <a:ext cx="25"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 name="Line 113"/>
                <p:cNvSpPr>
                  <a:spLocks noChangeShapeType="1"/>
                </p:cNvSpPr>
                <p:nvPr/>
              </p:nvSpPr>
              <p:spPr bwMode="auto">
                <a:xfrm>
                  <a:off x="4207" y="1338"/>
                  <a:ext cx="25" cy="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 name="Line 114"/>
                <p:cNvSpPr>
                  <a:spLocks noChangeShapeType="1"/>
                </p:cNvSpPr>
                <p:nvPr/>
              </p:nvSpPr>
              <p:spPr bwMode="auto">
                <a:xfrm>
                  <a:off x="4207" y="1379"/>
                  <a:ext cx="24" cy="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 name="Line 115"/>
                <p:cNvSpPr>
                  <a:spLocks noChangeShapeType="1"/>
                </p:cNvSpPr>
                <p:nvPr/>
              </p:nvSpPr>
              <p:spPr bwMode="auto">
                <a:xfrm>
                  <a:off x="4207" y="1422"/>
                  <a:ext cx="25" cy="4"/>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 name="Rectangle 116"/>
                <p:cNvSpPr>
                  <a:spLocks noChangeArrowheads="1"/>
                </p:cNvSpPr>
                <p:nvPr/>
              </p:nvSpPr>
              <p:spPr bwMode="auto">
                <a:xfrm>
                  <a:off x="4197" y="1546"/>
                  <a:ext cx="19" cy="42"/>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8" name="Freeform 117"/>
                <p:cNvSpPr>
                  <a:spLocks/>
                </p:cNvSpPr>
                <p:nvPr/>
              </p:nvSpPr>
              <p:spPr bwMode="auto">
                <a:xfrm>
                  <a:off x="4206" y="1545"/>
                  <a:ext cx="24" cy="47"/>
                </a:xfrm>
                <a:custGeom>
                  <a:avLst/>
                  <a:gdLst>
                    <a:gd name="T0" fmla="*/ 7 w 24"/>
                    <a:gd name="T1" fmla="*/ 47 h 47"/>
                    <a:gd name="T2" fmla="*/ 7 w 24"/>
                    <a:gd name="T3" fmla="*/ 6 h 47"/>
                    <a:gd name="T4" fmla="*/ 0 w 24"/>
                    <a:gd name="T5" fmla="*/ 6 h 47"/>
                    <a:gd name="T6" fmla="*/ 0 w 24"/>
                    <a:gd name="T7" fmla="*/ 0 h 47"/>
                    <a:gd name="T8" fmla="*/ 24 w 24"/>
                    <a:gd name="T9" fmla="*/ 0 h 47"/>
                    <a:gd name="T10" fmla="*/ 24 w 24"/>
                    <a:gd name="T11" fmla="*/ 47 h 47"/>
                    <a:gd name="T12" fmla="*/ 7 w 24"/>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24" h="47">
                      <a:moveTo>
                        <a:pt x="7" y="47"/>
                      </a:moveTo>
                      <a:lnTo>
                        <a:pt x="7" y="6"/>
                      </a:lnTo>
                      <a:lnTo>
                        <a:pt x="0" y="6"/>
                      </a:lnTo>
                      <a:lnTo>
                        <a:pt x="0" y="0"/>
                      </a:lnTo>
                      <a:lnTo>
                        <a:pt x="24" y="0"/>
                      </a:lnTo>
                      <a:lnTo>
                        <a:pt x="24" y="47"/>
                      </a:lnTo>
                      <a:lnTo>
                        <a:pt x="7" y="47"/>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 name="Freeform 118"/>
                <p:cNvSpPr>
                  <a:spLocks/>
                </p:cNvSpPr>
                <p:nvPr/>
              </p:nvSpPr>
              <p:spPr bwMode="auto">
                <a:xfrm>
                  <a:off x="4236" y="965"/>
                  <a:ext cx="32" cy="625"/>
                </a:xfrm>
                <a:custGeom>
                  <a:avLst/>
                  <a:gdLst>
                    <a:gd name="T0" fmla="*/ 0 w 32"/>
                    <a:gd name="T1" fmla="*/ 0 h 625"/>
                    <a:gd name="T2" fmla="*/ 32 w 32"/>
                    <a:gd name="T3" fmla="*/ 28 h 625"/>
                    <a:gd name="T4" fmla="*/ 32 w 32"/>
                    <a:gd name="T5" fmla="*/ 625 h 625"/>
                    <a:gd name="T6" fmla="*/ 0 w 32"/>
                    <a:gd name="T7" fmla="*/ 625 h 625"/>
                    <a:gd name="T8" fmla="*/ 0 w 32"/>
                    <a:gd name="T9" fmla="*/ 0 h 625"/>
                  </a:gdLst>
                  <a:ahLst/>
                  <a:cxnLst>
                    <a:cxn ang="0">
                      <a:pos x="T0" y="T1"/>
                    </a:cxn>
                    <a:cxn ang="0">
                      <a:pos x="T2" y="T3"/>
                    </a:cxn>
                    <a:cxn ang="0">
                      <a:pos x="T4" y="T5"/>
                    </a:cxn>
                    <a:cxn ang="0">
                      <a:pos x="T6" y="T7"/>
                    </a:cxn>
                    <a:cxn ang="0">
                      <a:pos x="T8" y="T9"/>
                    </a:cxn>
                  </a:cxnLst>
                  <a:rect l="0" t="0" r="r" b="b"/>
                  <a:pathLst>
                    <a:path w="32" h="625">
                      <a:moveTo>
                        <a:pt x="0" y="0"/>
                      </a:moveTo>
                      <a:lnTo>
                        <a:pt x="32" y="28"/>
                      </a:lnTo>
                      <a:lnTo>
                        <a:pt x="32" y="625"/>
                      </a:lnTo>
                      <a:lnTo>
                        <a:pt x="0" y="625"/>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Rectangle 119"/>
                <p:cNvSpPr>
                  <a:spLocks noChangeArrowheads="1"/>
                </p:cNvSpPr>
                <p:nvPr/>
              </p:nvSpPr>
              <p:spPr bwMode="auto">
                <a:xfrm>
                  <a:off x="4226" y="966"/>
                  <a:ext cx="7" cy="620"/>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1" name="Freeform 120"/>
                <p:cNvSpPr>
                  <a:spLocks/>
                </p:cNvSpPr>
                <p:nvPr/>
              </p:nvSpPr>
              <p:spPr bwMode="auto">
                <a:xfrm>
                  <a:off x="4236" y="978"/>
                  <a:ext cx="32" cy="498"/>
                </a:xfrm>
                <a:custGeom>
                  <a:avLst/>
                  <a:gdLst>
                    <a:gd name="T0" fmla="*/ 32 w 32"/>
                    <a:gd name="T1" fmla="*/ 28 h 498"/>
                    <a:gd name="T2" fmla="*/ 0 w 32"/>
                    <a:gd name="T3" fmla="*/ 0 h 498"/>
                    <a:gd name="T4" fmla="*/ 0 w 32"/>
                    <a:gd name="T5" fmla="*/ 498 h 498"/>
                    <a:gd name="T6" fmla="*/ 32 w 32"/>
                    <a:gd name="T7" fmla="*/ 498 h 498"/>
                    <a:gd name="T8" fmla="*/ 32 w 32"/>
                    <a:gd name="T9" fmla="*/ 28 h 498"/>
                  </a:gdLst>
                  <a:ahLst/>
                  <a:cxnLst>
                    <a:cxn ang="0">
                      <a:pos x="T0" y="T1"/>
                    </a:cxn>
                    <a:cxn ang="0">
                      <a:pos x="T2" y="T3"/>
                    </a:cxn>
                    <a:cxn ang="0">
                      <a:pos x="T4" y="T5"/>
                    </a:cxn>
                    <a:cxn ang="0">
                      <a:pos x="T6" y="T7"/>
                    </a:cxn>
                    <a:cxn ang="0">
                      <a:pos x="T8" y="T9"/>
                    </a:cxn>
                  </a:cxnLst>
                  <a:rect l="0" t="0" r="r" b="b"/>
                  <a:pathLst>
                    <a:path w="32" h="498">
                      <a:moveTo>
                        <a:pt x="32" y="28"/>
                      </a:moveTo>
                      <a:lnTo>
                        <a:pt x="0" y="0"/>
                      </a:lnTo>
                      <a:lnTo>
                        <a:pt x="0" y="498"/>
                      </a:lnTo>
                      <a:lnTo>
                        <a:pt x="32" y="498"/>
                      </a:lnTo>
                      <a:lnTo>
                        <a:pt x="32" y="28"/>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 name="Freeform 121"/>
                <p:cNvSpPr>
                  <a:spLocks/>
                </p:cNvSpPr>
                <p:nvPr/>
              </p:nvSpPr>
              <p:spPr bwMode="auto">
                <a:xfrm>
                  <a:off x="4247" y="1006"/>
                  <a:ext cx="21" cy="455"/>
                </a:xfrm>
                <a:custGeom>
                  <a:avLst/>
                  <a:gdLst>
                    <a:gd name="T0" fmla="*/ 0 w 21"/>
                    <a:gd name="T1" fmla="*/ 0 h 455"/>
                    <a:gd name="T2" fmla="*/ 0 w 21"/>
                    <a:gd name="T3" fmla="*/ 455 h 455"/>
                    <a:gd name="T4" fmla="*/ 21 w 21"/>
                    <a:gd name="T5" fmla="*/ 455 h 455"/>
                    <a:gd name="T6" fmla="*/ 21 w 21"/>
                    <a:gd name="T7" fmla="*/ 15 h 455"/>
                    <a:gd name="T8" fmla="*/ 0 w 21"/>
                    <a:gd name="T9" fmla="*/ 0 h 455"/>
                  </a:gdLst>
                  <a:ahLst/>
                  <a:cxnLst>
                    <a:cxn ang="0">
                      <a:pos x="T0" y="T1"/>
                    </a:cxn>
                    <a:cxn ang="0">
                      <a:pos x="T2" y="T3"/>
                    </a:cxn>
                    <a:cxn ang="0">
                      <a:pos x="T4" y="T5"/>
                    </a:cxn>
                    <a:cxn ang="0">
                      <a:pos x="T6" y="T7"/>
                    </a:cxn>
                    <a:cxn ang="0">
                      <a:pos x="T8" y="T9"/>
                    </a:cxn>
                  </a:cxnLst>
                  <a:rect l="0" t="0" r="r" b="b"/>
                  <a:pathLst>
                    <a:path w="21" h="455">
                      <a:moveTo>
                        <a:pt x="0" y="0"/>
                      </a:moveTo>
                      <a:lnTo>
                        <a:pt x="0" y="455"/>
                      </a:lnTo>
                      <a:lnTo>
                        <a:pt x="21" y="455"/>
                      </a:lnTo>
                      <a:lnTo>
                        <a:pt x="21"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 name="Line 122"/>
                <p:cNvSpPr>
                  <a:spLocks noChangeShapeType="1"/>
                </p:cNvSpPr>
                <p:nvPr/>
              </p:nvSpPr>
              <p:spPr bwMode="auto">
                <a:xfrm>
                  <a:off x="4246" y="1048"/>
                  <a:ext cx="21" cy="14"/>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 name="Line 123"/>
                <p:cNvSpPr>
                  <a:spLocks noChangeShapeType="1"/>
                </p:cNvSpPr>
                <p:nvPr/>
              </p:nvSpPr>
              <p:spPr bwMode="auto">
                <a:xfrm>
                  <a:off x="4245" y="1091"/>
                  <a:ext cx="23" cy="12"/>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 name="Line 124"/>
                <p:cNvSpPr>
                  <a:spLocks noChangeShapeType="1"/>
                </p:cNvSpPr>
                <p:nvPr/>
              </p:nvSpPr>
              <p:spPr bwMode="auto">
                <a:xfrm>
                  <a:off x="4245" y="1132"/>
                  <a:ext cx="24"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Line 125"/>
                <p:cNvSpPr>
                  <a:spLocks noChangeShapeType="1"/>
                </p:cNvSpPr>
                <p:nvPr/>
              </p:nvSpPr>
              <p:spPr bwMode="auto">
                <a:xfrm>
                  <a:off x="4245" y="1175"/>
                  <a:ext cx="23"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 name="Line 126"/>
                <p:cNvSpPr>
                  <a:spLocks noChangeShapeType="1"/>
                </p:cNvSpPr>
                <p:nvPr/>
              </p:nvSpPr>
              <p:spPr bwMode="auto">
                <a:xfrm>
                  <a:off x="4245" y="1213"/>
                  <a:ext cx="23"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 name="Line 127"/>
                <p:cNvSpPr>
                  <a:spLocks noChangeShapeType="1"/>
                </p:cNvSpPr>
                <p:nvPr/>
              </p:nvSpPr>
              <p:spPr bwMode="auto">
                <a:xfrm>
                  <a:off x="4245" y="1257"/>
                  <a:ext cx="24" cy="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 name="Line 128"/>
                <p:cNvSpPr>
                  <a:spLocks noChangeShapeType="1"/>
                </p:cNvSpPr>
                <p:nvPr/>
              </p:nvSpPr>
              <p:spPr bwMode="auto">
                <a:xfrm>
                  <a:off x="4245" y="1299"/>
                  <a:ext cx="24"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 name="Line 129"/>
                <p:cNvSpPr>
                  <a:spLocks noChangeShapeType="1"/>
                </p:cNvSpPr>
                <p:nvPr/>
              </p:nvSpPr>
              <p:spPr bwMode="auto">
                <a:xfrm>
                  <a:off x="4245" y="1342"/>
                  <a:ext cx="24" cy="6"/>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 name="Line 130"/>
                <p:cNvSpPr>
                  <a:spLocks noChangeShapeType="1"/>
                </p:cNvSpPr>
                <p:nvPr/>
              </p:nvSpPr>
              <p:spPr bwMode="auto">
                <a:xfrm>
                  <a:off x="4245" y="1383"/>
                  <a:ext cx="23" cy="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Line 131"/>
                <p:cNvSpPr>
                  <a:spLocks noChangeShapeType="1"/>
                </p:cNvSpPr>
                <p:nvPr/>
              </p:nvSpPr>
              <p:spPr bwMode="auto">
                <a:xfrm>
                  <a:off x="4245" y="1425"/>
                  <a:ext cx="24" cy="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Rectangle 132"/>
                <p:cNvSpPr>
                  <a:spLocks noChangeArrowheads="1"/>
                </p:cNvSpPr>
                <p:nvPr/>
              </p:nvSpPr>
              <p:spPr bwMode="auto">
                <a:xfrm>
                  <a:off x="4235" y="1546"/>
                  <a:ext cx="17" cy="40"/>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 name="Freeform 133"/>
                <p:cNvSpPr>
                  <a:spLocks/>
                </p:cNvSpPr>
                <p:nvPr/>
              </p:nvSpPr>
              <p:spPr bwMode="auto">
                <a:xfrm>
                  <a:off x="4244" y="1544"/>
                  <a:ext cx="24" cy="46"/>
                </a:xfrm>
                <a:custGeom>
                  <a:avLst/>
                  <a:gdLst>
                    <a:gd name="T0" fmla="*/ 7 w 24"/>
                    <a:gd name="T1" fmla="*/ 46 h 46"/>
                    <a:gd name="T2" fmla="*/ 7 w 24"/>
                    <a:gd name="T3" fmla="*/ 6 h 46"/>
                    <a:gd name="T4" fmla="*/ 0 w 24"/>
                    <a:gd name="T5" fmla="*/ 6 h 46"/>
                    <a:gd name="T6" fmla="*/ 0 w 24"/>
                    <a:gd name="T7" fmla="*/ 0 h 46"/>
                    <a:gd name="T8" fmla="*/ 24 w 24"/>
                    <a:gd name="T9" fmla="*/ 0 h 46"/>
                    <a:gd name="T10" fmla="*/ 24 w 24"/>
                    <a:gd name="T11" fmla="*/ 46 h 46"/>
                    <a:gd name="T12" fmla="*/ 7 w 24"/>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24" h="46">
                      <a:moveTo>
                        <a:pt x="7" y="46"/>
                      </a:moveTo>
                      <a:lnTo>
                        <a:pt x="7" y="6"/>
                      </a:lnTo>
                      <a:lnTo>
                        <a:pt x="0" y="6"/>
                      </a:lnTo>
                      <a:lnTo>
                        <a:pt x="0" y="0"/>
                      </a:lnTo>
                      <a:lnTo>
                        <a:pt x="24" y="0"/>
                      </a:lnTo>
                      <a:lnTo>
                        <a:pt x="24" y="46"/>
                      </a:lnTo>
                      <a:lnTo>
                        <a:pt x="7" y="46"/>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 name="Freeform 134"/>
                <p:cNvSpPr>
                  <a:spLocks/>
                </p:cNvSpPr>
                <p:nvPr/>
              </p:nvSpPr>
              <p:spPr bwMode="auto">
                <a:xfrm>
                  <a:off x="4275" y="984"/>
                  <a:ext cx="31" cy="605"/>
                </a:xfrm>
                <a:custGeom>
                  <a:avLst/>
                  <a:gdLst>
                    <a:gd name="T0" fmla="*/ 0 w 31"/>
                    <a:gd name="T1" fmla="*/ 0 h 605"/>
                    <a:gd name="T2" fmla="*/ 31 w 31"/>
                    <a:gd name="T3" fmla="*/ 27 h 605"/>
                    <a:gd name="T4" fmla="*/ 31 w 31"/>
                    <a:gd name="T5" fmla="*/ 605 h 605"/>
                    <a:gd name="T6" fmla="*/ 0 w 31"/>
                    <a:gd name="T7" fmla="*/ 605 h 605"/>
                    <a:gd name="T8" fmla="*/ 0 w 31"/>
                    <a:gd name="T9" fmla="*/ 0 h 605"/>
                  </a:gdLst>
                  <a:ahLst/>
                  <a:cxnLst>
                    <a:cxn ang="0">
                      <a:pos x="T0" y="T1"/>
                    </a:cxn>
                    <a:cxn ang="0">
                      <a:pos x="T2" y="T3"/>
                    </a:cxn>
                    <a:cxn ang="0">
                      <a:pos x="T4" y="T5"/>
                    </a:cxn>
                    <a:cxn ang="0">
                      <a:pos x="T6" y="T7"/>
                    </a:cxn>
                    <a:cxn ang="0">
                      <a:pos x="T8" y="T9"/>
                    </a:cxn>
                  </a:cxnLst>
                  <a:rect l="0" t="0" r="r" b="b"/>
                  <a:pathLst>
                    <a:path w="31" h="605">
                      <a:moveTo>
                        <a:pt x="0" y="0"/>
                      </a:moveTo>
                      <a:lnTo>
                        <a:pt x="31" y="27"/>
                      </a:lnTo>
                      <a:lnTo>
                        <a:pt x="31" y="605"/>
                      </a:lnTo>
                      <a:lnTo>
                        <a:pt x="0" y="605"/>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 name="Rectangle 135"/>
                <p:cNvSpPr>
                  <a:spLocks noChangeArrowheads="1"/>
                </p:cNvSpPr>
                <p:nvPr/>
              </p:nvSpPr>
              <p:spPr bwMode="auto">
                <a:xfrm>
                  <a:off x="4266" y="983"/>
                  <a:ext cx="5" cy="603"/>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7" name="Freeform 136"/>
                <p:cNvSpPr>
                  <a:spLocks/>
                </p:cNvSpPr>
                <p:nvPr/>
              </p:nvSpPr>
              <p:spPr bwMode="auto">
                <a:xfrm>
                  <a:off x="4275" y="996"/>
                  <a:ext cx="31" cy="482"/>
                </a:xfrm>
                <a:custGeom>
                  <a:avLst/>
                  <a:gdLst>
                    <a:gd name="T0" fmla="*/ 31 w 31"/>
                    <a:gd name="T1" fmla="*/ 28 h 482"/>
                    <a:gd name="T2" fmla="*/ 0 w 31"/>
                    <a:gd name="T3" fmla="*/ 0 h 482"/>
                    <a:gd name="T4" fmla="*/ 0 w 31"/>
                    <a:gd name="T5" fmla="*/ 482 h 482"/>
                    <a:gd name="T6" fmla="*/ 31 w 31"/>
                    <a:gd name="T7" fmla="*/ 482 h 482"/>
                    <a:gd name="T8" fmla="*/ 31 w 31"/>
                    <a:gd name="T9" fmla="*/ 28 h 482"/>
                  </a:gdLst>
                  <a:ahLst/>
                  <a:cxnLst>
                    <a:cxn ang="0">
                      <a:pos x="T0" y="T1"/>
                    </a:cxn>
                    <a:cxn ang="0">
                      <a:pos x="T2" y="T3"/>
                    </a:cxn>
                    <a:cxn ang="0">
                      <a:pos x="T4" y="T5"/>
                    </a:cxn>
                    <a:cxn ang="0">
                      <a:pos x="T6" y="T7"/>
                    </a:cxn>
                    <a:cxn ang="0">
                      <a:pos x="T8" y="T9"/>
                    </a:cxn>
                  </a:cxnLst>
                  <a:rect l="0" t="0" r="r" b="b"/>
                  <a:pathLst>
                    <a:path w="31" h="482">
                      <a:moveTo>
                        <a:pt x="31" y="28"/>
                      </a:moveTo>
                      <a:lnTo>
                        <a:pt x="0" y="0"/>
                      </a:lnTo>
                      <a:lnTo>
                        <a:pt x="0" y="482"/>
                      </a:lnTo>
                      <a:lnTo>
                        <a:pt x="31" y="482"/>
                      </a:lnTo>
                      <a:lnTo>
                        <a:pt x="31" y="28"/>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 name="Freeform 137"/>
                <p:cNvSpPr>
                  <a:spLocks/>
                </p:cNvSpPr>
                <p:nvPr/>
              </p:nvSpPr>
              <p:spPr bwMode="auto">
                <a:xfrm>
                  <a:off x="4286" y="1024"/>
                  <a:ext cx="20" cy="440"/>
                </a:xfrm>
                <a:custGeom>
                  <a:avLst/>
                  <a:gdLst>
                    <a:gd name="T0" fmla="*/ 0 w 20"/>
                    <a:gd name="T1" fmla="*/ 0 h 440"/>
                    <a:gd name="T2" fmla="*/ 0 w 20"/>
                    <a:gd name="T3" fmla="*/ 440 h 440"/>
                    <a:gd name="T4" fmla="*/ 20 w 20"/>
                    <a:gd name="T5" fmla="*/ 440 h 440"/>
                    <a:gd name="T6" fmla="*/ 20 w 20"/>
                    <a:gd name="T7" fmla="*/ 14 h 440"/>
                    <a:gd name="T8" fmla="*/ 0 w 20"/>
                    <a:gd name="T9" fmla="*/ 0 h 440"/>
                  </a:gdLst>
                  <a:ahLst/>
                  <a:cxnLst>
                    <a:cxn ang="0">
                      <a:pos x="T0" y="T1"/>
                    </a:cxn>
                    <a:cxn ang="0">
                      <a:pos x="T2" y="T3"/>
                    </a:cxn>
                    <a:cxn ang="0">
                      <a:pos x="T4" y="T5"/>
                    </a:cxn>
                    <a:cxn ang="0">
                      <a:pos x="T6" y="T7"/>
                    </a:cxn>
                    <a:cxn ang="0">
                      <a:pos x="T8" y="T9"/>
                    </a:cxn>
                  </a:cxnLst>
                  <a:rect l="0" t="0" r="r" b="b"/>
                  <a:pathLst>
                    <a:path w="20" h="440">
                      <a:moveTo>
                        <a:pt x="0" y="0"/>
                      </a:moveTo>
                      <a:lnTo>
                        <a:pt x="0" y="440"/>
                      </a:lnTo>
                      <a:lnTo>
                        <a:pt x="20" y="440"/>
                      </a:lnTo>
                      <a:lnTo>
                        <a:pt x="20"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 name="Line 138"/>
                <p:cNvSpPr>
                  <a:spLocks noChangeShapeType="1"/>
                </p:cNvSpPr>
                <p:nvPr/>
              </p:nvSpPr>
              <p:spPr bwMode="auto">
                <a:xfrm>
                  <a:off x="4285" y="1065"/>
                  <a:ext cx="20" cy="1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 name="Line 139"/>
                <p:cNvSpPr>
                  <a:spLocks noChangeShapeType="1"/>
                </p:cNvSpPr>
                <p:nvPr/>
              </p:nvSpPr>
              <p:spPr bwMode="auto">
                <a:xfrm>
                  <a:off x="4284" y="1106"/>
                  <a:ext cx="22" cy="12"/>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 name="Line 140"/>
                <p:cNvSpPr>
                  <a:spLocks noChangeShapeType="1"/>
                </p:cNvSpPr>
                <p:nvPr/>
              </p:nvSpPr>
              <p:spPr bwMode="auto">
                <a:xfrm>
                  <a:off x="4284" y="1145"/>
                  <a:ext cx="23" cy="11"/>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 name="Line 141"/>
                <p:cNvSpPr>
                  <a:spLocks noChangeShapeType="1"/>
                </p:cNvSpPr>
                <p:nvPr/>
              </p:nvSpPr>
              <p:spPr bwMode="auto">
                <a:xfrm>
                  <a:off x="4284" y="1187"/>
                  <a:ext cx="22"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 name="Line 142"/>
                <p:cNvSpPr>
                  <a:spLocks noChangeShapeType="1"/>
                </p:cNvSpPr>
                <p:nvPr/>
              </p:nvSpPr>
              <p:spPr bwMode="auto">
                <a:xfrm>
                  <a:off x="4284" y="1223"/>
                  <a:ext cx="22"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 name="Line 143"/>
                <p:cNvSpPr>
                  <a:spLocks noChangeShapeType="1"/>
                </p:cNvSpPr>
                <p:nvPr/>
              </p:nvSpPr>
              <p:spPr bwMode="auto">
                <a:xfrm>
                  <a:off x="4284" y="1266"/>
                  <a:ext cx="23" cy="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 name="Line 144"/>
                <p:cNvSpPr>
                  <a:spLocks noChangeShapeType="1"/>
                </p:cNvSpPr>
                <p:nvPr/>
              </p:nvSpPr>
              <p:spPr bwMode="auto">
                <a:xfrm>
                  <a:off x="4284" y="1307"/>
                  <a:ext cx="23"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Line 145"/>
                <p:cNvSpPr>
                  <a:spLocks noChangeShapeType="1"/>
                </p:cNvSpPr>
                <p:nvPr/>
              </p:nvSpPr>
              <p:spPr bwMode="auto">
                <a:xfrm>
                  <a:off x="4284" y="1349"/>
                  <a:ext cx="23" cy="6"/>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 name="Line 146"/>
                <p:cNvSpPr>
                  <a:spLocks noChangeShapeType="1"/>
                </p:cNvSpPr>
                <p:nvPr/>
              </p:nvSpPr>
              <p:spPr bwMode="auto">
                <a:xfrm>
                  <a:off x="4284" y="1388"/>
                  <a:ext cx="22" cy="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 name="Line 147"/>
                <p:cNvSpPr>
                  <a:spLocks noChangeShapeType="1"/>
                </p:cNvSpPr>
                <p:nvPr/>
              </p:nvSpPr>
              <p:spPr bwMode="auto">
                <a:xfrm>
                  <a:off x="4284" y="1429"/>
                  <a:ext cx="23" cy="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 name="Rectangle 148"/>
                <p:cNvSpPr>
                  <a:spLocks noChangeArrowheads="1"/>
                </p:cNvSpPr>
                <p:nvPr/>
              </p:nvSpPr>
              <p:spPr bwMode="auto">
                <a:xfrm>
                  <a:off x="4273" y="1546"/>
                  <a:ext cx="22" cy="40"/>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0" name="Freeform 149"/>
                <p:cNvSpPr>
                  <a:spLocks/>
                </p:cNvSpPr>
                <p:nvPr/>
              </p:nvSpPr>
              <p:spPr bwMode="auto">
                <a:xfrm>
                  <a:off x="4283" y="1544"/>
                  <a:ext cx="23" cy="45"/>
                </a:xfrm>
                <a:custGeom>
                  <a:avLst/>
                  <a:gdLst>
                    <a:gd name="T0" fmla="*/ 7 w 23"/>
                    <a:gd name="T1" fmla="*/ 45 h 45"/>
                    <a:gd name="T2" fmla="*/ 7 w 23"/>
                    <a:gd name="T3" fmla="*/ 6 h 45"/>
                    <a:gd name="T4" fmla="*/ 0 w 23"/>
                    <a:gd name="T5" fmla="*/ 6 h 45"/>
                    <a:gd name="T6" fmla="*/ 0 w 23"/>
                    <a:gd name="T7" fmla="*/ 0 h 45"/>
                    <a:gd name="T8" fmla="*/ 23 w 23"/>
                    <a:gd name="T9" fmla="*/ 0 h 45"/>
                    <a:gd name="T10" fmla="*/ 23 w 23"/>
                    <a:gd name="T11" fmla="*/ 45 h 45"/>
                    <a:gd name="T12" fmla="*/ 7 w 23"/>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23" h="45">
                      <a:moveTo>
                        <a:pt x="7" y="45"/>
                      </a:moveTo>
                      <a:lnTo>
                        <a:pt x="7" y="6"/>
                      </a:lnTo>
                      <a:lnTo>
                        <a:pt x="0" y="6"/>
                      </a:lnTo>
                      <a:lnTo>
                        <a:pt x="0" y="0"/>
                      </a:lnTo>
                      <a:lnTo>
                        <a:pt x="23" y="0"/>
                      </a:lnTo>
                      <a:lnTo>
                        <a:pt x="23" y="45"/>
                      </a:lnTo>
                      <a:lnTo>
                        <a:pt x="7" y="45"/>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 name="Freeform 150"/>
                <p:cNvSpPr>
                  <a:spLocks/>
                </p:cNvSpPr>
                <p:nvPr/>
              </p:nvSpPr>
              <p:spPr bwMode="auto">
                <a:xfrm>
                  <a:off x="4311" y="1003"/>
                  <a:ext cx="29" cy="585"/>
                </a:xfrm>
                <a:custGeom>
                  <a:avLst/>
                  <a:gdLst>
                    <a:gd name="T0" fmla="*/ 0 w 29"/>
                    <a:gd name="T1" fmla="*/ 0 h 585"/>
                    <a:gd name="T2" fmla="*/ 29 w 29"/>
                    <a:gd name="T3" fmla="*/ 26 h 585"/>
                    <a:gd name="T4" fmla="*/ 29 w 29"/>
                    <a:gd name="T5" fmla="*/ 585 h 585"/>
                    <a:gd name="T6" fmla="*/ 0 w 29"/>
                    <a:gd name="T7" fmla="*/ 585 h 585"/>
                    <a:gd name="T8" fmla="*/ 0 w 29"/>
                    <a:gd name="T9" fmla="*/ 0 h 585"/>
                  </a:gdLst>
                  <a:ahLst/>
                  <a:cxnLst>
                    <a:cxn ang="0">
                      <a:pos x="T0" y="T1"/>
                    </a:cxn>
                    <a:cxn ang="0">
                      <a:pos x="T2" y="T3"/>
                    </a:cxn>
                    <a:cxn ang="0">
                      <a:pos x="T4" y="T5"/>
                    </a:cxn>
                    <a:cxn ang="0">
                      <a:pos x="T6" y="T7"/>
                    </a:cxn>
                    <a:cxn ang="0">
                      <a:pos x="T8" y="T9"/>
                    </a:cxn>
                  </a:cxnLst>
                  <a:rect l="0" t="0" r="r" b="b"/>
                  <a:pathLst>
                    <a:path w="29" h="585">
                      <a:moveTo>
                        <a:pt x="0" y="0"/>
                      </a:moveTo>
                      <a:lnTo>
                        <a:pt x="29" y="26"/>
                      </a:lnTo>
                      <a:lnTo>
                        <a:pt x="29" y="585"/>
                      </a:lnTo>
                      <a:lnTo>
                        <a:pt x="0" y="585"/>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 name="Rectangle 151"/>
                <p:cNvSpPr>
                  <a:spLocks noChangeArrowheads="1"/>
                </p:cNvSpPr>
                <p:nvPr/>
              </p:nvSpPr>
              <p:spPr bwMode="auto">
                <a:xfrm>
                  <a:off x="4304" y="1002"/>
                  <a:ext cx="5" cy="584"/>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3" name="Freeform 152"/>
                <p:cNvSpPr>
                  <a:spLocks/>
                </p:cNvSpPr>
                <p:nvPr/>
              </p:nvSpPr>
              <p:spPr bwMode="auto">
                <a:xfrm>
                  <a:off x="4311" y="1015"/>
                  <a:ext cx="29" cy="467"/>
                </a:xfrm>
                <a:custGeom>
                  <a:avLst/>
                  <a:gdLst>
                    <a:gd name="T0" fmla="*/ 29 w 29"/>
                    <a:gd name="T1" fmla="*/ 27 h 467"/>
                    <a:gd name="T2" fmla="*/ 0 w 29"/>
                    <a:gd name="T3" fmla="*/ 0 h 467"/>
                    <a:gd name="T4" fmla="*/ 0 w 29"/>
                    <a:gd name="T5" fmla="*/ 467 h 467"/>
                    <a:gd name="T6" fmla="*/ 29 w 29"/>
                    <a:gd name="T7" fmla="*/ 467 h 467"/>
                    <a:gd name="T8" fmla="*/ 29 w 29"/>
                    <a:gd name="T9" fmla="*/ 27 h 467"/>
                  </a:gdLst>
                  <a:ahLst/>
                  <a:cxnLst>
                    <a:cxn ang="0">
                      <a:pos x="T0" y="T1"/>
                    </a:cxn>
                    <a:cxn ang="0">
                      <a:pos x="T2" y="T3"/>
                    </a:cxn>
                    <a:cxn ang="0">
                      <a:pos x="T4" y="T5"/>
                    </a:cxn>
                    <a:cxn ang="0">
                      <a:pos x="T6" y="T7"/>
                    </a:cxn>
                    <a:cxn ang="0">
                      <a:pos x="T8" y="T9"/>
                    </a:cxn>
                  </a:cxnLst>
                  <a:rect l="0" t="0" r="r" b="b"/>
                  <a:pathLst>
                    <a:path w="29" h="467">
                      <a:moveTo>
                        <a:pt x="29" y="27"/>
                      </a:moveTo>
                      <a:lnTo>
                        <a:pt x="0" y="0"/>
                      </a:lnTo>
                      <a:lnTo>
                        <a:pt x="0" y="467"/>
                      </a:lnTo>
                      <a:lnTo>
                        <a:pt x="29" y="467"/>
                      </a:lnTo>
                      <a:lnTo>
                        <a:pt x="29" y="27"/>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 name="Freeform 153"/>
                <p:cNvSpPr>
                  <a:spLocks/>
                </p:cNvSpPr>
                <p:nvPr/>
              </p:nvSpPr>
              <p:spPr bwMode="auto">
                <a:xfrm>
                  <a:off x="4321" y="1042"/>
                  <a:ext cx="19" cy="426"/>
                </a:xfrm>
                <a:custGeom>
                  <a:avLst/>
                  <a:gdLst>
                    <a:gd name="T0" fmla="*/ 0 w 19"/>
                    <a:gd name="T1" fmla="*/ 0 h 426"/>
                    <a:gd name="T2" fmla="*/ 0 w 19"/>
                    <a:gd name="T3" fmla="*/ 426 h 426"/>
                    <a:gd name="T4" fmla="*/ 19 w 19"/>
                    <a:gd name="T5" fmla="*/ 426 h 426"/>
                    <a:gd name="T6" fmla="*/ 19 w 19"/>
                    <a:gd name="T7" fmla="*/ 14 h 426"/>
                    <a:gd name="T8" fmla="*/ 0 w 19"/>
                    <a:gd name="T9" fmla="*/ 0 h 426"/>
                  </a:gdLst>
                  <a:ahLst/>
                  <a:cxnLst>
                    <a:cxn ang="0">
                      <a:pos x="T0" y="T1"/>
                    </a:cxn>
                    <a:cxn ang="0">
                      <a:pos x="T2" y="T3"/>
                    </a:cxn>
                    <a:cxn ang="0">
                      <a:pos x="T4" y="T5"/>
                    </a:cxn>
                    <a:cxn ang="0">
                      <a:pos x="T6" y="T7"/>
                    </a:cxn>
                    <a:cxn ang="0">
                      <a:pos x="T8" y="T9"/>
                    </a:cxn>
                  </a:cxnLst>
                  <a:rect l="0" t="0" r="r" b="b"/>
                  <a:pathLst>
                    <a:path w="19" h="426">
                      <a:moveTo>
                        <a:pt x="0" y="0"/>
                      </a:moveTo>
                      <a:lnTo>
                        <a:pt x="0" y="426"/>
                      </a:lnTo>
                      <a:lnTo>
                        <a:pt x="19" y="426"/>
                      </a:lnTo>
                      <a:lnTo>
                        <a:pt x="19"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 name="Line 154"/>
                <p:cNvSpPr>
                  <a:spLocks noChangeShapeType="1"/>
                </p:cNvSpPr>
                <p:nvPr/>
              </p:nvSpPr>
              <p:spPr bwMode="auto">
                <a:xfrm>
                  <a:off x="4320" y="1081"/>
                  <a:ext cx="19" cy="1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 name="Line 155"/>
                <p:cNvSpPr>
                  <a:spLocks noChangeShapeType="1"/>
                </p:cNvSpPr>
                <p:nvPr/>
              </p:nvSpPr>
              <p:spPr bwMode="auto">
                <a:xfrm>
                  <a:off x="4320" y="1120"/>
                  <a:ext cx="20" cy="12"/>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Line 156"/>
                <p:cNvSpPr>
                  <a:spLocks noChangeShapeType="1"/>
                </p:cNvSpPr>
                <p:nvPr/>
              </p:nvSpPr>
              <p:spPr bwMode="auto">
                <a:xfrm>
                  <a:off x="4320" y="1159"/>
                  <a:ext cx="22"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Line 157"/>
                <p:cNvSpPr>
                  <a:spLocks noChangeShapeType="1"/>
                </p:cNvSpPr>
                <p:nvPr/>
              </p:nvSpPr>
              <p:spPr bwMode="auto">
                <a:xfrm>
                  <a:off x="4320" y="1199"/>
                  <a:ext cx="20"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9" name="Line 158"/>
                <p:cNvSpPr>
                  <a:spLocks noChangeShapeType="1"/>
                </p:cNvSpPr>
                <p:nvPr/>
              </p:nvSpPr>
              <p:spPr bwMode="auto">
                <a:xfrm>
                  <a:off x="4320" y="1234"/>
                  <a:ext cx="20"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 name="Line 159"/>
                <p:cNvSpPr>
                  <a:spLocks noChangeShapeType="1"/>
                </p:cNvSpPr>
                <p:nvPr/>
              </p:nvSpPr>
              <p:spPr bwMode="auto">
                <a:xfrm>
                  <a:off x="4320" y="1276"/>
                  <a:ext cx="22"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 name="Line 160"/>
                <p:cNvSpPr>
                  <a:spLocks noChangeShapeType="1"/>
                </p:cNvSpPr>
                <p:nvPr/>
              </p:nvSpPr>
              <p:spPr bwMode="auto">
                <a:xfrm>
                  <a:off x="4320" y="1316"/>
                  <a:ext cx="22" cy="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 name="Line 161"/>
                <p:cNvSpPr>
                  <a:spLocks noChangeShapeType="1"/>
                </p:cNvSpPr>
                <p:nvPr/>
              </p:nvSpPr>
              <p:spPr bwMode="auto">
                <a:xfrm>
                  <a:off x="4320" y="1356"/>
                  <a:ext cx="22" cy="6"/>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3" name="Line 162"/>
                <p:cNvSpPr>
                  <a:spLocks noChangeShapeType="1"/>
                </p:cNvSpPr>
                <p:nvPr/>
              </p:nvSpPr>
              <p:spPr bwMode="auto">
                <a:xfrm>
                  <a:off x="4320" y="1395"/>
                  <a:ext cx="20" cy="4"/>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Line 163"/>
                <p:cNvSpPr>
                  <a:spLocks noChangeShapeType="1"/>
                </p:cNvSpPr>
                <p:nvPr/>
              </p:nvSpPr>
              <p:spPr bwMode="auto">
                <a:xfrm>
                  <a:off x="4320" y="1434"/>
                  <a:ext cx="22" cy="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 name="Rectangle 164"/>
                <p:cNvSpPr>
                  <a:spLocks noChangeArrowheads="1"/>
                </p:cNvSpPr>
                <p:nvPr/>
              </p:nvSpPr>
              <p:spPr bwMode="auto">
                <a:xfrm>
                  <a:off x="4311" y="1546"/>
                  <a:ext cx="17" cy="40"/>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6" name="Freeform 165"/>
                <p:cNvSpPr>
                  <a:spLocks/>
                </p:cNvSpPr>
                <p:nvPr/>
              </p:nvSpPr>
              <p:spPr bwMode="auto">
                <a:xfrm>
                  <a:off x="4318" y="1546"/>
                  <a:ext cx="22" cy="42"/>
                </a:xfrm>
                <a:custGeom>
                  <a:avLst/>
                  <a:gdLst>
                    <a:gd name="T0" fmla="*/ 7 w 22"/>
                    <a:gd name="T1" fmla="*/ 42 h 42"/>
                    <a:gd name="T2" fmla="*/ 7 w 22"/>
                    <a:gd name="T3" fmla="*/ 5 h 42"/>
                    <a:gd name="T4" fmla="*/ 0 w 22"/>
                    <a:gd name="T5" fmla="*/ 5 h 42"/>
                    <a:gd name="T6" fmla="*/ 0 w 22"/>
                    <a:gd name="T7" fmla="*/ 0 h 42"/>
                    <a:gd name="T8" fmla="*/ 22 w 22"/>
                    <a:gd name="T9" fmla="*/ 0 h 42"/>
                    <a:gd name="T10" fmla="*/ 22 w 22"/>
                    <a:gd name="T11" fmla="*/ 42 h 42"/>
                    <a:gd name="T12" fmla="*/ 7 w 22"/>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22" h="42">
                      <a:moveTo>
                        <a:pt x="7" y="42"/>
                      </a:moveTo>
                      <a:lnTo>
                        <a:pt x="7" y="5"/>
                      </a:lnTo>
                      <a:lnTo>
                        <a:pt x="0" y="5"/>
                      </a:lnTo>
                      <a:lnTo>
                        <a:pt x="0" y="0"/>
                      </a:lnTo>
                      <a:lnTo>
                        <a:pt x="22" y="0"/>
                      </a:lnTo>
                      <a:lnTo>
                        <a:pt x="22" y="42"/>
                      </a:lnTo>
                      <a:lnTo>
                        <a:pt x="7" y="42"/>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 name="Freeform 166"/>
                <p:cNvSpPr>
                  <a:spLocks/>
                </p:cNvSpPr>
                <p:nvPr/>
              </p:nvSpPr>
              <p:spPr bwMode="auto">
                <a:xfrm>
                  <a:off x="4348" y="1020"/>
                  <a:ext cx="28" cy="567"/>
                </a:xfrm>
                <a:custGeom>
                  <a:avLst/>
                  <a:gdLst>
                    <a:gd name="T0" fmla="*/ 0 w 28"/>
                    <a:gd name="T1" fmla="*/ 0 h 567"/>
                    <a:gd name="T2" fmla="*/ 28 w 28"/>
                    <a:gd name="T3" fmla="*/ 25 h 567"/>
                    <a:gd name="T4" fmla="*/ 28 w 28"/>
                    <a:gd name="T5" fmla="*/ 567 h 567"/>
                    <a:gd name="T6" fmla="*/ 0 w 28"/>
                    <a:gd name="T7" fmla="*/ 567 h 567"/>
                    <a:gd name="T8" fmla="*/ 0 w 28"/>
                    <a:gd name="T9" fmla="*/ 0 h 567"/>
                  </a:gdLst>
                  <a:ahLst/>
                  <a:cxnLst>
                    <a:cxn ang="0">
                      <a:pos x="T0" y="T1"/>
                    </a:cxn>
                    <a:cxn ang="0">
                      <a:pos x="T2" y="T3"/>
                    </a:cxn>
                    <a:cxn ang="0">
                      <a:pos x="T4" y="T5"/>
                    </a:cxn>
                    <a:cxn ang="0">
                      <a:pos x="T6" y="T7"/>
                    </a:cxn>
                    <a:cxn ang="0">
                      <a:pos x="T8" y="T9"/>
                    </a:cxn>
                  </a:cxnLst>
                  <a:rect l="0" t="0" r="r" b="b"/>
                  <a:pathLst>
                    <a:path w="28" h="567">
                      <a:moveTo>
                        <a:pt x="0" y="0"/>
                      </a:moveTo>
                      <a:lnTo>
                        <a:pt x="28" y="25"/>
                      </a:lnTo>
                      <a:lnTo>
                        <a:pt x="28" y="567"/>
                      </a:lnTo>
                      <a:lnTo>
                        <a:pt x="0" y="567"/>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 name="Rectangle 167"/>
                <p:cNvSpPr>
                  <a:spLocks noChangeArrowheads="1"/>
                </p:cNvSpPr>
                <p:nvPr/>
              </p:nvSpPr>
              <p:spPr bwMode="auto">
                <a:xfrm>
                  <a:off x="4340" y="1018"/>
                  <a:ext cx="7" cy="568"/>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 name="Freeform 168"/>
                <p:cNvSpPr>
                  <a:spLocks/>
                </p:cNvSpPr>
                <p:nvPr/>
              </p:nvSpPr>
              <p:spPr bwMode="auto">
                <a:xfrm>
                  <a:off x="4348" y="1032"/>
                  <a:ext cx="28" cy="451"/>
                </a:xfrm>
                <a:custGeom>
                  <a:avLst/>
                  <a:gdLst>
                    <a:gd name="T0" fmla="*/ 28 w 28"/>
                    <a:gd name="T1" fmla="*/ 26 h 451"/>
                    <a:gd name="T2" fmla="*/ 0 w 28"/>
                    <a:gd name="T3" fmla="*/ 0 h 451"/>
                    <a:gd name="T4" fmla="*/ 0 w 28"/>
                    <a:gd name="T5" fmla="*/ 451 h 451"/>
                    <a:gd name="T6" fmla="*/ 28 w 28"/>
                    <a:gd name="T7" fmla="*/ 451 h 451"/>
                    <a:gd name="T8" fmla="*/ 28 w 28"/>
                    <a:gd name="T9" fmla="*/ 26 h 451"/>
                  </a:gdLst>
                  <a:ahLst/>
                  <a:cxnLst>
                    <a:cxn ang="0">
                      <a:pos x="T0" y="T1"/>
                    </a:cxn>
                    <a:cxn ang="0">
                      <a:pos x="T2" y="T3"/>
                    </a:cxn>
                    <a:cxn ang="0">
                      <a:pos x="T4" y="T5"/>
                    </a:cxn>
                    <a:cxn ang="0">
                      <a:pos x="T6" y="T7"/>
                    </a:cxn>
                    <a:cxn ang="0">
                      <a:pos x="T8" y="T9"/>
                    </a:cxn>
                  </a:cxnLst>
                  <a:rect l="0" t="0" r="r" b="b"/>
                  <a:pathLst>
                    <a:path w="28" h="451">
                      <a:moveTo>
                        <a:pt x="28" y="26"/>
                      </a:moveTo>
                      <a:lnTo>
                        <a:pt x="0" y="0"/>
                      </a:lnTo>
                      <a:lnTo>
                        <a:pt x="0" y="451"/>
                      </a:lnTo>
                      <a:lnTo>
                        <a:pt x="28" y="451"/>
                      </a:lnTo>
                      <a:lnTo>
                        <a:pt x="28" y="26"/>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 name="Freeform 169"/>
                <p:cNvSpPr>
                  <a:spLocks/>
                </p:cNvSpPr>
                <p:nvPr/>
              </p:nvSpPr>
              <p:spPr bwMode="auto">
                <a:xfrm>
                  <a:off x="4358" y="1058"/>
                  <a:ext cx="18" cy="412"/>
                </a:xfrm>
                <a:custGeom>
                  <a:avLst/>
                  <a:gdLst>
                    <a:gd name="T0" fmla="*/ 0 w 18"/>
                    <a:gd name="T1" fmla="*/ 0 h 412"/>
                    <a:gd name="T2" fmla="*/ 0 w 18"/>
                    <a:gd name="T3" fmla="*/ 412 h 412"/>
                    <a:gd name="T4" fmla="*/ 18 w 18"/>
                    <a:gd name="T5" fmla="*/ 412 h 412"/>
                    <a:gd name="T6" fmla="*/ 18 w 18"/>
                    <a:gd name="T7" fmla="*/ 13 h 412"/>
                    <a:gd name="T8" fmla="*/ 0 w 18"/>
                    <a:gd name="T9" fmla="*/ 0 h 412"/>
                  </a:gdLst>
                  <a:ahLst/>
                  <a:cxnLst>
                    <a:cxn ang="0">
                      <a:pos x="T0" y="T1"/>
                    </a:cxn>
                    <a:cxn ang="0">
                      <a:pos x="T2" y="T3"/>
                    </a:cxn>
                    <a:cxn ang="0">
                      <a:pos x="T4" y="T5"/>
                    </a:cxn>
                    <a:cxn ang="0">
                      <a:pos x="T6" y="T7"/>
                    </a:cxn>
                    <a:cxn ang="0">
                      <a:pos x="T8" y="T9"/>
                    </a:cxn>
                  </a:cxnLst>
                  <a:rect l="0" t="0" r="r" b="b"/>
                  <a:pathLst>
                    <a:path w="18" h="412">
                      <a:moveTo>
                        <a:pt x="0" y="0"/>
                      </a:moveTo>
                      <a:lnTo>
                        <a:pt x="0" y="412"/>
                      </a:lnTo>
                      <a:lnTo>
                        <a:pt x="18" y="412"/>
                      </a:lnTo>
                      <a:lnTo>
                        <a:pt x="18" y="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 name="Line 170"/>
                <p:cNvSpPr>
                  <a:spLocks noChangeShapeType="1"/>
                </p:cNvSpPr>
                <p:nvPr/>
              </p:nvSpPr>
              <p:spPr bwMode="auto">
                <a:xfrm>
                  <a:off x="4357" y="1095"/>
                  <a:ext cx="18" cy="1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 name="Line 171"/>
                <p:cNvSpPr>
                  <a:spLocks noChangeShapeType="1"/>
                </p:cNvSpPr>
                <p:nvPr/>
              </p:nvSpPr>
              <p:spPr bwMode="auto">
                <a:xfrm>
                  <a:off x="4356" y="1134"/>
                  <a:ext cx="20" cy="11"/>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 name="Line 172"/>
                <p:cNvSpPr>
                  <a:spLocks noChangeShapeType="1"/>
                </p:cNvSpPr>
                <p:nvPr/>
              </p:nvSpPr>
              <p:spPr bwMode="auto">
                <a:xfrm>
                  <a:off x="4356" y="1170"/>
                  <a:ext cx="21"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 name="Line 173"/>
                <p:cNvSpPr>
                  <a:spLocks noChangeShapeType="1"/>
                </p:cNvSpPr>
                <p:nvPr/>
              </p:nvSpPr>
              <p:spPr bwMode="auto">
                <a:xfrm>
                  <a:off x="4356" y="1210"/>
                  <a:ext cx="20"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 name="Line 174"/>
                <p:cNvSpPr>
                  <a:spLocks noChangeShapeType="1"/>
                </p:cNvSpPr>
                <p:nvPr/>
              </p:nvSpPr>
              <p:spPr bwMode="auto">
                <a:xfrm>
                  <a:off x="4356" y="1244"/>
                  <a:ext cx="20"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 name="Line 175"/>
                <p:cNvSpPr>
                  <a:spLocks noChangeShapeType="1"/>
                </p:cNvSpPr>
                <p:nvPr/>
              </p:nvSpPr>
              <p:spPr bwMode="auto">
                <a:xfrm>
                  <a:off x="4356" y="1284"/>
                  <a:ext cx="21"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7" name="Line 176"/>
                <p:cNvSpPr>
                  <a:spLocks noChangeShapeType="1"/>
                </p:cNvSpPr>
                <p:nvPr/>
              </p:nvSpPr>
              <p:spPr bwMode="auto">
                <a:xfrm>
                  <a:off x="4356" y="1323"/>
                  <a:ext cx="21" cy="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 name="Line 177"/>
                <p:cNvSpPr>
                  <a:spLocks noChangeShapeType="1"/>
                </p:cNvSpPr>
                <p:nvPr/>
              </p:nvSpPr>
              <p:spPr bwMode="auto">
                <a:xfrm>
                  <a:off x="4356" y="1362"/>
                  <a:ext cx="21" cy="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9" name="Line 178"/>
                <p:cNvSpPr>
                  <a:spLocks noChangeShapeType="1"/>
                </p:cNvSpPr>
                <p:nvPr/>
              </p:nvSpPr>
              <p:spPr bwMode="auto">
                <a:xfrm>
                  <a:off x="4356" y="1399"/>
                  <a:ext cx="20" cy="4"/>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 name="Line 179"/>
                <p:cNvSpPr>
                  <a:spLocks noChangeShapeType="1"/>
                </p:cNvSpPr>
                <p:nvPr/>
              </p:nvSpPr>
              <p:spPr bwMode="auto">
                <a:xfrm>
                  <a:off x="4356" y="1437"/>
                  <a:ext cx="21" cy="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 name="Rectangle 180"/>
                <p:cNvSpPr>
                  <a:spLocks noChangeArrowheads="1"/>
                </p:cNvSpPr>
                <p:nvPr/>
              </p:nvSpPr>
              <p:spPr bwMode="auto">
                <a:xfrm>
                  <a:off x="4349" y="1546"/>
                  <a:ext cx="15" cy="40"/>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2" name="Freeform 181"/>
                <p:cNvSpPr>
                  <a:spLocks/>
                </p:cNvSpPr>
                <p:nvPr/>
              </p:nvSpPr>
              <p:spPr bwMode="auto">
                <a:xfrm>
                  <a:off x="4355" y="1545"/>
                  <a:ext cx="21" cy="42"/>
                </a:xfrm>
                <a:custGeom>
                  <a:avLst/>
                  <a:gdLst>
                    <a:gd name="T0" fmla="*/ 6 w 21"/>
                    <a:gd name="T1" fmla="*/ 42 h 42"/>
                    <a:gd name="T2" fmla="*/ 6 w 21"/>
                    <a:gd name="T3" fmla="*/ 6 h 42"/>
                    <a:gd name="T4" fmla="*/ 0 w 21"/>
                    <a:gd name="T5" fmla="*/ 6 h 42"/>
                    <a:gd name="T6" fmla="*/ 0 w 21"/>
                    <a:gd name="T7" fmla="*/ 0 h 42"/>
                    <a:gd name="T8" fmla="*/ 21 w 21"/>
                    <a:gd name="T9" fmla="*/ 0 h 42"/>
                    <a:gd name="T10" fmla="*/ 21 w 21"/>
                    <a:gd name="T11" fmla="*/ 42 h 42"/>
                    <a:gd name="T12" fmla="*/ 6 w 21"/>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21" h="42">
                      <a:moveTo>
                        <a:pt x="6" y="42"/>
                      </a:moveTo>
                      <a:lnTo>
                        <a:pt x="6" y="6"/>
                      </a:lnTo>
                      <a:lnTo>
                        <a:pt x="0" y="6"/>
                      </a:lnTo>
                      <a:lnTo>
                        <a:pt x="0" y="0"/>
                      </a:lnTo>
                      <a:lnTo>
                        <a:pt x="21" y="0"/>
                      </a:lnTo>
                      <a:lnTo>
                        <a:pt x="21" y="42"/>
                      </a:lnTo>
                      <a:lnTo>
                        <a:pt x="6" y="42"/>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 name="Freeform 182"/>
                <p:cNvSpPr>
                  <a:spLocks/>
                </p:cNvSpPr>
                <p:nvPr/>
              </p:nvSpPr>
              <p:spPr bwMode="auto">
                <a:xfrm>
                  <a:off x="4383" y="1037"/>
                  <a:ext cx="28" cy="548"/>
                </a:xfrm>
                <a:custGeom>
                  <a:avLst/>
                  <a:gdLst>
                    <a:gd name="T0" fmla="*/ 0 w 28"/>
                    <a:gd name="T1" fmla="*/ 0 h 548"/>
                    <a:gd name="T2" fmla="*/ 28 w 28"/>
                    <a:gd name="T3" fmla="*/ 25 h 548"/>
                    <a:gd name="T4" fmla="*/ 28 w 28"/>
                    <a:gd name="T5" fmla="*/ 548 h 548"/>
                    <a:gd name="T6" fmla="*/ 0 w 28"/>
                    <a:gd name="T7" fmla="*/ 548 h 548"/>
                    <a:gd name="T8" fmla="*/ 0 w 28"/>
                    <a:gd name="T9" fmla="*/ 0 h 548"/>
                  </a:gdLst>
                  <a:ahLst/>
                  <a:cxnLst>
                    <a:cxn ang="0">
                      <a:pos x="T0" y="T1"/>
                    </a:cxn>
                    <a:cxn ang="0">
                      <a:pos x="T2" y="T3"/>
                    </a:cxn>
                    <a:cxn ang="0">
                      <a:pos x="T4" y="T5"/>
                    </a:cxn>
                    <a:cxn ang="0">
                      <a:pos x="T6" y="T7"/>
                    </a:cxn>
                    <a:cxn ang="0">
                      <a:pos x="T8" y="T9"/>
                    </a:cxn>
                  </a:cxnLst>
                  <a:rect l="0" t="0" r="r" b="b"/>
                  <a:pathLst>
                    <a:path w="28" h="548">
                      <a:moveTo>
                        <a:pt x="0" y="0"/>
                      </a:moveTo>
                      <a:lnTo>
                        <a:pt x="28" y="25"/>
                      </a:lnTo>
                      <a:lnTo>
                        <a:pt x="28" y="548"/>
                      </a:lnTo>
                      <a:lnTo>
                        <a:pt x="0" y="548"/>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 name="Rectangle 183"/>
                <p:cNvSpPr>
                  <a:spLocks noChangeArrowheads="1"/>
                </p:cNvSpPr>
                <p:nvPr/>
              </p:nvSpPr>
              <p:spPr bwMode="auto">
                <a:xfrm>
                  <a:off x="4375" y="1037"/>
                  <a:ext cx="5" cy="545"/>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 name="Freeform 184"/>
                <p:cNvSpPr>
                  <a:spLocks/>
                </p:cNvSpPr>
                <p:nvPr/>
              </p:nvSpPr>
              <p:spPr bwMode="auto">
                <a:xfrm>
                  <a:off x="4383" y="1048"/>
                  <a:ext cx="28" cy="437"/>
                </a:xfrm>
                <a:custGeom>
                  <a:avLst/>
                  <a:gdLst>
                    <a:gd name="T0" fmla="*/ 28 w 28"/>
                    <a:gd name="T1" fmla="*/ 26 h 437"/>
                    <a:gd name="T2" fmla="*/ 0 w 28"/>
                    <a:gd name="T3" fmla="*/ 0 h 437"/>
                    <a:gd name="T4" fmla="*/ 0 w 28"/>
                    <a:gd name="T5" fmla="*/ 437 h 437"/>
                    <a:gd name="T6" fmla="*/ 28 w 28"/>
                    <a:gd name="T7" fmla="*/ 437 h 437"/>
                    <a:gd name="T8" fmla="*/ 28 w 28"/>
                    <a:gd name="T9" fmla="*/ 26 h 437"/>
                  </a:gdLst>
                  <a:ahLst/>
                  <a:cxnLst>
                    <a:cxn ang="0">
                      <a:pos x="T0" y="T1"/>
                    </a:cxn>
                    <a:cxn ang="0">
                      <a:pos x="T2" y="T3"/>
                    </a:cxn>
                    <a:cxn ang="0">
                      <a:pos x="T4" y="T5"/>
                    </a:cxn>
                    <a:cxn ang="0">
                      <a:pos x="T6" y="T7"/>
                    </a:cxn>
                    <a:cxn ang="0">
                      <a:pos x="T8" y="T9"/>
                    </a:cxn>
                  </a:cxnLst>
                  <a:rect l="0" t="0" r="r" b="b"/>
                  <a:pathLst>
                    <a:path w="28" h="437">
                      <a:moveTo>
                        <a:pt x="28" y="26"/>
                      </a:moveTo>
                      <a:lnTo>
                        <a:pt x="0" y="0"/>
                      </a:lnTo>
                      <a:lnTo>
                        <a:pt x="0" y="437"/>
                      </a:lnTo>
                      <a:lnTo>
                        <a:pt x="28" y="437"/>
                      </a:lnTo>
                      <a:lnTo>
                        <a:pt x="28" y="26"/>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 name="Freeform 185"/>
                <p:cNvSpPr>
                  <a:spLocks/>
                </p:cNvSpPr>
                <p:nvPr/>
              </p:nvSpPr>
              <p:spPr bwMode="auto">
                <a:xfrm>
                  <a:off x="4393" y="1074"/>
                  <a:ext cx="18" cy="399"/>
                </a:xfrm>
                <a:custGeom>
                  <a:avLst/>
                  <a:gdLst>
                    <a:gd name="T0" fmla="*/ 0 w 18"/>
                    <a:gd name="T1" fmla="*/ 0 h 399"/>
                    <a:gd name="T2" fmla="*/ 0 w 18"/>
                    <a:gd name="T3" fmla="*/ 399 h 399"/>
                    <a:gd name="T4" fmla="*/ 18 w 18"/>
                    <a:gd name="T5" fmla="*/ 399 h 399"/>
                    <a:gd name="T6" fmla="*/ 18 w 18"/>
                    <a:gd name="T7" fmla="*/ 13 h 399"/>
                    <a:gd name="T8" fmla="*/ 0 w 18"/>
                    <a:gd name="T9" fmla="*/ 0 h 399"/>
                  </a:gdLst>
                  <a:ahLst/>
                  <a:cxnLst>
                    <a:cxn ang="0">
                      <a:pos x="T0" y="T1"/>
                    </a:cxn>
                    <a:cxn ang="0">
                      <a:pos x="T2" y="T3"/>
                    </a:cxn>
                    <a:cxn ang="0">
                      <a:pos x="T4" y="T5"/>
                    </a:cxn>
                    <a:cxn ang="0">
                      <a:pos x="T6" y="T7"/>
                    </a:cxn>
                    <a:cxn ang="0">
                      <a:pos x="T8" y="T9"/>
                    </a:cxn>
                  </a:cxnLst>
                  <a:rect l="0" t="0" r="r" b="b"/>
                  <a:pathLst>
                    <a:path w="18" h="399">
                      <a:moveTo>
                        <a:pt x="0" y="0"/>
                      </a:moveTo>
                      <a:lnTo>
                        <a:pt x="0" y="399"/>
                      </a:lnTo>
                      <a:lnTo>
                        <a:pt x="18" y="399"/>
                      </a:lnTo>
                      <a:lnTo>
                        <a:pt x="18" y="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7" name="Line 186"/>
                <p:cNvSpPr>
                  <a:spLocks noChangeShapeType="1"/>
                </p:cNvSpPr>
                <p:nvPr/>
              </p:nvSpPr>
              <p:spPr bwMode="auto">
                <a:xfrm>
                  <a:off x="4392" y="1110"/>
                  <a:ext cx="18" cy="12"/>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 name="Line 187"/>
                <p:cNvSpPr>
                  <a:spLocks noChangeShapeType="1"/>
                </p:cNvSpPr>
                <p:nvPr/>
              </p:nvSpPr>
              <p:spPr bwMode="auto">
                <a:xfrm>
                  <a:off x="4391" y="1148"/>
                  <a:ext cx="20"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 name="Line 188"/>
                <p:cNvSpPr>
                  <a:spLocks noChangeShapeType="1"/>
                </p:cNvSpPr>
                <p:nvPr/>
              </p:nvSpPr>
              <p:spPr bwMode="auto">
                <a:xfrm>
                  <a:off x="4391" y="1183"/>
                  <a:ext cx="21"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189"/>
                <p:cNvSpPr>
                  <a:spLocks noChangeShapeType="1"/>
                </p:cNvSpPr>
                <p:nvPr/>
              </p:nvSpPr>
              <p:spPr bwMode="auto">
                <a:xfrm>
                  <a:off x="4391" y="1221"/>
                  <a:ext cx="20"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1" name="Line 190"/>
                <p:cNvSpPr>
                  <a:spLocks noChangeShapeType="1"/>
                </p:cNvSpPr>
                <p:nvPr/>
              </p:nvSpPr>
              <p:spPr bwMode="auto">
                <a:xfrm>
                  <a:off x="4391" y="1254"/>
                  <a:ext cx="20"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2" name="Line 191"/>
                <p:cNvSpPr>
                  <a:spLocks noChangeShapeType="1"/>
                </p:cNvSpPr>
                <p:nvPr/>
              </p:nvSpPr>
              <p:spPr bwMode="auto">
                <a:xfrm>
                  <a:off x="4391" y="1292"/>
                  <a:ext cx="21"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 name="Line 192"/>
                <p:cNvSpPr>
                  <a:spLocks noChangeShapeType="1"/>
                </p:cNvSpPr>
                <p:nvPr/>
              </p:nvSpPr>
              <p:spPr bwMode="auto">
                <a:xfrm>
                  <a:off x="4391" y="1330"/>
                  <a:ext cx="21" cy="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 name="Line 193"/>
                <p:cNvSpPr>
                  <a:spLocks noChangeShapeType="1"/>
                </p:cNvSpPr>
                <p:nvPr/>
              </p:nvSpPr>
              <p:spPr bwMode="auto">
                <a:xfrm>
                  <a:off x="4391" y="1367"/>
                  <a:ext cx="21" cy="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 name="Line 194"/>
                <p:cNvSpPr>
                  <a:spLocks noChangeShapeType="1"/>
                </p:cNvSpPr>
                <p:nvPr/>
              </p:nvSpPr>
              <p:spPr bwMode="auto">
                <a:xfrm>
                  <a:off x="4391" y="1403"/>
                  <a:ext cx="20" cy="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 name="Line 195"/>
                <p:cNvSpPr>
                  <a:spLocks noChangeShapeType="1"/>
                </p:cNvSpPr>
                <p:nvPr/>
              </p:nvSpPr>
              <p:spPr bwMode="auto">
                <a:xfrm>
                  <a:off x="4391" y="1441"/>
                  <a:ext cx="21" cy="2"/>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 name="Rectangle 196"/>
                <p:cNvSpPr>
                  <a:spLocks noChangeArrowheads="1"/>
                </p:cNvSpPr>
                <p:nvPr/>
              </p:nvSpPr>
              <p:spPr bwMode="auto">
                <a:xfrm>
                  <a:off x="4382" y="1546"/>
                  <a:ext cx="17" cy="36"/>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8" name="Freeform 197"/>
                <p:cNvSpPr>
                  <a:spLocks/>
                </p:cNvSpPr>
                <p:nvPr/>
              </p:nvSpPr>
              <p:spPr bwMode="auto">
                <a:xfrm>
                  <a:off x="4390" y="1545"/>
                  <a:ext cx="21" cy="40"/>
                </a:xfrm>
                <a:custGeom>
                  <a:avLst/>
                  <a:gdLst>
                    <a:gd name="T0" fmla="*/ 6 w 21"/>
                    <a:gd name="T1" fmla="*/ 40 h 40"/>
                    <a:gd name="T2" fmla="*/ 6 w 21"/>
                    <a:gd name="T3" fmla="*/ 5 h 40"/>
                    <a:gd name="T4" fmla="*/ 0 w 21"/>
                    <a:gd name="T5" fmla="*/ 5 h 40"/>
                    <a:gd name="T6" fmla="*/ 0 w 21"/>
                    <a:gd name="T7" fmla="*/ 0 h 40"/>
                    <a:gd name="T8" fmla="*/ 21 w 21"/>
                    <a:gd name="T9" fmla="*/ 0 h 40"/>
                    <a:gd name="T10" fmla="*/ 21 w 21"/>
                    <a:gd name="T11" fmla="*/ 40 h 40"/>
                    <a:gd name="T12" fmla="*/ 6 w 21"/>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21" h="40">
                      <a:moveTo>
                        <a:pt x="6" y="40"/>
                      </a:moveTo>
                      <a:lnTo>
                        <a:pt x="6" y="5"/>
                      </a:lnTo>
                      <a:lnTo>
                        <a:pt x="0" y="5"/>
                      </a:lnTo>
                      <a:lnTo>
                        <a:pt x="0" y="0"/>
                      </a:lnTo>
                      <a:lnTo>
                        <a:pt x="21" y="0"/>
                      </a:lnTo>
                      <a:lnTo>
                        <a:pt x="21" y="40"/>
                      </a:lnTo>
                      <a:lnTo>
                        <a:pt x="6" y="40"/>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9" name="Freeform 198"/>
                <p:cNvSpPr>
                  <a:spLocks/>
                </p:cNvSpPr>
                <p:nvPr/>
              </p:nvSpPr>
              <p:spPr bwMode="auto">
                <a:xfrm>
                  <a:off x="4418" y="1057"/>
                  <a:ext cx="28" cy="526"/>
                </a:xfrm>
                <a:custGeom>
                  <a:avLst/>
                  <a:gdLst>
                    <a:gd name="T0" fmla="*/ 0 w 28"/>
                    <a:gd name="T1" fmla="*/ 0 h 526"/>
                    <a:gd name="T2" fmla="*/ 28 w 28"/>
                    <a:gd name="T3" fmla="*/ 23 h 526"/>
                    <a:gd name="T4" fmla="*/ 28 w 28"/>
                    <a:gd name="T5" fmla="*/ 526 h 526"/>
                    <a:gd name="T6" fmla="*/ 0 w 28"/>
                    <a:gd name="T7" fmla="*/ 526 h 526"/>
                    <a:gd name="T8" fmla="*/ 0 w 28"/>
                    <a:gd name="T9" fmla="*/ 0 h 526"/>
                  </a:gdLst>
                  <a:ahLst/>
                  <a:cxnLst>
                    <a:cxn ang="0">
                      <a:pos x="T0" y="T1"/>
                    </a:cxn>
                    <a:cxn ang="0">
                      <a:pos x="T2" y="T3"/>
                    </a:cxn>
                    <a:cxn ang="0">
                      <a:pos x="T4" y="T5"/>
                    </a:cxn>
                    <a:cxn ang="0">
                      <a:pos x="T6" y="T7"/>
                    </a:cxn>
                    <a:cxn ang="0">
                      <a:pos x="T8" y="T9"/>
                    </a:cxn>
                  </a:cxnLst>
                  <a:rect l="0" t="0" r="r" b="b"/>
                  <a:pathLst>
                    <a:path w="28" h="526">
                      <a:moveTo>
                        <a:pt x="0" y="0"/>
                      </a:moveTo>
                      <a:lnTo>
                        <a:pt x="28" y="23"/>
                      </a:lnTo>
                      <a:lnTo>
                        <a:pt x="28" y="526"/>
                      </a:lnTo>
                      <a:lnTo>
                        <a:pt x="0" y="526"/>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0" name="Rectangle 199"/>
                <p:cNvSpPr>
                  <a:spLocks noChangeArrowheads="1"/>
                </p:cNvSpPr>
                <p:nvPr/>
              </p:nvSpPr>
              <p:spPr bwMode="auto">
                <a:xfrm>
                  <a:off x="4411" y="1056"/>
                  <a:ext cx="5" cy="524"/>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1" name="Freeform 200"/>
                <p:cNvSpPr>
                  <a:spLocks/>
                </p:cNvSpPr>
                <p:nvPr/>
              </p:nvSpPr>
              <p:spPr bwMode="auto">
                <a:xfrm>
                  <a:off x="4418" y="1067"/>
                  <a:ext cx="28" cy="420"/>
                </a:xfrm>
                <a:custGeom>
                  <a:avLst/>
                  <a:gdLst>
                    <a:gd name="T0" fmla="*/ 28 w 28"/>
                    <a:gd name="T1" fmla="*/ 24 h 420"/>
                    <a:gd name="T2" fmla="*/ 0 w 28"/>
                    <a:gd name="T3" fmla="*/ 0 h 420"/>
                    <a:gd name="T4" fmla="*/ 0 w 28"/>
                    <a:gd name="T5" fmla="*/ 420 h 420"/>
                    <a:gd name="T6" fmla="*/ 28 w 28"/>
                    <a:gd name="T7" fmla="*/ 420 h 420"/>
                    <a:gd name="T8" fmla="*/ 28 w 28"/>
                    <a:gd name="T9" fmla="*/ 24 h 420"/>
                  </a:gdLst>
                  <a:ahLst/>
                  <a:cxnLst>
                    <a:cxn ang="0">
                      <a:pos x="T0" y="T1"/>
                    </a:cxn>
                    <a:cxn ang="0">
                      <a:pos x="T2" y="T3"/>
                    </a:cxn>
                    <a:cxn ang="0">
                      <a:pos x="T4" y="T5"/>
                    </a:cxn>
                    <a:cxn ang="0">
                      <a:pos x="T6" y="T7"/>
                    </a:cxn>
                    <a:cxn ang="0">
                      <a:pos x="T8" y="T9"/>
                    </a:cxn>
                  </a:cxnLst>
                  <a:rect l="0" t="0" r="r" b="b"/>
                  <a:pathLst>
                    <a:path w="28" h="420">
                      <a:moveTo>
                        <a:pt x="28" y="24"/>
                      </a:moveTo>
                      <a:lnTo>
                        <a:pt x="0" y="0"/>
                      </a:lnTo>
                      <a:lnTo>
                        <a:pt x="0" y="420"/>
                      </a:lnTo>
                      <a:lnTo>
                        <a:pt x="28" y="420"/>
                      </a:lnTo>
                      <a:lnTo>
                        <a:pt x="28" y="24"/>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2" name="Freeform 201"/>
                <p:cNvSpPr>
                  <a:spLocks/>
                </p:cNvSpPr>
                <p:nvPr/>
              </p:nvSpPr>
              <p:spPr bwMode="auto">
                <a:xfrm>
                  <a:off x="4428" y="1091"/>
                  <a:ext cx="18" cy="384"/>
                </a:xfrm>
                <a:custGeom>
                  <a:avLst/>
                  <a:gdLst>
                    <a:gd name="T0" fmla="*/ 0 w 18"/>
                    <a:gd name="T1" fmla="*/ 0 h 384"/>
                    <a:gd name="T2" fmla="*/ 0 w 18"/>
                    <a:gd name="T3" fmla="*/ 384 h 384"/>
                    <a:gd name="T4" fmla="*/ 18 w 18"/>
                    <a:gd name="T5" fmla="*/ 384 h 384"/>
                    <a:gd name="T6" fmla="*/ 18 w 18"/>
                    <a:gd name="T7" fmla="*/ 13 h 384"/>
                    <a:gd name="T8" fmla="*/ 0 w 18"/>
                    <a:gd name="T9" fmla="*/ 0 h 384"/>
                  </a:gdLst>
                  <a:ahLst/>
                  <a:cxnLst>
                    <a:cxn ang="0">
                      <a:pos x="T0" y="T1"/>
                    </a:cxn>
                    <a:cxn ang="0">
                      <a:pos x="T2" y="T3"/>
                    </a:cxn>
                    <a:cxn ang="0">
                      <a:pos x="T4" y="T5"/>
                    </a:cxn>
                    <a:cxn ang="0">
                      <a:pos x="T6" y="T7"/>
                    </a:cxn>
                    <a:cxn ang="0">
                      <a:pos x="T8" y="T9"/>
                    </a:cxn>
                  </a:cxnLst>
                  <a:rect l="0" t="0" r="r" b="b"/>
                  <a:pathLst>
                    <a:path w="18" h="384">
                      <a:moveTo>
                        <a:pt x="0" y="0"/>
                      </a:moveTo>
                      <a:lnTo>
                        <a:pt x="0" y="384"/>
                      </a:lnTo>
                      <a:lnTo>
                        <a:pt x="18" y="384"/>
                      </a:lnTo>
                      <a:lnTo>
                        <a:pt x="18" y="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3" name="Line 202"/>
                <p:cNvSpPr>
                  <a:spLocks noChangeShapeType="1"/>
                </p:cNvSpPr>
                <p:nvPr/>
              </p:nvSpPr>
              <p:spPr bwMode="auto">
                <a:xfrm>
                  <a:off x="4427" y="1126"/>
                  <a:ext cx="18" cy="12"/>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 name="Line 203"/>
                <p:cNvSpPr>
                  <a:spLocks noChangeShapeType="1"/>
                </p:cNvSpPr>
                <p:nvPr/>
              </p:nvSpPr>
              <p:spPr bwMode="auto">
                <a:xfrm>
                  <a:off x="4426" y="1162"/>
                  <a:ext cx="20"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 name="Line 204"/>
                <p:cNvSpPr>
                  <a:spLocks noChangeShapeType="1"/>
                </p:cNvSpPr>
                <p:nvPr/>
              </p:nvSpPr>
              <p:spPr bwMode="auto">
                <a:xfrm>
                  <a:off x="4426" y="1196"/>
                  <a:ext cx="21"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 name="Line 205"/>
                <p:cNvSpPr>
                  <a:spLocks noChangeShapeType="1"/>
                </p:cNvSpPr>
                <p:nvPr/>
              </p:nvSpPr>
              <p:spPr bwMode="auto">
                <a:xfrm>
                  <a:off x="4426" y="1232"/>
                  <a:ext cx="20"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 name="Line 206"/>
                <p:cNvSpPr>
                  <a:spLocks noChangeShapeType="1"/>
                </p:cNvSpPr>
                <p:nvPr/>
              </p:nvSpPr>
              <p:spPr bwMode="auto">
                <a:xfrm>
                  <a:off x="4426" y="1264"/>
                  <a:ext cx="20"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 name="Line 207"/>
                <p:cNvSpPr>
                  <a:spLocks noChangeShapeType="1"/>
                </p:cNvSpPr>
                <p:nvPr/>
              </p:nvSpPr>
              <p:spPr bwMode="auto">
                <a:xfrm>
                  <a:off x="4426" y="1301"/>
                  <a:ext cx="21"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9" name="Line 208"/>
                <p:cNvSpPr>
                  <a:spLocks noChangeShapeType="1"/>
                </p:cNvSpPr>
                <p:nvPr/>
              </p:nvSpPr>
              <p:spPr bwMode="auto">
                <a:xfrm>
                  <a:off x="4426" y="1338"/>
                  <a:ext cx="21" cy="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0" name="Line 209"/>
                <p:cNvSpPr>
                  <a:spLocks noChangeShapeType="1"/>
                </p:cNvSpPr>
                <p:nvPr/>
              </p:nvSpPr>
              <p:spPr bwMode="auto">
                <a:xfrm>
                  <a:off x="4426" y="1373"/>
                  <a:ext cx="21" cy="6"/>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 name="Line 210"/>
                <p:cNvSpPr>
                  <a:spLocks noChangeShapeType="1"/>
                </p:cNvSpPr>
                <p:nvPr/>
              </p:nvSpPr>
              <p:spPr bwMode="auto">
                <a:xfrm>
                  <a:off x="4426" y="1408"/>
                  <a:ext cx="20" cy="4"/>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 name="Line 211"/>
                <p:cNvSpPr>
                  <a:spLocks noChangeShapeType="1"/>
                </p:cNvSpPr>
                <p:nvPr/>
              </p:nvSpPr>
              <p:spPr bwMode="auto">
                <a:xfrm>
                  <a:off x="4426" y="1444"/>
                  <a:ext cx="21" cy="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 name="Rectangle 212"/>
                <p:cNvSpPr>
                  <a:spLocks noChangeArrowheads="1"/>
                </p:cNvSpPr>
                <p:nvPr/>
              </p:nvSpPr>
              <p:spPr bwMode="auto">
                <a:xfrm>
                  <a:off x="4418" y="1546"/>
                  <a:ext cx="14" cy="34"/>
                </a:xfrm>
                <a:prstGeom prst="rect">
                  <a:avLst/>
                </a:prstGeom>
                <a:solidFill>
                  <a:srgbClr val="D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4" name="Freeform 213"/>
                <p:cNvSpPr>
                  <a:spLocks/>
                </p:cNvSpPr>
                <p:nvPr/>
              </p:nvSpPr>
              <p:spPr bwMode="auto">
                <a:xfrm>
                  <a:off x="4425" y="1544"/>
                  <a:ext cx="21" cy="39"/>
                </a:xfrm>
                <a:custGeom>
                  <a:avLst/>
                  <a:gdLst>
                    <a:gd name="T0" fmla="*/ 6 w 21"/>
                    <a:gd name="T1" fmla="*/ 39 h 39"/>
                    <a:gd name="T2" fmla="*/ 6 w 21"/>
                    <a:gd name="T3" fmla="*/ 5 h 39"/>
                    <a:gd name="T4" fmla="*/ 0 w 21"/>
                    <a:gd name="T5" fmla="*/ 5 h 39"/>
                    <a:gd name="T6" fmla="*/ 0 w 21"/>
                    <a:gd name="T7" fmla="*/ 0 h 39"/>
                    <a:gd name="T8" fmla="*/ 21 w 21"/>
                    <a:gd name="T9" fmla="*/ 0 h 39"/>
                    <a:gd name="T10" fmla="*/ 21 w 21"/>
                    <a:gd name="T11" fmla="*/ 39 h 39"/>
                    <a:gd name="T12" fmla="*/ 6 w 21"/>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1" h="39">
                      <a:moveTo>
                        <a:pt x="6" y="39"/>
                      </a:moveTo>
                      <a:lnTo>
                        <a:pt x="6" y="5"/>
                      </a:lnTo>
                      <a:lnTo>
                        <a:pt x="0" y="5"/>
                      </a:lnTo>
                      <a:lnTo>
                        <a:pt x="0" y="0"/>
                      </a:lnTo>
                      <a:lnTo>
                        <a:pt x="21" y="0"/>
                      </a:lnTo>
                      <a:lnTo>
                        <a:pt x="21" y="39"/>
                      </a:lnTo>
                      <a:lnTo>
                        <a:pt x="6" y="39"/>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5" name="Freeform 214"/>
                <p:cNvSpPr>
                  <a:spLocks/>
                </p:cNvSpPr>
                <p:nvPr/>
              </p:nvSpPr>
              <p:spPr bwMode="auto">
                <a:xfrm>
                  <a:off x="4453" y="1072"/>
                  <a:ext cx="27" cy="509"/>
                </a:xfrm>
                <a:custGeom>
                  <a:avLst/>
                  <a:gdLst>
                    <a:gd name="T0" fmla="*/ 0 w 27"/>
                    <a:gd name="T1" fmla="*/ 0 h 509"/>
                    <a:gd name="T2" fmla="*/ 27 w 27"/>
                    <a:gd name="T3" fmla="*/ 22 h 509"/>
                    <a:gd name="T4" fmla="*/ 27 w 27"/>
                    <a:gd name="T5" fmla="*/ 509 h 509"/>
                    <a:gd name="T6" fmla="*/ 0 w 27"/>
                    <a:gd name="T7" fmla="*/ 509 h 509"/>
                    <a:gd name="T8" fmla="*/ 0 w 27"/>
                    <a:gd name="T9" fmla="*/ 0 h 509"/>
                  </a:gdLst>
                  <a:ahLst/>
                  <a:cxnLst>
                    <a:cxn ang="0">
                      <a:pos x="T0" y="T1"/>
                    </a:cxn>
                    <a:cxn ang="0">
                      <a:pos x="T2" y="T3"/>
                    </a:cxn>
                    <a:cxn ang="0">
                      <a:pos x="T4" y="T5"/>
                    </a:cxn>
                    <a:cxn ang="0">
                      <a:pos x="T6" y="T7"/>
                    </a:cxn>
                    <a:cxn ang="0">
                      <a:pos x="T8" y="T9"/>
                    </a:cxn>
                  </a:cxnLst>
                  <a:rect l="0" t="0" r="r" b="b"/>
                  <a:pathLst>
                    <a:path w="27" h="509">
                      <a:moveTo>
                        <a:pt x="0" y="0"/>
                      </a:moveTo>
                      <a:lnTo>
                        <a:pt x="27" y="22"/>
                      </a:lnTo>
                      <a:lnTo>
                        <a:pt x="27" y="509"/>
                      </a:lnTo>
                      <a:lnTo>
                        <a:pt x="0" y="509"/>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 name="Rectangle 215"/>
                <p:cNvSpPr>
                  <a:spLocks noChangeArrowheads="1"/>
                </p:cNvSpPr>
                <p:nvPr/>
              </p:nvSpPr>
              <p:spPr bwMode="auto">
                <a:xfrm>
                  <a:off x="4444" y="1072"/>
                  <a:ext cx="5" cy="508"/>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7" name="Freeform 216"/>
                <p:cNvSpPr>
                  <a:spLocks/>
                </p:cNvSpPr>
                <p:nvPr/>
              </p:nvSpPr>
              <p:spPr bwMode="auto">
                <a:xfrm>
                  <a:off x="4453" y="1081"/>
                  <a:ext cx="28" cy="409"/>
                </a:xfrm>
                <a:custGeom>
                  <a:avLst/>
                  <a:gdLst>
                    <a:gd name="T0" fmla="*/ 28 w 28"/>
                    <a:gd name="T1" fmla="*/ 24 h 409"/>
                    <a:gd name="T2" fmla="*/ 0 w 28"/>
                    <a:gd name="T3" fmla="*/ 0 h 409"/>
                    <a:gd name="T4" fmla="*/ 0 w 28"/>
                    <a:gd name="T5" fmla="*/ 409 h 409"/>
                    <a:gd name="T6" fmla="*/ 28 w 28"/>
                    <a:gd name="T7" fmla="*/ 409 h 409"/>
                    <a:gd name="T8" fmla="*/ 28 w 28"/>
                    <a:gd name="T9" fmla="*/ 24 h 409"/>
                  </a:gdLst>
                  <a:ahLst/>
                  <a:cxnLst>
                    <a:cxn ang="0">
                      <a:pos x="T0" y="T1"/>
                    </a:cxn>
                    <a:cxn ang="0">
                      <a:pos x="T2" y="T3"/>
                    </a:cxn>
                    <a:cxn ang="0">
                      <a:pos x="T4" y="T5"/>
                    </a:cxn>
                    <a:cxn ang="0">
                      <a:pos x="T6" y="T7"/>
                    </a:cxn>
                    <a:cxn ang="0">
                      <a:pos x="T8" y="T9"/>
                    </a:cxn>
                  </a:cxnLst>
                  <a:rect l="0" t="0" r="r" b="b"/>
                  <a:pathLst>
                    <a:path w="28" h="409">
                      <a:moveTo>
                        <a:pt x="28" y="24"/>
                      </a:moveTo>
                      <a:lnTo>
                        <a:pt x="0" y="0"/>
                      </a:lnTo>
                      <a:lnTo>
                        <a:pt x="0" y="409"/>
                      </a:lnTo>
                      <a:lnTo>
                        <a:pt x="28" y="409"/>
                      </a:lnTo>
                      <a:lnTo>
                        <a:pt x="28" y="24"/>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8" name="Freeform 217"/>
                <p:cNvSpPr>
                  <a:spLocks/>
                </p:cNvSpPr>
                <p:nvPr/>
              </p:nvSpPr>
              <p:spPr bwMode="auto">
                <a:xfrm>
                  <a:off x="4463" y="1105"/>
                  <a:ext cx="18" cy="373"/>
                </a:xfrm>
                <a:custGeom>
                  <a:avLst/>
                  <a:gdLst>
                    <a:gd name="T0" fmla="*/ 0 w 18"/>
                    <a:gd name="T1" fmla="*/ 0 h 373"/>
                    <a:gd name="T2" fmla="*/ 0 w 18"/>
                    <a:gd name="T3" fmla="*/ 373 h 373"/>
                    <a:gd name="T4" fmla="*/ 18 w 18"/>
                    <a:gd name="T5" fmla="*/ 373 h 373"/>
                    <a:gd name="T6" fmla="*/ 18 w 18"/>
                    <a:gd name="T7" fmla="*/ 13 h 373"/>
                    <a:gd name="T8" fmla="*/ 0 w 18"/>
                    <a:gd name="T9" fmla="*/ 0 h 373"/>
                  </a:gdLst>
                  <a:ahLst/>
                  <a:cxnLst>
                    <a:cxn ang="0">
                      <a:pos x="T0" y="T1"/>
                    </a:cxn>
                    <a:cxn ang="0">
                      <a:pos x="T2" y="T3"/>
                    </a:cxn>
                    <a:cxn ang="0">
                      <a:pos x="T4" y="T5"/>
                    </a:cxn>
                    <a:cxn ang="0">
                      <a:pos x="T6" y="T7"/>
                    </a:cxn>
                    <a:cxn ang="0">
                      <a:pos x="T8" y="T9"/>
                    </a:cxn>
                  </a:cxnLst>
                  <a:rect l="0" t="0" r="r" b="b"/>
                  <a:pathLst>
                    <a:path w="18" h="373">
                      <a:moveTo>
                        <a:pt x="0" y="0"/>
                      </a:moveTo>
                      <a:lnTo>
                        <a:pt x="0" y="373"/>
                      </a:lnTo>
                      <a:lnTo>
                        <a:pt x="18" y="373"/>
                      </a:lnTo>
                      <a:lnTo>
                        <a:pt x="18" y="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 name="Line 218"/>
                <p:cNvSpPr>
                  <a:spLocks noChangeShapeType="1"/>
                </p:cNvSpPr>
                <p:nvPr/>
              </p:nvSpPr>
              <p:spPr bwMode="auto">
                <a:xfrm>
                  <a:off x="4462" y="1139"/>
                  <a:ext cx="18" cy="11"/>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0" name="Line 219"/>
                <p:cNvSpPr>
                  <a:spLocks noChangeShapeType="1"/>
                </p:cNvSpPr>
                <p:nvPr/>
              </p:nvSpPr>
              <p:spPr bwMode="auto">
                <a:xfrm>
                  <a:off x="4461" y="1174"/>
                  <a:ext cx="20"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1" name="Line 220"/>
                <p:cNvSpPr>
                  <a:spLocks noChangeShapeType="1"/>
                </p:cNvSpPr>
                <p:nvPr/>
              </p:nvSpPr>
              <p:spPr bwMode="auto">
                <a:xfrm>
                  <a:off x="4461" y="1207"/>
                  <a:ext cx="21"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2" name="Line 221"/>
                <p:cNvSpPr>
                  <a:spLocks noChangeShapeType="1"/>
                </p:cNvSpPr>
                <p:nvPr/>
              </p:nvSpPr>
              <p:spPr bwMode="auto">
                <a:xfrm>
                  <a:off x="4461" y="1242"/>
                  <a:ext cx="20"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 name="Line 222"/>
                <p:cNvSpPr>
                  <a:spLocks noChangeShapeType="1"/>
                </p:cNvSpPr>
                <p:nvPr/>
              </p:nvSpPr>
              <p:spPr bwMode="auto">
                <a:xfrm>
                  <a:off x="4461" y="1273"/>
                  <a:ext cx="20"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 name="Line 223"/>
                <p:cNvSpPr>
                  <a:spLocks noChangeShapeType="1"/>
                </p:cNvSpPr>
                <p:nvPr/>
              </p:nvSpPr>
              <p:spPr bwMode="auto">
                <a:xfrm>
                  <a:off x="4461" y="1309"/>
                  <a:ext cx="21" cy="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 name="Line 224"/>
                <p:cNvSpPr>
                  <a:spLocks noChangeShapeType="1"/>
                </p:cNvSpPr>
                <p:nvPr/>
              </p:nvSpPr>
              <p:spPr bwMode="auto">
                <a:xfrm>
                  <a:off x="4461" y="1344"/>
                  <a:ext cx="21" cy="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 name="Line 225"/>
                <p:cNvSpPr>
                  <a:spLocks noChangeShapeType="1"/>
                </p:cNvSpPr>
                <p:nvPr/>
              </p:nvSpPr>
              <p:spPr bwMode="auto">
                <a:xfrm>
                  <a:off x="4461" y="1379"/>
                  <a:ext cx="21" cy="5"/>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 name="Line 226"/>
                <p:cNvSpPr>
                  <a:spLocks noChangeShapeType="1"/>
                </p:cNvSpPr>
                <p:nvPr/>
              </p:nvSpPr>
              <p:spPr bwMode="auto">
                <a:xfrm>
                  <a:off x="4461" y="1413"/>
                  <a:ext cx="20" cy="4"/>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 name="Line 227"/>
                <p:cNvSpPr>
                  <a:spLocks noChangeShapeType="1"/>
                </p:cNvSpPr>
                <p:nvPr/>
              </p:nvSpPr>
              <p:spPr bwMode="auto">
                <a:xfrm>
                  <a:off x="4461" y="1447"/>
                  <a:ext cx="21" cy="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9" name="Freeform 228"/>
                <p:cNvSpPr>
                  <a:spLocks/>
                </p:cNvSpPr>
                <p:nvPr/>
              </p:nvSpPr>
              <p:spPr bwMode="auto">
                <a:xfrm>
                  <a:off x="4486" y="1085"/>
                  <a:ext cx="20" cy="493"/>
                </a:xfrm>
                <a:custGeom>
                  <a:avLst/>
                  <a:gdLst>
                    <a:gd name="T0" fmla="*/ 0 w 20"/>
                    <a:gd name="T1" fmla="*/ 0 h 493"/>
                    <a:gd name="T2" fmla="*/ 20 w 20"/>
                    <a:gd name="T3" fmla="*/ 22 h 493"/>
                    <a:gd name="T4" fmla="*/ 20 w 20"/>
                    <a:gd name="T5" fmla="*/ 493 h 493"/>
                    <a:gd name="T6" fmla="*/ 0 w 20"/>
                    <a:gd name="T7" fmla="*/ 493 h 493"/>
                    <a:gd name="T8" fmla="*/ 0 w 20"/>
                    <a:gd name="T9" fmla="*/ 0 h 493"/>
                  </a:gdLst>
                  <a:ahLst/>
                  <a:cxnLst>
                    <a:cxn ang="0">
                      <a:pos x="T0" y="T1"/>
                    </a:cxn>
                    <a:cxn ang="0">
                      <a:pos x="T2" y="T3"/>
                    </a:cxn>
                    <a:cxn ang="0">
                      <a:pos x="T4" y="T5"/>
                    </a:cxn>
                    <a:cxn ang="0">
                      <a:pos x="T6" y="T7"/>
                    </a:cxn>
                    <a:cxn ang="0">
                      <a:pos x="T8" y="T9"/>
                    </a:cxn>
                  </a:cxnLst>
                  <a:rect l="0" t="0" r="r" b="b"/>
                  <a:pathLst>
                    <a:path w="20" h="493">
                      <a:moveTo>
                        <a:pt x="0" y="0"/>
                      </a:moveTo>
                      <a:lnTo>
                        <a:pt x="20" y="22"/>
                      </a:lnTo>
                      <a:lnTo>
                        <a:pt x="20" y="493"/>
                      </a:lnTo>
                      <a:lnTo>
                        <a:pt x="0" y="493"/>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 name="Rectangle 229"/>
                <p:cNvSpPr>
                  <a:spLocks noChangeArrowheads="1"/>
                </p:cNvSpPr>
                <p:nvPr/>
              </p:nvSpPr>
              <p:spPr bwMode="auto">
                <a:xfrm>
                  <a:off x="4480" y="1087"/>
                  <a:ext cx="2" cy="488"/>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1" name="Freeform 230"/>
                <p:cNvSpPr>
                  <a:spLocks/>
                </p:cNvSpPr>
                <p:nvPr/>
              </p:nvSpPr>
              <p:spPr bwMode="auto">
                <a:xfrm>
                  <a:off x="4486" y="1094"/>
                  <a:ext cx="20" cy="393"/>
                </a:xfrm>
                <a:custGeom>
                  <a:avLst/>
                  <a:gdLst>
                    <a:gd name="T0" fmla="*/ 20 w 20"/>
                    <a:gd name="T1" fmla="*/ 24 h 393"/>
                    <a:gd name="T2" fmla="*/ 0 w 20"/>
                    <a:gd name="T3" fmla="*/ 0 h 393"/>
                    <a:gd name="T4" fmla="*/ 0 w 20"/>
                    <a:gd name="T5" fmla="*/ 393 h 393"/>
                    <a:gd name="T6" fmla="*/ 20 w 20"/>
                    <a:gd name="T7" fmla="*/ 393 h 393"/>
                    <a:gd name="T8" fmla="*/ 20 w 20"/>
                    <a:gd name="T9" fmla="*/ 24 h 393"/>
                  </a:gdLst>
                  <a:ahLst/>
                  <a:cxnLst>
                    <a:cxn ang="0">
                      <a:pos x="T0" y="T1"/>
                    </a:cxn>
                    <a:cxn ang="0">
                      <a:pos x="T2" y="T3"/>
                    </a:cxn>
                    <a:cxn ang="0">
                      <a:pos x="T4" y="T5"/>
                    </a:cxn>
                    <a:cxn ang="0">
                      <a:pos x="T6" y="T7"/>
                    </a:cxn>
                    <a:cxn ang="0">
                      <a:pos x="T8" y="T9"/>
                    </a:cxn>
                  </a:cxnLst>
                  <a:rect l="0" t="0" r="r" b="b"/>
                  <a:pathLst>
                    <a:path w="20" h="393">
                      <a:moveTo>
                        <a:pt x="20" y="24"/>
                      </a:moveTo>
                      <a:lnTo>
                        <a:pt x="0" y="0"/>
                      </a:lnTo>
                      <a:lnTo>
                        <a:pt x="0" y="393"/>
                      </a:lnTo>
                      <a:lnTo>
                        <a:pt x="20" y="393"/>
                      </a:lnTo>
                      <a:lnTo>
                        <a:pt x="20" y="24"/>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2" name="Freeform 231"/>
                <p:cNvSpPr>
                  <a:spLocks/>
                </p:cNvSpPr>
                <p:nvPr/>
              </p:nvSpPr>
              <p:spPr bwMode="auto">
                <a:xfrm>
                  <a:off x="4492" y="1118"/>
                  <a:ext cx="14" cy="358"/>
                </a:xfrm>
                <a:custGeom>
                  <a:avLst/>
                  <a:gdLst>
                    <a:gd name="T0" fmla="*/ 0 w 14"/>
                    <a:gd name="T1" fmla="*/ 0 h 358"/>
                    <a:gd name="T2" fmla="*/ 0 w 14"/>
                    <a:gd name="T3" fmla="*/ 358 h 358"/>
                    <a:gd name="T4" fmla="*/ 14 w 14"/>
                    <a:gd name="T5" fmla="*/ 358 h 358"/>
                    <a:gd name="T6" fmla="*/ 14 w 14"/>
                    <a:gd name="T7" fmla="*/ 11 h 358"/>
                    <a:gd name="T8" fmla="*/ 0 w 14"/>
                    <a:gd name="T9" fmla="*/ 0 h 358"/>
                  </a:gdLst>
                  <a:ahLst/>
                  <a:cxnLst>
                    <a:cxn ang="0">
                      <a:pos x="T0" y="T1"/>
                    </a:cxn>
                    <a:cxn ang="0">
                      <a:pos x="T2" y="T3"/>
                    </a:cxn>
                    <a:cxn ang="0">
                      <a:pos x="T4" y="T5"/>
                    </a:cxn>
                    <a:cxn ang="0">
                      <a:pos x="T6" y="T7"/>
                    </a:cxn>
                    <a:cxn ang="0">
                      <a:pos x="T8" y="T9"/>
                    </a:cxn>
                  </a:cxnLst>
                  <a:rect l="0" t="0" r="r" b="b"/>
                  <a:pathLst>
                    <a:path w="14" h="358">
                      <a:moveTo>
                        <a:pt x="0" y="0"/>
                      </a:moveTo>
                      <a:lnTo>
                        <a:pt x="0" y="358"/>
                      </a:lnTo>
                      <a:lnTo>
                        <a:pt x="14" y="358"/>
                      </a:lnTo>
                      <a:lnTo>
                        <a:pt x="14"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3" name="Line 232"/>
                <p:cNvSpPr>
                  <a:spLocks noChangeShapeType="1"/>
                </p:cNvSpPr>
                <p:nvPr/>
              </p:nvSpPr>
              <p:spPr bwMode="auto">
                <a:xfrm>
                  <a:off x="4491" y="1152"/>
                  <a:ext cx="13" cy="11"/>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 name="Line 233"/>
                <p:cNvSpPr>
                  <a:spLocks noChangeShapeType="1"/>
                </p:cNvSpPr>
                <p:nvPr/>
              </p:nvSpPr>
              <p:spPr bwMode="auto">
                <a:xfrm>
                  <a:off x="4489" y="1186"/>
                  <a:ext cx="15" cy="10"/>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5" name="Line 234"/>
                <p:cNvSpPr>
                  <a:spLocks noChangeShapeType="1"/>
                </p:cNvSpPr>
                <p:nvPr/>
              </p:nvSpPr>
              <p:spPr bwMode="auto">
                <a:xfrm>
                  <a:off x="4488" y="1217"/>
                  <a:ext cx="16" cy="9"/>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 name="Line 235"/>
                <p:cNvSpPr>
                  <a:spLocks noChangeShapeType="1"/>
                </p:cNvSpPr>
                <p:nvPr/>
              </p:nvSpPr>
              <p:spPr bwMode="auto">
                <a:xfrm>
                  <a:off x="4490" y="1252"/>
                  <a:ext cx="14" cy="8"/>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 name="Line 236"/>
                <p:cNvSpPr>
                  <a:spLocks noChangeShapeType="1"/>
                </p:cNvSpPr>
                <p:nvPr/>
              </p:nvSpPr>
              <p:spPr bwMode="auto">
                <a:xfrm>
                  <a:off x="4490" y="1283"/>
                  <a:ext cx="14" cy="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 name="Line 237"/>
                <p:cNvSpPr>
                  <a:spLocks noChangeShapeType="1"/>
                </p:cNvSpPr>
                <p:nvPr/>
              </p:nvSpPr>
              <p:spPr bwMode="auto">
                <a:xfrm>
                  <a:off x="4488" y="1317"/>
                  <a:ext cx="16" cy="6"/>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 name="Line 239"/>
              <p:cNvSpPr>
                <a:spLocks noChangeShapeType="1"/>
              </p:cNvSpPr>
              <p:nvPr/>
            </p:nvSpPr>
            <p:spPr bwMode="auto">
              <a:xfrm>
                <a:off x="4488" y="1351"/>
                <a:ext cx="16" cy="7"/>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40"/>
              <p:cNvSpPr>
                <a:spLocks noChangeShapeType="1"/>
              </p:cNvSpPr>
              <p:nvPr/>
            </p:nvSpPr>
            <p:spPr bwMode="auto">
              <a:xfrm>
                <a:off x="4488" y="1385"/>
                <a:ext cx="16" cy="6"/>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41"/>
              <p:cNvSpPr>
                <a:spLocks noChangeShapeType="1"/>
              </p:cNvSpPr>
              <p:nvPr/>
            </p:nvSpPr>
            <p:spPr bwMode="auto">
              <a:xfrm>
                <a:off x="4489" y="1418"/>
                <a:ext cx="15" cy="3"/>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42"/>
              <p:cNvSpPr>
                <a:spLocks noChangeShapeType="1"/>
              </p:cNvSpPr>
              <p:nvPr/>
            </p:nvSpPr>
            <p:spPr bwMode="auto">
              <a:xfrm>
                <a:off x="4490" y="1449"/>
                <a:ext cx="14" cy="2"/>
              </a:xfrm>
              <a:prstGeom prst="line">
                <a:avLst/>
              </a:prstGeom>
              <a:noFill/>
              <a:ln w="0">
                <a:solidFill>
                  <a:srgbClr val="9F9FB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Freeform 243"/>
              <p:cNvSpPr>
                <a:spLocks/>
              </p:cNvSpPr>
              <p:nvPr/>
            </p:nvSpPr>
            <p:spPr bwMode="auto">
              <a:xfrm>
                <a:off x="3941" y="854"/>
                <a:ext cx="61" cy="742"/>
              </a:xfrm>
              <a:custGeom>
                <a:avLst/>
                <a:gdLst>
                  <a:gd name="T0" fmla="*/ 61 w 61"/>
                  <a:gd name="T1" fmla="*/ 0 h 742"/>
                  <a:gd name="T2" fmla="*/ 61 w 61"/>
                  <a:gd name="T3" fmla="*/ 742 h 742"/>
                  <a:gd name="T4" fmla="*/ 0 w 61"/>
                  <a:gd name="T5" fmla="*/ 742 h 742"/>
                  <a:gd name="T6" fmla="*/ 0 w 61"/>
                  <a:gd name="T7" fmla="*/ 54 h 742"/>
                  <a:gd name="T8" fmla="*/ 61 w 61"/>
                  <a:gd name="T9" fmla="*/ 0 h 742"/>
                </a:gdLst>
                <a:ahLst/>
                <a:cxnLst>
                  <a:cxn ang="0">
                    <a:pos x="T0" y="T1"/>
                  </a:cxn>
                  <a:cxn ang="0">
                    <a:pos x="T2" y="T3"/>
                  </a:cxn>
                  <a:cxn ang="0">
                    <a:pos x="T4" y="T5"/>
                  </a:cxn>
                  <a:cxn ang="0">
                    <a:pos x="T6" y="T7"/>
                  </a:cxn>
                  <a:cxn ang="0">
                    <a:pos x="T8" y="T9"/>
                  </a:cxn>
                </a:cxnLst>
                <a:rect l="0" t="0" r="r" b="b"/>
                <a:pathLst>
                  <a:path w="61" h="742">
                    <a:moveTo>
                      <a:pt x="61" y="0"/>
                    </a:moveTo>
                    <a:lnTo>
                      <a:pt x="61" y="742"/>
                    </a:lnTo>
                    <a:lnTo>
                      <a:pt x="0" y="742"/>
                    </a:lnTo>
                    <a:lnTo>
                      <a:pt x="0" y="54"/>
                    </a:lnTo>
                    <a:lnTo>
                      <a:pt x="61" y="0"/>
                    </a:lnTo>
                    <a:close/>
                  </a:path>
                </a:pathLst>
              </a:custGeom>
              <a:solidFill>
                <a:srgbClr val="5F5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44"/>
              <p:cNvSpPr>
                <a:spLocks/>
              </p:cNvSpPr>
              <p:nvPr/>
            </p:nvSpPr>
            <p:spPr bwMode="auto">
              <a:xfrm>
                <a:off x="3867" y="908"/>
                <a:ext cx="25" cy="591"/>
              </a:xfrm>
              <a:custGeom>
                <a:avLst/>
                <a:gdLst>
                  <a:gd name="T0" fmla="*/ 25 w 25"/>
                  <a:gd name="T1" fmla="*/ 0 h 591"/>
                  <a:gd name="T2" fmla="*/ 25 w 25"/>
                  <a:gd name="T3" fmla="*/ 591 h 591"/>
                  <a:gd name="T4" fmla="*/ 0 w 25"/>
                  <a:gd name="T5" fmla="*/ 591 h 591"/>
                  <a:gd name="T6" fmla="*/ 0 w 25"/>
                  <a:gd name="T7" fmla="*/ 27 h 591"/>
                  <a:gd name="T8" fmla="*/ 25 w 25"/>
                  <a:gd name="T9" fmla="*/ 0 h 591"/>
                </a:gdLst>
                <a:ahLst/>
                <a:cxnLst>
                  <a:cxn ang="0">
                    <a:pos x="T0" y="T1"/>
                  </a:cxn>
                  <a:cxn ang="0">
                    <a:pos x="T2" y="T3"/>
                  </a:cxn>
                  <a:cxn ang="0">
                    <a:pos x="T4" y="T5"/>
                  </a:cxn>
                  <a:cxn ang="0">
                    <a:pos x="T6" y="T7"/>
                  </a:cxn>
                  <a:cxn ang="0">
                    <a:pos x="T8" y="T9"/>
                  </a:cxn>
                </a:cxnLst>
                <a:rect l="0" t="0" r="r" b="b"/>
                <a:pathLst>
                  <a:path w="25" h="591">
                    <a:moveTo>
                      <a:pt x="25" y="0"/>
                    </a:moveTo>
                    <a:lnTo>
                      <a:pt x="25" y="591"/>
                    </a:lnTo>
                    <a:lnTo>
                      <a:pt x="0" y="591"/>
                    </a:lnTo>
                    <a:lnTo>
                      <a:pt x="0" y="27"/>
                    </a:lnTo>
                    <a:lnTo>
                      <a:pt x="25" y="0"/>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245"/>
              <p:cNvSpPr>
                <a:spLocks/>
              </p:cNvSpPr>
              <p:nvPr/>
            </p:nvSpPr>
            <p:spPr bwMode="auto">
              <a:xfrm>
                <a:off x="3685" y="908"/>
                <a:ext cx="256" cy="687"/>
              </a:xfrm>
              <a:custGeom>
                <a:avLst/>
                <a:gdLst>
                  <a:gd name="T0" fmla="*/ 256 w 256"/>
                  <a:gd name="T1" fmla="*/ 0 h 687"/>
                  <a:gd name="T2" fmla="*/ 256 w 256"/>
                  <a:gd name="T3" fmla="*/ 687 h 687"/>
                  <a:gd name="T4" fmla="*/ 0 w 256"/>
                  <a:gd name="T5" fmla="*/ 687 h 687"/>
                  <a:gd name="T6" fmla="*/ 0 w 256"/>
                  <a:gd name="T7" fmla="*/ 591 h 687"/>
                  <a:gd name="T8" fmla="*/ 207 w 256"/>
                  <a:gd name="T9" fmla="*/ 591 h 687"/>
                  <a:gd name="T10" fmla="*/ 207 w 256"/>
                  <a:gd name="T11" fmla="*/ 0 h 687"/>
                  <a:gd name="T12" fmla="*/ 256 w 256"/>
                  <a:gd name="T13" fmla="*/ 0 h 687"/>
                </a:gdLst>
                <a:ahLst/>
                <a:cxnLst>
                  <a:cxn ang="0">
                    <a:pos x="T0" y="T1"/>
                  </a:cxn>
                  <a:cxn ang="0">
                    <a:pos x="T2" y="T3"/>
                  </a:cxn>
                  <a:cxn ang="0">
                    <a:pos x="T4" y="T5"/>
                  </a:cxn>
                  <a:cxn ang="0">
                    <a:pos x="T6" y="T7"/>
                  </a:cxn>
                  <a:cxn ang="0">
                    <a:pos x="T8" y="T9"/>
                  </a:cxn>
                  <a:cxn ang="0">
                    <a:pos x="T10" y="T11"/>
                  </a:cxn>
                  <a:cxn ang="0">
                    <a:pos x="T12" y="T13"/>
                  </a:cxn>
                </a:cxnLst>
                <a:rect l="0" t="0" r="r" b="b"/>
                <a:pathLst>
                  <a:path w="256" h="687">
                    <a:moveTo>
                      <a:pt x="256" y="0"/>
                    </a:moveTo>
                    <a:lnTo>
                      <a:pt x="256" y="687"/>
                    </a:lnTo>
                    <a:lnTo>
                      <a:pt x="0" y="687"/>
                    </a:lnTo>
                    <a:lnTo>
                      <a:pt x="0" y="591"/>
                    </a:lnTo>
                    <a:lnTo>
                      <a:pt x="207" y="591"/>
                    </a:lnTo>
                    <a:lnTo>
                      <a:pt x="207" y="0"/>
                    </a:lnTo>
                    <a:lnTo>
                      <a:pt x="256" y="0"/>
                    </a:lnTo>
                    <a:close/>
                  </a:path>
                </a:pathLst>
              </a:cu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46"/>
              <p:cNvSpPr>
                <a:spLocks/>
              </p:cNvSpPr>
              <p:nvPr/>
            </p:nvSpPr>
            <p:spPr bwMode="auto">
              <a:xfrm>
                <a:off x="3894" y="1467"/>
                <a:ext cx="44" cy="27"/>
              </a:xfrm>
              <a:custGeom>
                <a:avLst/>
                <a:gdLst>
                  <a:gd name="T0" fmla="*/ 44 w 44"/>
                  <a:gd name="T1" fmla="*/ 0 h 27"/>
                  <a:gd name="T2" fmla="*/ 32 w 44"/>
                  <a:gd name="T3" fmla="*/ 27 h 27"/>
                  <a:gd name="T4" fmla="*/ 13 w 44"/>
                  <a:gd name="T5" fmla="*/ 27 h 27"/>
                  <a:gd name="T6" fmla="*/ 0 w 44"/>
                  <a:gd name="T7" fmla="*/ 0 h 27"/>
                  <a:gd name="T8" fmla="*/ 44 w 44"/>
                  <a:gd name="T9" fmla="*/ 0 h 27"/>
                </a:gdLst>
                <a:ahLst/>
                <a:cxnLst>
                  <a:cxn ang="0">
                    <a:pos x="T0" y="T1"/>
                  </a:cxn>
                  <a:cxn ang="0">
                    <a:pos x="T2" y="T3"/>
                  </a:cxn>
                  <a:cxn ang="0">
                    <a:pos x="T4" y="T5"/>
                  </a:cxn>
                  <a:cxn ang="0">
                    <a:pos x="T6" y="T7"/>
                  </a:cxn>
                  <a:cxn ang="0">
                    <a:pos x="T8" y="T9"/>
                  </a:cxn>
                </a:cxnLst>
                <a:rect l="0" t="0" r="r" b="b"/>
                <a:pathLst>
                  <a:path w="44" h="27">
                    <a:moveTo>
                      <a:pt x="44" y="0"/>
                    </a:moveTo>
                    <a:lnTo>
                      <a:pt x="32" y="27"/>
                    </a:lnTo>
                    <a:lnTo>
                      <a:pt x="13" y="27"/>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247"/>
              <p:cNvSpPr>
                <a:spLocks/>
              </p:cNvSpPr>
              <p:nvPr/>
            </p:nvSpPr>
            <p:spPr bwMode="auto">
              <a:xfrm>
                <a:off x="3894" y="1427"/>
                <a:ext cx="44" cy="27"/>
              </a:xfrm>
              <a:custGeom>
                <a:avLst/>
                <a:gdLst>
                  <a:gd name="T0" fmla="*/ 44 w 44"/>
                  <a:gd name="T1" fmla="*/ 0 h 27"/>
                  <a:gd name="T2" fmla="*/ 32 w 44"/>
                  <a:gd name="T3" fmla="*/ 27 h 27"/>
                  <a:gd name="T4" fmla="*/ 13 w 44"/>
                  <a:gd name="T5" fmla="*/ 27 h 27"/>
                  <a:gd name="T6" fmla="*/ 0 w 44"/>
                  <a:gd name="T7" fmla="*/ 0 h 27"/>
                  <a:gd name="T8" fmla="*/ 44 w 44"/>
                  <a:gd name="T9" fmla="*/ 0 h 27"/>
                </a:gdLst>
                <a:ahLst/>
                <a:cxnLst>
                  <a:cxn ang="0">
                    <a:pos x="T0" y="T1"/>
                  </a:cxn>
                  <a:cxn ang="0">
                    <a:pos x="T2" y="T3"/>
                  </a:cxn>
                  <a:cxn ang="0">
                    <a:pos x="T4" y="T5"/>
                  </a:cxn>
                  <a:cxn ang="0">
                    <a:pos x="T6" y="T7"/>
                  </a:cxn>
                  <a:cxn ang="0">
                    <a:pos x="T8" y="T9"/>
                  </a:cxn>
                </a:cxnLst>
                <a:rect l="0" t="0" r="r" b="b"/>
                <a:pathLst>
                  <a:path w="44" h="27">
                    <a:moveTo>
                      <a:pt x="44" y="0"/>
                    </a:moveTo>
                    <a:lnTo>
                      <a:pt x="32" y="27"/>
                    </a:lnTo>
                    <a:lnTo>
                      <a:pt x="13" y="27"/>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248"/>
              <p:cNvSpPr>
                <a:spLocks/>
              </p:cNvSpPr>
              <p:nvPr/>
            </p:nvSpPr>
            <p:spPr bwMode="auto">
              <a:xfrm>
                <a:off x="3894" y="1385"/>
                <a:ext cx="44" cy="27"/>
              </a:xfrm>
              <a:custGeom>
                <a:avLst/>
                <a:gdLst>
                  <a:gd name="T0" fmla="*/ 44 w 44"/>
                  <a:gd name="T1" fmla="*/ 0 h 27"/>
                  <a:gd name="T2" fmla="*/ 32 w 44"/>
                  <a:gd name="T3" fmla="*/ 27 h 27"/>
                  <a:gd name="T4" fmla="*/ 13 w 44"/>
                  <a:gd name="T5" fmla="*/ 27 h 27"/>
                  <a:gd name="T6" fmla="*/ 0 w 44"/>
                  <a:gd name="T7" fmla="*/ 0 h 27"/>
                  <a:gd name="T8" fmla="*/ 44 w 44"/>
                  <a:gd name="T9" fmla="*/ 0 h 27"/>
                </a:gdLst>
                <a:ahLst/>
                <a:cxnLst>
                  <a:cxn ang="0">
                    <a:pos x="T0" y="T1"/>
                  </a:cxn>
                  <a:cxn ang="0">
                    <a:pos x="T2" y="T3"/>
                  </a:cxn>
                  <a:cxn ang="0">
                    <a:pos x="T4" y="T5"/>
                  </a:cxn>
                  <a:cxn ang="0">
                    <a:pos x="T6" y="T7"/>
                  </a:cxn>
                  <a:cxn ang="0">
                    <a:pos x="T8" y="T9"/>
                  </a:cxn>
                </a:cxnLst>
                <a:rect l="0" t="0" r="r" b="b"/>
                <a:pathLst>
                  <a:path w="44" h="27">
                    <a:moveTo>
                      <a:pt x="44" y="0"/>
                    </a:moveTo>
                    <a:lnTo>
                      <a:pt x="32" y="27"/>
                    </a:lnTo>
                    <a:lnTo>
                      <a:pt x="13" y="27"/>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249"/>
              <p:cNvSpPr>
                <a:spLocks/>
              </p:cNvSpPr>
              <p:nvPr/>
            </p:nvSpPr>
            <p:spPr bwMode="auto">
              <a:xfrm>
                <a:off x="3894" y="1344"/>
                <a:ext cx="44" cy="28"/>
              </a:xfrm>
              <a:custGeom>
                <a:avLst/>
                <a:gdLst>
                  <a:gd name="T0" fmla="*/ 44 w 44"/>
                  <a:gd name="T1" fmla="*/ 0 h 28"/>
                  <a:gd name="T2" fmla="*/ 32 w 44"/>
                  <a:gd name="T3" fmla="*/ 28 h 28"/>
                  <a:gd name="T4" fmla="*/ 13 w 44"/>
                  <a:gd name="T5" fmla="*/ 28 h 28"/>
                  <a:gd name="T6" fmla="*/ 0 w 44"/>
                  <a:gd name="T7" fmla="*/ 0 h 28"/>
                  <a:gd name="T8" fmla="*/ 44 w 44"/>
                  <a:gd name="T9" fmla="*/ 0 h 28"/>
                </a:gdLst>
                <a:ahLst/>
                <a:cxnLst>
                  <a:cxn ang="0">
                    <a:pos x="T0" y="T1"/>
                  </a:cxn>
                  <a:cxn ang="0">
                    <a:pos x="T2" y="T3"/>
                  </a:cxn>
                  <a:cxn ang="0">
                    <a:pos x="T4" y="T5"/>
                  </a:cxn>
                  <a:cxn ang="0">
                    <a:pos x="T6" y="T7"/>
                  </a:cxn>
                  <a:cxn ang="0">
                    <a:pos x="T8" y="T9"/>
                  </a:cxn>
                </a:cxnLst>
                <a:rect l="0" t="0" r="r" b="b"/>
                <a:pathLst>
                  <a:path w="44" h="28">
                    <a:moveTo>
                      <a:pt x="44" y="0"/>
                    </a:moveTo>
                    <a:lnTo>
                      <a:pt x="32" y="28"/>
                    </a:lnTo>
                    <a:lnTo>
                      <a:pt x="13" y="28"/>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250"/>
              <p:cNvSpPr>
                <a:spLocks/>
              </p:cNvSpPr>
              <p:nvPr/>
            </p:nvSpPr>
            <p:spPr bwMode="auto">
              <a:xfrm>
                <a:off x="3894" y="1302"/>
                <a:ext cx="44" cy="28"/>
              </a:xfrm>
              <a:custGeom>
                <a:avLst/>
                <a:gdLst>
                  <a:gd name="T0" fmla="*/ 44 w 44"/>
                  <a:gd name="T1" fmla="*/ 0 h 28"/>
                  <a:gd name="T2" fmla="*/ 32 w 44"/>
                  <a:gd name="T3" fmla="*/ 28 h 28"/>
                  <a:gd name="T4" fmla="*/ 13 w 44"/>
                  <a:gd name="T5" fmla="*/ 28 h 28"/>
                  <a:gd name="T6" fmla="*/ 0 w 44"/>
                  <a:gd name="T7" fmla="*/ 0 h 28"/>
                  <a:gd name="T8" fmla="*/ 44 w 44"/>
                  <a:gd name="T9" fmla="*/ 0 h 28"/>
                </a:gdLst>
                <a:ahLst/>
                <a:cxnLst>
                  <a:cxn ang="0">
                    <a:pos x="T0" y="T1"/>
                  </a:cxn>
                  <a:cxn ang="0">
                    <a:pos x="T2" y="T3"/>
                  </a:cxn>
                  <a:cxn ang="0">
                    <a:pos x="T4" y="T5"/>
                  </a:cxn>
                  <a:cxn ang="0">
                    <a:pos x="T6" y="T7"/>
                  </a:cxn>
                  <a:cxn ang="0">
                    <a:pos x="T8" y="T9"/>
                  </a:cxn>
                </a:cxnLst>
                <a:rect l="0" t="0" r="r" b="b"/>
                <a:pathLst>
                  <a:path w="44" h="28">
                    <a:moveTo>
                      <a:pt x="44" y="0"/>
                    </a:moveTo>
                    <a:lnTo>
                      <a:pt x="32" y="28"/>
                    </a:lnTo>
                    <a:lnTo>
                      <a:pt x="13" y="28"/>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251"/>
              <p:cNvSpPr>
                <a:spLocks/>
              </p:cNvSpPr>
              <p:nvPr/>
            </p:nvSpPr>
            <p:spPr bwMode="auto">
              <a:xfrm>
                <a:off x="3894" y="1262"/>
                <a:ext cx="44" cy="27"/>
              </a:xfrm>
              <a:custGeom>
                <a:avLst/>
                <a:gdLst>
                  <a:gd name="T0" fmla="*/ 44 w 44"/>
                  <a:gd name="T1" fmla="*/ 0 h 27"/>
                  <a:gd name="T2" fmla="*/ 32 w 44"/>
                  <a:gd name="T3" fmla="*/ 27 h 27"/>
                  <a:gd name="T4" fmla="*/ 13 w 44"/>
                  <a:gd name="T5" fmla="*/ 27 h 27"/>
                  <a:gd name="T6" fmla="*/ 0 w 44"/>
                  <a:gd name="T7" fmla="*/ 0 h 27"/>
                  <a:gd name="T8" fmla="*/ 44 w 44"/>
                  <a:gd name="T9" fmla="*/ 0 h 27"/>
                </a:gdLst>
                <a:ahLst/>
                <a:cxnLst>
                  <a:cxn ang="0">
                    <a:pos x="T0" y="T1"/>
                  </a:cxn>
                  <a:cxn ang="0">
                    <a:pos x="T2" y="T3"/>
                  </a:cxn>
                  <a:cxn ang="0">
                    <a:pos x="T4" y="T5"/>
                  </a:cxn>
                  <a:cxn ang="0">
                    <a:pos x="T6" y="T7"/>
                  </a:cxn>
                  <a:cxn ang="0">
                    <a:pos x="T8" y="T9"/>
                  </a:cxn>
                </a:cxnLst>
                <a:rect l="0" t="0" r="r" b="b"/>
                <a:pathLst>
                  <a:path w="44" h="27">
                    <a:moveTo>
                      <a:pt x="44" y="0"/>
                    </a:moveTo>
                    <a:lnTo>
                      <a:pt x="32" y="27"/>
                    </a:lnTo>
                    <a:lnTo>
                      <a:pt x="13" y="27"/>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252"/>
              <p:cNvSpPr>
                <a:spLocks/>
              </p:cNvSpPr>
              <p:nvPr/>
            </p:nvSpPr>
            <p:spPr bwMode="auto">
              <a:xfrm>
                <a:off x="3894" y="1220"/>
                <a:ext cx="44" cy="27"/>
              </a:xfrm>
              <a:custGeom>
                <a:avLst/>
                <a:gdLst>
                  <a:gd name="T0" fmla="*/ 44 w 44"/>
                  <a:gd name="T1" fmla="*/ 0 h 27"/>
                  <a:gd name="T2" fmla="*/ 32 w 44"/>
                  <a:gd name="T3" fmla="*/ 27 h 27"/>
                  <a:gd name="T4" fmla="*/ 13 w 44"/>
                  <a:gd name="T5" fmla="*/ 27 h 27"/>
                  <a:gd name="T6" fmla="*/ 0 w 44"/>
                  <a:gd name="T7" fmla="*/ 0 h 27"/>
                  <a:gd name="T8" fmla="*/ 44 w 44"/>
                  <a:gd name="T9" fmla="*/ 0 h 27"/>
                </a:gdLst>
                <a:ahLst/>
                <a:cxnLst>
                  <a:cxn ang="0">
                    <a:pos x="T0" y="T1"/>
                  </a:cxn>
                  <a:cxn ang="0">
                    <a:pos x="T2" y="T3"/>
                  </a:cxn>
                  <a:cxn ang="0">
                    <a:pos x="T4" y="T5"/>
                  </a:cxn>
                  <a:cxn ang="0">
                    <a:pos x="T6" y="T7"/>
                  </a:cxn>
                  <a:cxn ang="0">
                    <a:pos x="T8" y="T9"/>
                  </a:cxn>
                </a:cxnLst>
                <a:rect l="0" t="0" r="r" b="b"/>
                <a:pathLst>
                  <a:path w="44" h="27">
                    <a:moveTo>
                      <a:pt x="44" y="0"/>
                    </a:moveTo>
                    <a:lnTo>
                      <a:pt x="32" y="27"/>
                    </a:lnTo>
                    <a:lnTo>
                      <a:pt x="13" y="27"/>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253"/>
              <p:cNvSpPr>
                <a:spLocks/>
              </p:cNvSpPr>
              <p:nvPr/>
            </p:nvSpPr>
            <p:spPr bwMode="auto">
              <a:xfrm>
                <a:off x="3894" y="1180"/>
                <a:ext cx="44" cy="27"/>
              </a:xfrm>
              <a:custGeom>
                <a:avLst/>
                <a:gdLst>
                  <a:gd name="T0" fmla="*/ 44 w 44"/>
                  <a:gd name="T1" fmla="*/ 0 h 27"/>
                  <a:gd name="T2" fmla="*/ 32 w 44"/>
                  <a:gd name="T3" fmla="*/ 27 h 27"/>
                  <a:gd name="T4" fmla="*/ 13 w 44"/>
                  <a:gd name="T5" fmla="*/ 27 h 27"/>
                  <a:gd name="T6" fmla="*/ 0 w 44"/>
                  <a:gd name="T7" fmla="*/ 0 h 27"/>
                  <a:gd name="T8" fmla="*/ 44 w 44"/>
                  <a:gd name="T9" fmla="*/ 0 h 27"/>
                </a:gdLst>
                <a:ahLst/>
                <a:cxnLst>
                  <a:cxn ang="0">
                    <a:pos x="T0" y="T1"/>
                  </a:cxn>
                  <a:cxn ang="0">
                    <a:pos x="T2" y="T3"/>
                  </a:cxn>
                  <a:cxn ang="0">
                    <a:pos x="T4" y="T5"/>
                  </a:cxn>
                  <a:cxn ang="0">
                    <a:pos x="T6" y="T7"/>
                  </a:cxn>
                  <a:cxn ang="0">
                    <a:pos x="T8" y="T9"/>
                  </a:cxn>
                </a:cxnLst>
                <a:rect l="0" t="0" r="r" b="b"/>
                <a:pathLst>
                  <a:path w="44" h="27">
                    <a:moveTo>
                      <a:pt x="44" y="0"/>
                    </a:moveTo>
                    <a:lnTo>
                      <a:pt x="32" y="27"/>
                    </a:lnTo>
                    <a:lnTo>
                      <a:pt x="13" y="27"/>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254"/>
              <p:cNvSpPr>
                <a:spLocks/>
              </p:cNvSpPr>
              <p:nvPr/>
            </p:nvSpPr>
            <p:spPr bwMode="auto">
              <a:xfrm>
                <a:off x="3894" y="1138"/>
                <a:ext cx="44" cy="27"/>
              </a:xfrm>
              <a:custGeom>
                <a:avLst/>
                <a:gdLst>
                  <a:gd name="T0" fmla="*/ 44 w 44"/>
                  <a:gd name="T1" fmla="*/ 0 h 27"/>
                  <a:gd name="T2" fmla="*/ 32 w 44"/>
                  <a:gd name="T3" fmla="*/ 27 h 27"/>
                  <a:gd name="T4" fmla="*/ 13 w 44"/>
                  <a:gd name="T5" fmla="*/ 27 h 27"/>
                  <a:gd name="T6" fmla="*/ 0 w 44"/>
                  <a:gd name="T7" fmla="*/ 0 h 27"/>
                  <a:gd name="T8" fmla="*/ 44 w 44"/>
                  <a:gd name="T9" fmla="*/ 0 h 27"/>
                </a:gdLst>
                <a:ahLst/>
                <a:cxnLst>
                  <a:cxn ang="0">
                    <a:pos x="T0" y="T1"/>
                  </a:cxn>
                  <a:cxn ang="0">
                    <a:pos x="T2" y="T3"/>
                  </a:cxn>
                  <a:cxn ang="0">
                    <a:pos x="T4" y="T5"/>
                  </a:cxn>
                  <a:cxn ang="0">
                    <a:pos x="T6" y="T7"/>
                  </a:cxn>
                  <a:cxn ang="0">
                    <a:pos x="T8" y="T9"/>
                  </a:cxn>
                </a:cxnLst>
                <a:rect l="0" t="0" r="r" b="b"/>
                <a:pathLst>
                  <a:path w="44" h="27">
                    <a:moveTo>
                      <a:pt x="44" y="0"/>
                    </a:moveTo>
                    <a:lnTo>
                      <a:pt x="32" y="27"/>
                    </a:lnTo>
                    <a:lnTo>
                      <a:pt x="13" y="27"/>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255"/>
              <p:cNvSpPr>
                <a:spLocks/>
              </p:cNvSpPr>
              <p:nvPr/>
            </p:nvSpPr>
            <p:spPr bwMode="auto">
              <a:xfrm>
                <a:off x="3894" y="1098"/>
                <a:ext cx="44" cy="27"/>
              </a:xfrm>
              <a:custGeom>
                <a:avLst/>
                <a:gdLst>
                  <a:gd name="T0" fmla="*/ 44 w 44"/>
                  <a:gd name="T1" fmla="*/ 0 h 27"/>
                  <a:gd name="T2" fmla="*/ 32 w 44"/>
                  <a:gd name="T3" fmla="*/ 27 h 27"/>
                  <a:gd name="T4" fmla="*/ 13 w 44"/>
                  <a:gd name="T5" fmla="*/ 27 h 27"/>
                  <a:gd name="T6" fmla="*/ 0 w 44"/>
                  <a:gd name="T7" fmla="*/ 0 h 27"/>
                  <a:gd name="T8" fmla="*/ 44 w 44"/>
                  <a:gd name="T9" fmla="*/ 0 h 27"/>
                </a:gdLst>
                <a:ahLst/>
                <a:cxnLst>
                  <a:cxn ang="0">
                    <a:pos x="T0" y="T1"/>
                  </a:cxn>
                  <a:cxn ang="0">
                    <a:pos x="T2" y="T3"/>
                  </a:cxn>
                  <a:cxn ang="0">
                    <a:pos x="T4" y="T5"/>
                  </a:cxn>
                  <a:cxn ang="0">
                    <a:pos x="T6" y="T7"/>
                  </a:cxn>
                  <a:cxn ang="0">
                    <a:pos x="T8" y="T9"/>
                  </a:cxn>
                </a:cxnLst>
                <a:rect l="0" t="0" r="r" b="b"/>
                <a:pathLst>
                  <a:path w="44" h="27">
                    <a:moveTo>
                      <a:pt x="44" y="0"/>
                    </a:moveTo>
                    <a:lnTo>
                      <a:pt x="32" y="27"/>
                    </a:lnTo>
                    <a:lnTo>
                      <a:pt x="13" y="27"/>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256"/>
              <p:cNvSpPr>
                <a:spLocks/>
              </p:cNvSpPr>
              <p:nvPr/>
            </p:nvSpPr>
            <p:spPr bwMode="auto">
              <a:xfrm>
                <a:off x="3894" y="1056"/>
                <a:ext cx="44" cy="27"/>
              </a:xfrm>
              <a:custGeom>
                <a:avLst/>
                <a:gdLst>
                  <a:gd name="T0" fmla="*/ 44 w 44"/>
                  <a:gd name="T1" fmla="*/ 0 h 27"/>
                  <a:gd name="T2" fmla="*/ 32 w 44"/>
                  <a:gd name="T3" fmla="*/ 27 h 27"/>
                  <a:gd name="T4" fmla="*/ 13 w 44"/>
                  <a:gd name="T5" fmla="*/ 27 h 27"/>
                  <a:gd name="T6" fmla="*/ 0 w 44"/>
                  <a:gd name="T7" fmla="*/ 0 h 27"/>
                  <a:gd name="T8" fmla="*/ 44 w 44"/>
                  <a:gd name="T9" fmla="*/ 0 h 27"/>
                </a:gdLst>
                <a:ahLst/>
                <a:cxnLst>
                  <a:cxn ang="0">
                    <a:pos x="T0" y="T1"/>
                  </a:cxn>
                  <a:cxn ang="0">
                    <a:pos x="T2" y="T3"/>
                  </a:cxn>
                  <a:cxn ang="0">
                    <a:pos x="T4" y="T5"/>
                  </a:cxn>
                  <a:cxn ang="0">
                    <a:pos x="T6" y="T7"/>
                  </a:cxn>
                  <a:cxn ang="0">
                    <a:pos x="T8" y="T9"/>
                  </a:cxn>
                </a:cxnLst>
                <a:rect l="0" t="0" r="r" b="b"/>
                <a:pathLst>
                  <a:path w="44" h="27">
                    <a:moveTo>
                      <a:pt x="44" y="0"/>
                    </a:moveTo>
                    <a:lnTo>
                      <a:pt x="32" y="27"/>
                    </a:lnTo>
                    <a:lnTo>
                      <a:pt x="13" y="27"/>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257"/>
              <p:cNvSpPr>
                <a:spLocks/>
              </p:cNvSpPr>
              <p:nvPr/>
            </p:nvSpPr>
            <p:spPr bwMode="auto">
              <a:xfrm>
                <a:off x="3894" y="1015"/>
                <a:ext cx="44" cy="28"/>
              </a:xfrm>
              <a:custGeom>
                <a:avLst/>
                <a:gdLst>
                  <a:gd name="T0" fmla="*/ 44 w 44"/>
                  <a:gd name="T1" fmla="*/ 0 h 28"/>
                  <a:gd name="T2" fmla="*/ 32 w 44"/>
                  <a:gd name="T3" fmla="*/ 28 h 28"/>
                  <a:gd name="T4" fmla="*/ 13 w 44"/>
                  <a:gd name="T5" fmla="*/ 28 h 28"/>
                  <a:gd name="T6" fmla="*/ 0 w 44"/>
                  <a:gd name="T7" fmla="*/ 0 h 28"/>
                  <a:gd name="T8" fmla="*/ 44 w 44"/>
                  <a:gd name="T9" fmla="*/ 0 h 28"/>
                </a:gdLst>
                <a:ahLst/>
                <a:cxnLst>
                  <a:cxn ang="0">
                    <a:pos x="T0" y="T1"/>
                  </a:cxn>
                  <a:cxn ang="0">
                    <a:pos x="T2" y="T3"/>
                  </a:cxn>
                  <a:cxn ang="0">
                    <a:pos x="T4" y="T5"/>
                  </a:cxn>
                  <a:cxn ang="0">
                    <a:pos x="T6" y="T7"/>
                  </a:cxn>
                  <a:cxn ang="0">
                    <a:pos x="T8" y="T9"/>
                  </a:cxn>
                </a:cxnLst>
                <a:rect l="0" t="0" r="r" b="b"/>
                <a:pathLst>
                  <a:path w="44" h="28">
                    <a:moveTo>
                      <a:pt x="44" y="0"/>
                    </a:moveTo>
                    <a:lnTo>
                      <a:pt x="32" y="28"/>
                    </a:lnTo>
                    <a:lnTo>
                      <a:pt x="13" y="28"/>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258"/>
              <p:cNvSpPr>
                <a:spLocks/>
              </p:cNvSpPr>
              <p:nvPr/>
            </p:nvSpPr>
            <p:spPr bwMode="auto">
              <a:xfrm>
                <a:off x="3894" y="973"/>
                <a:ext cx="44" cy="27"/>
              </a:xfrm>
              <a:custGeom>
                <a:avLst/>
                <a:gdLst>
                  <a:gd name="T0" fmla="*/ 44 w 44"/>
                  <a:gd name="T1" fmla="*/ 0 h 27"/>
                  <a:gd name="T2" fmla="*/ 32 w 44"/>
                  <a:gd name="T3" fmla="*/ 27 h 27"/>
                  <a:gd name="T4" fmla="*/ 13 w 44"/>
                  <a:gd name="T5" fmla="*/ 27 h 27"/>
                  <a:gd name="T6" fmla="*/ 0 w 44"/>
                  <a:gd name="T7" fmla="*/ 0 h 27"/>
                  <a:gd name="T8" fmla="*/ 44 w 44"/>
                  <a:gd name="T9" fmla="*/ 0 h 27"/>
                </a:gdLst>
                <a:ahLst/>
                <a:cxnLst>
                  <a:cxn ang="0">
                    <a:pos x="T0" y="T1"/>
                  </a:cxn>
                  <a:cxn ang="0">
                    <a:pos x="T2" y="T3"/>
                  </a:cxn>
                  <a:cxn ang="0">
                    <a:pos x="T4" y="T5"/>
                  </a:cxn>
                  <a:cxn ang="0">
                    <a:pos x="T6" y="T7"/>
                  </a:cxn>
                  <a:cxn ang="0">
                    <a:pos x="T8" y="T9"/>
                  </a:cxn>
                </a:cxnLst>
                <a:rect l="0" t="0" r="r" b="b"/>
                <a:pathLst>
                  <a:path w="44" h="27">
                    <a:moveTo>
                      <a:pt x="44" y="0"/>
                    </a:moveTo>
                    <a:lnTo>
                      <a:pt x="32" y="27"/>
                    </a:lnTo>
                    <a:lnTo>
                      <a:pt x="13" y="27"/>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259"/>
              <p:cNvSpPr>
                <a:spLocks/>
              </p:cNvSpPr>
              <p:nvPr/>
            </p:nvSpPr>
            <p:spPr bwMode="auto">
              <a:xfrm>
                <a:off x="3894" y="933"/>
                <a:ext cx="44" cy="27"/>
              </a:xfrm>
              <a:custGeom>
                <a:avLst/>
                <a:gdLst>
                  <a:gd name="T0" fmla="*/ 44 w 44"/>
                  <a:gd name="T1" fmla="*/ 0 h 27"/>
                  <a:gd name="T2" fmla="*/ 32 w 44"/>
                  <a:gd name="T3" fmla="*/ 27 h 27"/>
                  <a:gd name="T4" fmla="*/ 13 w 44"/>
                  <a:gd name="T5" fmla="*/ 27 h 27"/>
                  <a:gd name="T6" fmla="*/ 0 w 44"/>
                  <a:gd name="T7" fmla="*/ 0 h 27"/>
                  <a:gd name="T8" fmla="*/ 44 w 44"/>
                  <a:gd name="T9" fmla="*/ 0 h 27"/>
                </a:gdLst>
                <a:ahLst/>
                <a:cxnLst>
                  <a:cxn ang="0">
                    <a:pos x="T0" y="T1"/>
                  </a:cxn>
                  <a:cxn ang="0">
                    <a:pos x="T2" y="T3"/>
                  </a:cxn>
                  <a:cxn ang="0">
                    <a:pos x="T4" y="T5"/>
                  </a:cxn>
                  <a:cxn ang="0">
                    <a:pos x="T6" y="T7"/>
                  </a:cxn>
                  <a:cxn ang="0">
                    <a:pos x="T8" y="T9"/>
                  </a:cxn>
                </a:cxnLst>
                <a:rect l="0" t="0" r="r" b="b"/>
                <a:pathLst>
                  <a:path w="44" h="27">
                    <a:moveTo>
                      <a:pt x="44" y="0"/>
                    </a:moveTo>
                    <a:lnTo>
                      <a:pt x="32" y="27"/>
                    </a:lnTo>
                    <a:lnTo>
                      <a:pt x="13" y="27"/>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260"/>
              <p:cNvSpPr>
                <a:spLocks/>
              </p:cNvSpPr>
              <p:nvPr/>
            </p:nvSpPr>
            <p:spPr bwMode="auto">
              <a:xfrm>
                <a:off x="3661" y="1500"/>
                <a:ext cx="24" cy="95"/>
              </a:xfrm>
              <a:custGeom>
                <a:avLst/>
                <a:gdLst>
                  <a:gd name="T0" fmla="*/ 24 w 24"/>
                  <a:gd name="T1" fmla="*/ 0 h 95"/>
                  <a:gd name="T2" fmla="*/ 24 w 24"/>
                  <a:gd name="T3" fmla="*/ 95 h 95"/>
                  <a:gd name="T4" fmla="*/ 0 w 24"/>
                  <a:gd name="T5" fmla="*/ 95 h 95"/>
                  <a:gd name="T6" fmla="*/ 0 w 24"/>
                  <a:gd name="T7" fmla="*/ 17 h 95"/>
                  <a:gd name="T8" fmla="*/ 24 w 24"/>
                  <a:gd name="T9" fmla="*/ 0 h 95"/>
                </a:gdLst>
                <a:ahLst/>
                <a:cxnLst>
                  <a:cxn ang="0">
                    <a:pos x="T0" y="T1"/>
                  </a:cxn>
                  <a:cxn ang="0">
                    <a:pos x="T2" y="T3"/>
                  </a:cxn>
                  <a:cxn ang="0">
                    <a:pos x="T4" y="T5"/>
                  </a:cxn>
                  <a:cxn ang="0">
                    <a:pos x="T6" y="T7"/>
                  </a:cxn>
                  <a:cxn ang="0">
                    <a:pos x="T8" y="T9"/>
                  </a:cxn>
                </a:cxnLst>
                <a:rect l="0" t="0" r="r" b="b"/>
                <a:pathLst>
                  <a:path w="24" h="95">
                    <a:moveTo>
                      <a:pt x="24" y="0"/>
                    </a:moveTo>
                    <a:lnTo>
                      <a:pt x="24" y="95"/>
                    </a:lnTo>
                    <a:lnTo>
                      <a:pt x="0" y="95"/>
                    </a:lnTo>
                    <a:lnTo>
                      <a:pt x="0" y="17"/>
                    </a:lnTo>
                    <a:lnTo>
                      <a:pt x="24" y="0"/>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Rectangle 261"/>
              <p:cNvSpPr>
                <a:spLocks noChangeArrowheads="1"/>
              </p:cNvSpPr>
              <p:nvPr/>
            </p:nvSpPr>
            <p:spPr bwMode="auto">
              <a:xfrm>
                <a:off x="3882" y="1511"/>
                <a:ext cx="9" cy="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 name="Rectangle 262"/>
              <p:cNvSpPr>
                <a:spLocks noChangeArrowheads="1"/>
              </p:cNvSpPr>
              <p:nvPr/>
            </p:nvSpPr>
            <p:spPr bwMode="auto">
              <a:xfrm>
                <a:off x="3863" y="1511"/>
                <a:ext cx="9" cy="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 name="Rectangle 263"/>
              <p:cNvSpPr>
                <a:spLocks noChangeArrowheads="1"/>
              </p:cNvSpPr>
              <p:nvPr/>
            </p:nvSpPr>
            <p:spPr bwMode="auto">
              <a:xfrm>
                <a:off x="3846" y="1511"/>
                <a:ext cx="10" cy="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 name="Rectangle 264"/>
              <p:cNvSpPr>
                <a:spLocks noChangeArrowheads="1"/>
              </p:cNvSpPr>
              <p:nvPr/>
            </p:nvSpPr>
            <p:spPr bwMode="auto">
              <a:xfrm>
                <a:off x="3768" y="1511"/>
                <a:ext cx="9" cy="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 name="Rectangle 265"/>
              <p:cNvSpPr>
                <a:spLocks noChangeArrowheads="1"/>
              </p:cNvSpPr>
              <p:nvPr/>
            </p:nvSpPr>
            <p:spPr bwMode="auto">
              <a:xfrm>
                <a:off x="3749" y="1511"/>
                <a:ext cx="9" cy="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Rectangle 266"/>
              <p:cNvSpPr>
                <a:spLocks noChangeArrowheads="1"/>
              </p:cNvSpPr>
              <p:nvPr/>
            </p:nvSpPr>
            <p:spPr bwMode="auto">
              <a:xfrm>
                <a:off x="3730" y="1511"/>
                <a:ext cx="10" cy="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Rectangle 267"/>
              <p:cNvSpPr>
                <a:spLocks noChangeArrowheads="1"/>
              </p:cNvSpPr>
              <p:nvPr/>
            </p:nvSpPr>
            <p:spPr bwMode="auto">
              <a:xfrm>
                <a:off x="3711" y="1511"/>
                <a:ext cx="12" cy="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Rectangle 268"/>
              <p:cNvSpPr>
                <a:spLocks noChangeArrowheads="1"/>
              </p:cNvSpPr>
              <p:nvPr/>
            </p:nvSpPr>
            <p:spPr bwMode="auto">
              <a:xfrm>
                <a:off x="3694" y="1511"/>
                <a:ext cx="10" cy="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 name="Rectangle 269"/>
              <p:cNvSpPr>
                <a:spLocks noChangeArrowheads="1"/>
              </p:cNvSpPr>
              <p:nvPr/>
            </p:nvSpPr>
            <p:spPr bwMode="auto">
              <a:xfrm>
                <a:off x="3827" y="1511"/>
                <a:ext cx="10" cy="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 name="Rectangle 270"/>
              <p:cNvSpPr>
                <a:spLocks noChangeArrowheads="1"/>
              </p:cNvSpPr>
              <p:nvPr/>
            </p:nvSpPr>
            <p:spPr bwMode="auto">
              <a:xfrm>
                <a:off x="3808" y="1511"/>
                <a:ext cx="10" cy="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 name="Rectangle 271"/>
              <p:cNvSpPr>
                <a:spLocks noChangeArrowheads="1"/>
              </p:cNvSpPr>
              <p:nvPr/>
            </p:nvSpPr>
            <p:spPr bwMode="auto">
              <a:xfrm>
                <a:off x="3789" y="1511"/>
                <a:ext cx="10" cy="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 name="Rectangle 272"/>
              <p:cNvSpPr>
                <a:spLocks noChangeArrowheads="1"/>
              </p:cNvSpPr>
              <p:nvPr/>
            </p:nvSpPr>
            <p:spPr bwMode="auto">
              <a:xfrm>
                <a:off x="3903" y="1536"/>
                <a:ext cx="26" cy="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 name="Rectangle 273"/>
              <p:cNvSpPr>
                <a:spLocks noChangeArrowheads="1"/>
              </p:cNvSpPr>
              <p:nvPr/>
            </p:nvSpPr>
            <p:spPr bwMode="auto">
              <a:xfrm>
                <a:off x="3903" y="1511"/>
                <a:ext cx="2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 name="Rectangle 274"/>
              <p:cNvSpPr>
                <a:spLocks noChangeArrowheads="1"/>
              </p:cNvSpPr>
              <p:nvPr/>
            </p:nvSpPr>
            <p:spPr bwMode="auto">
              <a:xfrm>
                <a:off x="4311" y="1002"/>
                <a:ext cx="1" cy="5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 name="Rectangle 275"/>
              <p:cNvSpPr>
                <a:spLocks noChangeArrowheads="1"/>
              </p:cNvSpPr>
              <p:nvPr/>
            </p:nvSpPr>
            <p:spPr bwMode="auto">
              <a:xfrm>
                <a:off x="4382" y="1037"/>
                <a:ext cx="1" cy="5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 name="Rectangle 276"/>
              <p:cNvSpPr>
                <a:spLocks noChangeArrowheads="1"/>
              </p:cNvSpPr>
              <p:nvPr/>
            </p:nvSpPr>
            <p:spPr bwMode="auto">
              <a:xfrm>
                <a:off x="4416" y="1056"/>
                <a:ext cx="1" cy="5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 name="Rectangle 277"/>
              <p:cNvSpPr>
                <a:spLocks noChangeArrowheads="1"/>
              </p:cNvSpPr>
              <p:nvPr/>
            </p:nvSpPr>
            <p:spPr bwMode="auto">
              <a:xfrm>
                <a:off x="4451" y="1072"/>
                <a:ext cx="1" cy="5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 name="Rectangle 278"/>
              <p:cNvSpPr>
                <a:spLocks noChangeArrowheads="1"/>
              </p:cNvSpPr>
              <p:nvPr/>
            </p:nvSpPr>
            <p:spPr bwMode="auto">
              <a:xfrm>
                <a:off x="4347" y="1018"/>
                <a:ext cx="1" cy="5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 name="Rectangle 279"/>
              <p:cNvSpPr>
                <a:spLocks noChangeArrowheads="1"/>
              </p:cNvSpPr>
              <p:nvPr/>
            </p:nvSpPr>
            <p:spPr bwMode="auto">
              <a:xfrm>
                <a:off x="4273" y="983"/>
                <a:ext cx="1" cy="6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Rectangle 280"/>
              <p:cNvSpPr>
                <a:spLocks noChangeArrowheads="1"/>
              </p:cNvSpPr>
              <p:nvPr/>
            </p:nvSpPr>
            <p:spPr bwMode="auto">
              <a:xfrm>
                <a:off x="4233" y="966"/>
                <a:ext cx="1" cy="6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 name="Rectangle 281"/>
              <p:cNvSpPr>
                <a:spLocks noChangeArrowheads="1"/>
              </p:cNvSpPr>
              <p:nvPr/>
            </p:nvSpPr>
            <p:spPr bwMode="auto">
              <a:xfrm>
                <a:off x="4195" y="950"/>
                <a:ext cx="1" cy="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 name="Rectangle 282"/>
              <p:cNvSpPr>
                <a:spLocks noChangeArrowheads="1"/>
              </p:cNvSpPr>
              <p:nvPr/>
            </p:nvSpPr>
            <p:spPr bwMode="auto">
              <a:xfrm>
                <a:off x="4152" y="925"/>
                <a:ext cx="1" cy="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 name="Rectangle 283"/>
              <p:cNvSpPr>
                <a:spLocks noChangeArrowheads="1"/>
              </p:cNvSpPr>
              <p:nvPr/>
            </p:nvSpPr>
            <p:spPr bwMode="auto">
              <a:xfrm>
                <a:off x="4107" y="907"/>
                <a:ext cx="1" cy="6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 name="Rectangle 284"/>
              <p:cNvSpPr>
                <a:spLocks noChangeArrowheads="1"/>
              </p:cNvSpPr>
              <p:nvPr/>
            </p:nvSpPr>
            <p:spPr bwMode="auto">
              <a:xfrm>
                <a:off x="4062" y="886"/>
                <a:ext cx="1" cy="7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 name="Rectangle 285"/>
              <p:cNvSpPr>
                <a:spLocks noChangeArrowheads="1"/>
              </p:cNvSpPr>
              <p:nvPr/>
            </p:nvSpPr>
            <p:spPr bwMode="auto">
              <a:xfrm>
                <a:off x="4010" y="853"/>
                <a:ext cx="1" cy="7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 name="Freeform 286"/>
              <p:cNvSpPr>
                <a:spLocks/>
              </p:cNvSpPr>
              <p:nvPr/>
            </p:nvSpPr>
            <p:spPr bwMode="auto">
              <a:xfrm>
                <a:off x="3685" y="1578"/>
                <a:ext cx="887" cy="94"/>
              </a:xfrm>
              <a:custGeom>
                <a:avLst/>
                <a:gdLst>
                  <a:gd name="T0" fmla="*/ 0 w 887"/>
                  <a:gd name="T1" fmla="*/ 16 h 94"/>
                  <a:gd name="T2" fmla="*/ 316 w 887"/>
                  <a:gd name="T3" fmla="*/ 15 h 94"/>
                  <a:gd name="T4" fmla="*/ 820 w 887"/>
                  <a:gd name="T5" fmla="*/ 0 h 94"/>
                  <a:gd name="T6" fmla="*/ 887 w 887"/>
                  <a:gd name="T7" fmla="*/ 94 h 94"/>
                  <a:gd name="T8" fmla="*/ 822 w 887"/>
                  <a:gd name="T9" fmla="*/ 93 h 94"/>
                  <a:gd name="T10" fmla="*/ 778 w 887"/>
                  <a:gd name="T11" fmla="*/ 32 h 94"/>
                  <a:gd name="T12" fmla="*/ 316 w 887"/>
                  <a:gd name="T13" fmla="*/ 45 h 94"/>
                  <a:gd name="T14" fmla="*/ 24 w 887"/>
                  <a:gd name="T15" fmla="*/ 45 h 94"/>
                  <a:gd name="T16" fmla="*/ 0 w 887"/>
                  <a:gd name="T17" fmla="*/ 1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7" h="94">
                    <a:moveTo>
                      <a:pt x="0" y="16"/>
                    </a:moveTo>
                    <a:lnTo>
                      <a:pt x="316" y="15"/>
                    </a:lnTo>
                    <a:lnTo>
                      <a:pt x="820" y="0"/>
                    </a:lnTo>
                    <a:lnTo>
                      <a:pt x="887" y="94"/>
                    </a:lnTo>
                    <a:lnTo>
                      <a:pt x="822" y="93"/>
                    </a:lnTo>
                    <a:lnTo>
                      <a:pt x="778" y="32"/>
                    </a:lnTo>
                    <a:lnTo>
                      <a:pt x="316" y="45"/>
                    </a:lnTo>
                    <a:lnTo>
                      <a:pt x="24" y="45"/>
                    </a:lnTo>
                    <a:lnTo>
                      <a:pt x="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Rectangle 287"/>
              <p:cNvSpPr>
                <a:spLocks noChangeArrowheads="1"/>
              </p:cNvSpPr>
              <p:nvPr/>
            </p:nvSpPr>
            <p:spPr bwMode="auto">
              <a:xfrm>
                <a:off x="4468" y="1520"/>
                <a:ext cx="28" cy="78"/>
              </a:xfrm>
              <a:prstGeom prst="rect">
                <a:avLst/>
              </a:prstGeom>
              <a:solidFill>
                <a:srgbClr val="5F5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 name="Freeform 288"/>
              <p:cNvSpPr>
                <a:spLocks/>
              </p:cNvSpPr>
              <p:nvPr/>
            </p:nvSpPr>
            <p:spPr bwMode="auto">
              <a:xfrm>
                <a:off x="4468" y="1520"/>
                <a:ext cx="30" cy="53"/>
              </a:xfrm>
              <a:custGeom>
                <a:avLst/>
                <a:gdLst>
                  <a:gd name="T0" fmla="*/ 30 w 30"/>
                  <a:gd name="T1" fmla="*/ 0 h 53"/>
                  <a:gd name="T2" fmla="*/ 30 w 30"/>
                  <a:gd name="T3" fmla="*/ 25 h 53"/>
                  <a:gd name="T4" fmla="*/ 18 w 30"/>
                  <a:gd name="T5" fmla="*/ 25 h 53"/>
                  <a:gd name="T6" fmla="*/ 0 w 30"/>
                  <a:gd name="T7" fmla="*/ 53 h 53"/>
                  <a:gd name="T8" fmla="*/ 0 w 30"/>
                  <a:gd name="T9" fmla="*/ 0 h 53"/>
                  <a:gd name="T10" fmla="*/ 30 w 30"/>
                  <a:gd name="T11" fmla="*/ 0 h 53"/>
                </a:gdLst>
                <a:ahLst/>
                <a:cxnLst>
                  <a:cxn ang="0">
                    <a:pos x="T0" y="T1"/>
                  </a:cxn>
                  <a:cxn ang="0">
                    <a:pos x="T2" y="T3"/>
                  </a:cxn>
                  <a:cxn ang="0">
                    <a:pos x="T4" y="T5"/>
                  </a:cxn>
                  <a:cxn ang="0">
                    <a:pos x="T6" y="T7"/>
                  </a:cxn>
                  <a:cxn ang="0">
                    <a:pos x="T8" y="T9"/>
                  </a:cxn>
                  <a:cxn ang="0">
                    <a:pos x="T10" y="T11"/>
                  </a:cxn>
                </a:cxnLst>
                <a:rect l="0" t="0" r="r" b="b"/>
                <a:pathLst>
                  <a:path w="30" h="53">
                    <a:moveTo>
                      <a:pt x="30" y="0"/>
                    </a:moveTo>
                    <a:lnTo>
                      <a:pt x="30" y="25"/>
                    </a:lnTo>
                    <a:lnTo>
                      <a:pt x="18" y="25"/>
                    </a:lnTo>
                    <a:lnTo>
                      <a:pt x="0" y="53"/>
                    </a:lnTo>
                    <a:lnTo>
                      <a:pt x="0" y="0"/>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289"/>
              <p:cNvSpPr>
                <a:spLocks/>
              </p:cNvSpPr>
              <p:nvPr/>
            </p:nvSpPr>
            <p:spPr bwMode="auto">
              <a:xfrm>
                <a:off x="4288" y="1501"/>
                <a:ext cx="296" cy="22"/>
              </a:xfrm>
              <a:custGeom>
                <a:avLst/>
                <a:gdLst>
                  <a:gd name="T0" fmla="*/ 0 w 296"/>
                  <a:gd name="T1" fmla="*/ 2 h 22"/>
                  <a:gd name="T2" fmla="*/ 165 w 296"/>
                  <a:gd name="T3" fmla="*/ 0 h 22"/>
                  <a:gd name="T4" fmla="*/ 296 w 296"/>
                  <a:gd name="T5" fmla="*/ 9 h 22"/>
                  <a:gd name="T6" fmla="*/ 296 w 296"/>
                  <a:gd name="T7" fmla="*/ 22 h 22"/>
                  <a:gd name="T8" fmla="*/ 150 w 296"/>
                  <a:gd name="T9" fmla="*/ 22 h 22"/>
                  <a:gd name="T10" fmla="*/ 0 w 296"/>
                  <a:gd name="T11" fmla="*/ 21 h 22"/>
                  <a:gd name="T12" fmla="*/ 0 w 296"/>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296" h="22">
                    <a:moveTo>
                      <a:pt x="0" y="2"/>
                    </a:moveTo>
                    <a:lnTo>
                      <a:pt x="165" y="0"/>
                    </a:lnTo>
                    <a:lnTo>
                      <a:pt x="296" y="9"/>
                    </a:lnTo>
                    <a:lnTo>
                      <a:pt x="296" y="22"/>
                    </a:lnTo>
                    <a:lnTo>
                      <a:pt x="150" y="22"/>
                    </a:lnTo>
                    <a:lnTo>
                      <a:pt x="0" y="21"/>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290"/>
              <p:cNvSpPr>
                <a:spLocks/>
              </p:cNvSpPr>
              <p:nvPr/>
            </p:nvSpPr>
            <p:spPr bwMode="auto">
              <a:xfrm>
                <a:off x="4453" y="1503"/>
                <a:ext cx="130" cy="19"/>
              </a:xfrm>
              <a:custGeom>
                <a:avLst/>
                <a:gdLst>
                  <a:gd name="T0" fmla="*/ 0 w 130"/>
                  <a:gd name="T1" fmla="*/ 0 h 19"/>
                  <a:gd name="T2" fmla="*/ 0 w 130"/>
                  <a:gd name="T3" fmla="*/ 19 h 19"/>
                  <a:gd name="T4" fmla="*/ 130 w 130"/>
                  <a:gd name="T5" fmla="*/ 19 h 19"/>
                  <a:gd name="T6" fmla="*/ 130 w 130"/>
                  <a:gd name="T7" fmla="*/ 9 h 19"/>
                  <a:gd name="T8" fmla="*/ 0 w 130"/>
                  <a:gd name="T9" fmla="*/ 0 h 19"/>
                </a:gdLst>
                <a:ahLst/>
                <a:cxnLst>
                  <a:cxn ang="0">
                    <a:pos x="T0" y="T1"/>
                  </a:cxn>
                  <a:cxn ang="0">
                    <a:pos x="T2" y="T3"/>
                  </a:cxn>
                  <a:cxn ang="0">
                    <a:pos x="T4" y="T5"/>
                  </a:cxn>
                  <a:cxn ang="0">
                    <a:pos x="T6" y="T7"/>
                  </a:cxn>
                  <a:cxn ang="0">
                    <a:pos x="T8" y="T9"/>
                  </a:cxn>
                </a:cxnLst>
                <a:rect l="0" t="0" r="r" b="b"/>
                <a:pathLst>
                  <a:path w="130" h="19">
                    <a:moveTo>
                      <a:pt x="0" y="0"/>
                    </a:moveTo>
                    <a:lnTo>
                      <a:pt x="0" y="19"/>
                    </a:lnTo>
                    <a:lnTo>
                      <a:pt x="130" y="19"/>
                    </a:lnTo>
                    <a:lnTo>
                      <a:pt x="130" y="9"/>
                    </a:lnTo>
                    <a:lnTo>
                      <a:pt x="0" y="0"/>
                    </a:lnTo>
                    <a:close/>
                  </a:path>
                </a:pathLst>
              </a:custGeom>
              <a:solidFill>
                <a:srgbClr val="5F5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9" name="Group 294"/>
            <p:cNvGrpSpPr>
              <a:grpSpLocks/>
            </p:cNvGrpSpPr>
            <p:nvPr/>
          </p:nvGrpSpPr>
          <p:grpSpPr bwMode="auto">
            <a:xfrm>
              <a:off x="3243263" y="5661025"/>
              <a:ext cx="727075" cy="287338"/>
              <a:chOff x="2043" y="3566"/>
              <a:chExt cx="458" cy="181"/>
            </a:xfrm>
          </p:grpSpPr>
          <p:sp>
            <p:nvSpPr>
              <p:cNvPr id="280" name="Freeform 292"/>
              <p:cNvSpPr>
                <a:spLocks/>
              </p:cNvSpPr>
              <p:nvPr/>
            </p:nvSpPr>
            <p:spPr bwMode="auto">
              <a:xfrm>
                <a:off x="2043" y="3566"/>
                <a:ext cx="458" cy="181"/>
              </a:xfrm>
              <a:custGeom>
                <a:avLst/>
                <a:gdLst>
                  <a:gd name="T0" fmla="*/ 0 w 458"/>
                  <a:gd name="T1" fmla="*/ 98 h 181"/>
                  <a:gd name="T2" fmla="*/ 0 w 458"/>
                  <a:gd name="T3" fmla="*/ 125 h 181"/>
                  <a:gd name="T4" fmla="*/ 206 w 458"/>
                  <a:gd name="T5" fmla="*/ 181 h 181"/>
                  <a:gd name="T6" fmla="*/ 458 w 458"/>
                  <a:gd name="T7" fmla="*/ 32 h 181"/>
                  <a:gd name="T8" fmla="*/ 458 w 458"/>
                  <a:gd name="T9" fmla="*/ 0 h 181"/>
                  <a:gd name="T10" fmla="*/ 0 w 458"/>
                  <a:gd name="T11" fmla="*/ 98 h 181"/>
                </a:gdLst>
                <a:ahLst/>
                <a:cxnLst>
                  <a:cxn ang="0">
                    <a:pos x="T0" y="T1"/>
                  </a:cxn>
                  <a:cxn ang="0">
                    <a:pos x="T2" y="T3"/>
                  </a:cxn>
                  <a:cxn ang="0">
                    <a:pos x="T4" y="T5"/>
                  </a:cxn>
                  <a:cxn ang="0">
                    <a:pos x="T6" y="T7"/>
                  </a:cxn>
                  <a:cxn ang="0">
                    <a:pos x="T8" y="T9"/>
                  </a:cxn>
                  <a:cxn ang="0">
                    <a:pos x="T10" y="T11"/>
                  </a:cxn>
                </a:cxnLst>
                <a:rect l="0" t="0" r="r" b="b"/>
                <a:pathLst>
                  <a:path w="458" h="181">
                    <a:moveTo>
                      <a:pt x="0" y="98"/>
                    </a:moveTo>
                    <a:lnTo>
                      <a:pt x="0" y="125"/>
                    </a:lnTo>
                    <a:lnTo>
                      <a:pt x="206" y="181"/>
                    </a:lnTo>
                    <a:lnTo>
                      <a:pt x="458" y="32"/>
                    </a:lnTo>
                    <a:lnTo>
                      <a:pt x="458" y="0"/>
                    </a:lnTo>
                    <a:lnTo>
                      <a:pt x="0" y="9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1" name="Freeform 293"/>
              <p:cNvSpPr>
                <a:spLocks/>
              </p:cNvSpPr>
              <p:nvPr/>
            </p:nvSpPr>
            <p:spPr bwMode="auto">
              <a:xfrm>
                <a:off x="2043" y="3566"/>
                <a:ext cx="458" cy="181"/>
              </a:xfrm>
              <a:custGeom>
                <a:avLst/>
                <a:gdLst>
                  <a:gd name="T0" fmla="*/ 0 w 458"/>
                  <a:gd name="T1" fmla="*/ 98 h 181"/>
                  <a:gd name="T2" fmla="*/ 0 w 458"/>
                  <a:gd name="T3" fmla="*/ 125 h 181"/>
                  <a:gd name="T4" fmla="*/ 206 w 458"/>
                  <a:gd name="T5" fmla="*/ 181 h 181"/>
                  <a:gd name="T6" fmla="*/ 458 w 458"/>
                  <a:gd name="T7" fmla="*/ 32 h 181"/>
                  <a:gd name="T8" fmla="*/ 458 w 458"/>
                  <a:gd name="T9" fmla="*/ 0 h 181"/>
                </a:gdLst>
                <a:ahLst/>
                <a:cxnLst>
                  <a:cxn ang="0">
                    <a:pos x="T0" y="T1"/>
                  </a:cxn>
                  <a:cxn ang="0">
                    <a:pos x="T2" y="T3"/>
                  </a:cxn>
                  <a:cxn ang="0">
                    <a:pos x="T4" y="T5"/>
                  </a:cxn>
                  <a:cxn ang="0">
                    <a:pos x="T6" y="T7"/>
                  </a:cxn>
                  <a:cxn ang="0">
                    <a:pos x="T8" y="T9"/>
                  </a:cxn>
                </a:cxnLst>
                <a:rect l="0" t="0" r="r" b="b"/>
                <a:pathLst>
                  <a:path w="458" h="181">
                    <a:moveTo>
                      <a:pt x="0" y="98"/>
                    </a:moveTo>
                    <a:lnTo>
                      <a:pt x="0" y="125"/>
                    </a:lnTo>
                    <a:lnTo>
                      <a:pt x="206" y="181"/>
                    </a:lnTo>
                    <a:lnTo>
                      <a:pt x="458" y="32"/>
                    </a:lnTo>
                    <a:lnTo>
                      <a:pt x="45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2" name="Group 297"/>
            <p:cNvGrpSpPr>
              <a:grpSpLocks/>
            </p:cNvGrpSpPr>
            <p:nvPr/>
          </p:nvGrpSpPr>
          <p:grpSpPr bwMode="auto">
            <a:xfrm>
              <a:off x="3232150" y="4829175"/>
              <a:ext cx="749300" cy="241300"/>
              <a:chOff x="2036" y="3042"/>
              <a:chExt cx="472" cy="152"/>
            </a:xfrm>
          </p:grpSpPr>
          <p:sp>
            <p:nvSpPr>
              <p:cNvPr id="283" name="Freeform 295"/>
              <p:cNvSpPr>
                <a:spLocks/>
              </p:cNvSpPr>
              <p:nvPr/>
            </p:nvSpPr>
            <p:spPr bwMode="auto">
              <a:xfrm>
                <a:off x="2036" y="3042"/>
                <a:ext cx="472" cy="152"/>
              </a:xfrm>
              <a:custGeom>
                <a:avLst/>
                <a:gdLst>
                  <a:gd name="T0" fmla="*/ 0 w 472"/>
                  <a:gd name="T1" fmla="*/ 104 h 152"/>
                  <a:gd name="T2" fmla="*/ 211 w 472"/>
                  <a:gd name="T3" fmla="*/ 152 h 152"/>
                  <a:gd name="T4" fmla="*/ 472 w 472"/>
                  <a:gd name="T5" fmla="*/ 44 h 152"/>
                  <a:gd name="T6" fmla="*/ 266 w 472"/>
                  <a:gd name="T7" fmla="*/ 0 h 152"/>
                  <a:gd name="T8" fmla="*/ 0 w 472"/>
                  <a:gd name="T9" fmla="*/ 104 h 152"/>
                </a:gdLst>
                <a:ahLst/>
                <a:cxnLst>
                  <a:cxn ang="0">
                    <a:pos x="T0" y="T1"/>
                  </a:cxn>
                  <a:cxn ang="0">
                    <a:pos x="T2" y="T3"/>
                  </a:cxn>
                  <a:cxn ang="0">
                    <a:pos x="T4" y="T5"/>
                  </a:cxn>
                  <a:cxn ang="0">
                    <a:pos x="T6" y="T7"/>
                  </a:cxn>
                  <a:cxn ang="0">
                    <a:pos x="T8" y="T9"/>
                  </a:cxn>
                </a:cxnLst>
                <a:rect l="0" t="0" r="r" b="b"/>
                <a:pathLst>
                  <a:path w="472" h="152">
                    <a:moveTo>
                      <a:pt x="0" y="104"/>
                    </a:moveTo>
                    <a:lnTo>
                      <a:pt x="211" y="152"/>
                    </a:lnTo>
                    <a:lnTo>
                      <a:pt x="472" y="44"/>
                    </a:lnTo>
                    <a:lnTo>
                      <a:pt x="266" y="0"/>
                    </a:lnTo>
                    <a:lnTo>
                      <a:pt x="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4" name="Freeform 296"/>
              <p:cNvSpPr>
                <a:spLocks/>
              </p:cNvSpPr>
              <p:nvPr/>
            </p:nvSpPr>
            <p:spPr bwMode="auto">
              <a:xfrm>
                <a:off x="2036" y="3042"/>
                <a:ext cx="472" cy="152"/>
              </a:xfrm>
              <a:custGeom>
                <a:avLst/>
                <a:gdLst>
                  <a:gd name="T0" fmla="*/ 0 w 472"/>
                  <a:gd name="T1" fmla="*/ 104 h 152"/>
                  <a:gd name="T2" fmla="*/ 211 w 472"/>
                  <a:gd name="T3" fmla="*/ 152 h 152"/>
                  <a:gd name="T4" fmla="*/ 472 w 472"/>
                  <a:gd name="T5" fmla="*/ 44 h 152"/>
                  <a:gd name="T6" fmla="*/ 266 w 472"/>
                  <a:gd name="T7" fmla="*/ 0 h 152"/>
                  <a:gd name="T8" fmla="*/ 0 w 472"/>
                  <a:gd name="T9" fmla="*/ 104 h 152"/>
                </a:gdLst>
                <a:ahLst/>
                <a:cxnLst>
                  <a:cxn ang="0">
                    <a:pos x="T0" y="T1"/>
                  </a:cxn>
                  <a:cxn ang="0">
                    <a:pos x="T2" y="T3"/>
                  </a:cxn>
                  <a:cxn ang="0">
                    <a:pos x="T4" y="T5"/>
                  </a:cxn>
                  <a:cxn ang="0">
                    <a:pos x="T6" y="T7"/>
                  </a:cxn>
                  <a:cxn ang="0">
                    <a:pos x="T8" y="T9"/>
                  </a:cxn>
                </a:cxnLst>
                <a:rect l="0" t="0" r="r" b="b"/>
                <a:pathLst>
                  <a:path w="472" h="152">
                    <a:moveTo>
                      <a:pt x="0" y="104"/>
                    </a:moveTo>
                    <a:lnTo>
                      <a:pt x="211" y="152"/>
                    </a:lnTo>
                    <a:lnTo>
                      <a:pt x="472" y="44"/>
                    </a:lnTo>
                    <a:lnTo>
                      <a:pt x="266" y="0"/>
                    </a:lnTo>
                    <a:lnTo>
                      <a:pt x="0" y="10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5" name="Group 403"/>
            <p:cNvGrpSpPr>
              <a:grpSpLocks/>
            </p:cNvGrpSpPr>
            <p:nvPr/>
          </p:nvGrpSpPr>
          <p:grpSpPr bwMode="auto">
            <a:xfrm>
              <a:off x="3559175" y="4895850"/>
              <a:ext cx="425450" cy="1028700"/>
              <a:chOff x="2242" y="3084"/>
              <a:chExt cx="268" cy="648"/>
            </a:xfrm>
          </p:grpSpPr>
          <p:grpSp>
            <p:nvGrpSpPr>
              <p:cNvPr id="286" name="Group 401"/>
              <p:cNvGrpSpPr>
                <a:grpSpLocks/>
              </p:cNvGrpSpPr>
              <p:nvPr/>
            </p:nvGrpSpPr>
            <p:grpSpPr bwMode="auto">
              <a:xfrm>
                <a:off x="2242" y="3084"/>
                <a:ext cx="268" cy="648"/>
                <a:chOff x="2242" y="3084"/>
                <a:chExt cx="268" cy="648"/>
              </a:xfrm>
            </p:grpSpPr>
            <p:sp>
              <p:nvSpPr>
                <p:cNvPr id="288" name="Rectangle 298"/>
                <p:cNvSpPr>
                  <a:spLocks noChangeArrowheads="1"/>
                </p:cNvSpPr>
                <p:nvPr/>
              </p:nvSpPr>
              <p:spPr bwMode="auto">
                <a:xfrm>
                  <a:off x="2242" y="3084"/>
                  <a:ext cx="268" cy="12"/>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9" name="Rectangle 299"/>
                <p:cNvSpPr>
                  <a:spLocks noChangeArrowheads="1"/>
                </p:cNvSpPr>
                <p:nvPr/>
              </p:nvSpPr>
              <p:spPr bwMode="auto">
                <a:xfrm>
                  <a:off x="2242" y="3096"/>
                  <a:ext cx="5" cy="63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0" name="Rectangle 300"/>
                <p:cNvSpPr>
                  <a:spLocks noChangeArrowheads="1"/>
                </p:cNvSpPr>
                <p:nvPr/>
              </p:nvSpPr>
              <p:spPr bwMode="auto">
                <a:xfrm>
                  <a:off x="2247" y="3096"/>
                  <a:ext cx="263" cy="13"/>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1" name="Rectangle 301"/>
                <p:cNvSpPr>
                  <a:spLocks noChangeArrowheads="1"/>
                </p:cNvSpPr>
                <p:nvPr/>
              </p:nvSpPr>
              <p:spPr bwMode="auto">
                <a:xfrm>
                  <a:off x="2247" y="3109"/>
                  <a:ext cx="5" cy="623"/>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2" name="Rectangle 302"/>
                <p:cNvSpPr>
                  <a:spLocks noChangeArrowheads="1"/>
                </p:cNvSpPr>
                <p:nvPr/>
              </p:nvSpPr>
              <p:spPr bwMode="auto">
                <a:xfrm>
                  <a:off x="2252" y="3109"/>
                  <a:ext cx="258" cy="12"/>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3" name="Rectangle 303"/>
                <p:cNvSpPr>
                  <a:spLocks noChangeArrowheads="1"/>
                </p:cNvSpPr>
                <p:nvPr/>
              </p:nvSpPr>
              <p:spPr bwMode="auto">
                <a:xfrm>
                  <a:off x="2252" y="3121"/>
                  <a:ext cx="5" cy="611"/>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4" name="Rectangle 304"/>
                <p:cNvSpPr>
                  <a:spLocks noChangeArrowheads="1"/>
                </p:cNvSpPr>
                <p:nvPr/>
              </p:nvSpPr>
              <p:spPr bwMode="auto">
                <a:xfrm>
                  <a:off x="2257" y="3121"/>
                  <a:ext cx="253" cy="12"/>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5" name="Rectangle 305"/>
                <p:cNvSpPr>
                  <a:spLocks noChangeArrowheads="1"/>
                </p:cNvSpPr>
                <p:nvPr/>
              </p:nvSpPr>
              <p:spPr bwMode="auto">
                <a:xfrm>
                  <a:off x="2257" y="3133"/>
                  <a:ext cx="4" cy="599"/>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6" name="Rectangle 306"/>
                <p:cNvSpPr>
                  <a:spLocks noChangeArrowheads="1"/>
                </p:cNvSpPr>
                <p:nvPr/>
              </p:nvSpPr>
              <p:spPr bwMode="auto">
                <a:xfrm>
                  <a:off x="2261" y="3133"/>
                  <a:ext cx="249" cy="13"/>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 name="Rectangle 307"/>
                <p:cNvSpPr>
                  <a:spLocks noChangeArrowheads="1"/>
                </p:cNvSpPr>
                <p:nvPr/>
              </p:nvSpPr>
              <p:spPr bwMode="auto">
                <a:xfrm>
                  <a:off x="2261" y="3146"/>
                  <a:ext cx="5" cy="58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8" name="Rectangle 308"/>
                <p:cNvSpPr>
                  <a:spLocks noChangeArrowheads="1"/>
                </p:cNvSpPr>
                <p:nvPr/>
              </p:nvSpPr>
              <p:spPr bwMode="auto">
                <a:xfrm>
                  <a:off x="2266" y="3146"/>
                  <a:ext cx="244" cy="12"/>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9" name="Rectangle 309"/>
                <p:cNvSpPr>
                  <a:spLocks noChangeArrowheads="1"/>
                </p:cNvSpPr>
                <p:nvPr/>
              </p:nvSpPr>
              <p:spPr bwMode="auto">
                <a:xfrm>
                  <a:off x="2266" y="3158"/>
                  <a:ext cx="7" cy="574"/>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0" name="Rectangle 310"/>
                <p:cNvSpPr>
                  <a:spLocks noChangeArrowheads="1"/>
                </p:cNvSpPr>
                <p:nvPr/>
              </p:nvSpPr>
              <p:spPr bwMode="auto">
                <a:xfrm>
                  <a:off x="2273" y="3158"/>
                  <a:ext cx="237" cy="13"/>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1" name="Rectangle 311"/>
                <p:cNvSpPr>
                  <a:spLocks noChangeArrowheads="1"/>
                </p:cNvSpPr>
                <p:nvPr/>
              </p:nvSpPr>
              <p:spPr bwMode="auto">
                <a:xfrm>
                  <a:off x="2273" y="3171"/>
                  <a:ext cx="5" cy="561"/>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2" name="Rectangle 312"/>
                <p:cNvSpPr>
                  <a:spLocks noChangeArrowheads="1"/>
                </p:cNvSpPr>
                <p:nvPr/>
              </p:nvSpPr>
              <p:spPr bwMode="auto">
                <a:xfrm>
                  <a:off x="2278" y="3171"/>
                  <a:ext cx="232" cy="12"/>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 name="Rectangle 313"/>
                <p:cNvSpPr>
                  <a:spLocks noChangeArrowheads="1"/>
                </p:cNvSpPr>
                <p:nvPr/>
              </p:nvSpPr>
              <p:spPr bwMode="auto">
                <a:xfrm>
                  <a:off x="2278" y="3183"/>
                  <a:ext cx="5" cy="549"/>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 name="Rectangle 314"/>
                <p:cNvSpPr>
                  <a:spLocks noChangeArrowheads="1"/>
                </p:cNvSpPr>
                <p:nvPr/>
              </p:nvSpPr>
              <p:spPr bwMode="auto">
                <a:xfrm>
                  <a:off x="2283" y="3183"/>
                  <a:ext cx="227" cy="13"/>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5" name="Rectangle 315"/>
                <p:cNvSpPr>
                  <a:spLocks noChangeArrowheads="1"/>
                </p:cNvSpPr>
                <p:nvPr/>
              </p:nvSpPr>
              <p:spPr bwMode="auto">
                <a:xfrm>
                  <a:off x="2283" y="3196"/>
                  <a:ext cx="4" cy="536"/>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6" name="Rectangle 316"/>
                <p:cNvSpPr>
                  <a:spLocks noChangeArrowheads="1"/>
                </p:cNvSpPr>
                <p:nvPr/>
              </p:nvSpPr>
              <p:spPr bwMode="auto">
                <a:xfrm>
                  <a:off x="2287" y="3196"/>
                  <a:ext cx="223" cy="12"/>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 name="Rectangle 317"/>
                <p:cNvSpPr>
                  <a:spLocks noChangeArrowheads="1"/>
                </p:cNvSpPr>
                <p:nvPr/>
              </p:nvSpPr>
              <p:spPr bwMode="auto">
                <a:xfrm>
                  <a:off x="2287" y="3208"/>
                  <a:ext cx="5" cy="524"/>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8" name="Rectangle 318"/>
                <p:cNvSpPr>
                  <a:spLocks noChangeArrowheads="1"/>
                </p:cNvSpPr>
                <p:nvPr/>
              </p:nvSpPr>
              <p:spPr bwMode="auto">
                <a:xfrm>
                  <a:off x="2292" y="3208"/>
                  <a:ext cx="218" cy="12"/>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 name="Rectangle 319"/>
                <p:cNvSpPr>
                  <a:spLocks noChangeArrowheads="1"/>
                </p:cNvSpPr>
                <p:nvPr/>
              </p:nvSpPr>
              <p:spPr bwMode="auto">
                <a:xfrm>
                  <a:off x="2292" y="3220"/>
                  <a:ext cx="5" cy="512"/>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0" name="Rectangle 320"/>
                <p:cNvSpPr>
                  <a:spLocks noChangeArrowheads="1"/>
                </p:cNvSpPr>
                <p:nvPr/>
              </p:nvSpPr>
              <p:spPr bwMode="auto">
                <a:xfrm>
                  <a:off x="2297" y="3220"/>
                  <a:ext cx="213" cy="13"/>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1" name="Rectangle 321"/>
                <p:cNvSpPr>
                  <a:spLocks noChangeArrowheads="1"/>
                </p:cNvSpPr>
                <p:nvPr/>
              </p:nvSpPr>
              <p:spPr bwMode="auto">
                <a:xfrm>
                  <a:off x="2297" y="3233"/>
                  <a:ext cx="7" cy="499"/>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2" name="Rectangle 322"/>
                <p:cNvSpPr>
                  <a:spLocks noChangeArrowheads="1"/>
                </p:cNvSpPr>
                <p:nvPr/>
              </p:nvSpPr>
              <p:spPr bwMode="auto">
                <a:xfrm>
                  <a:off x="2304" y="3233"/>
                  <a:ext cx="206" cy="12"/>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3" name="Rectangle 323"/>
                <p:cNvSpPr>
                  <a:spLocks noChangeArrowheads="1"/>
                </p:cNvSpPr>
                <p:nvPr/>
              </p:nvSpPr>
              <p:spPr bwMode="auto">
                <a:xfrm>
                  <a:off x="2304" y="3245"/>
                  <a:ext cx="5" cy="487"/>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4" name="Rectangle 324"/>
                <p:cNvSpPr>
                  <a:spLocks noChangeArrowheads="1"/>
                </p:cNvSpPr>
                <p:nvPr/>
              </p:nvSpPr>
              <p:spPr bwMode="auto">
                <a:xfrm>
                  <a:off x="2309" y="3245"/>
                  <a:ext cx="201" cy="13"/>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 name="Rectangle 325"/>
                <p:cNvSpPr>
                  <a:spLocks noChangeArrowheads="1"/>
                </p:cNvSpPr>
                <p:nvPr/>
              </p:nvSpPr>
              <p:spPr bwMode="auto">
                <a:xfrm>
                  <a:off x="2309" y="3258"/>
                  <a:ext cx="5" cy="474"/>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 name="Rectangle 326"/>
                <p:cNvSpPr>
                  <a:spLocks noChangeArrowheads="1"/>
                </p:cNvSpPr>
                <p:nvPr/>
              </p:nvSpPr>
              <p:spPr bwMode="auto">
                <a:xfrm>
                  <a:off x="2314" y="3258"/>
                  <a:ext cx="196" cy="12"/>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 name="Rectangle 327"/>
                <p:cNvSpPr>
                  <a:spLocks noChangeArrowheads="1"/>
                </p:cNvSpPr>
                <p:nvPr/>
              </p:nvSpPr>
              <p:spPr bwMode="auto">
                <a:xfrm>
                  <a:off x="2314" y="3270"/>
                  <a:ext cx="4" cy="462"/>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 name="Rectangle 328"/>
                <p:cNvSpPr>
                  <a:spLocks noChangeArrowheads="1"/>
                </p:cNvSpPr>
                <p:nvPr/>
              </p:nvSpPr>
              <p:spPr bwMode="auto">
                <a:xfrm>
                  <a:off x="2318" y="3270"/>
                  <a:ext cx="192" cy="13"/>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 name="Rectangle 329"/>
                <p:cNvSpPr>
                  <a:spLocks noChangeArrowheads="1"/>
                </p:cNvSpPr>
                <p:nvPr/>
              </p:nvSpPr>
              <p:spPr bwMode="auto">
                <a:xfrm>
                  <a:off x="2318" y="3283"/>
                  <a:ext cx="5" cy="449"/>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 name="Rectangle 330"/>
                <p:cNvSpPr>
                  <a:spLocks noChangeArrowheads="1"/>
                </p:cNvSpPr>
                <p:nvPr/>
              </p:nvSpPr>
              <p:spPr bwMode="auto">
                <a:xfrm>
                  <a:off x="2323" y="3283"/>
                  <a:ext cx="187" cy="1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 name="Rectangle 331"/>
                <p:cNvSpPr>
                  <a:spLocks noChangeArrowheads="1"/>
                </p:cNvSpPr>
                <p:nvPr/>
              </p:nvSpPr>
              <p:spPr bwMode="auto">
                <a:xfrm>
                  <a:off x="2323" y="3295"/>
                  <a:ext cx="5" cy="437"/>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2" name="Rectangle 332"/>
                <p:cNvSpPr>
                  <a:spLocks noChangeArrowheads="1"/>
                </p:cNvSpPr>
                <p:nvPr/>
              </p:nvSpPr>
              <p:spPr bwMode="auto">
                <a:xfrm>
                  <a:off x="2328" y="3295"/>
                  <a:ext cx="182" cy="12"/>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 name="Rectangle 333"/>
                <p:cNvSpPr>
                  <a:spLocks noChangeArrowheads="1"/>
                </p:cNvSpPr>
                <p:nvPr/>
              </p:nvSpPr>
              <p:spPr bwMode="auto">
                <a:xfrm>
                  <a:off x="2328" y="3307"/>
                  <a:ext cx="7" cy="4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4" name="Rectangle 334"/>
                <p:cNvSpPr>
                  <a:spLocks noChangeArrowheads="1"/>
                </p:cNvSpPr>
                <p:nvPr/>
              </p:nvSpPr>
              <p:spPr bwMode="auto">
                <a:xfrm>
                  <a:off x="2335" y="3307"/>
                  <a:ext cx="175" cy="13"/>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 name="Rectangle 335"/>
                <p:cNvSpPr>
                  <a:spLocks noChangeArrowheads="1"/>
                </p:cNvSpPr>
                <p:nvPr/>
              </p:nvSpPr>
              <p:spPr bwMode="auto">
                <a:xfrm>
                  <a:off x="2335" y="3320"/>
                  <a:ext cx="5" cy="412"/>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 name="Rectangle 336"/>
                <p:cNvSpPr>
                  <a:spLocks noChangeArrowheads="1"/>
                </p:cNvSpPr>
                <p:nvPr/>
              </p:nvSpPr>
              <p:spPr bwMode="auto">
                <a:xfrm>
                  <a:off x="2340" y="3320"/>
                  <a:ext cx="170" cy="12"/>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 name="Rectangle 337"/>
                <p:cNvSpPr>
                  <a:spLocks noChangeArrowheads="1"/>
                </p:cNvSpPr>
                <p:nvPr/>
              </p:nvSpPr>
              <p:spPr bwMode="auto">
                <a:xfrm>
                  <a:off x="2340" y="3332"/>
                  <a:ext cx="4" cy="400"/>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 name="Rectangle 338"/>
                <p:cNvSpPr>
                  <a:spLocks noChangeArrowheads="1"/>
                </p:cNvSpPr>
                <p:nvPr/>
              </p:nvSpPr>
              <p:spPr bwMode="auto">
                <a:xfrm>
                  <a:off x="2344" y="3332"/>
                  <a:ext cx="166" cy="13"/>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 name="Rectangle 339"/>
                <p:cNvSpPr>
                  <a:spLocks noChangeArrowheads="1"/>
                </p:cNvSpPr>
                <p:nvPr/>
              </p:nvSpPr>
              <p:spPr bwMode="auto">
                <a:xfrm>
                  <a:off x="2344" y="3345"/>
                  <a:ext cx="5" cy="387"/>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 name="Rectangle 340"/>
                <p:cNvSpPr>
                  <a:spLocks noChangeArrowheads="1"/>
                </p:cNvSpPr>
                <p:nvPr/>
              </p:nvSpPr>
              <p:spPr bwMode="auto">
                <a:xfrm>
                  <a:off x="2349" y="3345"/>
                  <a:ext cx="161" cy="12"/>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 name="Rectangle 341"/>
                <p:cNvSpPr>
                  <a:spLocks noChangeArrowheads="1"/>
                </p:cNvSpPr>
                <p:nvPr/>
              </p:nvSpPr>
              <p:spPr bwMode="auto">
                <a:xfrm>
                  <a:off x="2349" y="3357"/>
                  <a:ext cx="5" cy="375"/>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2" name="Rectangle 342"/>
                <p:cNvSpPr>
                  <a:spLocks noChangeArrowheads="1"/>
                </p:cNvSpPr>
                <p:nvPr/>
              </p:nvSpPr>
              <p:spPr bwMode="auto">
                <a:xfrm>
                  <a:off x="2354" y="3357"/>
                  <a:ext cx="156" cy="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3" name="Rectangle 343"/>
                <p:cNvSpPr>
                  <a:spLocks noChangeArrowheads="1"/>
                </p:cNvSpPr>
                <p:nvPr/>
              </p:nvSpPr>
              <p:spPr bwMode="auto">
                <a:xfrm>
                  <a:off x="2354" y="3370"/>
                  <a:ext cx="5" cy="36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4" name="Rectangle 344"/>
                <p:cNvSpPr>
                  <a:spLocks noChangeArrowheads="1"/>
                </p:cNvSpPr>
                <p:nvPr/>
              </p:nvSpPr>
              <p:spPr bwMode="auto">
                <a:xfrm>
                  <a:off x="2359" y="3370"/>
                  <a:ext cx="151" cy="12"/>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5" name="Rectangle 345"/>
                <p:cNvSpPr>
                  <a:spLocks noChangeArrowheads="1"/>
                </p:cNvSpPr>
                <p:nvPr/>
              </p:nvSpPr>
              <p:spPr bwMode="auto">
                <a:xfrm>
                  <a:off x="2359" y="3382"/>
                  <a:ext cx="7" cy="350"/>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6" name="Rectangle 346"/>
                <p:cNvSpPr>
                  <a:spLocks noChangeArrowheads="1"/>
                </p:cNvSpPr>
                <p:nvPr/>
              </p:nvSpPr>
              <p:spPr bwMode="auto">
                <a:xfrm>
                  <a:off x="2366" y="3382"/>
                  <a:ext cx="144" cy="12"/>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 name="Rectangle 347"/>
                <p:cNvSpPr>
                  <a:spLocks noChangeArrowheads="1"/>
                </p:cNvSpPr>
                <p:nvPr/>
              </p:nvSpPr>
              <p:spPr bwMode="auto">
                <a:xfrm>
                  <a:off x="2366" y="3394"/>
                  <a:ext cx="4" cy="338"/>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8" name="Rectangle 348"/>
                <p:cNvSpPr>
                  <a:spLocks noChangeArrowheads="1"/>
                </p:cNvSpPr>
                <p:nvPr/>
              </p:nvSpPr>
              <p:spPr bwMode="auto">
                <a:xfrm>
                  <a:off x="2370" y="3394"/>
                  <a:ext cx="140" cy="13"/>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9" name="Rectangle 349"/>
                <p:cNvSpPr>
                  <a:spLocks noChangeArrowheads="1"/>
                </p:cNvSpPr>
                <p:nvPr/>
              </p:nvSpPr>
              <p:spPr bwMode="auto">
                <a:xfrm>
                  <a:off x="2370" y="3407"/>
                  <a:ext cx="5" cy="325"/>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0" name="Rectangle 350"/>
                <p:cNvSpPr>
                  <a:spLocks noChangeArrowheads="1"/>
                </p:cNvSpPr>
                <p:nvPr/>
              </p:nvSpPr>
              <p:spPr bwMode="auto">
                <a:xfrm>
                  <a:off x="2375" y="3407"/>
                  <a:ext cx="135" cy="1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1" name="Rectangle 351"/>
                <p:cNvSpPr>
                  <a:spLocks noChangeArrowheads="1"/>
                </p:cNvSpPr>
                <p:nvPr/>
              </p:nvSpPr>
              <p:spPr bwMode="auto">
                <a:xfrm>
                  <a:off x="2375" y="3419"/>
                  <a:ext cx="5" cy="3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2" name="Rectangle 352"/>
                <p:cNvSpPr>
                  <a:spLocks noChangeArrowheads="1"/>
                </p:cNvSpPr>
                <p:nvPr/>
              </p:nvSpPr>
              <p:spPr bwMode="auto">
                <a:xfrm>
                  <a:off x="2380" y="3419"/>
                  <a:ext cx="130" cy="13"/>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3" name="Rectangle 353"/>
                <p:cNvSpPr>
                  <a:spLocks noChangeArrowheads="1"/>
                </p:cNvSpPr>
                <p:nvPr/>
              </p:nvSpPr>
              <p:spPr bwMode="auto">
                <a:xfrm>
                  <a:off x="2380" y="3432"/>
                  <a:ext cx="5" cy="30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4" name="Rectangle 354"/>
                <p:cNvSpPr>
                  <a:spLocks noChangeArrowheads="1"/>
                </p:cNvSpPr>
                <p:nvPr/>
              </p:nvSpPr>
              <p:spPr bwMode="auto">
                <a:xfrm>
                  <a:off x="2385" y="3432"/>
                  <a:ext cx="125" cy="12"/>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5" name="Rectangle 355"/>
                <p:cNvSpPr>
                  <a:spLocks noChangeArrowheads="1"/>
                </p:cNvSpPr>
                <p:nvPr/>
              </p:nvSpPr>
              <p:spPr bwMode="auto">
                <a:xfrm>
                  <a:off x="2385" y="3444"/>
                  <a:ext cx="7" cy="288"/>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6" name="Rectangle 356"/>
                <p:cNvSpPr>
                  <a:spLocks noChangeArrowheads="1"/>
                </p:cNvSpPr>
                <p:nvPr/>
              </p:nvSpPr>
              <p:spPr bwMode="auto">
                <a:xfrm>
                  <a:off x="2392" y="3444"/>
                  <a:ext cx="118" cy="1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7" name="Rectangle 357"/>
                <p:cNvSpPr>
                  <a:spLocks noChangeArrowheads="1"/>
                </p:cNvSpPr>
                <p:nvPr/>
              </p:nvSpPr>
              <p:spPr bwMode="auto">
                <a:xfrm>
                  <a:off x="2392" y="3457"/>
                  <a:ext cx="5" cy="275"/>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 name="Rectangle 358"/>
                <p:cNvSpPr>
                  <a:spLocks noChangeArrowheads="1"/>
                </p:cNvSpPr>
                <p:nvPr/>
              </p:nvSpPr>
              <p:spPr bwMode="auto">
                <a:xfrm>
                  <a:off x="2397" y="3457"/>
                  <a:ext cx="113" cy="12"/>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 name="Rectangle 359"/>
                <p:cNvSpPr>
                  <a:spLocks noChangeArrowheads="1"/>
                </p:cNvSpPr>
                <p:nvPr/>
              </p:nvSpPr>
              <p:spPr bwMode="auto">
                <a:xfrm>
                  <a:off x="2397" y="3469"/>
                  <a:ext cx="4" cy="263"/>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0" name="Rectangle 360"/>
                <p:cNvSpPr>
                  <a:spLocks noChangeArrowheads="1"/>
                </p:cNvSpPr>
                <p:nvPr/>
              </p:nvSpPr>
              <p:spPr bwMode="auto">
                <a:xfrm>
                  <a:off x="2401" y="3469"/>
                  <a:ext cx="109" cy="13"/>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1" name="Rectangle 361"/>
                <p:cNvSpPr>
                  <a:spLocks noChangeArrowheads="1"/>
                </p:cNvSpPr>
                <p:nvPr/>
              </p:nvSpPr>
              <p:spPr bwMode="auto">
                <a:xfrm>
                  <a:off x="2401" y="3482"/>
                  <a:ext cx="5" cy="250"/>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2" name="Rectangle 362"/>
                <p:cNvSpPr>
                  <a:spLocks noChangeArrowheads="1"/>
                </p:cNvSpPr>
                <p:nvPr/>
              </p:nvSpPr>
              <p:spPr bwMode="auto">
                <a:xfrm>
                  <a:off x="2406" y="3482"/>
                  <a:ext cx="104" cy="12"/>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3" name="Rectangle 363"/>
                <p:cNvSpPr>
                  <a:spLocks noChangeArrowheads="1"/>
                </p:cNvSpPr>
                <p:nvPr/>
              </p:nvSpPr>
              <p:spPr bwMode="auto">
                <a:xfrm>
                  <a:off x="2406" y="3494"/>
                  <a:ext cx="5" cy="238"/>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4" name="Rectangle 364"/>
                <p:cNvSpPr>
                  <a:spLocks noChangeArrowheads="1"/>
                </p:cNvSpPr>
                <p:nvPr/>
              </p:nvSpPr>
              <p:spPr bwMode="auto">
                <a:xfrm>
                  <a:off x="2411" y="3494"/>
                  <a:ext cx="99" cy="12"/>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5" name="Rectangle 365"/>
                <p:cNvSpPr>
                  <a:spLocks noChangeArrowheads="1"/>
                </p:cNvSpPr>
                <p:nvPr/>
              </p:nvSpPr>
              <p:spPr bwMode="auto">
                <a:xfrm>
                  <a:off x="2411" y="3506"/>
                  <a:ext cx="5" cy="226"/>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6" name="Rectangle 366"/>
                <p:cNvSpPr>
                  <a:spLocks noChangeArrowheads="1"/>
                </p:cNvSpPr>
                <p:nvPr/>
              </p:nvSpPr>
              <p:spPr bwMode="auto">
                <a:xfrm>
                  <a:off x="2416" y="3506"/>
                  <a:ext cx="94" cy="1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7" name="Rectangle 367"/>
                <p:cNvSpPr>
                  <a:spLocks noChangeArrowheads="1"/>
                </p:cNvSpPr>
                <p:nvPr/>
              </p:nvSpPr>
              <p:spPr bwMode="auto">
                <a:xfrm>
                  <a:off x="2416" y="3519"/>
                  <a:ext cx="7" cy="21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 name="Rectangle 368"/>
                <p:cNvSpPr>
                  <a:spLocks noChangeArrowheads="1"/>
                </p:cNvSpPr>
                <p:nvPr/>
              </p:nvSpPr>
              <p:spPr bwMode="auto">
                <a:xfrm>
                  <a:off x="2423" y="3519"/>
                  <a:ext cx="87" cy="12"/>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 name="Rectangle 369"/>
                <p:cNvSpPr>
                  <a:spLocks noChangeArrowheads="1"/>
                </p:cNvSpPr>
                <p:nvPr/>
              </p:nvSpPr>
              <p:spPr bwMode="auto">
                <a:xfrm>
                  <a:off x="2423" y="3531"/>
                  <a:ext cx="4" cy="20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0" name="Rectangle 370"/>
                <p:cNvSpPr>
                  <a:spLocks noChangeArrowheads="1"/>
                </p:cNvSpPr>
                <p:nvPr/>
              </p:nvSpPr>
              <p:spPr bwMode="auto">
                <a:xfrm>
                  <a:off x="2427" y="3531"/>
                  <a:ext cx="83" cy="13"/>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1" name="Rectangle 371"/>
                <p:cNvSpPr>
                  <a:spLocks noChangeArrowheads="1"/>
                </p:cNvSpPr>
                <p:nvPr/>
              </p:nvSpPr>
              <p:spPr bwMode="auto">
                <a:xfrm>
                  <a:off x="2427" y="3544"/>
                  <a:ext cx="5" cy="188"/>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2" name="Rectangle 372"/>
                <p:cNvSpPr>
                  <a:spLocks noChangeArrowheads="1"/>
                </p:cNvSpPr>
                <p:nvPr/>
              </p:nvSpPr>
              <p:spPr bwMode="auto">
                <a:xfrm>
                  <a:off x="2432" y="3544"/>
                  <a:ext cx="78" cy="12"/>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3" name="Rectangle 373"/>
                <p:cNvSpPr>
                  <a:spLocks noChangeArrowheads="1"/>
                </p:cNvSpPr>
                <p:nvPr/>
              </p:nvSpPr>
              <p:spPr bwMode="auto">
                <a:xfrm>
                  <a:off x="2432" y="3556"/>
                  <a:ext cx="5" cy="176"/>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4" name="Rectangle 374"/>
                <p:cNvSpPr>
                  <a:spLocks noChangeArrowheads="1"/>
                </p:cNvSpPr>
                <p:nvPr/>
              </p:nvSpPr>
              <p:spPr bwMode="auto">
                <a:xfrm>
                  <a:off x="2437" y="3556"/>
                  <a:ext cx="73" cy="13"/>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5" name="Rectangle 375"/>
                <p:cNvSpPr>
                  <a:spLocks noChangeArrowheads="1"/>
                </p:cNvSpPr>
                <p:nvPr/>
              </p:nvSpPr>
              <p:spPr bwMode="auto">
                <a:xfrm>
                  <a:off x="2437" y="3569"/>
                  <a:ext cx="5" cy="163"/>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6" name="Rectangle 376"/>
                <p:cNvSpPr>
                  <a:spLocks noChangeArrowheads="1"/>
                </p:cNvSpPr>
                <p:nvPr/>
              </p:nvSpPr>
              <p:spPr bwMode="auto">
                <a:xfrm>
                  <a:off x="2442" y="3569"/>
                  <a:ext cx="68" cy="12"/>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7" name="Rectangle 377"/>
                <p:cNvSpPr>
                  <a:spLocks noChangeArrowheads="1"/>
                </p:cNvSpPr>
                <p:nvPr/>
              </p:nvSpPr>
              <p:spPr bwMode="auto">
                <a:xfrm>
                  <a:off x="2442" y="3581"/>
                  <a:ext cx="4" cy="151"/>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 name="Rectangle 378"/>
                <p:cNvSpPr>
                  <a:spLocks noChangeArrowheads="1"/>
                </p:cNvSpPr>
                <p:nvPr/>
              </p:nvSpPr>
              <p:spPr bwMode="auto">
                <a:xfrm>
                  <a:off x="2446" y="3581"/>
                  <a:ext cx="64" cy="12"/>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9" name="Rectangle 379"/>
                <p:cNvSpPr>
                  <a:spLocks noChangeArrowheads="1"/>
                </p:cNvSpPr>
                <p:nvPr/>
              </p:nvSpPr>
              <p:spPr bwMode="auto">
                <a:xfrm>
                  <a:off x="2446" y="3593"/>
                  <a:ext cx="7" cy="139"/>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0" name="Rectangle 380"/>
                <p:cNvSpPr>
                  <a:spLocks noChangeArrowheads="1"/>
                </p:cNvSpPr>
                <p:nvPr/>
              </p:nvSpPr>
              <p:spPr bwMode="auto">
                <a:xfrm>
                  <a:off x="2453" y="3593"/>
                  <a:ext cx="57" cy="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1" name="Rectangle 381"/>
                <p:cNvSpPr>
                  <a:spLocks noChangeArrowheads="1"/>
                </p:cNvSpPr>
                <p:nvPr/>
              </p:nvSpPr>
              <p:spPr bwMode="auto">
                <a:xfrm>
                  <a:off x="2453" y="3606"/>
                  <a:ext cx="5" cy="126"/>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2" name="Rectangle 382"/>
                <p:cNvSpPr>
                  <a:spLocks noChangeArrowheads="1"/>
                </p:cNvSpPr>
                <p:nvPr/>
              </p:nvSpPr>
              <p:spPr bwMode="auto">
                <a:xfrm>
                  <a:off x="2458" y="3606"/>
                  <a:ext cx="52" cy="12"/>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3" name="Rectangle 383"/>
                <p:cNvSpPr>
                  <a:spLocks noChangeArrowheads="1"/>
                </p:cNvSpPr>
                <p:nvPr/>
              </p:nvSpPr>
              <p:spPr bwMode="auto">
                <a:xfrm>
                  <a:off x="2458" y="3618"/>
                  <a:ext cx="5" cy="114"/>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4" name="Rectangle 384"/>
                <p:cNvSpPr>
                  <a:spLocks noChangeArrowheads="1"/>
                </p:cNvSpPr>
                <p:nvPr/>
              </p:nvSpPr>
              <p:spPr bwMode="auto">
                <a:xfrm>
                  <a:off x="2463" y="3618"/>
                  <a:ext cx="47" cy="13"/>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5" name="Rectangle 385"/>
                <p:cNvSpPr>
                  <a:spLocks noChangeArrowheads="1"/>
                </p:cNvSpPr>
                <p:nvPr/>
              </p:nvSpPr>
              <p:spPr bwMode="auto">
                <a:xfrm>
                  <a:off x="2463" y="3631"/>
                  <a:ext cx="5" cy="101"/>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6" name="Rectangle 386"/>
                <p:cNvSpPr>
                  <a:spLocks noChangeArrowheads="1"/>
                </p:cNvSpPr>
                <p:nvPr/>
              </p:nvSpPr>
              <p:spPr bwMode="auto">
                <a:xfrm>
                  <a:off x="2468" y="3631"/>
                  <a:ext cx="42" cy="12"/>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7" name="Rectangle 387"/>
                <p:cNvSpPr>
                  <a:spLocks noChangeArrowheads="1"/>
                </p:cNvSpPr>
                <p:nvPr/>
              </p:nvSpPr>
              <p:spPr bwMode="auto">
                <a:xfrm>
                  <a:off x="2468" y="3643"/>
                  <a:ext cx="4" cy="89"/>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 name="Rectangle 388"/>
                <p:cNvSpPr>
                  <a:spLocks noChangeArrowheads="1"/>
                </p:cNvSpPr>
                <p:nvPr/>
              </p:nvSpPr>
              <p:spPr bwMode="auto">
                <a:xfrm>
                  <a:off x="2472" y="3643"/>
                  <a:ext cx="38" cy="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 name="Rectangle 389"/>
                <p:cNvSpPr>
                  <a:spLocks noChangeArrowheads="1"/>
                </p:cNvSpPr>
                <p:nvPr/>
              </p:nvSpPr>
              <p:spPr bwMode="auto">
                <a:xfrm>
                  <a:off x="2472" y="3656"/>
                  <a:ext cx="5" cy="7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 name="Rectangle 390"/>
                <p:cNvSpPr>
                  <a:spLocks noChangeArrowheads="1"/>
                </p:cNvSpPr>
                <p:nvPr/>
              </p:nvSpPr>
              <p:spPr bwMode="auto">
                <a:xfrm>
                  <a:off x="2477" y="3656"/>
                  <a:ext cx="33" cy="1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 name="Rectangle 391"/>
                <p:cNvSpPr>
                  <a:spLocks noChangeArrowheads="1"/>
                </p:cNvSpPr>
                <p:nvPr/>
              </p:nvSpPr>
              <p:spPr bwMode="auto">
                <a:xfrm>
                  <a:off x="2477" y="3668"/>
                  <a:ext cx="7" cy="64"/>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 name="Rectangle 392"/>
                <p:cNvSpPr>
                  <a:spLocks noChangeArrowheads="1"/>
                </p:cNvSpPr>
                <p:nvPr/>
              </p:nvSpPr>
              <p:spPr bwMode="auto">
                <a:xfrm>
                  <a:off x="2484" y="3668"/>
                  <a:ext cx="26" cy="1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3" name="Rectangle 393"/>
                <p:cNvSpPr>
                  <a:spLocks noChangeArrowheads="1"/>
                </p:cNvSpPr>
                <p:nvPr/>
              </p:nvSpPr>
              <p:spPr bwMode="auto">
                <a:xfrm>
                  <a:off x="2484" y="3680"/>
                  <a:ext cx="5" cy="5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4" name="Rectangle 394"/>
                <p:cNvSpPr>
                  <a:spLocks noChangeArrowheads="1"/>
                </p:cNvSpPr>
                <p:nvPr/>
              </p:nvSpPr>
              <p:spPr bwMode="auto">
                <a:xfrm>
                  <a:off x="2489" y="3680"/>
                  <a:ext cx="21" cy="1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5" name="Rectangle 395"/>
                <p:cNvSpPr>
                  <a:spLocks noChangeArrowheads="1"/>
                </p:cNvSpPr>
                <p:nvPr/>
              </p:nvSpPr>
              <p:spPr bwMode="auto">
                <a:xfrm>
                  <a:off x="2489" y="3693"/>
                  <a:ext cx="5" cy="39"/>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6" name="Rectangle 396"/>
                <p:cNvSpPr>
                  <a:spLocks noChangeArrowheads="1"/>
                </p:cNvSpPr>
                <p:nvPr/>
              </p:nvSpPr>
              <p:spPr bwMode="auto">
                <a:xfrm>
                  <a:off x="2494" y="3693"/>
                  <a:ext cx="16" cy="1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 name="Rectangle 397"/>
                <p:cNvSpPr>
                  <a:spLocks noChangeArrowheads="1"/>
                </p:cNvSpPr>
                <p:nvPr/>
              </p:nvSpPr>
              <p:spPr bwMode="auto">
                <a:xfrm>
                  <a:off x="2494" y="3705"/>
                  <a:ext cx="5" cy="2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8" name="Rectangle 398"/>
                <p:cNvSpPr>
                  <a:spLocks noChangeArrowheads="1"/>
                </p:cNvSpPr>
                <p:nvPr/>
              </p:nvSpPr>
              <p:spPr bwMode="auto">
                <a:xfrm>
                  <a:off x="2499" y="3705"/>
                  <a:ext cx="11" cy="13"/>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 name="Rectangle 399"/>
                <p:cNvSpPr>
                  <a:spLocks noChangeArrowheads="1"/>
                </p:cNvSpPr>
                <p:nvPr/>
              </p:nvSpPr>
              <p:spPr bwMode="auto">
                <a:xfrm>
                  <a:off x="2499" y="3718"/>
                  <a:ext cx="4" cy="1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0" name="Rectangle 400"/>
                <p:cNvSpPr>
                  <a:spLocks noChangeArrowheads="1"/>
                </p:cNvSpPr>
                <p:nvPr/>
              </p:nvSpPr>
              <p:spPr bwMode="auto">
                <a:xfrm>
                  <a:off x="2503" y="3718"/>
                  <a:ext cx="7" cy="1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87" name="Freeform 402"/>
              <p:cNvSpPr>
                <a:spLocks/>
              </p:cNvSpPr>
              <p:nvPr/>
            </p:nvSpPr>
            <p:spPr bwMode="auto">
              <a:xfrm>
                <a:off x="2242" y="3084"/>
                <a:ext cx="266" cy="646"/>
              </a:xfrm>
              <a:custGeom>
                <a:avLst/>
                <a:gdLst>
                  <a:gd name="T0" fmla="*/ 0 w 266"/>
                  <a:gd name="T1" fmla="*/ 110 h 646"/>
                  <a:gd name="T2" fmla="*/ 3 w 266"/>
                  <a:gd name="T3" fmla="*/ 646 h 646"/>
                  <a:gd name="T4" fmla="*/ 266 w 266"/>
                  <a:gd name="T5" fmla="*/ 491 h 646"/>
                  <a:gd name="T6" fmla="*/ 266 w 266"/>
                  <a:gd name="T7" fmla="*/ 0 h 646"/>
                  <a:gd name="T8" fmla="*/ 0 w 266"/>
                  <a:gd name="T9" fmla="*/ 110 h 646"/>
                </a:gdLst>
                <a:ahLst/>
                <a:cxnLst>
                  <a:cxn ang="0">
                    <a:pos x="T0" y="T1"/>
                  </a:cxn>
                  <a:cxn ang="0">
                    <a:pos x="T2" y="T3"/>
                  </a:cxn>
                  <a:cxn ang="0">
                    <a:pos x="T4" y="T5"/>
                  </a:cxn>
                  <a:cxn ang="0">
                    <a:pos x="T6" y="T7"/>
                  </a:cxn>
                  <a:cxn ang="0">
                    <a:pos x="T8" y="T9"/>
                  </a:cxn>
                </a:cxnLst>
                <a:rect l="0" t="0" r="r" b="b"/>
                <a:pathLst>
                  <a:path w="266" h="646">
                    <a:moveTo>
                      <a:pt x="0" y="110"/>
                    </a:moveTo>
                    <a:lnTo>
                      <a:pt x="3" y="646"/>
                    </a:lnTo>
                    <a:lnTo>
                      <a:pt x="266" y="491"/>
                    </a:lnTo>
                    <a:lnTo>
                      <a:pt x="266" y="0"/>
                    </a:lnTo>
                    <a:lnTo>
                      <a:pt x="0" y="11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91" name="Group 466"/>
            <p:cNvGrpSpPr>
              <a:grpSpLocks/>
            </p:cNvGrpSpPr>
            <p:nvPr/>
          </p:nvGrpSpPr>
          <p:grpSpPr bwMode="auto">
            <a:xfrm>
              <a:off x="3228975" y="4994275"/>
              <a:ext cx="338138" cy="923925"/>
              <a:chOff x="2034" y="3146"/>
              <a:chExt cx="213" cy="582"/>
            </a:xfrm>
          </p:grpSpPr>
          <p:grpSp>
            <p:nvGrpSpPr>
              <p:cNvPr id="392" name="Group 464"/>
              <p:cNvGrpSpPr>
                <a:grpSpLocks/>
              </p:cNvGrpSpPr>
              <p:nvPr/>
            </p:nvGrpSpPr>
            <p:grpSpPr bwMode="auto">
              <a:xfrm>
                <a:off x="2034" y="3146"/>
                <a:ext cx="213" cy="582"/>
                <a:chOff x="2034" y="3146"/>
                <a:chExt cx="213" cy="582"/>
              </a:xfrm>
            </p:grpSpPr>
            <p:sp>
              <p:nvSpPr>
                <p:cNvPr id="394" name="Rectangle 404"/>
                <p:cNvSpPr>
                  <a:spLocks noChangeArrowheads="1"/>
                </p:cNvSpPr>
                <p:nvPr/>
              </p:nvSpPr>
              <p:spPr bwMode="auto">
                <a:xfrm>
                  <a:off x="2034" y="3146"/>
                  <a:ext cx="213" cy="10"/>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5" name="Rectangle 405"/>
                <p:cNvSpPr>
                  <a:spLocks noChangeArrowheads="1"/>
                </p:cNvSpPr>
                <p:nvPr/>
              </p:nvSpPr>
              <p:spPr bwMode="auto">
                <a:xfrm>
                  <a:off x="2034" y="3156"/>
                  <a:ext cx="213" cy="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 name="Rectangle 406"/>
                <p:cNvSpPr>
                  <a:spLocks noChangeArrowheads="1"/>
                </p:cNvSpPr>
                <p:nvPr/>
              </p:nvSpPr>
              <p:spPr bwMode="auto">
                <a:xfrm>
                  <a:off x="2034" y="3165"/>
                  <a:ext cx="213" cy="10"/>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7" name="Rectangle 407"/>
                <p:cNvSpPr>
                  <a:spLocks noChangeArrowheads="1"/>
                </p:cNvSpPr>
                <p:nvPr/>
              </p:nvSpPr>
              <p:spPr bwMode="auto">
                <a:xfrm>
                  <a:off x="2034" y="3175"/>
                  <a:ext cx="213" cy="10"/>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8" name="Rectangle 408"/>
                <p:cNvSpPr>
                  <a:spLocks noChangeArrowheads="1"/>
                </p:cNvSpPr>
                <p:nvPr/>
              </p:nvSpPr>
              <p:spPr bwMode="auto">
                <a:xfrm>
                  <a:off x="2034" y="3185"/>
                  <a:ext cx="213" cy="9"/>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 name="Rectangle 409"/>
                <p:cNvSpPr>
                  <a:spLocks noChangeArrowheads="1"/>
                </p:cNvSpPr>
                <p:nvPr/>
              </p:nvSpPr>
              <p:spPr bwMode="auto">
                <a:xfrm>
                  <a:off x="2034" y="3194"/>
                  <a:ext cx="213" cy="10"/>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 name="Rectangle 410"/>
                <p:cNvSpPr>
                  <a:spLocks noChangeArrowheads="1"/>
                </p:cNvSpPr>
                <p:nvPr/>
              </p:nvSpPr>
              <p:spPr bwMode="auto">
                <a:xfrm>
                  <a:off x="2034" y="3204"/>
                  <a:ext cx="213" cy="10"/>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 name="Rectangle 411"/>
                <p:cNvSpPr>
                  <a:spLocks noChangeArrowheads="1"/>
                </p:cNvSpPr>
                <p:nvPr/>
              </p:nvSpPr>
              <p:spPr bwMode="auto">
                <a:xfrm>
                  <a:off x="2034" y="3214"/>
                  <a:ext cx="213" cy="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2" name="Rectangle 412"/>
                <p:cNvSpPr>
                  <a:spLocks noChangeArrowheads="1"/>
                </p:cNvSpPr>
                <p:nvPr/>
              </p:nvSpPr>
              <p:spPr bwMode="auto">
                <a:xfrm>
                  <a:off x="2034" y="3223"/>
                  <a:ext cx="213" cy="1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3" name="Rectangle 413"/>
                <p:cNvSpPr>
                  <a:spLocks noChangeArrowheads="1"/>
                </p:cNvSpPr>
                <p:nvPr/>
              </p:nvSpPr>
              <p:spPr bwMode="auto">
                <a:xfrm>
                  <a:off x="2034" y="3233"/>
                  <a:ext cx="213" cy="10"/>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4" name="Rectangle 414"/>
                <p:cNvSpPr>
                  <a:spLocks noChangeArrowheads="1"/>
                </p:cNvSpPr>
                <p:nvPr/>
              </p:nvSpPr>
              <p:spPr bwMode="auto">
                <a:xfrm>
                  <a:off x="2034" y="3243"/>
                  <a:ext cx="213" cy="11"/>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5" name="Rectangle 415"/>
                <p:cNvSpPr>
                  <a:spLocks noChangeArrowheads="1"/>
                </p:cNvSpPr>
                <p:nvPr/>
              </p:nvSpPr>
              <p:spPr bwMode="auto">
                <a:xfrm>
                  <a:off x="2034" y="3254"/>
                  <a:ext cx="213" cy="8"/>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6" name="Rectangle 416"/>
                <p:cNvSpPr>
                  <a:spLocks noChangeArrowheads="1"/>
                </p:cNvSpPr>
                <p:nvPr/>
              </p:nvSpPr>
              <p:spPr bwMode="auto">
                <a:xfrm>
                  <a:off x="2034" y="3262"/>
                  <a:ext cx="213" cy="1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7" name="Rectangle 417"/>
                <p:cNvSpPr>
                  <a:spLocks noChangeArrowheads="1"/>
                </p:cNvSpPr>
                <p:nvPr/>
              </p:nvSpPr>
              <p:spPr bwMode="auto">
                <a:xfrm>
                  <a:off x="2034" y="3272"/>
                  <a:ext cx="213" cy="1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8" name="Rectangle 418"/>
                <p:cNvSpPr>
                  <a:spLocks noChangeArrowheads="1"/>
                </p:cNvSpPr>
                <p:nvPr/>
              </p:nvSpPr>
              <p:spPr bwMode="auto">
                <a:xfrm>
                  <a:off x="2034" y="3283"/>
                  <a:ext cx="213" cy="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 name="Rectangle 419"/>
                <p:cNvSpPr>
                  <a:spLocks noChangeArrowheads="1"/>
                </p:cNvSpPr>
                <p:nvPr/>
              </p:nvSpPr>
              <p:spPr bwMode="auto">
                <a:xfrm>
                  <a:off x="2034" y="3291"/>
                  <a:ext cx="213" cy="1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0" name="Rectangle 420"/>
                <p:cNvSpPr>
                  <a:spLocks noChangeArrowheads="1"/>
                </p:cNvSpPr>
                <p:nvPr/>
              </p:nvSpPr>
              <p:spPr bwMode="auto">
                <a:xfrm>
                  <a:off x="2034" y="3301"/>
                  <a:ext cx="213" cy="11"/>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1" name="Rectangle 421"/>
                <p:cNvSpPr>
                  <a:spLocks noChangeArrowheads="1"/>
                </p:cNvSpPr>
                <p:nvPr/>
              </p:nvSpPr>
              <p:spPr bwMode="auto">
                <a:xfrm>
                  <a:off x="2034" y="3312"/>
                  <a:ext cx="213" cy="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2" name="Rectangle 422"/>
                <p:cNvSpPr>
                  <a:spLocks noChangeArrowheads="1"/>
                </p:cNvSpPr>
                <p:nvPr/>
              </p:nvSpPr>
              <p:spPr bwMode="auto">
                <a:xfrm>
                  <a:off x="2034" y="3320"/>
                  <a:ext cx="213" cy="10"/>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3" name="Rectangle 423"/>
                <p:cNvSpPr>
                  <a:spLocks noChangeArrowheads="1"/>
                </p:cNvSpPr>
                <p:nvPr/>
              </p:nvSpPr>
              <p:spPr bwMode="auto">
                <a:xfrm>
                  <a:off x="2034" y="3330"/>
                  <a:ext cx="213" cy="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4" name="Rectangle 424"/>
                <p:cNvSpPr>
                  <a:spLocks noChangeArrowheads="1"/>
                </p:cNvSpPr>
                <p:nvPr/>
              </p:nvSpPr>
              <p:spPr bwMode="auto">
                <a:xfrm>
                  <a:off x="2034" y="3341"/>
                  <a:ext cx="213" cy="8"/>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5" name="Rectangle 425"/>
                <p:cNvSpPr>
                  <a:spLocks noChangeArrowheads="1"/>
                </p:cNvSpPr>
                <p:nvPr/>
              </p:nvSpPr>
              <p:spPr bwMode="auto">
                <a:xfrm>
                  <a:off x="2034" y="3349"/>
                  <a:ext cx="213" cy="10"/>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6" name="Rectangle 426"/>
                <p:cNvSpPr>
                  <a:spLocks noChangeArrowheads="1"/>
                </p:cNvSpPr>
                <p:nvPr/>
              </p:nvSpPr>
              <p:spPr bwMode="auto">
                <a:xfrm>
                  <a:off x="2034" y="3359"/>
                  <a:ext cx="213" cy="11"/>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7" name="Rectangle 427"/>
                <p:cNvSpPr>
                  <a:spLocks noChangeArrowheads="1"/>
                </p:cNvSpPr>
                <p:nvPr/>
              </p:nvSpPr>
              <p:spPr bwMode="auto">
                <a:xfrm>
                  <a:off x="2034" y="3370"/>
                  <a:ext cx="213" cy="8"/>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8" name="Rectangle 428"/>
                <p:cNvSpPr>
                  <a:spLocks noChangeArrowheads="1"/>
                </p:cNvSpPr>
                <p:nvPr/>
              </p:nvSpPr>
              <p:spPr bwMode="auto">
                <a:xfrm>
                  <a:off x="2034" y="3378"/>
                  <a:ext cx="213" cy="1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 name="Rectangle 429"/>
                <p:cNvSpPr>
                  <a:spLocks noChangeArrowheads="1"/>
                </p:cNvSpPr>
                <p:nvPr/>
              </p:nvSpPr>
              <p:spPr bwMode="auto">
                <a:xfrm>
                  <a:off x="2034" y="3388"/>
                  <a:ext cx="213" cy="11"/>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0" name="Rectangle 430"/>
                <p:cNvSpPr>
                  <a:spLocks noChangeArrowheads="1"/>
                </p:cNvSpPr>
                <p:nvPr/>
              </p:nvSpPr>
              <p:spPr bwMode="auto">
                <a:xfrm>
                  <a:off x="2034" y="3399"/>
                  <a:ext cx="213" cy="8"/>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1" name="Rectangle 431"/>
                <p:cNvSpPr>
                  <a:spLocks noChangeArrowheads="1"/>
                </p:cNvSpPr>
                <p:nvPr/>
              </p:nvSpPr>
              <p:spPr bwMode="auto">
                <a:xfrm>
                  <a:off x="2034" y="3407"/>
                  <a:ext cx="213" cy="10"/>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 name="Rectangle 432"/>
                <p:cNvSpPr>
                  <a:spLocks noChangeArrowheads="1"/>
                </p:cNvSpPr>
                <p:nvPr/>
              </p:nvSpPr>
              <p:spPr bwMode="auto">
                <a:xfrm>
                  <a:off x="2034" y="3417"/>
                  <a:ext cx="213" cy="1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3" name="Rectangle 433"/>
                <p:cNvSpPr>
                  <a:spLocks noChangeArrowheads="1"/>
                </p:cNvSpPr>
                <p:nvPr/>
              </p:nvSpPr>
              <p:spPr bwMode="auto">
                <a:xfrm>
                  <a:off x="2034" y="3428"/>
                  <a:ext cx="21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4" name="Rectangle 434"/>
                <p:cNvSpPr>
                  <a:spLocks noChangeArrowheads="1"/>
                </p:cNvSpPr>
                <p:nvPr/>
              </p:nvSpPr>
              <p:spPr bwMode="auto">
                <a:xfrm>
                  <a:off x="2034" y="3438"/>
                  <a:ext cx="213" cy="8"/>
                </a:xfrm>
                <a:prstGeom prst="rect">
                  <a:avLst/>
                </a:prstGeom>
                <a:solidFill>
                  <a:srgbClr val="D0D0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5" name="Rectangle 435"/>
                <p:cNvSpPr>
                  <a:spLocks noChangeArrowheads="1"/>
                </p:cNvSpPr>
                <p:nvPr/>
              </p:nvSpPr>
              <p:spPr bwMode="auto">
                <a:xfrm>
                  <a:off x="2034" y="3446"/>
                  <a:ext cx="213" cy="11"/>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6" name="Rectangle 436"/>
                <p:cNvSpPr>
                  <a:spLocks noChangeArrowheads="1"/>
                </p:cNvSpPr>
                <p:nvPr/>
              </p:nvSpPr>
              <p:spPr bwMode="auto">
                <a:xfrm>
                  <a:off x="2034" y="3457"/>
                  <a:ext cx="213" cy="10"/>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7" name="Rectangle 437"/>
                <p:cNvSpPr>
                  <a:spLocks noChangeArrowheads="1"/>
                </p:cNvSpPr>
                <p:nvPr/>
              </p:nvSpPr>
              <p:spPr bwMode="auto">
                <a:xfrm>
                  <a:off x="2034" y="3467"/>
                  <a:ext cx="213" cy="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8" name="Rectangle 438"/>
                <p:cNvSpPr>
                  <a:spLocks noChangeArrowheads="1"/>
                </p:cNvSpPr>
                <p:nvPr/>
              </p:nvSpPr>
              <p:spPr bwMode="auto">
                <a:xfrm>
                  <a:off x="2034" y="3475"/>
                  <a:ext cx="213" cy="11"/>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9" name="Rectangle 439"/>
                <p:cNvSpPr>
                  <a:spLocks noChangeArrowheads="1"/>
                </p:cNvSpPr>
                <p:nvPr/>
              </p:nvSpPr>
              <p:spPr bwMode="auto">
                <a:xfrm>
                  <a:off x="2034" y="3486"/>
                  <a:ext cx="213" cy="10"/>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 name="Rectangle 440"/>
                <p:cNvSpPr>
                  <a:spLocks noChangeArrowheads="1"/>
                </p:cNvSpPr>
                <p:nvPr/>
              </p:nvSpPr>
              <p:spPr bwMode="auto">
                <a:xfrm>
                  <a:off x="2034" y="3496"/>
                  <a:ext cx="213" cy="8"/>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1" name="Rectangle 441"/>
                <p:cNvSpPr>
                  <a:spLocks noChangeArrowheads="1"/>
                </p:cNvSpPr>
                <p:nvPr/>
              </p:nvSpPr>
              <p:spPr bwMode="auto">
                <a:xfrm>
                  <a:off x="2034" y="3504"/>
                  <a:ext cx="213" cy="11"/>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2" name="Rectangle 442"/>
                <p:cNvSpPr>
                  <a:spLocks noChangeArrowheads="1"/>
                </p:cNvSpPr>
                <p:nvPr/>
              </p:nvSpPr>
              <p:spPr bwMode="auto">
                <a:xfrm>
                  <a:off x="2034" y="3515"/>
                  <a:ext cx="213" cy="10"/>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3" name="Rectangle 443"/>
                <p:cNvSpPr>
                  <a:spLocks noChangeArrowheads="1"/>
                </p:cNvSpPr>
                <p:nvPr/>
              </p:nvSpPr>
              <p:spPr bwMode="auto">
                <a:xfrm>
                  <a:off x="2034" y="3525"/>
                  <a:ext cx="213" cy="8"/>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4" name="Rectangle 444"/>
                <p:cNvSpPr>
                  <a:spLocks noChangeArrowheads="1"/>
                </p:cNvSpPr>
                <p:nvPr/>
              </p:nvSpPr>
              <p:spPr bwMode="auto">
                <a:xfrm>
                  <a:off x="2034" y="3533"/>
                  <a:ext cx="213" cy="11"/>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5" name="Rectangle 445"/>
                <p:cNvSpPr>
                  <a:spLocks noChangeArrowheads="1"/>
                </p:cNvSpPr>
                <p:nvPr/>
              </p:nvSpPr>
              <p:spPr bwMode="auto">
                <a:xfrm>
                  <a:off x="2034" y="3544"/>
                  <a:ext cx="213" cy="10"/>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6" name="Rectangle 446"/>
                <p:cNvSpPr>
                  <a:spLocks noChangeArrowheads="1"/>
                </p:cNvSpPr>
                <p:nvPr/>
              </p:nvSpPr>
              <p:spPr bwMode="auto">
                <a:xfrm>
                  <a:off x="2034" y="3554"/>
                  <a:ext cx="213" cy="8"/>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7" name="Rectangle 447"/>
                <p:cNvSpPr>
                  <a:spLocks noChangeArrowheads="1"/>
                </p:cNvSpPr>
                <p:nvPr/>
              </p:nvSpPr>
              <p:spPr bwMode="auto">
                <a:xfrm>
                  <a:off x="2034" y="3562"/>
                  <a:ext cx="213" cy="11"/>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8" name="Rectangle 448"/>
                <p:cNvSpPr>
                  <a:spLocks noChangeArrowheads="1"/>
                </p:cNvSpPr>
                <p:nvPr/>
              </p:nvSpPr>
              <p:spPr bwMode="auto">
                <a:xfrm>
                  <a:off x="2034" y="3573"/>
                  <a:ext cx="213" cy="1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9" name="Rectangle 449"/>
                <p:cNvSpPr>
                  <a:spLocks noChangeArrowheads="1"/>
                </p:cNvSpPr>
                <p:nvPr/>
              </p:nvSpPr>
              <p:spPr bwMode="auto">
                <a:xfrm>
                  <a:off x="2034" y="3583"/>
                  <a:ext cx="213" cy="8"/>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 name="Rectangle 450"/>
                <p:cNvSpPr>
                  <a:spLocks noChangeArrowheads="1"/>
                </p:cNvSpPr>
                <p:nvPr/>
              </p:nvSpPr>
              <p:spPr bwMode="auto">
                <a:xfrm>
                  <a:off x="2034" y="3591"/>
                  <a:ext cx="213" cy="11"/>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1" name="Rectangle 451"/>
                <p:cNvSpPr>
                  <a:spLocks noChangeArrowheads="1"/>
                </p:cNvSpPr>
                <p:nvPr/>
              </p:nvSpPr>
              <p:spPr bwMode="auto">
                <a:xfrm>
                  <a:off x="2034" y="3602"/>
                  <a:ext cx="213" cy="10"/>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2" name="Rectangle 452"/>
                <p:cNvSpPr>
                  <a:spLocks noChangeArrowheads="1"/>
                </p:cNvSpPr>
                <p:nvPr/>
              </p:nvSpPr>
              <p:spPr bwMode="auto">
                <a:xfrm>
                  <a:off x="2034" y="3612"/>
                  <a:ext cx="213" cy="8"/>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 name="Rectangle 453"/>
                <p:cNvSpPr>
                  <a:spLocks noChangeArrowheads="1"/>
                </p:cNvSpPr>
                <p:nvPr/>
              </p:nvSpPr>
              <p:spPr bwMode="auto">
                <a:xfrm>
                  <a:off x="2034" y="3620"/>
                  <a:ext cx="213" cy="11"/>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4" name="Rectangle 454"/>
                <p:cNvSpPr>
                  <a:spLocks noChangeArrowheads="1"/>
                </p:cNvSpPr>
                <p:nvPr/>
              </p:nvSpPr>
              <p:spPr bwMode="auto">
                <a:xfrm>
                  <a:off x="2034" y="3631"/>
                  <a:ext cx="213" cy="10"/>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5" name="Rectangle 455"/>
                <p:cNvSpPr>
                  <a:spLocks noChangeArrowheads="1"/>
                </p:cNvSpPr>
                <p:nvPr/>
              </p:nvSpPr>
              <p:spPr bwMode="auto">
                <a:xfrm>
                  <a:off x="2034" y="3641"/>
                  <a:ext cx="213" cy="10"/>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6" name="Rectangle 456"/>
                <p:cNvSpPr>
                  <a:spLocks noChangeArrowheads="1"/>
                </p:cNvSpPr>
                <p:nvPr/>
              </p:nvSpPr>
              <p:spPr bwMode="auto">
                <a:xfrm>
                  <a:off x="2034" y="3651"/>
                  <a:ext cx="213" cy="9"/>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7" name="Rectangle 457"/>
                <p:cNvSpPr>
                  <a:spLocks noChangeArrowheads="1"/>
                </p:cNvSpPr>
                <p:nvPr/>
              </p:nvSpPr>
              <p:spPr bwMode="auto">
                <a:xfrm>
                  <a:off x="2034" y="3660"/>
                  <a:ext cx="213" cy="1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8" name="Rectangle 458"/>
                <p:cNvSpPr>
                  <a:spLocks noChangeArrowheads="1"/>
                </p:cNvSpPr>
                <p:nvPr/>
              </p:nvSpPr>
              <p:spPr bwMode="auto">
                <a:xfrm>
                  <a:off x="2034" y="3670"/>
                  <a:ext cx="213" cy="10"/>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9" name="Rectangle 459"/>
                <p:cNvSpPr>
                  <a:spLocks noChangeArrowheads="1"/>
                </p:cNvSpPr>
                <p:nvPr/>
              </p:nvSpPr>
              <p:spPr bwMode="auto">
                <a:xfrm>
                  <a:off x="2034" y="3680"/>
                  <a:ext cx="213" cy="9"/>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 name="Rectangle 460"/>
                <p:cNvSpPr>
                  <a:spLocks noChangeArrowheads="1"/>
                </p:cNvSpPr>
                <p:nvPr/>
              </p:nvSpPr>
              <p:spPr bwMode="auto">
                <a:xfrm>
                  <a:off x="2034" y="3689"/>
                  <a:ext cx="213" cy="10"/>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1" name="Rectangle 461"/>
                <p:cNvSpPr>
                  <a:spLocks noChangeArrowheads="1"/>
                </p:cNvSpPr>
                <p:nvPr/>
              </p:nvSpPr>
              <p:spPr bwMode="auto">
                <a:xfrm>
                  <a:off x="2034" y="3699"/>
                  <a:ext cx="213" cy="1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2" name="Rectangle 462"/>
                <p:cNvSpPr>
                  <a:spLocks noChangeArrowheads="1"/>
                </p:cNvSpPr>
                <p:nvPr/>
              </p:nvSpPr>
              <p:spPr bwMode="auto">
                <a:xfrm>
                  <a:off x="2034" y="3709"/>
                  <a:ext cx="213" cy="9"/>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3" name="Rectangle 463"/>
                <p:cNvSpPr>
                  <a:spLocks noChangeArrowheads="1"/>
                </p:cNvSpPr>
                <p:nvPr/>
              </p:nvSpPr>
              <p:spPr bwMode="auto">
                <a:xfrm>
                  <a:off x="2034" y="3718"/>
                  <a:ext cx="213" cy="1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393" name="Freeform 465"/>
              <p:cNvSpPr>
                <a:spLocks/>
              </p:cNvSpPr>
              <p:nvPr/>
            </p:nvSpPr>
            <p:spPr bwMode="auto">
              <a:xfrm>
                <a:off x="2034" y="3146"/>
                <a:ext cx="211" cy="580"/>
              </a:xfrm>
              <a:custGeom>
                <a:avLst/>
                <a:gdLst>
                  <a:gd name="T0" fmla="*/ 211 w 211"/>
                  <a:gd name="T1" fmla="*/ 48 h 580"/>
                  <a:gd name="T2" fmla="*/ 211 w 211"/>
                  <a:gd name="T3" fmla="*/ 580 h 580"/>
                  <a:gd name="T4" fmla="*/ 0 w 211"/>
                  <a:gd name="T5" fmla="*/ 526 h 580"/>
                  <a:gd name="T6" fmla="*/ 0 w 211"/>
                  <a:gd name="T7" fmla="*/ 0 h 580"/>
                  <a:gd name="T8" fmla="*/ 211 w 211"/>
                  <a:gd name="T9" fmla="*/ 48 h 580"/>
                </a:gdLst>
                <a:ahLst/>
                <a:cxnLst>
                  <a:cxn ang="0">
                    <a:pos x="T0" y="T1"/>
                  </a:cxn>
                  <a:cxn ang="0">
                    <a:pos x="T2" y="T3"/>
                  </a:cxn>
                  <a:cxn ang="0">
                    <a:pos x="T4" y="T5"/>
                  </a:cxn>
                  <a:cxn ang="0">
                    <a:pos x="T6" y="T7"/>
                  </a:cxn>
                  <a:cxn ang="0">
                    <a:pos x="T8" y="T9"/>
                  </a:cxn>
                </a:cxnLst>
                <a:rect l="0" t="0" r="r" b="b"/>
                <a:pathLst>
                  <a:path w="211" h="580">
                    <a:moveTo>
                      <a:pt x="211" y="48"/>
                    </a:moveTo>
                    <a:lnTo>
                      <a:pt x="211" y="580"/>
                    </a:lnTo>
                    <a:lnTo>
                      <a:pt x="0" y="526"/>
                    </a:lnTo>
                    <a:lnTo>
                      <a:pt x="0" y="0"/>
                    </a:lnTo>
                    <a:lnTo>
                      <a:pt x="211" y="48"/>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54" name="Line 467"/>
            <p:cNvSpPr>
              <a:spLocks noChangeShapeType="1"/>
            </p:cNvSpPr>
            <p:nvPr/>
          </p:nvSpPr>
          <p:spPr bwMode="auto">
            <a:xfrm>
              <a:off x="3273425" y="5770563"/>
              <a:ext cx="233363" cy="55562"/>
            </a:xfrm>
            <a:prstGeom prst="line">
              <a:avLst/>
            </a:prstGeom>
            <a:noFill/>
            <a:ln w="7938">
              <a:solidFill>
                <a:srgbClr val="67676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5" name="Oval 468"/>
            <p:cNvSpPr>
              <a:spLocks noChangeArrowheads="1"/>
            </p:cNvSpPr>
            <p:nvPr/>
          </p:nvSpPr>
          <p:spPr bwMode="auto">
            <a:xfrm>
              <a:off x="3265488" y="5040313"/>
              <a:ext cx="38100" cy="15875"/>
            </a:xfrm>
            <a:prstGeom prst="ellipse">
              <a:avLst/>
            </a:prstGeom>
            <a:solidFill>
              <a:srgbClr val="D600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6" name="Line 469"/>
            <p:cNvSpPr>
              <a:spLocks noChangeShapeType="1"/>
            </p:cNvSpPr>
            <p:nvPr/>
          </p:nvSpPr>
          <p:spPr bwMode="auto">
            <a:xfrm>
              <a:off x="3273425" y="5727700"/>
              <a:ext cx="233363" cy="55563"/>
            </a:xfrm>
            <a:prstGeom prst="line">
              <a:avLst/>
            </a:prstGeom>
            <a:noFill/>
            <a:ln w="7938">
              <a:solidFill>
                <a:srgbClr val="67676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7" name="Line 470"/>
            <p:cNvSpPr>
              <a:spLocks noChangeShapeType="1"/>
            </p:cNvSpPr>
            <p:nvPr/>
          </p:nvSpPr>
          <p:spPr bwMode="auto">
            <a:xfrm>
              <a:off x="3273425" y="5684838"/>
              <a:ext cx="233363" cy="58737"/>
            </a:xfrm>
            <a:prstGeom prst="line">
              <a:avLst/>
            </a:prstGeom>
            <a:noFill/>
            <a:ln w="7938">
              <a:solidFill>
                <a:srgbClr val="67676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 name="Line 471"/>
            <p:cNvSpPr>
              <a:spLocks noChangeShapeType="1"/>
            </p:cNvSpPr>
            <p:nvPr/>
          </p:nvSpPr>
          <p:spPr bwMode="auto">
            <a:xfrm>
              <a:off x="3273425" y="5645150"/>
              <a:ext cx="233363" cy="55563"/>
            </a:xfrm>
            <a:prstGeom prst="line">
              <a:avLst/>
            </a:prstGeom>
            <a:noFill/>
            <a:ln w="7938">
              <a:solidFill>
                <a:srgbClr val="67676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9" name="Line 472"/>
            <p:cNvSpPr>
              <a:spLocks noChangeShapeType="1"/>
            </p:cNvSpPr>
            <p:nvPr/>
          </p:nvSpPr>
          <p:spPr bwMode="auto">
            <a:xfrm>
              <a:off x="3273425" y="5602288"/>
              <a:ext cx="233363" cy="55562"/>
            </a:xfrm>
            <a:prstGeom prst="line">
              <a:avLst/>
            </a:prstGeom>
            <a:noFill/>
            <a:ln w="7938">
              <a:solidFill>
                <a:srgbClr val="67676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 name="Freeform 473"/>
            <p:cNvSpPr>
              <a:spLocks/>
            </p:cNvSpPr>
            <p:nvPr/>
          </p:nvSpPr>
          <p:spPr bwMode="auto">
            <a:xfrm>
              <a:off x="3276600" y="5197475"/>
              <a:ext cx="230188" cy="395288"/>
            </a:xfrm>
            <a:custGeom>
              <a:avLst/>
              <a:gdLst>
                <a:gd name="T0" fmla="*/ 0 w 145"/>
                <a:gd name="T1" fmla="*/ 214 h 249"/>
                <a:gd name="T2" fmla="*/ 145 w 145"/>
                <a:gd name="T3" fmla="*/ 249 h 249"/>
                <a:gd name="T4" fmla="*/ 145 w 145"/>
                <a:gd name="T5" fmla="*/ 0 h 249"/>
              </a:gdLst>
              <a:ahLst/>
              <a:cxnLst>
                <a:cxn ang="0">
                  <a:pos x="T0" y="T1"/>
                </a:cxn>
                <a:cxn ang="0">
                  <a:pos x="T2" y="T3"/>
                </a:cxn>
                <a:cxn ang="0">
                  <a:pos x="T4" y="T5"/>
                </a:cxn>
              </a:cxnLst>
              <a:rect l="0" t="0" r="r" b="b"/>
              <a:pathLst>
                <a:path w="145" h="249">
                  <a:moveTo>
                    <a:pt x="0" y="214"/>
                  </a:moveTo>
                  <a:lnTo>
                    <a:pt x="145" y="249"/>
                  </a:lnTo>
                  <a:lnTo>
                    <a:pt x="145" y="0"/>
                  </a:lnTo>
                </a:path>
              </a:pathLst>
            </a:custGeom>
            <a:noFill/>
            <a:ln w="3175">
              <a:solidFill>
                <a:srgbClr val="67676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 name="Freeform 474"/>
            <p:cNvSpPr>
              <a:spLocks/>
            </p:cNvSpPr>
            <p:nvPr/>
          </p:nvSpPr>
          <p:spPr bwMode="auto">
            <a:xfrm>
              <a:off x="3254375" y="5122863"/>
              <a:ext cx="263525" cy="684212"/>
            </a:xfrm>
            <a:custGeom>
              <a:avLst/>
              <a:gdLst>
                <a:gd name="T0" fmla="*/ 166 w 166"/>
                <a:gd name="T1" fmla="*/ 35 h 431"/>
                <a:gd name="T2" fmla="*/ 0 w 166"/>
                <a:gd name="T3" fmla="*/ 0 h 431"/>
                <a:gd name="T4" fmla="*/ 0 w 166"/>
                <a:gd name="T5" fmla="*/ 431 h 431"/>
              </a:gdLst>
              <a:ahLst/>
              <a:cxnLst>
                <a:cxn ang="0">
                  <a:pos x="T0" y="T1"/>
                </a:cxn>
                <a:cxn ang="0">
                  <a:pos x="T2" y="T3"/>
                </a:cxn>
                <a:cxn ang="0">
                  <a:pos x="T4" y="T5"/>
                </a:cxn>
              </a:cxnLst>
              <a:rect l="0" t="0" r="r" b="b"/>
              <a:pathLst>
                <a:path w="166" h="431">
                  <a:moveTo>
                    <a:pt x="166" y="35"/>
                  </a:moveTo>
                  <a:lnTo>
                    <a:pt x="0" y="0"/>
                  </a:lnTo>
                  <a:lnTo>
                    <a:pt x="0" y="43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2" name="Freeform 475"/>
            <p:cNvSpPr>
              <a:spLocks/>
            </p:cNvSpPr>
            <p:nvPr/>
          </p:nvSpPr>
          <p:spPr bwMode="auto">
            <a:xfrm>
              <a:off x="3273425" y="5148263"/>
              <a:ext cx="230188" cy="388937"/>
            </a:xfrm>
            <a:custGeom>
              <a:avLst/>
              <a:gdLst>
                <a:gd name="T0" fmla="*/ 145 w 145"/>
                <a:gd name="T1" fmla="*/ 33 h 245"/>
                <a:gd name="T2" fmla="*/ 0 w 145"/>
                <a:gd name="T3" fmla="*/ 0 h 245"/>
                <a:gd name="T4" fmla="*/ 0 w 145"/>
                <a:gd name="T5" fmla="*/ 245 h 245"/>
              </a:gdLst>
              <a:ahLst/>
              <a:cxnLst>
                <a:cxn ang="0">
                  <a:pos x="T0" y="T1"/>
                </a:cxn>
                <a:cxn ang="0">
                  <a:pos x="T2" y="T3"/>
                </a:cxn>
                <a:cxn ang="0">
                  <a:pos x="T4" y="T5"/>
                </a:cxn>
              </a:cxnLst>
              <a:rect l="0" t="0" r="r" b="b"/>
              <a:pathLst>
                <a:path w="145" h="245">
                  <a:moveTo>
                    <a:pt x="145" y="33"/>
                  </a:moveTo>
                  <a:lnTo>
                    <a:pt x="0" y="0"/>
                  </a:lnTo>
                  <a:lnTo>
                    <a:pt x="0" y="24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3" name="Line 476"/>
            <p:cNvSpPr>
              <a:spLocks noChangeShapeType="1"/>
            </p:cNvSpPr>
            <p:nvPr/>
          </p:nvSpPr>
          <p:spPr bwMode="auto">
            <a:xfrm>
              <a:off x="3273425" y="5237163"/>
              <a:ext cx="225425" cy="46037"/>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4" name="Line 477"/>
            <p:cNvSpPr>
              <a:spLocks noChangeShapeType="1"/>
            </p:cNvSpPr>
            <p:nvPr/>
          </p:nvSpPr>
          <p:spPr bwMode="auto">
            <a:xfrm>
              <a:off x="3273425" y="5319713"/>
              <a:ext cx="225425" cy="46037"/>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 name="Line 478"/>
            <p:cNvSpPr>
              <a:spLocks noChangeShapeType="1"/>
            </p:cNvSpPr>
            <p:nvPr/>
          </p:nvSpPr>
          <p:spPr bwMode="auto">
            <a:xfrm>
              <a:off x="3273425" y="5421313"/>
              <a:ext cx="214313" cy="49212"/>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6" name="Freeform 479"/>
            <p:cNvSpPr>
              <a:spLocks/>
            </p:cNvSpPr>
            <p:nvPr/>
          </p:nvSpPr>
          <p:spPr bwMode="auto">
            <a:xfrm>
              <a:off x="3341688" y="5194300"/>
              <a:ext cx="85725" cy="46038"/>
            </a:xfrm>
            <a:custGeom>
              <a:avLst/>
              <a:gdLst>
                <a:gd name="T0" fmla="*/ 0 w 54"/>
                <a:gd name="T1" fmla="*/ 0 h 29"/>
                <a:gd name="T2" fmla="*/ 0 w 54"/>
                <a:gd name="T3" fmla="*/ 17 h 29"/>
                <a:gd name="T4" fmla="*/ 54 w 54"/>
                <a:gd name="T5" fmla="*/ 29 h 29"/>
                <a:gd name="T6" fmla="*/ 54 w 54"/>
                <a:gd name="T7" fmla="*/ 13 h 29"/>
                <a:gd name="T8" fmla="*/ 0 w 54"/>
                <a:gd name="T9" fmla="*/ 0 h 29"/>
              </a:gdLst>
              <a:ahLst/>
              <a:cxnLst>
                <a:cxn ang="0">
                  <a:pos x="T0" y="T1"/>
                </a:cxn>
                <a:cxn ang="0">
                  <a:pos x="T2" y="T3"/>
                </a:cxn>
                <a:cxn ang="0">
                  <a:pos x="T4" y="T5"/>
                </a:cxn>
                <a:cxn ang="0">
                  <a:pos x="T6" y="T7"/>
                </a:cxn>
                <a:cxn ang="0">
                  <a:pos x="T8" y="T9"/>
                </a:cxn>
              </a:cxnLst>
              <a:rect l="0" t="0" r="r" b="b"/>
              <a:pathLst>
                <a:path w="54" h="29">
                  <a:moveTo>
                    <a:pt x="0" y="0"/>
                  </a:moveTo>
                  <a:lnTo>
                    <a:pt x="0" y="17"/>
                  </a:lnTo>
                  <a:lnTo>
                    <a:pt x="54" y="29"/>
                  </a:lnTo>
                  <a:lnTo>
                    <a:pt x="54" y="13"/>
                  </a:lnTo>
                  <a:lnTo>
                    <a:pt x="0"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7" name="Line 480"/>
            <p:cNvSpPr>
              <a:spLocks noChangeShapeType="1"/>
            </p:cNvSpPr>
            <p:nvPr/>
          </p:nvSpPr>
          <p:spPr bwMode="auto">
            <a:xfrm>
              <a:off x="3303588" y="5200650"/>
              <a:ext cx="169862" cy="33338"/>
            </a:xfrm>
            <a:prstGeom prst="line">
              <a:avLst/>
            </a:prstGeom>
            <a:noFill/>
            <a:ln w="7938">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68" name="Group 483"/>
            <p:cNvGrpSpPr>
              <a:grpSpLocks/>
            </p:cNvGrpSpPr>
            <p:nvPr/>
          </p:nvGrpSpPr>
          <p:grpSpPr bwMode="auto">
            <a:xfrm>
              <a:off x="3287713" y="5353050"/>
              <a:ext cx="200025" cy="85725"/>
              <a:chOff x="2071" y="3372"/>
              <a:chExt cx="126" cy="54"/>
            </a:xfrm>
          </p:grpSpPr>
          <p:sp>
            <p:nvSpPr>
              <p:cNvPr id="469" name="Freeform 481"/>
              <p:cNvSpPr>
                <a:spLocks/>
              </p:cNvSpPr>
              <p:nvPr/>
            </p:nvSpPr>
            <p:spPr bwMode="auto">
              <a:xfrm>
                <a:off x="2071" y="3372"/>
                <a:ext cx="126" cy="54"/>
              </a:xfrm>
              <a:custGeom>
                <a:avLst/>
                <a:gdLst>
                  <a:gd name="T0" fmla="*/ 0 w 126"/>
                  <a:gd name="T1" fmla="*/ 25 h 54"/>
                  <a:gd name="T2" fmla="*/ 0 w 126"/>
                  <a:gd name="T3" fmla="*/ 0 h 54"/>
                  <a:gd name="T4" fmla="*/ 126 w 126"/>
                  <a:gd name="T5" fmla="*/ 27 h 54"/>
                  <a:gd name="T6" fmla="*/ 126 w 126"/>
                  <a:gd name="T7" fmla="*/ 54 h 54"/>
                  <a:gd name="T8" fmla="*/ 0 w 126"/>
                  <a:gd name="T9" fmla="*/ 25 h 54"/>
                </a:gdLst>
                <a:ahLst/>
                <a:cxnLst>
                  <a:cxn ang="0">
                    <a:pos x="T0" y="T1"/>
                  </a:cxn>
                  <a:cxn ang="0">
                    <a:pos x="T2" y="T3"/>
                  </a:cxn>
                  <a:cxn ang="0">
                    <a:pos x="T4" y="T5"/>
                  </a:cxn>
                  <a:cxn ang="0">
                    <a:pos x="T6" y="T7"/>
                  </a:cxn>
                  <a:cxn ang="0">
                    <a:pos x="T8" y="T9"/>
                  </a:cxn>
                </a:cxnLst>
                <a:rect l="0" t="0" r="r" b="b"/>
                <a:pathLst>
                  <a:path w="126" h="54">
                    <a:moveTo>
                      <a:pt x="0" y="25"/>
                    </a:moveTo>
                    <a:lnTo>
                      <a:pt x="0" y="0"/>
                    </a:lnTo>
                    <a:lnTo>
                      <a:pt x="126" y="27"/>
                    </a:lnTo>
                    <a:lnTo>
                      <a:pt x="126" y="54"/>
                    </a:lnTo>
                    <a:lnTo>
                      <a:pt x="0" y="2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0" name="Freeform 482"/>
              <p:cNvSpPr>
                <a:spLocks/>
              </p:cNvSpPr>
              <p:nvPr/>
            </p:nvSpPr>
            <p:spPr bwMode="auto">
              <a:xfrm>
                <a:off x="2071" y="3372"/>
                <a:ext cx="126" cy="54"/>
              </a:xfrm>
              <a:custGeom>
                <a:avLst/>
                <a:gdLst>
                  <a:gd name="T0" fmla="*/ 0 w 126"/>
                  <a:gd name="T1" fmla="*/ 25 h 54"/>
                  <a:gd name="T2" fmla="*/ 0 w 126"/>
                  <a:gd name="T3" fmla="*/ 0 h 54"/>
                  <a:gd name="T4" fmla="*/ 126 w 126"/>
                  <a:gd name="T5" fmla="*/ 27 h 54"/>
                  <a:gd name="T6" fmla="*/ 126 w 126"/>
                  <a:gd name="T7" fmla="*/ 54 h 54"/>
                  <a:gd name="T8" fmla="*/ 0 w 126"/>
                  <a:gd name="T9" fmla="*/ 25 h 54"/>
                </a:gdLst>
                <a:ahLst/>
                <a:cxnLst>
                  <a:cxn ang="0">
                    <a:pos x="T0" y="T1"/>
                  </a:cxn>
                  <a:cxn ang="0">
                    <a:pos x="T2" y="T3"/>
                  </a:cxn>
                  <a:cxn ang="0">
                    <a:pos x="T4" y="T5"/>
                  </a:cxn>
                  <a:cxn ang="0">
                    <a:pos x="T6" y="T7"/>
                  </a:cxn>
                  <a:cxn ang="0">
                    <a:pos x="T8" y="T9"/>
                  </a:cxn>
                </a:cxnLst>
                <a:rect l="0" t="0" r="r" b="b"/>
                <a:pathLst>
                  <a:path w="126" h="54">
                    <a:moveTo>
                      <a:pt x="0" y="25"/>
                    </a:moveTo>
                    <a:lnTo>
                      <a:pt x="0" y="0"/>
                    </a:lnTo>
                    <a:lnTo>
                      <a:pt x="126" y="27"/>
                    </a:lnTo>
                    <a:lnTo>
                      <a:pt x="126" y="54"/>
                    </a:lnTo>
                    <a:lnTo>
                      <a:pt x="0" y="25"/>
                    </a:lnTo>
                  </a:path>
                </a:pathLst>
              </a:custGeom>
              <a:noFill/>
              <a:ln w="3175">
                <a:solidFill>
                  <a:srgbClr val="67676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71" name="Group 486"/>
            <p:cNvGrpSpPr>
              <a:grpSpLocks/>
            </p:cNvGrpSpPr>
            <p:nvPr/>
          </p:nvGrpSpPr>
          <p:grpSpPr bwMode="auto">
            <a:xfrm>
              <a:off x="3287713" y="5457825"/>
              <a:ext cx="200025" cy="92075"/>
              <a:chOff x="2071" y="3438"/>
              <a:chExt cx="126" cy="58"/>
            </a:xfrm>
          </p:grpSpPr>
          <p:sp>
            <p:nvSpPr>
              <p:cNvPr id="472" name="Freeform 484"/>
              <p:cNvSpPr>
                <a:spLocks/>
              </p:cNvSpPr>
              <p:nvPr/>
            </p:nvSpPr>
            <p:spPr bwMode="auto">
              <a:xfrm>
                <a:off x="2071" y="3438"/>
                <a:ext cx="126" cy="58"/>
              </a:xfrm>
              <a:custGeom>
                <a:avLst/>
                <a:gdLst>
                  <a:gd name="T0" fmla="*/ 0 w 126"/>
                  <a:gd name="T1" fmla="*/ 27 h 58"/>
                  <a:gd name="T2" fmla="*/ 0 w 126"/>
                  <a:gd name="T3" fmla="*/ 0 h 58"/>
                  <a:gd name="T4" fmla="*/ 126 w 126"/>
                  <a:gd name="T5" fmla="*/ 29 h 58"/>
                  <a:gd name="T6" fmla="*/ 126 w 126"/>
                  <a:gd name="T7" fmla="*/ 58 h 58"/>
                  <a:gd name="T8" fmla="*/ 0 w 126"/>
                  <a:gd name="T9" fmla="*/ 27 h 58"/>
                </a:gdLst>
                <a:ahLst/>
                <a:cxnLst>
                  <a:cxn ang="0">
                    <a:pos x="T0" y="T1"/>
                  </a:cxn>
                  <a:cxn ang="0">
                    <a:pos x="T2" y="T3"/>
                  </a:cxn>
                  <a:cxn ang="0">
                    <a:pos x="T4" y="T5"/>
                  </a:cxn>
                  <a:cxn ang="0">
                    <a:pos x="T6" y="T7"/>
                  </a:cxn>
                  <a:cxn ang="0">
                    <a:pos x="T8" y="T9"/>
                  </a:cxn>
                </a:cxnLst>
                <a:rect l="0" t="0" r="r" b="b"/>
                <a:pathLst>
                  <a:path w="126" h="58">
                    <a:moveTo>
                      <a:pt x="0" y="27"/>
                    </a:moveTo>
                    <a:lnTo>
                      <a:pt x="0" y="0"/>
                    </a:lnTo>
                    <a:lnTo>
                      <a:pt x="126" y="29"/>
                    </a:lnTo>
                    <a:lnTo>
                      <a:pt x="126" y="58"/>
                    </a:lnTo>
                    <a:lnTo>
                      <a:pt x="0" y="27"/>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3" name="Freeform 485"/>
              <p:cNvSpPr>
                <a:spLocks/>
              </p:cNvSpPr>
              <p:nvPr/>
            </p:nvSpPr>
            <p:spPr bwMode="auto">
              <a:xfrm>
                <a:off x="2071" y="3438"/>
                <a:ext cx="126" cy="58"/>
              </a:xfrm>
              <a:custGeom>
                <a:avLst/>
                <a:gdLst>
                  <a:gd name="T0" fmla="*/ 0 w 126"/>
                  <a:gd name="T1" fmla="*/ 27 h 58"/>
                  <a:gd name="T2" fmla="*/ 0 w 126"/>
                  <a:gd name="T3" fmla="*/ 0 h 58"/>
                  <a:gd name="T4" fmla="*/ 126 w 126"/>
                  <a:gd name="T5" fmla="*/ 29 h 58"/>
                  <a:gd name="T6" fmla="*/ 126 w 126"/>
                  <a:gd name="T7" fmla="*/ 58 h 58"/>
                  <a:gd name="T8" fmla="*/ 0 w 126"/>
                  <a:gd name="T9" fmla="*/ 27 h 58"/>
                </a:gdLst>
                <a:ahLst/>
                <a:cxnLst>
                  <a:cxn ang="0">
                    <a:pos x="T0" y="T1"/>
                  </a:cxn>
                  <a:cxn ang="0">
                    <a:pos x="T2" y="T3"/>
                  </a:cxn>
                  <a:cxn ang="0">
                    <a:pos x="T4" y="T5"/>
                  </a:cxn>
                  <a:cxn ang="0">
                    <a:pos x="T6" y="T7"/>
                  </a:cxn>
                  <a:cxn ang="0">
                    <a:pos x="T8" y="T9"/>
                  </a:cxn>
                </a:cxnLst>
                <a:rect l="0" t="0" r="r" b="b"/>
                <a:pathLst>
                  <a:path w="126" h="58">
                    <a:moveTo>
                      <a:pt x="0" y="27"/>
                    </a:moveTo>
                    <a:lnTo>
                      <a:pt x="0" y="0"/>
                    </a:lnTo>
                    <a:lnTo>
                      <a:pt x="126" y="29"/>
                    </a:lnTo>
                    <a:lnTo>
                      <a:pt x="126" y="58"/>
                    </a:lnTo>
                    <a:lnTo>
                      <a:pt x="0" y="27"/>
                    </a:lnTo>
                  </a:path>
                </a:pathLst>
              </a:custGeom>
              <a:noFill/>
              <a:ln w="3175">
                <a:solidFill>
                  <a:srgbClr val="67676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74" name="Group 489"/>
            <p:cNvGrpSpPr>
              <a:grpSpLocks/>
            </p:cNvGrpSpPr>
            <p:nvPr/>
          </p:nvGrpSpPr>
          <p:grpSpPr bwMode="auto">
            <a:xfrm>
              <a:off x="3284538" y="5260975"/>
              <a:ext cx="203200" cy="85725"/>
              <a:chOff x="2069" y="3314"/>
              <a:chExt cx="128" cy="54"/>
            </a:xfrm>
          </p:grpSpPr>
          <p:sp>
            <p:nvSpPr>
              <p:cNvPr id="475" name="Freeform 487"/>
              <p:cNvSpPr>
                <a:spLocks/>
              </p:cNvSpPr>
              <p:nvPr/>
            </p:nvSpPr>
            <p:spPr bwMode="auto">
              <a:xfrm>
                <a:off x="2069" y="3314"/>
                <a:ext cx="128" cy="54"/>
              </a:xfrm>
              <a:custGeom>
                <a:avLst/>
                <a:gdLst>
                  <a:gd name="T0" fmla="*/ 0 w 128"/>
                  <a:gd name="T1" fmla="*/ 25 h 54"/>
                  <a:gd name="T2" fmla="*/ 0 w 128"/>
                  <a:gd name="T3" fmla="*/ 0 h 54"/>
                  <a:gd name="T4" fmla="*/ 128 w 128"/>
                  <a:gd name="T5" fmla="*/ 27 h 54"/>
                  <a:gd name="T6" fmla="*/ 128 w 128"/>
                  <a:gd name="T7" fmla="*/ 54 h 54"/>
                  <a:gd name="T8" fmla="*/ 0 w 128"/>
                  <a:gd name="T9" fmla="*/ 25 h 54"/>
                </a:gdLst>
                <a:ahLst/>
                <a:cxnLst>
                  <a:cxn ang="0">
                    <a:pos x="T0" y="T1"/>
                  </a:cxn>
                  <a:cxn ang="0">
                    <a:pos x="T2" y="T3"/>
                  </a:cxn>
                  <a:cxn ang="0">
                    <a:pos x="T4" y="T5"/>
                  </a:cxn>
                  <a:cxn ang="0">
                    <a:pos x="T6" y="T7"/>
                  </a:cxn>
                  <a:cxn ang="0">
                    <a:pos x="T8" y="T9"/>
                  </a:cxn>
                </a:cxnLst>
                <a:rect l="0" t="0" r="r" b="b"/>
                <a:pathLst>
                  <a:path w="128" h="54">
                    <a:moveTo>
                      <a:pt x="0" y="25"/>
                    </a:moveTo>
                    <a:lnTo>
                      <a:pt x="0" y="0"/>
                    </a:lnTo>
                    <a:lnTo>
                      <a:pt x="128" y="27"/>
                    </a:lnTo>
                    <a:lnTo>
                      <a:pt x="128" y="54"/>
                    </a:lnTo>
                    <a:lnTo>
                      <a:pt x="0" y="2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6" name="Freeform 488"/>
              <p:cNvSpPr>
                <a:spLocks/>
              </p:cNvSpPr>
              <p:nvPr/>
            </p:nvSpPr>
            <p:spPr bwMode="auto">
              <a:xfrm>
                <a:off x="2069" y="3314"/>
                <a:ext cx="128" cy="54"/>
              </a:xfrm>
              <a:custGeom>
                <a:avLst/>
                <a:gdLst>
                  <a:gd name="T0" fmla="*/ 0 w 128"/>
                  <a:gd name="T1" fmla="*/ 25 h 54"/>
                  <a:gd name="T2" fmla="*/ 0 w 128"/>
                  <a:gd name="T3" fmla="*/ 0 h 54"/>
                  <a:gd name="T4" fmla="*/ 128 w 128"/>
                  <a:gd name="T5" fmla="*/ 27 h 54"/>
                  <a:gd name="T6" fmla="*/ 128 w 128"/>
                  <a:gd name="T7" fmla="*/ 54 h 54"/>
                  <a:gd name="T8" fmla="*/ 0 w 128"/>
                  <a:gd name="T9" fmla="*/ 25 h 54"/>
                </a:gdLst>
                <a:ahLst/>
                <a:cxnLst>
                  <a:cxn ang="0">
                    <a:pos x="T0" y="T1"/>
                  </a:cxn>
                  <a:cxn ang="0">
                    <a:pos x="T2" y="T3"/>
                  </a:cxn>
                  <a:cxn ang="0">
                    <a:pos x="T4" y="T5"/>
                  </a:cxn>
                  <a:cxn ang="0">
                    <a:pos x="T6" y="T7"/>
                  </a:cxn>
                  <a:cxn ang="0">
                    <a:pos x="T8" y="T9"/>
                  </a:cxn>
                </a:cxnLst>
                <a:rect l="0" t="0" r="r" b="b"/>
                <a:pathLst>
                  <a:path w="128" h="54">
                    <a:moveTo>
                      <a:pt x="0" y="25"/>
                    </a:moveTo>
                    <a:lnTo>
                      <a:pt x="0" y="0"/>
                    </a:lnTo>
                    <a:lnTo>
                      <a:pt x="128" y="27"/>
                    </a:lnTo>
                    <a:lnTo>
                      <a:pt x="128" y="54"/>
                    </a:lnTo>
                    <a:lnTo>
                      <a:pt x="0" y="25"/>
                    </a:lnTo>
                  </a:path>
                </a:pathLst>
              </a:custGeom>
              <a:noFill/>
              <a:ln w="3175">
                <a:solidFill>
                  <a:srgbClr val="67676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7" name="Line 490"/>
            <p:cNvSpPr>
              <a:spLocks noChangeShapeType="1"/>
            </p:cNvSpPr>
            <p:nvPr/>
          </p:nvSpPr>
          <p:spPr bwMode="auto">
            <a:xfrm flipH="1" flipV="1">
              <a:off x="3432175" y="5313363"/>
              <a:ext cx="41275" cy="9525"/>
            </a:xfrm>
            <a:prstGeom prst="line">
              <a:avLst/>
            </a:prstGeom>
            <a:noFill/>
            <a:ln w="14288">
              <a:solidFill>
                <a:srgbClr val="D6009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8" name="Line 491"/>
            <p:cNvSpPr>
              <a:spLocks noChangeShapeType="1"/>
            </p:cNvSpPr>
            <p:nvPr/>
          </p:nvSpPr>
          <p:spPr bwMode="auto">
            <a:xfrm flipH="1" flipV="1">
              <a:off x="3432175" y="5405438"/>
              <a:ext cx="41275" cy="6350"/>
            </a:xfrm>
            <a:prstGeom prst="line">
              <a:avLst/>
            </a:prstGeom>
            <a:noFill/>
            <a:ln w="14288">
              <a:solidFill>
                <a:srgbClr val="D6009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9" name="Line 492"/>
            <p:cNvSpPr>
              <a:spLocks noChangeShapeType="1"/>
            </p:cNvSpPr>
            <p:nvPr/>
          </p:nvSpPr>
          <p:spPr bwMode="auto">
            <a:xfrm flipH="1" flipV="1">
              <a:off x="3432175" y="5513388"/>
              <a:ext cx="41275" cy="9525"/>
            </a:xfrm>
            <a:prstGeom prst="line">
              <a:avLst/>
            </a:prstGeom>
            <a:noFill/>
            <a:ln w="14288">
              <a:solidFill>
                <a:srgbClr val="D6009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0" name="Freeform 493"/>
            <p:cNvSpPr>
              <a:spLocks/>
            </p:cNvSpPr>
            <p:nvPr/>
          </p:nvSpPr>
          <p:spPr bwMode="auto">
            <a:xfrm>
              <a:off x="3684588" y="5807075"/>
              <a:ext cx="669925" cy="258763"/>
            </a:xfrm>
            <a:custGeom>
              <a:avLst/>
              <a:gdLst>
                <a:gd name="T0" fmla="*/ 0 w 422"/>
                <a:gd name="T1" fmla="*/ 89 h 163"/>
                <a:gd name="T2" fmla="*/ 180 w 422"/>
                <a:gd name="T3" fmla="*/ 0 h 163"/>
                <a:gd name="T4" fmla="*/ 422 w 422"/>
                <a:gd name="T5" fmla="*/ 64 h 163"/>
                <a:gd name="T6" fmla="*/ 422 w 422"/>
                <a:gd name="T7" fmla="*/ 74 h 163"/>
                <a:gd name="T8" fmla="*/ 253 w 422"/>
                <a:gd name="T9" fmla="*/ 163 h 163"/>
                <a:gd name="T10" fmla="*/ 0 w 422"/>
                <a:gd name="T11" fmla="*/ 103 h 163"/>
                <a:gd name="T12" fmla="*/ 0 w 422"/>
                <a:gd name="T13" fmla="*/ 89 h 163"/>
              </a:gdLst>
              <a:ahLst/>
              <a:cxnLst>
                <a:cxn ang="0">
                  <a:pos x="T0" y="T1"/>
                </a:cxn>
                <a:cxn ang="0">
                  <a:pos x="T2" y="T3"/>
                </a:cxn>
                <a:cxn ang="0">
                  <a:pos x="T4" y="T5"/>
                </a:cxn>
                <a:cxn ang="0">
                  <a:pos x="T6" y="T7"/>
                </a:cxn>
                <a:cxn ang="0">
                  <a:pos x="T8" y="T9"/>
                </a:cxn>
                <a:cxn ang="0">
                  <a:pos x="T10" y="T11"/>
                </a:cxn>
                <a:cxn ang="0">
                  <a:pos x="T12" y="T13"/>
                </a:cxn>
              </a:cxnLst>
              <a:rect l="0" t="0" r="r" b="b"/>
              <a:pathLst>
                <a:path w="422" h="163">
                  <a:moveTo>
                    <a:pt x="0" y="89"/>
                  </a:moveTo>
                  <a:lnTo>
                    <a:pt x="180" y="0"/>
                  </a:lnTo>
                  <a:lnTo>
                    <a:pt x="422" y="64"/>
                  </a:lnTo>
                  <a:lnTo>
                    <a:pt x="422" y="74"/>
                  </a:lnTo>
                  <a:lnTo>
                    <a:pt x="253" y="163"/>
                  </a:lnTo>
                  <a:lnTo>
                    <a:pt x="0" y="103"/>
                  </a:lnTo>
                  <a:lnTo>
                    <a:pt x="0" y="89"/>
                  </a:lnTo>
                  <a:close/>
                </a:path>
              </a:pathLst>
            </a:custGeom>
            <a:solidFill>
              <a:srgbClr val="DDDDDD"/>
            </a:solidFill>
            <a:ln w="3175">
              <a:solidFill>
                <a:srgbClr val="000000"/>
              </a:solidFill>
              <a:prstDash val="solid"/>
              <a:round/>
              <a:headEnd/>
              <a:tailEnd/>
            </a:ln>
          </p:spPr>
          <p:txBody>
            <a:bodyPr/>
            <a:lstStyle/>
            <a:p>
              <a:endParaRPr lang="zh-CN" altLang="en-US"/>
            </a:p>
          </p:txBody>
        </p:sp>
        <p:sp>
          <p:nvSpPr>
            <p:cNvPr id="481" name="Freeform 494"/>
            <p:cNvSpPr>
              <a:spLocks/>
            </p:cNvSpPr>
            <p:nvPr/>
          </p:nvSpPr>
          <p:spPr bwMode="auto">
            <a:xfrm>
              <a:off x="3690938" y="5813425"/>
              <a:ext cx="647700" cy="230188"/>
            </a:xfrm>
            <a:custGeom>
              <a:avLst/>
              <a:gdLst>
                <a:gd name="T0" fmla="*/ 0 w 408"/>
                <a:gd name="T1" fmla="*/ 87 h 145"/>
                <a:gd name="T2" fmla="*/ 249 w 408"/>
                <a:gd name="T3" fmla="*/ 145 h 145"/>
                <a:gd name="T4" fmla="*/ 408 w 408"/>
                <a:gd name="T5" fmla="*/ 60 h 145"/>
                <a:gd name="T6" fmla="*/ 176 w 408"/>
                <a:gd name="T7" fmla="*/ 0 h 145"/>
                <a:gd name="T8" fmla="*/ 0 w 408"/>
                <a:gd name="T9" fmla="*/ 87 h 145"/>
              </a:gdLst>
              <a:ahLst/>
              <a:cxnLst>
                <a:cxn ang="0">
                  <a:pos x="T0" y="T1"/>
                </a:cxn>
                <a:cxn ang="0">
                  <a:pos x="T2" y="T3"/>
                </a:cxn>
                <a:cxn ang="0">
                  <a:pos x="T4" y="T5"/>
                </a:cxn>
                <a:cxn ang="0">
                  <a:pos x="T6" y="T7"/>
                </a:cxn>
                <a:cxn ang="0">
                  <a:pos x="T8" y="T9"/>
                </a:cxn>
              </a:cxnLst>
              <a:rect l="0" t="0" r="r" b="b"/>
              <a:pathLst>
                <a:path w="408" h="145">
                  <a:moveTo>
                    <a:pt x="0" y="87"/>
                  </a:moveTo>
                  <a:lnTo>
                    <a:pt x="249" y="145"/>
                  </a:lnTo>
                  <a:lnTo>
                    <a:pt x="408" y="60"/>
                  </a:lnTo>
                  <a:lnTo>
                    <a:pt x="176" y="0"/>
                  </a:lnTo>
                  <a:lnTo>
                    <a:pt x="0" y="87"/>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2" name="Oval 495"/>
            <p:cNvSpPr>
              <a:spLocks noChangeArrowheads="1"/>
            </p:cNvSpPr>
            <p:nvPr/>
          </p:nvSpPr>
          <p:spPr bwMode="auto">
            <a:xfrm>
              <a:off x="3854450" y="5870575"/>
              <a:ext cx="336550" cy="119063"/>
            </a:xfrm>
            <a:prstGeom prst="ellipse">
              <a:avLst/>
            </a:prstGeom>
            <a:solidFill>
              <a:srgbClr val="B2B2B2"/>
            </a:solidFill>
            <a:ln w="3175">
              <a:solidFill>
                <a:srgbClr val="000000"/>
              </a:solidFill>
              <a:round/>
              <a:headEnd/>
              <a:tailEnd/>
            </a:ln>
          </p:spPr>
          <p:txBody>
            <a:bodyPr/>
            <a:lstStyle/>
            <a:p>
              <a:endParaRPr lang="zh-CN" altLang="en-US"/>
            </a:p>
          </p:txBody>
        </p:sp>
        <p:grpSp>
          <p:nvGrpSpPr>
            <p:cNvPr id="483" name="Group 498"/>
            <p:cNvGrpSpPr>
              <a:grpSpLocks/>
            </p:cNvGrpSpPr>
            <p:nvPr/>
          </p:nvGrpSpPr>
          <p:grpSpPr bwMode="auto">
            <a:xfrm>
              <a:off x="3668713" y="5872163"/>
              <a:ext cx="546100" cy="141287"/>
              <a:chOff x="2311" y="3699"/>
              <a:chExt cx="344" cy="89"/>
            </a:xfrm>
          </p:grpSpPr>
          <p:sp>
            <p:nvSpPr>
              <p:cNvPr id="484" name="Freeform 496"/>
              <p:cNvSpPr>
                <a:spLocks/>
              </p:cNvSpPr>
              <p:nvPr/>
            </p:nvSpPr>
            <p:spPr bwMode="auto">
              <a:xfrm>
                <a:off x="2311" y="3699"/>
                <a:ext cx="344" cy="89"/>
              </a:xfrm>
              <a:custGeom>
                <a:avLst/>
                <a:gdLst>
                  <a:gd name="T0" fmla="*/ 0 w 344"/>
                  <a:gd name="T1" fmla="*/ 0 h 89"/>
                  <a:gd name="T2" fmla="*/ 10 w 344"/>
                  <a:gd name="T3" fmla="*/ 19 h 89"/>
                  <a:gd name="T4" fmla="*/ 306 w 344"/>
                  <a:gd name="T5" fmla="*/ 89 h 89"/>
                  <a:gd name="T6" fmla="*/ 344 w 344"/>
                  <a:gd name="T7" fmla="*/ 79 h 89"/>
                  <a:gd name="T8" fmla="*/ 0 w 344"/>
                  <a:gd name="T9" fmla="*/ 0 h 89"/>
                </a:gdLst>
                <a:ahLst/>
                <a:cxnLst>
                  <a:cxn ang="0">
                    <a:pos x="T0" y="T1"/>
                  </a:cxn>
                  <a:cxn ang="0">
                    <a:pos x="T2" y="T3"/>
                  </a:cxn>
                  <a:cxn ang="0">
                    <a:pos x="T4" y="T5"/>
                  </a:cxn>
                  <a:cxn ang="0">
                    <a:pos x="T6" y="T7"/>
                  </a:cxn>
                  <a:cxn ang="0">
                    <a:pos x="T8" y="T9"/>
                  </a:cxn>
                </a:cxnLst>
                <a:rect l="0" t="0" r="r" b="b"/>
                <a:pathLst>
                  <a:path w="344" h="89">
                    <a:moveTo>
                      <a:pt x="0" y="0"/>
                    </a:moveTo>
                    <a:lnTo>
                      <a:pt x="10" y="19"/>
                    </a:lnTo>
                    <a:lnTo>
                      <a:pt x="306" y="89"/>
                    </a:lnTo>
                    <a:lnTo>
                      <a:pt x="344" y="79"/>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5" name="Freeform 497"/>
              <p:cNvSpPr>
                <a:spLocks/>
              </p:cNvSpPr>
              <p:nvPr/>
            </p:nvSpPr>
            <p:spPr bwMode="auto">
              <a:xfrm>
                <a:off x="2311" y="3699"/>
                <a:ext cx="344" cy="89"/>
              </a:xfrm>
              <a:custGeom>
                <a:avLst/>
                <a:gdLst>
                  <a:gd name="T0" fmla="*/ 0 w 344"/>
                  <a:gd name="T1" fmla="*/ 0 h 89"/>
                  <a:gd name="T2" fmla="*/ 10 w 344"/>
                  <a:gd name="T3" fmla="*/ 19 h 89"/>
                  <a:gd name="T4" fmla="*/ 306 w 344"/>
                  <a:gd name="T5" fmla="*/ 89 h 89"/>
                  <a:gd name="T6" fmla="*/ 344 w 344"/>
                  <a:gd name="T7" fmla="*/ 79 h 89"/>
                </a:gdLst>
                <a:ahLst/>
                <a:cxnLst>
                  <a:cxn ang="0">
                    <a:pos x="T0" y="T1"/>
                  </a:cxn>
                  <a:cxn ang="0">
                    <a:pos x="T2" y="T3"/>
                  </a:cxn>
                  <a:cxn ang="0">
                    <a:pos x="T4" y="T5"/>
                  </a:cxn>
                  <a:cxn ang="0">
                    <a:pos x="T6" y="T7"/>
                  </a:cxn>
                </a:cxnLst>
                <a:rect l="0" t="0" r="r" b="b"/>
                <a:pathLst>
                  <a:path w="344" h="89">
                    <a:moveTo>
                      <a:pt x="0" y="0"/>
                    </a:moveTo>
                    <a:lnTo>
                      <a:pt x="10" y="19"/>
                    </a:lnTo>
                    <a:lnTo>
                      <a:pt x="306" y="89"/>
                    </a:lnTo>
                    <a:lnTo>
                      <a:pt x="344" y="7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86" name="Group 604"/>
            <p:cNvGrpSpPr>
              <a:grpSpLocks/>
            </p:cNvGrpSpPr>
            <p:nvPr/>
          </p:nvGrpSpPr>
          <p:grpSpPr bwMode="auto">
            <a:xfrm>
              <a:off x="3800475" y="5322888"/>
              <a:ext cx="682625" cy="579437"/>
              <a:chOff x="2394" y="3353"/>
              <a:chExt cx="430" cy="365"/>
            </a:xfrm>
          </p:grpSpPr>
          <p:grpSp>
            <p:nvGrpSpPr>
              <p:cNvPr id="487" name="Group 602"/>
              <p:cNvGrpSpPr>
                <a:grpSpLocks/>
              </p:cNvGrpSpPr>
              <p:nvPr/>
            </p:nvGrpSpPr>
            <p:grpSpPr bwMode="auto">
              <a:xfrm>
                <a:off x="2394" y="3353"/>
                <a:ext cx="430" cy="365"/>
                <a:chOff x="2394" y="3353"/>
                <a:chExt cx="430" cy="365"/>
              </a:xfrm>
            </p:grpSpPr>
            <p:sp>
              <p:nvSpPr>
                <p:cNvPr id="489" name="Rectangle 499"/>
                <p:cNvSpPr>
                  <a:spLocks noChangeArrowheads="1"/>
                </p:cNvSpPr>
                <p:nvPr/>
              </p:nvSpPr>
              <p:spPr bwMode="auto">
                <a:xfrm>
                  <a:off x="2394" y="3353"/>
                  <a:ext cx="430"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0" name="Rectangle 500"/>
                <p:cNvSpPr>
                  <a:spLocks noChangeArrowheads="1"/>
                </p:cNvSpPr>
                <p:nvPr/>
              </p:nvSpPr>
              <p:spPr bwMode="auto">
                <a:xfrm>
                  <a:off x="2394" y="3359"/>
                  <a:ext cx="7" cy="359"/>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 name="Rectangle 501"/>
                <p:cNvSpPr>
                  <a:spLocks noChangeArrowheads="1"/>
                </p:cNvSpPr>
                <p:nvPr/>
              </p:nvSpPr>
              <p:spPr bwMode="auto">
                <a:xfrm>
                  <a:off x="2401" y="3359"/>
                  <a:ext cx="423"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2" name="Rectangle 502"/>
                <p:cNvSpPr>
                  <a:spLocks noChangeArrowheads="1"/>
                </p:cNvSpPr>
                <p:nvPr/>
              </p:nvSpPr>
              <p:spPr bwMode="auto">
                <a:xfrm>
                  <a:off x="2401" y="3365"/>
                  <a:ext cx="7" cy="353"/>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3" name="Rectangle 503"/>
                <p:cNvSpPr>
                  <a:spLocks noChangeArrowheads="1"/>
                </p:cNvSpPr>
                <p:nvPr/>
              </p:nvSpPr>
              <p:spPr bwMode="auto">
                <a:xfrm>
                  <a:off x="2408" y="3365"/>
                  <a:ext cx="416" cy="9"/>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4" name="Rectangle 504"/>
                <p:cNvSpPr>
                  <a:spLocks noChangeArrowheads="1"/>
                </p:cNvSpPr>
                <p:nvPr/>
              </p:nvSpPr>
              <p:spPr bwMode="auto">
                <a:xfrm>
                  <a:off x="2408" y="3374"/>
                  <a:ext cx="10" cy="34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5" name="Rectangle 505"/>
                <p:cNvSpPr>
                  <a:spLocks noChangeArrowheads="1"/>
                </p:cNvSpPr>
                <p:nvPr/>
              </p:nvSpPr>
              <p:spPr bwMode="auto">
                <a:xfrm>
                  <a:off x="2418" y="3374"/>
                  <a:ext cx="406"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6" name="Rectangle 506"/>
                <p:cNvSpPr>
                  <a:spLocks noChangeArrowheads="1"/>
                </p:cNvSpPr>
                <p:nvPr/>
              </p:nvSpPr>
              <p:spPr bwMode="auto">
                <a:xfrm>
                  <a:off x="2418" y="3380"/>
                  <a:ext cx="7" cy="338"/>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7" name="Rectangle 507"/>
                <p:cNvSpPr>
                  <a:spLocks noChangeArrowheads="1"/>
                </p:cNvSpPr>
                <p:nvPr/>
              </p:nvSpPr>
              <p:spPr bwMode="auto">
                <a:xfrm>
                  <a:off x="2425" y="3380"/>
                  <a:ext cx="399" cy="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8" name="Rectangle 508"/>
                <p:cNvSpPr>
                  <a:spLocks noChangeArrowheads="1"/>
                </p:cNvSpPr>
                <p:nvPr/>
              </p:nvSpPr>
              <p:spPr bwMode="auto">
                <a:xfrm>
                  <a:off x="2425" y="3386"/>
                  <a:ext cx="10" cy="332"/>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9" name="Rectangle 509"/>
                <p:cNvSpPr>
                  <a:spLocks noChangeArrowheads="1"/>
                </p:cNvSpPr>
                <p:nvPr/>
              </p:nvSpPr>
              <p:spPr bwMode="auto">
                <a:xfrm>
                  <a:off x="2435" y="3386"/>
                  <a:ext cx="389" cy="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0" name="Rectangle 510"/>
                <p:cNvSpPr>
                  <a:spLocks noChangeArrowheads="1"/>
                </p:cNvSpPr>
                <p:nvPr/>
              </p:nvSpPr>
              <p:spPr bwMode="auto">
                <a:xfrm>
                  <a:off x="2435" y="3394"/>
                  <a:ext cx="7" cy="324"/>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 name="Rectangle 511"/>
                <p:cNvSpPr>
                  <a:spLocks noChangeArrowheads="1"/>
                </p:cNvSpPr>
                <p:nvPr/>
              </p:nvSpPr>
              <p:spPr bwMode="auto">
                <a:xfrm>
                  <a:off x="2442" y="3394"/>
                  <a:ext cx="382" cy="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2" name="Rectangle 512"/>
                <p:cNvSpPr>
                  <a:spLocks noChangeArrowheads="1"/>
                </p:cNvSpPr>
                <p:nvPr/>
              </p:nvSpPr>
              <p:spPr bwMode="auto">
                <a:xfrm>
                  <a:off x="2442" y="3401"/>
                  <a:ext cx="9" cy="31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3" name="Rectangle 513"/>
                <p:cNvSpPr>
                  <a:spLocks noChangeArrowheads="1"/>
                </p:cNvSpPr>
                <p:nvPr/>
              </p:nvSpPr>
              <p:spPr bwMode="auto">
                <a:xfrm>
                  <a:off x="2451" y="3401"/>
                  <a:ext cx="373" cy="8"/>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4" name="Rectangle 514"/>
                <p:cNvSpPr>
                  <a:spLocks noChangeArrowheads="1"/>
                </p:cNvSpPr>
                <p:nvPr/>
              </p:nvSpPr>
              <p:spPr bwMode="auto">
                <a:xfrm>
                  <a:off x="2451" y="3409"/>
                  <a:ext cx="7" cy="309"/>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5" name="Rectangle 515"/>
                <p:cNvSpPr>
                  <a:spLocks noChangeArrowheads="1"/>
                </p:cNvSpPr>
                <p:nvPr/>
              </p:nvSpPr>
              <p:spPr bwMode="auto">
                <a:xfrm>
                  <a:off x="2458" y="3409"/>
                  <a:ext cx="366" cy="6"/>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6" name="Rectangle 516"/>
                <p:cNvSpPr>
                  <a:spLocks noChangeArrowheads="1"/>
                </p:cNvSpPr>
                <p:nvPr/>
              </p:nvSpPr>
              <p:spPr bwMode="auto">
                <a:xfrm>
                  <a:off x="2458" y="3415"/>
                  <a:ext cx="10" cy="303"/>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7" name="Rectangle 517"/>
                <p:cNvSpPr>
                  <a:spLocks noChangeArrowheads="1"/>
                </p:cNvSpPr>
                <p:nvPr/>
              </p:nvSpPr>
              <p:spPr bwMode="auto">
                <a:xfrm>
                  <a:off x="2468" y="3415"/>
                  <a:ext cx="356" cy="6"/>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8" name="Rectangle 518"/>
                <p:cNvSpPr>
                  <a:spLocks noChangeArrowheads="1"/>
                </p:cNvSpPr>
                <p:nvPr/>
              </p:nvSpPr>
              <p:spPr bwMode="auto">
                <a:xfrm>
                  <a:off x="2468" y="3421"/>
                  <a:ext cx="7" cy="297"/>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9" name="Rectangle 519"/>
                <p:cNvSpPr>
                  <a:spLocks noChangeArrowheads="1"/>
                </p:cNvSpPr>
                <p:nvPr/>
              </p:nvSpPr>
              <p:spPr bwMode="auto">
                <a:xfrm>
                  <a:off x="2475" y="3421"/>
                  <a:ext cx="349" cy="9"/>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0" name="Rectangle 520"/>
                <p:cNvSpPr>
                  <a:spLocks noChangeArrowheads="1"/>
                </p:cNvSpPr>
                <p:nvPr/>
              </p:nvSpPr>
              <p:spPr bwMode="auto">
                <a:xfrm>
                  <a:off x="2475" y="3430"/>
                  <a:ext cx="9" cy="28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1" name="Rectangle 521"/>
                <p:cNvSpPr>
                  <a:spLocks noChangeArrowheads="1"/>
                </p:cNvSpPr>
                <p:nvPr/>
              </p:nvSpPr>
              <p:spPr bwMode="auto">
                <a:xfrm>
                  <a:off x="2484" y="3430"/>
                  <a:ext cx="340" cy="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 name="Rectangle 522"/>
                <p:cNvSpPr>
                  <a:spLocks noChangeArrowheads="1"/>
                </p:cNvSpPr>
                <p:nvPr/>
              </p:nvSpPr>
              <p:spPr bwMode="auto">
                <a:xfrm>
                  <a:off x="2484" y="3436"/>
                  <a:ext cx="7" cy="282"/>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 name="Rectangle 523"/>
                <p:cNvSpPr>
                  <a:spLocks noChangeArrowheads="1"/>
                </p:cNvSpPr>
                <p:nvPr/>
              </p:nvSpPr>
              <p:spPr bwMode="auto">
                <a:xfrm>
                  <a:off x="2491" y="3436"/>
                  <a:ext cx="333" cy="8"/>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4" name="Rectangle 524"/>
                <p:cNvSpPr>
                  <a:spLocks noChangeArrowheads="1"/>
                </p:cNvSpPr>
                <p:nvPr/>
              </p:nvSpPr>
              <p:spPr bwMode="auto">
                <a:xfrm>
                  <a:off x="2491" y="3444"/>
                  <a:ext cx="10" cy="274"/>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 name="Rectangle 525"/>
                <p:cNvSpPr>
                  <a:spLocks noChangeArrowheads="1"/>
                </p:cNvSpPr>
                <p:nvPr/>
              </p:nvSpPr>
              <p:spPr bwMode="auto">
                <a:xfrm>
                  <a:off x="2501" y="3444"/>
                  <a:ext cx="323" cy="6"/>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 name="Rectangle 526"/>
                <p:cNvSpPr>
                  <a:spLocks noChangeArrowheads="1"/>
                </p:cNvSpPr>
                <p:nvPr/>
              </p:nvSpPr>
              <p:spPr bwMode="auto">
                <a:xfrm>
                  <a:off x="2501" y="3450"/>
                  <a:ext cx="7" cy="268"/>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7" name="Rectangle 527"/>
                <p:cNvSpPr>
                  <a:spLocks noChangeArrowheads="1"/>
                </p:cNvSpPr>
                <p:nvPr/>
              </p:nvSpPr>
              <p:spPr bwMode="auto">
                <a:xfrm>
                  <a:off x="2508" y="3450"/>
                  <a:ext cx="316" cy="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8" name="Rectangle 528"/>
                <p:cNvSpPr>
                  <a:spLocks noChangeArrowheads="1"/>
                </p:cNvSpPr>
                <p:nvPr/>
              </p:nvSpPr>
              <p:spPr bwMode="auto">
                <a:xfrm>
                  <a:off x="2508" y="3457"/>
                  <a:ext cx="10" cy="26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9" name="Rectangle 529"/>
                <p:cNvSpPr>
                  <a:spLocks noChangeArrowheads="1"/>
                </p:cNvSpPr>
                <p:nvPr/>
              </p:nvSpPr>
              <p:spPr bwMode="auto">
                <a:xfrm>
                  <a:off x="2518" y="3457"/>
                  <a:ext cx="306" cy="8"/>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0" name="Rectangle 530"/>
                <p:cNvSpPr>
                  <a:spLocks noChangeArrowheads="1"/>
                </p:cNvSpPr>
                <p:nvPr/>
              </p:nvSpPr>
              <p:spPr bwMode="auto">
                <a:xfrm>
                  <a:off x="2518" y="3465"/>
                  <a:ext cx="7" cy="253"/>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1" name="Rectangle 531"/>
                <p:cNvSpPr>
                  <a:spLocks noChangeArrowheads="1"/>
                </p:cNvSpPr>
                <p:nvPr/>
              </p:nvSpPr>
              <p:spPr bwMode="auto">
                <a:xfrm>
                  <a:off x="2525" y="3465"/>
                  <a:ext cx="299" cy="6"/>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 name="Rectangle 532"/>
                <p:cNvSpPr>
                  <a:spLocks noChangeArrowheads="1"/>
                </p:cNvSpPr>
                <p:nvPr/>
              </p:nvSpPr>
              <p:spPr bwMode="auto">
                <a:xfrm>
                  <a:off x="2525" y="3471"/>
                  <a:ext cx="9" cy="247"/>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3" name="Rectangle 533"/>
                <p:cNvSpPr>
                  <a:spLocks noChangeArrowheads="1"/>
                </p:cNvSpPr>
                <p:nvPr/>
              </p:nvSpPr>
              <p:spPr bwMode="auto">
                <a:xfrm>
                  <a:off x="2534" y="3471"/>
                  <a:ext cx="290" cy="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4" name="Rectangle 534"/>
                <p:cNvSpPr>
                  <a:spLocks noChangeArrowheads="1"/>
                </p:cNvSpPr>
                <p:nvPr/>
              </p:nvSpPr>
              <p:spPr bwMode="auto">
                <a:xfrm>
                  <a:off x="2534" y="3477"/>
                  <a:ext cx="7" cy="24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5" name="Rectangle 535"/>
                <p:cNvSpPr>
                  <a:spLocks noChangeArrowheads="1"/>
                </p:cNvSpPr>
                <p:nvPr/>
              </p:nvSpPr>
              <p:spPr bwMode="auto">
                <a:xfrm>
                  <a:off x="2541" y="3477"/>
                  <a:ext cx="283" cy="9"/>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6" name="Rectangle 536"/>
                <p:cNvSpPr>
                  <a:spLocks noChangeArrowheads="1"/>
                </p:cNvSpPr>
                <p:nvPr/>
              </p:nvSpPr>
              <p:spPr bwMode="auto">
                <a:xfrm>
                  <a:off x="2541" y="3486"/>
                  <a:ext cx="10" cy="232"/>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7" name="Rectangle 537"/>
                <p:cNvSpPr>
                  <a:spLocks noChangeArrowheads="1"/>
                </p:cNvSpPr>
                <p:nvPr/>
              </p:nvSpPr>
              <p:spPr bwMode="auto">
                <a:xfrm>
                  <a:off x="2551" y="3486"/>
                  <a:ext cx="273" cy="6"/>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8" name="Rectangle 538"/>
                <p:cNvSpPr>
                  <a:spLocks noChangeArrowheads="1"/>
                </p:cNvSpPr>
                <p:nvPr/>
              </p:nvSpPr>
              <p:spPr bwMode="auto">
                <a:xfrm>
                  <a:off x="2551" y="3492"/>
                  <a:ext cx="7" cy="226"/>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9" name="Rectangle 539"/>
                <p:cNvSpPr>
                  <a:spLocks noChangeArrowheads="1"/>
                </p:cNvSpPr>
                <p:nvPr/>
              </p:nvSpPr>
              <p:spPr bwMode="auto">
                <a:xfrm>
                  <a:off x="2558" y="3492"/>
                  <a:ext cx="266" cy="8"/>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0" name="Rectangle 540"/>
                <p:cNvSpPr>
                  <a:spLocks noChangeArrowheads="1"/>
                </p:cNvSpPr>
                <p:nvPr/>
              </p:nvSpPr>
              <p:spPr bwMode="auto">
                <a:xfrm>
                  <a:off x="2558" y="3500"/>
                  <a:ext cx="9" cy="218"/>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1" name="Rectangle 541"/>
                <p:cNvSpPr>
                  <a:spLocks noChangeArrowheads="1"/>
                </p:cNvSpPr>
                <p:nvPr/>
              </p:nvSpPr>
              <p:spPr bwMode="auto">
                <a:xfrm>
                  <a:off x="2567" y="3500"/>
                  <a:ext cx="25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 name="Rectangle 542"/>
                <p:cNvSpPr>
                  <a:spLocks noChangeArrowheads="1"/>
                </p:cNvSpPr>
                <p:nvPr/>
              </p:nvSpPr>
              <p:spPr bwMode="auto">
                <a:xfrm>
                  <a:off x="2567" y="3506"/>
                  <a:ext cx="7" cy="212"/>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3" name="Rectangle 543"/>
                <p:cNvSpPr>
                  <a:spLocks noChangeArrowheads="1"/>
                </p:cNvSpPr>
                <p:nvPr/>
              </p:nvSpPr>
              <p:spPr bwMode="auto">
                <a:xfrm>
                  <a:off x="2574" y="3506"/>
                  <a:ext cx="250"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4" name="Rectangle 544"/>
                <p:cNvSpPr>
                  <a:spLocks noChangeArrowheads="1"/>
                </p:cNvSpPr>
                <p:nvPr/>
              </p:nvSpPr>
              <p:spPr bwMode="auto">
                <a:xfrm>
                  <a:off x="2574" y="3513"/>
                  <a:ext cx="10" cy="20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5" name="Rectangle 545"/>
                <p:cNvSpPr>
                  <a:spLocks noChangeArrowheads="1"/>
                </p:cNvSpPr>
                <p:nvPr/>
              </p:nvSpPr>
              <p:spPr bwMode="auto">
                <a:xfrm>
                  <a:off x="2584" y="3513"/>
                  <a:ext cx="240" cy="8"/>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6" name="Rectangle 546"/>
                <p:cNvSpPr>
                  <a:spLocks noChangeArrowheads="1"/>
                </p:cNvSpPr>
                <p:nvPr/>
              </p:nvSpPr>
              <p:spPr bwMode="auto">
                <a:xfrm>
                  <a:off x="2584" y="3521"/>
                  <a:ext cx="7" cy="197"/>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7" name="Rectangle 547"/>
                <p:cNvSpPr>
                  <a:spLocks noChangeArrowheads="1"/>
                </p:cNvSpPr>
                <p:nvPr/>
              </p:nvSpPr>
              <p:spPr bwMode="auto">
                <a:xfrm>
                  <a:off x="2591" y="3521"/>
                  <a:ext cx="233" cy="6"/>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8" name="Rectangle 548"/>
                <p:cNvSpPr>
                  <a:spLocks noChangeArrowheads="1"/>
                </p:cNvSpPr>
                <p:nvPr/>
              </p:nvSpPr>
              <p:spPr bwMode="auto">
                <a:xfrm>
                  <a:off x="2591" y="3527"/>
                  <a:ext cx="10" cy="191"/>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9" name="Rectangle 549"/>
                <p:cNvSpPr>
                  <a:spLocks noChangeArrowheads="1"/>
                </p:cNvSpPr>
                <p:nvPr/>
              </p:nvSpPr>
              <p:spPr bwMode="auto">
                <a:xfrm>
                  <a:off x="2601" y="3527"/>
                  <a:ext cx="223" cy="8"/>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0" name="Rectangle 550"/>
                <p:cNvSpPr>
                  <a:spLocks noChangeArrowheads="1"/>
                </p:cNvSpPr>
                <p:nvPr/>
              </p:nvSpPr>
              <p:spPr bwMode="auto">
                <a:xfrm>
                  <a:off x="2601" y="3535"/>
                  <a:ext cx="7" cy="183"/>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1" name="Rectangle 551"/>
                <p:cNvSpPr>
                  <a:spLocks noChangeArrowheads="1"/>
                </p:cNvSpPr>
                <p:nvPr/>
              </p:nvSpPr>
              <p:spPr bwMode="auto">
                <a:xfrm>
                  <a:off x="2608" y="3535"/>
                  <a:ext cx="216" cy="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 name="Rectangle 552"/>
                <p:cNvSpPr>
                  <a:spLocks noChangeArrowheads="1"/>
                </p:cNvSpPr>
                <p:nvPr/>
              </p:nvSpPr>
              <p:spPr bwMode="auto">
                <a:xfrm>
                  <a:off x="2608" y="3542"/>
                  <a:ext cx="7" cy="17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3" name="Rectangle 553"/>
                <p:cNvSpPr>
                  <a:spLocks noChangeArrowheads="1"/>
                </p:cNvSpPr>
                <p:nvPr/>
              </p:nvSpPr>
              <p:spPr bwMode="auto">
                <a:xfrm>
                  <a:off x="2615" y="3542"/>
                  <a:ext cx="209" cy="6"/>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4" name="Rectangle 554"/>
                <p:cNvSpPr>
                  <a:spLocks noChangeArrowheads="1"/>
                </p:cNvSpPr>
                <p:nvPr/>
              </p:nvSpPr>
              <p:spPr bwMode="auto">
                <a:xfrm>
                  <a:off x="2615" y="3548"/>
                  <a:ext cx="9" cy="17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5" name="Rectangle 555"/>
                <p:cNvSpPr>
                  <a:spLocks noChangeArrowheads="1"/>
                </p:cNvSpPr>
                <p:nvPr/>
              </p:nvSpPr>
              <p:spPr bwMode="auto">
                <a:xfrm>
                  <a:off x="2624" y="3548"/>
                  <a:ext cx="200" cy="8"/>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6" name="Rectangle 556"/>
                <p:cNvSpPr>
                  <a:spLocks noChangeArrowheads="1"/>
                </p:cNvSpPr>
                <p:nvPr/>
              </p:nvSpPr>
              <p:spPr bwMode="auto">
                <a:xfrm>
                  <a:off x="2624" y="3556"/>
                  <a:ext cx="7" cy="162"/>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7" name="Rectangle 557"/>
                <p:cNvSpPr>
                  <a:spLocks noChangeArrowheads="1"/>
                </p:cNvSpPr>
                <p:nvPr/>
              </p:nvSpPr>
              <p:spPr bwMode="auto">
                <a:xfrm>
                  <a:off x="2631" y="3556"/>
                  <a:ext cx="193" cy="6"/>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8" name="Rectangle 558"/>
                <p:cNvSpPr>
                  <a:spLocks noChangeArrowheads="1"/>
                </p:cNvSpPr>
                <p:nvPr/>
              </p:nvSpPr>
              <p:spPr bwMode="auto">
                <a:xfrm>
                  <a:off x="2631" y="3562"/>
                  <a:ext cx="10" cy="156"/>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9" name="Rectangle 559"/>
                <p:cNvSpPr>
                  <a:spLocks noChangeArrowheads="1"/>
                </p:cNvSpPr>
                <p:nvPr/>
              </p:nvSpPr>
              <p:spPr bwMode="auto">
                <a:xfrm>
                  <a:off x="2641" y="3562"/>
                  <a:ext cx="183" cy="7"/>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0" name="Rectangle 560"/>
                <p:cNvSpPr>
                  <a:spLocks noChangeArrowheads="1"/>
                </p:cNvSpPr>
                <p:nvPr/>
              </p:nvSpPr>
              <p:spPr bwMode="auto">
                <a:xfrm>
                  <a:off x="2641" y="3569"/>
                  <a:ext cx="7" cy="149"/>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1" name="Rectangle 561"/>
                <p:cNvSpPr>
                  <a:spLocks noChangeArrowheads="1"/>
                </p:cNvSpPr>
                <p:nvPr/>
              </p:nvSpPr>
              <p:spPr bwMode="auto">
                <a:xfrm>
                  <a:off x="2648" y="3569"/>
                  <a:ext cx="176" cy="8"/>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2" name="Rectangle 562"/>
                <p:cNvSpPr>
                  <a:spLocks noChangeArrowheads="1"/>
                </p:cNvSpPr>
                <p:nvPr/>
              </p:nvSpPr>
              <p:spPr bwMode="auto">
                <a:xfrm>
                  <a:off x="2648" y="3577"/>
                  <a:ext cx="10" cy="14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3" name="Rectangle 563"/>
                <p:cNvSpPr>
                  <a:spLocks noChangeArrowheads="1"/>
                </p:cNvSpPr>
                <p:nvPr/>
              </p:nvSpPr>
              <p:spPr bwMode="auto">
                <a:xfrm>
                  <a:off x="2658" y="3577"/>
                  <a:ext cx="166" cy="6"/>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4" name="Rectangle 564"/>
                <p:cNvSpPr>
                  <a:spLocks noChangeArrowheads="1"/>
                </p:cNvSpPr>
                <p:nvPr/>
              </p:nvSpPr>
              <p:spPr bwMode="auto">
                <a:xfrm>
                  <a:off x="2658" y="3583"/>
                  <a:ext cx="7" cy="135"/>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5" name="Rectangle 565"/>
                <p:cNvSpPr>
                  <a:spLocks noChangeArrowheads="1"/>
                </p:cNvSpPr>
                <p:nvPr/>
              </p:nvSpPr>
              <p:spPr bwMode="auto">
                <a:xfrm>
                  <a:off x="2665" y="3583"/>
                  <a:ext cx="159" cy="8"/>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6" name="Rectangle 566"/>
                <p:cNvSpPr>
                  <a:spLocks noChangeArrowheads="1"/>
                </p:cNvSpPr>
                <p:nvPr/>
              </p:nvSpPr>
              <p:spPr bwMode="auto">
                <a:xfrm>
                  <a:off x="2665" y="3591"/>
                  <a:ext cx="9" cy="127"/>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7" name="Rectangle 567"/>
                <p:cNvSpPr>
                  <a:spLocks noChangeArrowheads="1"/>
                </p:cNvSpPr>
                <p:nvPr/>
              </p:nvSpPr>
              <p:spPr bwMode="auto">
                <a:xfrm>
                  <a:off x="2674" y="3591"/>
                  <a:ext cx="150" cy="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8" name="Rectangle 568"/>
                <p:cNvSpPr>
                  <a:spLocks noChangeArrowheads="1"/>
                </p:cNvSpPr>
                <p:nvPr/>
              </p:nvSpPr>
              <p:spPr bwMode="auto">
                <a:xfrm>
                  <a:off x="2674" y="3598"/>
                  <a:ext cx="7" cy="120"/>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9" name="Rectangle 569"/>
                <p:cNvSpPr>
                  <a:spLocks noChangeArrowheads="1"/>
                </p:cNvSpPr>
                <p:nvPr/>
              </p:nvSpPr>
              <p:spPr bwMode="auto">
                <a:xfrm>
                  <a:off x="2681" y="3598"/>
                  <a:ext cx="143" cy="6"/>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0" name="Rectangle 570"/>
                <p:cNvSpPr>
                  <a:spLocks noChangeArrowheads="1"/>
                </p:cNvSpPr>
                <p:nvPr/>
              </p:nvSpPr>
              <p:spPr bwMode="auto">
                <a:xfrm>
                  <a:off x="2681" y="3604"/>
                  <a:ext cx="10" cy="114"/>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1" name="Rectangle 571"/>
                <p:cNvSpPr>
                  <a:spLocks noChangeArrowheads="1"/>
                </p:cNvSpPr>
                <p:nvPr/>
              </p:nvSpPr>
              <p:spPr bwMode="auto">
                <a:xfrm>
                  <a:off x="2691" y="3604"/>
                  <a:ext cx="133" cy="8"/>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2" name="Rectangle 572"/>
                <p:cNvSpPr>
                  <a:spLocks noChangeArrowheads="1"/>
                </p:cNvSpPr>
                <p:nvPr/>
              </p:nvSpPr>
              <p:spPr bwMode="auto">
                <a:xfrm>
                  <a:off x="2691" y="3612"/>
                  <a:ext cx="7" cy="106"/>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 name="Rectangle 573"/>
                <p:cNvSpPr>
                  <a:spLocks noChangeArrowheads="1"/>
                </p:cNvSpPr>
                <p:nvPr/>
              </p:nvSpPr>
              <p:spPr bwMode="auto">
                <a:xfrm>
                  <a:off x="2698" y="3612"/>
                  <a:ext cx="126" cy="6"/>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4" name="Rectangle 574"/>
                <p:cNvSpPr>
                  <a:spLocks noChangeArrowheads="1"/>
                </p:cNvSpPr>
                <p:nvPr/>
              </p:nvSpPr>
              <p:spPr bwMode="auto">
                <a:xfrm>
                  <a:off x="2698" y="3618"/>
                  <a:ext cx="9" cy="100"/>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5" name="Rectangle 575"/>
                <p:cNvSpPr>
                  <a:spLocks noChangeArrowheads="1"/>
                </p:cNvSpPr>
                <p:nvPr/>
              </p:nvSpPr>
              <p:spPr bwMode="auto">
                <a:xfrm>
                  <a:off x="2707" y="3618"/>
                  <a:ext cx="117" cy="9"/>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6" name="Rectangle 576"/>
                <p:cNvSpPr>
                  <a:spLocks noChangeArrowheads="1"/>
                </p:cNvSpPr>
                <p:nvPr/>
              </p:nvSpPr>
              <p:spPr bwMode="auto">
                <a:xfrm>
                  <a:off x="2707" y="3627"/>
                  <a:ext cx="7" cy="91"/>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7" name="Rectangle 577"/>
                <p:cNvSpPr>
                  <a:spLocks noChangeArrowheads="1"/>
                </p:cNvSpPr>
                <p:nvPr/>
              </p:nvSpPr>
              <p:spPr bwMode="auto">
                <a:xfrm>
                  <a:off x="2714" y="3627"/>
                  <a:ext cx="110" cy="6"/>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8" name="Rectangle 578"/>
                <p:cNvSpPr>
                  <a:spLocks noChangeArrowheads="1"/>
                </p:cNvSpPr>
                <p:nvPr/>
              </p:nvSpPr>
              <p:spPr bwMode="auto">
                <a:xfrm>
                  <a:off x="2714" y="3633"/>
                  <a:ext cx="10" cy="85"/>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9" name="Rectangle 579"/>
                <p:cNvSpPr>
                  <a:spLocks noChangeArrowheads="1"/>
                </p:cNvSpPr>
                <p:nvPr/>
              </p:nvSpPr>
              <p:spPr bwMode="auto">
                <a:xfrm>
                  <a:off x="2724" y="3633"/>
                  <a:ext cx="100" cy="6"/>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0" name="Rectangle 580"/>
                <p:cNvSpPr>
                  <a:spLocks noChangeArrowheads="1"/>
                </p:cNvSpPr>
                <p:nvPr/>
              </p:nvSpPr>
              <p:spPr bwMode="auto">
                <a:xfrm>
                  <a:off x="2724" y="3639"/>
                  <a:ext cx="7" cy="79"/>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1" name="Rectangle 581"/>
                <p:cNvSpPr>
                  <a:spLocks noChangeArrowheads="1"/>
                </p:cNvSpPr>
                <p:nvPr/>
              </p:nvSpPr>
              <p:spPr bwMode="auto">
                <a:xfrm>
                  <a:off x="2731" y="3639"/>
                  <a:ext cx="93" cy="8"/>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2" name="Rectangle 582"/>
                <p:cNvSpPr>
                  <a:spLocks noChangeArrowheads="1"/>
                </p:cNvSpPr>
                <p:nvPr/>
              </p:nvSpPr>
              <p:spPr bwMode="auto">
                <a:xfrm>
                  <a:off x="2731" y="3647"/>
                  <a:ext cx="10" cy="71"/>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 name="Rectangle 583"/>
                <p:cNvSpPr>
                  <a:spLocks noChangeArrowheads="1"/>
                </p:cNvSpPr>
                <p:nvPr/>
              </p:nvSpPr>
              <p:spPr bwMode="auto">
                <a:xfrm>
                  <a:off x="2741" y="3647"/>
                  <a:ext cx="83" cy="6"/>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4" name="Rectangle 584"/>
                <p:cNvSpPr>
                  <a:spLocks noChangeArrowheads="1"/>
                </p:cNvSpPr>
                <p:nvPr/>
              </p:nvSpPr>
              <p:spPr bwMode="auto">
                <a:xfrm>
                  <a:off x="2741" y="3653"/>
                  <a:ext cx="7" cy="65"/>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5" name="Rectangle 585"/>
                <p:cNvSpPr>
                  <a:spLocks noChangeArrowheads="1"/>
                </p:cNvSpPr>
                <p:nvPr/>
              </p:nvSpPr>
              <p:spPr bwMode="auto">
                <a:xfrm>
                  <a:off x="2748" y="3653"/>
                  <a:ext cx="76" cy="7"/>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6" name="Rectangle 586"/>
                <p:cNvSpPr>
                  <a:spLocks noChangeArrowheads="1"/>
                </p:cNvSpPr>
                <p:nvPr/>
              </p:nvSpPr>
              <p:spPr bwMode="auto">
                <a:xfrm>
                  <a:off x="2748" y="3660"/>
                  <a:ext cx="9" cy="58"/>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7" name="Rectangle 587"/>
                <p:cNvSpPr>
                  <a:spLocks noChangeArrowheads="1"/>
                </p:cNvSpPr>
                <p:nvPr/>
              </p:nvSpPr>
              <p:spPr bwMode="auto">
                <a:xfrm>
                  <a:off x="2757" y="3660"/>
                  <a:ext cx="67" cy="8"/>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8" name="Rectangle 588"/>
                <p:cNvSpPr>
                  <a:spLocks noChangeArrowheads="1"/>
                </p:cNvSpPr>
                <p:nvPr/>
              </p:nvSpPr>
              <p:spPr bwMode="auto">
                <a:xfrm>
                  <a:off x="2757" y="3668"/>
                  <a:ext cx="7" cy="50"/>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9" name="Rectangle 589"/>
                <p:cNvSpPr>
                  <a:spLocks noChangeArrowheads="1"/>
                </p:cNvSpPr>
                <p:nvPr/>
              </p:nvSpPr>
              <p:spPr bwMode="auto">
                <a:xfrm>
                  <a:off x="2764" y="3668"/>
                  <a:ext cx="60" cy="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0" name="Rectangle 590"/>
                <p:cNvSpPr>
                  <a:spLocks noChangeArrowheads="1"/>
                </p:cNvSpPr>
                <p:nvPr/>
              </p:nvSpPr>
              <p:spPr bwMode="auto">
                <a:xfrm>
                  <a:off x="2764" y="3674"/>
                  <a:ext cx="10" cy="44"/>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1" name="Rectangle 591"/>
                <p:cNvSpPr>
                  <a:spLocks noChangeArrowheads="1"/>
                </p:cNvSpPr>
                <p:nvPr/>
              </p:nvSpPr>
              <p:spPr bwMode="auto">
                <a:xfrm>
                  <a:off x="2774" y="3674"/>
                  <a:ext cx="50" cy="8"/>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2" name="Rectangle 592"/>
                <p:cNvSpPr>
                  <a:spLocks noChangeArrowheads="1"/>
                </p:cNvSpPr>
                <p:nvPr/>
              </p:nvSpPr>
              <p:spPr bwMode="auto">
                <a:xfrm>
                  <a:off x="2774" y="3682"/>
                  <a:ext cx="7" cy="3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 name="Rectangle 593"/>
                <p:cNvSpPr>
                  <a:spLocks noChangeArrowheads="1"/>
                </p:cNvSpPr>
                <p:nvPr/>
              </p:nvSpPr>
              <p:spPr bwMode="auto">
                <a:xfrm>
                  <a:off x="2781" y="3682"/>
                  <a:ext cx="43"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4" name="Rectangle 594"/>
                <p:cNvSpPr>
                  <a:spLocks noChangeArrowheads="1"/>
                </p:cNvSpPr>
                <p:nvPr/>
              </p:nvSpPr>
              <p:spPr bwMode="auto">
                <a:xfrm>
                  <a:off x="2781" y="3689"/>
                  <a:ext cx="9" cy="29"/>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5" name="Rectangle 595"/>
                <p:cNvSpPr>
                  <a:spLocks noChangeArrowheads="1"/>
                </p:cNvSpPr>
                <p:nvPr/>
              </p:nvSpPr>
              <p:spPr bwMode="auto">
                <a:xfrm>
                  <a:off x="2790" y="3689"/>
                  <a:ext cx="34" cy="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6" name="Rectangle 596"/>
                <p:cNvSpPr>
                  <a:spLocks noChangeArrowheads="1"/>
                </p:cNvSpPr>
                <p:nvPr/>
              </p:nvSpPr>
              <p:spPr bwMode="auto">
                <a:xfrm>
                  <a:off x="2790" y="3695"/>
                  <a:ext cx="8" cy="2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7" name="Rectangle 597"/>
                <p:cNvSpPr>
                  <a:spLocks noChangeArrowheads="1"/>
                </p:cNvSpPr>
                <p:nvPr/>
              </p:nvSpPr>
              <p:spPr bwMode="auto">
                <a:xfrm>
                  <a:off x="2798" y="3695"/>
                  <a:ext cx="26" cy="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8" name="Rectangle 598"/>
                <p:cNvSpPr>
                  <a:spLocks noChangeArrowheads="1"/>
                </p:cNvSpPr>
                <p:nvPr/>
              </p:nvSpPr>
              <p:spPr bwMode="auto">
                <a:xfrm>
                  <a:off x="2798" y="3703"/>
                  <a:ext cx="9" cy="15"/>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9" name="Rectangle 599"/>
                <p:cNvSpPr>
                  <a:spLocks noChangeArrowheads="1"/>
                </p:cNvSpPr>
                <p:nvPr/>
              </p:nvSpPr>
              <p:spPr bwMode="auto">
                <a:xfrm>
                  <a:off x="2807" y="3703"/>
                  <a:ext cx="17"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0" name="Rectangle 600"/>
                <p:cNvSpPr>
                  <a:spLocks noChangeArrowheads="1"/>
                </p:cNvSpPr>
                <p:nvPr/>
              </p:nvSpPr>
              <p:spPr bwMode="auto">
                <a:xfrm>
                  <a:off x="2807" y="3709"/>
                  <a:ext cx="7" cy="9"/>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1" name="Rectangle 601"/>
                <p:cNvSpPr>
                  <a:spLocks noChangeArrowheads="1"/>
                </p:cNvSpPr>
                <p:nvPr/>
              </p:nvSpPr>
              <p:spPr bwMode="auto">
                <a:xfrm>
                  <a:off x="2814" y="3709"/>
                  <a:ext cx="10" cy="9"/>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488" name="Freeform 603"/>
              <p:cNvSpPr>
                <a:spLocks/>
              </p:cNvSpPr>
              <p:nvPr/>
            </p:nvSpPr>
            <p:spPr bwMode="auto">
              <a:xfrm>
                <a:off x="2394" y="3353"/>
                <a:ext cx="427" cy="363"/>
              </a:xfrm>
              <a:custGeom>
                <a:avLst/>
                <a:gdLst>
                  <a:gd name="T0" fmla="*/ 328 w 427"/>
                  <a:gd name="T1" fmla="*/ 363 h 363"/>
                  <a:gd name="T2" fmla="*/ 427 w 427"/>
                  <a:gd name="T3" fmla="*/ 255 h 363"/>
                  <a:gd name="T4" fmla="*/ 427 w 427"/>
                  <a:gd name="T5" fmla="*/ 52 h 363"/>
                  <a:gd name="T6" fmla="*/ 178 w 427"/>
                  <a:gd name="T7" fmla="*/ 0 h 363"/>
                  <a:gd name="T8" fmla="*/ 0 w 427"/>
                  <a:gd name="T9" fmla="*/ 23 h 363"/>
                </a:gdLst>
                <a:ahLst/>
                <a:cxnLst>
                  <a:cxn ang="0">
                    <a:pos x="T0" y="T1"/>
                  </a:cxn>
                  <a:cxn ang="0">
                    <a:pos x="T2" y="T3"/>
                  </a:cxn>
                  <a:cxn ang="0">
                    <a:pos x="T4" y="T5"/>
                  </a:cxn>
                  <a:cxn ang="0">
                    <a:pos x="T6" y="T7"/>
                  </a:cxn>
                  <a:cxn ang="0">
                    <a:pos x="T8" y="T9"/>
                  </a:cxn>
                </a:cxnLst>
                <a:rect l="0" t="0" r="r" b="b"/>
                <a:pathLst>
                  <a:path w="427" h="363">
                    <a:moveTo>
                      <a:pt x="328" y="363"/>
                    </a:moveTo>
                    <a:lnTo>
                      <a:pt x="427" y="255"/>
                    </a:lnTo>
                    <a:lnTo>
                      <a:pt x="427" y="52"/>
                    </a:lnTo>
                    <a:lnTo>
                      <a:pt x="178" y="0"/>
                    </a:lnTo>
                    <a:lnTo>
                      <a:pt x="0" y="2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92" name="Group 677"/>
            <p:cNvGrpSpPr>
              <a:grpSpLocks/>
            </p:cNvGrpSpPr>
            <p:nvPr/>
          </p:nvGrpSpPr>
          <p:grpSpPr bwMode="auto">
            <a:xfrm>
              <a:off x="4222750" y="5451475"/>
              <a:ext cx="139700" cy="561975"/>
              <a:chOff x="2660" y="3434"/>
              <a:chExt cx="88" cy="354"/>
            </a:xfrm>
          </p:grpSpPr>
          <p:grpSp>
            <p:nvGrpSpPr>
              <p:cNvPr id="593" name="Group 675"/>
              <p:cNvGrpSpPr>
                <a:grpSpLocks/>
              </p:cNvGrpSpPr>
              <p:nvPr/>
            </p:nvGrpSpPr>
            <p:grpSpPr bwMode="auto">
              <a:xfrm>
                <a:off x="2660" y="3434"/>
                <a:ext cx="88" cy="354"/>
                <a:chOff x="2660" y="3434"/>
                <a:chExt cx="88" cy="354"/>
              </a:xfrm>
            </p:grpSpPr>
            <p:sp>
              <p:nvSpPr>
                <p:cNvPr id="595" name="Rectangle 605"/>
                <p:cNvSpPr>
                  <a:spLocks noChangeArrowheads="1"/>
                </p:cNvSpPr>
                <p:nvPr/>
              </p:nvSpPr>
              <p:spPr bwMode="auto">
                <a:xfrm>
                  <a:off x="2660" y="3434"/>
                  <a:ext cx="88"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6" name="Rectangle 606"/>
                <p:cNvSpPr>
                  <a:spLocks noChangeArrowheads="1"/>
                </p:cNvSpPr>
                <p:nvPr/>
              </p:nvSpPr>
              <p:spPr bwMode="auto">
                <a:xfrm>
                  <a:off x="2660" y="3440"/>
                  <a:ext cx="88"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7" name="Rectangle 607"/>
                <p:cNvSpPr>
                  <a:spLocks noChangeArrowheads="1"/>
                </p:cNvSpPr>
                <p:nvPr/>
              </p:nvSpPr>
              <p:spPr bwMode="auto">
                <a:xfrm>
                  <a:off x="2660" y="3446"/>
                  <a:ext cx="88" cy="7"/>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8" name="Rectangle 608"/>
                <p:cNvSpPr>
                  <a:spLocks noChangeArrowheads="1"/>
                </p:cNvSpPr>
                <p:nvPr/>
              </p:nvSpPr>
              <p:spPr bwMode="auto">
                <a:xfrm>
                  <a:off x="2660" y="3453"/>
                  <a:ext cx="5" cy="335"/>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9" name="Rectangle 609"/>
                <p:cNvSpPr>
                  <a:spLocks noChangeArrowheads="1"/>
                </p:cNvSpPr>
                <p:nvPr/>
              </p:nvSpPr>
              <p:spPr bwMode="auto">
                <a:xfrm>
                  <a:off x="2665" y="3453"/>
                  <a:ext cx="83" cy="8"/>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0" name="Rectangle 610"/>
                <p:cNvSpPr>
                  <a:spLocks noChangeArrowheads="1"/>
                </p:cNvSpPr>
                <p:nvPr/>
              </p:nvSpPr>
              <p:spPr bwMode="auto">
                <a:xfrm>
                  <a:off x="2665" y="3461"/>
                  <a:ext cx="83" cy="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1" name="Rectangle 611"/>
                <p:cNvSpPr>
                  <a:spLocks noChangeArrowheads="1"/>
                </p:cNvSpPr>
                <p:nvPr/>
              </p:nvSpPr>
              <p:spPr bwMode="auto">
                <a:xfrm>
                  <a:off x="2665" y="3467"/>
                  <a:ext cx="83" cy="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2" name="Rectangle 612"/>
                <p:cNvSpPr>
                  <a:spLocks noChangeArrowheads="1"/>
                </p:cNvSpPr>
                <p:nvPr/>
              </p:nvSpPr>
              <p:spPr bwMode="auto">
                <a:xfrm>
                  <a:off x="2665" y="3473"/>
                  <a:ext cx="4" cy="315"/>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3" name="Rectangle 613"/>
                <p:cNvSpPr>
                  <a:spLocks noChangeArrowheads="1"/>
                </p:cNvSpPr>
                <p:nvPr/>
              </p:nvSpPr>
              <p:spPr bwMode="auto">
                <a:xfrm>
                  <a:off x="2669" y="3473"/>
                  <a:ext cx="79" cy="9"/>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 name="Rectangle 614"/>
                <p:cNvSpPr>
                  <a:spLocks noChangeArrowheads="1"/>
                </p:cNvSpPr>
                <p:nvPr/>
              </p:nvSpPr>
              <p:spPr bwMode="auto">
                <a:xfrm>
                  <a:off x="2669" y="3482"/>
                  <a:ext cx="79" cy="6"/>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5" name="Rectangle 615"/>
                <p:cNvSpPr>
                  <a:spLocks noChangeArrowheads="1"/>
                </p:cNvSpPr>
                <p:nvPr/>
              </p:nvSpPr>
              <p:spPr bwMode="auto">
                <a:xfrm>
                  <a:off x="2669" y="3488"/>
                  <a:ext cx="79" cy="6"/>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6" name="Rectangle 616"/>
                <p:cNvSpPr>
                  <a:spLocks noChangeArrowheads="1"/>
                </p:cNvSpPr>
                <p:nvPr/>
              </p:nvSpPr>
              <p:spPr bwMode="auto">
                <a:xfrm>
                  <a:off x="2669" y="3494"/>
                  <a:ext cx="5" cy="294"/>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7" name="Rectangle 617"/>
                <p:cNvSpPr>
                  <a:spLocks noChangeArrowheads="1"/>
                </p:cNvSpPr>
                <p:nvPr/>
              </p:nvSpPr>
              <p:spPr bwMode="auto">
                <a:xfrm>
                  <a:off x="2674" y="3494"/>
                  <a:ext cx="74" cy="6"/>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8" name="Rectangle 618"/>
                <p:cNvSpPr>
                  <a:spLocks noChangeArrowheads="1"/>
                </p:cNvSpPr>
                <p:nvPr/>
              </p:nvSpPr>
              <p:spPr bwMode="auto">
                <a:xfrm>
                  <a:off x="2674" y="3500"/>
                  <a:ext cx="74" cy="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9" name="Rectangle 619"/>
                <p:cNvSpPr>
                  <a:spLocks noChangeArrowheads="1"/>
                </p:cNvSpPr>
                <p:nvPr/>
              </p:nvSpPr>
              <p:spPr bwMode="auto">
                <a:xfrm>
                  <a:off x="2674" y="3508"/>
                  <a:ext cx="74" cy="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0" name="Rectangle 620"/>
                <p:cNvSpPr>
                  <a:spLocks noChangeArrowheads="1"/>
                </p:cNvSpPr>
                <p:nvPr/>
              </p:nvSpPr>
              <p:spPr bwMode="auto">
                <a:xfrm>
                  <a:off x="2674" y="3515"/>
                  <a:ext cx="5" cy="273"/>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1" name="Rectangle 621"/>
                <p:cNvSpPr>
                  <a:spLocks noChangeArrowheads="1"/>
                </p:cNvSpPr>
                <p:nvPr/>
              </p:nvSpPr>
              <p:spPr bwMode="auto">
                <a:xfrm>
                  <a:off x="2679" y="3515"/>
                  <a:ext cx="69" cy="6"/>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2" name="Rectangle 622"/>
                <p:cNvSpPr>
                  <a:spLocks noChangeArrowheads="1"/>
                </p:cNvSpPr>
                <p:nvPr/>
              </p:nvSpPr>
              <p:spPr bwMode="auto">
                <a:xfrm>
                  <a:off x="2679" y="3521"/>
                  <a:ext cx="69" cy="8"/>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3" name="Rectangle 623"/>
                <p:cNvSpPr>
                  <a:spLocks noChangeArrowheads="1"/>
                </p:cNvSpPr>
                <p:nvPr/>
              </p:nvSpPr>
              <p:spPr bwMode="auto">
                <a:xfrm>
                  <a:off x="2679" y="3529"/>
                  <a:ext cx="69" cy="6"/>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 name="Rectangle 624"/>
                <p:cNvSpPr>
                  <a:spLocks noChangeArrowheads="1"/>
                </p:cNvSpPr>
                <p:nvPr/>
              </p:nvSpPr>
              <p:spPr bwMode="auto">
                <a:xfrm>
                  <a:off x="2679" y="3535"/>
                  <a:ext cx="5" cy="25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5" name="Rectangle 625"/>
                <p:cNvSpPr>
                  <a:spLocks noChangeArrowheads="1"/>
                </p:cNvSpPr>
                <p:nvPr/>
              </p:nvSpPr>
              <p:spPr bwMode="auto">
                <a:xfrm>
                  <a:off x="2684" y="3535"/>
                  <a:ext cx="64" cy="7"/>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6" name="Rectangle 626"/>
                <p:cNvSpPr>
                  <a:spLocks noChangeArrowheads="1"/>
                </p:cNvSpPr>
                <p:nvPr/>
              </p:nvSpPr>
              <p:spPr bwMode="auto">
                <a:xfrm>
                  <a:off x="2684" y="3542"/>
                  <a:ext cx="64" cy="6"/>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7" name="Rectangle 627"/>
                <p:cNvSpPr>
                  <a:spLocks noChangeArrowheads="1"/>
                </p:cNvSpPr>
                <p:nvPr/>
              </p:nvSpPr>
              <p:spPr bwMode="auto">
                <a:xfrm>
                  <a:off x="2684" y="3548"/>
                  <a:ext cx="4" cy="24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8" name="Rectangle 628"/>
                <p:cNvSpPr>
                  <a:spLocks noChangeArrowheads="1"/>
                </p:cNvSpPr>
                <p:nvPr/>
              </p:nvSpPr>
              <p:spPr bwMode="auto">
                <a:xfrm>
                  <a:off x="2688" y="3548"/>
                  <a:ext cx="60" cy="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9" name="Rectangle 629"/>
                <p:cNvSpPr>
                  <a:spLocks noChangeArrowheads="1"/>
                </p:cNvSpPr>
                <p:nvPr/>
              </p:nvSpPr>
              <p:spPr bwMode="auto">
                <a:xfrm>
                  <a:off x="2688" y="3556"/>
                  <a:ext cx="60" cy="6"/>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0" name="Rectangle 630"/>
                <p:cNvSpPr>
                  <a:spLocks noChangeArrowheads="1"/>
                </p:cNvSpPr>
                <p:nvPr/>
              </p:nvSpPr>
              <p:spPr bwMode="auto">
                <a:xfrm>
                  <a:off x="2688" y="3562"/>
                  <a:ext cx="60" cy="7"/>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1" name="Rectangle 631"/>
                <p:cNvSpPr>
                  <a:spLocks noChangeArrowheads="1"/>
                </p:cNvSpPr>
                <p:nvPr/>
              </p:nvSpPr>
              <p:spPr bwMode="auto">
                <a:xfrm>
                  <a:off x="2688" y="3569"/>
                  <a:ext cx="5" cy="219"/>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2" name="Rectangle 632"/>
                <p:cNvSpPr>
                  <a:spLocks noChangeArrowheads="1"/>
                </p:cNvSpPr>
                <p:nvPr/>
              </p:nvSpPr>
              <p:spPr bwMode="auto">
                <a:xfrm>
                  <a:off x="2693" y="3569"/>
                  <a:ext cx="55" cy="8"/>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3" name="Rectangle 633"/>
                <p:cNvSpPr>
                  <a:spLocks noChangeArrowheads="1"/>
                </p:cNvSpPr>
                <p:nvPr/>
              </p:nvSpPr>
              <p:spPr bwMode="auto">
                <a:xfrm>
                  <a:off x="2693" y="3577"/>
                  <a:ext cx="55"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 name="Rectangle 634"/>
                <p:cNvSpPr>
                  <a:spLocks noChangeArrowheads="1"/>
                </p:cNvSpPr>
                <p:nvPr/>
              </p:nvSpPr>
              <p:spPr bwMode="auto">
                <a:xfrm>
                  <a:off x="2693" y="3583"/>
                  <a:ext cx="55"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5" name="Rectangle 635"/>
                <p:cNvSpPr>
                  <a:spLocks noChangeArrowheads="1"/>
                </p:cNvSpPr>
                <p:nvPr/>
              </p:nvSpPr>
              <p:spPr bwMode="auto">
                <a:xfrm>
                  <a:off x="2693" y="3589"/>
                  <a:ext cx="5" cy="19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6" name="Rectangle 636"/>
                <p:cNvSpPr>
                  <a:spLocks noChangeArrowheads="1"/>
                </p:cNvSpPr>
                <p:nvPr/>
              </p:nvSpPr>
              <p:spPr bwMode="auto">
                <a:xfrm>
                  <a:off x="2698" y="3589"/>
                  <a:ext cx="50" cy="6"/>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7" name="Rectangle 637"/>
                <p:cNvSpPr>
                  <a:spLocks noChangeArrowheads="1"/>
                </p:cNvSpPr>
                <p:nvPr/>
              </p:nvSpPr>
              <p:spPr bwMode="auto">
                <a:xfrm>
                  <a:off x="2698" y="3595"/>
                  <a:ext cx="50" cy="9"/>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8" name="Rectangle 638"/>
                <p:cNvSpPr>
                  <a:spLocks noChangeArrowheads="1"/>
                </p:cNvSpPr>
                <p:nvPr/>
              </p:nvSpPr>
              <p:spPr bwMode="auto">
                <a:xfrm>
                  <a:off x="2698" y="3604"/>
                  <a:ext cx="50" cy="6"/>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9" name="Rectangle 639"/>
                <p:cNvSpPr>
                  <a:spLocks noChangeArrowheads="1"/>
                </p:cNvSpPr>
                <p:nvPr/>
              </p:nvSpPr>
              <p:spPr bwMode="auto">
                <a:xfrm>
                  <a:off x="2698" y="3610"/>
                  <a:ext cx="5" cy="178"/>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0" name="Rectangle 640"/>
                <p:cNvSpPr>
                  <a:spLocks noChangeArrowheads="1"/>
                </p:cNvSpPr>
                <p:nvPr/>
              </p:nvSpPr>
              <p:spPr bwMode="auto">
                <a:xfrm>
                  <a:off x="2703" y="3610"/>
                  <a:ext cx="45" cy="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1" name="Rectangle 641"/>
                <p:cNvSpPr>
                  <a:spLocks noChangeArrowheads="1"/>
                </p:cNvSpPr>
                <p:nvPr/>
              </p:nvSpPr>
              <p:spPr bwMode="auto">
                <a:xfrm>
                  <a:off x="2703" y="3616"/>
                  <a:ext cx="45" cy="8"/>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2" name="Rectangle 642"/>
                <p:cNvSpPr>
                  <a:spLocks noChangeArrowheads="1"/>
                </p:cNvSpPr>
                <p:nvPr/>
              </p:nvSpPr>
              <p:spPr bwMode="auto">
                <a:xfrm>
                  <a:off x="2703" y="3624"/>
                  <a:ext cx="45" cy="7"/>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3" name="Rectangle 643"/>
                <p:cNvSpPr>
                  <a:spLocks noChangeArrowheads="1"/>
                </p:cNvSpPr>
                <p:nvPr/>
              </p:nvSpPr>
              <p:spPr bwMode="auto">
                <a:xfrm>
                  <a:off x="2703" y="3631"/>
                  <a:ext cx="4" cy="157"/>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 name="Rectangle 644"/>
                <p:cNvSpPr>
                  <a:spLocks noChangeArrowheads="1"/>
                </p:cNvSpPr>
                <p:nvPr/>
              </p:nvSpPr>
              <p:spPr bwMode="auto">
                <a:xfrm>
                  <a:off x="2707" y="3631"/>
                  <a:ext cx="41" cy="6"/>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5" name="Rectangle 645"/>
                <p:cNvSpPr>
                  <a:spLocks noChangeArrowheads="1"/>
                </p:cNvSpPr>
                <p:nvPr/>
              </p:nvSpPr>
              <p:spPr bwMode="auto">
                <a:xfrm>
                  <a:off x="2707" y="3637"/>
                  <a:ext cx="41" cy="6"/>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6" name="Rectangle 646"/>
                <p:cNvSpPr>
                  <a:spLocks noChangeArrowheads="1"/>
                </p:cNvSpPr>
                <p:nvPr/>
              </p:nvSpPr>
              <p:spPr bwMode="auto">
                <a:xfrm>
                  <a:off x="2707" y="3643"/>
                  <a:ext cx="5" cy="145"/>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7" name="Rectangle 647"/>
                <p:cNvSpPr>
                  <a:spLocks noChangeArrowheads="1"/>
                </p:cNvSpPr>
                <p:nvPr/>
              </p:nvSpPr>
              <p:spPr bwMode="auto">
                <a:xfrm>
                  <a:off x="2712" y="3643"/>
                  <a:ext cx="36" cy="8"/>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8" name="Rectangle 648"/>
                <p:cNvSpPr>
                  <a:spLocks noChangeArrowheads="1"/>
                </p:cNvSpPr>
                <p:nvPr/>
              </p:nvSpPr>
              <p:spPr bwMode="auto">
                <a:xfrm>
                  <a:off x="2712" y="3651"/>
                  <a:ext cx="36" cy="7"/>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9" name="Rectangle 649"/>
                <p:cNvSpPr>
                  <a:spLocks noChangeArrowheads="1"/>
                </p:cNvSpPr>
                <p:nvPr/>
              </p:nvSpPr>
              <p:spPr bwMode="auto">
                <a:xfrm>
                  <a:off x="2712" y="3658"/>
                  <a:ext cx="36" cy="6"/>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0" name="Rectangle 650"/>
                <p:cNvSpPr>
                  <a:spLocks noChangeArrowheads="1"/>
                </p:cNvSpPr>
                <p:nvPr/>
              </p:nvSpPr>
              <p:spPr bwMode="auto">
                <a:xfrm>
                  <a:off x="2712" y="3664"/>
                  <a:ext cx="5" cy="12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1" name="Rectangle 651"/>
                <p:cNvSpPr>
                  <a:spLocks noChangeArrowheads="1"/>
                </p:cNvSpPr>
                <p:nvPr/>
              </p:nvSpPr>
              <p:spPr bwMode="auto">
                <a:xfrm>
                  <a:off x="2717" y="3664"/>
                  <a:ext cx="31" cy="8"/>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2" name="Rectangle 652"/>
                <p:cNvSpPr>
                  <a:spLocks noChangeArrowheads="1"/>
                </p:cNvSpPr>
                <p:nvPr/>
              </p:nvSpPr>
              <p:spPr bwMode="auto">
                <a:xfrm>
                  <a:off x="2717" y="3672"/>
                  <a:ext cx="31" cy="6"/>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3" name="Rectangle 653"/>
                <p:cNvSpPr>
                  <a:spLocks noChangeArrowheads="1"/>
                </p:cNvSpPr>
                <p:nvPr/>
              </p:nvSpPr>
              <p:spPr bwMode="auto">
                <a:xfrm>
                  <a:off x="2717" y="3678"/>
                  <a:ext cx="31" cy="7"/>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4" name="Rectangle 654"/>
                <p:cNvSpPr>
                  <a:spLocks noChangeArrowheads="1"/>
                </p:cNvSpPr>
                <p:nvPr/>
              </p:nvSpPr>
              <p:spPr bwMode="auto">
                <a:xfrm>
                  <a:off x="2717" y="3685"/>
                  <a:ext cx="5" cy="103"/>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 name="Rectangle 655"/>
                <p:cNvSpPr>
                  <a:spLocks noChangeArrowheads="1"/>
                </p:cNvSpPr>
                <p:nvPr/>
              </p:nvSpPr>
              <p:spPr bwMode="auto">
                <a:xfrm>
                  <a:off x="2722" y="3685"/>
                  <a:ext cx="26" cy="6"/>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6" name="Rectangle 656"/>
                <p:cNvSpPr>
                  <a:spLocks noChangeArrowheads="1"/>
                </p:cNvSpPr>
                <p:nvPr/>
              </p:nvSpPr>
              <p:spPr bwMode="auto">
                <a:xfrm>
                  <a:off x="2722" y="3691"/>
                  <a:ext cx="26" cy="8"/>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7" name="Rectangle 657"/>
                <p:cNvSpPr>
                  <a:spLocks noChangeArrowheads="1"/>
                </p:cNvSpPr>
                <p:nvPr/>
              </p:nvSpPr>
              <p:spPr bwMode="auto">
                <a:xfrm>
                  <a:off x="2722" y="3699"/>
                  <a:ext cx="26" cy="6"/>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8" name="Rectangle 658"/>
                <p:cNvSpPr>
                  <a:spLocks noChangeArrowheads="1"/>
                </p:cNvSpPr>
                <p:nvPr/>
              </p:nvSpPr>
              <p:spPr bwMode="auto">
                <a:xfrm>
                  <a:off x="2722" y="3705"/>
                  <a:ext cx="4" cy="83"/>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9" name="Rectangle 659"/>
                <p:cNvSpPr>
                  <a:spLocks noChangeArrowheads="1"/>
                </p:cNvSpPr>
                <p:nvPr/>
              </p:nvSpPr>
              <p:spPr bwMode="auto">
                <a:xfrm>
                  <a:off x="2726" y="3705"/>
                  <a:ext cx="22" cy="6"/>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0" name="Rectangle 660"/>
                <p:cNvSpPr>
                  <a:spLocks noChangeArrowheads="1"/>
                </p:cNvSpPr>
                <p:nvPr/>
              </p:nvSpPr>
              <p:spPr bwMode="auto">
                <a:xfrm>
                  <a:off x="2726" y="3711"/>
                  <a:ext cx="22" cy="9"/>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1" name="Rectangle 661"/>
                <p:cNvSpPr>
                  <a:spLocks noChangeArrowheads="1"/>
                </p:cNvSpPr>
                <p:nvPr/>
              </p:nvSpPr>
              <p:spPr bwMode="auto">
                <a:xfrm>
                  <a:off x="2726" y="3720"/>
                  <a:ext cx="22" cy="6"/>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2" name="Rectangle 662"/>
                <p:cNvSpPr>
                  <a:spLocks noChangeArrowheads="1"/>
                </p:cNvSpPr>
                <p:nvPr/>
              </p:nvSpPr>
              <p:spPr bwMode="auto">
                <a:xfrm>
                  <a:off x="2726" y="3726"/>
                  <a:ext cx="5" cy="62"/>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3" name="Rectangle 663"/>
                <p:cNvSpPr>
                  <a:spLocks noChangeArrowheads="1"/>
                </p:cNvSpPr>
                <p:nvPr/>
              </p:nvSpPr>
              <p:spPr bwMode="auto">
                <a:xfrm>
                  <a:off x="2731" y="3726"/>
                  <a:ext cx="17" cy="6"/>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4" name="Rectangle 664"/>
                <p:cNvSpPr>
                  <a:spLocks noChangeArrowheads="1"/>
                </p:cNvSpPr>
                <p:nvPr/>
              </p:nvSpPr>
              <p:spPr bwMode="auto">
                <a:xfrm>
                  <a:off x="2731" y="3732"/>
                  <a:ext cx="17" cy="6"/>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5" name="Rectangle 665"/>
                <p:cNvSpPr>
                  <a:spLocks noChangeArrowheads="1"/>
                </p:cNvSpPr>
                <p:nvPr/>
              </p:nvSpPr>
              <p:spPr bwMode="auto">
                <a:xfrm>
                  <a:off x="2731" y="3738"/>
                  <a:ext cx="5" cy="50"/>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6" name="Rectangle 666"/>
                <p:cNvSpPr>
                  <a:spLocks noChangeArrowheads="1"/>
                </p:cNvSpPr>
                <p:nvPr/>
              </p:nvSpPr>
              <p:spPr bwMode="auto">
                <a:xfrm>
                  <a:off x="2736" y="3738"/>
                  <a:ext cx="12" cy="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7" name="Rectangle 667"/>
                <p:cNvSpPr>
                  <a:spLocks noChangeArrowheads="1"/>
                </p:cNvSpPr>
                <p:nvPr/>
              </p:nvSpPr>
              <p:spPr bwMode="auto">
                <a:xfrm>
                  <a:off x="2736" y="3747"/>
                  <a:ext cx="12" cy="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8" name="Rectangle 668"/>
                <p:cNvSpPr>
                  <a:spLocks noChangeArrowheads="1"/>
                </p:cNvSpPr>
                <p:nvPr/>
              </p:nvSpPr>
              <p:spPr bwMode="auto">
                <a:xfrm>
                  <a:off x="2736" y="3753"/>
                  <a:ext cx="12" cy="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9" name="Rectangle 669"/>
                <p:cNvSpPr>
                  <a:spLocks noChangeArrowheads="1"/>
                </p:cNvSpPr>
                <p:nvPr/>
              </p:nvSpPr>
              <p:spPr bwMode="auto">
                <a:xfrm>
                  <a:off x="2736" y="3759"/>
                  <a:ext cx="5" cy="29"/>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0" name="Rectangle 670"/>
                <p:cNvSpPr>
                  <a:spLocks noChangeArrowheads="1"/>
                </p:cNvSpPr>
                <p:nvPr/>
              </p:nvSpPr>
              <p:spPr bwMode="auto">
                <a:xfrm>
                  <a:off x="2741" y="3759"/>
                  <a:ext cx="7" cy="8"/>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1" name="Rectangle 671"/>
                <p:cNvSpPr>
                  <a:spLocks noChangeArrowheads="1"/>
                </p:cNvSpPr>
                <p:nvPr/>
              </p:nvSpPr>
              <p:spPr bwMode="auto">
                <a:xfrm>
                  <a:off x="2741" y="3767"/>
                  <a:ext cx="7" cy="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2" name="Rectangle 672"/>
                <p:cNvSpPr>
                  <a:spLocks noChangeArrowheads="1"/>
                </p:cNvSpPr>
                <p:nvPr/>
              </p:nvSpPr>
              <p:spPr bwMode="auto">
                <a:xfrm>
                  <a:off x="2741" y="3774"/>
                  <a:ext cx="7"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3" name="Rectangle 673"/>
                <p:cNvSpPr>
                  <a:spLocks noChangeArrowheads="1"/>
                </p:cNvSpPr>
                <p:nvPr/>
              </p:nvSpPr>
              <p:spPr bwMode="auto">
                <a:xfrm>
                  <a:off x="2741" y="3780"/>
                  <a:ext cx="4" cy="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4" name="Rectangle 674"/>
                <p:cNvSpPr>
                  <a:spLocks noChangeArrowheads="1"/>
                </p:cNvSpPr>
                <p:nvPr/>
              </p:nvSpPr>
              <p:spPr bwMode="auto">
                <a:xfrm>
                  <a:off x="2745" y="3780"/>
                  <a:ext cx="3" cy="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594" name="Freeform 676"/>
              <p:cNvSpPr>
                <a:spLocks/>
              </p:cNvSpPr>
              <p:nvPr/>
            </p:nvSpPr>
            <p:spPr bwMode="auto">
              <a:xfrm>
                <a:off x="2660" y="3434"/>
                <a:ext cx="85" cy="352"/>
              </a:xfrm>
              <a:custGeom>
                <a:avLst/>
                <a:gdLst>
                  <a:gd name="T0" fmla="*/ 0 w 85"/>
                  <a:gd name="T1" fmla="*/ 352 h 352"/>
                  <a:gd name="T2" fmla="*/ 0 w 85"/>
                  <a:gd name="T3" fmla="*/ 43 h 352"/>
                  <a:gd name="T4" fmla="*/ 85 w 85"/>
                  <a:gd name="T5" fmla="*/ 0 h 352"/>
                  <a:gd name="T6" fmla="*/ 85 w 85"/>
                  <a:gd name="T7" fmla="*/ 302 h 352"/>
                  <a:gd name="T8" fmla="*/ 0 w 85"/>
                  <a:gd name="T9" fmla="*/ 352 h 352"/>
                </a:gdLst>
                <a:ahLst/>
                <a:cxnLst>
                  <a:cxn ang="0">
                    <a:pos x="T0" y="T1"/>
                  </a:cxn>
                  <a:cxn ang="0">
                    <a:pos x="T2" y="T3"/>
                  </a:cxn>
                  <a:cxn ang="0">
                    <a:pos x="T4" y="T5"/>
                  </a:cxn>
                  <a:cxn ang="0">
                    <a:pos x="T6" y="T7"/>
                  </a:cxn>
                  <a:cxn ang="0">
                    <a:pos x="T8" y="T9"/>
                  </a:cxn>
                </a:cxnLst>
                <a:rect l="0" t="0" r="r" b="b"/>
                <a:pathLst>
                  <a:path w="85" h="352">
                    <a:moveTo>
                      <a:pt x="0" y="352"/>
                    </a:moveTo>
                    <a:lnTo>
                      <a:pt x="0" y="43"/>
                    </a:lnTo>
                    <a:lnTo>
                      <a:pt x="85" y="0"/>
                    </a:lnTo>
                    <a:lnTo>
                      <a:pt x="85" y="302"/>
                    </a:lnTo>
                    <a:lnTo>
                      <a:pt x="0" y="35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65" name="Group 680"/>
            <p:cNvGrpSpPr>
              <a:grpSpLocks/>
            </p:cNvGrpSpPr>
            <p:nvPr/>
          </p:nvGrpSpPr>
          <p:grpSpPr bwMode="auto">
            <a:xfrm>
              <a:off x="3619500" y="5329238"/>
              <a:ext cx="738188" cy="190500"/>
              <a:chOff x="2280" y="3357"/>
              <a:chExt cx="465" cy="120"/>
            </a:xfrm>
          </p:grpSpPr>
          <p:sp>
            <p:nvSpPr>
              <p:cNvPr id="666" name="Freeform 678"/>
              <p:cNvSpPr>
                <a:spLocks/>
              </p:cNvSpPr>
              <p:nvPr/>
            </p:nvSpPr>
            <p:spPr bwMode="auto">
              <a:xfrm>
                <a:off x="2280" y="3357"/>
                <a:ext cx="465" cy="120"/>
              </a:xfrm>
              <a:custGeom>
                <a:avLst/>
                <a:gdLst>
                  <a:gd name="T0" fmla="*/ 380 w 465"/>
                  <a:gd name="T1" fmla="*/ 120 h 120"/>
                  <a:gd name="T2" fmla="*/ 0 w 465"/>
                  <a:gd name="T3" fmla="*/ 37 h 120"/>
                  <a:gd name="T4" fmla="*/ 95 w 465"/>
                  <a:gd name="T5" fmla="*/ 0 h 120"/>
                  <a:gd name="T6" fmla="*/ 465 w 465"/>
                  <a:gd name="T7" fmla="*/ 77 h 120"/>
                  <a:gd name="T8" fmla="*/ 380 w 465"/>
                  <a:gd name="T9" fmla="*/ 120 h 120"/>
                </a:gdLst>
                <a:ahLst/>
                <a:cxnLst>
                  <a:cxn ang="0">
                    <a:pos x="T0" y="T1"/>
                  </a:cxn>
                  <a:cxn ang="0">
                    <a:pos x="T2" y="T3"/>
                  </a:cxn>
                  <a:cxn ang="0">
                    <a:pos x="T4" y="T5"/>
                  </a:cxn>
                  <a:cxn ang="0">
                    <a:pos x="T6" y="T7"/>
                  </a:cxn>
                  <a:cxn ang="0">
                    <a:pos x="T8" y="T9"/>
                  </a:cxn>
                </a:cxnLst>
                <a:rect l="0" t="0" r="r" b="b"/>
                <a:pathLst>
                  <a:path w="465" h="120">
                    <a:moveTo>
                      <a:pt x="380" y="120"/>
                    </a:moveTo>
                    <a:lnTo>
                      <a:pt x="0" y="37"/>
                    </a:lnTo>
                    <a:lnTo>
                      <a:pt x="95" y="0"/>
                    </a:lnTo>
                    <a:lnTo>
                      <a:pt x="465" y="77"/>
                    </a:lnTo>
                    <a:lnTo>
                      <a:pt x="380"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7" name="Freeform 679"/>
              <p:cNvSpPr>
                <a:spLocks/>
              </p:cNvSpPr>
              <p:nvPr/>
            </p:nvSpPr>
            <p:spPr bwMode="auto">
              <a:xfrm>
                <a:off x="2280" y="3357"/>
                <a:ext cx="465" cy="120"/>
              </a:xfrm>
              <a:custGeom>
                <a:avLst/>
                <a:gdLst>
                  <a:gd name="T0" fmla="*/ 380 w 465"/>
                  <a:gd name="T1" fmla="*/ 120 h 120"/>
                  <a:gd name="T2" fmla="*/ 0 w 465"/>
                  <a:gd name="T3" fmla="*/ 37 h 120"/>
                  <a:gd name="T4" fmla="*/ 95 w 465"/>
                  <a:gd name="T5" fmla="*/ 0 h 120"/>
                  <a:gd name="T6" fmla="*/ 465 w 465"/>
                  <a:gd name="T7" fmla="*/ 77 h 120"/>
                  <a:gd name="T8" fmla="*/ 380 w 465"/>
                  <a:gd name="T9" fmla="*/ 120 h 120"/>
                </a:gdLst>
                <a:ahLst/>
                <a:cxnLst>
                  <a:cxn ang="0">
                    <a:pos x="T0" y="T1"/>
                  </a:cxn>
                  <a:cxn ang="0">
                    <a:pos x="T2" y="T3"/>
                  </a:cxn>
                  <a:cxn ang="0">
                    <a:pos x="T4" y="T5"/>
                  </a:cxn>
                  <a:cxn ang="0">
                    <a:pos x="T6" y="T7"/>
                  </a:cxn>
                  <a:cxn ang="0">
                    <a:pos x="T8" y="T9"/>
                  </a:cxn>
                </a:cxnLst>
                <a:rect l="0" t="0" r="r" b="b"/>
                <a:pathLst>
                  <a:path w="465" h="120">
                    <a:moveTo>
                      <a:pt x="380" y="120"/>
                    </a:moveTo>
                    <a:lnTo>
                      <a:pt x="0" y="37"/>
                    </a:lnTo>
                    <a:lnTo>
                      <a:pt x="95" y="0"/>
                    </a:lnTo>
                    <a:lnTo>
                      <a:pt x="465" y="77"/>
                    </a:lnTo>
                    <a:lnTo>
                      <a:pt x="380" y="1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68" name="Group 786"/>
            <p:cNvGrpSpPr>
              <a:grpSpLocks/>
            </p:cNvGrpSpPr>
            <p:nvPr/>
          </p:nvGrpSpPr>
          <p:grpSpPr bwMode="auto">
            <a:xfrm>
              <a:off x="3619500" y="5384800"/>
              <a:ext cx="606425" cy="631825"/>
              <a:chOff x="2280" y="3392"/>
              <a:chExt cx="382" cy="398"/>
            </a:xfrm>
          </p:grpSpPr>
          <p:grpSp>
            <p:nvGrpSpPr>
              <p:cNvPr id="669" name="Group 784"/>
              <p:cNvGrpSpPr>
                <a:grpSpLocks/>
              </p:cNvGrpSpPr>
              <p:nvPr/>
            </p:nvGrpSpPr>
            <p:grpSpPr bwMode="auto">
              <a:xfrm>
                <a:off x="2280" y="3392"/>
                <a:ext cx="382" cy="398"/>
                <a:chOff x="2280" y="3392"/>
                <a:chExt cx="382" cy="398"/>
              </a:xfrm>
            </p:grpSpPr>
            <p:sp>
              <p:nvSpPr>
                <p:cNvPr id="671" name="Rectangle 681"/>
                <p:cNvSpPr>
                  <a:spLocks noChangeArrowheads="1"/>
                </p:cNvSpPr>
                <p:nvPr/>
              </p:nvSpPr>
              <p:spPr bwMode="auto">
                <a:xfrm>
                  <a:off x="2280" y="3392"/>
                  <a:ext cx="382" cy="7"/>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2" name="Rectangle 682"/>
                <p:cNvSpPr>
                  <a:spLocks noChangeArrowheads="1"/>
                </p:cNvSpPr>
                <p:nvPr/>
              </p:nvSpPr>
              <p:spPr bwMode="auto">
                <a:xfrm>
                  <a:off x="2280" y="3399"/>
                  <a:ext cx="7" cy="391"/>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3" name="Rectangle 683"/>
                <p:cNvSpPr>
                  <a:spLocks noChangeArrowheads="1"/>
                </p:cNvSpPr>
                <p:nvPr/>
              </p:nvSpPr>
              <p:spPr bwMode="auto">
                <a:xfrm>
                  <a:off x="2287" y="3399"/>
                  <a:ext cx="375" cy="8"/>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4" name="Rectangle 684"/>
                <p:cNvSpPr>
                  <a:spLocks noChangeArrowheads="1"/>
                </p:cNvSpPr>
                <p:nvPr/>
              </p:nvSpPr>
              <p:spPr bwMode="auto">
                <a:xfrm>
                  <a:off x="2287" y="3407"/>
                  <a:ext cx="8" cy="383"/>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 name="Rectangle 685"/>
                <p:cNvSpPr>
                  <a:spLocks noChangeArrowheads="1"/>
                </p:cNvSpPr>
                <p:nvPr/>
              </p:nvSpPr>
              <p:spPr bwMode="auto">
                <a:xfrm>
                  <a:off x="2295" y="3407"/>
                  <a:ext cx="367" cy="8"/>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6" name="Rectangle 686"/>
                <p:cNvSpPr>
                  <a:spLocks noChangeArrowheads="1"/>
                </p:cNvSpPr>
                <p:nvPr/>
              </p:nvSpPr>
              <p:spPr bwMode="auto">
                <a:xfrm>
                  <a:off x="2295" y="3415"/>
                  <a:ext cx="7" cy="375"/>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7" name="Rectangle 687"/>
                <p:cNvSpPr>
                  <a:spLocks noChangeArrowheads="1"/>
                </p:cNvSpPr>
                <p:nvPr/>
              </p:nvSpPr>
              <p:spPr bwMode="auto">
                <a:xfrm>
                  <a:off x="2302" y="3415"/>
                  <a:ext cx="360"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8" name="Rectangle 688"/>
                <p:cNvSpPr>
                  <a:spLocks noChangeArrowheads="1"/>
                </p:cNvSpPr>
                <p:nvPr/>
              </p:nvSpPr>
              <p:spPr bwMode="auto">
                <a:xfrm>
                  <a:off x="2302" y="3421"/>
                  <a:ext cx="7" cy="369"/>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9" name="Rectangle 689"/>
                <p:cNvSpPr>
                  <a:spLocks noChangeArrowheads="1"/>
                </p:cNvSpPr>
                <p:nvPr/>
              </p:nvSpPr>
              <p:spPr bwMode="auto">
                <a:xfrm>
                  <a:off x="2309" y="3421"/>
                  <a:ext cx="353" cy="9"/>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0" name="Rectangle 690"/>
                <p:cNvSpPr>
                  <a:spLocks noChangeArrowheads="1"/>
                </p:cNvSpPr>
                <p:nvPr/>
              </p:nvSpPr>
              <p:spPr bwMode="auto">
                <a:xfrm>
                  <a:off x="2309" y="3430"/>
                  <a:ext cx="7" cy="3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1" name="Rectangle 691"/>
                <p:cNvSpPr>
                  <a:spLocks noChangeArrowheads="1"/>
                </p:cNvSpPr>
                <p:nvPr/>
              </p:nvSpPr>
              <p:spPr bwMode="auto">
                <a:xfrm>
                  <a:off x="2316" y="3430"/>
                  <a:ext cx="346" cy="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2" name="Rectangle 692"/>
                <p:cNvSpPr>
                  <a:spLocks noChangeArrowheads="1"/>
                </p:cNvSpPr>
                <p:nvPr/>
              </p:nvSpPr>
              <p:spPr bwMode="auto">
                <a:xfrm>
                  <a:off x="2316" y="3438"/>
                  <a:ext cx="7" cy="352"/>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3" name="Rectangle 693"/>
                <p:cNvSpPr>
                  <a:spLocks noChangeArrowheads="1"/>
                </p:cNvSpPr>
                <p:nvPr/>
              </p:nvSpPr>
              <p:spPr bwMode="auto">
                <a:xfrm>
                  <a:off x="2323" y="3438"/>
                  <a:ext cx="339" cy="6"/>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4" name="Rectangle 694"/>
                <p:cNvSpPr>
                  <a:spLocks noChangeArrowheads="1"/>
                </p:cNvSpPr>
                <p:nvPr/>
              </p:nvSpPr>
              <p:spPr bwMode="auto">
                <a:xfrm>
                  <a:off x="2323" y="3444"/>
                  <a:ext cx="7" cy="346"/>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5" name="Rectangle 695"/>
                <p:cNvSpPr>
                  <a:spLocks noChangeArrowheads="1"/>
                </p:cNvSpPr>
                <p:nvPr/>
              </p:nvSpPr>
              <p:spPr bwMode="auto">
                <a:xfrm>
                  <a:off x="2330" y="3444"/>
                  <a:ext cx="332" cy="9"/>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6" name="Rectangle 696"/>
                <p:cNvSpPr>
                  <a:spLocks noChangeArrowheads="1"/>
                </p:cNvSpPr>
                <p:nvPr/>
              </p:nvSpPr>
              <p:spPr bwMode="auto">
                <a:xfrm>
                  <a:off x="2330" y="3453"/>
                  <a:ext cx="7" cy="33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7" name="Rectangle 697"/>
                <p:cNvSpPr>
                  <a:spLocks noChangeArrowheads="1"/>
                </p:cNvSpPr>
                <p:nvPr/>
              </p:nvSpPr>
              <p:spPr bwMode="auto">
                <a:xfrm>
                  <a:off x="2337" y="3453"/>
                  <a:ext cx="325" cy="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8" name="Rectangle 698"/>
                <p:cNvSpPr>
                  <a:spLocks noChangeArrowheads="1"/>
                </p:cNvSpPr>
                <p:nvPr/>
              </p:nvSpPr>
              <p:spPr bwMode="auto">
                <a:xfrm>
                  <a:off x="2337" y="3461"/>
                  <a:ext cx="7" cy="329"/>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9" name="Rectangle 699"/>
                <p:cNvSpPr>
                  <a:spLocks noChangeArrowheads="1"/>
                </p:cNvSpPr>
                <p:nvPr/>
              </p:nvSpPr>
              <p:spPr bwMode="auto">
                <a:xfrm>
                  <a:off x="2344" y="3461"/>
                  <a:ext cx="318" cy="6"/>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0" name="Rectangle 700"/>
                <p:cNvSpPr>
                  <a:spLocks noChangeArrowheads="1"/>
                </p:cNvSpPr>
                <p:nvPr/>
              </p:nvSpPr>
              <p:spPr bwMode="auto">
                <a:xfrm>
                  <a:off x="2344" y="3467"/>
                  <a:ext cx="7" cy="323"/>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1" name="Rectangle 701"/>
                <p:cNvSpPr>
                  <a:spLocks noChangeArrowheads="1"/>
                </p:cNvSpPr>
                <p:nvPr/>
              </p:nvSpPr>
              <p:spPr bwMode="auto">
                <a:xfrm>
                  <a:off x="2351" y="3467"/>
                  <a:ext cx="311" cy="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2" name="Rectangle 702"/>
                <p:cNvSpPr>
                  <a:spLocks noChangeArrowheads="1"/>
                </p:cNvSpPr>
                <p:nvPr/>
              </p:nvSpPr>
              <p:spPr bwMode="auto">
                <a:xfrm>
                  <a:off x="2351" y="3475"/>
                  <a:ext cx="10" cy="31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3" name="Rectangle 703"/>
                <p:cNvSpPr>
                  <a:spLocks noChangeArrowheads="1"/>
                </p:cNvSpPr>
                <p:nvPr/>
              </p:nvSpPr>
              <p:spPr bwMode="auto">
                <a:xfrm>
                  <a:off x="2361" y="3475"/>
                  <a:ext cx="301" cy="9"/>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4" name="Rectangle 704"/>
                <p:cNvSpPr>
                  <a:spLocks noChangeArrowheads="1"/>
                </p:cNvSpPr>
                <p:nvPr/>
              </p:nvSpPr>
              <p:spPr bwMode="auto">
                <a:xfrm>
                  <a:off x="2361" y="3484"/>
                  <a:ext cx="7" cy="30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5" name="Rectangle 705"/>
                <p:cNvSpPr>
                  <a:spLocks noChangeArrowheads="1"/>
                </p:cNvSpPr>
                <p:nvPr/>
              </p:nvSpPr>
              <p:spPr bwMode="auto">
                <a:xfrm>
                  <a:off x="2368" y="3484"/>
                  <a:ext cx="294" cy="8"/>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 name="Rectangle 706"/>
                <p:cNvSpPr>
                  <a:spLocks noChangeArrowheads="1"/>
                </p:cNvSpPr>
                <p:nvPr/>
              </p:nvSpPr>
              <p:spPr bwMode="auto">
                <a:xfrm>
                  <a:off x="2368" y="3492"/>
                  <a:ext cx="7" cy="298"/>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7" name="Rectangle 707"/>
                <p:cNvSpPr>
                  <a:spLocks noChangeArrowheads="1"/>
                </p:cNvSpPr>
                <p:nvPr/>
              </p:nvSpPr>
              <p:spPr bwMode="auto">
                <a:xfrm>
                  <a:off x="2375" y="3492"/>
                  <a:ext cx="287" cy="6"/>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8" name="Rectangle 708"/>
                <p:cNvSpPr>
                  <a:spLocks noChangeArrowheads="1"/>
                </p:cNvSpPr>
                <p:nvPr/>
              </p:nvSpPr>
              <p:spPr bwMode="auto">
                <a:xfrm>
                  <a:off x="2375" y="3498"/>
                  <a:ext cx="7" cy="292"/>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9" name="Rectangle 709"/>
                <p:cNvSpPr>
                  <a:spLocks noChangeArrowheads="1"/>
                </p:cNvSpPr>
                <p:nvPr/>
              </p:nvSpPr>
              <p:spPr bwMode="auto">
                <a:xfrm>
                  <a:off x="2382" y="3498"/>
                  <a:ext cx="280" cy="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0" name="Rectangle 710"/>
                <p:cNvSpPr>
                  <a:spLocks noChangeArrowheads="1"/>
                </p:cNvSpPr>
                <p:nvPr/>
              </p:nvSpPr>
              <p:spPr bwMode="auto">
                <a:xfrm>
                  <a:off x="2382" y="3506"/>
                  <a:ext cx="7" cy="28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1" name="Rectangle 711"/>
                <p:cNvSpPr>
                  <a:spLocks noChangeArrowheads="1"/>
                </p:cNvSpPr>
                <p:nvPr/>
              </p:nvSpPr>
              <p:spPr bwMode="auto">
                <a:xfrm>
                  <a:off x="2389" y="3506"/>
                  <a:ext cx="273" cy="9"/>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2" name="Rectangle 712"/>
                <p:cNvSpPr>
                  <a:spLocks noChangeArrowheads="1"/>
                </p:cNvSpPr>
                <p:nvPr/>
              </p:nvSpPr>
              <p:spPr bwMode="auto">
                <a:xfrm>
                  <a:off x="2389" y="3515"/>
                  <a:ext cx="8" cy="275"/>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3" name="Rectangle 713"/>
                <p:cNvSpPr>
                  <a:spLocks noChangeArrowheads="1"/>
                </p:cNvSpPr>
                <p:nvPr/>
              </p:nvSpPr>
              <p:spPr bwMode="auto">
                <a:xfrm>
                  <a:off x="2397" y="3515"/>
                  <a:ext cx="265" cy="6"/>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4" name="Rectangle 714"/>
                <p:cNvSpPr>
                  <a:spLocks noChangeArrowheads="1"/>
                </p:cNvSpPr>
                <p:nvPr/>
              </p:nvSpPr>
              <p:spPr bwMode="auto">
                <a:xfrm>
                  <a:off x="2397" y="3521"/>
                  <a:ext cx="7" cy="269"/>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5" name="Rectangle 715"/>
                <p:cNvSpPr>
                  <a:spLocks noChangeArrowheads="1"/>
                </p:cNvSpPr>
                <p:nvPr/>
              </p:nvSpPr>
              <p:spPr bwMode="auto">
                <a:xfrm>
                  <a:off x="2404" y="3521"/>
                  <a:ext cx="258" cy="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 name="Rectangle 716"/>
                <p:cNvSpPr>
                  <a:spLocks noChangeArrowheads="1"/>
                </p:cNvSpPr>
                <p:nvPr/>
              </p:nvSpPr>
              <p:spPr bwMode="auto">
                <a:xfrm>
                  <a:off x="2404" y="3529"/>
                  <a:ext cx="7" cy="26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7" name="Rectangle 717"/>
                <p:cNvSpPr>
                  <a:spLocks noChangeArrowheads="1"/>
                </p:cNvSpPr>
                <p:nvPr/>
              </p:nvSpPr>
              <p:spPr bwMode="auto">
                <a:xfrm>
                  <a:off x="2411" y="3529"/>
                  <a:ext cx="251" cy="8"/>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8" name="Rectangle 718"/>
                <p:cNvSpPr>
                  <a:spLocks noChangeArrowheads="1"/>
                </p:cNvSpPr>
                <p:nvPr/>
              </p:nvSpPr>
              <p:spPr bwMode="auto">
                <a:xfrm>
                  <a:off x="2411" y="3537"/>
                  <a:ext cx="7" cy="253"/>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9" name="Rectangle 719"/>
                <p:cNvSpPr>
                  <a:spLocks noChangeArrowheads="1"/>
                </p:cNvSpPr>
                <p:nvPr/>
              </p:nvSpPr>
              <p:spPr bwMode="auto">
                <a:xfrm>
                  <a:off x="2418" y="3537"/>
                  <a:ext cx="244" cy="7"/>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0" name="Rectangle 720"/>
                <p:cNvSpPr>
                  <a:spLocks noChangeArrowheads="1"/>
                </p:cNvSpPr>
                <p:nvPr/>
              </p:nvSpPr>
              <p:spPr bwMode="auto">
                <a:xfrm>
                  <a:off x="2418" y="3544"/>
                  <a:ext cx="7" cy="246"/>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1" name="Rectangle 721"/>
                <p:cNvSpPr>
                  <a:spLocks noChangeArrowheads="1"/>
                </p:cNvSpPr>
                <p:nvPr/>
              </p:nvSpPr>
              <p:spPr bwMode="auto">
                <a:xfrm>
                  <a:off x="2425" y="3544"/>
                  <a:ext cx="237" cy="8"/>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2" name="Rectangle 722"/>
                <p:cNvSpPr>
                  <a:spLocks noChangeArrowheads="1"/>
                </p:cNvSpPr>
                <p:nvPr/>
              </p:nvSpPr>
              <p:spPr bwMode="auto">
                <a:xfrm>
                  <a:off x="2425" y="3552"/>
                  <a:ext cx="10" cy="238"/>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3" name="Rectangle 723"/>
                <p:cNvSpPr>
                  <a:spLocks noChangeArrowheads="1"/>
                </p:cNvSpPr>
                <p:nvPr/>
              </p:nvSpPr>
              <p:spPr bwMode="auto">
                <a:xfrm>
                  <a:off x="2435" y="3552"/>
                  <a:ext cx="227" cy="8"/>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4" name="Rectangle 724"/>
                <p:cNvSpPr>
                  <a:spLocks noChangeArrowheads="1"/>
                </p:cNvSpPr>
                <p:nvPr/>
              </p:nvSpPr>
              <p:spPr bwMode="auto">
                <a:xfrm>
                  <a:off x="2435" y="3560"/>
                  <a:ext cx="7" cy="230"/>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5" name="Rectangle 725"/>
                <p:cNvSpPr>
                  <a:spLocks noChangeArrowheads="1"/>
                </p:cNvSpPr>
                <p:nvPr/>
              </p:nvSpPr>
              <p:spPr bwMode="auto">
                <a:xfrm>
                  <a:off x="2442" y="3560"/>
                  <a:ext cx="220"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 name="Rectangle 726"/>
                <p:cNvSpPr>
                  <a:spLocks noChangeArrowheads="1"/>
                </p:cNvSpPr>
                <p:nvPr/>
              </p:nvSpPr>
              <p:spPr bwMode="auto">
                <a:xfrm>
                  <a:off x="2442" y="3566"/>
                  <a:ext cx="7" cy="2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 name="Rectangle 727"/>
                <p:cNvSpPr>
                  <a:spLocks noChangeArrowheads="1"/>
                </p:cNvSpPr>
                <p:nvPr/>
              </p:nvSpPr>
              <p:spPr bwMode="auto">
                <a:xfrm>
                  <a:off x="2449" y="3566"/>
                  <a:ext cx="213" cy="9"/>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8" name="Rectangle 728"/>
                <p:cNvSpPr>
                  <a:spLocks noChangeArrowheads="1"/>
                </p:cNvSpPr>
                <p:nvPr/>
              </p:nvSpPr>
              <p:spPr bwMode="auto">
                <a:xfrm>
                  <a:off x="2449" y="3575"/>
                  <a:ext cx="7" cy="215"/>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9" name="Rectangle 729"/>
                <p:cNvSpPr>
                  <a:spLocks noChangeArrowheads="1"/>
                </p:cNvSpPr>
                <p:nvPr/>
              </p:nvSpPr>
              <p:spPr bwMode="auto">
                <a:xfrm>
                  <a:off x="2456" y="3575"/>
                  <a:ext cx="206" cy="8"/>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0" name="Rectangle 730"/>
                <p:cNvSpPr>
                  <a:spLocks noChangeArrowheads="1"/>
                </p:cNvSpPr>
                <p:nvPr/>
              </p:nvSpPr>
              <p:spPr bwMode="auto">
                <a:xfrm>
                  <a:off x="2456" y="3583"/>
                  <a:ext cx="7" cy="207"/>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1" name="Rectangle 731"/>
                <p:cNvSpPr>
                  <a:spLocks noChangeArrowheads="1"/>
                </p:cNvSpPr>
                <p:nvPr/>
              </p:nvSpPr>
              <p:spPr bwMode="auto">
                <a:xfrm>
                  <a:off x="2463" y="3583"/>
                  <a:ext cx="199" cy="8"/>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2" name="Rectangle 732"/>
                <p:cNvSpPr>
                  <a:spLocks noChangeArrowheads="1"/>
                </p:cNvSpPr>
                <p:nvPr/>
              </p:nvSpPr>
              <p:spPr bwMode="auto">
                <a:xfrm>
                  <a:off x="2463" y="3591"/>
                  <a:ext cx="7" cy="199"/>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3" name="Rectangle 733"/>
                <p:cNvSpPr>
                  <a:spLocks noChangeArrowheads="1"/>
                </p:cNvSpPr>
                <p:nvPr/>
              </p:nvSpPr>
              <p:spPr bwMode="auto">
                <a:xfrm>
                  <a:off x="2470" y="3591"/>
                  <a:ext cx="192" cy="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4" name="Rectangle 734"/>
                <p:cNvSpPr>
                  <a:spLocks noChangeArrowheads="1"/>
                </p:cNvSpPr>
                <p:nvPr/>
              </p:nvSpPr>
              <p:spPr bwMode="auto">
                <a:xfrm>
                  <a:off x="2470" y="3598"/>
                  <a:ext cx="7" cy="19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5" name="Rectangle 735"/>
                <p:cNvSpPr>
                  <a:spLocks noChangeArrowheads="1"/>
                </p:cNvSpPr>
                <p:nvPr/>
              </p:nvSpPr>
              <p:spPr bwMode="auto">
                <a:xfrm>
                  <a:off x="2477" y="3598"/>
                  <a:ext cx="185" cy="8"/>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6" name="Rectangle 736"/>
                <p:cNvSpPr>
                  <a:spLocks noChangeArrowheads="1"/>
                </p:cNvSpPr>
                <p:nvPr/>
              </p:nvSpPr>
              <p:spPr bwMode="auto">
                <a:xfrm>
                  <a:off x="2477" y="3606"/>
                  <a:ext cx="7" cy="184"/>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 name="Rectangle 737"/>
                <p:cNvSpPr>
                  <a:spLocks noChangeArrowheads="1"/>
                </p:cNvSpPr>
                <p:nvPr/>
              </p:nvSpPr>
              <p:spPr bwMode="auto">
                <a:xfrm>
                  <a:off x="2484" y="3606"/>
                  <a:ext cx="178" cy="8"/>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8" name="Rectangle 738"/>
                <p:cNvSpPr>
                  <a:spLocks noChangeArrowheads="1"/>
                </p:cNvSpPr>
                <p:nvPr/>
              </p:nvSpPr>
              <p:spPr bwMode="auto">
                <a:xfrm>
                  <a:off x="2484" y="3614"/>
                  <a:ext cx="7" cy="176"/>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9" name="Rectangle 739"/>
                <p:cNvSpPr>
                  <a:spLocks noChangeArrowheads="1"/>
                </p:cNvSpPr>
                <p:nvPr/>
              </p:nvSpPr>
              <p:spPr bwMode="auto">
                <a:xfrm>
                  <a:off x="2491" y="3614"/>
                  <a:ext cx="171" cy="6"/>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0" name="Rectangle 740"/>
                <p:cNvSpPr>
                  <a:spLocks noChangeArrowheads="1"/>
                </p:cNvSpPr>
                <p:nvPr/>
              </p:nvSpPr>
              <p:spPr bwMode="auto">
                <a:xfrm>
                  <a:off x="2491" y="3620"/>
                  <a:ext cx="8" cy="170"/>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1" name="Rectangle 741"/>
                <p:cNvSpPr>
                  <a:spLocks noChangeArrowheads="1"/>
                </p:cNvSpPr>
                <p:nvPr/>
              </p:nvSpPr>
              <p:spPr bwMode="auto">
                <a:xfrm>
                  <a:off x="2499" y="3620"/>
                  <a:ext cx="163" cy="9"/>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2" name="Rectangle 742"/>
                <p:cNvSpPr>
                  <a:spLocks noChangeArrowheads="1"/>
                </p:cNvSpPr>
                <p:nvPr/>
              </p:nvSpPr>
              <p:spPr bwMode="auto">
                <a:xfrm>
                  <a:off x="2499" y="3629"/>
                  <a:ext cx="7" cy="161"/>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3" name="Rectangle 743"/>
                <p:cNvSpPr>
                  <a:spLocks noChangeArrowheads="1"/>
                </p:cNvSpPr>
                <p:nvPr/>
              </p:nvSpPr>
              <p:spPr bwMode="auto">
                <a:xfrm>
                  <a:off x="2506" y="3629"/>
                  <a:ext cx="156" cy="8"/>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4" name="Rectangle 744"/>
                <p:cNvSpPr>
                  <a:spLocks noChangeArrowheads="1"/>
                </p:cNvSpPr>
                <p:nvPr/>
              </p:nvSpPr>
              <p:spPr bwMode="auto">
                <a:xfrm>
                  <a:off x="2506" y="3637"/>
                  <a:ext cx="9" cy="153"/>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5" name="Rectangle 745"/>
                <p:cNvSpPr>
                  <a:spLocks noChangeArrowheads="1"/>
                </p:cNvSpPr>
                <p:nvPr/>
              </p:nvSpPr>
              <p:spPr bwMode="auto">
                <a:xfrm>
                  <a:off x="2515" y="3637"/>
                  <a:ext cx="147" cy="6"/>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6" name="Rectangle 746"/>
                <p:cNvSpPr>
                  <a:spLocks noChangeArrowheads="1"/>
                </p:cNvSpPr>
                <p:nvPr/>
              </p:nvSpPr>
              <p:spPr bwMode="auto">
                <a:xfrm>
                  <a:off x="2515" y="3643"/>
                  <a:ext cx="7" cy="147"/>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 name="Rectangle 747"/>
                <p:cNvSpPr>
                  <a:spLocks noChangeArrowheads="1"/>
                </p:cNvSpPr>
                <p:nvPr/>
              </p:nvSpPr>
              <p:spPr bwMode="auto">
                <a:xfrm>
                  <a:off x="2522" y="3643"/>
                  <a:ext cx="140" cy="8"/>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8" name="Rectangle 748"/>
                <p:cNvSpPr>
                  <a:spLocks noChangeArrowheads="1"/>
                </p:cNvSpPr>
                <p:nvPr/>
              </p:nvSpPr>
              <p:spPr bwMode="auto">
                <a:xfrm>
                  <a:off x="2522" y="3651"/>
                  <a:ext cx="7" cy="139"/>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9" name="Rectangle 749"/>
                <p:cNvSpPr>
                  <a:spLocks noChangeArrowheads="1"/>
                </p:cNvSpPr>
                <p:nvPr/>
              </p:nvSpPr>
              <p:spPr bwMode="auto">
                <a:xfrm>
                  <a:off x="2529" y="3651"/>
                  <a:ext cx="133" cy="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0" name="Rectangle 750"/>
                <p:cNvSpPr>
                  <a:spLocks noChangeArrowheads="1"/>
                </p:cNvSpPr>
                <p:nvPr/>
              </p:nvSpPr>
              <p:spPr bwMode="auto">
                <a:xfrm>
                  <a:off x="2529" y="3660"/>
                  <a:ext cx="8" cy="130"/>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1" name="Rectangle 751"/>
                <p:cNvSpPr>
                  <a:spLocks noChangeArrowheads="1"/>
                </p:cNvSpPr>
                <p:nvPr/>
              </p:nvSpPr>
              <p:spPr bwMode="auto">
                <a:xfrm>
                  <a:off x="2537" y="3660"/>
                  <a:ext cx="125" cy="6"/>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2" name="Rectangle 752"/>
                <p:cNvSpPr>
                  <a:spLocks noChangeArrowheads="1"/>
                </p:cNvSpPr>
                <p:nvPr/>
              </p:nvSpPr>
              <p:spPr bwMode="auto">
                <a:xfrm>
                  <a:off x="2537" y="3666"/>
                  <a:ext cx="7" cy="124"/>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3" name="Rectangle 753"/>
                <p:cNvSpPr>
                  <a:spLocks noChangeArrowheads="1"/>
                </p:cNvSpPr>
                <p:nvPr/>
              </p:nvSpPr>
              <p:spPr bwMode="auto">
                <a:xfrm>
                  <a:off x="2544" y="3666"/>
                  <a:ext cx="118" cy="8"/>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4" name="Rectangle 754"/>
                <p:cNvSpPr>
                  <a:spLocks noChangeArrowheads="1"/>
                </p:cNvSpPr>
                <p:nvPr/>
              </p:nvSpPr>
              <p:spPr bwMode="auto">
                <a:xfrm>
                  <a:off x="2544" y="3674"/>
                  <a:ext cx="7" cy="116"/>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5" name="Rectangle 755"/>
                <p:cNvSpPr>
                  <a:spLocks noChangeArrowheads="1"/>
                </p:cNvSpPr>
                <p:nvPr/>
              </p:nvSpPr>
              <p:spPr bwMode="auto">
                <a:xfrm>
                  <a:off x="2551" y="3674"/>
                  <a:ext cx="111" cy="8"/>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6" name="Rectangle 756"/>
                <p:cNvSpPr>
                  <a:spLocks noChangeArrowheads="1"/>
                </p:cNvSpPr>
                <p:nvPr/>
              </p:nvSpPr>
              <p:spPr bwMode="auto">
                <a:xfrm>
                  <a:off x="2551" y="3682"/>
                  <a:ext cx="7" cy="108"/>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 name="Rectangle 757"/>
                <p:cNvSpPr>
                  <a:spLocks noChangeArrowheads="1"/>
                </p:cNvSpPr>
                <p:nvPr/>
              </p:nvSpPr>
              <p:spPr bwMode="auto">
                <a:xfrm>
                  <a:off x="2558" y="3682"/>
                  <a:ext cx="104" cy="9"/>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 name="Rectangle 758"/>
                <p:cNvSpPr>
                  <a:spLocks noChangeArrowheads="1"/>
                </p:cNvSpPr>
                <p:nvPr/>
              </p:nvSpPr>
              <p:spPr bwMode="auto">
                <a:xfrm>
                  <a:off x="2558" y="3691"/>
                  <a:ext cx="7" cy="99"/>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9" name="Rectangle 759"/>
                <p:cNvSpPr>
                  <a:spLocks noChangeArrowheads="1"/>
                </p:cNvSpPr>
                <p:nvPr/>
              </p:nvSpPr>
              <p:spPr bwMode="auto">
                <a:xfrm>
                  <a:off x="2565" y="3691"/>
                  <a:ext cx="97" cy="6"/>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0" name="Rectangle 760"/>
                <p:cNvSpPr>
                  <a:spLocks noChangeArrowheads="1"/>
                </p:cNvSpPr>
                <p:nvPr/>
              </p:nvSpPr>
              <p:spPr bwMode="auto">
                <a:xfrm>
                  <a:off x="2565" y="3697"/>
                  <a:ext cx="7" cy="93"/>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1" name="Rectangle 761"/>
                <p:cNvSpPr>
                  <a:spLocks noChangeArrowheads="1"/>
                </p:cNvSpPr>
                <p:nvPr/>
              </p:nvSpPr>
              <p:spPr bwMode="auto">
                <a:xfrm>
                  <a:off x="2572" y="3697"/>
                  <a:ext cx="90" cy="8"/>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2" name="Rectangle 762"/>
                <p:cNvSpPr>
                  <a:spLocks noChangeArrowheads="1"/>
                </p:cNvSpPr>
                <p:nvPr/>
              </p:nvSpPr>
              <p:spPr bwMode="auto">
                <a:xfrm>
                  <a:off x="2572" y="3705"/>
                  <a:ext cx="7" cy="85"/>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3" name="Rectangle 763"/>
                <p:cNvSpPr>
                  <a:spLocks noChangeArrowheads="1"/>
                </p:cNvSpPr>
                <p:nvPr/>
              </p:nvSpPr>
              <p:spPr bwMode="auto">
                <a:xfrm>
                  <a:off x="2579" y="3705"/>
                  <a:ext cx="83" cy="9"/>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4" name="Rectangle 764"/>
                <p:cNvSpPr>
                  <a:spLocks noChangeArrowheads="1"/>
                </p:cNvSpPr>
                <p:nvPr/>
              </p:nvSpPr>
              <p:spPr bwMode="auto">
                <a:xfrm>
                  <a:off x="2579" y="3714"/>
                  <a:ext cx="10" cy="76"/>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5" name="Rectangle 765"/>
                <p:cNvSpPr>
                  <a:spLocks noChangeArrowheads="1"/>
                </p:cNvSpPr>
                <p:nvPr/>
              </p:nvSpPr>
              <p:spPr bwMode="auto">
                <a:xfrm>
                  <a:off x="2589" y="3714"/>
                  <a:ext cx="73" cy="6"/>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6" name="Rectangle 766"/>
                <p:cNvSpPr>
                  <a:spLocks noChangeArrowheads="1"/>
                </p:cNvSpPr>
                <p:nvPr/>
              </p:nvSpPr>
              <p:spPr bwMode="auto">
                <a:xfrm>
                  <a:off x="2589" y="3720"/>
                  <a:ext cx="7" cy="70"/>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 name="Rectangle 767"/>
                <p:cNvSpPr>
                  <a:spLocks noChangeArrowheads="1"/>
                </p:cNvSpPr>
                <p:nvPr/>
              </p:nvSpPr>
              <p:spPr bwMode="auto">
                <a:xfrm>
                  <a:off x="2596" y="3720"/>
                  <a:ext cx="66" cy="8"/>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8" name="Rectangle 768"/>
                <p:cNvSpPr>
                  <a:spLocks noChangeArrowheads="1"/>
                </p:cNvSpPr>
                <p:nvPr/>
              </p:nvSpPr>
              <p:spPr bwMode="auto">
                <a:xfrm>
                  <a:off x="2596" y="3728"/>
                  <a:ext cx="7" cy="62"/>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9" name="Rectangle 769"/>
                <p:cNvSpPr>
                  <a:spLocks noChangeArrowheads="1"/>
                </p:cNvSpPr>
                <p:nvPr/>
              </p:nvSpPr>
              <p:spPr bwMode="auto">
                <a:xfrm>
                  <a:off x="2603" y="3728"/>
                  <a:ext cx="59" cy="8"/>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0" name="Rectangle 770"/>
                <p:cNvSpPr>
                  <a:spLocks noChangeArrowheads="1"/>
                </p:cNvSpPr>
                <p:nvPr/>
              </p:nvSpPr>
              <p:spPr bwMode="auto">
                <a:xfrm>
                  <a:off x="2603" y="3736"/>
                  <a:ext cx="7" cy="54"/>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1" name="Rectangle 771"/>
                <p:cNvSpPr>
                  <a:spLocks noChangeArrowheads="1"/>
                </p:cNvSpPr>
                <p:nvPr/>
              </p:nvSpPr>
              <p:spPr bwMode="auto">
                <a:xfrm>
                  <a:off x="2610" y="3736"/>
                  <a:ext cx="52" cy="7"/>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2" name="Rectangle 772"/>
                <p:cNvSpPr>
                  <a:spLocks noChangeArrowheads="1"/>
                </p:cNvSpPr>
                <p:nvPr/>
              </p:nvSpPr>
              <p:spPr bwMode="auto">
                <a:xfrm>
                  <a:off x="2610" y="3743"/>
                  <a:ext cx="7" cy="47"/>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3" name="Rectangle 773"/>
                <p:cNvSpPr>
                  <a:spLocks noChangeArrowheads="1"/>
                </p:cNvSpPr>
                <p:nvPr/>
              </p:nvSpPr>
              <p:spPr bwMode="auto">
                <a:xfrm>
                  <a:off x="2617" y="3743"/>
                  <a:ext cx="45" cy="8"/>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4" name="Rectangle 774"/>
                <p:cNvSpPr>
                  <a:spLocks noChangeArrowheads="1"/>
                </p:cNvSpPr>
                <p:nvPr/>
              </p:nvSpPr>
              <p:spPr bwMode="auto">
                <a:xfrm>
                  <a:off x="2617" y="3751"/>
                  <a:ext cx="7" cy="3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5" name="Rectangle 775"/>
                <p:cNvSpPr>
                  <a:spLocks noChangeArrowheads="1"/>
                </p:cNvSpPr>
                <p:nvPr/>
              </p:nvSpPr>
              <p:spPr bwMode="auto">
                <a:xfrm>
                  <a:off x="2624" y="3751"/>
                  <a:ext cx="38" cy="8"/>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6" name="Rectangle 776"/>
                <p:cNvSpPr>
                  <a:spLocks noChangeArrowheads="1"/>
                </p:cNvSpPr>
                <p:nvPr/>
              </p:nvSpPr>
              <p:spPr bwMode="auto">
                <a:xfrm>
                  <a:off x="2624" y="3759"/>
                  <a:ext cx="7" cy="31"/>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7" name="Rectangle 777"/>
                <p:cNvSpPr>
                  <a:spLocks noChangeArrowheads="1"/>
                </p:cNvSpPr>
                <p:nvPr/>
              </p:nvSpPr>
              <p:spPr bwMode="auto">
                <a:xfrm>
                  <a:off x="2631" y="3759"/>
                  <a:ext cx="31" cy="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8" name="Rectangle 778"/>
                <p:cNvSpPr>
                  <a:spLocks noChangeArrowheads="1"/>
                </p:cNvSpPr>
                <p:nvPr/>
              </p:nvSpPr>
              <p:spPr bwMode="auto">
                <a:xfrm>
                  <a:off x="2631" y="3765"/>
                  <a:ext cx="8" cy="25"/>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9" name="Rectangle 779"/>
                <p:cNvSpPr>
                  <a:spLocks noChangeArrowheads="1"/>
                </p:cNvSpPr>
                <p:nvPr/>
              </p:nvSpPr>
              <p:spPr bwMode="auto">
                <a:xfrm>
                  <a:off x="2639" y="3765"/>
                  <a:ext cx="23" cy="9"/>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0" name="Rectangle 780"/>
                <p:cNvSpPr>
                  <a:spLocks noChangeArrowheads="1"/>
                </p:cNvSpPr>
                <p:nvPr/>
              </p:nvSpPr>
              <p:spPr bwMode="auto">
                <a:xfrm>
                  <a:off x="2639" y="3774"/>
                  <a:ext cx="7" cy="1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1" name="Rectangle 781"/>
                <p:cNvSpPr>
                  <a:spLocks noChangeArrowheads="1"/>
                </p:cNvSpPr>
                <p:nvPr/>
              </p:nvSpPr>
              <p:spPr bwMode="auto">
                <a:xfrm>
                  <a:off x="2646" y="3774"/>
                  <a:ext cx="16" cy="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2" name="Rectangle 782"/>
                <p:cNvSpPr>
                  <a:spLocks noChangeArrowheads="1"/>
                </p:cNvSpPr>
                <p:nvPr/>
              </p:nvSpPr>
              <p:spPr bwMode="auto">
                <a:xfrm>
                  <a:off x="2646" y="3782"/>
                  <a:ext cx="7" cy="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3" name="Rectangle 783"/>
                <p:cNvSpPr>
                  <a:spLocks noChangeArrowheads="1"/>
                </p:cNvSpPr>
                <p:nvPr/>
              </p:nvSpPr>
              <p:spPr bwMode="auto">
                <a:xfrm>
                  <a:off x="2653" y="3782"/>
                  <a:ext cx="9" cy="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670" name="Freeform 785"/>
              <p:cNvSpPr>
                <a:spLocks/>
              </p:cNvSpPr>
              <p:nvPr/>
            </p:nvSpPr>
            <p:spPr bwMode="auto">
              <a:xfrm>
                <a:off x="2280" y="3392"/>
                <a:ext cx="380" cy="396"/>
              </a:xfrm>
              <a:custGeom>
                <a:avLst/>
                <a:gdLst>
                  <a:gd name="T0" fmla="*/ 380 w 380"/>
                  <a:gd name="T1" fmla="*/ 396 h 396"/>
                  <a:gd name="T2" fmla="*/ 380 w 380"/>
                  <a:gd name="T3" fmla="*/ 85 h 396"/>
                  <a:gd name="T4" fmla="*/ 0 w 380"/>
                  <a:gd name="T5" fmla="*/ 0 h 396"/>
                  <a:gd name="T6" fmla="*/ 0 w 380"/>
                  <a:gd name="T7" fmla="*/ 303 h 396"/>
                  <a:gd name="T8" fmla="*/ 380 w 380"/>
                  <a:gd name="T9" fmla="*/ 396 h 396"/>
                </a:gdLst>
                <a:ahLst/>
                <a:cxnLst>
                  <a:cxn ang="0">
                    <a:pos x="T0" y="T1"/>
                  </a:cxn>
                  <a:cxn ang="0">
                    <a:pos x="T2" y="T3"/>
                  </a:cxn>
                  <a:cxn ang="0">
                    <a:pos x="T4" y="T5"/>
                  </a:cxn>
                  <a:cxn ang="0">
                    <a:pos x="T6" y="T7"/>
                  </a:cxn>
                  <a:cxn ang="0">
                    <a:pos x="T8" y="T9"/>
                  </a:cxn>
                </a:cxnLst>
                <a:rect l="0" t="0" r="r" b="b"/>
                <a:pathLst>
                  <a:path w="380" h="396">
                    <a:moveTo>
                      <a:pt x="380" y="396"/>
                    </a:moveTo>
                    <a:lnTo>
                      <a:pt x="380" y="85"/>
                    </a:lnTo>
                    <a:lnTo>
                      <a:pt x="0" y="0"/>
                    </a:lnTo>
                    <a:lnTo>
                      <a:pt x="0" y="303"/>
                    </a:lnTo>
                    <a:lnTo>
                      <a:pt x="38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74" name="Group 789"/>
            <p:cNvGrpSpPr>
              <a:grpSpLocks/>
            </p:cNvGrpSpPr>
            <p:nvPr/>
          </p:nvGrpSpPr>
          <p:grpSpPr bwMode="auto">
            <a:xfrm>
              <a:off x="3665538" y="5441950"/>
              <a:ext cx="511175" cy="512763"/>
              <a:chOff x="2309" y="3428"/>
              <a:chExt cx="322" cy="323"/>
            </a:xfrm>
          </p:grpSpPr>
          <p:sp>
            <p:nvSpPr>
              <p:cNvPr id="775" name="Freeform 787"/>
              <p:cNvSpPr>
                <a:spLocks/>
              </p:cNvSpPr>
              <p:nvPr/>
            </p:nvSpPr>
            <p:spPr bwMode="auto">
              <a:xfrm>
                <a:off x="2309" y="3428"/>
                <a:ext cx="322" cy="323"/>
              </a:xfrm>
              <a:custGeom>
                <a:avLst/>
                <a:gdLst>
                  <a:gd name="T0" fmla="*/ 322 w 322"/>
                  <a:gd name="T1" fmla="*/ 323 h 323"/>
                  <a:gd name="T2" fmla="*/ 322 w 322"/>
                  <a:gd name="T3" fmla="*/ 68 h 323"/>
                  <a:gd name="T4" fmla="*/ 0 w 322"/>
                  <a:gd name="T5" fmla="*/ 0 h 323"/>
                  <a:gd name="T6" fmla="*/ 0 w 322"/>
                  <a:gd name="T7" fmla="*/ 248 h 323"/>
                  <a:gd name="T8" fmla="*/ 322 w 322"/>
                  <a:gd name="T9" fmla="*/ 323 h 323"/>
                </a:gdLst>
                <a:ahLst/>
                <a:cxnLst>
                  <a:cxn ang="0">
                    <a:pos x="T0" y="T1"/>
                  </a:cxn>
                  <a:cxn ang="0">
                    <a:pos x="T2" y="T3"/>
                  </a:cxn>
                  <a:cxn ang="0">
                    <a:pos x="T4" y="T5"/>
                  </a:cxn>
                  <a:cxn ang="0">
                    <a:pos x="T6" y="T7"/>
                  </a:cxn>
                  <a:cxn ang="0">
                    <a:pos x="T8" y="T9"/>
                  </a:cxn>
                </a:cxnLst>
                <a:rect l="0" t="0" r="r" b="b"/>
                <a:pathLst>
                  <a:path w="322" h="323">
                    <a:moveTo>
                      <a:pt x="322" y="323"/>
                    </a:moveTo>
                    <a:lnTo>
                      <a:pt x="322" y="68"/>
                    </a:lnTo>
                    <a:lnTo>
                      <a:pt x="0" y="0"/>
                    </a:lnTo>
                    <a:lnTo>
                      <a:pt x="0" y="248"/>
                    </a:lnTo>
                    <a:lnTo>
                      <a:pt x="322" y="323"/>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6" name="Freeform 788"/>
              <p:cNvSpPr>
                <a:spLocks/>
              </p:cNvSpPr>
              <p:nvPr/>
            </p:nvSpPr>
            <p:spPr bwMode="auto">
              <a:xfrm>
                <a:off x="2309" y="3428"/>
                <a:ext cx="322" cy="323"/>
              </a:xfrm>
              <a:custGeom>
                <a:avLst/>
                <a:gdLst>
                  <a:gd name="T0" fmla="*/ 322 w 322"/>
                  <a:gd name="T1" fmla="*/ 323 h 323"/>
                  <a:gd name="T2" fmla="*/ 322 w 322"/>
                  <a:gd name="T3" fmla="*/ 68 h 323"/>
                  <a:gd name="T4" fmla="*/ 0 w 322"/>
                  <a:gd name="T5" fmla="*/ 0 h 323"/>
                  <a:gd name="T6" fmla="*/ 0 w 322"/>
                  <a:gd name="T7" fmla="*/ 248 h 323"/>
                  <a:gd name="T8" fmla="*/ 322 w 322"/>
                  <a:gd name="T9" fmla="*/ 323 h 323"/>
                </a:gdLst>
                <a:ahLst/>
                <a:cxnLst>
                  <a:cxn ang="0">
                    <a:pos x="T0" y="T1"/>
                  </a:cxn>
                  <a:cxn ang="0">
                    <a:pos x="T2" y="T3"/>
                  </a:cxn>
                  <a:cxn ang="0">
                    <a:pos x="T4" y="T5"/>
                  </a:cxn>
                  <a:cxn ang="0">
                    <a:pos x="T6" y="T7"/>
                  </a:cxn>
                  <a:cxn ang="0">
                    <a:pos x="T8" y="T9"/>
                  </a:cxn>
                </a:cxnLst>
                <a:rect l="0" t="0" r="r" b="b"/>
                <a:pathLst>
                  <a:path w="322" h="323">
                    <a:moveTo>
                      <a:pt x="322" y="323"/>
                    </a:moveTo>
                    <a:lnTo>
                      <a:pt x="322" y="68"/>
                    </a:lnTo>
                    <a:lnTo>
                      <a:pt x="0" y="0"/>
                    </a:lnTo>
                    <a:lnTo>
                      <a:pt x="0" y="248"/>
                    </a:lnTo>
                    <a:lnTo>
                      <a:pt x="322" y="323"/>
                    </a:lnTo>
                  </a:path>
                </a:pathLst>
              </a:custGeom>
              <a:noFill/>
              <a:ln w="79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77" name="Group 912"/>
            <p:cNvGrpSpPr>
              <a:grpSpLocks/>
            </p:cNvGrpSpPr>
            <p:nvPr/>
          </p:nvGrpSpPr>
          <p:grpSpPr bwMode="auto">
            <a:xfrm>
              <a:off x="3698875" y="5473700"/>
              <a:ext cx="466725" cy="460375"/>
              <a:chOff x="2330" y="3448"/>
              <a:chExt cx="294" cy="290"/>
            </a:xfrm>
          </p:grpSpPr>
          <p:sp>
            <p:nvSpPr>
              <p:cNvPr id="778" name="Freeform 790"/>
              <p:cNvSpPr>
                <a:spLocks/>
              </p:cNvSpPr>
              <p:nvPr/>
            </p:nvSpPr>
            <p:spPr bwMode="auto">
              <a:xfrm>
                <a:off x="2342" y="3459"/>
                <a:ext cx="282" cy="279"/>
              </a:xfrm>
              <a:custGeom>
                <a:avLst/>
                <a:gdLst>
                  <a:gd name="T0" fmla="*/ 0 w 282"/>
                  <a:gd name="T1" fmla="*/ 0 h 279"/>
                  <a:gd name="T2" fmla="*/ 0 w 282"/>
                  <a:gd name="T3" fmla="*/ 213 h 279"/>
                  <a:gd name="T4" fmla="*/ 282 w 282"/>
                  <a:gd name="T5" fmla="*/ 279 h 279"/>
                  <a:gd name="T6" fmla="*/ 282 w 282"/>
                  <a:gd name="T7" fmla="*/ 60 h 279"/>
                  <a:gd name="T8" fmla="*/ 0 w 282"/>
                  <a:gd name="T9" fmla="*/ 0 h 279"/>
                </a:gdLst>
                <a:ahLst/>
                <a:cxnLst>
                  <a:cxn ang="0">
                    <a:pos x="T0" y="T1"/>
                  </a:cxn>
                  <a:cxn ang="0">
                    <a:pos x="T2" y="T3"/>
                  </a:cxn>
                  <a:cxn ang="0">
                    <a:pos x="T4" y="T5"/>
                  </a:cxn>
                  <a:cxn ang="0">
                    <a:pos x="T6" y="T7"/>
                  </a:cxn>
                  <a:cxn ang="0">
                    <a:pos x="T8" y="T9"/>
                  </a:cxn>
                </a:cxnLst>
                <a:rect l="0" t="0" r="r" b="b"/>
                <a:pathLst>
                  <a:path w="282" h="279">
                    <a:moveTo>
                      <a:pt x="0" y="0"/>
                    </a:moveTo>
                    <a:lnTo>
                      <a:pt x="0" y="213"/>
                    </a:lnTo>
                    <a:lnTo>
                      <a:pt x="282" y="279"/>
                    </a:lnTo>
                    <a:lnTo>
                      <a:pt x="282" y="6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79" name="Group 910"/>
              <p:cNvGrpSpPr>
                <a:grpSpLocks/>
              </p:cNvGrpSpPr>
              <p:nvPr/>
            </p:nvGrpSpPr>
            <p:grpSpPr bwMode="auto">
              <a:xfrm>
                <a:off x="2330" y="3448"/>
                <a:ext cx="285" cy="282"/>
                <a:chOff x="2330" y="3448"/>
                <a:chExt cx="285" cy="282"/>
              </a:xfrm>
            </p:grpSpPr>
            <p:sp>
              <p:nvSpPr>
                <p:cNvPr id="781" name="Rectangle 791"/>
                <p:cNvSpPr>
                  <a:spLocks noChangeArrowheads="1"/>
                </p:cNvSpPr>
                <p:nvPr/>
              </p:nvSpPr>
              <p:spPr bwMode="auto">
                <a:xfrm>
                  <a:off x="2330" y="3726"/>
                  <a:ext cx="285" cy="4"/>
                </a:xfrm>
                <a:prstGeom prst="rect">
                  <a:avLst/>
                </a:prstGeom>
                <a:solidFill>
                  <a:srgbClr val="496C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2" name="Rectangle 792"/>
                <p:cNvSpPr>
                  <a:spLocks noChangeArrowheads="1"/>
                </p:cNvSpPr>
                <p:nvPr/>
              </p:nvSpPr>
              <p:spPr bwMode="auto">
                <a:xfrm>
                  <a:off x="2330" y="3722"/>
                  <a:ext cx="285" cy="4"/>
                </a:xfrm>
                <a:prstGeom prst="rect">
                  <a:avLst/>
                </a:prstGeom>
                <a:solidFill>
                  <a:srgbClr val="496C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3" name="Rectangle 793"/>
                <p:cNvSpPr>
                  <a:spLocks noChangeArrowheads="1"/>
                </p:cNvSpPr>
                <p:nvPr/>
              </p:nvSpPr>
              <p:spPr bwMode="auto">
                <a:xfrm>
                  <a:off x="2608" y="3448"/>
                  <a:ext cx="7" cy="274"/>
                </a:xfrm>
                <a:prstGeom prst="rect">
                  <a:avLst/>
                </a:prstGeom>
                <a:solidFill>
                  <a:srgbClr val="496C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4" name="Rectangle 794"/>
                <p:cNvSpPr>
                  <a:spLocks noChangeArrowheads="1"/>
                </p:cNvSpPr>
                <p:nvPr/>
              </p:nvSpPr>
              <p:spPr bwMode="auto">
                <a:xfrm>
                  <a:off x="2330" y="3718"/>
                  <a:ext cx="278" cy="4"/>
                </a:xfrm>
                <a:prstGeom prst="rect">
                  <a:avLst/>
                </a:prstGeom>
                <a:solidFill>
                  <a:srgbClr val="496C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5" name="Rectangle 795"/>
                <p:cNvSpPr>
                  <a:spLocks noChangeArrowheads="1"/>
                </p:cNvSpPr>
                <p:nvPr/>
              </p:nvSpPr>
              <p:spPr bwMode="auto">
                <a:xfrm>
                  <a:off x="2603" y="3448"/>
                  <a:ext cx="5" cy="270"/>
                </a:xfrm>
                <a:prstGeom prst="rect">
                  <a:avLst/>
                </a:prstGeom>
                <a:solidFill>
                  <a:srgbClr val="496C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6" name="Rectangle 796"/>
                <p:cNvSpPr>
                  <a:spLocks noChangeArrowheads="1"/>
                </p:cNvSpPr>
                <p:nvPr/>
              </p:nvSpPr>
              <p:spPr bwMode="auto">
                <a:xfrm>
                  <a:off x="2330" y="3714"/>
                  <a:ext cx="273" cy="4"/>
                </a:xfrm>
                <a:prstGeom prst="rect">
                  <a:avLst/>
                </a:prstGeom>
                <a:solidFill>
                  <a:srgbClr val="496C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7" name="Rectangle 797"/>
                <p:cNvSpPr>
                  <a:spLocks noChangeArrowheads="1"/>
                </p:cNvSpPr>
                <p:nvPr/>
              </p:nvSpPr>
              <p:spPr bwMode="auto">
                <a:xfrm>
                  <a:off x="2598" y="3448"/>
                  <a:ext cx="5" cy="266"/>
                </a:xfrm>
                <a:prstGeom prst="rect">
                  <a:avLst/>
                </a:prstGeom>
                <a:solidFill>
                  <a:srgbClr val="496C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 name="Rectangle 798"/>
                <p:cNvSpPr>
                  <a:spLocks noChangeArrowheads="1"/>
                </p:cNvSpPr>
                <p:nvPr/>
              </p:nvSpPr>
              <p:spPr bwMode="auto">
                <a:xfrm>
                  <a:off x="2330" y="3709"/>
                  <a:ext cx="268" cy="5"/>
                </a:xfrm>
                <a:prstGeom prst="rect">
                  <a:avLst/>
                </a:prstGeom>
                <a:solidFill>
                  <a:srgbClr val="496C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9" name="Rectangle 799"/>
                <p:cNvSpPr>
                  <a:spLocks noChangeArrowheads="1"/>
                </p:cNvSpPr>
                <p:nvPr/>
              </p:nvSpPr>
              <p:spPr bwMode="auto">
                <a:xfrm>
                  <a:off x="2593" y="3448"/>
                  <a:ext cx="5" cy="261"/>
                </a:xfrm>
                <a:prstGeom prst="rect">
                  <a:avLst/>
                </a:prstGeom>
                <a:solidFill>
                  <a:srgbClr val="496C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0" name="Rectangle 800"/>
                <p:cNvSpPr>
                  <a:spLocks noChangeArrowheads="1"/>
                </p:cNvSpPr>
                <p:nvPr/>
              </p:nvSpPr>
              <p:spPr bwMode="auto">
                <a:xfrm>
                  <a:off x="2330" y="3705"/>
                  <a:ext cx="263" cy="4"/>
                </a:xfrm>
                <a:prstGeom prst="rect">
                  <a:avLst/>
                </a:prstGeom>
                <a:solidFill>
                  <a:srgbClr val="496D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1" name="Rectangle 801"/>
                <p:cNvSpPr>
                  <a:spLocks noChangeArrowheads="1"/>
                </p:cNvSpPr>
                <p:nvPr/>
              </p:nvSpPr>
              <p:spPr bwMode="auto">
                <a:xfrm>
                  <a:off x="2589" y="3448"/>
                  <a:ext cx="4" cy="257"/>
                </a:xfrm>
                <a:prstGeom prst="rect">
                  <a:avLst/>
                </a:prstGeom>
                <a:solidFill>
                  <a:srgbClr val="496D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2" name="Rectangle 802"/>
                <p:cNvSpPr>
                  <a:spLocks noChangeArrowheads="1"/>
                </p:cNvSpPr>
                <p:nvPr/>
              </p:nvSpPr>
              <p:spPr bwMode="auto">
                <a:xfrm>
                  <a:off x="2330" y="3699"/>
                  <a:ext cx="259" cy="6"/>
                </a:xfrm>
                <a:prstGeom prst="rect">
                  <a:avLst/>
                </a:prstGeom>
                <a:solidFill>
                  <a:srgbClr val="496D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3" name="Rectangle 803"/>
                <p:cNvSpPr>
                  <a:spLocks noChangeArrowheads="1"/>
                </p:cNvSpPr>
                <p:nvPr/>
              </p:nvSpPr>
              <p:spPr bwMode="auto">
                <a:xfrm>
                  <a:off x="2584" y="3448"/>
                  <a:ext cx="5" cy="251"/>
                </a:xfrm>
                <a:prstGeom prst="rect">
                  <a:avLst/>
                </a:prstGeom>
                <a:solidFill>
                  <a:srgbClr val="496D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4" name="Rectangle 804"/>
                <p:cNvSpPr>
                  <a:spLocks noChangeArrowheads="1"/>
                </p:cNvSpPr>
                <p:nvPr/>
              </p:nvSpPr>
              <p:spPr bwMode="auto">
                <a:xfrm>
                  <a:off x="2330" y="3695"/>
                  <a:ext cx="254" cy="4"/>
                </a:xfrm>
                <a:prstGeom prst="rect">
                  <a:avLst/>
                </a:prstGeom>
                <a:solidFill>
                  <a:srgbClr val="4A6D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5" name="Rectangle 805"/>
                <p:cNvSpPr>
                  <a:spLocks noChangeArrowheads="1"/>
                </p:cNvSpPr>
                <p:nvPr/>
              </p:nvSpPr>
              <p:spPr bwMode="auto">
                <a:xfrm>
                  <a:off x="2579" y="3448"/>
                  <a:ext cx="5" cy="247"/>
                </a:xfrm>
                <a:prstGeom prst="rect">
                  <a:avLst/>
                </a:prstGeom>
                <a:solidFill>
                  <a:srgbClr val="4A6D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6" name="Rectangle 806"/>
                <p:cNvSpPr>
                  <a:spLocks noChangeArrowheads="1"/>
                </p:cNvSpPr>
                <p:nvPr/>
              </p:nvSpPr>
              <p:spPr bwMode="auto">
                <a:xfrm>
                  <a:off x="2330" y="3691"/>
                  <a:ext cx="249" cy="4"/>
                </a:xfrm>
                <a:prstGeom prst="rect">
                  <a:avLst/>
                </a:prstGeom>
                <a:solidFill>
                  <a:srgbClr val="4A6E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7" name="Rectangle 807"/>
                <p:cNvSpPr>
                  <a:spLocks noChangeArrowheads="1"/>
                </p:cNvSpPr>
                <p:nvPr/>
              </p:nvSpPr>
              <p:spPr bwMode="auto">
                <a:xfrm>
                  <a:off x="2574" y="3448"/>
                  <a:ext cx="5" cy="243"/>
                </a:xfrm>
                <a:prstGeom prst="rect">
                  <a:avLst/>
                </a:prstGeom>
                <a:solidFill>
                  <a:srgbClr val="4A6E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8" name="Rectangle 808"/>
                <p:cNvSpPr>
                  <a:spLocks noChangeArrowheads="1"/>
                </p:cNvSpPr>
                <p:nvPr/>
              </p:nvSpPr>
              <p:spPr bwMode="auto">
                <a:xfrm>
                  <a:off x="2330" y="3687"/>
                  <a:ext cx="244" cy="4"/>
                </a:xfrm>
                <a:prstGeom prst="rect">
                  <a:avLst/>
                </a:prstGeom>
                <a:solidFill>
                  <a:srgbClr val="4A6E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 name="Rectangle 809"/>
                <p:cNvSpPr>
                  <a:spLocks noChangeArrowheads="1"/>
                </p:cNvSpPr>
                <p:nvPr/>
              </p:nvSpPr>
              <p:spPr bwMode="auto">
                <a:xfrm>
                  <a:off x="2570" y="3448"/>
                  <a:ext cx="4" cy="239"/>
                </a:xfrm>
                <a:prstGeom prst="rect">
                  <a:avLst/>
                </a:prstGeom>
                <a:solidFill>
                  <a:srgbClr val="4A6E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0" name="Rectangle 810"/>
                <p:cNvSpPr>
                  <a:spLocks noChangeArrowheads="1"/>
                </p:cNvSpPr>
                <p:nvPr/>
              </p:nvSpPr>
              <p:spPr bwMode="auto">
                <a:xfrm>
                  <a:off x="2330" y="3682"/>
                  <a:ext cx="240" cy="5"/>
                </a:xfrm>
                <a:prstGeom prst="rect">
                  <a:avLst/>
                </a:prstGeom>
                <a:solidFill>
                  <a:srgbClr val="4A6E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1" name="Rectangle 811"/>
                <p:cNvSpPr>
                  <a:spLocks noChangeArrowheads="1"/>
                </p:cNvSpPr>
                <p:nvPr/>
              </p:nvSpPr>
              <p:spPr bwMode="auto">
                <a:xfrm>
                  <a:off x="2330" y="3678"/>
                  <a:ext cx="240" cy="4"/>
                </a:xfrm>
                <a:prstGeom prst="rect">
                  <a:avLst/>
                </a:prstGeom>
                <a:solidFill>
                  <a:srgbClr val="4B6F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2" name="Rectangle 812"/>
                <p:cNvSpPr>
                  <a:spLocks noChangeArrowheads="1"/>
                </p:cNvSpPr>
                <p:nvPr/>
              </p:nvSpPr>
              <p:spPr bwMode="auto">
                <a:xfrm>
                  <a:off x="2563" y="3448"/>
                  <a:ext cx="7" cy="230"/>
                </a:xfrm>
                <a:prstGeom prst="rect">
                  <a:avLst/>
                </a:prstGeom>
                <a:solidFill>
                  <a:srgbClr val="4B6F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3" name="Rectangle 813"/>
                <p:cNvSpPr>
                  <a:spLocks noChangeArrowheads="1"/>
                </p:cNvSpPr>
                <p:nvPr/>
              </p:nvSpPr>
              <p:spPr bwMode="auto">
                <a:xfrm>
                  <a:off x="2330" y="3672"/>
                  <a:ext cx="233" cy="6"/>
                </a:xfrm>
                <a:prstGeom prst="rect">
                  <a:avLst/>
                </a:prstGeom>
                <a:solidFill>
                  <a:srgbClr val="4B6F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4" name="Rectangle 814"/>
                <p:cNvSpPr>
                  <a:spLocks noChangeArrowheads="1"/>
                </p:cNvSpPr>
                <p:nvPr/>
              </p:nvSpPr>
              <p:spPr bwMode="auto">
                <a:xfrm>
                  <a:off x="2558" y="3448"/>
                  <a:ext cx="5" cy="224"/>
                </a:xfrm>
                <a:prstGeom prst="rect">
                  <a:avLst/>
                </a:prstGeom>
                <a:solidFill>
                  <a:srgbClr val="4B6F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5" name="Rectangle 815"/>
                <p:cNvSpPr>
                  <a:spLocks noChangeArrowheads="1"/>
                </p:cNvSpPr>
                <p:nvPr/>
              </p:nvSpPr>
              <p:spPr bwMode="auto">
                <a:xfrm>
                  <a:off x="2330" y="3668"/>
                  <a:ext cx="228" cy="4"/>
                </a:xfrm>
                <a:prstGeom prst="rect">
                  <a:avLst/>
                </a:prstGeom>
                <a:solidFill>
                  <a:srgbClr val="4B70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6" name="Rectangle 816"/>
                <p:cNvSpPr>
                  <a:spLocks noChangeArrowheads="1"/>
                </p:cNvSpPr>
                <p:nvPr/>
              </p:nvSpPr>
              <p:spPr bwMode="auto">
                <a:xfrm>
                  <a:off x="2553" y="3448"/>
                  <a:ext cx="5" cy="220"/>
                </a:xfrm>
                <a:prstGeom prst="rect">
                  <a:avLst/>
                </a:prstGeom>
                <a:solidFill>
                  <a:srgbClr val="4B70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7" name="Rectangle 817"/>
                <p:cNvSpPr>
                  <a:spLocks noChangeArrowheads="1"/>
                </p:cNvSpPr>
                <p:nvPr/>
              </p:nvSpPr>
              <p:spPr bwMode="auto">
                <a:xfrm>
                  <a:off x="2330" y="3664"/>
                  <a:ext cx="223" cy="4"/>
                </a:xfrm>
                <a:prstGeom prst="rect">
                  <a:avLst/>
                </a:prstGeom>
                <a:solidFill>
                  <a:srgbClr val="4C70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8" name="Rectangle 818"/>
                <p:cNvSpPr>
                  <a:spLocks noChangeArrowheads="1"/>
                </p:cNvSpPr>
                <p:nvPr/>
              </p:nvSpPr>
              <p:spPr bwMode="auto">
                <a:xfrm>
                  <a:off x="2548" y="3448"/>
                  <a:ext cx="5" cy="216"/>
                </a:xfrm>
                <a:prstGeom prst="rect">
                  <a:avLst/>
                </a:prstGeom>
                <a:solidFill>
                  <a:srgbClr val="4C70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 name="Rectangle 819"/>
                <p:cNvSpPr>
                  <a:spLocks noChangeArrowheads="1"/>
                </p:cNvSpPr>
                <p:nvPr/>
              </p:nvSpPr>
              <p:spPr bwMode="auto">
                <a:xfrm>
                  <a:off x="2330" y="3660"/>
                  <a:ext cx="218" cy="4"/>
                </a:xfrm>
                <a:prstGeom prst="rect">
                  <a:avLst/>
                </a:prstGeom>
                <a:solidFill>
                  <a:srgbClr val="4C71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0" name="Rectangle 820"/>
                <p:cNvSpPr>
                  <a:spLocks noChangeArrowheads="1"/>
                </p:cNvSpPr>
                <p:nvPr/>
              </p:nvSpPr>
              <p:spPr bwMode="auto">
                <a:xfrm>
                  <a:off x="2544" y="3448"/>
                  <a:ext cx="4" cy="212"/>
                </a:xfrm>
                <a:prstGeom prst="rect">
                  <a:avLst/>
                </a:prstGeom>
                <a:solidFill>
                  <a:srgbClr val="4C71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1" name="Rectangle 821"/>
                <p:cNvSpPr>
                  <a:spLocks noChangeArrowheads="1"/>
                </p:cNvSpPr>
                <p:nvPr/>
              </p:nvSpPr>
              <p:spPr bwMode="auto">
                <a:xfrm>
                  <a:off x="2330" y="3656"/>
                  <a:ext cx="214" cy="4"/>
                </a:xfrm>
                <a:prstGeom prst="rect">
                  <a:avLst/>
                </a:prstGeom>
                <a:solidFill>
                  <a:srgbClr val="4D72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2" name="Rectangle 822"/>
                <p:cNvSpPr>
                  <a:spLocks noChangeArrowheads="1"/>
                </p:cNvSpPr>
                <p:nvPr/>
              </p:nvSpPr>
              <p:spPr bwMode="auto">
                <a:xfrm>
                  <a:off x="2539" y="3448"/>
                  <a:ext cx="5" cy="208"/>
                </a:xfrm>
                <a:prstGeom prst="rect">
                  <a:avLst/>
                </a:prstGeom>
                <a:solidFill>
                  <a:srgbClr val="4D72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3" name="Rectangle 823"/>
                <p:cNvSpPr>
                  <a:spLocks noChangeArrowheads="1"/>
                </p:cNvSpPr>
                <p:nvPr/>
              </p:nvSpPr>
              <p:spPr bwMode="auto">
                <a:xfrm>
                  <a:off x="2330" y="3651"/>
                  <a:ext cx="209" cy="5"/>
                </a:xfrm>
                <a:prstGeom prst="rect">
                  <a:avLst/>
                </a:prstGeom>
                <a:solidFill>
                  <a:srgbClr val="4D72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4" name="Rectangle 824"/>
                <p:cNvSpPr>
                  <a:spLocks noChangeArrowheads="1"/>
                </p:cNvSpPr>
                <p:nvPr/>
              </p:nvSpPr>
              <p:spPr bwMode="auto">
                <a:xfrm>
                  <a:off x="2534" y="3448"/>
                  <a:ext cx="5" cy="203"/>
                </a:xfrm>
                <a:prstGeom prst="rect">
                  <a:avLst/>
                </a:prstGeom>
                <a:solidFill>
                  <a:srgbClr val="4D72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5" name="Rectangle 825"/>
                <p:cNvSpPr>
                  <a:spLocks noChangeArrowheads="1"/>
                </p:cNvSpPr>
                <p:nvPr/>
              </p:nvSpPr>
              <p:spPr bwMode="auto">
                <a:xfrm>
                  <a:off x="2330" y="3645"/>
                  <a:ext cx="204" cy="6"/>
                </a:xfrm>
                <a:prstGeom prst="rect">
                  <a:avLst/>
                </a:prstGeom>
                <a:solidFill>
                  <a:srgbClr val="4E7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6" name="Rectangle 826"/>
                <p:cNvSpPr>
                  <a:spLocks noChangeArrowheads="1"/>
                </p:cNvSpPr>
                <p:nvPr/>
              </p:nvSpPr>
              <p:spPr bwMode="auto">
                <a:xfrm>
                  <a:off x="2529" y="3448"/>
                  <a:ext cx="5" cy="197"/>
                </a:xfrm>
                <a:prstGeom prst="rect">
                  <a:avLst/>
                </a:prstGeom>
                <a:solidFill>
                  <a:srgbClr val="4E7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7" name="Rectangle 827"/>
                <p:cNvSpPr>
                  <a:spLocks noChangeArrowheads="1"/>
                </p:cNvSpPr>
                <p:nvPr/>
              </p:nvSpPr>
              <p:spPr bwMode="auto">
                <a:xfrm>
                  <a:off x="2330" y="3641"/>
                  <a:ext cx="199" cy="4"/>
                </a:xfrm>
                <a:prstGeom prst="rect">
                  <a:avLst/>
                </a:prstGeom>
                <a:solidFill>
                  <a:srgbClr val="4E74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8" name="Rectangle 828"/>
                <p:cNvSpPr>
                  <a:spLocks noChangeArrowheads="1"/>
                </p:cNvSpPr>
                <p:nvPr/>
              </p:nvSpPr>
              <p:spPr bwMode="auto">
                <a:xfrm>
                  <a:off x="2525" y="3448"/>
                  <a:ext cx="4" cy="193"/>
                </a:xfrm>
                <a:prstGeom prst="rect">
                  <a:avLst/>
                </a:prstGeom>
                <a:solidFill>
                  <a:srgbClr val="4E74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 name="Rectangle 829"/>
                <p:cNvSpPr>
                  <a:spLocks noChangeArrowheads="1"/>
                </p:cNvSpPr>
                <p:nvPr/>
              </p:nvSpPr>
              <p:spPr bwMode="auto">
                <a:xfrm>
                  <a:off x="2330" y="3637"/>
                  <a:ext cx="195" cy="4"/>
                </a:xfrm>
                <a:prstGeom prst="rect">
                  <a:avLst/>
                </a:prstGeom>
                <a:solidFill>
                  <a:srgbClr val="4F74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 name="Rectangle 830"/>
                <p:cNvSpPr>
                  <a:spLocks noChangeArrowheads="1"/>
                </p:cNvSpPr>
                <p:nvPr/>
              </p:nvSpPr>
              <p:spPr bwMode="auto">
                <a:xfrm>
                  <a:off x="2520" y="3448"/>
                  <a:ext cx="5" cy="189"/>
                </a:xfrm>
                <a:prstGeom prst="rect">
                  <a:avLst/>
                </a:prstGeom>
                <a:solidFill>
                  <a:srgbClr val="4F74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1" name="Rectangle 831"/>
                <p:cNvSpPr>
                  <a:spLocks noChangeArrowheads="1"/>
                </p:cNvSpPr>
                <p:nvPr/>
              </p:nvSpPr>
              <p:spPr bwMode="auto">
                <a:xfrm>
                  <a:off x="2330" y="3633"/>
                  <a:ext cx="190" cy="4"/>
                </a:xfrm>
                <a:prstGeom prst="rect">
                  <a:avLst/>
                </a:prstGeom>
                <a:solidFill>
                  <a:srgbClr val="4F75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2" name="Rectangle 832"/>
                <p:cNvSpPr>
                  <a:spLocks noChangeArrowheads="1"/>
                </p:cNvSpPr>
                <p:nvPr/>
              </p:nvSpPr>
              <p:spPr bwMode="auto">
                <a:xfrm>
                  <a:off x="2330" y="3629"/>
                  <a:ext cx="190" cy="4"/>
                </a:xfrm>
                <a:prstGeom prst="rect">
                  <a:avLst/>
                </a:prstGeom>
                <a:solidFill>
                  <a:srgbClr val="5076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3" name="Rectangle 833"/>
                <p:cNvSpPr>
                  <a:spLocks noChangeArrowheads="1"/>
                </p:cNvSpPr>
                <p:nvPr/>
              </p:nvSpPr>
              <p:spPr bwMode="auto">
                <a:xfrm>
                  <a:off x="2513" y="3448"/>
                  <a:ext cx="7" cy="181"/>
                </a:xfrm>
                <a:prstGeom prst="rect">
                  <a:avLst/>
                </a:prstGeom>
                <a:solidFill>
                  <a:srgbClr val="5076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4" name="Rectangle 834"/>
                <p:cNvSpPr>
                  <a:spLocks noChangeArrowheads="1"/>
                </p:cNvSpPr>
                <p:nvPr/>
              </p:nvSpPr>
              <p:spPr bwMode="auto">
                <a:xfrm>
                  <a:off x="2330" y="3624"/>
                  <a:ext cx="183" cy="5"/>
                </a:xfrm>
                <a:prstGeom prst="rect">
                  <a:avLst/>
                </a:prstGeom>
                <a:solidFill>
                  <a:srgbClr val="5077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5" name="Rectangle 835"/>
                <p:cNvSpPr>
                  <a:spLocks noChangeArrowheads="1"/>
                </p:cNvSpPr>
                <p:nvPr/>
              </p:nvSpPr>
              <p:spPr bwMode="auto">
                <a:xfrm>
                  <a:off x="2508" y="3448"/>
                  <a:ext cx="5" cy="176"/>
                </a:xfrm>
                <a:prstGeom prst="rect">
                  <a:avLst/>
                </a:prstGeom>
                <a:solidFill>
                  <a:srgbClr val="5077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6" name="Rectangle 836"/>
                <p:cNvSpPr>
                  <a:spLocks noChangeArrowheads="1"/>
                </p:cNvSpPr>
                <p:nvPr/>
              </p:nvSpPr>
              <p:spPr bwMode="auto">
                <a:xfrm>
                  <a:off x="2330" y="3620"/>
                  <a:ext cx="178" cy="4"/>
                </a:xfrm>
                <a:prstGeom prst="rect">
                  <a:avLst/>
                </a:prstGeom>
                <a:solidFill>
                  <a:srgbClr val="5178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7" name="Rectangle 837"/>
                <p:cNvSpPr>
                  <a:spLocks noChangeArrowheads="1"/>
                </p:cNvSpPr>
                <p:nvPr/>
              </p:nvSpPr>
              <p:spPr bwMode="auto">
                <a:xfrm>
                  <a:off x="2503" y="3448"/>
                  <a:ext cx="5" cy="172"/>
                </a:xfrm>
                <a:prstGeom prst="rect">
                  <a:avLst/>
                </a:prstGeom>
                <a:solidFill>
                  <a:srgbClr val="5178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8" name="Rectangle 838"/>
                <p:cNvSpPr>
                  <a:spLocks noChangeArrowheads="1"/>
                </p:cNvSpPr>
                <p:nvPr/>
              </p:nvSpPr>
              <p:spPr bwMode="auto">
                <a:xfrm>
                  <a:off x="2330" y="3614"/>
                  <a:ext cx="173" cy="6"/>
                </a:xfrm>
                <a:prstGeom prst="rect">
                  <a:avLst/>
                </a:prstGeom>
                <a:solidFill>
                  <a:srgbClr val="5279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 name="Rectangle 839"/>
                <p:cNvSpPr>
                  <a:spLocks noChangeArrowheads="1"/>
                </p:cNvSpPr>
                <p:nvPr/>
              </p:nvSpPr>
              <p:spPr bwMode="auto">
                <a:xfrm>
                  <a:off x="2499" y="3448"/>
                  <a:ext cx="4" cy="166"/>
                </a:xfrm>
                <a:prstGeom prst="rect">
                  <a:avLst/>
                </a:prstGeom>
                <a:solidFill>
                  <a:srgbClr val="5279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0" name="Rectangle 840"/>
                <p:cNvSpPr>
                  <a:spLocks noChangeArrowheads="1"/>
                </p:cNvSpPr>
                <p:nvPr/>
              </p:nvSpPr>
              <p:spPr bwMode="auto">
                <a:xfrm>
                  <a:off x="2330" y="3610"/>
                  <a:ext cx="169" cy="4"/>
                </a:xfrm>
                <a:prstGeom prst="rect">
                  <a:avLst/>
                </a:prstGeom>
                <a:solidFill>
                  <a:srgbClr val="527A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1" name="Rectangle 841"/>
                <p:cNvSpPr>
                  <a:spLocks noChangeArrowheads="1"/>
                </p:cNvSpPr>
                <p:nvPr/>
              </p:nvSpPr>
              <p:spPr bwMode="auto">
                <a:xfrm>
                  <a:off x="2494" y="3448"/>
                  <a:ext cx="5" cy="162"/>
                </a:xfrm>
                <a:prstGeom prst="rect">
                  <a:avLst/>
                </a:prstGeom>
                <a:solidFill>
                  <a:srgbClr val="527A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2" name="Rectangle 842"/>
                <p:cNvSpPr>
                  <a:spLocks noChangeArrowheads="1"/>
                </p:cNvSpPr>
                <p:nvPr/>
              </p:nvSpPr>
              <p:spPr bwMode="auto">
                <a:xfrm>
                  <a:off x="2330" y="3606"/>
                  <a:ext cx="164" cy="4"/>
                </a:xfrm>
                <a:prstGeom prst="rect">
                  <a:avLst/>
                </a:prstGeom>
                <a:solidFill>
                  <a:srgbClr val="537A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3" name="Rectangle 843"/>
                <p:cNvSpPr>
                  <a:spLocks noChangeArrowheads="1"/>
                </p:cNvSpPr>
                <p:nvPr/>
              </p:nvSpPr>
              <p:spPr bwMode="auto">
                <a:xfrm>
                  <a:off x="2489" y="3448"/>
                  <a:ext cx="5" cy="158"/>
                </a:xfrm>
                <a:prstGeom prst="rect">
                  <a:avLst/>
                </a:prstGeom>
                <a:solidFill>
                  <a:srgbClr val="537A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4" name="Rectangle 844"/>
                <p:cNvSpPr>
                  <a:spLocks noChangeArrowheads="1"/>
                </p:cNvSpPr>
                <p:nvPr/>
              </p:nvSpPr>
              <p:spPr bwMode="auto">
                <a:xfrm>
                  <a:off x="2330" y="3602"/>
                  <a:ext cx="159" cy="4"/>
                </a:xfrm>
                <a:prstGeom prst="rect">
                  <a:avLst/>
                </a:prstGeom>
                <a:solidFill>
                  <a:srgbClr val="537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5" name="Rectangle 845"/>
                <p:cNvSpPr>
                  <a:spLocks noChangeArrowheads="1"/>
                </p:cNvSpPr>
                <p:nvPr/>
              </p:nvSpPr>
              <p:spPr bwMode="auto">
                <a:xfrm>
                  <a:off x="2484" y="3448"/>
                  <a:ext cx="5" cy="154"/>
                </a:xfrm>
                <a:prstGeom prst="rect">
                  <a:avLst/>
                </a:prstGeom>
                <a:solidFill>
                  <a:srgbClr val="537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6" name="Rectangle 846"/>
                <p:cNvSpPr>
                  <a:spLocks noChangeArrowheads="1"/>
                </p:cNvSpPr>
                <p:nvPr/>
              </p:nvSpPr>
              <p:spPr bwMode="auto">
                <a:xfrm>
                  <a:off x="2330" y="3598"/>
                  <a:ext cx="154" cy="4"/>
                </a:xfrm>
                <a:prstGeom prst="rect">
                  <a:avLst/>
                </a:prstGeom>
                <a:solidFill>
                  <a:srgbClr val="547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7" name="Rectangle 847"/>
                <p:cNvSpPr>
                  <a:spLocks noChangeArrowheads="1"/>
                </p:cNvSpPr>
                <p:nvPr/>
              </p:nvSpPr>
              <p:spPr bwMode="auto">
                <a:xfrm>
                  <a:off x="2480" y="3448"/>
                  <a:ext cx="4" cy="150"/>
                </a:xfrm>
                <a:prstGeom prst="rect">
                  <a:avLst/>
                </a:prstGeom>
                <a:solidFill>
                  <a:srgbClr val="547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8" name="Rectangle 848"/>
                <p:cNvSpPr>
                  <a:spLocks noChangeArrowheads="1"/>
                </p:cNvSpPr>
                <p:nvPr/>
              </p:nvSpPr>
              <p:spPr bwMode="auto">
                <a:xfrm>
                  <a:off x="2330" y="3593"/>
                  <a:ext cx="150" cy="5"/>
                </a:xfrm>
                <a:prstGeom prst="rect">
                  <a:avLst/>
                </a:prstGeom>
                <a:solidFill>
                  <a:srgbClr val="557D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 name="Rectangle 849"/>
                <p:cNvSpPr>
                  <a:spLocks noChangeArrowheads="1"/>
                </p:cNvSpPr>
                <p:nvPr/>
              </p:nvSpPr>
              <p:spPr bwMode="auto">
                <a:xfrm>
                  <a:off x="2475" y="3448"/>
                  <a:ext cx="5" cy="145"/>
                </a:xfrm>
                <a:prstGeom prst="rect">
                  <a:avLst/>
                </a:prstGeom>
                <a:solidFill>
                  <a:srgbClr val="557D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0" name="Rectangle 850"/>
                <p:cNvSpPr>
                  <a:spLocks noChangeArrowheads="1"/>
                </p:cNvSpPr>
                <p:nvPr/>
              </p:nvSpPr>
              <p:spPr bwMode="auto">
                <a:xfrm>
                  <a:off x="2330" y="3587"/>
                  <a:ext cx="145" cy="6"/>
                </a:xfrm>
                <a:prstGeom prst="rect">
                  <a:avLst/>
                </a:prstGeom>
                <a:solidFill>
                  <a:srgbClr val="557E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1" name="Rectangle 851"/>
                <p:cNvSpPr>
                  <a:spLocks noChangeArrowheads="1"/>
                </p:cNvSpPr>
                <p:nvPr/>
              </p:nvSpPr>
              <p:spPr bwMode="auto">
                <a:xfrm>
                  <a:off x="2330" y="3583"/>
                  <a:ext cx="145" cy="4"/>
                </a:xfrm>
                <a:prstGeom prst="rect">
                  <a:avLst/>
                </a:prstGeom>
                <a:solidFill>
                  <a:srgbClr val="567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2" name="Rectangle 852"/>
                <p:cNvSpPr>
                  <a:spLocks noChangeArrowheads="1"/>
                </p:cNvSpPr>
                <p:nvPr/>
              </p:nvSpPr>
              <p:spPr bwMode="auto">
                <a:xfrm>
                  <a:off x="2468" y="3448"/>
                  <a:ext cx="7" cy="135"/>
                </a:xfrm>
                <a:prstGeom prst="rect">
                  <a:avLst/>
                </a:prstGeom>
                <a:solidFill>
                  <a:srgbClr val="567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3" name="Rectangle 853"/>
                <p:cNvSpPr>
                  <a:spLocks noChangeArrowheads="1"/>
                </p:cNvSpPr>
                <p:nvPr/>
              </p:nvSpPr>
              <p:spPr bwMode="auto">
                <a:xfrm>
                  <a:off x="2330" y="3579"/>
                  <a:ext cx="138" cy="4"/>
                </a:xfrm>
                <a:prstGeom prst="rect">
                  <a:avLst/>
                </a:prstGeom>
                <a:solidFill>
                  <a:srgbClr val="578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4" name="Rectangle 854"/>
                <p:cNvSpPr>
                  <a:spLocks noChangeArrowheads="1"/>
                </p:cNvSpPr>
                <p:nvPr/>
              </p:nvSpPr>
              <p:spPr bwMode="auto">
                <a:xfrm>
                  <a:off x="2463" y="3448"/>
                  <a:ext cx="5" cy="131"/>
                </a:xfrm>
                <a:prstGeom prst="rect">
                  <a:avLst/>
                </a:prstGeom>
                <a:solidFill>
                  <a:srgbClr val="578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5" name="Rectangle 855"/>
                <p:cNvSpPr>
                  <a:spLocks noChangeArrowheads="1"/>
                </p:cNvSpPr>
                <p:nvPr/>
              </p:nvSpPr>
              <p:spPr bwMode="auto">
                <a:xfrm>
                  <a:off x="2330" y="3575"/>
                  <a:ext cx="133" cy="4"/>
                </a:xfrm>
                <a:prstGeom prst="rect">
                  <a:avLst/>
                </a:prstGeom>
                <a:solidFill>
                  <a:srgbClr val="5781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6" name="Rectangle 856"/>
                <p:cNvSpPr>
                  <a:spLocks noChangeArrowheads="1"/>
                </p:cNvSpPr>
                <p:nvPr/>
              </p:nvSpPr>
              <p:spPr bwMode="auto">
                <a:xfrm>
                  <a:off x="2458" y="3448"/>
                  <a:ext cx="5" cy="127"/>
                </a:xfrm>
                <a:prstGeom prst="rect">
                  <a:avLst/>
                </a:prstGeom>
                <a:solidFill>
                  <a:srgbClr val="5781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7" name="Rectangle 857"/>
                <p:cNvSpPr>
                  <a:spLocks noChangeArrowheads="1"/>
                </p:cNvSpPr>
                <p:nvPr/>
              </p:nvSpPr>
              <p:spPr bwMode="auto">
                <a:xfrm>
                  <a:off x="2330" y="3571"/>
                  <a:ext cx="128" cy="4"/>
                </a:xfrm>
                <a:prstGeom prst="rect">
                  <a:avLst/>
                </a:prstGeom>
                <a:solidFill>
                  <a:srgbClr val="5882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8" name="Rectangle 858"/>
                <p:cNvSpPr>
                  <a:spLocks noChangeArrowheads="1"/>
                </p:cNvSpPr>
                <p:nvPr/>
              </p:nvSpPr>
              <p:spPr bwMode="auto">
                <a:xfrm>
                  <a:off x="2453" y="3448"/>
                  <a:ext cx="5" cy="123"/>
                </a:xfrm>
                <a:prstGeom prst="rect">
                  <a:avLst/>
                </a:prstGeom>
                <a:solidFill>
                  <a:srgbClr val="5882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9" name="Rectangle 859"/>
                <p:cNvSpPr>
                  <a:spLocks noChangeArrowheads="1"/>
                </p:cNvSpPr>
                <p:nvPr/>
              </p:nvSpPr>
              <p:spPr bwMode="auto">
                <a:xfrm>
                  <a:off x="2330" y="3566"/>
                  <a:ext cx="123" cy="5"/>
                </a:xfrm>
                <a:prstGeom prst="rect">
                  <a:avLst/>
                </a:prstGeom>
                <a:solidFill>
                  <a:srgbClr val="5883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0" name="Rectangle 860"/>
                <p:cNvSpPr>
                  <a:spLocks noChangeArrowheads="1"/>
                </p:cNvSpPr>
                <p:nvPr/>
              </p:nvSpPr>
              <p:spPr bwMode="auto">
                <a:xfrm>
                  <a:off x="2449" y="3448"/>
                  <a:ext cx="4" cy="118"/>
                </a:xfrm>
                <a:prstGeom prst="rect">
                  <a:avLst/>
                </a:prstGeom>
                <a:solidFill>
                  <a:srgbClr val="5883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1" name="Rectangle 861"/>
                <p:cNvSpPr>
                  <a:spLocks noChangeArrowheads="1"/>
                </p:cNvSpPr>
                <p:nvPr/>
              </p:nvSpPr>
              <p:spPr bwMode="auto">
                <a:xfrm>
                  <a:off x="2330" y="3560"/>
                  <a:ext cx="119" cy="6"/>
                </a:xfrm>
                <a:prstGeom prst="rect">
                  <a:avLst/>
                </a:prstGeom>
                <a:solidFill>
                  <a:srgbClr val="598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2" name="Rectangle 862"/>
                <p:cNvSpPr>
                  <a:spLocks noChangeArrowheads="1"/>
                </p:cNvSpPr>
                <p:nvPr/>
              </p:nvSpPr>
              <p:spPr bwMode="auto">
                <a:xfrm>
                  <a:off x="2444" y="3448"/>
                  <a:ext cx="5" cy="112"/>
                </a:xfrm>
                <a:prstGeom prst="rect">
                  <a:avLst/>
                </a:prstGeom>
                <a:solidFill>
                  <a:srgbClr val="598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3" name="Rectangle 863"/>
                <p:cNvSpPr>
                  <a:spLocks noChangeArrowheads="1"/>
                </p:cNvSpPr>
                <p:nvPr/>
              </p:nvSpPr>
              <p:spPr bwMode="auto">
                <a:xfrm>
                  <a:off x="2330" y="3556"/>
                  <a:ext cx="114" cy="4"/>
                </a:xfrm>
                <a:prstGeom prst="rect">
                  <a:avLst/>
                </a:prstGeom>
                <a:solidFill>
                  <a:srgbClr val="5A84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4" name="Rectangle 864"/>
                <p:cNvSpPr>
                  <a:spLocks noChangeArrowheads="1"/>
                </p:cNvSpPr>
                <p:nvPr/>
              </p:nvSpPr>
              <p:spPr bwMode="auto">
                <a:xfrm>
                  <a:off x="2439" y="3448"/>
                  <a:ext cx="5" cy="108"/>
                </a:xfrm>
                <a:prstGeom prst="rect">
                  <a:avLst/>
                </a:prstGeom>
                <a:solidFill>
                  <a:srgbClr val="5A84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5" name="Rectangle 865"/>
                <p:cNvSpPr>
                  <a:spLocks noChangeArrowheads="1"/>
                </p:cNvSpPr>
                <p:nvPr/>
              </p:nvSpPr>
              <p:spPr bwMode="auto">
                <a:xfrm>
                  <a:off x="2330" y="3552"/>
                  <a:ext cx="109" cy="4"/>
                </a:xfrm>
                <a:prstGeom prst="rect">
                  <a:avLst/>
                </a:prstGeom>
                <a:solidFill>
                  <a:srgbClr val="5A85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6" name="Rectangle 866"/>
                <p:cNvSpPr>
                  <a:spLocks noChangeArrowheads="1"/>
                </p:cNvSpPr>
                <p:nvPr/>
              </p:nvSpPr>
              <p:spPr bwMode="auto">
                <a:xfrm>
                  <a:off x="2435" y="3448"/>
                  <a:ext cx="4" cy="104"/>
                </a:xfrm>
                <a:prstGeom prst="rect">
                  <a:avLst/>
                </a:prstGeom>
                <a:solidFill>
                  <a:srgbClr val="5A85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7" name="Rectangle 867"/>
                <p:cNvSpPr>
                  <a:spLocks noChangeArrowheads="1"/>
                </p:cNvSpPr>
                <p:nvPr/>
              </p:nvSpPr>
              <p:spPr bwMode="auto">
                <a:xfrm>
                  <a:off x="2330" y="3548"/>
                  <a:ext cx="105" cy="4"/>
                </a:xfrm>
                <a:prstGeom prst="rect">
                  <a:avLst/>
                </a:prstGeom>
                <a:solidFill>
                  <a:srgbClr val="5B86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8" name="Rectangle 868"/>
                <p:cNvSpPr>
                  <a:spLocks noChangeArrowheads="1"/>
                </p:cNvSpPr>
                <p:nvPr/>
              </p:nvSpPr>
              <p:spPr bwMode="auto">
                <a:xfrm>
                  <a:off x="2430" y="3448"/>
                  <a:ext cx="5" cy="100"/>
                </a:xfrm>
                <a:prstGeom prst="rect">
                  <a:avLst/>
                </a:prstGeom>
                <a:solidFill>
                  <a:srgbClr val="5B86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9" name="Rectangle 869"/>
                <p:cNvSpPr>
                  <a:spLocks noChangeArrowheads="1"/>
                </p:cNvSpPr>
                <p:nvPr/>
              </p:nvSpPr>
              <p:spPr bwMode="auto">
                <a:xfrm>
                  <a:off x="2330" y="3544"/>
                  <a:ext cx="100" cy="4"/>
                </a:xfrm>
                <a:prstGeom prst="rect">
                  <a:avLst/>
                </a:prstGeom>
                <a:solidFill>
                  <a:srgbClr val="5B87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 name="Rectangle 870"/>
                <p:cNvSpPr>
                  <a:spLocks noChangeArrowheads="1"/>
                </p:cNvSpPr>
                <p:nvPr/>
              </p:nvSpPr>
              <p:spPr bwMode="auto">
                <a:xfrm>
                  <a:off x="2425" y="3448"/>
                  <a:ext cx="5" cy="96"/>
                </a:xfrm>
                <a:prstGeom prst="rect">
                  <a:avLst/>
                </a:prstGeom>
                <a:solidFill>
                  <a:srgbClr val="5B87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1" name="Rectangle 871"/>
                <p:cNvSpPr>
                  <a:spLocks noChangeArrowheads="1"/>
                </p:cNvSpPr>
                <p:nvPr/>
              </p:nvSpPr>
              <p:spPr bwMode="auto">
                <a:xfrm>
                  <a:off x="2330" y="3540"/>
                  <a:ext cx="95" cy="4"/>
                </a:xfrm>
                <a:prstGeom prst="rect">
                  <a:avLst/>
                </a:prstGeom>
                <a:solidFill>
                  <a:srgbClr val="5C87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2" name="Rectangle 872"/>
                <p:cNvSpPr>
                  <a:spLocks noChangeArrowheads="1"/>
                </p:cNvSpPr>
                <p:nvPr/>
              </p:nvSpPr>
              <p:spPr bwMode="auto">
                <a:xfrm>
                  <a:off x="2330" y="3535"/>
                  <a:ext cx="95" cy="5"/>
                </a:xfrm>
                <a:prstGeom prst="rect">
                  <a:avLst/>
                </a:prstGeom>
                <a:solidFill>
                  <a:srgbClr val="5C88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3" name="Rectangle 873"/>
                <p:cNvSpPr>
                  <a:spLocks noChangeArrowheads="1"/>
                </p:cNvSpPr>
                <p:nvPr/>
              </p:nvSpPr>
              <p:spPr bwMode="auto">
                <a:xfrm>
                  <a:off x="2418" y="3448"/>
                  <a:ext cx="7" cy="87"/>
                </a:xfrm>
                <a:prstGeom prst="rect">
                  <a:avLst/>
                </a:prstGeom>
                <a:solidFill>
                  <a:srgbClr val="5C88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4" name="Rectangle 874"/>
                <p:cNvSpPr>
                  <a:spLocks noChangeArrowheads="1"/>
                </p:cNvSpPr>
                <p:nvPr/>
              </p:nvSpPr>
              <p:spPr bwMode="auto">
                <a:xfrm>
                  <a:off x="2330" y="3529"/>
                  <a:ext cx="88" cy="6"/>
                </a:xfrm>
                <a:prstGeom prst="rect">
                  <a:avLst/>
                </a:prstGeom>
                <a:solidFill>
                  <a:srgbClr val="5C89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5" name="Rectangle 875"/>
                <p:cNvSpPr>
                  <a:spLocks noChangeArrowheads="1"/>
                </p:cNvSpPr>
                <p:nvPr/>
              </p:nvSpPr>
              <p:spPr bwMode="auto">
                <a:xfrm>
                  <a:off x="2413" y="3448"/>
                  <a:ext cx="5" cy="81"/>
                </a:xfrm>
                <a:prstGeom prst="rect">
                  <a:avLst/>
                </a:prstGeom>
                <a:solidFill>
                  <a:srgbClr val="5C89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6" name="Rectangle 876"/>
                <p:cNvSpPr>
                  <a:spLocks noChangeArrowheads="1"/>
                </p:cNvSpPr>
                <p:nvPr/>
              </p:nvSpPr>
              <p:spPr bwMode="auto">
                <a:xfrm>
                  <a:off x="2330" y="3525"/>
                  <a:ext cx="83" cy="4"/>
                </a:xfrm>
                <a:prstGeom prst="rect">
                  <a:avLst/>
                </a:prstGeom>
                <a:solidFill>
                  <a:srgbClr val="5D89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7" name="Rectangle 877"/>
                <p:cNvSpPr>
                  <a:spLocks noChangeArrowheads="1"/>
                </p:cNvSpPr>
                <p:nvPr/>
              </p:nvSpPr>
              <p:spPr bwMode="auto">
                <a:xfrm>
                  <a:off x="2408" y="3448"/>
                  <a:ext cx="5" cy="77"/>
                </a:xfrm>
                <a:prstGeom prst="rect">
                  <a:avLst/>
                </a:prstGeom>
                <a:solidFill>
                  <a:srgbClr val="5D89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8" name="Rectangle 878"/>
                <p:cNvSpPr>
                  <a:spLocks noChangeArrowheads="1"/>
                </p:cNvSpPr>
                <p:nvPr/>
              </p:nvSpPr>
              <p:spPr bwMode="auto">
                <a:xfrm>
                  <a:off x="2330" y="3521"/>
                  <a:ext cx="78" cy="4"/>
                </a:xfrm>
                <a:prstGeom prst="rect">
                  <a:avLst/>
                </a:prstGeom>
                <a:solidFill>
                  <a:srgbClr val="5D8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9" name="Rectangle 879"/>
                <p:cNvSpPr>
                  <a:spLocks noChangeArrowheads="1"/>
                </p:cNvSpPr>
                <p:nvPr/>
              </p:nvSpPr>
              <p:spPr bwMode="auto">
                <a:xfrm>
                  <a:off x="2404" y="3448"/>
                  <a:ext cx="4" cy="73"/>
                </a:xfrm>
                <a:prstGeom prst="rect">
                  <a:avLst/>
                </a:prstGeom>
                <a:solidFill>
                  <a:srgbClr val="5D8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0" name="Rectangle 880"/>
                <p:cNvSpPr>
                  <a:spLocks noChangeArrowheads="1"/>
                </p:cNvSpPr>
                <p:nvPr/>
              </p:nvSpPr>
              <p:spPr bwMode="auto">
                <a:xfrm>
                  <a:off x="2330" y="3517"/>
                  <a:ext cx="74" cy="4"/>
                </a:xfrm>
                <a:prstGeom prst="rect">
                  <a:avLst/>
                </a:prstGeom>
                <a:solidFill>
                  <a:srgbClr val="5E8A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1" name="Rectangle 881"/>
                <p:cNvSpPr>
                  <a:spLocks noChangeArrowheads="1"/>
                </p:cNvSpPr>
                <p:nvPr/>
              </p:nvSpPr>
              <p:spPr bwMode="auto">
                <a:xfrm>
                  <a:off x="2399" y="3448"/>
                  <a:ext cx="5" cy="69"/>
                </a:xfrm>
                <a:prstGeom prst="rect">
                  <a:avLst/>
                </a:prstGeom>
                <a:solidFill>
                  <a:srgbClr val="5E8A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2" name="Rectangle 882"/>
                <p:cNvSpPr>
                  <a:spLocks noChangeArrowheads="1"/>
                </p:cNvSpPr>
                <p:nvPr/>
              </p:nvSpPr>
              <p:spPr bwMode="auto">
                <a:xfrm>
                  <a:off x="2330" y="3513"/>
                  <a:ext cx="69" cy="4"/>
                </a:xfrm>
                <a:prstGeom prst="rect">
                  <a:avLst/>
                </a:prstGeom>
                <a:solidFill>
                  <a:srgbClr val="5E8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3" name="Rectangle 883"/>
                <p:cNvSpPr>
                  <a:spLocks noChangeArrowheads="1"/>
                </p:cNvSpPr>
                <p:nvPr/>
              </p:nvSpPr>
              <p:spPr bwMode="auto">
                <a:xfrm>
                  <a:off x="2394" y="3448"/>
                  <a:ext cx="5" cy="65"/>
                </a:xfrm>
                <a:prstGeom prst="rect">
                  <a:avLst/>
                </a:prstGeom>
                <a:solidFill>
                  <a:srgbClr val="5E8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4" name="Rectangle 884"/>
                <p:cNvSpPr>
                  <a:spLocks noChangeArrowheads="1"/>
                </p:cNvSpPr>
                <p:nvPr/>
              </p:nvSpPr>
              <p:spPr bwMode="auto">
                <a:xfrm>
                  <a:off x="2330" y="3508"/>
                  <a:ext cx="64" cy="5"/>
                </a:xfrm>
                <a:prstGeom prst="rect">
                  <a:avLst/>
                </a:prstGeom>
                <a:solidFill>
                  <a:srgbClr val="5E8B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5" name="Rectangle 885"/>
                <p:cNvSpPr>
                  <a:spLocks noChangeArrowheads="1"/>
                </p:cNvSpPr>
                <p:nvPr/>
              </p:nvSpPr>
              <p:spPr bwMode="auto">
                <a:xfrm>
                  <a:off x="2389" y="3448"/>
                  <a:ext cx="5" cy="60"/>
                </a:xfrm>
                <a:prstGeom prst="rect">
                  <a:avLst/>
                </a:prstGeom>
                <a:solidFill>
                  <a:srgbClr val="5E8B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6" name="Rectangle 886"/>
                <p:cNvSpPr>
                  <a:spLocks noChangeArrowheads="1"/>
                </p:cNvSpPr>
                <p:nvPr/>
              </p:nvSpPr>
              <p:spPr bwMode="auto">
                <a:xfrm>
                  <a:off x="2330" y="3502"/>
                  <a:ext cx="59" cy="6"/>
                </a:xfrm>
                <a:prstGeom prst="rect">
                  <a:avLst/>
                </a:prstGeom>
                <a:solidFill>
                  <a:srgbClr val="5F8C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7" name="Rectangle 887"/>
                <p:cNvSpPr>
                  <a:spLocks noChangeArrowheads="1"/>
                </p:cNvSpPr>
                <p:nvPr/>
              </p:nvSpPr>
              <p:spPr bwMode="auto">
                <a:xfrm>
                  <a:off x="2385" y="3448"/>
                  <a:ext cx="4" cy="54"/>
                </a:xfrm>
                <a:prstGeom prst="rect">
                  <a:avLst/>
                </a:prstGeom>
                <a:solidFill>
                  <a:srgbClr val="5F8C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8" name="Rectangle 888"/>
                <p:cNvSpPr>
                  <a:spLocks noChangeArrowheads="1"/>
                </p:cNvSpPr>
                <p:nvPr/>
              </p:nvSpPr>
              <p:spPr bwMode="auto">
                <a:xfrm>
                  <a:off x="2330" y="3498"/>
                  <a:ext cx="55" cy="4"/>
                </a:xfrm>
                <a:prstGeom prst="rect">
                  <a:avLst/>
                </a:prstGeom>
                <a:solidFill>
                  <a:srgbClr val="5F8C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9" name="Rectangle 889"/>
                <p:cNvSpPr>
                  <a:spLocks noChangeArrowheads="1"/>
                </p:cNvSpPr>
                <p:nvPr/>
              </p:nvSpPr>
              <p:spPr bwMode="auto">
                <a:xfrm>
                  <a:off x="2380" y="3448"/>
                  <a:ext cx="5" cy="50"/>
                </a:xfrm>
                <a:prstGeom prst="rect">
                  <a:avLst/>
                </a:prstGeom>
                <a:solidFill>
                  <a:srgbClr val="5F8C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0" name="Rectangle 890"/>
                <p:cNvSpPr>
                  <a:spLocks noChangeArrowheads="1"/>
                </p:cNvSpPr>
                <p:nvPr/>
              </p:nvSpPr>
              <p:spPr bwMode="auto">
                <a:xfrm>
                  <a:off x="2330" y="3494"/>
                  <a:ext cx="50" cy="4"/>
                </a:xfrm>
                <a:prstGeom prst="rect">
                  <a:avLst/>
                </a:prstGeom>
                <a:solidFill>
                  <a:srgbClr val="5F8C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1" name="Rectangle 891"/>
                <p:cNvSpPr>
                  <a:spLocks noChangeArrowheads="1"/>
                </p:cNvSpPr>
                <p:nvPr/>
              </p:nvSpPr>
              <p:spPr bwMode="auto">
                <a:xfrm>
                  <a:off x="2330" y="3490"/>
                  <a:ext cx="50" cy="4"/>
                </a:xfrm>
                <a:prstGeom prst="rect">
                  <a:avLst/>
                </a:prstGeom>
                <a:solidFill>
                  <a:srgbClr val="5F8D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2" name="Rectangle 892"/>
                <p:cNvSpPr>
                  <a:spLocks noChangeArrowheads="1"/>
                </p:cNvSpPr>
                <p:nvPr/>
              </p:nvSpPr>
              <p:spPr bwMode="auto">
                <a:xfrm>
                  <a:off x="2373" y="3448"/>
                  <a:ext cx="7" cy="42"/>
                </a:xfrm>
                <a:prstGeom prst="rect">
                  <a:avLst/>
                </a:prstGeom>
                <a:solidFill>
                  <a:srgbClr val="5F8D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3" name="Rectangle 893"/>
                <p:cNvSpPr>
                  <a:spLocks noChangeArrowheads="1"/>
                </p:cNvSpPr>
                <p:nvPr/>
              </p:nvSpPr>
              <p:spPr bwMode="auto">
                <a:xfrm>
                  <a:off x="2330" y="3486"/>
                  <a:ext cx="43" cy="4"/>
                </a:xfrm>
                <a:prstGeom prst="rect">
                  <a:avLst/>
                </a:prstGeom>
                <a:solidFill>
                  <a:srgbClr val="5F8D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4" name="Rectangle 894"/>
                <p:cNvSpPr>
                  <a:spLocks noChangeArrowheads="1"/>
                </p:cNvSpPr>
                <p:nvPr/>
              </p:nvSpPr>
              <p:spPr bwMode="auto">
                <a:xfrm>
                  <a:off x="2368" y="3448"/>
                  <a:ext cx="5" cy="38"/>
                </a:xfrm>
                <a:prstGeom prst="rect">
                  <a:avLst/>
                </a:prstGeom>
                <a:solidFill>
                  <a:srgbClr val="5F8D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5" name="Rectangle 895"/>
                <p:cNvSpPr>
                  <a:spLocks noChangeArrowheads="1"/>
                </p:cNvSpPr>
                <p:nvPr/>
              </p:nvSpPr>
              <p:spPr bwMode="auto">
                <a:xfrm>
                  <a:off x="2330" y="3482"/>
                  <a:ext cx="38" cy="4"/>
                </a:xfrm>
                <a:prstGeom prst="rect">
                  <a:avLst/>
                </a:prstGeom>
                <a:solidFill>
                  <a:srgbClr val="608D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6" name="Rectangle 896"/>
                <p:cNvSpPr>
                  <a:spLocks noChangeArrowheads="1"/>
                </p:cNvSpPr>
                <p:nvPr/>
              </p:nvSpPr>
              <p:spPr bwMode="auto">
                <a:xfrm>
                  <a:off x="2363" y="3448"/>
                  <a:ext cx="5" cy="34"/>
                </a:xfrm>
                <a:prstGeom prst="rect">
                  <a:avLst/>
                </a:prstGeom>
                <a:solidFill>
                  <a:srgbClr val="608D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7" name="Rectangle 897"/>
                <p:cNvSpPr>
                  <a:spLocks noChangeArrowheads="1"/>
                </p:cNvSpPr>
                <p:nvPr/>
              </p:nvSpPr>
              <p:spPr bwMode="auto">
                <a:xfrm>
                  <a:off x="2330" y="3475"/>
                  <a:ext cx="33" cy="7"/>
                </a:xfrm>
                <a:prstGeom prst="rect">
                  <a:avLst/>
                </a:prstGeom>
                <a:solidFill>
                  <a:srgbClr val="608D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8" name="Rectangle 898"/>
                <p:cNvSpPr>
                  <a:spLocks noChangeArrowheads="1"/>
                </p:cNvSpPr>
                <p:nvPr/>
              </p:nvSpPr>
              <p:spPr bwMode="auto">
                <a:xfrm>
                  <a:off x="2359" y="3448"/>
                  <a:ext cx="4" cy="27"/>
                </a:xfrm>
                <a:prstGeom prst="rect">
                  <a:avLst/>
                </a:prstGeom>
                <a:solidFill>
                  <a:srgbClr val="608D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9" name="Rectangle 899"/>
                <p:cNvSpPr>
                  <a:spLocks noChangeArrowheads="1"/>
                </p:cNvSpPr>
                <p:nvPr/>
              </p:nvSpPr>
              <p:spPr bwMode="auto">
                <a:xfrm>
                  <a:off x="2330" y="3471"/>
                  <a:ext cx="29" cy="4"/>
                </a:xfrm>
                <a:prstGeom prst="rect">
                  <a:avLst/>
                </a:prstGeom>
                <a:solidFill>
                  <a:srgbClr val="608E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0" name="Rectangle 900"/>
                <p:cNvSpPr>
                  <a:spLocks noChangeArrowheads="1"/>
                </p:cNvSpPr>
                <p:nvPr/>
              </p:nvSpPr>
              <p:spPr bwMode="auto">
                <a:xfrm>
                  <a:off x="2354" y="3448"/>
                  <a:ext cx="5" cy="23"/>
                </a:xfrm>
                <a:prstGeom prst="rect">
                  <a:avLst/>
                </a:prstGeom>
                <a:solidFill>
                  <a:srgbClr val="608E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1" name="Rectangle 901"/>
                <p:cNvSpPr>
                  <a:spLocks noChangeArrowheads="1"/>
                </p:cNvSpPr>
                <p:nvPr/>
              </p:nvSpPr>
              <p:spPr bwMode="auto">
                <a:xfrm>
                  <a:off x="2330" y="3467"/>
                  <a:ext cx="24" cy="4"/>
                </a:xfrm>
                <a:prstGeom prst="rect">
                  <a:avLst/>
                </a:prstGeom>
                <a:solidFill>
                  <a:srgbClr val="608E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2" name="Rectangle 902"/>
                <p:cNvSpPr>
                  <a:spLocks noChangeArrowheads="1"/>
                </p:cNvSpPr>
                <p:nvPr/>
              </p:nvSpPr>
              <p:spPr bwMode="auto">
                <a:xfrm>
                  <a:off x="2349" y="3448"/>
                  <a:ext cx="5" cy="19"/>
                </a:xfrm>
                <a:prstGeom prst="rect">
                  <a:avLst/>
                </a:prstGeom>
                <a:solidFill>
                  <a:srgbClr val="608E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3" name="Rectangle 903"/>
                <p:cNvSpPr>
                  <a:spLocks noChangeArrowheads="1"/>
                </p:cNvSpPr>
                <p:nvPr/>
              </p:nvSpPr>
              <p:spPr bwMode="auto">
                <a:xfrm>
                  <a:off x="2330" y="3463"/>
                  <a:ext cx="19" cy="4"/>
                </a:xfrm>
                <a:prstGeom prst="rect">
                  <a:avLst/>
                </a:prstGeom>
                <a:solidFill>
                  <a:srgbClr val="608E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4" name="Rectangle 904"/>
                <p:cNvSpPr>
                  <a:spLocks noChangeArrowheads="1"/>
                </p:cNvSpPr>
                <p:nvPr/>
              </p:nvSpPr>
              <p:spPr bwMode="auto">
                <a:xfrm>
                  <a:off x="2344" y="3448"/>
                  <a:ext cx="5" cy="15"/>
                </a:xfrm>
                <a:prstGeom prst="rect">
                  <a:avLst/>
                </a:prstGeom>
                <a:solidFill>
                  <a:srgbClr val="608E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5" name="Rectangle 905"/>
                <p:cNvSpPr>
                  <a:spLocks noChangeArrowheads="1"/>
                </p:cNvSpPr>
                <p:nvPr/>
              </p:nvSpPr>
              <p:spPr bwMode="auto">
                <a:xfrm>
                  <a:off x="2330" y="3459"/>
                  <a:ext cx="14" cy="4"/>
                </a:xfrm>
                <a:prstGeom prst="rect">
                  <a:avLst/>
                </a:prstGeom>
                <a:solidFill>
                  <a:srgbClr val="608E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6" name="Rectangle 906"/>
                <p:cNvSpPr>
                  <a:spLocks noChangeArrowheads="1"/>
                </p:cNvSpPr>
                <p:nvPr/>
              </p:nvSpPr>
              <p:spPr bwMode="auto">
                <a:xfrm>
                  <a:off x="2340" y="3448"/>
                  <a:ext cx="4" cy="11"/>
                </a:xfrm>
                <a:prstGeom prst="rect">
                  <a:avLst/>
                </a:prstGeom>
                <a:solidFill>
                  <a:srgbClr val="608E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7" name="Rectangle 907"/>
                <p:cNvSpPr>
                  <a:spLocks noChangeArrowheads="1"/>
                </p:cNvSpPr>
                <p:nvPr/>
              </p:nvSpPr>
              <p:spPr bwMode="auto">
                <a:xfrm>
                  <a:off x="2330" y="3455"/>
                  <a:ext cx="10" cy="4"/>
                </a:xfrm>
                <a:prstGeom prst="rect">
                  <a:avLst/>
                </a:prstGeom>
                <a:solidFill>
                  <a:srgbClr val="608E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8" name="Rectangle 908"/>
                <p:cNvSpPr>
                  <a:spLocks noChangeArrowheads="1"/>
                </p:cNvSpPr>
                <p:nvPr/>
              </p:nvSpPr>
              <p:spPr bwMode="auto">
                <a:xfrm>
                  <a:off x="2335" y="3448"/>
                  <a:ext cx="5" cy="7"/>
                </a:xfrm>
                <a:prstGeom prst="rect">
                  <a:avLst/>
                </a:prstGeom>
                <a:solidFill>
                  <a:srgbClr val="608E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9" name="Rectangle 909"/>
                <p:cNvSpPr>
                  <a:spLocks noChangeArrowheads="1"/>
                </p:cNvSpPr>
                <p:nvPr/>
              </p:nvSpPr>
              <p:spPr bwMode="auto">
                <a:xfrm>
                  <a:off x="2330" y="3448"/>
                  <a:ext cx="5" cy="7"/>
                </a:xfrm>
                <a:prstGeom prst="rect">
                  <a:avLst/>
                </a:prstGeom>
                <a:solidFill>
                  <a:srgbClr val="618F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780" name="Freeform 911"/>
              <p:cNvSpPr>
                <a:spLocks/>
              </p:cNvSpPr>
              <p:nvPr/>
            </p:nvSpPr>
            <p:spPr bwMode="auto">
              <a:xfrm>
                <a:off x="2330" y="3448"/>
                <a:ext cx="282" cy="280"/>
              </a:xfrm>
              <a:custGeom>
                <a:avLst/>
                <a:gdLst>
                  <a:gd name="T0" fmla="*/ 0 w 282"/>
                  <a:gd name="T1" fmla="*/ 0 h 280"/>
                  <a:gd name="T2" fmla="*/ 0 w 282"/>
                  <a:gd name="T3" fmla="*/ 216 h 280"/>
                  <a:gd name="T4" fmla="*/ 282 w 282"/>
                  <a:gd name="T5" fmla="*/ 280 h 280"/>
                  <a:gd name="T6" fmla="*/ 282 w 282"/>
                  <a:gd name="T7" fmla="*/ 63 h 280"/>
                  <a:gd name="T8" fmla="*/ 0 w 282"/>
                  <a:gd name="T9" fmla="*/ 0 h 280"/>
                </a:gdLst>
                <a:ahLst/>
                <a:cxnLst>
                  <a:cxn ang="0">
                    <a:pos x="T0" y="T1"/>
                  </a:cxn>
                  <a:cxn ang="0">
                    <a:pos x="T2" y="T3"/>
                  </a:cxn>
                  <a:cxn ang="0">
                    <a:pos x="T4" y="T5"/>
                  </a:cxn>
                  <a:cxn ang="0">
                    <a:pos x="T6" y="T7"/>
                  </a:cxn>
                  <a:cxn ang="0">
                    <a:pos x="T8" y="T9"/>
                  </a:cxn>
                </a:cxnLst>
                <a:rect l="0" t="0" r="r" b="b"/>
                <a:pathLst>
                  <a:path w="282" h="280">
                    <a:moveTo>
                      <a:pt x="0" y="0"/>
                    </a:moveTo>
                    <a:lnTo>
                      <a:pt x="0" y="216"/>
                    </a:lnTo>
                    <a:lnTo>
                      <a:pt x="282" y="280"/>
                    </a:lnTo>
                    <a:lnTo>
                      <a:pt x="282" y="63"/>
                    </a:lnTo>
                    <a:lnTo>
                      <a:pt x="0" y="0"/>
                    </a:lnTo>
                    <a:close/>
                  </a:path>
                </a:pathLst>
              </a:custGeom>
              <a:noFill/>
              <a:ln w="7938">
                <a:solidFill>
                  <a:srgbClr val="77777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00" name="Line 913"/>
            <p:cNvSpPr>
              <a:spLocks noChangeShapeType="1"/>
            </p:cNvSpPr>
            <p:nvPr/>
          </p:nvSpPr>
          <p:spPr bwMode="auto">
            <a:xfrm>
              <a:off x="3736975" y="5513388"/>
              <a:ext cx="1588" cy="6667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01" name="Picture 9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063" y="3454400"/>
              <a:ext cx="9683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02" name="Group 982"/>
            <p:cNvGrpSpPr>
              <a:grpSpLocks/>
            </p:cNvGrpSpPr>
            <p:nvPr/>
          </p:nvGrpSpPr>
          <p:grpSpPr bwMode="auto">
            <a:xfrm>
              <a:off x="1265238" y="4043363"/>
              <a:ext cx="249237" cy="288925"/>
              <a:chOff x="797" y="2547"/>
              <a:chExt cx="157" cy="182"/>
            </a:xfrm>
          </p:grpSpPr>
          <p:grpSp>
            <p:nvGrpSpPr>
              <p:cNvPr id="903" name="Group 980"/>
              <p:cNvGrpSpPr>
                <a:grpSpLocks/>
              </p:cNvGrpSpPr>
              <p:nvPr/>
            </p:nvGrpSpPr>
            <p:grpSpPr bwMode="auto">
              <a:xfrm>
                <a:off x="797" y="2547"/>
                <a:ext cx="157" cy="182"/>
                <a:chOff x="797" y="2547"/>
                <a:chExt cx="157" cy="182"/>
              </a:xfrm>
            </p:grpSpPr>
            <p:sp>
              <p:nvSpPr>
                <p:cNvPr id="905" name="Rectangle 915"/>
                <p:cNvSpPr>
                  <a:spLocks noChangeArrowheads="1"/>
                </p:cNvSpPr>
                <p:nvPr/>
              </p:nvSpPr>
              <p:spPr bwMode="auto">
                <a:xfrm>
                  <a:off x="797" y="2547"/>
                  <a:ext cx="157" cy="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6" name="Rectangle 916"/>
                <p:cNvSpPr>
                  <a:spLocks noChangeArrowheads="1"/>
                </p:cNvSpPr>
                <p:nvPr/>
              </p:nvSpPr>
              <p:spPr bwMode="auto">
                <a:xfrm>
                  <a:off x="797" y="2551"/>
                  <a:ext cx="157" cy="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7" name="Rectangle 917"/>
                <p:cNvSpPr>
                  <a:spLocks noChangeArrowheads="1"/>
                </p:cNvSpPr>
                <p:nvPr/>
              </p:nvSpPr>
              <p:spPr bwMode="auto">
                <a:xfrm>
                  <a:off x="797" y="2555"/>
                  <a:ext cx="8" cy="17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8" name="Rectangle 918"/>
                <p:cNvSpPr>
                  <a:spLocks noChangeArrowheads="1"/>
                </p:cNvSpPr>
                <p:nvPr/>
              </p:nvSpPr>
              <p:spPr bwMode="auto">
                <a:xfrm>
                  <a:off x="805" y="2555"/>
                  <a:ext cx="149" cy="5"/>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9" name="Rectangle 919"/>
                <p:cNvSpPr>
                  <a:spLocks noChangeArrowheads="1"/>
                </p:cNvSpPr>
                <p:nvPr/>
              </p:nvSpPr>
              <p:spPr bwMode="auto">
                <a:xfrm>
                  <a:off x="805" y="2560"/>
                  <a:ext cx="149" cy="4"/>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0" name="Rectangle 920"/>
                <p:cNvSpPr>
                  <a:spLocks noChangeArrowheads="1"/>
                </p:cNvSpPr>
                <p:nvPr/>
              </p:nvSpPr>
              <p:spPr bwMode="auto">
                <a:xfrm>
                  <a:off x="805" y="2564"/>
                  <a:ext cx="7" cy="165"/>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 name="Rectangle 921"/>
                <p:cNvSpPr>
                  <a:spLocks noChangeArrowheads="1"/>
                </p:cNvSpPr>
                <p:nvPr/>
              </p:nvSpPr>
              <p:spPr bwMode="auto">
                <a:xfrm>
                  <a:off x="812" y="2564"/>
                  <a:ext cx="142" cy="4"/>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2" name="Rectangle 922"/>
                <p:cNvSpPr>
                  <a:spLocks noChangeArrowheads="1"/>
                </p:cNvSpPr>
                <p:nvPr/>
              </p:nvSpPr>
              <p:spPr bwMode="auto">
                <a:xfrm>
                  <a:off x="812" y="2568"/>
                  <a:ext cx="142" cy="4"/>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3" name="Rectangle 923"/>
                <p:cNvSpPr>
                  <a:spLocks noChangeArrowheads="1"/>
                </p:cNvSpPr>
                <p:nvPr/>
              </p:nvSpPr>
              <p:spPr bwMode="auto">
                <a:xfrm>
                  <a:off x="812" y="2572"/>
                  <a:ext cx="7" cy="15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4" name="Rectangle 924"/>
                <p:cNvSpPr>
                  <a:spLocks noChangeArrowheads="1"/>
                </p:cNvSpPr>
                <p:nvPr/>
              </p:nvSpPr>
              <p:spPr bwMode="auto">
                <a:xfrm>
                  <a:off x="819" y="2572"/>
                  <a:ext cx="135" cy="4"/>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5" name="Rectangle 925"/>
                <p:cNvSpPr>
                  <a:spLocks noChangeArrowheads="1"/>
                </p:cNvSpPr>
                <p:nvPr/>
              </p:nvSpPr>
              <p:spPr bwMode="auto">
                <a:xfrm>
                  <a:off x="819" y="2576"/>
                  <a:ext cx="135" cy="4"/>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6" name="Rectangle 926"/>
                <p:cNvSpPr>
                  <a:spLocks noChangeArrowheads="1"/>
                </p:cNvSpPr>
                <p:nvPr/>
              </p:nvSpPr>
              <p:spPr bwMode="auto">
                <a:xfrm>
                  <a:off x="819" y="2580"/>
                  <a:ext cx="7" cy="149"/>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7" name="Rectangle 927"/>
                <p:cNvSpPr>
                  <a:spLocks noChangeArrowheads="1"/>
                </p:cNvSpPr>
                <p:nvPr/>
              </p:nvSpPr>
              <p:spPr bwMode="auto">
                <a:xfrm>
                  <a:off x="826" y="2580"/>
                  <a:ext cx="128" cy="4"/>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8" name="Rectangle 928"/>
                <p:cNvSpPr>
                  <a:spLocks noChangeArrowheads="1"/>
                </p:cNvSpPr>
                <p:nvPr/>
              </p:nvSpPr>
              <p:spPr bwMode="auto">
                <a:xfrm>
                  <a:off x="826" y="2584"/>
                  <a:ext cx="128" cy="5"/>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9" name="Rectangle 929"/>
                <p:cNvSpPr>
                  <a:spLocks noChangeArrowheads="1"/>
                </p:cNvSpPr>
                <p:nvPr/>
              </p:nvSpPr>
              <p:spPr bwMode="auto">
                <a:xfrm>
                  <a:off x="826" y="2589"/>
                  <a:ext cx="7" cy="140"/>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0" name="Rectangle 930"/>
                <p:cNvSpPr>
                  <a:spLocks noChangeArrowheads="1"/>
                </p:cNvSpPr>
                <p:nvPr/>
              </p:nvSpPr>
              <p:spPr bwMode="auto">
                <a:xfrm>
                  <a:off x="833" y="2589"/>
                  <a:ext cx="121" cy="4"/>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 name="Rectangle 931"/>
                <p:cNvSpPr>
                  <a:spLocks noChangeArrowheads="1"/>
                </p:cNvSpPr>
                <p:nvPr/>
              </p:nvSpPr>
              <p:spPr bwMode="auto">
                <a:xfrm>
                  <a:off x="833" y="2593"/>
                  <a:ext cx="121" cy="4"/>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 name="Rectangle 932"/>
                <p:cNvSpPr>
                  <a:spLocks noChangeArrowheads="1"/>
                </p:cNvSpPr>
                <p:nvPr/>
              </p:nvSpPr>
              <p:spPr bwMode="auto">
                <a:xfrm>
                  <a:off x="833" y="2597"/>
                  <a:ext cx="7" cy="132"/>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 name="Rectangle 933"/>
                <p:cNvSpPr>
                  <a:spLocks noChangeArrowheads="1"/>
                </p:cNvSpPr>
                <p:nvPr/>
              </p:nvSpPr>
              <p:spPr bwMode="auto">
                <a:xfrm>
                  <a:off x="840" y="2597"/>
                  <a:ext cx="114" cy="4"/>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4" name="Rectangle 934"/>
                <p:cNvSpPr>
                  <a:spLocks noChangeArrowheads="1"/>
                </p:cNvSpPr>
                <p:nvPr/>
              </p:nvSpPr>
              <p:spPr bwMode="auto">
                <a:xfrm>
                  <a:off x="840" y="2601"/>
                  <a:ext cx="114" cy="4"/>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5" name="Rectangle 935"/>
                <p:cNvSpPr>
                  <a:spLocks noChangeArrowheads="1"/>
                </p:cNvSpPr>
                <p:nvPr/>
              </p:nvSpPr>
              <p:spPr bwMode="auto">
                <a:xfrm>
                  <a:off x="840" y="2605"/>
                  <a:ext cx="7" cy="124"/>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 name="Rectangle 936"/>
                <p:cNvSpPr>
                  <a:spLocks noChangeArrowheads="1"/>
                </p:cNvSpPr>
                <p:nvPr/>
              </p:nvSpPr>
              <p:spPr bwMode="auto">
                <a:xfrm>
                  <a:off x="847" y="2605"/>
                  <a:ext cx="107" cy="4"/>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7" name="Rectangle 937"/>
                <p:cNvSpPr>
                  <a:spLocks noChangeArrowheads="1"/>
                </p:cNvSpPr>
                <p:nvPr/>
              </p:nvSpPr>
              <p:spPr bwMode="auto">
                <a:xfrm>
                  <a:off x="847" y="2609"/>
                  <a:ext cx="107" cy="4"/>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8" name="Rectangle 938"/>
                <p:cNvSpPr>
                  <a:spLocks noChangeArrowheads="1"/>
                </p:cNvSpPr>
                <p:nvPr/>
              </p:nvSpPr>
              <p:spPr bwMode="auto">
                <a:xfrm>
                  <a:off x="847" y="2613"/>
                  <a:ext cx="7" cy="116"/>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9" name="Rectangle 939"/>
                <p:cNvSpPr>
                  <a:spLocks noChangeArrowheads="1"/>
                </p:cNvSpPr>
                <p:nvPr/>
              </p:nvSpPr>
              <p:spPr bwMode="auto">
                <a:xfrm>
                  <a:off x="854" y="2613"/>
                  <a:ext cx="100" cy="5"/>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0" name="Rectangle 940"/>
                <p:cNvSpPr>
                  <a:spLocks noChangeArrowheads="1"/>
                </p:cNvSpPr>
                <p:nvPr/>
              </p:nvSpPr>
              <p:spPr bwMode="auto">
                <a:xfrm>
                  <a:off x="854" y="2618"/>
                  <a:ext cx="100" cy="4"/>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1" name="Rectangle 941"/>
                <p:cNvSpPr>
                  <a:spLocks noChangeArrowheads="1"/>
                </p:cNvSpPr>
                <p:nvPr/>
              </p:nvSpPr>
              <p:spPr bwMode="auto">
                <a:xfrm>
                  <a:off x="854" y="2622"/>
                  <a:ext cx="7" cy="107"/>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2" name="Rectangle 942"/>
                <p:cNvSpPr>
                  <a:spLocks noChangeArrowheads="1"/>
                </p:cNvSpPr>
                <p:nvPr/>
              </p:nvSpPr>
              <p:spPr bwMode="auto">
                <a:xfrm>
                  <a:off x="861" y="2622"/>
                  <a:ext cx="93" cy="4"/>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3" name="Rectangle 943"/>
                <p:cNvSpPr>
                  <a:spLocks noChangeArrowheads="1"/>
                </p:cNvSpPr>
                <p:nvPr/>
              </p:nvSpPr>
              <p:spPr bwMode="auto">
                <a:xfrm>
                  <a:off x="861" y="2626"/>
                  <a:ext cx="93" cy="4"/>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4" name="Rectangle 944"/>
                <p:cNvSpPr>
                  <a:spLocks noChangeArrowheads="1"/>
                </p:cNvSpPr>
                <p:nvPr/>
              </p:nvSpPr>
              <p:spPr bwMode="auto">
                <a:xfrm>
                  <a:off x="861" y="2630"/>
                  <a:ext cx="8" cy="99"/>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5" name="Rectangle 945"/>
                <p:cNvSpPr>
                  <a:spLocks noChangeArrowheads="1"/>
                </p:cNvSpPr>
                <p:nvPr/>
              </p:nvSpPr>
              <p:spPr bwMode="auto">
                <a:xfrm>
                  <a:off x="869" y="2630"/>
                  <a:ext cx="85" cy="4"/>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6" name="Rectangle 946"/>
                <p:cNvSpPr>
                  <a:spLocks noChangeArrowheads="1"/>
                </p:cNvSpPr>
                <p:nvPr/>
              </p:nvSpPr>
              <p:spPr bwMode="auto">
                <a:xfrm>
                  <a:off x="869" y="2634"/>
                  <a:ext cx="85" cy="4"/>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7" name="Rectangle 947"/>
                <p:cNvSpPr>
                  <a:spLocks noChangeArrowheads="1"/>
                </p:cNvSpPr>
                <p:nvPr/>
              </p:nvSpPr>
              <p:spPr bwMode="auto">
                <a:xfrm>
                  <a:off x="869" y="2638"/>
                  <a:ext cx="7" cy="9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8" name="Rectangle 948"/>
                <p:cNvSpPr>
                  <a:spLocks noChangeArrowheads="1"/>
                </p:cNvSpPr>
                <p:nvPr/>
              </p:nvSpPr>
              <p:spPr bwMode="auto">
                <a:xfrm>
                  <a:off x="876" y="2638"/>
                  <a:ext cx="78" cy="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9" name="Rectangle 949"/>
                <p:cNvSpPr>
                  <a:spLocks noChangeArrowheads="1"/>
                </p:cNvSpPr>
                <p:nvPr/>
              </p:nvSpPr>
              <p:spPr bwMode="auto">
                <a:xfrm>
                  <a:off x="876" y="2642"/>
                  <a:ext cx="78" cy="5"/>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0" name="Rectangle 950"/>
                <p:cNvSpPr>
                  <a:spLocks noChangeArrowheads="1"/>
                </p:cNvSpPr>
                <p:nvPr/>
              </p:nvSpPr>
              <p:spPr bwMode="auto">
                <a:xfrm>
                  <a:off x="876" y="2647"/>
                  <a:ext cx="7" cy="82"/>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1" name="Rectangle 951"/>
                <p:cNvSpPr>
                  <a:spLocks noChangeArrowheads="1"/>
                </p:cNvSpPr>
                <p:nvPr/>
              </p:nvSpPr>
              <p:spPr bwMode="auto">
                <a:xfrm>
                  <a:off x="883" y="2647"/>
                  <a:ext cx="71" cy="4"/>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 name="Rectangle 952"/>
                <p:cNvSpPr>
                  <a:spLocks noChangeArrowheads="1"/>
                </p:cNvSpPr>
                <p:nvPr/>
              </p:nvSpPr>
              <p:spPr bwMode="auto">
                <a:xfrm>
                  <a:off x="883" y="2651"/>
                  <a:ext cx="71" cy="4"/>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3" name="Rectangle 953"/>
                <p:cNvSpPr>
                  <a:spLocks noChangeArrowheads="1"/>
                </p:cNvSpPr>
                <p:nvPr/>
              </p:nvSpPr>
              <p:spPr bwMode="auto">
                <a:xfrm>
                  <a:off x="883" y="2655"/>
                  <a:ext cx="7" cy="74"/>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4" name="Rectangle 954"/>
                <p:cNvSpPr>
                  <a:spLocks noChangeArrowheads="1"/>
                </p:cNvSpPr>
                <p:nvPr/>
              </p:nvSpPr>
              <p:spPr bwMode="auto">
                <a:xfrm>
                  <a:off x="890" y="2655"/>
                  <a:ext cx="64" cy="4"/>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5" name="Rectangle 955"/>
                <p:cNvSpPr>
                  <a:spLocks noChangeArrowheads="1"/>
                </p:cNvSpPr>
                <p:nvPr/>
              </p:nvSpPr>
              <p:spPr bwMode="auto">
                <a:xfrm>
                  <a:off x="890" y="2659"/>
                  <a:ext cx="64" cy="4"/>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6" name="Rectangle 956"/>
                <p:cNvSpPr>
                  <a:spLocks noChangeArrowheads="1"/>
                </p:cNvSpPr>
                <p:nvPr/>
              </p:nvSpPr>
              <p:spPr bwMode="auto">
                <a:xfrm>
                  <a:off x="890" y="2663"/>
                  <a:ext cx="7" cy="66"/>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7" name="Rectangle 957"/>
                <p:cNvSpPr>
                  <a:spLocks noChangeArrowheads="1"/>
                </p:cNvSpPr>
                <p:nvPr/>
              </p:nvSpPr>
              <p:spPr bwMode="auto">
                <a:xfrm>
                  <a:off x="897" y="2663"/>
                  <a:ext cx="57"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8" name="Rectangle 958"/>
                <p:cNvSpPr>
                  <a:spLocks noChangeArrowheads="1"/>
                </p:cNvSpPr>
                <p:nvPr/>
              </p:nvSpPr>
              <p:spPr bwMode="auto">
                <a:xfrm>
                  <a:off x="897" y="2667"/>
                  <a:ext cx="57" cy="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9" name="Rectangle 959"/>
                <p:cNvSpPr>
                  <a:spLocks noChangeArrowheads="1"/>
                </p:cNvSpPr>
                <p:nvPr/>
              </p:nvSpPr>
              <p:spPr bwMode="auto">
                <a:xfrm>
                  <a:off x="897" y="2671"/>
                  <a:ext cx="7" cy="58"/>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0" name="Rectangle 960"/>
                <p:cNvSpPr>
                  <a:spLocks noChangeArrowheads="1"/>
                </p:cNvSpPr>
                <p:nvPr/>
              </p:nvSpPr>
              <p:spPr bwMode="auto">
                <a:xfrm>
                  <a:off x="904" y="2671"/>
                  <a:ext cx="50" cy="5"/>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1" name="Rectangle 961"/>
                <p:cNvSpPr>
                  <a:spLocks noChangeArrowheads="1"/>
                </p:cNvSpPr>
                <p:nvPr/>
              </p:nvSpPr>
              <p:spPr bwMode="auto">
                <a:xfrm>
                  <a:off x="904" y="2676"/>
                  <a:ext cx="50" cy="4"/>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2" name="Rectangle 962"/>
                <p:cNvSpPr>
                  <a:spLocks noChangeArrowheads="1"/>
                </p:cNvSpPr>
                <p:nvPr/>
              </p:nvSpPr>
              <p:spPr bwMode="auto">
                <a:xfrm>
                  <a:off x="904" y="2680"/>
                  <a:ext cx="7" cy="49"/>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3" name="Rectangle 963"/>
                <p:cNvSpPr>
                  <a:spLocks noChangeArrowheads="1"/>
                </p:cNvSpPr>
                <p:nvPr/>
              </p:nvSpPr>
              <p:spPr bwMode="auto">
                <a:xfrm>
                  <a:off x="911" y="2680"/>
                  <a:ext cx="43" cy="4"/>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4" name="Rectangle 964"/>
                <p:cNvSpPr>
                  <a:spLocks noChangeArrowheads="1"/>
                </p:cNvSpPr>
                <p:nvPr/>
              </p:nvSpPr>
              <p:spPr bwMode="auto">
                <a:xfrm>
                  <a:off x="911" y="2684"/>
                  <a:ext cx="43" cy="4"/>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5" name="Rectangle 965"/>
                <p:cNvSpPr>
                  <a:spLocks noChangeArrowheads="1"/>
                </p:cNvSpPr>
                <p:nvPr/>
              </p:nvSpPr>
              <p:spPr bwMode="auto">
                <a:xfrm>
                  <a:off x="911" y="2688"/>
                  <a:ext cx="7" cy="41"/>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6" name="Rectangle 966"/>
                <p:cNvSpPr>
                  <a:spLocks noChangeArrowheads="1"/>
                </p:cNvSpPr>
                <p:nvPr/>
              </p:nvSpPr>
              <p:spPr bwMode="auto">
                <a:xfrm>
                  <a:off x="918" y="2688"/>
                  <a:ext cx="36" cy="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7" name="Rectangle 967"/>
                <p:cNvSpPr>
                  <a:spLocks noChangeArrowheads="1"/>
                </p:cNvSpPr>
                <p:nvPr/>
              </p:nvSpPr>
              <p:spPr bwMode="auto">
                <a:xfrm>
                  <a:off x="918" y="2692"/>
                  <a:ext cx="36" cy="4"/>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8" name="Rectangle 968"/>
                <p:cNvSpPr>
                  <a:spLocks noChangeArrowheads="1"/>
                </p:cNvSpPr>
                <p:nvPr/>
              </p:nvSpPr>
              <p:spPr bwMode="auto">
                <a:xfrm>
                  <a:off x="918" y="2696"/>
                  <a:ext cx="8" cy="3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9" name="Rectangle 969"/>
                <p:cNvSpPr>
                  <a:spLocks noChangeArrowheads="1"/>
                </p:cNvSpPr>
                <p:nvPr/>
              </p:nvSpPr>
              <p:spPr bwMode="auto">
                <a:xfrm>
                  <a:off x="926" y="2696"/>
                  <a:ext cx="28" cy="4"/>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0" name="Rectangle 970"/>
                <p:cNvSpPr>
                  <a:spLocks noChangeArrowheads="1"/>
                </p:cNvSpPr>
                <p:nvPr/>
              </p:nvSpPr>
              <p:spPr bwMode="auto">
                <a:xfrm>
                  <a:off x="926" y="2700"/>
                  <a:ext cx="28" cy="5"/>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1" name="Rectangle 971"/>
                <p:cNvSpPr>
                  <a:spLocks noChangeArrowheads="1"/>
                </p:cNvSpPr>
                <p:nvPr/>
              </p:nvSpPr>
              <p:spPr bwMode="auto">
                <a:xfrm>
                  <a:off x="926" y="2705"/>
                  <a:ext cx="7" cy="24"/>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2" name="Rectangle 972"/>
                <p:cNvSpPr>
                  <a:spLocks noChangeArrowheads="1"/>
                </p:cNvSpPr>
                <p:nvPr/>
              </p:nvSpPr>
              <p:spPr bwMode="auto">
                <a:xfrm>
                  <a:off x="933" y="2705"/>
                  <a:ext cx="21" cy="4"/>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3" name="Rectangle 973"/>
                <p:cNvSpPr>
                  <a:spLocks noChangeArrowheads="1"/>
                </p:cNvSpPr>
                <p:nvPr/>
              </p:nvSpPr>
              <p:spPr bwMode="auto">
                <a:xfrm>
                  <a:off x="933" y="2709"/>
                  <a:ext cx="21" cy="4"/>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4" name="Rectangle 974"/>
                <p:cNvSpPr>
                  <a:spLocks noChangeArrowheads="1"/>
                </p:cNvSpPr>
                <p:nvPr/>
              </p:nvSpPr>
              <p:spPr bwMode="auto">
                <a:xfrm>
                  <a:off x="933" y="2713"/>
                  <a:ext cx="7" cy="1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5" name="Rectangle 975"/>
                <p:cNvSpPr>
                  <a:spLocks noChangeArrowheads="1"/>
                </p:cNvSpPr>
                <p:nvPr/>
              </p:nvSpPr>
              <p:spPr bwMode="auto">
                <a:xfrm>
                  <a:off x="940" y="2713"/>
                  <a:ext cx="14" cy="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6" name="Rectangle 976"/>
                <p:cNvSpPr>
                  <a:spLocks noChangeArrowheads="1"/>
                </p:cNvSpPr>
                <p:nvPr/>
              </p:nvSpPr>
              <p:spPr bwMode="auto">
                <a:xfrm>
                  <a:off x="940" y="2717"/>
                  <a:ext cx="14" cy="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7" name="Rectangle 977"/>
                <p:cNvSpPr>
                  <a:spLocks noChangeArrowheads="1"/>
                </p:cNvSpPr>
                <p:nvPr/>
              </p:nvSpPr>
              <p:spPr bwMode="auto">
                <a:xfrm>
                  <a:off x="940" y="2721"/>
                  <a:ext cx="7" cy="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8" name="Rectangle 978"/>
                <p:cNvSpPr>
                  <a:spLocks noChangeArrowheads="1"/>
                </p:cNvSpPr>
                <p:nvPr/>
              </p:nvSpPr>
              <p:spPr bwMode="auto">
                <a:xfrm>
                  <a:off x="947" y="2721"/>
                  <a:ext cx="7" cy="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9" name="Rectangle 979"/>
                <p:cNvSpPr>
                  <a:spLocks noChangeArrowheads="1"/>
                </p:cNvSpPr>
                <p:nvPr/>
              </p:nvSpPr>
              <p:spPr bwMode="auto">
                <a:xfrm>
                  <a:off x="947" y="2725"/>
                  <a:ext cx="7" cy="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904" name="Freeform 981"/>
              <p:cNvSpPr>
                <a:spLocks/>
              </p:cNvSpPr>
              <p:nvPr/>
            </p:nvSpPr>
            <p:spPr bwMode="auto">
              <a:xfrm>
                <a:off x="797" y="2547"/>
                <a:ext cx="155" cy="180"/>
              </a:xfrm>
              <a:custGeom>
                <a:avLst/>
                <a:gdLst>
                  <a:gd name="T0" fmla="*/ 3 w 155"/>
                  <a:gd name="T1" fmla="*/ 91 h 180"/>
                  <a:gd name="T2" fmla="*/ 155 w 155"/>
                  <a:gd name="T3" fmla="*/ 0 h 180"/>
                  <a:gd name="T4" fmla="*/ 155 w 155"/>
                  <a:gd name="T5" fmla="*/ 77 h 180"/>
                  <a:gd name="T6" fmla="*/ 0 w 155"/>
                  <a:gd name="T7" fmla="*/ 180 h 180"/>
                </a:gdLst>
                <a:ahLst/>
                <a:cxnLst>
                  <a:cxn ang="0">
                    <a:pos x="T0" y="T1"/>
                  </a:cxn>
                  <a:cxn ang="0">
                    <a:pos x="T2" y="T3"/>
                  </a:cxn>
                  <a:cxn ang="0">
                    <a:pos x="T4" y="T5"/>
                  </a:cxn>
                  <a:cxn ang="0">
                    <a:pos x="T6" y="T7"/>
                  </a:cxn>
                </a:cxnLst>
                <a:rect l="0" t="0" r="r" b="b"/>
                <a:pathLst>
                  <a:path w="155" h="180">
                    <a:moveTo>
                      <a:pt x="3" y="91"/>
                    </a:moveTo>
                    <a:lnTo>
                      <a:pt x="155" y="0"/>
                    </a:lnTo>
                    <a:lnTo>
                      <a:pt x="155" y="77"/>
                    </a:lnTo>
                    <a:lnTo>
                      <a:pt x="0" y="18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70" name="Group 40"/>
            <p:cNvGrpSpPr>
              <a:grpSpLocks/>
            </p:cNvGrpSpPr>
            <p:nvPr/>
          </p:nvGrpSpPr>
          <p:grpSpPr bwMode="auto">
            <a:xfrm>
              <a:off x="806450" y="3944938"/>
              <a:ext cx="708025" cy="249237"/>
              <a:chOff x="508" y="2485"/>
              <a:chExt cx="446" cy="157"/>
            </a:xfrm>
          </p:grpSpPr>
          <p:grpSp>
            <p:nvGrpSpPr>
              <p:cNvPr id="971" name="Group 38"/>
              <p:cNvGrpSpPr>
                <a:grpSpLocks/>
              </p:cNvGrpSpPr>
              <p:nvPr/>
            </p:nvGrpSpPr>
            <p:grpSpPr bwMode="auto">
              <a:xfrm>
                <a:off x="508" y="2485"/>
                <a:ext cx="446" cy="157"/>
                <a:chOff x="508" y="2485"/>
                <a:chExt cx="446" cy="157"/>
              </a:xfrm>
            </p:grpSpPr>
            <p:sp>
              <p:nvSpPr>
                <p:cNvPr id="973" name="Rectangle 983"/>
                <p:cNvSpPr>
                  <a:spLocks noChangeArrowheads="1"/>
                </p:cNvSpPr>
                <p:nvPr/>
              </p:nvSpPr>
              <p:spPr bwMode="auto">
                <a:xfrm>
                  <a:off x="508" y="2485"/>
                  <a:ext cx="7" cy="157"/>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4" name="Rectangle 984"/>
                <p:cNvSpPr>
                  <a:spLocks noChangeArrowheads="1"/>
                </p:cNvSpPr>
                <p:nvPr/>
              </p:nvSpPr>
              <p:spPr bwMode="auto">
                <a:xfrm>
                  <a:off x="515" y="2485"/>
                  <a:ext cx="439" cy="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5" name="Rectangle 985"/>
                <p:cNvSpPr>
                  <a:spLocks noChangeArrowheads="1"/>
                </p:cNvSpPr>
                <p:nvPr/>
              </p:nvSpPr>
              <p:spPr bwMode="auto">
                <a:xfrm>
                  <a:off x="515" y="2489"/>
                  <a:ext cx="10" cy="153"/>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6" name="Rectangle 986"/>
                <p:cNvSpPr>
                  <a:spLocks noChangeArrowheads="1"/>
                </p:cNvSpPr>
                <p:nvPr/>
              </p:nvSpPr>
              <p:spPr bwMode="auto">
                <a:xfrm>
                  <a:off x="525" y="2489"/>
                  <a:ext cx="429" cy="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7" name="Rectangle 987"/>
                <p:cNvSpPr>
                  <a:spLocks noChangeArrowheads="1"/>
                </p:cNvSpPr>
                <p:nvPr/>
              </p:nvSpPr>
              <p:spPr bwMode="auto">
                <a:xfrm>
                  <a:off x="525" y="2493"/>
                  <a:ext cx="7" cy="149"/>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8" name="Rectangle 988"/>
                <p:cNvSpPr>
                  <a:spLocks noChangeArrowheads="1"/>
                </p:cNvSpPr>
                <p:nvPr/>
              </p:nvSpPr>
              <p:spPr bwMode="auto">
                <a:xfrm>
                  <a:off x="532" y="2493"/>
                  <a:ext cx="9" cy="149"/>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9" name="Rectangle 989"/>
                <p:cNvSpPr>
                  <a:spLocks noChangeArrowheads="1"/>
                </p:cNvSpPr>
                <p:nvPr/>
              </p:nvSpPr>
              <p:spPr bwMode="auto">
                <a:xfrm>
                  <a:off x="541" y="2493"/>
                  <a:ext cx="413" cy="7"/>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0" name="Rectangle 990"/>
                <p:cNvSpPr>
                  <a:spLocks noChangeArrowheads="1"/>
                </p:cNvSpPr>
                <p:nvPr/>
              </p:nvSpPr>
              <p:spPr bwMode="auto">
                <a:xfrm>
                  <a:off x="541" y="2500"/>
                  <a:ext cx="10" cy="142"/>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1" name="Rectangle 991"/>
                <p:cNvSpPr>
                  <a:spLocks noChangeArrowheads="1"/>
                </p:cNvSpPr>
                <p:nvPr/>
              </p:nvSpPr>
              <p:spPr bwMode="auto">
                <a:xfrm>
                  <a:off x="551" y="2500"/>
                  <a:ext cx="7" cy="142"/>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2" name="Rectangle 992"/>
                <p:cNvSpPr>
                  <a:spLocks noChangeArrowheads="1"/>
                </p:cNvSpPr>
                <p:nvPr/>
              </p:nvSpPr>
              <p:spPr bwMode="auto">
                <a:xfrm>
                  <a:off x="558" y="2500"/>
                  <a:ext cx="396" cy="6"/>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 name="Rectangle 993"/>
                <p:cNvSpPr>
                  <a:spLocks noChangeArrowheads="1"/>
                </p:cNvSpPr>
                <p:nvPr/>
              </p:nvSpPr>
              <p:spPr bwMode="auto">
                <a:xfrm>
                  <a:off x="558" y="2506"/>
                  <a:ext cx="9" cy="136"/>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4" name="Rectangle 994"/>
                <p:cNvSpPr>
                  <a:spLocks noChangeArrowheads="1"/>
                </p:cNvSpPr>
                <p:nvPr/>
              </p:nvSpPr>
              <p:spPr bwMode="auto">
                <a:xfrm>
                  <a:off x="567" y="2506"/>
                  <a:ext cx="7" cy="136"/>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5" name="Rectangle 995"/>
                <p:cNvSpPr>
                  <a:spLocks noChangeArrowheads="1"/>
                </p:cNvSpPr>
                <p:nvPr/>
              </p:nvSpPr>
              <p:spPr bwMode="auto">
                <a:xfrm>
                  <a:off x="574" y="2506"/>
                  <a:ext cx="380" cy="6"/>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6" name="Rectangle 996"/>
                <p:cNvSpPr>
                  <a:spLocks noChangeArrowheads="1"/>
                </p:cNvSpPr>
                <p:nvPr/>
              </p:nvSpPr>
              <p:spPr bwMode="auto">
                <a:xfrm>
                  <a:off x="574" y="2512"/>
                  <a:ext cx="10" cy="13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7" name="Rectangle 997"/>
                <p:cNvSpPr>
                  <a:spLocks noChangeArrowheads="1"/>
                </p:cNvSpPr>
                <p:nvPr/>
              </p:nvSpPr>
              <p:spPr bwMode="auto">
                <a:xfrm>
                  <a:off x="584" y="2512"/>
                  <a:ext cx="9" cy="13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8" name="Rectangle 998"/>
                <p:cNvSpPr>
                  <a:spLocks noChangeArrowheads="1"/>
                </p:cNvSpPr>
                <p:nvPr/>
              </p:nvSpPr>
              <p:spPr bwMode="auto">
                <a:xfrm>
                  <a:off x="593" y="2512"/>
                  <a:ext cx="361" cy="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9" name="Rectangle 999"/>
                <p:cNvSpPr>
                  <a:spLocks noChangeArrowheads="1"/>
                </p:cNvSpPr>
                <p:nvPr/>
              </p:nvSpPr>
              <p:spPr bwMode="auto">
                <a:xfrm>
                  <a:off x="593" y="2518"/>
                  <a:ext cx="7" cy="124"/>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0" name="Rectangle 1000"/>
                <p:cNvSpPr>
                  <a:spLocks noChangeArrowheads="1"/>
                </p:cNvSpPr>
                <p:nvPr/>
              </p:nvSpPr>
              <p:spPr bwMode="auto">
                <a:xfrm>
                  <a:off x="600" y="2518"/>
                  <a:ext cx="10" cy="124"/>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1" name="Rectangle 1001"/>
                <p:cNvSpPr>
                  <a:spLocks noChangeArrowheads="1"/>
                </p:cNvSpPr>
                <p:nvPr/>
              </p:nvSpPr>
              <p:spPr bwMode="auto">
                <a:xfrm>
                  <a:off x="610" y="2518"/>
                  <a:ext cx="344" cy="6"/>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2" name="Rectangle 1002"/>
                <p:cNvSpPr>
                  <a:spLocks noChangeArrowheads="1"/>
                </p:cNvSpPr>
                <p:nvPr/>
              </p:nvSpPr>
              <p:spPr bwMode="auto">
                <a:xfrm>
                  <a:off x="610" y="2524"/>
                  <a:ext cx="9" cy="118"/>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 name="Rectangle 1003"/>
                <p:cNvSpPr>
                  <a:spLocks noChangeArrowheads="1"/>
                </p:cNvSpPr>
                <p:nvPr/>
              </p:nvSpPr>
              <p:spPr bwMode="auto">
                <a:xfrm>
                  <a:off x="619" y="2524"/>
                  <a:ext cx="8" cy="118"/>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4" name="Rectangle 1004"/>
                <p:cNvSpPr>
                  <a:spLocks noChangeArrowheads="1"/>
                </p:cNvSpPr>
                <p:nvPr/>
              </p:nvSpPr>
              <p:spPr bwMode="auto">
                <a:xfrm>
                  <a:off x="627" y="2524"/>
                  <a:ext cx="327" cy="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5" name="Rectangle 1005"/>
                <p:cNvSpPr>
                  <a:spLocks noChangeArrowheads="1"/>
                </p:cNvSpPr>
                <p:nvPr/>
              </p:nvSpPr>
              <p:spPr bwMode="auto">
                <a:xfrm>
                  <a:off x="627" y="2529"/>
                  <a:ext cx="9" cy="1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6" name="Rectangle 1006"/>
                <p:cNvSpPr>
                  <a:spLocks noChangeArrowheads="1"/>
                </p:cNvSpPr>
                <p:nvPr/>
              </p:nvSpPr>
              <p:spPr bwMode="auto">
                <a:xfrm>
                  <a:off x="636" y="2529"/>
                  <a:ext cx="318" cy="4"/>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7" name="Rectangle 1007"/>
                <p:cNvSpPr>
                  <a:spLocks noChangeArrowheads="1"/>
                </p:cNvSpPr>
                <p:nvPr/>
              </p:nvSpPr>
              <p:spPr bwMode="auto">
                <a:xfrm>
                  <a:off x="636" y="2533"/>
                  <a:ext cx="7" cy="109"/>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8" name="Rectangle 1008"/>
                <p:cNvSpPr>
                  <a:spLocks noChangeArrowheads="1"/>
                </p:cNvSpPr>
                <p:nvPr/>
              </p:nvSpPr>
              <p:spPr bwMode="auto">
                <a:xfrm>
                  <a:off x="643" y="2533"/>
                  <a:ext cx="10" cy="109"/>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9" name="Rectangle 1009"/>
                <p:cNvSpPr>
                  <a:spLocks noChangeArrowheads="1"/>
                </p:cNvSpPr>
                <p:nvPr/>
              </p:nvSpPr>
              <p:spPr bwMode="auto">
                <a:xfrm>
                  <a:off x="653" y="2533"/>
                  <a:ext cx="301" cy="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0" name="Rectangle 1010"/>
                <p:cNvSpPr>
                  <a:spLocks noChangeArrowheads="1"/>
                </p:cNvSpPr>
                <p:nvPr/>
              </p:nvSpPr>
              <p:spPr bwMode="auto">
                <a:xfrm>
                  <a:off x="653" y="2539"/>
                  <a:ext cx="9" cy="103"/>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1" name="Rectangle 1011"/>
                <p:cNvSpPr>
                  <a:spLocks noChangeArrowheads="1"/>
                </p:cNvSpPr>
                <p:nvPr/>
              </p:nvSpPr>
              <p:spPr bwMode="auto">
                <a:xfrm>
                  <a:off x="662" y="2539"/>
                  <a:ext cx="7" cy="103"/>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2" name="Rectangle 1012"/>
                <p:cNvSpPr>
                  <a:spLocks noChangeArrowheads="1"/>
                </p:cNvSpPr>
                <p:nvPr/>
              </p:nvSpPr>
              <p:spPr bwMode="auto">
                <a:xfrm>
                  <a:off x="669" y="2539"/>
                  <a:ext cx="285" cy="6"/>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3" name="Rectangle 1013"/>
                <p:cNvSpPr>
                  <a:spLocks noChangeArrowheads="1"/>
                </p:cNvSpPr>
                <p:nvPr/>
              </p:nvSpPr>
              <p:spPr bwMode="auto">
                <a:xfrm>
                  <a:off x="669" y="2545"/>
                  <a:ext cx="10" cy="97"/>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4" name="Rectangle 1014"/>
                <p:cNvSpPr>
                  <a:spLocks noChangeArrowheads="1"/>
                </p:cNvSpPr>
                <p:nvPr/>
              </p:nvSpPr>
              <p:spPr bwMode="auto">
                <a:xfrm>
                  <a:off x="679" y="2545"/>
                  <a:ext cx="7" cy="97"/>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5" name="Rectangle 1015"/>
                <p:cNvSpPr>
                  <a:spLocks noChangeArrowheads="1"/>
                </p:cNvSpPr>
                <p:nvPr/>
              </p:nvSpPr>
              <p:spPr bwMode="auto">
                <a:xfrm>
                  <a:off x="686" y="2545"/>
                  <a:ext cx="268"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6" name="Rectangle 1016"/>
                <p:cNvSpPr>
                  <a:spLocks noChangeArrowheads="1"/>
                </p:cNvSpPr>
                <p:nvPr/>
              </p:nvSpPr>
              <p:spPr bwMode="auto">
                <a:xfrm>
                  <a:off x="686" y="2551"/>
                  <a:ext cx="9" cy="9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7" name="Rectangle 1017"/>
                <p:cNvSpPr>
                  <a:spLocks noChangeArrowheads="1"/>
                </p:cNvSpPr>
                <p:nvPr/>
              </p:nvSpPr>
              <p:spPr bwMode="auto">
                <a:xfrm>
                  <a:off x="695" y="2551"/>
                  <a:ext cx="10" cy="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8" name="Rectangle 1018"/>
                <p:cNvSpPr>
                  <a:spLocks noChangeArrowheads="1"/>
                </p:cNvSpPr>
                <p:nvPr/>
              </p:nvSpPr>
              <p:spPr bwMode="auto">
                <a:xfrm>
                  <a:off x="705" y="2551"/>
                  <a:ext cx="249" cy="7"/>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9" name="Rectangle 1019"/>
                <p:cNvSpPr>
                  <a:spLocks noChangeArrowheads="1"/>
                </p:cNvSpPr>
                <p:nvPr/>
              </p:nvSpPr>
              <p:spPr bwMode="auto">
                <a:xfrm>
                  <a:off x="705" y="2558"/>
                  <a:ext cx="7" cy="84"/>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0" name="Rectangle 1020"/>
                <p:cNvSpPr>
                  <a:spLocks noChangeArrowheads="1"/>
                </p:cNvSpPr>
                <p:nvPr/>
              </p:nvSpPr>
              <p:spPr bwMode="auto">
                <a:xfrm>
                  <a:off x="712" y="2558"/>
                  <a:ext cx="9" cy="84"/>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1" name="Rectangle 1021"/>
                <p:cNvSpPr>
                  <a:spLocks noChangeArrowheads="1"/>
                </p:cNvSpPr>
                <p:nvPr/>
              </p:nvSpPr>
              <p:spPr bwMode="auto">
                <a:xfrm>
                  <a:off x="721" y="2558"/>
                  <a:ext cx="233" cy="6"/>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2" name="Rectangle 1022"/>
                <p:cNvSpPr>
                  <a:spLocks noChangeArrowheads="1"/>
                </p:cNvSpPr>
                <p:nvPr/>
              </p:nvSpPr>
              <p:spPr bwMode="auto">
                <a:xfrm>
                  <a:off x="721" y="2564"/>
                  <a:ext cx="10" cy="78"/>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 name="Rectangle 1023"/>
                <p:cNvSpPr>
                  <a:spLocks noChangeArrowheads="1"/>
                </p:cNvSpPr>
                <p:nvPr/>
              </p:nvSpPr>
              <p:spPr bwMode="auto">
                <a:xfrm>
                  <a:off x="731" y="2564"/>
                  <a:ext cx="7" cy="7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4" name="Rectangle 0"/>
                <p:cNvSpPr>
                  <a:spLocks noChangeArrowheads="1"/>
                </p:cNvSpPr>
                <p:nvPr/>
              </p:nvSpPr>
              <p:spPr bwMode="auto">
                <a:xfrm>
                  <a:off x="738" y="2564"/>
                  <a:ext cx="216" cy="4"/>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5" name="Rectangle 1"/>
                <p:cNvSpPr>
                  <a:spLocks noChangeArrowheads="1"/>
                </p:cNvSpPr>
                <p:nvPr/>
              </p:nvSpPr>
              <p:spPr bwMode="auto">
                <a:xfrm>
                  <a:off x="738" y="2568"/>
                  <a:ext cx="10" cy="74"/>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6" name="Rectangle 2"/>
                <p:cNvSpPr>
                  <a:spLocks noChangeArrowheads="1"/>
                </p:cNvSpPr>
                <p:nvPr/>
              </p:nvSpPr>
              <p:spPr bwMode="auto">
                <a:xfrm>
                  <a:off x="748" y="2568"/>
                  <a:ext cx="206" cy="4"/>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7" name="Rectangle 3"/>
                <p:cNvSpPr>
                  <a:spLocks noChangeArrowheads="1"/>
                </p:cNvSpPr>
                <p:nvPr/>
              </p:nvSpPr>
              <p:spPr bwMode="auto">
                <a:xfrm>
                  <a:off x="748" y="2572"/>
                  <a:ext cx="7" cy="70"/>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8" name="Rectangle 4"/>
                <p:cNvSpPr>
                  <a:spLocks noChangeArrowheads="1"/>
                </p:cNvSpPr>
                <p:nvPr/>
              </p:nvSpPr>
              <p:spPr bwMode="auto">
                <a:xfrm>
                  <a:off x="755" y="2572"/>
                  <a:ext cx="9" cy="70"/>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9" name="Rectangle 5"/>
                <p:cNvSpPr>
                  <a:spLocks noChangeArrowheads="1"/>
                </p:cNvSpPr>
                <p:nvPr/>
              </p:nvSpPr>
              <p:spPr bwMode="auto">
                <a:xfrm>
                  <a:off x="764" y="2572"/>
                  <a:ext cx="190" cy="6"/>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0" name="Rectangle 6"/>
                <p:cNvSpPr>
                  <a:spLocks noChangeArrowheads="1"/>
                </p:cNvSpPr>
                <p:nvPr/>
              </p:nvSpPr>
              <p:spPr bwMode="auto">
                <a:xfrm>
                  <a:off x="764" y="2578"/>
                  <a:ext cx="10" cy="64"/>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1" name="Rectangle 7"/>
                <p:cNvSpPr>
                  <a:spLocks noChangeArrowheads="1"/>
                </p:cNvSpPr>
                <p:nvPr/>
              </p:nvSpPr>
              <p:spPr bwMode="auto">
                <a:xfrm>
                  <a:off x="774" y="2578"/>
                  <a:ext cx="7" cy="64"/>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2" name="Rectangle 8"/>
                <p:cNvSpPr>
                  <a:spLocks noChangeArrowheads="1"/>
                </p:cNvSpPr>
                <p:nvPr/>
              </p:nvSpPr>
              <p:spPr bwMode="auto">
                <a:xfrm>
                  <a:off x="781" y="2578"/>
                  <a:ext cx="173" cy="6"/>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3" name="Rectangle 9"/>
                <p:cNvSpPr>
                  <a:spLocks noChangeArrowheads="1"/>
                </p:cNvSpPr>
                <p:nvPr/>
              </p:nvSpPr>
              <p:spPr bwMode="auto">
                <a:xfrm>
                  <a:off x="781" y="2584"/>
                  <a:ext cx="9" cy="58"/>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 name="Rectangle 10"/>
                <p:cNvSpPr>
                  <a:spLocks noChangeArrowheads="1"/>
                </p:cNvSpPr>
                <p:nvPr/>
              </p:nvSpPr>
              <p:spPr bwMode="auto">
                <a:xfrm>
                  <a:off x="790" y="2584"/>
                  <a:ext cx="7" cy="58"/>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 name="Rectangle 11"/>
                <p:cNvSpPr>
                  <a:spLocks noChangeArrowheads="1"/>
                </p:cNvSpPr>
                <p:nvPr/>
              </p:nvSpPr>
              <p:spPr bwMode="auto">
                <a:xfrm>
                  <a:off x="797" y="2584"/>
                  <a:ext cx="157" cy="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 name="Rectangle 12"/>
                <p:cNvSpPr>
                  <a:spLocks noChangeArrowheads="1"/>
                </p:cNvSpPr>
                <p:nvPr/>
              </p:nvSpPr>
              <p:spPr bwMode="auto">
                <a:xfrm>
                  <a:off x="797" y="2591"/>
                  <a:ext cx="10" cy="51"/>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7" name="Rectangle 13"/>
                <p:cNvSpPr>
                  <a:spLocks noChangeArrowheads="1"/>
                </p:cNvSpPr>
                <p:nvPr/>
              </p:nvSpPr>
              <p:spPr bwMode="auto">
                <a:xfrm>
                  <a:off x="807" y="2591"/>
                  <a:ext cx="9" cy="5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8" name="Rectangle 14"/>
                <p:cNvSpPr>
                  <a:spLocks noChangeArrowheads="1"/>
                </p:cNvSpPr>
                <p:nvPr/>
              </p:nvSpPr>
              <p:spPr bwMode="auto">
                <a:xfrm>
                  <a:off x="816" y="2591"/>
                  <a:ext cx="138" cy="6"/>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9" name="Rectangle 15"/>
                <p:cNvSpPr>
                  <a:spLocks noChangeArrowheads="1"/>
                </p:cNvSpPr>
                <p:nvPr/>
              </p:nvSpPr>
              <p:spPr bwMode="auto">
                <a:xfrm>
                  <a:off x="816" y="2597"/>
                  <a:ext cx="7" cy="45"/>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0" name="Rectangle 16"/>
                <p:cNvSpPr>
                  <a:spLocks noChangeArrowheads="1"/>
                </p:cNvSpPr>
                <p:nvPr/>
              </p:nvSpPr>
              <p:spPr bwMode="auto">
                <a:xfrm>
                  <a:off x="823" y="2597"/>
                  <a:ext cx="10" cy="45"/>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1" name="Rectangle 17"/>
                <p:cNvSpPr>
                  <a:spLocks noChangeArrowheads="1"/>
                </p:cNvSpPr>
                <p:nvPr/>
              </p:nvSpPr>
              <p:spPr bwMode="auto">
                <a:xfrm>
                  <a:off x="833" y="2597"/>
                  <a:ext cx="121" cy="6"/>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2" name="Rectangle 18"/>
                <p:cNvSpPr>
                  <a:spLocks noChangeArrowheads="1"/>
                </p:cNvSpPr>
                <p:nvPr/>
              </p:nvSpPr>
              <p:spPr bwMode="auto">
                <a:xfrm>
                  <a:off x="833" y="2603"/>
                  <a:ext cx="9" cy="39"/>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3" name="Rectangle 19"/>
                <p:cNvSpPr>
                  <a:spLocks noChangeArrowheads="1"/>
                </p:cNvSpPr>
                <p:nvPr/>
              </p:nvSpPr>
              <p:spPr bwMode="auto">
                <a:xfrm>
                  <a:off x="842" y="2603"/>
                  <a:ext cx="8" cy="39"/>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 name="Rectangle 20"/>
                <p:cNvSpPr>
                  <a:spLocks noChangeArrowheads="1"/>
                </p:cNvSpPr>
                <p:nvPr/>
              </p:nvSpPr>
              <p:spPr bwMode="auto">
                <a:xfrm>
                  <a:off x="850" y="2603"/>
                  <a:ext cx="104" cy="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5" name="Rectangle 21"/>
                <p:cNvSpPr>
                  <a:spLocks noChangeArrowheads="1"/>
                </p:cNvSpPr>
                <p:nvPr/>
              </p:nvSpPr>
              <p:spPr bwMode="auto">
                <a:xfrm>
                  <a:off x="850" y="2607"/>
                  <a:ext cx="9" cy="35"/>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6" name="Rectangle 22"/>
                <p:cNvSpPr>
                  <a:spLocks noChangeArrowheads="1"/>
                </p:cNvSpPr>
                <p:nvPr/>
              </p:nvSpPr>
              <p:spPr bwMode="auto">
                <a:xfrm>
                  <a:off x="859" y="2607"/>
                  <a:ext cx="95" cy="4"/>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7" name="Rectangle 23"/>
                <p:cNvSpPr>
                  <a:spLocks noChangeArrowheads="1"/>
                </p:cNvSpPr>
                <p:nvPr/>
              </p:nvSpPr>
              <p:spPr bwMode="auto">
                <a:xfrm>
                  <a:off x="859" y="2611"/>
                  <a:ext cx="7" cy="31"/>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8" name="Rectangle 24"/>
                <p:cNvSpPr>
                  <a:spLocks noChangeArrowheads="1"/>
                </p:cNvSpPr>
                <p:nvPr/>
              </p:nvSpPr>
              <p:spPr bwMode="auto">
                <a:xfrm>
                  <a:off x="866" y="2611"/>
                  <a:ext cx="10" cy="3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9" name="Rectangle 25"/>
                <p:cNvSpPr>
                  <a:spLocks noChangeArrowheads="1"/>
                </p:cNvSpPr>
                <p:nvPr/>
              </p:nvSpPr>
              <p:spPr bwMode="auto">
                <a:xfrm>
                  <a:off x="876" y="2611"/>
                  <a:ext cx="78" cy="7"/>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0" name="Rectangle 26"/>
                <p:cNvSpPr>
                  <a:spLocks noChangeArrowheads="1"/>
                </p:cNvSpPr>
                <p:nvPr/>
              </p:nvSpPr>
              <p:spPr bwMode="auto">
                <a:xfrm>
                  <a:off x="876" y="2618"/>
                  <a:ext cx="9" cy="24"/>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1" name="Rectangle 27"/>
                <p:cNvSpPr>
                  <a:spLocks noChangeArrowheads="1"/>
                </p:cNvSpPr>
                <p:nvPr/>
              </p:nvSpPr>
              <p:spPr bwMode="auto">
                <a:xfrm>
                  <a:off x="885" y="2618"/>
                  <a:ext cx="7" cy="24"/>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2" name="Rectangle 28"/>
                <p:cNvSpPr>
                  <a:spLocks noChangeArrowheads="1"/>
                </p:cNvSpPr>
                <p:nvPr/>
              </p:nvSpPr>
              <p:spPr bwMode="auto">
                <a:xfrm>
                  <a:off x="892" y="2618"/>
                  <a:ext cx="62" cy="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3" name="Rectangle 29"/>
                <p:cNvSpPr>
                  <a:spLocks noChangeArrowheads="1"/>
                </p:cNvSpPr>
                <p:nvPr/>
              </p:nvSpPr>
              <p:spPr bwMode="auto">
                <a:xfrm>
                  <a:off x="892" y="2624"/>
                  <a:ext cx="10" cy="18"/>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4" name="Rectangle 30"/>
                <p:cNvSpPr>
                  <a:spLocks noChangeArrowheads="1"/>
                </p:cNvSpPr>
                <p:nvPr/>
              </p:nvSpPr>
              <p:spPr bwMode="auto">
                <a:xfrm>
                  <a:off x="902" y="2624"/>
                  <a:ext cx="7" cy="18"/>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5" name="Rectangle 31"/>
                <p:cNvSpPr>
                  <a:spLocks noChangeArrowheads="1"/>
                </p:cNvSpPr>
                <p:nvPr/>
              </p:nvSpPr>
              <p:spPr bwMode="auto">
                <a:xfrm>
                  <a:off x="909" y="2624"/>
                  <a:ext cx="45" cy="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6" name="Rectangle 32"/>
                <p:cNvSpPr>
                  <a:spLocks noChangeArrowheads="1"/>
                </p:cNvSpPr>
                <p:nvPr/>
              </p:nvSpPr>
              <p:spPr bwMode="auto">
                <a:xfrm>
                  <a:off x="909" y="2630"/>
                  <a:ext cx="9" cy="1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7" name="Rectangle 33"/>
                <p:cNvSpPr>
                  <a:spLocks noChangeArrowheads="1"/>
                </p:cNvSpPr>
                <p:nvPr/>
              </p:nvSpPr>
              <p:spPr bwMode="auto">
                <a:xfrm>
                  <a:off x="918" y="2630"/>
                  <a:ext cx="10" cy="1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8" name="Rectangle 34"/>
                <p:cNvSpPr>
                  <a:spLocks noChangeArrowheads="1"/>
                </p:cNvSpPr>
                <p:nvPr/>
              </p:nvSpPr>
              <p:spPr bwMode="auto">
                <a:xfrm>
                  <a:off x="928" y="2630"/>
                  <a:ext cx="26"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9" name="Rectangle 35"/>
                <p:cNvSpPr>
                  <a:spLocks noChangeArrowheads="1"/>
                </p:cNvSpPr>
                <p:nvPr/>
              </p:nvSpPr>
              <p:spPr bwMode="auto">
                <a:xfrm>
                  <a:off x="928" y="2636"/>
                  <a:ext cx="7"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0" name="Rectangle 36"/>
                <p:cNvSpPr>
                  <a:spLocks noChangeArrowheads="1"/>
                </p:cNvSpPr>
                <p:nvPr/>
              </p:nvSpPr>
              <p:spPr bwMode="auto">
                <a:xfrm>
                  <a:off x="935" y="2636"/>
                  <a:ext cx="9"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1" name="Rectangle 37"/>
                <p:cNvSpPr>
                  <a:spLocks noChangeArrowheads="1"/>
                </p:cNvSpPr>
                <p:nvPr/>
              </p:nvSpPr>
              <p:spPr bwMode="auto">
                <a:xfrm>
                  <a:off x="944" y="2636"/>
                  <a:ext cx="10"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972" name="Freeform 39"/>
              <p:cNvSpPr>
                <a:spLocks/>
              </p:cNvSpPr>
              <p:nvPr/>
            </p:nvSpPr>
            <p:spPr bwMode="auto">
              <a:xfrm>
                <a:off x="508" y="2485"/>
                <a:ext cx="444" cy="155"/>
              </a:xfrm>
              <a:custGeom>
                <a:avLst/>
                <a:gdLst>
                  <a:gd name="T0" fmla="*/ 292 w 444"/>
                  <a:gd name="T1" fmla="*/ 155 h 155"/>
                  <a:gd name="T2" fmla="*/ 0 w 444"/>
                  <a:gd name="T3" fmla="*/ 77 h 155"/>
                  <a:gd name="T4" fmla="*/ 161 w 444"/>
                  <a:gd name="T5" fmla="*/ 0 h 155"/>
                  <a:gd name="T6" fmla="*/ 444 w 444"/>
                  <a:gd name="T7" fmla="*/ 62 h 155"/>
                  <a:gd name="T8" fmla="*/ 292 w 444"/>
                  <a:gd name="T9" fmla="*/ 155 h 155"/>
                </a:gdLst>
                <a:ahLst/>
                <a:cxnLst>
                  <a:cxn ang="0">
                    <a:pos x="T0" y="T1"/>
                  </a:cxn>
                  <a:cxn ang="0">
                    <a:pos x="T2" y="T3"/>
                  </a:cxn>
                  <a:cxn ang="0">
                    <a:pos x="T4" y="T5"/>
                  </a:cxn>
                  <a:cxn ang="0">
                    <a:pos x="T6" y="T7"/>
                  </a:cxn>
                  <a:cxn ang="0">
                    <a:pos x="T8" y="T9"/>
                  </a:cxn>
                </a:cxnLst>
                <a:rect l="0" t="0" r="r" b="b"/>
                <a:pathLst>
                  <a:path w="444" h="155">
                    <a:moveTo>
                      <a:pt x="292" y="155"/>
                    </a:moveTo>
                    <a:lnTo>
                      <a:pt x="0" y="77"/>
                    </a:lnTo>
                    <a:lnTo>
                      <a:pt x="161" y="0"/>
                    </a:lnTo>
                    <a:lnTo>
                      <a:pt x="444" y="62"/>
                    </a:lnTo>
                    <a:lnTo>
                      <a:pt x="292" y="15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052" name="Group 123"/>
            <p:cNvGrpSpPr>
              <a:grpSpLocks/>
            </p:cNvGrpSpPr>
            <p:nvPr/>
          </p:nvGrpSpPr>
          <p:grpSpPr bwMode="auto">
            <a:xfrm>
              <a:off x="806450" y="4067175"/>
              <a:ext cx="463550" cy="265113"/>
              <a:chOff x="508" y="2562"/>
              <a:chExt cx="292" cy="167"/>
            </a:xfrm>
          </p:grpSpPr>
          <p:grpSp>
            <p:nvGrpSpPr>
              <p:cNvPr id="1053" name="Group 121"/>
              <p:cNvGrpSpPr>
                <a:grpSpLocks/>
              </p:cNvGrpSpPr>
              <p:nvPr/>
            </p:nvGrpSpPr>
            <p:grpSpPr bwMode="auto">
              <a:xfrm>
                <a:off x="508" y="2562"/>
                <a:ext cx="292" cy="167"/>
                <a:chOff x="508" y="2562"/>
                <a:chExt cx="292" cy="167"/>
              </a:xfrm>
            </p:grpSpPr>
            <p:sp>
              <p:nvSpPr>
                <p:cNvPr id="1055" name="Rectangle 41"/>
                <p:cNvSpPr>
                  <a:spLocks noChangeArrowheads="1"/>
                </p:cNvSpPr>
                <p:nvPr/>
              </p:nvSpPr>
              <p:spPr bwMode="auto">
                <a:xfrm>
                  <a:off x="508" y="2562"/>
                  <a:ext cx="5" cy="167"/>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6" name="Rectangle 42"/>
                <p:cNvSpPr>
                  <a:spLocks noChangeArrowheads="1"/>
                </p:cNvSpPr>
                <p:nvPr/>
              </p:nvSpPr>
              <p:spPr bwMode="auto">
                <a:xfrm>
                  <a:off x="513" y="2562"/>
                  <a:ext cx="287"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7" name="Rectangle 43"/>
                <p:cNvSpPr>
                  <a:spLocks noChangeArrowheads="1"/>
                </p:cNvSpPr>
                <p:nvPr/>
              </p:nvSpPr>
              <p:spPr bwMode="auto">
                <a:xfrm>
                  <a:off x="513" y="2568"/>
                  <a:ext cx="4" cy="161"/>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8" name="Rectangle 44"/>
                <p:cNvSpPr>
                  <a:spLocks noChangeArrowheads="1"/>
                </p:cNvSpPr>
                <p:nvPr/>
              </p:nvSpPr>
              <p:spPr bwMode="auto">
                <a:xfrm>
                  <a:off x="517" y="2568"/>
                  <a:ext cx="8" cy="161"/>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9" name="Rectangle 45"/>
                <p:cNvSpPr>
                  <a:spLocks noChangeArrowheads="1"/>
                </p:cNvSpPr>
                <p:nvPr/>
              </p:nvSpPr>
              <p:spPr bwMode="auto">
                <a:xfrm>
                  <a:off x="525" y="2568"/>
                  <a:ext cx="275"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0" name="Rectangle 46"/>
                <p:cNvSpPr>
                  <a:spLocks noChangeArrowheads="1"/>
                </p:cNvSpPr>
                <p:nvPr/>
              </p:nvSpPr>
              <p:spPr bwMode="auto">
                <a:xfrm>
                  <a:off x="525" y="2574"/>
                  <a:ext cx="4" cy="155"/>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1" name="Rectangle 47"/>
                <p:cNvSpPr>
                  <a:spLocks noChangeArrowheads="1"/>
                </p:cNvSpPr>
                <p:nvPr/>
              </p:nvSpPr>
              <p:spPr bwMode="auto">
                <a:xfrm>
                  <a:off x="529" y="2574"/>
                  <a:ext cx="5" cy="155"/>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2" name="Rectangle 48"/>
                <p:cNvSpPr>
                  <a:spLocks noChangeArrowheads="1"/>
                </p:cNvSpPr>
                <p:nvPr/>
              </p:nvSpPr>
              <p:spPr bwMode="auto">
                <a:xfrm>
                  <a:off x="534" y="2574"/>
                  <a:ext cx="266" cy="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3" name="Rectangle 49"/>
                <p:cNvSpPr>
                  <a:spLocks noChangeArrowheads="1"/>
                </p:cNvSpPr>
                <p:nvPr/>
              </p:nvSpPr>
              <p:spPr bwMode="auto">
                <a:xfrm>
                  <a:off x="534" y="2580"/>
                  <a:ext cx="7" cy="149"/>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4" name="Rectangle 50"/>
                <p:cNvSpPr>
                  <a:spLocks noChangeArrowheads="1"/>
                </p:cNvSpPr>
                <p:nvPr/>
              </p:nvSpPr>
              <p:spPr bwMode="auto">
                <a:xfrm>
                  <a:off x="541" y="2580"/>
                  <a:ext cx="5" cy="149"/>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5" name="Rectangle 51"/>
                <p:cNvSpPr>
                  <a:spLocks noChangeArrowheads="1"/>
                </p:cNvSpPr>
                <p:nvPr/>
              </p:nvSpPr>
              <p:spPr bwMode="auto">
                <a:xfrm>
                  <a:off x="546" y="2580"/>
                  <a:ext cx="254" cy="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6" name="Rectangle 52"/>
                <p:cNvSpPr>
                  <a:spLocks noChangeArrowheads="1"/>
                </p:cNvSpPr>
                <p:nvPr/>
              </p:nvSpPr>
              <p:spPr bwMode="auto">
                <a:xfrm>
                  <a:off x="546" y="2587"/>
                  <a:ext cx="5" cy="142"/>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7" name="Rectangle 53"/>
                <p:cNvSpPr>
                  <a:spLocks noChangeArrowheads="1"/>
                </p:cNvSpPr>
                <p:nvPr/>
              </p:nvSpPr>
              <p:spPr bwMode="auto">
                <a:xfrm>
                  <a:off x="551" y="2587"/>
                  <a:ext cx="249" cy="4"/>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8" name="Rectangle 54"/>
                <p:cNvSpPr>
                  <a:spLocks noChangeArrowheads="1"/>
                </p:cNvSpPr>
                <p:nvPr/>
              </p:nvSpPr>
              <p:spPr bwMode="auto">
                <a:xfrm>
                  <a:off x="551" y="2591"/>
                  <a:ext cx="7" cy="13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9" name="Rectangle 55"/>
                <p:cNvSpPr>
                  <a:spLocks noChangeArrowheads="1"/>
                </p:cNvSpPr>
                <p:nvPr/>
              </p:nvSpPr>
              <p:spPr bwMode="auto">
                <a:xfrm>
                  <a:off x="558" y="2591"/>
                  <a:ext cx="4" cy="13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0" name="Rectangle 56"/>
                <p:cNvSpPr>
                  <a:spLocks noChangeArrowheads="1"/>
                </p:cNvSpPr>
                <p:nvPr/>
              </p:nvSpPr>
              <p:spPr bwMode="auto">
                <a:xfrm>
                  <a:off x="562" y="2591"/>
                  <a:ext cx="238" cy="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1" name="Rectangle 57"/>
                <p:cNvSpPr>
                  <a:spLocks noChangeArrowheads="1"/>
                </p:cNvSpPr>
                <p:nvPr/>
              </p:nvSpPr>
              <p:spPr bwMode="auto">
                <a:xfrm>
                  <a:off x="562" y="2597"/>
                  <a:ext cx="8" cy="132"/>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2" name="Rectangle 58"/>
                <p:cNvSpPr>
                  <a:spLocks noChangeArrowheads="1"/>
                </p:cNvSpPr>
                <p:nvPr/>
              </p:nvSpPr>
              <p:spPr bwMode="auto">
                <a:xfrm>
                  <a:off x="570" y="2597"/>
                  <a:ext cx="4" cy="132"/>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3" name="Rectangle 59"/>
                <p:cNvSpPr>
                  <a:spLocks noChangeArrowheads="1"/>
                </p:cNvSpPr>
                <p:nvPr/>
              </p:nvSpPr>
              <p:spPr bwMode="auto">
                <a:xfrm>
                  <a:off x="574" y="2597"/>
                  <a:ext cx="226" cy="6"/>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4" name="Rectangle 60"/>
                <p:cNvSpPr>
                  <a:spLocks noChangeArrowheads="1"/>
                </p:cNvSpPr>
                <p:nvPr/>
              </p:nvSpPr>
              <p:spPr bwMode="auto">
                <a:xfrm>
                  <a:off x="574" y="2603"/>
                  <a:ext cx="5" cy="126"/>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 name="Rectangle 61"/>
                <p:cNvSpPr>
                  <a:spLocks noChangeArrowheads="1"/>
                </p:cNvSpPr>
                <p:nvPr/>
              </p:nvSpPr>
              <p:spPr bwMode="auto">
                <a:xfrm>
                  <a:off x="579" y="2603"/>
                  <a:ext cx="7" cy="126"/>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6" name="Rectangle 62"/>
                <p:cNvSpPr>
                  <a:spLocks noChangeArrowheads="1"/>
                </p:cNvSpPr>
                <p:nvPr/>
              </p:nvSpPr>
              <p:spPr bwMode="auto">
                <a:xfrm>
                  <a:off x="586" y="2603"/>
                  <a:ext cx="214" cy="6"/>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7" name="Rectangle 63"/>
                <p:cNvSpPr>
                  <a:spLocks noChangeArrowheads="1"/>
                </p:cNvSpPr>
                <p:nvPr/>
              </p:nvSpPr>
              <p:spPr bwMode="auto">
                <a:xfrm>
                  <a:off x="586" y="2609"/>
                  <a:ext cx="5" cy="12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8" name="Rectangle 64"/>
                <p:cNvSpPr>
                  <a:spLocks noChangeArrowheads="1"/>
                </p:cNvSpPr>
                <p:nvPr/>
              </p:nvSpPr>
              <p:spPr bwMode="auto">
                <a:xfrm>
                  <a:off x="591" y="2609"/>
                  <a:ext cx="5" cy="120"/>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9" name="Rectangle 65"/>
                <p:cNvSpPr>
                  <a:spLocks noChangeArrowheads="1"/>
                </p:cNvSpPr>
                <p:nvPr/>
              </p:nvSpPr>
              <p:spPr bwMode="auto">
                <a:xfrm>
                  <a:off x="596" y="2609"/>
                  <a:ext cx="204" cy="7"/>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0" name="Rectangle 66"/>
                <p:cNvSpPr>
                  <a:spLocks noChangeArrowheads="1"/>
                </p:cNvSpPr>
                <p:nvPr/>
              </p:nvSpPr>
              <p:spPr bwMode="auto">
                <a:xfrm>
                  <a:off x="596" y="2616"/>
                  <a:ext cx="7" cy="11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1" name="Rectangle 67"/>
                <p:cNvSpPr>
                  <a:spLocks noChangeArrowheads="1"/>
                </p:cNvSpPr>
                <p:nvPr/>
              </p:nvSpPr>
              <p:spPr bwMode="auto">
                <a:xfrm>
                  <a:off x="603" y="2616"/>
                  <a:ext cx="197" cy="4"/>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2" name="Rectangle 68"/>
                <p:cNvSpPr>
                  <a:spLocks noChangeArrowheads="1"/>
                </p:cNvSpPr>
                <p:nvPr/>
              </p:nvSpPr>
              <p:spPr bwMode="auto">
                <a:xfrm>
                  <a:off x="603" y="2620"/>
                  <a:ext cx="5" cy="109"/>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3" name="Rectangle 69"/>
                <p:cNvSpPr>
                  <a:spLocks noChangeArrowheads="1"/>
                </p:cNvSpPr>
                <p:nvPr/>
              </p:nvSpPr>
              <p:spPr bwMode="auto">
                <a:xfrm>
                  <a:off x="608" y="2620"/>
                  <a:ext cx="4" cy="109"/>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4" name="Rectangle 70"/>
                <p:cNvSpPr>
                  <a:spLocks noChangeArrowheads="1"/>
                </p:cNvSpPr>
                <p:nvPr/>
              </p:nvSpPr>
              <p:spPr bwMode="auto">
                <a:xfrm>
                  <a:off x="612" y="2620"/>
                  <a:ext cx="188" cy="6"/>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5" name="Rectangle 71"/>
                <p:cNvSpPr>
                  <a:spLocks noChangeArrowheads="1"/>
                </p:cNvSpPr>
                <p:nvPr/>
              </p:nvSpPr>
              <p:spPr bwMode="auto">
                <a:xfrm>
                  <a:off x="612" y="2626"/>
                  <a:ext cx="7" cy="103"/>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6" name="Rectangle 72"/>
                <p:cNvSpPr>
                  <a:spLocks noChangeArrowheads="1"/>
                </p:cNvSpPr>
                <p:nvPr/>
              </p:nvSpPr>
              <p:spPr bwMode="auto">
                <a:xfrm>
                  <a:off x="619" y="2626"/>
                  <a:ext cx="5" cy="103"/>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7" name="Rectangle 73"/>
                <p:cNvSpPr>
                  <a:spLocks noChangeArrowheads="1"/>
                </p:cNvSpPr>
                <p:nvPr/>
              </p:nvSpPr>
              <p:spPr bwMode="auto">
                <a:xfrm>
                  <a:off x="624" y="2626"/>
                  <a:ext cx="17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8" name="Rectangle 74"/>
                <p:cNvSpPr>
                  <a:spLocks noChangeArrowheads="1"/>
                </p:cNvSpPr>
                <p:nvPr/>
              </p:nvSpPr>
              <p:spPr bwMode="auto">
                <a:xfrm>
                  <a:off x="624" y="2632"/>
                  <a:ext cx="7" cy="9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9" name="Rectangle 75"/>
                <p:cNvSpPr>
                  <a:spLocks noChangeArrowheads="1"/>
                </p:cNvSpPr>
                <p:nvPr/>
              </p:nvSpPr>
              <p:spPr bwMode="auto">
                <a:xfrm>
                  <a:off x="631" y="2632"/>
                  <a:ext cx="5" cy="9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0" name="Rectangle 76"/>
                <p:cNvSpPr>
                  <a:spLocks noChangeArrowheads="1"/>
                </p:cNvSpPr>
                <p:nvPr/>
              </p:nvSpPr>
              <p:spPr bwMode="auto">
                <a:xfrm>
                  <a:off x="636" y="2632"/>
                  <a:ext cx="164" cy="6"/>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1" name="Rectangle 77"/>
                <p:cNvSpPr>
                  <a:spLocks noChangeArrowheads="1"/>
                </p:cNvSpPr>
                <p:nvPr/>
              </p:nvSpPr>
              <p:spPr bwMode="auto">
                <a:xfrm>
                  <a:off x="636" y="2638"/>
                  <a:ext cx="5" cy="91"/>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2" name="Rectangle 78"/>
                <p:cNvSpPr>
                  <a:spLocks noChangeArrowheads="1"/>
                </p:cNvSpPr>
                <p:nvPr/>
              </p:nvSpPr>
              <p:spPr bwMode="auto">
                <a:xfrm>
                  <a:off x="641" y="2638"/>
                  <a:ext cx="7" cy="91"/>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3" name="Rectangle 79"/>
                <p:cNvSpPr>
                  <a:spLocks noChangeArrowheads="1"/>
                </p:cNvSpPr>
                <p:nvPr/>
              </p:nvSpPr>
              <p:spPr bwMode="auto">
                <a:xfrm>
                  <a:off x="648" y="2638"/>
                  <a:ext cx="152" cy="7"/>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4" name="Rectangle 80"/>
                <p:cNvSpPr>
                  <a:spLocks noChangeArrowheads="1"/>
                </p:cNvSpPr>
                <p:nvPr/>
              </p:nvSpPr>
              <p:spPr bwMode="auto">
                <a:xfrm>
                  <a:off x="648" y="2645"/>
                  <a:ext cx="5" cy="84"/>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5" name="Rectangle 81"/>
                <p:cNvSpPr>
                  <a:spLocks noChangeArrowheads="1"/>
                </p:cNvSpPr>
                <p:nvPr/>
              </p:nvSpPr>
              <p:spPr bwMode="auto">
                <a:xfrm>
                  <a:off x="653" y="2645"/>
                  <a:ext cx="147" cy="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6" name="Rectangle 82"/>
                <p:cNvSpPr>
                  <a:spLocks noChangeArrowheads="1"/>
                </p:cNvSpPr>
                <p:nvPr/>
              </p:nvSpPr>
              <p:spPr bwMode="auto">
                <a:xfrm>
                  <a:off x="653" y="2649"/>
                  <a:ext cx="4" cy="8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7" name="Rectangle 83"/>
                <p:cNvSpPr>
                  <a:spLocks noChangeArrowheads="1"/>
                </p:cNvSpPr>
                <p:nvPr/>
              </p:nvSpPr>
              <p:spPr bwMode="auto">
                <a:xfrm>
                  <a:off x="657" y="2649"/>
                  <a:ext cx="8" cy="8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8" name="Rectangle 84"/>
                <p:cNvSpPr>
                  <a:spLocks noChangeArrowheads="1"/>
                </p:cNvSpPr>
                <p:nvPr/>
              </p:nvSpPr>
              <p:spPr bwMode="auto">
                <a:xfrm>
                  <a:off x="665" y="2649"/>
                  <a:ext cx="135" cy="6"/>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9" name="Rectangle 85"/>
                <p:cNvSpPr>
                  <a:spLocks noChangeArrowheads="1"/>
                </p:cNvSpPr>
                <p:nvPr/>
              </p:nvSpPr>
              <p:spPr bwMode="auto">
                <a:xfrm>
                  <a:off x="665" y="2655"/>
                  <a:ext cx="4" cy="74"/>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0" name="Rectangle 86"/>
                <p:cNvSpPr>
                  <a:spLocks noChangeArrowheads="1"/>
                </p:cNvSpPr>
                <p:nvPr/>
              </p:nvSpPr>
              <p:spPr bwMode="auto">
                <a:xfrm>
                  <a:off x="669" y="2655"/>
                  <a:ext cx="5" cy="7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1" name="Rectangle 87"/>
                <p:cNvSpPr>
                  <a:spLocks noChangeArrowheads="1"/>
                </p:cNvSpPr>
                <p:nvPr/>
              </p:nvSpPr>
              <p:spPr bwMode="auto">
                <a:xfrm>
                  <a:off x="674" y="2655"/>
                  <a:ext cx="126" cy="6"/>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2" name="Rectangle 88"/>
                <p:cNvSpPr>
                  <a:spLocks noChangeArrowheads="1"/>
                </p:cNvSpPr>
                <p:nvPr/>
              </p:nvSpPr>
              <p:spPr bwMode="auto">
                <a:xfrm>
                  <a:off x="674" y="2661"/>
                  <a:ext cx="7" cy="68"/>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3" name="Rectangle 89"/>
                <p:cNvSpPr>
                  <a:spLocks noChangeArrowheads="1"/>
                </p:cNvSpPr>
                <p:nvPr/>
              </p:nvSpPr>
              <p:spPr bwMode="auto">
                <a:xfrm>
                  <a:off x="681" y="2661"/>
                  <a:ext cx="5" cy="68"/>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4" name="Rectangle 90"/>
                <p:cNvSpPr>
                  <a:spLocks noChangeArrowheads="1"/>
                </p:cNvSpPr>
                <p:nvPr/>
              </p:nvSpPr>
              <p:spPr bwMode="auto">
                <a:xfrm>
                  <a:off x="686" y="2661"/>
                  <a:ext cx="114" cy="6"/>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5" name="Rectangle 91"/>
                <p:cNvSpPr>
                  <a:spLocks noChangeArrowheads="1"/>
                </p:cNvSpPr>
                <p:nvPr/>
              </p:nvSpPr>
              <p:spPr bwMode="auto">
                <a:xfrm>
                  <a:off x="686" y="2667"/>
                  <a:ext cx="7" cy="62"/>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6" name="Rectangle 92"/>
                <p:cNvSpPr>
                  <a:spLocks noChangeArrowheads="1"/>
                </p:cNvSpPr>
                <p:nvPr/>
              </p:nvSpPr>
              <p:spPr bwMode="auto">
                <a:xfrm>
                  <a:off x="693" y="2667"/>
                  <a:ext cx="5" cy="62"/>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7" name="Rectangle 93"/>
                <p:cNvSpPr>
                  <a:spLocks noChangeArrowheads="1"/>
                </p:cNvSpPr>
                <p:nvPr/>
              </p:nvSpPr>
              <p:spPr bwMode="auto">
                <a:xfrm>
                  <a:off x="698" y="2667"/>
                  <a:ext cx="102" cy="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8" name="Rectangle 94"/>
                <p:cNvSpPr>
                  <a:spLocks noChangeArrowheads="1"/>
                </p:cNvSpPr>
                <p:nvPr/>
              </p:nvSpPr>
              <p:spPr bwMode="auto">
                <a:xfrm>
                  <a:off x="698" y="2674"/>
                  <a:ext cx="4" cy="5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9" name="Rectangle 95"/>
                <p:cNvSpPr>
                  <a:spLocks noChangeArrowheads="1"/>
                </p:cNvSpPr>
                <p:nvPr/>
              </p:nvSpPr>
              <p:spPr bwMode="auto">
                <a:xfrm>
                  <a:off x="702" y="2674"/>
                  <a:ext cx="98" cy="4"/>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0" name="Rectangle 96"/>
                <p:cNvSpPr>
                  <a:spLocks noChangeArrowheads="1"/>
                </p:cNvSpPr>
                <p:nvPr/>
              </p:nvSpPr>
              <p:spPr bwMode="auto">
                <a:xfrm>
                  <a:off x="702" y="2678"/>
                  <a:ext cx="8" cy="5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1" name="Rectangle 97"/>
                <p:cNvSpPr>
                  <a:spLocks noChangeArrowheads="1"/>
                </p:cNvSpPr>
                <p:nvPr/>
              </p:nvSpPr>
              <p:spPr bwMode="auto">
                <a:xfrm>
                  <a:off x="710" y="2678"/>
                  <a:ext cx="4" cy="51"/>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2" name="Rectangle 98"/>
                <p:cNvSpPr>
                  <a:spLocks noChangeArrowheads="1"/>
                </p:cNvSpPr>
                <p:nvPr/>
              </p:nvSpPr>
              <p:spPr bwMode="auto">
                <a:xfrm>
                  <a:off x="714" y="2678"/>
                  <a:ext cx="86" cy="6"/>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3" name="Rectangle 99"/>
                <p:cNvSpPr>
                  <a:spLocks noChangeArrowheads="1"/>
                </p:cNvSpPr>
                <p:nvPr/>
              </p:nvSpPr>
              <p:spPr bwMode="auto">
                <a:xfrm>
                  <a:off x="714" y="2684"/>
                  <a:ext cx="5" cy="45"/>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4" name="Rectangle 100"/>
                <p:cNvSpPr>
                  <a:spLocks noChangeArrowheads="1"/>
                </p:cNvSpPr>
                <p:nvPr/>
              </p:nvSpPr>
              <p:spPr bwMode="auto">
                <a:xfrm>
                  <a:off x="719" y="2684"/>
                  <a:ext cx="7" cy="45"/>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5" name="Rectangle 101"/>
                <p:cNvSpPr>
                  <a:spLocks noChangeArrowheads="1"/>
                </p:cNvSpPr>
                <p:nvPr/>
              </p:nvSpPr>
              <p:spPr bwMode="auto">
                <a:xfrm>
                  <a:off x="726" y="2684"/>
                  <a:ext cx="74" cy="6"/>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6" name="Rectangle 102"/>
                <p:cNvSpPr>
                  <a:spLocks noChangeArrowheads="1"/>
                </p:cNvSpPr>
                <p:nvPr/>
              </p:nvSpPr>
              <p:spPr bwMode="auto">
                <a:xfrm>
                  <a:off x="726" y="2690"/>
                  <a:ext cx="5" cy="39"/>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7" name="Rectangle 103"/>
                <p:cNvSpPr>
                  <a:spLocks noChangeArrowheads="1"/>
                </p:cNvSpPr>
                <p:nvPr/>
              </p:nvSpPr>
              <p:spPr bwMode="auto">
                <a:xfrm>
                  <a:off x="731" y="2690"/>
                  <a:ext cx="5" cy="39"/>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8" name="Rectangle 104"/>
                <p:cNvSpPr>
                  <a:spLocks noChangeArrowheads="1"/>
                </p:cNvSpPr>
                <p:nvPr/>
              </p:nvSpPr>
              <p:spPr bwMode="auto">
                <a:xfrm>
                  <a:off x="736" y="2690"/>
                  <a:ext cx="64" cy="6"/>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9" name="Rectangle 105"/>
                <p:cNvSpPr>
                  <a:spLocks noChangeArrowheads="1"/>
                </p:cNvSpPr>
                <p:nvPr/>
              </p:nvSpPr>
              <p:spPr bwMode="auto">
                <a:xfrm>
                  <a:off x="736" y="2696"/>
                  <a:ext cx="7" cy="3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0" name="Rectangle 106"/>
                <p:cNvSpPr>
                  <a:spLocks noChangeArrowheads="1"/>
                </p:cNvSpPr>
                <p:nvPr/>
              </p:nvSpPr>
              <p:spPr bwMode="auto">
                <a:xfrm>
                  <a:off x="743" y="2696"/>
                  <a:ext cx="5" cy="33"/>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1" name="Rectangle 107"/>
                <p:cNvSpPr>
                  <a:spLocks noChangeArrowheads="1"/>
                </p:cNvSpPr>
                <p:nvPr/>
              </p:nvSpPr>
              <p:spPr bwMode="auto">
                <a:xfrm>
                  <a:off x="748" y="2696"/>
                  <a:ext cx="52" cy="7"/>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2" name="Rectangle 108"/>
                <p:cNvSpPr>
                  <a:spLocks noChangeArrowheads="1"/>
                </p:cNvSpPr>
                <p:nvPr/>
              </p:nvSpPr>
              <p:spPr bwMode="auto">
                <a:xfrm>
                  <a:off x="748" y="2703"/>
                  <a:ext cx="7" cy="26"/>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3" name="Rectangle 109"/>
                <p:cNvSpPr>
                  <a:spLocks noChangeArrowheads="1"/>
                </p:cNvSpPr>
                <p:nvPr/>
              </p:nvSpPr>
              <p:spPr bwMode="auto">
                <a:xfrm>
                  <a:off x="755" y="2703"/>
                  <a:ext cx="45" cy="4"/>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4" name="Rectangle 110"/>
                <p:cNvSpPr>
                  <a:spLocks noChangeArrowheads="1"/>
                </p:cNvSpPr>
                <p:nvPr/>
              </p:nvSpPr>
              <p:spPr bwMode="auto">
                <a:xfrm>
                  <a:off x="755" y="2707"/>
                  <a:ext cx="4" cy="22"/>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5" name="Rectangle 111"/>
                <p:cNvSpPr>
                  <a:spLocks noChangeArrowheads="1"/>
                </p:cNvSpPr>
                <p:nvPr/>
              </p:nvSpPr>
              <p:spPr bwMode="auto">
                <a:xfrm>
                  <a:off x="759" y="2707"/>
                  <a:ext cx="5" cy="2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 name="Rectangle 112"/>
                <p:cNvSpPr>
                  <a:spLocks noChangeArrowheads="1"/>
                </p:cNvSpPr>
                <p:nvPr/>
              </p:nvSpPr>
              <p:spPr bwMode="auto">
                <a:xfrm>
                  <a:off x="764" y="2707"/>
                  <a:ext cx="36" cy="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7" name="Rectangle 113"/>
                <p:cNvSpPr>
                  <a:spLocks noChangeArrowheads="1"/>
                </p:cNvSpPr>
                <p:nvPr/>
              </p:nvSpPr>
              <p:spPr bwMode="auto">
                <a:xfrm>
                  <a:off x="764" y="2713"/>
                  <a:ext cx="7" cy="1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8" name="Rectangle 114"/>
                <p:cNvSpPr>
                  <a:spLocks noChangeArrowheads="1"/>
                </p:cNvSpPr>
                <p:nvPr/>
              </p:nvSpPr>
              <p:spPr bwMode="auto">
                <a:xfrm>
                  <a:off x="771" y="2713"/>
                  <a:ext cx="5" cy="1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9" name="Rectangle 115"/>
                <p:cNvSpPr>
                  <a:spLocks noChangeArrowheads="1"/>
                </p:cNvSpPr>
                <p:nvPr/>
              </p:nvSpPr>
              <p:spPr bwMode="auto">
                <a:xfrm>
                  <a:off x="776" y="2713"/>
                  <a:ext cx="24" cy="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0" name="Rectangle 116"/>
                <p:cNvSpPr>
                  <a:spLocks noChangeArrowheads="1"/>
                </p:cNvSpPr>
                <p:nvPr/>
              </p:nvSpPr>
              <p:spPr bwMode="auto">
                <a:xfrm>
                  <a:off x="776" y="2719"/>
                  <a:ext cx="5" cy="10"/>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1" name="Rectangle 117"/>
                <p:cNvSpPr>
                  <a:spLocks noChangeArrowheads="1"/>
                </p:cNvSpPr>
                <p:nvPr/>
              </p:nvSpPr>
              <p:spPr bwMode="auto">
                <a:xfrm>
                  <a:off x="781" y="2719"/>
                  <a:ext cx="7" cy="1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2" name="Rectangle 118"/>
                <p:cNvSpPr>
                  <a:spLocks noChangeArrowheads="1"/>
                </p:cNvSpPr>
                <p:nvPr/>
              </p:nvSpPr>
              <p:spPr bwMode="auto">
                <a:xfrm>
                  <a:off x="788" y="2719"/>
                  <a:ext cx="12"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3" name="Rectangle 119"/>
                <p:cNvSpPr>
                  <a:spLocks noChangeArrowheads="1"/>
                </p:cNvSpPr>
                <p:nvPr/>
              </p:nvSpPr>
              <p:spPr bwMode="auto">
                <a:xfrm>
                  <a:off x="788" y="2725"/>
                  <a:ext cx="5" cy="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4" name="Rectangle 120"/>
                <p:cNvSpPr>
                  <a:spLocks noChangeArrowheads="1"/>
                </p:cNvSpPr>
                <p:nvPr/>
              </p:nvSpPr>
              <p:spPr bwMode="auto">
                <a:xfrm>
                  <a:off x="793" y="2725"/>
                  <a:ext cx="7" cy="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054" name="Freeform 122"/>
              <p:cNvSpPr>
                <a:spLocks/>
              </p:cNvSpPr>
              <p:nvPr/>
            </p:nvSpPr>
            <p:spPr bwMode="auto">
              <a:xfrm>
                <a:off x="508" y="2562"/>
                <a:ext cx="289" cy="165"/>
              </a:xfrm>
              <a:custGeom>
                <a:avLst/>
                <a:gdLst>
                  <a:gd name="T0" fmla="*/ 0 w 289"/>
                  <a:gd name="T1" fmla="*/ 2 h 165"/>
                  <a:gd name="T2" fmla="*/ 0 w 289"/>
                  <a:gd name="T3" fmla="*/ 80 h 165"/>
                  <a:gd name="T4" fmla="*/ 289 w 289"/>
                  <a:gd name="T5" fmla="*/ 165 h 165"/>
                  <a:gd name="T6" fmla="*/ 289 w 289"/>
                  <a:gd name="T7" fmla="*/ 78 h 165"/>
                  <a:gd name="T8" fmla="*/ 2 w 289"/>
                  <a:gd name="T9" fmla="*/ 0 h 165"/>
                </a:gdLst>
                <a:ahLst/>
                <a:cxnLst>
                  <a:cxn ang="0">
                    <a:pos x="T0" y="T1"/>
                  </a:cxn>
                  <a:cxn ang="0">
                    <a:pos x="T2" y="T3"/>
                  </a:cxn>
                  <a:cxn ang="0">
                    <a:pos x="T4" y="T5"/>
                  </a:cxn>
                  <a:cxn ang="0">
                    <a:pos x="T6" y="T7"/>
                  </a:cxn>
                  <a:cxn ang="0">
                    <a:pos x="T8" y="T9"/>
                  </a:cxn>
                </a:cxnLst>
                <a:rect l="0" t="0" r="r" b="b"/>
                <a:pathLst>
                  <a:path w="289" h="165">
                    <a:moveTo>
                      <a:pt x="0" y="2"/>
                    </a:moveTo>
                    <a:lnTo>
                      <a:pt x="0" y="80"/>
                    </a:lnTo>
                    <a:lnTo>
                      <a:pt x="289" y="165"/>
                    </a:lnTo>
                    <a:lnTo>
                      <a:pt x="289" y="78"/>
                    </a:lnTo>
                    <a:lnTo>
                      <a:pt x="2"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35" name="Group 165"/>
            <p:cNvGrpSpPr>
              <a:grpSpLocks/>
            </p:cNvGrpSpPr>
            <p:nvPr/>
          </p:nvGrpSpPr>
          <p:grpSpPr bwMode="auto">
            <a:xfrm>
              <a:off x="1047750" y="4027488"/>
              <a:ext cx="184150" cy="393700"/>
              <a:chOff x="660" y="2537"/>
              <a:chExt cx="116" cy="248"/>
            </a:xfrm>
          </p:grpSpPr>
          <p:sp>
            <p:nvSpPr>
              <p:cNvPr id="1136" name="Freeform 124"/>
              <p:cNvSpPr>
                <a:spLocks/>
              </p:cNvSpPr>
              <p:nvPr/>
            </p:nvSpPr>
            <p:spPr bwMode="auto">
              <a:xfrm>
                <a:off x="660" y="2537"/>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7" name="Freeform 125"/>
              <p:cNvSpPr>
                <a:spLocks/>
              </p:cNvSpPr>
              <p:nvPr/>
            </p:nvSpPr>
            <p:spPr bwMode="auto">
              <a:xfrm>
                <a:off x="660" y="2541"/>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8" name="Freeform 126"/>
              <p:cNvSpPr>
                <a:spLocks/>
              </p:cNvSpPr>
              <p:nvPr/>
            </p:nvSpPr>
            <p:spPr bwMode="auto">
              <a:xfrm>
                <a:off x="660" y="2545"/>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9" name="Freeform 127"/>
              <p:cNvSpPr>
                <a:spLocks/>
              </p:cNvSpPr>
              <p:nvPr/>
            </p:nvSpPr>
            <p:spPr bwMode="auto">
              <a:xfrm>
                <a:off x="660" y="2549"/>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0" name="Freeform 128"/>
              <p:cNvSpPr>
                <a:spLocks/>
              </p:cNvSpPr>
              <p:nvPr/>
            </p:nvSpPr>
            <p:spPr bwMode="auto">
              <a:xfrm>
                <a:off x="660" y="2553"/>
                <a:ext cx="116" cy="87"/>
              </a:xfrm>
              <a:custGeom>
                <a:avLst/>
                <a:gdLst>
                  <a:gd name="T0" fmla="*/ 0 w 116"/>
                  <a:gd name="T1" fmla="*/ 83 h 87"/>
                  <a:gd name="T2" fmla="*/ 116 w 116"/>
                  <a:gd name="T3" fmla="*/ 0 h 87"/>
                  <a:gd name="T4" fmla="*/ 116 w 116"/>
                  <a:gd name="T5" fmla="*/ 5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5"/>
                    </a:lnTo>
                    <a:lnTo>
                      <a:pt x="0" y="87"/>
                    </a:lnTo>
                    <a:lnTo>
                      <a:pt x="0" y="83"/>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1" name="Freeform 129"/>
              <p:cNvSpPr>
                <a:spLocks/>
              </p:cNvSpPr>
              <p:nvPr/>
            </p:nvSpPr>
            <p:spPr bwMode="auto">
              <a:xfrm>
                <a:off x="660" y="2558"/>
                <a:ext cx="116" cy="87"/>
              </a:xfrm>
              <a:custGeom>
                <a:avLst/>
                <a:gdLst>
                  <a:gd name="T0" fmla="*/ 0 w 116"/>
                  <a:gd name="T1" fmla="*/ 82 h 87"/>
                  <a:gd name="T2" fmla="*/ 116 w 116"/>
                  <a:gd name="T3" fmla="*/ 0 h 87"/>
                  <a:gd name="T4" fmla="*/ 116 w 116"/>
                  <a:gd name="T5" fmla="*/ 4 h 87"/>
                  <a:gd name="T6" fmla="*/ 0 w 116"/>
                  <a:gd name="T7" fmla="*/ 87 h 87"/>
                  <a:gd name="T8" fmla="*/ 0 w 116"/>
                  <a:gd name="T9" fmla="*/ 82 h 87"/>
                </a:gdLst>
                <a:ahLst/>
                <a:cxnLst>
                  <a:cxn ang="0">
                    <a:pos x="T0" y="T1"/>
                  </a:cxn>
                  <a:cxn ang="0">
                    <a:pos x="T2" y="T3"/>
                  </a:cxn>
                  <a:cxn ang="0">
                    <a:pos x="T4" y="T5"/>
                  </a:cxn>
                  <a:cxn ang="0">
                    <a:pos x="T6" y="T7"/>
                  </a:cxn>
                  <a:cxn ang="0">
                    <a:pos x="T8" y="T9"/>
                  </a:cxn>
                </a:cxnLst>
                <a:rect l="0" t="0" r="r" b="b"/>
                <a:pathLst>
                  <a:path w="116" h="87">
                    <a:moveTo>
                      <a:pt x="0" y="82"/>
                    </a:moveTo>
                    <a:lnTo>
                      <a:pt x="116" y="0"/>
                    </a:lnTo>
                    <a:lnTo>
                      <a:pt x="116" y="4"/>
                    </a:lnTo>
                    <a:lnTo>
                      <a:pt x="0" y="87"/>
                    </a:lnTo>
                    <a:lnTo>
                      <a:pt x="0" y="8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2" name="Freeform 130"/>
              <p:cNvSpPr>
                <a:spLocks/>
              </p:cNvSpPr>
              <p:nvPr/>
            </p:nvSpPr>
            <p:spPr bwMode="auto">
              <a:xfrm>
                <a:off x="660" y="2562"/>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3" name="Freeform 131"/>
              <p:cNvSpPr>
                <a:spLocks/>
              </p:cNvSpPr>
              <p:nvPr/>
            </p:nvSpPr>
            <p:spPr bwMode="auto">
              <a:xfrm>
                <a:off x="660" y="2566"/>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4" name="Freeform 132"/>
              <p:cNvSpPr>
                <a:spLocks/>
              </p:cNvSpPr>
              <p:nvPr/>
            </p:nvSpPr>
            <p:spPr bwMode="auto">
              <a:xfrm>
                <a:off x="660" y="2570"/>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5" name="Freeform 133"/>
              <p:cNvSpPr>
                <a:spLocks/>
              </p:cNvSpPr>
              <p:nvPr/>
            </p:nvSpPr>
            <p:spPr bwMode="auto">
              <a:xfrm>
                <a:off x="660" y="2574"/>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6" name="Freeform 134"/>
              <p:cNvSpPr>
                <a:spLocks/>
              </p:cNvSpPr>
              <p:nvPr/>
            </p:nvSpPr>
            <p:spPr bwMode="auto">
              <a:xfrm>
                <a:off x="660" y="2578"/>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7" name="Freeform 135"/>
              <p:cNvSpPr>
                <a:spLocks/>
              </p:cNvSpPr>
              <p:nvPr/>
            </p:nvSpPr>
            <p:spPr bwMode="auto">
              <a:xfrm>
                <a:off x="660" y="2582"/>
                <a:ext cx="116" cy="87"/>
              </a:xfrm>
              <a:custGeom>
                <a:avLst/>
                <a:gdLst>
                  <a:gd name="T0" fmla="*/ 0 w 116"/>
                  <a:gd name="T1" fmla="*/ 83 h 87"/>
                  <a:gd name="T2" fmla="*/ 116 w 116"/>
                  <a:gd name="T3" fmla="*/ 0 h 87"/>
                  <a:gd name="T4" fmla="*/ 116 w 116"/>
                  <a:gd name="T5" fmla="*/ 5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5"/>
                    </a:lnTo>
                    <a:lnTo>
                      <a:pt x="0" y="87"/>
                    </a:lnTo>
                    <a:lnTo>
                      <a:pt x="0" y="83"/>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8" name="Freeform 136"/>
              <p:cNvSpPr>
                <a:spLocks/>
              </p:cNvSpPr>
              <p:nvPr/>
            </p:nvSpPr>
            <p:spPr bwMode="auto">
              <a:xfrm>
                <a:off x="660" y="2587"/>
                <a:ext cx="116" cy="87"/>
              </a:xfrm>
              <a:custGeom>
                <a:avLst/>
                <a:gdLst>
                  <a:gd name="T0" fmla="*/ 0 w 116"/>
                  <a:gd name="T1" fmla="*/ 82 h 87"/>
                  <a:gd name="T2" fmla="*/ 116 w 116"/>
                  <a:gd name="T3" fmla="*/ 0 h 87"/>
                  <a:gd name="T4" fmla="*/ 116 w 116"/>
                  <a:gd name="T5" fmla="*/ 4 h 87"/>
                  <a:gd name="T6" fmla="*/ 0 w 116"/>
                  <a:gd name="T7" fmla="*/ 87 h 87"/>
                  <a:gd name="T8" fmla="*/ 0 w 116"/>
                  <a:gd name="T9" fmla="*/ 82 h 87"/>
                </a:gdLst>
                <a:ahLst/>
                <a:cxnLst>
                  <a:cxn ang="0">
                    <a:pos x="T0" y="T1"/>
                  </a:cxn>
                  <a:cxn ang="0">
                    <a:pos x="T2" y="T3"/>
                  </a:cxn>
                  <a:cxn ang="0">
                    <a:pos x="T4" y="T5"/>
                  </a:cxn>
                  <a:cxn ang="0">
                    <a:pos x="T6" y="T7"/>
                  </a:cxn>
                  <a:cxn ang="0">
                    <a:pos x="T8" y="T9"/>
                  </a:cxn>
                </a:cxnLst>
                <a:rect l="0" t="0" r="r" b="b"/>
                <a:pathLst>
                  <a:path w="116" h="87">
                    <a:moveTo>
                      <a:pt x="0" y="82"/>
                    </a:moveTo>
                    <a:lnTo>
                      <a:pt x="116" y="0"/>
                    </a:lnTo>
                    <a:lnTo>
                      <a:pt x="116" y="4"/>
                    </a:lnTo>
                    <a:lnTo>
                      <a:pt x="0" y="87"/>
                    </a:lnTo>
                    <a:lnTo>
                      <a:pt x="0" y="82"/>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9" name="Freeform 137"/>
              <p:cNvSpPr>
                <a:spLocks/>
              </p:cNvSpPr>
              <p:nvPr/>
            </p:nvSpPr>
            <p:spPr bwMode="auto">
              <a:xfrm>
                <a:off x="660" y="2591"/>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0" name="Freeform 138"/>
              <p:cNvSpPr>
                <a:spLocks/>
              </p:cNvSpPr>
              <p:nvPr/>
            </p:nvSpPr>
            <p:spPr bwMode="auto">
              <a:xfrm>
                <a:off x="660" y="2595"/>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1" name="Freeform 139"/>
              <p:cNvSpPr>
                <a:spLocks/>
              </p:cNvSpPr>
              <p:nvPr/>
            </p:nvSpPr>
            <p:spPr bwMode="auto">
              <a:xfrm>
                <a:off x="660" y="2599"/>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2" name="Freeform 140"/>
              <p:cNvSpPr>
                <a:spLocks/>
              </p:cNvSpPr>
              <p:nvPr/>
            </p:nvSpPr>
            <p:spPr bwMode="auto">
              <a:xfrm>
                <a:off x="660" y="2603"/>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3" name="Freeform 141"/>
              <p:cNvSpPr>
                <a:spLocks/>
              </p:cNvSpPr>
              <p:nvPr/>
            </p:nvSpPr>
            <p:spPr bwMode="auto">
              <a:xfrm>
                <a:off x="660" y="2607"/>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4" name="Freeform 142"/>
              <p:cNvSpPr>
                <a:spLocks/>
              </p:cNvSpPr>
              <p:nvPr/>
            </p:nvSpPr>
            <p:spPr bwMode="auto">
              <a:xfrm>
                <a:off x="660" y="2611"/>
                <a:ext cx="116" cy="87"/>
              </a:xfrm>
              <a:custGeom>
                <a:avLst/>
                <a:gdLst>
                  <a:gd name="T0" fmla="*/ 0 w 116"/>
                  <a:gd name="T1" fmla="*/ 83 h 87"/>
                  <a:gd name="T2" fmla="*/ 116 w 116"/>
                  <a:gd name="T3" fmla="*/ 0 h 87"/>
                  <a:gd name="T4" fmla="*/ 116 w 116"/>
                  <a:gd name="T5" fmla="*/ 5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5"/>
                    </a:lnTo>
                    <a:lnTo>
                      <a:pt x="0" y="87"/>
                    </a:lnTo>
                    <a:lnTo>
                      <a:pt x="0" y="83"/>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5" name="Freeform 143"/>
              <p:cNvSpPr>
                <a:spLocks/>
              </p:cNvSpPr>
              <p:nvPr/>
            </p:nvSpPr>
            <p:spPr bwMode="auto">
              <a:xfrm>
                <a:off x="660" y="2616"/>
                <a:ext cx="116" cy="87"/>
              </a:xfrm>
              <a:custGeom>
                <a:avLst/>
                <a:gdLst>
                  <a:gd name="T0" fmla="*/ 0 w 116"/>
                  <a:gd name="T1" fmla="*/ 82 h 87"/>
                  <a:gd name="T2" fmla="*/ 116 w 116"/>
                  <a:gd name="T3" fmla="*/ 0 h 87"/>
                  <a:gd name="T4" fmla="*/ 116 w 116"/>
                  <a:gd name="T5" fmla="*/ 4 h 87"/>
                  <a:gd name="T6" fmla="*/ 0 w 116"/>
                  <a:gd name="T7" fmla="*/ 87 h 87"/>
                  <a:gd name="T8" fmla="*/ 0 w 116"/>
                  <a:gd name="T9" fmla="*/ 82 h 87"/>
                </a:gdLst>
                <a:ahLst/>
                <a:cxnLst>
                  <a:cxn ang="0">
                    <a:pos x="T0" y="T1"/>
                  </a:cxn>
                  <a:cxn ang="0">
                    <a:pos x="T2" y="T3"/>
                  </a:cxn>
                  <a:cxn ang="0">
                    <a:pos x="T4" y="T5"/>
                  </a:cxn>
                  <a:cxn ang="0">
                    <a:pos x="T6" y="T7"/>
                  </a:cxn>
                  <a:cxn ang="0">
                    <a:pos x="T8" y="T9"/>
                  </a:cxn>
                </a:cxnLst>
                <a:rect l="0" t="0" r="r" b="b"/>
                <a:pathLst>
                  <a:path w="116" h="87">
                    <a:moveTo>
                      <a:pt x="0" y="82"/>
                    </a:moveTo>
                    <a:lnTo>
                      <a:pt x="116" y="0"/>
                    </a:lnTo>
                    <a:lnTo>
                      <a:pt x="116" y="4"/>
                    </a:lnTo>
                    <a:lnTo>
                      <a:pt x="0" y="87"/>
                    </a:lnTo>
                    <a:lnTo>
                      <a:pt x="0" y="82"/>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6" name="Freeform 144"/>
              <p:cNvSpPr>
                <a:spLocks/>
              </p:cNvSpPr>
              <p:nvPr/>
            </p:nvSpPr>
            <p:spPr bwMode="auto">
              <a:xfrm>
                <a:off x="660" y="2620"/>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 name="Freeform 145"/>
              <p:cNvSpPr>
                <a:spLocks/>
              </p:cNvSpPr>
              <p:nvPr/>
            </p:nvSpPr>
            <p:spPr bwMode="auto">
              <a:xfrm>
                <a:off x="660" y="2624"/>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8" name="Freeform 146"/>
              <p:cNvSpPr>
                <a:spLocks/>
              </p:cNvSpPr>
              <p:nvPr/>
            </p:nvSpPr>
            <p:spPr bwMode="auto">
              <a:xfrm>
                <a:off x="660" y="2628"/>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9" name="Freeform 147"/>
              <p:cNvSpPr>
                <a:spLocks/>
              </p:cNvSpPr>
              <p:nvPr/>
            </p:nvSpPr>
            <p:spPr bwMode="auto">
              <a:xfrm>
                <a:off x="660" y="2632"/>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0" name="Freeform 148"/>
              <p:cNvSpPr>
                <a:spLocks/>
              </p:cNvSpPr>
              <p:nvPr/>
            </p:nvSpPr>
            <p:spPr bwMode="auto">
              <a:xfrm>
                <a:off x="660" y="2636"/>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1" name="Freeform 149"/>
              <p:cNvSpPr>
                <a:spLocks/>
              </p:cNvSpPr>
              <p:nvPr/>
            </p:nvSpPr>
            <p:spPr bwMode="auto">
              <a:xfrm>
                <a:off x="660" y="2640"/>
                <a:ext cx="116" cy="87"/>
              </a:xfrm>
              <a:custGeom>
                <a:avLst/>
                <a:gdLst>
                  <a:gd name="T0" fmla="*/ 0 w 116"/>
                  <a:gd name="T1" fmla="*/ 83 h 87"/>
                  <a:gd name="T2" fmla="*/ 116 w 116"/>
                  <a:gd name="T3" fmla="*/ 0 h 87"/>
                  <a:gd name="T4" fmla="*/ 116 w 116"/>
                  <a:gd name="T5" fmla="*/ 5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5"/>
                    </a:lnTo>
                    <a:lnTo>
                      <a:pt x="0" y="87"/>
                    </a:lnTo>
                    <a:lnTo>
                      <a:pt x="0" y="83"/>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2" name="Freeform 150"/>
              <p:cNvSpPr>
                <a:spLocks/>
              </p:cNvSpPr>
              <p:nvPr/>
            </p:nvSpPr>
            <p:spPr bwMode="auto">
              <a:xfrm>
                <a:off x="660" y="2645"/>
                <a:ext cx="116" cy="87"/>
              </a:xfrm>
              <a:custGeom>
                <a:avLst/>
                <a:gdLst>
                  <a:gd name="T0" fmla="*/ 0 w 116"/>
                  <a:gd name="T1" fmla="*/ 82 h 87"/>
                  <a:gd name="T2" fmla="*/ 116 w 116"/>
                  <a:gd name="T3" fmla="*/ 0 h 87"/>
                  <a:gd name="T4" fmla="*/ 116 w 116"/>
                  <a:gd name="T5" fmla="*/ 4 h 87"/>
                  <a:gd name="T6" fmla="*/ 0 w 116"/>
                  <a:gd name="T7" fmla="*/ 87 h 87"/>
                  <a:gd name="T8" fmla="*/ 0 w 116"/>
                  <a:gd name="T9" fmla="*/ 82 h 87"/>
                </a:gdLst>
                <a:ahLst/>
                <a:cxnLst>
                  <a:cxn ang="0">
                    <a:pos x="T0" y="T1"/>
                  </a:cxn>
                  <a:cxn ang="0">
                    <a:pos x="T2" y="T3"/>
                  </a:cxn>
                  <a:cxn ang="0">
                    <a:pos x="T4" y="T5"/>
                  </a:cxn>
                  <a:cxn ang="0">
                    <a:pos x="T6" y="T7"/>
                  </a:cxn>
                  <a:cxn ang="0">
                    <a:pos x="T8" y="T9"/>
                  </a:cxn>
                </a:cxnLst>
                <a:rect l="0" t="0" r="r" b="b"/>
                <a:pathLst>
                  <a:path w="116" h="87">
                    <a:moveTo>
                      <a:pt x="0" y="82"/>
                    </a:moveTo>
                    <a:lnTo>
                      <a:pt x="116" y="0"/>
                    </a:lnTo>
                    <a:lnTo>
                      <a:pt x="116" y="4"/>
                    </a:lnTo>
                    <a:lnTo>
                      <a:pt x="0" y="87"/>
                    </a:lnTo>
                    <a:lnTo>
                      <a:pt x="0" y="82"/>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3" name="Freeform 151"/>
              <p:cNvSpPr>
                <a:spLocks/>
              </p:cNvSpPr>
              <p:nvPr/>
            </p:nvSpPr>
            <p:spPr bwMode="auto">
              <a:xfrm>
                <a:off x="660" y="2649"/>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4" name="Freeform 152"/>
              <p:cNvSpPr>
                <a:spLocks/>
              </p:cNvSpPr>
              <p:nvPr/>
            </p:nvSpPr>
            <p:spPr bwMode="auto">
              <a:xfrm>
                <a:off x="660" y="2653"/>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5" name="Freeform 153"/>
              <p:cNvSpPr>
                <a:spLocks/>
              </p:cNvSpPr>
              <p:nvPr/>
            </p:nvSpPr>
            <p:spPr bwMode="auto">
              <a:xfrm>
                <a:off x="660" y="2657"/>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6" name="Freeform 154"/>
              <p:cNvSpPr>
                <a:spLocks/>
              </p:cNvSpPr>
              <p:nvPr/>
            </p:nvSpPr>
            <p:spPr bwMode="auto">
              <a:xfrm>
                <a:off x="660" y="2661"/>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7" name="Freeform 155"/>
              <p:cNvSpPr>
                <a:spLocks/>
              </p:cNvSpPr>
              <p:nvPr/>
            </p:nvSpPr>
            <p:spPr bwMode="auto">
              <a:xfrm>
                <a:off x="660" y="2665"/>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8" name="Freeform 156"/>
              <p:cNvSpPr>
                <a:spLocks/>
              </p:cNvSpPr>
              <p:nvPr/>
            </p:nvSpPr>
            <p:spPr bwMode="auto">
              <a:xfrm>
                <a:off x="660" y="2669"/>
                <a:ext cx="116" cy="87"/>
              </a:xfrm>
              <a:custGeom>
                <a:avLst/>
                <a:gdLst>
                  <a:gd name="T0" fmla="*/ 0 w 116"/>
                  <a:gd name="T1" fmla="*/ 83 h 87"/>
                  <a:gd name="T2" fmla="*/ 116 w 116"/>
                  <a:gd name="T3" fmla="*/ 0 h 87"/>
                  <a:gd name="T4" fmla="*/ 116 w 116"/>
                  <a:gd name="T5" fmla="*/ 5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5"/>
                    </a:lnTo>
                    <a:lnTo>
                      <a:pt x="0" y="87"/>
                    </a:lnTo>
                    <a:lnTo>
                      <a:pt x="0" y="83"/>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9" name="Freeform 157"/>
              <p:cNvSpPr>
                <a:spLocks/>
              </p:cNvSpPr>
              <p:nvPr/>
            </p:nvSpPr>
            <p:spPr bwMode="auto">
              <a:xfrm>
                <a:off x="660" y="2674"/>
                <a:ext cx="116" cy="87"/>
              </a:xfrm>
              <a:custGeom>
                <a:avLst/>
                <a:gdLst>
                  <a:gd name="T0" fmla="*/ 0 w 116"/>
                  <a:gd name="T1" fmla="*/ 82 h 87"/>
                  <a:gd name="T2" fmla="*/ 116 w 116"/>
                  <a:gd name="T3" fmla="*/ 0 h 87"/>
                  <a:gd name="T4" fmla="*/ 116 w 116"/>
                  <a:gd name="T5" fmla="*/ 4 h 87"/>
                  <a:gd name="T6" fmla="*/ 0 w 116"/>
                  <a:gd name="T7" fmla="*/ 87 h 87"/>
                  <a:gd name="T8" fmla="*/ 0 w 116"/>
                  <a:gd name="T9" fmla="*/ 82 h 87"/>
                </a:gdLst>
                <a:ahLst/>
                <a:cxnLst>
                  <a:cxn ang="0">
                    <a:pos x="T0" y="T1"/>
                  </a:cxn>
                  <a:cxn ang="0">
                    <a:pos x="T2" y="T3"/>
                  </a:cxn>
                  <a:cxn ang="0">
                    <a:pos x="T4" y="T5"/>
                  </a:cxn>
                  <a:cxn ang="0">
                    <a:pos x="T6" y="T7"/>
                  </a:cxn>
                  <a:cxn ang="0">
                    <a:pos x="T8" y="T9"/>
                  </a:cxn>
                </a:cxnLst>
                <a:rect l="0" t="0" r="r" b="b"/>
                <a:pathLst>
                  <a:path w="116" h="87">
                    <a:moveTo>
                      <a:pt x="0" y="82"/>
                    </a:moveTo>
                    <a:lnTo>
                      <a:pt x="116" y="0"/>
                    </a:lnTo>
                    <a:lnTo>
                      <a:pt x="116" y="4"/>
                    </a:lnTo>
                    <a:lnTo>
                      <a:pt x="0" y="87"/>
                    </a:lnTo>
                    <a:lnTo>
                      <a:pt x="0" y="82"/>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0" name="Freeform 158"/>
              <p:cNvSpPr>
                <a:spLocks/>
              </p:cNvSpPr>
              <p:nvPr/>
            </p:nvSpPr>
            <p:spPr bwMode="auto">
              <a:xfrm>
                <a:off x="660" y="2678"/>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1" name="Freeform 159"/>
              <p:cNvSpPr>
                <a:spLocks/>
              </p:cNvSpPr>
              <p:nvPr/>
            </p:nvSpPr>
            <p:spPr bwMode="auto">
              <a:xfrm>
                <a:off x="660" y="2682"/>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2" name="Freeform 160"/>
              <p:cNvSpPr>
                <a:spLocks/>
              </p:cNvSpPr>
              <p:nvPr/>
            </p:nvSpPr>
            <p:spPr bwMode="auto">
              <a:xfrm>
                <a:off x="660" y="2686"/>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3" name="Freeform 161"/>
              <p:cNvSpPr>
                <a:spLocks/>
              </p:cNvSpPr>
              <p:nvPr/>
            </p:nvSpPr>
            <p:spPr bwMode="auto">
              <a:xfrm>
                <a:off x="660" y="2690"/>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4" name="Freeform 162"/>
              <p:cNvSpPr>
                <a:spLocks/>
              </p:cNvSpPr>
              <p:nvPr/>
            </p:nvSpPr>
            <p:spPr bwMode="auto">
              <a:xfrm>
                <a:off x="660" y="2694"/>
                <a:ext cx="116" cy="87"/>
              </a:xfrm>
              <a:custGeom>
                <a:avLst/>
                <a:gdLst>
                  <a:gd name="T0" fmla="*/ 0 w 116"/>
                  <a:gd name="T1" fmla="*/ 83 h 87"/>
                  <a:gd name="T2" fmla="*/ 116 w 116"/>
                  <a:gd name="T3" fmla="*/ 0 h 87"/>
                  <a:gd name="T4" fmla="*/ 116 w 116"/>
                  <a:gd name="T5" fmla="*/ 4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4"/>
                    </a:lnTo>
                    <a:lnTo>
                      <a:pt x="0" y="87"/>
                    </a:lnTo>
                    <a:lnTo>
                      <a:pt x="0" y="83"/>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5" name="Freeform 163"/>
              <p:cNvSpPr>
                <a:spLocks/>
              </p:cNvSpPr>
              <p:nvPr/>
            </p:nvSpPr>
            <p:spPr bwMode="auto">
              <a:xfrm>
                <a:off x="660" y="2698"/>
                <a:ext cx="116" cy="87"/>
              </a:xfrm>
              <a:custGeom>
                <a:avLst/>
                <a:gdLst>
                  <a:gd name="T0" fmla="*/ 0 w 116"/>
                  <a:gd name="T1" fmla="*/ 83 h 87"/>
                  <a:gd name="T2" fmla="*/ 116 w 116"/>
                  <a:gd name="T3" fmla="*/ 0 h 87"/>
                  <a:gd name="T4" fmla="*/ 116 w 116"/>
                  <a:gd name="T5" fmla="*/ 5 h 87"/>
                  <a:gd name="T6" fmla="*/ 0 w 116"/>
                  <a:gd name="T7" fmla="*/ 87 h 87"/>
                  <a:gd name="T8" fmla="*/ 0 w 116"/>
                  <a:gd name="T9" fmla="*/ 83 h 87"/>
                </a:gdLst>
                <a:ahLst/>
                <a:cxnLst>
                  <a:cxn ang="0">
                    <a:pos x="T0" y="T1"/>
                  </a:cxn>
                  <a:cxn ang="0">
                    <a:pos x="T2" y="T3"/>
                  </a:cxn>
                  <a:cxn ang="0">
                    <a:pos x="T4" y="T5"/>
                  </a:cxn>
                  <a:cxn ang="0">
                    <a:pos x="T6" y="T7"/>
                  </a:cxn>
                  <a:cxn ang="0">
                    <a:pos x="T8" y="T9"/>
                  </a:cxn>
                </a:cxnLst>
                <a:rect l="0" t="0" r="r" b="b"/>
                <a:pathLst>
                  <a:path w="116" h="87">
                    <a:moveTo>
                      <a:pt x="0" y="83"/>
                    </a:moveTo>
                    <a:lnTo>
                      <a:pt x="116" y="0"/>
                    </a:lnTo>
                    <a:lnTo>
                      <a:pt x="116" y="5"/>
                    </a:lnTo>
                    <a:lnTo>
                      <a:pt x="0" y="87"/>
                    </a:lnTo>
                    <a:lnTo>
                      <a:pt x="0" y="83"/>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6" name="Freeform 164"/>
              <p:cNvSpPr>
                <a:spLocks/>
              </p:cNvSpPr>
              <p:nvPr/>
            </p:nvSpPr>
            <p:spPr bwMode="auto">
              <a:xfrm>
                <a:off x="660" y="2703"/>
                <a:ext cx="116" cy="82"/>
              </a:xfrm>
              <a:custGeom>
                <a:avLst/>
                <a:gdLst>
                  <a:gd name="T0" fmla="*/ 0 w 116"/>
                  <a:gd name="T1" fmla="*/ 82 h 82"/>
                  <a:gd name="T2" fmla="*/ 116 w 116"/>
                  <a:gd name="T3" fmla="*/ 0 h 82"/>
                  <a:gd name="T4" fmla="*/ 116 w 116"/>
                  <a:gd name="T5" fmla="*/ 0 h 82"/>
                  <a:gd name="T6" fmla="*/ 0 w 116"/>
                  <a:gd name="T7" fmla="*/ 82 h 82"/>
                </a:gdLst>
                <a:ahLst/>
                <a:cxnLst>
                  <a:cxn ang="0">
                    <a:pos x="T0" y="T1"/>
                  </a:cxn>
                  <a:cxn ang="0">
                    <a:pos x="T2" y="T3"/>
                  </a:cxn>
                  <a:cxn ang="0">
                    <a:pos x="T4" y="T5"/>
                  </a:cxn>
                  <a:cxn ang="0">
                    <a:pos x="T6" y="T7"/>
                  </a:cxn>
                </a:cxnLst>
                <a:rect l="0" t="0" r="r" b="b"/>
                <a:pathLst>
                  <a:path w="116" h="82">
                    <a:moveTo>
                      <a:pt x="0" y="82"/>
                    </a:moveTo>
                    <a:lnTo>
                      <a:pt x="116" y="0"/>
                    </a:lnTo>
                    <a:lnTo>
                      <a:pt x="116" y="0"/>
                    </a:lnTo>
                    <a:lnTo>
                      <a:pt x="0" y="8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77" name="Line 166"/>
            <p:cNvSpPr>
              <a:spLocks noChangeShapeType="1"/>
            </p:cNvSpPr>
            <p:nvPr/>
          </p:nvSpPr>
          <p:spPr bwMode="auto">
            <a:xfrm>
              <a:off x="1050925" y="4208463"/>
              <a:ext cx="173038" cy="46037"/>
            </a:xfrm>
            <a:prstGeom prst="line">
              <a:avLst/>
            </a:prstGeom>
            <a:noFill/>
            <a:ln w="3175">
              <a:solidFill>
                <a:srgbClr val="7777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 name="Freeform 167"/>
            <p:cNvSpPr>
              <a:spLocks/>
            </p:cNvSpPr>
            <p:nvPr/>
          </p:nvSpPr>
          <p:spPr bwMode="auto">
            <a:xfrm>
              <a:off x="1047750" y="4159250"/>
              <a:ext cx="180975" cy="77788"/>
            </a:xfrm>
            <a:custGeom>
              <a:avLst/>
              <a:gdLst>
                <a:gd name="T0" fmla="*/ 0 w 114"/>
                <a:gd name="T1" fmla="*/ 49 h 49"/>
                <a:gd name="T2" fmla="*/ 0 w 114"/>
                <a:gd name="T3" fmla="*/ 0 h 49"/>
                <a:gd name="T4" fmla="*/ 114 w 114"/>
                <a:gd name="T5" fmla="*/ 31 h 49"/>
              </a:gdLst>
              <a:ahLst/>
              <a:cxnLst>
                <a:cxn ang="0">
                  <a:pos x="T0" y="T1"/>
                </a:cxn>
                <a:cxn ang="0">
                  <a:pos x="T2" y="T3"/>
                </a:cxn>
                <a:cxn ang="0">
                  <a:pos x="T4" y="T5"/>
                </a:cxn>
              </a:cxnLst>
              <a:rect l="0" t="0" r="r" b="b"/>
              <a:pathLst>
                <a:path w="114" h="49">
                  <a:moveTo>
                    <a:pt x="0" y="49"/>
                  </a:moveTo>
                  <a:lnTo>
                    <a:pt x="0" y="0"/>
                  </a:lnTo>
                  <a:lnTo>
                    <a:pt x="114" y="31"/>
                  </a:lnTo>
                </a:path>
              </a:pathLst>
            </a:custGeom>
            <a:noFill/>
            <a:ln w="7938">
              <a:solidFill>
                <a:srgbClr val="77777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9" name="Line 168"/>
            <p:cNvSpPr>
              <a:spLocks noChangeShapeType="1"/>
            </p:cNvSpPr>
            <p:nvPr/>
          </p:nvSpPr>
          <p:spPr bwMode="auto">
            <a:xfrm>
              <a:off x="1062038" y="4184650"/>
              <a:ext cx="142875" cy="36513"/>
            </a:xfrm>
            <a:prstGeom prst="line">
              <a:avLst/>
            </a:prstGeom>
            <a:noFill/>
            <a:ln w="3175">
              <a:solidFill>
                <a:srgbClr val="7777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0" name="Line 169"/>
            <p:cNvSpPr>
              <a:spLocks noChangeShapeType="1"/>
            </p:cNvSpPr>
            <p:nvPr/>
          </p:nvSpPr>
          <p:spPr bwMode="auto">
            <a:xfrm>
              <a:off x="1182688" y="4257675"/>
              <a:ext cx="26987" cy="6350"/>
            </a:xfrm>
            <a:prstGeom prst="line">
              <a:avLst/>
            </a:prstGeom>
            <a:noFill/>
            <a:ln w="26988">
              <a:solidFill>
                <a:srgbClr val="D6009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1" name="Freeform 170"/>
            <p:cNvSpPr>
              <a:spLocks/>
            </p:cNvSpPr>
            <p:nvPr/>
          </p:nvSpPr>
          <p:spPr bwMode="auto">
            <a:xfrm>
              <a:off x="1108075" y="4194175"/>
              <a:ext cx="41275" cy="23813"/>
            </a:xfrm>
            <a:custGeom>
              <a:avLst/>
              <a:gdLst>
                <a:gd name="T0" fmla="*/ 0 w 26"/>
                <a:gd name="T1" fmla="*/ 0 h 15"/>
                <a:gd name="T2" fmla="*/ 0 w 26"/>
                <a:gd name="T3" fmla="*/ 9 h 15"/>
                <a:gd name="T4" fmla="*/ 26 w 26"/>
                <a:gd name="T5" fmla="*/ 15 h 15"/>
                <a:gd name="T6" fmla="*/ 26 w 26"/>
                <a:gd name="T7" fmla="*/ 9 h 15"/>
                <a:gd name="T8" fmla="*/ 0 w 26"/>
                <a:gd name="T9" fmla="*/ 0 h 15"/>
              </a:gdLst>
              <a:ahLst/>
              <a:cxnLst>
                <a:cxn ang="0">
                  <a:pos x="T0" y="T1"/>
                </a:cxn>
                <a:cxn ang="0">
                  <a:pos x="T2" y="T3"/>
                </a:cxn>
                <a:cxn ang="0">
                  <a:pos x="T4" y="T5"/>
                </a:cxn>
                <a:cxn ang="0">
                  <a:pos x="T6" y="T7"/>
                </a:cxn>
                <a:cxn ang="0">
                  <a:pos x="T8" y="T9"/>
                </a:cxn>
              </a:cxnLst>
              <a:rect l="0" t="0" r="r" b="b"/>
              <a:pathLst>
                <a:path w="26" h="15">
                  <a:moveTo>
                    <a:pt x="0" y="0"/>
                  </a:moveTo>
                  <a:lnTo>
                    <a:pt x="0" y="9"/>
                  </a:lnTo>
                  <a:lnTo>
                    <a:pt x="26" y="15"/>
                  </a:lnTo>
                  <a:lnTo>
                    <a:pt x="26" y="9"/>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2" name="Line 171"/>
            <p:cNvSpPr>
              <a:spLocks noChangeShapeType="1"/>
            </p:cNvSpPr>
            <p:nvPr/>
          </p:nvSpPr>
          <p:spPr bwMode="auto">
            <a:xfrm>
              <a:off x="817563" y="4092575"/>
              <a:ext cx="188912" cy="55563"/>
            </a:xfrm>
            <a:prstGeom prst="line">
              <a:avLst/>
            </a:prstGeom>
            <a:noFill/>
            <a:ln w="7938">
              <a:solidFill>
                <a:srgbClr val="7777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3" name="Line 172"/>
            <p:cNvSpPr>
              <a:spLocks noChangeShapeType="1"/>
            </p:cNvSpPr>
            <p:nvPr/>
          </p:nvSpPr>
          <p:spPr bwMode="auto">
            <a:xfrm>
              <a:off x="817563" y="4116388"/>
              <a:ext cx="188912" cy="52387"/>
            </a:xfrm>
            <a:prstGeom prst="line">
              <a:avLst/>
            </a:prstGeom>
            <a:noFill/>
            <a:ln w="7938">
              <a:solidFill>
                <a:srgbClr val="7777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4" name="Line 173"/>
            <p:cNvSpPr>
              <a:spLocks noChangeShapeType="1"/>
            </p:cNvSpPr>
            <p:nvPr/>
          </p:nvSpPr>
          <p:spPr bwMode="auto">
            <a:xfrm>
              <a:off x="817563" y="4135438"/>
              <a:ext cx="188912" cy="52387"/>
            </a:xfrm>
            <a:prstGeom prst="line">
              <a:avLst/>
            </a:prstGeom>
            <a:noFill/>
            <a:ln w="7938">
              <a:solidFill>
                <a:srgbClr val="7777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5" name="Line 174"/>
            <p:cNvSpPr>
              <a:spLocks noChangeShapeType="1"/>
            </p:cNvSpPr>
            <p:nvPr/>
          </p:nvSpPr>
          <p:spPr bwMode="auto">
            <a:xfrm>
              <a:off x="817563" y="4156075"/>
              <a:ext cx="188912" cy="52388"/>
            </a:xfrm>
            <a:prstGeom prst="line">
              <a:avLst/>
            </a:prstGeom>
            <a:noFill/>
            <a:ln w="7938">
              <a:solidFill>
                <a:srgbClr val="7777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6" name="Freeform 175"/>
            <p:cNvSpPr>
              <a:spLocks/>
            </p:cNvSpPr>
            <p:nvPr/>
          </p:nvSpPr>
          <p:spPr bwMode="auto">
            <a:xfrm>
              <a:off x="1047750" y="4214813"/>
              <a:ext cx="184150" cy="79375"/>
            </a:xfrm>
            <a:custGeom>
              <a:avLst/>
              <a:gdLst>
                <a:gd name="T0" fmla="*/ 0 w 116"/>
                <a:gd name="T1" fmla="*/ 16 h 50"/>
                <a:gd name="T2" fmla="*/ 116 w 116"/>
                <a:gd name="T3" fmla="*/ 50 h 50"/>
                <a:gd name="T4" fmla="*/ 116 w 116"/>
                <a:gd name="T5" fmla="*/ 0 h 50"/>
              </a:gdLst>
              <a:ahLst/>
              <a:cxnLst>
                <a:cxn ang="0">
                  <a:pos x="T0" y="T1"/>
                </a:cxn>
                <a:cxn ang="0">
                  <a:pos x="T2" y="T3"/>
                </a:cxn>
                <a:cxn ang="0">
                  <a:pos x="T4" y="T5"/>
                </a:cxn>
              </a:cxnLst>
              <a:rect l="0" t="0" r="r" b="b"/>
              <a:pathLst>
                <a:path w="116" h="50">
                  <a:moveTo>
                    <a:pt x="0" y="16"/>
                  </a:moveTo>
                  <a:lnTo>
                    <a:pt x="116" y="50"/>
                  </a:lnTo>
                  <a:lnTo>
                    <a:pt x="116" y="0"/>
                  </a:lnTo>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7" name="Freeform 176"/>
            <p:cNvSpPr>
              <a:spLocks/>
            </p:cNvSpPr>
            <p:nvPr/>
          </p:nvSpPr>
          <p:spPr bwMode="auto">
            <a:xfrm>
              <a:off x="922338" y="3925888"/>
              <a:ext cx="517525" cy="219075"/>
            </a:xfrm>
            <a:custGeom>
              <a:avLst/>
              <a:gdLst>
                <a:gd name="T0" fmla="*/ 0 w 326"/>
                <a:gd name="T1" fmla="*/ 74 h 138"/>
                <a:gd name="T2" fmla="*/ 140 w 326"/>
                <a:gd name="T3" fmla="*/ 0 h 138"/>
                <a:gd name="T4" fmla="*/ 326 w 326"/>
                <a:gd name="T5" fmla="*/ 53 h 138"/>
                <a:gd name="T6" fmla="*/ 326 w 326"/>
                <a:gd name="T7" fmla="*/ 64 h 138"/>
                <a:gd name="T8" fmla="*/ 195 w 326"/>
                <a:gd name="T9" fmla="*/ 138 h 138"/>
                <a:gd name="T10" fmla="*/ 0 w 326"/>
                <a:gd name="T11" fmla="*/ 87 h 138"/>
                <a:gd name="T12" fmla="*/ 0 w 326"/>
                <a:gd name="T13" fmla="*/ 74 h 138"/>
              </a:gdLst>
              <a:ahLst/>
              <a:cxnLst>
                <a:cxn ang="0">
                  <a:pos x="T0" y="T1"/>
                </a:cxn>
                <a:cxn ang="0">
                  <a:pos x="T2" y="T3"/>
                </a:cxn>
                <a:cxn ang="0">
                  <a:pos x="T4" y="T5"/>
                </a:cxn>
                <a:cxn ang="0">
                  <a:pos x="T6" y="T7"/>
                </a:cxn>
                <a:cxn ang="0">
                  <a:pos x="T8" y="T9"/>
                </a:cxn>
                <a:cxn ang="0">
                  <a:pos x="T10" y="T11"/>
                </a:cxn>
                <a:cxn ang="0">
                  <a:pos x="T12" y="T13"/>
                </a:cxn>
              </a:cxnLst>
              <a:rect l="0" t="0" r="r" b="b"/>
              <a:pathLst>
                <a:path w="326" h="138">
                  <a:moveTo>
                    <a:pt x="0" y="74"/>
                  </a:moveTo>
                  <a:lnTo>
                    <a:pt x="140" y="0"/>
                  </a:lnTo>
                  <a:lnTo>
                    <a:pt x="326" y="53"/>
                  </a:lnTo>
                  <a:lnTo>
                    <a:pt x="326" y="64"/>
                  </a:lnTo>
                  <a:lnTo>
                    <a:pt x="195" y="138"/>
                  </a:lnTo>
                  <a:lnTo>
                    <a:pt x="0" y="87"/>
                  </a:lnTo>
                  <a:lnTo>
                    <a:pt x="0" y="74"/>
                  </a:lnTo>
                  <a:close/>
                </a:path>
              </a:pathLst>
            </a:custGeom>
            <a:solidFill>
              <a:srgbClr val="DDDDDD"/>
            </a:solidFill>
            <a:ln w="3175">
              <a:solidFill>
                <a:srgbClr val="000000"/>
              </a:solidFill>
              <a:prstDash val="solid"/>
              <a:round/>
              <a:headEnd/>
              <a:tailEnd/>
            </a:ln>
          </p:spPr>
          <p:txBody>
            <a:bodyPr/>
            <a:lstStyle/>
            <a:p>
              <a:endParaRPr lang="zh-CN" altLang="en-US"/>
            </a:p>
          </p:txBody>
        </p:sp>
        <p:sp>
          <p:nvSpPr>
            <p:cNvPr id="1188" name="Freeform 177"/>
            <p:cNvSpPr>
              <a:spLocks/>
            </p:cNvSpPr>
            <p:nvPr/>
          </p:nvSpPr>
          <p:spPr bwMode="auto">
            <a:xfrm>
              <a:off x="930275" y="3932238"/>
              <a:ext cx="496888" cy="193675"/>
            </a:xfrm>
            <a:custGeom>
              <a:avLst/>
              <a:gdLst>
                <a:gd name="T0" fmla="*/ 0 w 313"/>
                <a:gd name="T1" fmla="*/ 72 h 122"/>
                <a:gd name="T2" fmla="*/ 190 w 313"/>
                <a:gd name="T3" fmla="*/ 122 h 122"/>
                <a:gd name="T4" fmla="*/ 313 w 313"/>
                <a:gd name="T5" fmla="*/ 49 h 122"/>
                <a:gd name="T6" fmla="*/ 135 w 313"/>
                <a:gd name="T7" fmla="*/ 0 h 122"/>
                <a:gd name="T8" fmla="*/ 0 w 313"/>
                <a:gd name="T9" fmla="*/ 72 h 122"/>
              </a:gdLst>
              <a:ahLst/>
              <a:cxnLst>
                <a:cxn ang="0">
                  <a:pos x="T0" y="T1"/>
                </a:cxn>
                <a:cxn ang="0">
                  <a:pos x="T2" y="T3"/>
                </a:cxn>
                <a:cxn ang="0">
                  <a:pos x="T4" y="T5"/>
                </a:cxn>
                <a:cxn ang="0">
                  <a:pos x="T6" y="T7"/>
                </a:cxn>
                <a:cxn ang="0">
                  <a:pos x="T8" y="T9"/>
                </a:cxn>
              </a:cxnLst>
              <a:rect l="0" t="0" r="r" b="b"/>
              <a:pathLst>
                <a:path w="313" h="122">
                  <a:moveTo>
                    <a:pt x="0" y="72"/>
                  </a:moveTo>
                  <a:lnTo>
                    <a:pt x="190" y="122"/>
                  </a:lnTo>
                  <a:lnTo>
                    <a:pt x="313" y="49"/>
                  </a:lnTo>
                  <a:lnTo>
                    <a:pt x="135" y="0"/>
                  </a:lnTo>
                  <a:lnTo>
                    <a:pt x="0" y="7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9" name="Oval 178"/>
            <p:cNvSpPr>
              <a:spLocks noChangeArrowheads="1"/>
            </p:cNvSpPr>
            <p:nvPr/>
          </p:nvSpPr>
          <p:spPr bwMode="auto">
            <a:xfrm>
              <a:off x="1057275" y="3979863"/>
              <a:ext cx="252413" cy="101600"/>
            </a:xfrm>
            <a:prstGeom prst="ellipse">
              <a:avLst/>
            </a:prstGeom>
            <a:solidFill>
              <a:srgbClr val="B2B2B2"/>
            </a:solidFill>
            <a:ln w="3175">
              <a:solidFill>
                <a:srgbClr val="000000"/>
              </a:solidFill>
              <a:round/>
              <a:headEnd/>
              <a:tailEnd/>
            </a:ln>
          </p:spPr>
          <p:txBody>
            <a:bodyPr/>
            <a:lstStyle/>
            <a:p>
              <a:endParaRPr lang="zh-CN" altLang="en-US"/>
            </a:p>
          </p:txBody>
        </p:sp>
        <p:grpSp>
          <p:nvGrpSpPr>
            <p:cNvPr id="1190" name="Group 181"/>
            <p:cNvGrpSpPr>
              <a:grpSpLocks/>
            </p:cNvGrpSpPr>
            <p:nvPr/>
          </p:nvGrpSpPr>
          <p:grpSpPr bwMode="auto">
            <a:xfrm>
              <a:off x="911225" y="3981450"/>
              <a:ext cx="419100" cy="117475"/>
              <a:chOff x="574" y="2508"/>
              <a:chExt cx="264" cy="74"/>
            </a:xfrm>
          </p:grpSpPr>
          <p:sp>
            <p:nvSpPr>
              <p:cNvPr id="1191" name="Freeform 179"/>
              <p:cNvSpPr>
                <a:spLocks/>
              </p:cNvSpPr>
              <p:nvPr/>
            </p:nvSpPr>
            <p:spPr bwMode="auto">
              <a:xfrm>
                <a:off x="574" y="2508"/>
                <a:ext cx="264" cy="74"/>
              </a:xfrm>
              <a:custGeom>
                <a:avLst/>
                <a:gdLst>
                  <a:gd name="T0" fmla="*/ 0 w 264"/>
                  <a:gd name="T1" fmla="*/ 0 h 74"/>
                  <a:gd name="T2" fmla="*/ 7 w 264"/>
                  <a:gd name="T3" fmla="*/ 14 h 74"/>
                  <a:gd name="T4" fmla="*/ 235 w 264"/>
                  <a:gd name="T5" fmla="*/ 74 h 74"/>
                  <a:gd name="T6" fmla="*/ 264 w 264"/>
                  <a:gd name="T7" fmla="*/ 66 h 74"/>
                  <a:gd name="T8" fmla="*/ 0 w 264"/>
                  <a:gd name="T9" fmla="*/ 0 h 74"/>
                </a:gdLst>
                <a:ahLst/>
                <a:cxnLst>
                  <a:cxn ang="0">
                    <a:pos x="T0" y="T1"/>
                  </a:cxn>
                  <a:cxn ang="0">
                    <a:pos x="T2" y="T3"/>
                  </a:cxn>
                  <a:cxn ang="0">
                    <a:pos x="T4" y="T5"/>
                  </a:cxn>
                  <a:cxn ang="0">
                    <a:pos x="T6" y="T7"/>
                  </a:cxn>
                  <a:cxn ang="0">
                    <a:pos x="T8" y="T9"/>
                  </a:cxn>
                </a:cxnLst>
                <a:rect l="0" t="0" r="r" b="b"/>
                <a:pathLst>
                  <a:path w="264" h="74">
                    <a:moveTo>
                      <a:pt x="0" y="0"/>
                    </a:moveTo>
                    <a:lnTo>
                      <a:pt x="7" y="14"/>
                    </a:lnTo>
                    <a:lnTo>
                      <a:pt x="235" y="74"/>
                    </a:lnTo>
                    <a:lnTo>
                      <a:pt x="264" y="66"/>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2" name="Freeform 180"/>
              <p:cNvSpPr>
                <a:spLocks/>
              </p:cNvSpPr>
              <p:nvPr/>
            </p:nvSpPr>
            <p:spPr bwMode="auto">
              <a:xfrm>
                <a:off x="574" y="2508"/>
                <a:ext cx="264" cy="74"/>
              </a:xfrm>
              <a:custGeom>
                <a:avLst/>
                <a:gdLst>
                  <a:gd name="T0" fmla="*/ 0 w 264"/>
                  <a:gd name="T1" fmla="*/ 0 h 74"/>
                  <a:gd name="T2" fmla="*/ 7 w 264"/>
                  <a:gd name="T3" fmla="*/ 14 h 74"/>
                  <a:gd name="T4" fmla="*/ 235 w 264"/>
                  <a:gd name="T5" fmla="*/ 74 h 74"/>
                  <a:gd name="T6" fmla="*/ 264 w 264"/>
                  <a:gd name="T7" fmla="*/ 66 h 74"/>
                </a:gdLst>
                <a:ahLst/>
                <a:cxnLst>
                  <a:cxn ang="0">
                    <a:pos x="T0" y="T1"/>
                  </a:cxn>
                  <a:cxn ang="0">
                    <a:pos x="T2" y="T3"/>
                  </a:cxn>
                  <a:cxn ang="0">
                    <a:pos x="T4" y="T5"/>
                  </a:cxn>
                  <a:cxn ang="0">
                    <a:pos x="T6" y="T7"/>
                  </a:cxn>
                </a:cxnLst>
                <a:rect l="0" t="0" r="r" b="b"/>
                <a:pathLst>
                  <a:path w="264" h="74">
                    <a:moveTo>
                      <a:pt x="0" y="0"/>
                    </a:moveTo>
                    <a:lnTo>
                      <a:pt x="7" y="14"/>
                    </a:lnTo>
                    <a:lnTo>
                      <a:pt x="235" y="74"/>
                    </a:lnTo>
                    <a:lnTo>
                      <a:pt x="264" y="6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93" name="Group 287"/>
            <p:cNvGrpSpPr>
              <a:grpSpLocks/>
            </p:cNvGrpSpPr>
            <p:nvPr/>
          </p:nvGrpSpPr>
          <p:grpSpPr bwMode="auto">
            <a:xfrm>
              <a:off x="1012825" y="3517900"/>
              <a:ext cx="523875" cy="488950"/>
              <a:chOff x="638" y="2216"/>
              <a:chExt cx="330" cy="308"/>
            </a:xfrm>
          </p:grpSpPr>
          <p:grpSp>
            <p:nvGrpSpPr>
              <p:cNvPr id="1194" name="Group 285"/>
              <p:cNvGrpSpPr>
                <a:grpSpLocks/>
              </p:cNvGrpSpPr>
              <p:nvPr/>
            </p:nvGrpSpPr>
            <p:grpSpPr bwMode="auto">
              <a:xfrm>
                <a:off x="638" y="2216"/>
                <a:ext cx="330" cy="308"/>
                <a:chOff x="638" y="2216"/>
                <a:chExt cx="330" cy="308"/>
              </a:xfrm>
            </p:grpSpPr>
            <p:sp>
              <p:nvSpPr>
                <p:cNvPr id="1196" name="Rectangle 182"/>
                <p:cNvSpPr>
                  <a:spLocks noChangeArrowheads="1"/>
                </p:cNvSpPr>
                <p:nvPr/>
              </p:nvSpPr>
              <p:spPr bwMode="auto">
                <a:xfrm>
                  <a:off x="638" y="2216"/>
                  <a:ext cx="330" cy="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7" name="Rectangle 183"/>
                <p:cNvSpPr>
                  <a:spLocks noChangeArrowheads="1"/>
                </p:cNvSpPr>
                <p:nvPr/>
              </p:nvSpPr>
              <p:spPr bwMode="auto">
                <a:xfrm>
                  <a:off x="638" y="2220"/>
                  <a:ext cx="5" cy="30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 name="Rectangle 184"/>
                <p:cNvSpPr>
                  <a:spLocks noChangeArrowheads="1"/>
                </p:cNvSpPr>
                <p:nvPr/>
              </p:nvSpPr>
              <p:spPr bwMode="auto">
                <a:xfrm>
                  <a:off x="643" y="2220"/>
                  <a:ext cx="325"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 name="Rectangle 185"/>
                <p:cNvSpPr>
                  <a:spLocks noChangeArrowheads="1"/>
                </p:cNvSpPr>
                <p:nvPr/>
              </p:nvSpPr>
              <p:spPr bwMode="auto">
                <a:xfrm>
                  <a:off x="643" y="2226"/>
                  <a:ext cx="7" cy="298"/>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0" name="Rectangle 186"/>
                <p:cNvSpPr>
                  <a:spLocks noChangeArrowheads="1"/>
                </p:cNvSpPr>
                <p:nvPr/>
              </p:nvSpPr>
              <p:spPr bwMode="auto">
                <a:xfrm>
                  <a:off x="650" y="2226"/>
                  <a:ext cx="318"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1" name="Rectangle 187"/>
                <p:cNvSpPr>
                  <a:spLocks noChangeArrowheads="1"/>
                </p:cNvSpPr>
                <p:nvPr/>
              </p:nvSpPr>
              <p:spPr bwMode="auto">
                <a:xfrm>
                  <a:off x="650" y="2232"/>
                  <a:ext cx="7" cy="292"/>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2" name="Rectangle 188"/>
                <p:cNvSpPr>
                  <a:spLocks noChangeArrowheads="1"/>
                </p:cNvSpPr>
                <p:nvPr/>
              </p:nvSpPr>
              <p:spPr bwMode="auto">
                <a:xfrm>
                  <a:off x="657" y="2232"/>
                  <a:ext cx="311" cy="7"/>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3" name="Rectangle 189"/>
                <p:cNvSpPr>
                  <a:spLocks noChangeArrowheads="1"/>
                </p:cNvSpPr>
                <p:nvPr/>
              </p:nvSpPr>
              <p:spPr bwMode="auto">
                <a:xfrm>
                  <a:off x="657" y="2239"/>
                  <a:ext cx="5" cy="285"/>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4" name="Rectangle 190"/>
                <p:cNvSpPr>
                  <a:spLocks noChangeArrowheads="1"/>
                </p:cNvSpPr>
                <p:nvPr/>
              </p:nvSpPr>
              <p:spPr bwMode="auto">
                <a:xfrm>
                  <a:off x="662" y="2239"/>
                  <a:ext cx="306" cy="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5" name="Rectangle 191"/>
                <p:cNvSpPr>
                  <a:spLocks noChangeArrowheads="1"/>
                </p:cNvSpPr>
                <p:nvPr/>
              </p:nvSpPr>
              <p:spPr bwMode="auto">
                <a:xfrm>
                  <a:off x="662" y="2245"/>
                  <a:ext cx="7" cy="279"/>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6" name="Rectangle 192"/>
                <p:cNvSpPr>
                  <a:spLocks noChangeArrowheads="1"/>
                </p:cNvSpPr>
                <p:nvPr/>
              </p:nvSpPr>
              <p:spPr bwMode="auto">
                <a:xfrm>
                  <a:off x="669" y="2245"/>
                  <a:ext cx="299" cy="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7" name="Rectangle 193"/>
                <p:cNvSpPr>
                  <a:spLocks noChangeArrowheads="1"/>
                </p:cNvSpPr>
                <p:nvPr/>
              </p:nvSpPr>
              <p:spPr bwMode="auto">
                <a:xfrm>
                  <a:off x="669" y="2251"/>
                  <a:ext cx="7" cy="273"/>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8" name="Rectangle 194"/>
                <p:cNvSpPr>
                  <a:spLocks noChangeArrowheads="1"/>
                </p:cNvSpPr>
                <p:nvPr/>
              </p:nvSpPr>
              <p:spPr bwMode="auto">
                <a:xfrm>
                  <a:off x="676" y="2251"/>
                  <a:ext cx="292" cy="6"/>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9" name="Rectangle 195"/>
                <p:cNvSpPr>
                  <a:spLocks noChangeArrowheads="1"/>
                </p:cNvSpPr>
                <p:nvPr/>
              </p:nvSpPr>
              <p:spPr bwMode="auto">
                <a:xfrm>
                  <a:off x="676" y="2257"/>
                  <a:ext cx="5" cy="26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0" name="Rectangle 196"/>
                <p:cNvSpPr>
                  <a:spLocks noChangeArrowheads="1"/>
                </p:cNvSpPr>
                <p:nvPr/>
              </p:nvSpPr>
              <p:spPr bwMode="auto">
                <a:xfrm>
                  <a:off x="681" y="2257"/>
                  <a:ext cx="287" cy="4"/>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1" name="Rectangle 197"/>
                <p:cNvSpPr>
                  <a:spLocks noChangeArrowheads="1"/>
                </p:cNvSpPr>
                <p:nvPr/>
              </p:nvSpPr>
              <p:spPr bwMode="auto">
                <a:xfrm>
                  <a:off x="681" y="2261"/>
                  <a:ext cx="7" cy="263"/>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2" name="Rectangle 198"/>
                <p:cNvSpPr>
                  <a:spLocks noChangeArrowheads="1"/>
                </p:cNvSpPr>
                <p:nvPr/>
              </p:nvSpPr>
              <p:spPr bwMode="auto">
                <a:xfrm>
                  <a:off x="688" y="2261"/>
                  <a:ext cx="280" cy="7"/>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3" name="Rectangle 199"/>
                <p:cNvSpPr>
                  <a:spLocks noChangeArrowheads="1"/>
                </p:cNvSpPr>
                <p:nvPr/>
              </p:nvSpPr>
              <p:spPr bwMode="auto">
                <a:xfrm>
                  <a:off x="688" y="2268"/>
                  <a:ext cx="7" cy="256"/>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4" name="Rectangle 200"/>
                <p:cNvSpPr>
                  <a:spLocks noChangeArrowheads="1"/>
                </p:cNvSpPr>
                <p:nvPr/>
              </p:nvSpPr>
              <p:spPr bwMode="auto">
                <a:xfrm>
                  <a:off x="695" y="2268"/>
                  <a:ext cx="273" cy="6"/>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5" name="Rectangle 201"/>
                <p:cNvSpPr>
                  <a:spLocks noChangeArrowheads="1"/>
                </p:cNvSpPr>
                <p:nvPr/>
              </p:nvSpPr>
              <p:spPr bwMode="auto">
                <a:xfrm>
                  <a:off x="695" y="2274"/>
                  <a:ext cx="5" cy="25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6" name="Rectangle 202"/>
                <p:cNvSpPr>
                  <a:spLocks noChangeArrowheads="1"/>
                </p:cNvSpPr>
                <p:nvPr/>
              </p:nvSpPr>
              <p:spPr bwMode="auto">
                <a:xfrm>
                  <a:off x="700" y="2274"/>
                  <a:ext cx="268" cy="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7" name="Rectangle 203"/>
                <p:cNvSpPr>
                  <a:spLocks noChangeArrowheads="1"/>
                </p:cNvSpPr>
                <p:nvPr/>
              </p:nvSpPr>
              <p:spPr bwMode="auto">
                <a:xfrm>
                  <a:off x="700" y="2280"/>
                  <a:ext cx="7" cy="244"/>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 name="Rectangle 204"/>
                <p:cNvSpPr>
                  <a:spLocks noChangeArrowheads="1"/>
                </p:cNvSpPr>
                <p:nvPr/>
              </p:nvSpPr>
              <p:spPr bwMode="auto">
                <a:xfrm>
                  <a:off x="707" y="2280"/>
                  <a:ext cx="261" cy="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9" name="Rectangle 205"/>
                <p:cNvSpPr>
                  <a:spLocks noChangeArrowheads="1"/>
                </p:cNvSpPr>
                <p:nvPr/>
              </p:nvSpPr>
              <p:spPr bwMode="auto">
                <a:xfrm>
                  <a:off x="707" y="2286"/>
                  <a:ext cx="7" cy="238"/>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0" name="Rectangle 206"/>
                <p:cNvSpPr>
                  <a:spLocks noChangeArrowheads="1"/>
                </p:cNvSpPr>
                <p:nvPr/>
              </p:nvSpPr>
              <p:spPr bwMode="auto">
                <a:xfrm>
                  <a:off x="714" y="2286"/>
                  <a:ext cx="254" cy="6"/>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1" name="Rectangle 207"/>
                <p:cNvSpPr>
                  <a:spLocks noChangeArrowheads="1"/>
                </p:cNvSpPr>
                <p:nvPr/>
              </p:nvSpPr>
              <p:spPr bwMode="auto">
                <a:xfrm>
                  <a:off x="714" y="2292"/>
                  <a:ext cx="5" cy="232"/>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2" name="Rectangle 208"/>
                <p:cNvSpPr>
                  <a:spLocks noChangeArrowheads="1"/>
                </p:cNvSpPr>
                <p:nvPr/>
              </p:nvSpPr>
              <p:spPr bwMode="auto">
                <a:xfrm>
                  <a:off x="719" y="2292"/>
                  <a:ext cx="249" cy="7"/>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3" name="Rectangle 209"/>
                <p:cNvSpPr>
                  <a:spLocks noChangeArrowheads="1"/>
                </p:cNvSpPr>
                <p:nvPr/>
              </p:nvSpPr>
              <p:spPr bwMode="auto">
                <a:xfrm>
                  <a:off x="719" y="2299"/>
                  <a:ext cx="7" cy="225"/>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4" name="Rectangle 210"/>
                <p:cNvSpPr>
                  <a:spLocks noChangeArrowheads="1"/>
                </p:cNvSpPr>
                <p:nvPr/>
              </p:nvSpPr>
              <p:spPr bwMode="auto">
                <a:xfrm>
                  <a:off x="726" y="2299"/>
                  <a:ext cx="242" cy="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5" name="Rectangle 211"/>
                <p:cNvSpPr>
                  <a:spLocks noChangeArrowheads="1"/>
                </p:cNvSpPr>
                <p:nvPr/>
              </p:nvSpPr>
              <p:spPr bwMode="auto">
                <a:xfrm>
                  <a:off x="726" y="2303"/>
                  <a:ext cx="7" cy="22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6" name="Rectangle 212"/>
                <p:cNvSpPr>
                  <a:spLocks noChangeArrowheads="1"/>
                </p:cNvSpPr>
                <p:nvPr/>
              </p:nvSpPr>
              <p:spPr bwMode="auto">
                <a:xfrm>
                  <a:off x="733" y="2303"/>
                  <a:ext cx="235" cy="6"/>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7" name="Rectangle 213"/>
                <p:cNvSpPr>
                  <a:spLocks noChangeArrowheads="1"/>
                </p:cNvSpPr>
                <p:nvPr/>
              </p:nvSpPr>
              <p:spPr bwMode="auto">
                <a:xfrm>
                  <a:off x="733" y="2309"/>
                  <a:ext cx="5" cy="215"/>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8" name="Rectangle 214"/>
                <p:cNvSpPr>
                  <a:spLocks noChangeArrowheads="1"/>
                </p:cNvSpPr>
                <p:nvPr/>
              </p:nvSpPr>
              <p:spPr bwMode="auto">
                <a:xfrm>
                  <a:off x="738" y="2309"/>
                  <a:ext cx="230" cy="6"/>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 name="Rectangle 215"/>
                <p:cNvSpPr>
                  <a:spLocks noChangeArrowheads="1"/>
                </p:cNvSpPr>
                <p:nvPr/>
              </p:nvSpPr>
              <p:spPr bwMode="auto">
                <a:xfrm>
                  <a:off x="738" y="2315"/>
                  <a:ext cx="7" cy="209"/>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 name="Rectangle 216"/>
                <p:cNvSpPr>
                  <a:spLocks noChangeArrowheads="1"/>
                </p:cNvSpPr>
                <p:nvPr/>
              </p:nvSpPr>
              <p:spPr bwMode="auto">
                <a:xfrm>
                  <a:off x="745" y="2315"/>
                  <a:ext cx="223" cy="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 name="Rectangle 217"/>
                <p:cNvSpPr>
                  <a:spLocks noChangeArrowheads="1"/>
                </p:cNvSpPr>
                <p:nvPr/>
              </p:nvSpPr>
              <p:spPr bwMode="auto">
                <a:xfrm>
                  <a:off x="745" y="2321"/>
                  <a:ext cx="7" cy="203"/>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2" name="Rectangle 218"/>
                <p:cNvSpPr>
                  <a:spLocks noChangeArrowheads="1"/>
                </p:cNvSpPr>
                <p:nvPr/>
              </p:nvSpPr>
              <p:spPr bwMode="auto">
                <a:xfrm>
                  <a:off x="752" y="2321"/>
                  <a:ext cx="216" cy="7"/>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3" name="Rectangle 219"/>
                <p:cNvSpPr>
                  <a:spLocks noChangeArrowheads="1"/>
                </p:cNvSpPr>
                <p:nvPr/>
              </p:nvSpPr>
              <p:spPr bwMode="auto">
                <a:xfrm>
                  <a:off x="752" y="2328"/>
                  <a:ext cx="5" cy="196"/>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4" name="Rectangle 220"/>
                <p:cNvSpPr>
                  <a:spLocks noChangeArrowheads="1"/>
                </p:cNvSpPr>
                <p:nvPr/>
              </p:nvSpPr>
              <p:spPr bwMode="auto">
                <a:xfrm>
                  <a:off x="757" y="2328"/>
                  <a:ext cx="211" cy="6"/>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5" name="Rectangle 221"/>
                <p:cNvSpPr>
                  <a:spLocks noChangeArrowheads="1"/>
                </p:cNvSpPr>
                <p:nvPr/>
              </p:nvSpPr>
              <p:spPr bwMode="auto">
                <a:xfrm>
                  <a:off x="757" y="2334"/>
                  <a:ext cx="7" cy="190"/>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6" name="Rectangle 222"/>
                <p:cNvSpPr>
                  <a:spLocks noChangeArrowheads="1"/>
                </p:cNvSpPr>
                <p:nvPr/>
              </p:nvSpPr>
              <p:spPr bwMode="auto">
                <a:xfrm>
                  <a:off x="764" y="2334"/>
                  <a:ext cx="204" cy="6"/>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7" name="Rectangle 223"/>
                <p:cNvSpPr>
                  <a:spLocks noChangeArrowheads="1"/>
                </p:cNvSpPr>
                <p:nvPr/>
              </p:nvSpPr>
              <p:spPr bwMode="auto">
                <a:xfrm>
                  <a:off x="764" y="2340"/>
                  <a:ext cx="7" cy="184"/>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8" name="Rectangle 224"/>
                <p:cNvSpPr>
                  <a:spLocks noChangeArrowheads="1"/>
                </p:cNvSpPr>
                <p:nvPr/>
              </p:nvSpPr>
              <p:spPr bwMode="auto">
                <a:xfrm>
                  <a:off x="771" y="2340"/>
                  <a:ext cx="19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 name="Rectangle 225"/>
                <p:cNvSpPr>
                  <a:spLocks noChangeArrowheads="1"/>
                </p:cNvSpPr>
                <p:nvPr/>
              </p:nvSpPr>
              <p:spPr bwMode="auto">
                <a:xfrm>
                  <a:off x="771" y="2346"/>
                  <a:ext cx="5" cy="178"/>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0" name="Rectangle 226"/>
                <p:cNvSpPr>
                  <a:spLocks noChangeArrowheads="1"/>
                </p:cNvSpPr>
                <p:nvPr/>
              </p:nvSpPr>
              <p:spPr bwMode="auto">
                <a:xfrm>
                  <a:off x="776" y="2346"/>
                  <a:ext cx="192" cy="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1" name="Rectangle 227"/>
                <p:cNvSpPr>
                  <a:spLocks noChangeArrowheads="1"/>
                </p:cNvSpPr>
                <p:nvPr/>
              </p:nvSpPr>
              <p:spPr bwMode="auto">
                <a:xfrm>
                  <a:off x="776" y="2350"/>
                  <a:ext cx="7" cy="17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2" name="Rectangle 228"/>
                <p:cNvSpPr>
                  <a:spLocks noChangeArrowheads="1"/>
                </p:cNvSpPr>
                <p:nvPr/>
              </p:nvSpPr>
              <p:spPr bwMode="auto">
                <a:xfrm>
                  <a:off x="783" y="2350"/>
                  <a:ext cx="185" cy="7"/>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3" name="Rectangle 229"/>
                <p:cNvSpPr>
                  <a:spLocks noChangeArrowheads="1"/>
                </p:cNvSpPr>
                <p:nvPr/>
              </p:nvSpPr>
              <p:spPr bwMode="auto">
                <a:xfrm>
                  <a:off x="783" y="2357"/>
                  <a:ext cx="7" cy="167"/>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4" name="Rectangle 230"/>
                <p:cNvSpPr>
                  <a:spLocks noChangeArrowheads="1"/>
                </p:cNvSpPr>
                <p:nvPr/>
              </p:nvSpPr>
              <p:spPr bwMode="auto">
                <a:xfrm>
                  <a:off x="790" y="2357"/>
                  <a:ext cx="178" cy="6"/>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5" name="Rectangle 231"/>
                <p:cNvSpPr>
                  <a:spLocks noChangeArrowheads="1"/>
                </p:cNvSpPr>
                <p:nvPr/>
              </p:nvSpPr>
              <p:spPr bwMode="auto">
                <a:xfrm>
                  <a:off x="790" y="2363"/>
                  <a:ext cx="5" cy="161"/>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6" name="Rectangle 232"/>
                <p:cNvSpPr>
                  <a:spLocks noChangeArrowheads="1"/>
                </p:cNvSpPr>
                <p:nvPr/>
              </p:nvSpPr>
              <p:spPr bwMode="auto">
                <a:xfrm>
                  <a:off x="795" y="2363"/>
                  <a:ext cx="173" cy="6"/>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7" name="Rectangle 233"/>
                <p:cNvSpPr>
                  <a:spLocks noChangeArrowheads="1"/>
                </p:cNvSpPr>
                <p:nvPr/>
              </p:nvSpPr>
              <p:spPr bwMode="auto">
                <a:xfrm>
                  <a:off x="795" y="2369"/>
                  <a:ext cx="7" cy="155"/>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8" name="Rectangle 234"/>
                <p:cNvSpPr>
                  <a:spLocks noChangeArrowheads="1"/>
                </p:cNvSpPr>
                <p:nvPr/>
              </p:nvSpPr>
              <p:spPr bwMode="auto">
                <a:xfrm>
                  <a:off x="802" y="2369"/>
                  <a:ext cx="166" cy="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9" name="Rectangle 235"/>
                <p:cNvSpPr>
                  <a:spLocks noChangeArrowheads="1"/>
                </p:cNvSpPr>
                <p:nvPr/>
              </p:nvSpPr>
              <p:spPr bwMode="auto">
                <a:xfrm>
                  <a:off x="802" y="2375"/>
                  <a:ext cx="7" cy="14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0" name="Rectangle 236"/>
                <p:cNvSpPr>
                  <a:spLocks noChangeArrowheads="1"/>
                </p:cNvSpPr>
                <p:nvPr/>
              </p:nvSpPr>
              <p:spPr bwMode="auto">
                <a:xfrm>
                  <a:off x="809" y="2375"/>
                  <a:ext cx="159" cy="6"/>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1" name="Rectangle 237"/>
                <p:cNvSpPr>
                  <a:spLocks noChangeArrowheads="1"/>
                </p:cNvSpPr>
                <p:nvPr/>
              </p:nvSpPr>
              <p:spPr bwMode="auto">
                <a:xfrm>
                  <a:off x="809" y="2381"/>
                  <a:ext cx="5" cy="143"/>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2" name="Rectangle 238"/>
                <p:cNvSpPr>
                  <a:spLocks noChangeArrowheads="1"/>
                </p:cNvSpPr>
                <p:nvPr/>
              </p:nvSpPr>
              <p:spPr bwMode="auto">
                <a:xfrm>
                  <a:off x="814" y="2381"/>
                  <a:ext cx="154" cy="7"/>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3" name="Rectangle 239"/>
                <p:cNvSpPr>
                  <a:spLocks noChangeArrowheads="1"/>
                </p:cNvSpPr>
                <p:nvPr/>
              </p:nvSpPr>
              <p:spPr bwMode="auto">
                <a:xfrm>
                  <a:off x="814" y="2388"/>
                  <a:ext cx="7" cy="136"/>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4" name="Rectangle 240"/>
                <p:cNvSpPr>
                  <a:spLocks noChangeArrowheads="1"/>
                </p:cNvSpPr>
                <p:nvPr/>
              </p:nvSpPr>
              <p:spPr bwMode="auto">
                <a:xfrm>
                  <a:off x="821" y="2388"/>
                  <a:ext cx="147" cy="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5" name="Rectangle 241"/>
                <p:cNvSpPr>
                  <a:spLocks noChangeArrowheads="1"/>
                </p:cNvSpPr>
                <p:nvPr/>
              </p:nvSpPr>
              <p:spPr bwMode="auto">
                <a:xfrm>
                  <a:off x="821" y="2392"/>
                  <a:ext cx="7" cy="132"/>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6" name="Rectangle 242"/>
                <p:cNvSpPr>
                  <a:spLocks noChangeArrowheads="1"/>
                </p:cNvSpPr>
                <p:nvPr/>
              </p:nvSpPr>
              <p:spPr bwMode="auto">
                <a:xfrm>
                  <a:off x="828" y="2392"/>
                  <a:ext cx="140" cy="6"/>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7" name="Rectangle 243"/>
                <p:cNvSpPr>
                  <a:spLocks noChangeArrowheads="1"/>
                </p:cNvSpPr>
                <p:nvPr/>
              </p:nvSpPr>
              <p:spPr bwMode="auto">
                <a:xfrm>
                  <a:off x="828" y="2398"/>
                  <a:ext cx="5" cy="126"/>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8" name="Rectangle 244"/>
                <p:cNvSpPr>
                  <a:spLocks noChangeArrowheads="1"/>
                </p:cNvSpPr>
                <p:nvPr/>
              </p:nvSpPr>
              <p:spPr bwMode="auto">
                <a:xfrm>
                  <a:off x="833" y="2398"/>
                  <a:ext cx="135" cy="6"/>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 name="Rectangle 245"/>
                <p:cNvSpPr>
                  <a:spLocks noChangeArrowheads="1"/>
                </p:cNvSpPr>
                <p:nvPr/>
              </p:nvSpPr>
              <p:spPr bwMode="auto">
                <a:xfrm>
                  <a:off x="833" y="2404"/>
                  <a:ext cx="7" cy="120"/>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0" name="Rectangle 246"/>
                <p:cNvSpPr>
                  <a:spLocks noChangeArrowheads="1"/>
                </p:cNvSpPr>
                <p:nvPr/>
              </p:nvSpPr>
              <p:spPr bwMode="auto">
                <a:xfrm>
                  <a:off x="840" y="2404"/>
                  <a:ext cx="128" cy="6"/>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1" name="Rectangle 247"/>
                <p:cNvSpPr>
                  <a:spLocks noChangeArrowheads="1"/>
                </p:cNvSpPr>
                <p:nvPr/>
              </p:nvSpPr>
              <p:spPr bwMode="auto">
                <a:xfrm>
                  <a:off x="840" y="2410"/>
                  <a:ext cx="7" cy="114"/>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2" name="Rectangle 248"/>
                <p:cNvSpPr>
                  <a:spLocks noChangeArrowheads="1"/>
                </p:cNvSpPr>
                <p:nvPr/>
              </p:nvSpPr>
              <p:spPr bwMode="auto">
                <a:xfrm>
                  <a:off x="847" y="2410"/>
                  <a:ext cx="121" cy="7"/>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3" name="Rectangle 249"/>
                <p:cNvSpPr>
                  <a:spLocks noChangeArrowheads="1"/>
                </p:cNvSpPr>
                <p:nvPr/>
              </p:nvSpPr>
              <p:spPr bwMode="auto">
                <a:xfrm>
                  <a:off x="847" y="2417"/>
                  <a:ext cx="5" cy="107"/>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4" name="Rectangle 250"/>
                <p:cNvSpPr>
                  <a:spLocks noChangeArrowheads="1"/>
                </p:cNvSpPr>
                <p:nvPr/>
              </p:nvSpPr>
              <p:spPr bwMode="auto">
                <a:xfrm>
                  <a:off x="852" y="2417"/>
                  <a:ext cx="116" cy="6"/>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5" name="Rectangle 251"/>
                <p:cNvSpPr>
                  <a:spLocks noChangeArrowheads="1"/>
                </p:cNvSpPr>
                <p:nvPr/>
              </p:nvSpPr>
              <p:spPr bwMode="auto">
                <a:xfrm>
                  <a:off x="852" y="2423"/>
                  <a:ext cx="7" cy="101"/>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6" name="Rectangle 252"/>
                <p:cNvSpPr>
                  <a:spLocks noChangeArrowheads="1"/>
                </p:cNvSpPr>
                <p:nvPr/>
              </p:nvSpPr>
              <p:spPr bwMode="auto">
                <a:xfrm>
                  <a:off x="859" y="2423"/>
                  <a:ext cx="109" cy="6"/>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7" name="Rectangle 253"/>
                <p:cNvSpPr>
                  <a:spLocks noChangeArrowheads="1"/>
                </p:cNvSpPr>
                <p:nvPr/>
              </p:nvSpPr>
              <p:spPr bwMode="auto">
                <a:xfrm>
                  <a:off x="859" y="2429"/>
                  <a:ext cx="7" cy="9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8" name="Rectangle 254"/>
                <p:cNvSpPr>
                  <a:spLocks noChangeArrowheads="1"/>
                </p:cNvSpPr>
                <p:nvPr/>
              </p:nvSpPr>
              <p:spPr bwMode="auto">
                <a:xfrm>
                  <a:off x="866" y="2429"/>
                  <a:ext cx="102" cy="6"/>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9" name="Rectangle 255"/>
                <p:cNvSpPr>
                  <a:spLocks noChangeArrowheads="1"/>
                </p:cNvSpPr>
                <p:nvPr/>
              </p:nvSpPr>
              <p:spPr bwMode="auto">
                <a:xfrm>
                  <a:off x="866" y="2435"/>
                  <a:ext cx="5" cy="89"/>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70" name="Rectangle 256"/>
                <p:cNvSpPr>
                  <a:spLocks noChangeArrowheads="1"/>
                </p:cNvSpPr>
                <p:nvPr/>
              </p:nvSpPr>
              <p:spPr bwMode="auto">
                <a:xfrm>
                  <a:off x="871" y="2435"/>
                  <a:ext cx="97" cy="4"/>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71" name="Rectangle 257"/>
                <p:cNvSpPr>
                  <a:spLocks noChangeArrowheads="1"/>
                </p:cNvSpPr>
                <p:nvPr/>
              </p:nvSpPr>
              <p:spPr bwMode="auto">
                <a:xfrm>
                  <a:off x="871" y="2439"/>
                  <a:ext cx="7" cy="85"/>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72" name="Rectangle 258"/>
                <p:cNvSpPr>
                  <a:spLocks noChangeArrowheads="1"/>
                </p:cNvSpPr>
                <p:nvPr/>
              </p:nvSpPr>
              <p:spPr bwMode="auto">
                <a:xfrm>
                  <a:off x="878" y="2439"/>
                  <a:ext cx="90" cy="7"/>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73" name="Rectangle 259"/>
                <p:cNvSpPr>
                  <a:spLocks noChangeArrowheads="1"/>
                </p:cNvSpPr>
                <p:nvPr/>
              </p:nvSpPr>
              <p:spPr bwMode="auto">
                <a:xfrm>
                  <a:off x="878" y="2446"/>
                  <a:ext cx="7" cy="78"/>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74" name="Rectangle 260"/>
                <p:cNvSpPr>
                  <a:spLocks noChangeArrowheads="1"/>
                </p:cNvSpPr>
                <p:nvPr/>
              </p:nvSpPr>
              <p:spPr bwMode="auto">
                <a:xfrm>
                  <a:off x="885" y="2446"/>
                  <a:ext cx="83" cy="6"/>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75" name="Rectangle 261"/>
                <p:cNvSpPr>
                  <a:spLocks noChangeArrowheads="1"/>
                </p:cNvSpPr>
                <p:nvPr/>
              </p:nvSpPr>
              <p:spPr bwMode="auto">
                <a:xfrm>
                  <a:off x="885" y="2452"/>
                  <a:ext cx="5" cy="72"/>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76" name="Rectangle 262"/>
                <p:cNvSpPr>
                  <a:spLocks noChangeArrowheads="1"/>
                </p:cNvSpPr>
                <p:nvPr/>
              </p:nvSpPr>
              <p:spPr bwMode="auto">
                <a:xfrm>
                  <a:off x="890" y="2452"/>
                  <a:ext cx="78" cy="6"/>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77" name="Rectangle 263"/>
                <p:cNvSpPr>
                  <a:spLocks noChangeArrowheads="1"/>
                </p:cNvSpPr>
                <p:nvPr/>
              </p:nvSpPr>
              <p:spPr bwMode="auto">
                <a:xfrm>
                  <a:off x="890" y="2458"/>
                  <a:ext cx="7" cy="66"/>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78" name="Rectangle 264"/>
                <p:cNvSpPr>
                  <a:spLocks noChangeArrowheads="1"/>
                </p:cNvSpPr>
                <p:nvPr/>
              </p:nvSpPr>
              <p:spPr bwMode="auto">
                <a:xfrm>
                  <a:off x="897" y="2458"/>
                  <a:ext cx="71" cy="6"/>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79" name="Rectangle 265"/>
                <p:cNvSpPr>
                  <a:spLocks noChangeArrowheads="1"/>
                </p:cNvSpPr>
                <p:nvPr/>
              </p:nvSpPr>
              <p:spPr bwMode="auto">
                <a:xfrm>
                  <a:off x="897" y="2464"/>
                  <a:ext cx="7" cy="60"/>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80" name="Rectangle 266"/>
                <p:cNvSpPr>
                  <a:spLocks noChangeArrowheads="1"/>
                </p:cNvSpPr>
                <p:nvPr/>
              </p:nvSpPr>
              <p:spPr bwMode="auto">
                <a:xfrm>
                  <a:off x="904" y="2464"/>
                  <a:ext cx="64" cy="7"/>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81" name="Rectangle 267"/>
                <p:cNvSpPr>
                  <a:spLocks noChangeArrowheads="1"/>
                </p:cNvSpPr>
                <p:nvPr/>
              </p:nvSpPr>
              <p:spPr bwMode="auto">
                <a:xfrm>
                  <a:off x="904" y="2471"/>
                  <a:ext cx="5" cy="53"/>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82" name="Rectangle 268"/>
                <p:cNvSpPr>
                  <a:spLocks noChangeArrowheads="1"/>
                </p:cNvSpPr>
                <p:nvPr/>
              </p:nvSpPr>
              <p:spPr bwMode="auto">
                <a:xfrm>
                  <a:off x="909" y="2471"/>
                  <a:ext cx="59" cy="6"/>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83" name="Rectangle 269"/>
                <p:cNvSpPr>
                  <a:spLocks noChangeArrowheads="1"/>
                </p:cNvSpPr>
                <p:nvPr/>
              </p:nvSpPr>
              <p:spPr bwMode="auto">
                <a:xfrm>
                  <a:off x="909" y="2477"/>
                  <a:ext cx="7" cy="47"/>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84" name="Rectangle 270"/>
                <p:cNvSpPr>
                  <a:spLocks noChangeArrowheads="1"/>
                </p:cNvSpPr>
                <p:nvPr/>
              </p:nvSpPr>
              <p:spPr bwMode="auto">
                <a:xfrm>
                  <a:off x="916" y="2477"/>
                  <a:ext cx="52" cy="4"/>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85" name="Rectangle 271"/>
                <p:cNvSpPr>
                  <a:spLocks noChangeArrowheads="1"/>
                </p:cNvSpPr>
                <p:nvPr/>
              </p:nvSpPr>
              <p:spPr bwMode="auto">
                <a:xfrm>
                  <a:off x="916" y="2481"/>
                  <a:ext cx="7" cy="43"/>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86" name="Rectangle 272"/>
                <p:cNvSpPr>
                  <a:spLocks noChangeArrowheads="1"/>
                </p:cNvSpPr>
                <p:nvPr/>
              </p:nvSpPr>
              <p:spPr bwMode="auto">
                <a:xfrm>
                  <a:off x="923" y="2481"/>
                  <a:ext cx="45" cy="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87" name="Rectangle 273"/>
                <p:cNvSpPr>
                  <a:spLocks noChangeArrowheads="1"/>
                </p:cNvSpPr>
                <p:nvPr/>
              </p:nvSpPr>
              <p:spPr bwMode="auto">
                <a:xfrm>
                  <a:off x="923" y="2487"/>
                  <a:ext cx="5" cy="37"/>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88" name="Rectangle 274"/>
                <p:cNvSpPr>
                  <a:spLocks noChangeArrowheads="1"/>
                </p:cNvSpPr>
                <p:nvPr/>
              </p:nvSpPr>
              <p:spPr bwMode="auto">
                <a:xfrm>
                  <a:off x="928" y="2487"/>
                  <a:ext cx="40" cy="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89" name="Rectangle 275"/>
                <p:cNvSpPr>
                  <a:spLocks noChangeArrowheads="1"/>
                </p:cNvSpPr>
                <p:nvPr/>
              </p:nvSpPr>
              <p:spPr bwMode="auto">
                <a:xfrm>
                  <a:off x="928" y="2493"/>
                  <a:ext cx="7" cy="3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 name="Rectangle 276"/>
                <p:cNvSpPr>
                  <a:spLocks noChangeArrowheads="1"/>
                </p:cNvSpPr>
                <p:nvPr/>
              </p:nvSpPr>
              <p:spPr bwMode="auto">
                <a:xfrm>
                  <a:off x="935" y="2493"/>
                  <a:ext cx="33"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 name="Rectangle 277"/>
                <p:cNvSpPr>
                  <a:spLocks noChangeArrowheads="1"/>
                </p:cNvSpPr>
                <p:nvPr/>
              </p:nvSpPr>
              <p:spPr bwMode="auto">
                <a:xfrm>
                  <a:off x="935" y="2500"/>
                  <a:ext cx="7" cy="2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2" name="Rectangle 278"/>
                <p:cNvSpPr>
                  <a:spLocks noChangeArrowheads="1"/>
                </p:cNvSpPr>
                <p:nvPr/>
              </p:nvSpPr>
              <p:spPr bwMode="auto">
                <a:xfrm>
                  <a:off x="942" y="2500"/>
                  <a:ext cx="26" cy="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3" name="Rectangle 279"/>
                <p:cNvSpPr>
                  <a:spLocks noChangeArrowheads="1"/>
                </p:cNvSpPr>
                <p:nvPr/>
              </p:nvSpPr>
              <p:spPr bwMode="auto">
                <a:xfrm>
                  <a:off x="942" y="2506"/>
                  <a:ext cx="5" cy="18"/>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4" name="Rectangle 280"/>
                <p:cNvSpPr>
                  <a:spLocks noChangeArrowheads="1"/>
                </p:cNvSpPr>
                <p:nvPr/>
              </p:nvSpPr>
              <p:spPr bwMode="auto">
                <a:xfrm>
                  <a:off x="947" y="2506"/>
                  <a:ext cx="21"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5" name="Rectangle 281"/>
                <p:cNvSpPr>
                  <a:spLocks noChangeArrowheads="1"/>
                </p:cNvSpPr>
                <p:nvPr/>
              </p:nvSpPr>
              <p:spPr bwMode="auto">
                <a:xfrm>
                  <a:off x="947" y="2512"/>
                  <a:ext cx="7" cy="1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6" name="Rectangle 282"/>
                <p:cNvSpPr>
                  <a:spLocks noChangeArrowheads="1"/>
                </p:cNvSpPr>
                <p:nvPr/>
              </p:nvSpPr>
              <p:spPr bwMode="auto">
                <a:xfrm>
                  <a:off x="954" y="2512"/>
                  <a:ext cx="14"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7" name="Rectangle 283"/>
                <p:cNvSpPr>
                  <a:spLocks noChangeArrowheads="1"/>
                </p:cNvSpPr>
                <p:nvPr/>
              </p:nvSpPr>
              <p:spPr bwMode="auto">
                <a:xfrm>
                  <a:off x="954" y="2518"/>
                  <a:ext cx="7"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8" name="Rectangle 284"/>
                <p:cNvSpPr>
                  <a:spLocks noChangeArrowheads="1"/>
                </p:cNvSpPr>
                <p:nvPr/>
              </p:nvSpPr>
              <p:spPr bwMode="auto">
                <a:xfrm>
                  <a:off x="961" y="2518"/>
                  <a:ext cx="7"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195" name="Freeform 286"/>
              <p:cNvSpPr>
                <a:spLocks/>
              </p:cNvSpPr>
              <p:nvPr/>
            </p:nvSpPr>
            <p:spPr bwMode="auto">
              <a:xfrm>
                <a:off x="638" y="2216"/>
                <a:ext cx="328" cy="306"/>
              </a:xfrm>
              <a:custGeom>
                <a:avLst/>
                <a:gdLst>
                  <a:gd name="T0" fmla="*/ 252 w 328"/>
                  <a:gd name="T1" fmla="*/ 306 h 306"/>
                  <a:gd name="T2" fmla="*/ 328 w 328"/>
                  <a:gd name="T3" fmla="*/ 215 h 306"/>
                  <a:gd name="T4" fmla="*/ 328 w 328"/>
                  <a:gd name="T5" fmla="*/ 43 h 306"/>
                  <a:gd name="T6" fmla="*/ 136 w 328"/>
                  <a:gd name="T7" fmla="*/ 0 h 306"/>
                  <a:gd name="T8" fmla="*/ 0 w 328"/>
                  <a:gd name="T9" fmla="*/ 20 h 306"/>
                </a:gdLst>
                <a:ahLst/>
                <a:cxnLst>
                  <a:cxn ang="0">
                    <a:pos x="T0" y="T1"/>
                  </a:cxn>
                  <a:cxn ang="0">
                    <a:pos x="T2" y="T3"/>
                  </a:cxn>
                  <a:cxn ang="0">
                    <a:pos x="T4" y="T5"/>
                  </a:cxn>
                  <a:cxn ang="0">
                    <a:pos x="T6" y="T7"/>
                  </a:cxn>
                  <a:cxn ang="0">
                    <a:pos x="T8" y="T9"/>
                  </a:cxn>
                </a:cxnLst>
                <a:rect l="0" t="0" r="r" b="b"/>
                <a:pathLst>
                  <a:path w="328" h="306">
                    <a:moveTo>
                      <a:pt x="252" y="306"/>
                    </a:moveTo>
                    <a:lnTo>
                      <a:pt x="328" y="215"/>
                    </a:lnTo>
                    <a:lnTo>
                      <a:pt x="328" y="43"/>
                    </a:lnTo>
                    <a:lnTo>
                      <a:pt x="136" y="0"/>
                    </a:lnTo>
                    <a:lnTo>
                      <a:pt x="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299" name="Group 356"/>
            <p:cNvGrpSpPr>
              <a:grpSpLocks/>
            </p:cNvGrpSpPr>
            <p:nvPr/>
          </p:nvGrpSpPr>
          <p:grpSpPr bwMode="auto">
            <a:xfrm>
              <a:off x="1336675" y="3625850"/>
              <a:ext cx="109538" cy="476250"/>
              <a:chOff x="842" y="2284"/>
              <a:chExt cx="69" cy="300"/>
            </a:xfrm>
          </p:grpSpPr>
          <p:grpSp>
            <p:nvGrpSpPr>
              <p:cNvPr id="1300" name="Group 354"/>
              <p:cNvGrpSpPr>
                <a:grpSpLocks/>
              </p:cNvGrpSpPr>
              <p:nvPr/>
            </p:nvGrpSpPr>
            <p:grpSpPr bwMode="auto">
              <a:xfrm>
                <a:off x="842" y="2284"/>
                <a:ext cx="69" cy="300"/>
                <a:chOff x="842" y="2284"/>
                <a:chExt cx="69" cy="300"/>
              </a:xfrm>
            </p:grpSpPr>
            <p:sp>
              <p:nvSpPr>
                <p:cNvPr id="1302" name="Rectangle 288"/>
                <p:cNvSpPr>
                  <a:spLocks noChangeArrowheads="1"/>
                </p:cNvSpPr>
                <p:nvPr/>
              </p:nvSpPr>
              <p:spPr bwMode="auto">
                <a:xfrm>
                  <a:off x="842" y="2284"/>
                  <a:ext cx="69" cy="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3" name="Rectangle 289"/>
                <p:cNvSpPr>
                  <a:spLocks noChangeArrowheads="1"/>
                </p:cNvSpPr>
                <p:nvPr/>
              </p:nvSpPr>
              <p:spPr bwMode="auto">
                <a:xfrm>
                  <a:off x="842" y="2288"/>
                  <a:ext cx="69"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4" name="Rectangle 290"/>
                <p:cNvSpPr>
                  <a:spLocks noChangeArrowheads="1"/>
                </p:cNvSpPr>
                <p:nvPr/>
              </p:nvSpPr>
              <p:spPr bwMode="auto">
                <a:xfrm>
                  <a:off x="842" y="2294"/>
                  <a:ext cx="69" cy="7"/>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5" name="Rectangle 291"/>
                <p:cNvSpPr>
                  <a:spLocks noChangeArrowheads="1"/>
                </p:cNvSpPr>
                <p:nvPr/>
              </p:nvSpPr>
              <p:spPr bwMode="auto">
                <a:xfrm>
                  <a:off x="842" y="2301"/>
                  <a:ext cx="69"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6" name="Rectangle 292"/>
                <p:cNvSpPr>
                  <a:spLocks noChangeArrowheads="1"/>
                </p:cNvSpPr>
                <p:nvPr/>
              </p:nvSpPr>
              <p:spPr bwMode="auto">
                <a:xfrm>
                  <a:off x="842" y="2307"/>
                  <a:ext cx="5" cy="277"/>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7" name="Rectangle 293"/>
                <p:cNvSpPr>
                  <a:spLocks noChangeArrowheads="1"/>
                </p:cNvSpPr>
                <p:nvPr/>
              </p:nvSpPr>
              <p:spPr bwMode="auto">
                <a:xfrm>
                  <a:off x="847" y="2307"/>
                  <a:ext cx="64" cy="4"/>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8" name="Rectangle 294"/>
                <p:cNvSpPr>
                  <a:spLocks noChangeArrowheads="1"/>
                </p:cNvSpPr>
                <p:nvPr/>
              </p:nvSpPr>
              <p:spPr bwMode="auto">
                <a:xfrm>
                  <a:off x="847" y="2311"/>
                  <a:ext cx="64" cy="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9" name="Rectangle 295"/>
                <p:cNvSpPr>
                  <a:spLocks noChangeArrowheads="1"/>
                </p:cNvSpPr>
                <p:nvPr/>
              </p:nvSpPr>
              <p:spPr bwMode="auto">
                <a:xfrm>
                  <a:off x="847" y="2317"/>
                  <a:ext cx="64" cy="6"/>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0" name="Rectangle 296"/>
                <p:cNvSpPr>
                  <a:spLocks noChangeArrowheads="1"/>
                </p:cNvSpPr>
                <p:nvPr/>
              </p:nvSpPr>
              <p:spPr bwMode="auto">
                <a:xfrm>
                  <a:off x="847" y="2323"/>
                  <a:ext cx="64" cy="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1" name="Rectangle 297"/>
                <p:cNvSpPr>
                  <a:spLocks noChangeArrowheads="1"/>
                </p:cNvSpPr>
                <p:nvPr/>
              </p:nvSpPr>
              <p:spPr bwMode="auto">
                <a:xfrm>
                  <a:off x="847" y="2330"/>
                  <a:ext cx="5" cy="254"/>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2" name="Rectangle 298"/>
                <p:cNvSpPr>
                  <a:spLocks noChangeArrowheads="1"/>
                </p:cNvSpPr>
                <p:nvPr/>
              </p:nvSpPr>
              <p:spPr bwMode="auto">
                <a:xfrm>
                  <a:off x="852" y="2330"/>
                  <a:ext cx="59" cy="6"/>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3" name="Rectangle 299"/>
                <p:cNvSpPr>
                  <a:spLocks noChangeArrowheads="1"/>
                </p:cNvSpPr>
                <p:nvPr/>
              </p:nvSpPr>
              <p:spPr bwMode="auto">
                <a:xfrm>
                  <a:off x="852" y="2336"/>
                  <a:ext cx="59" cy="4"/>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4" name="Rectangle 300"/>
                <p:cNvSpPr>
                  <a:spLocks noChangeArrowheads="1"/>
                </p:cNvSpPr>
                <p:nvPr/>
              </p:nvSpPr>
              <p:spPr bwMode="auto">
                <a:xfrm>
                  <a:off x="852" y="2340"/>
                  <a:ext cx="59" cy="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5" name="Rectangle 301"/>
                <p:cNvSpPr>
                  <a:spLocks noChangeArrowheads="1"/>
                </p:cNvSpPr>
                <p:nvPr/>
              </p:nvSpPr>
              <p:spPr bwMode="auto">
                <a:xfrm>
                  <a:off x="852" y="2346"/>
                  <a:ext cx="5" cy="23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6" name="Rectangle 302"/>
                <p:cNvSpPr>
                  <a:spLocks noChangeArrowheads="1"/>
                </p:cNvSpPr>
                <p:nvPr/>
              </p:nvSpPr>
              <p:spPr bwMode="auto">
                <a:xfrm>
                  <a:off x="857" y="2346"/>
                  <a:ext cx="54" cy="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7" name="Rectangle 303"/>
                <p:cNvSpPr>
                  <a:spLocks noChangeArrowheads="1"/>
                </p:cNvSpPr>
                <p:nvPr/>
              </p:nvSpPr>
              <p:spPr bwMode="auto">
                <a:xfrm>
                  <a:off x="857" y="2352"/>
                  <a:ext cx="54" cy="7"/>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8" name="Rectangle 304"/>
                <p:cNvSpPr>
                  <a:spLocks noChangeArrowheads="1"/>
                </p:cNvSpPr>
                <p:nvPr/>
              </p:nvSpPr>
              <p:spPr bwMode="auto">
                <a:xfrm>
                  <a:off x="857" y="2359"/>
                  <a:ext cx="54" cy="6"/>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9" name="Rectangle 305"/>
                <p:cNvSpPr>
                  <a:spLocks noChangeArrowheads="1"/>
                </p:cNvSpPr>
                <p:nvPr/>
              </p:nvSpPr>
              <p:spPr bwMode="auto">
                <a:xfrm>
                  <a:off x="857" y="2365"/>
                  <a:ext cx="54" cy="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0" name="Rectangle 306"/>
                <p:cNvSpPr>
                  <a:spLocks noChangeArrowheads="1"/>
                </p:cNvSpPr>
                <p:nvPr/>
              </p:nvSpPr>
              <p:spPr bwMode="auto">
                <a:xfrm>
                  <a:off x="857" y="2369"/>
                  <a:ext cx="4" cy="21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1" name="Rectangle 307"/>
                <p:cNvSpPr>
                  <a:spLocks noChangeArrowheads="1"/>
                </p:cNvSpPr>
                <p:nvPr/>
              </p:nvSpPr>
              <p:spPr bwMode="auto">
                <a:xfrm>
                  <a:off x="861" y="2369"/>
                  <a:ext cx="50" cy="6"/>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2" name="Rectangle 308"/>
                <p:cNvSpPr>
                  <a:spLocks noChangeArrowheads="1"/>
                </p:cNvSpPr>
                <p:nvPr/>
              </p:nvSpPr>
              <p:spPr bwMode="auto">
                <a:xfrm>
                  <a:off x="861" y="2375"/>
                  <a:ext cx="50" cy="6"/>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3" name="Rectangle 309"/>
                <p:cNvSpPr>
                  <a:spLocks noChangeArrowheads="1"/>
                </p:cNvSpPr>
                <p:nvPr/>
              </p:nvSpPr>
              <p:spPr bwMode="auto">
                <a:xfrm>
                  <a:off x="861" y="2381"/>
                  <a:ext cx="50" cy="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4" name="Rectangle 310"/>
                <p:cNvSpPr>
                  <a:spLocks noChangeArrowheads="1"/>
                </p:cNvSpPr>
                <p:nvPr/>
              </p:nvSpPr>
              <p:spPr bwMode="auto">
                <a:xfrm>
                  <a:off x="861" y="2388"/>
                  <a:ext cx="5" cy="19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5" name="Rectangle 311"/>
                <p:cNvSpPr>
                  <a:spLocks noChangeArrowheads="1"/>
                </p:cNvSpPr>
                <p:nvPr/>
              </p:nvSpPr>
              <p:spPr bwMode="auto">
                <a:xfrm>
                  <a:off x="866" y="2388"/>
                  <a:ext cx="45" cy="4"/>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6" name="Rectangle 312"/>
                <p:cNvSpPr>
                  <a:spLocks noChangeArrowheads="1"/>
                </p:cNvSpPr>
                <p:nvPr/>
              </p:nvSpPr>
              <p:spPr bwMode="auto">
                <a:xfrm>
                  <a:off x="866" y="2392"/>
                  <a:ext cx="45" cy="6"/>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7" name="Rectangle 313"/>
                <p:cNvSpPr>
                  <a:spLocks noChangeArrowheads="1"/>
                </p:cNvSpPr>
                <p:nvPr/>
              </p:nvSpPr>
              <p:spPr bwMode="auto">
                <a:xfrm>
                  <a:off x="866" y="2398"/>
                  <a:ext cx="45" cy="6"/>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8" name="Rectangle 314"/>
                <p:cNvSpPr>
                  <a:spLocks noChangeArrowheads="1"/>
                </p:cNvSpPr>
                <p:nvPr/>
              </p:nvSpPr>
              <p:spPr bwMode="auto">
                <a:xfrm>
                  <a:off x="866" y="2404"/>
                  <a:ext cx="45"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9" name="Rectangle 315"/>
                <p:cNvSpPr>
                  <a:spLocks noChangeArrowheads="1"/>
                </p:cNvSpPr>
                <p:nvPr/>
              </p:nvSpPr>
              <p:spPr bwMode="auto">
                <a:xfrm>
                  <a:off x="866" y="2410"/>
                  <a:ext cx="5" cy="174"/>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0" name="Rectangle 316"/>
                <p:cNvSpPr>
                  <a:spLocks noChangeArrowheads="1"/>
                </p:cNvSpPr>
                <p:nvPr/>
              </p:nvSpPr>
              <p:spPr bwMode="auto">
                <a:xfrm>
                  <a:off x="871" y="2410"/>
                  <a:ext cx="40"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 name="Rectangle 317"/>
                <p:cNvSpPr>
                  <a:spLocks noChangeArrowheads="1"/>
                </p:cNvSpPr>
                <p:nvPr/>
              </p:nvSpPr>
              <p:spPr bwMode="auto">
                <a:xfrm>
                  <a:off x="871" y="2417"/>
                  <a:ext cx="40" cy="4"/>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2" name="Rectangle 318"/>
                <p:cNvSpPr>
                  <a:spLocks noChangeArrowheads="1"/>
                </p:cNvSpPr>
                <p:nvPr/>
              </p:nvSpPr>
              <p:spPr bwMode="auto">
                <a:xfrm>
                  <a:off x="871" y="2421"/>
                  <a:ext cx="40" cy="6"/>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3" name="Rectangle 319"/>
                <p:cNvSpPr>
                  <a:spLocks noChangeArrowheads="1"/>
                </p:cNvSpPr>
                <p:nvPr/>
              </p:nvSpPr>
              <p:spPr bwMode="auto">
                <a:xfrm>
                  <a:off x="871" y="2427"/>
                  <a:ext cx="40" cy="6"/>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4" name="Rectangle 320"/>
                <p:cNvSpPr>
                  <a:spLocks noChangeArrowheads="1"/>
                </p:cNvSpPr>
                <p:nvPr/>
              </p:nvSpPr>
              <p:spPr bwMode="auto">
                <a:xfrm>
                  <a:off x="871" y="2433"/>
                  <a:ext cx="5" cy="15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5" name="Rectangle 321"/>
                <p:cNvSpPr>
                  <a:spLocks noChangeArrowheads="1"/>
                </p:cNvSpPr>
                <p:nvPr/>
              </p:nvSpPr>
              <p:spPr bwMode="auto">
                <a:xfrm>
                  <a:off x="876" y="2433"/>
                  <a:ext cx="35" cy="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6" name="Rectangle 322"/>
                <p:cNvSpPr>
                  <a:spLocks noChangeArrowheads="1"/>
                </p:cNvSpPr>
                <p:nvPr/>
              </p:nvSpPr>
              <p:spPr bwMode="auto">
                <a:xfrm>
                  <a:off x="876" y="2439"/>
                  <a:ext cx="35" cy="7"/>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7" name="Rectangle 323"/>
                <p:cNvSpPr>
                  <a:spLocks noChangeArrowheads="1"/>
                </p:cNvSpPr>
                <p:nvPr/>
              </p:nvSpPr>
              <p:spPr bwMode="auto">
                <a:xfrm>
                  <a:off x="876" y="2446"/>
                  <a:ext cx="35" cy="4"/>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8" name="Rectangle 324"/>
                <p:cNvSpPr>
                  <a:spLocks noChangeArrowheads="1"/>
                </p:cNvSpPr>
                <p:nvPr/>
              </p:nvSpPr>
              <p:spPr bwMode="auto">
                <a:xfrm>
                  <a:off x="876" y="2450"/>
                  <a:ext cx="4" cy="134"/>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9" name="Rectangle 325"/>
                <p:cNvSpPr>
                  <a:spLocks noChangeArrowheads="1"/>
                </p:cNvSpPr>
                <p:nvPr/>
              </p:nvSpPr>
              <p:spPr bwMode="auto">
                <a:xfrm>
                  <a:off x="880" y="2450"/>
                  <a:ext cx="31" cy="6"/>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0" name="Rectangle 326"/>
                <p:cNvSpPr>
                  <a:spLocks noChangeArrowheads="1"/>
                </p:cNvSpPr>
                <p:nvPr/>
              </p:nvSpPr>
              <p:spPr bwMode="auto">
                <a:xfrm>
                  <a:off x="880" y="2456"/>
                  <a:ext cx="31" cy="6"/>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1" name="Rectangle 327"/>
                <p:cNvSpPr>
                  <a:spLocks noChangeArrowheads="1"/>
                </p:cNvSpPr>
                <p:nvPr/>
              </p:nvSpPr>
              <p:spPr bwMode="auto">
                <a:xfrm>
                  <a:off x="880" y="2462"/>
                  <a:ext cx="31" cy="6"/>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2" name="Rectangle 328"/>
                <p:cNvSpPr>
                  <a:spLocks noChangeArrowheads="1"/>
                </p:cNvSpPr>
                <p:nvPr/>
              </p:nvSpPr>
              <p:spPr bwMode="auto">
                <a:xfrm>
                  <a:off x="880" y="2468"/>
                  <a:ext cx="31" cy="7"/>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3" name="Rectangle 329"/>
                <p:cNvSpPr>
                  <a:spLocks noChangeArrowheads="1"/>
                </p:cNvSpPr>
                <p:nvPr/>
              </p:nvSpPr>
              <p:spPr bwMode="auto">
                <a:xfrm>
                  <a:off x="880" y="2475"/>
                  <a:ext cx="5" cy="109"/>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4" name="Rectangle 330"/>
                <p:cNvSpPr>
                  <a:spLocks noChangeArrowheads="1"/>
                </p:cNvSpPr>
                <p:nvPr/>
              </p:nvSpPr>
              <p:spPr bwMode="auto">
                <a:xfrm>
                  <a:off x="885" y="2475"/>
                  <a:ext cx="26" cy="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5" name="Rectangle 331"/>
                <p:cNvSpPr>
                  <a:spLocks noChangeArrowheads="1"/>
                </p:cNvSpPr>
                <p:nvPr/>
              </p:nvSpPr>
              <p:spPr bwMode="auto">
                <a:xfrm>
                  <a:off x="885" y="2479"/>
                  <a:ext cx="26" cy="6"/>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6" name="Rectangle 332"/>
                <p:cNvSpPr>
                  <a:spLocks noChangeArrowheads="1"/>
                </p:cNvSpPr>
                <p:nvPr/>
              </p:nvSpPr>
              <p:spPr bwMode="auto">
                <a:xfrm>
                  <a:off x="885" y="2485"/>
                  <a:ext cx="26" cy="6"/>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7" name="Rectangle 333"/>
                <p:cNvSpPr>
                  <a:spLocks noChangeArrowheads="1"/>
                </p:cNvSpPr>
                <p:nvPr/>
              </p:nvSpPr>
              <p:spPr bwMode="auto">
                <a:xfrm>
                  <a:off x="885" y="2491"/>
                  <a:ext cx="5" cy="93"/>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8" name="Rectangle 334"/>
                <p:cNvSpPr>
                  <a:spLocks noChangeArrowheads="1"/>
                </p:cNvSpPr>
                <p:nvPr/>
              </p:nvSpPr>
              <p:spPr bwMode="auto">
                <a:xfrm>
                  <a:off x="890" y="2491"/>
                  <a:ext cx="21" cy="6"/>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9" name="Rectangle 335"/>
                <p:cNvSpPr>
                  <a:spLocks noChangeArrowheads="1"/>
                </p:cNvSpPr>
                <p:nvPr/>
              </p:nvSpPr>
              <p:spPr bwMode="auto">
                <a:xfrm>
                  <a:off x="890" y="2497"/>
                  <a:ext cx="21" cy="5"/>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0" name="Rectangle 336"/>
                <p:cNvSpPr>
                  <a:spLocks noChangeArrowheads="1"/>
                </p:cNvSpPr>
                <p:nvPr/>
              </p:nvSpPr>
              <p:spPr bwMode="auto">
                <a:xfrm>
                  <a:off x="890" y="2502"/>
                  <a:ext cx="21" cy="6"/>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1" name="Rectangle 337"/>
                <p:cNvSpPr>
                  <a:spLocks noChangeArrowheads="1"/>
                </p:cNvSpPr>
                <p:nvPr/>
              </p:nvSpPr>
              <p:spPr bwMode="auto">
                <a:xfrm>
                  <a:off x="890" y="2508"/>
                  <a:ext cx="21" cy="6"/>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2" name="Rectangle 338"/>
                <p:cNvSpPr>
                  <a:spLocks noChangeArrowheads="1"/>
                </p:cNvSpPr>
                <p:nvPr/>
              </p:nvSpPr>
              <p:spPr bwMode="auto">
                <a:xfrm>
                  <a:off x="890" y="2514"/>
                  <a:ext cx="5" cy="70"/>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3" name="Rectangle 339"/>
                <p:cNvSpPr>
                  <a:spLocks noChangeArrowheads="1"/>
                </p:cNvSpPr>
                <p:nvPr/>
              </p:nvSpPr>
              <p:spPr bwMode="auto">
                <a:xfrm>
                  <a:off x="895" y="2514"/>
                  <a:ext cx="16" cy="6"/>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4" name="Rectangle 340"/>
                <p:cNvSpPr>
                  <a:spLocks noChangeArrowheads="1"/>
                </p:cNvSpPr>
                <p:nvPr/>
              </p:nvSpPr>
              <p:spPr bwMode="auto">
                <a:xfrm>
                  <a:off x="895" y="2520"/>
                  <a:ext cx="16" cy="6"/>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5" name="Rectangle 341"/>
                <p:cNvSpPr>
                  <a:spLocks noChangeArrowheads="1"/>
                </p:cNvSpPr>
                <p:nvPr/>
              </p:nvSpPr>
              <p:spPr bwMode="auto">
                <a:xfrm>
                  <a:off x="895" y="2526"/>
                  <a:ext cx="16" cy="5"/>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6" name="Rectangle 342"/>
                <p:cNvSpPr>
                  <a:spLocks noChangeArrowheads="1"/>
                </p:cNvSpPr>
                <p:nvPr/>
              </p:nvSpPr>
              <p:spPr bwMode="auto">
                <a:xfrm>
                  <a:off x="895" y="2531"/>
                  <a:ext cx="16" cy="6"/>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7" name="Rectangle 343"/>
                <p:cNvSpPr>
                  <a:spLocks noChangeArrowheads="1"/>
                </p:cNvSpPr>
                <p:nvPr/>
              </p:nvSpPr>
              <p:spPr bwMode="auto">
                <a:xfrm>
                  <a:off x="895" y="2537"/>
                  <a:ext cx="4" cy="47"/>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8" name="Rectangle 344"/>
                <p:cNvSpPr>
                  <a:spLocks noChangeArrowheads="1"/>
                </p:cNvSpPr>
                <p:nvPr/>
              </p:nvSpPr>
              <p:spPr bwMode="auto">
                <a:xfrm>
                  <a:off x="899" y="2537"/>
                  <a:ext cx="12" cy="6"/>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9" name="Rectangle 345"/>
                <p:cNvSpPr>
                  <a:spLocks noChangeArrowheads="1"/>
                </p:cNvSpPr>
                <p:nvPr/>
              </p:nvSpPr>
              <p:spPr bwMode="auto">
                <a:xfrm>
                  <a:off x="899" y="2543"/>
                  <a:ext cx="12" cy="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0" name="Rectangle 346"/>
                <p:cNvSpPr>
                  <a:spLocks noChangeArrowheads="1"/>
                </p:cNvSpPr>
                <p:nvPr/>
              </p:nvSpPr>
              <p:spPr bwMode="auto">
                <a:xfrm>
                  <a:off x="899" y="2549"/>
                  <a:ext cx="12" cy="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 name="Rectangle 347"/>
                <p:cNvSpPr>
                  <a:spLocks noChangeArrowheads="1"/>
                </p:cNvSpPr>
                <p:nvPr/>
              </p:nvSpPr>
              <p:spPr bwMode="auto">
                <a:xfrm>
                  <a:off x="899" y="2555"/>
                  <a:ext cx="5" cy="2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2" name="Rectangle 348"/>
                <p:cNvSpPr>
                  <a:spLocks noChangeArrowheads="1"/>
                </p:cNvSpPr>
                <p:nvPr/>
              </p:nvSpPr>
              <p:spPr bwMode="auto">
                <a:xfrm>
                  <a:off x="904" y="2555"/>
                  <a:ext cx="7" cy="5"/>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3" name="Rectangle 349"/>
                <p:cNvSpPr>
                  <a:spLocks noChangeArrowheads="1"/>
                </p:cNvSpPr>
                <p:nvPr/>
              </p:nvSpPr>
              <p:spPr bwMode="auto">
                <a:xfrm>
                  <a:off x="904" y="2560"/>
                  <a:ext cx="7" cy="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4" name="Rectangle 350"/>
                <p:cNvSpPr>
                  <a:spLocks noChangeArrowheads="1"/>
                </p:cNvSpPr>
                <p:nvPr/>
              </p:nvSpPr>
              <p:spPr bwMode="auto">
                <a:xfrm>
                  <a:off x="904" y="2566"/>
                  <a:ext cx="7"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5" name="Rectangle 351"/>
                <p:cNvSpPr>
                  <a:spLocks noChangeArrowheads="1"/>
                </p:cNvSpPr>
                <p:nvPr/>
              </p:nvSpPr>
              <p:spPr bwMode="auto">
                <a:xfrm>
                  <a:off x="904" y="2572"/>
                  <a:ext cx="7"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6" name="Rectangle 352"/>
                <p:cNvSpPr>
                  <a:spLocks noChangeArrowheads="1"/>
                </p:cNvSpPr>
                <p:nvPr/>
              </p:nvSpPr>
              <p:spPr bwMode="auto">
                <a:xfrm>
                  <a:off x="904" y="2578"/>
                  <a:ext cx="5"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7" name="Rectangle 353"/>
                <p:cNvSpPr>
                  <a:spLocks noChangeArrowheads="1"/>
                </p:cNvSpPr>
                <p:nvPr/>
              </p:nvSpPr>
              <p:spPr bwMode="auto">
                <a:xfrm>
                  <a:off x="909" y="2578"/>
                  <a:ext cx="2"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301" name="Freeform 355"/>
              <p:cNvSpPr>
                <a:spLocks/>
              </p:cNvSpPr>
              <p:nvPr/>
            </p:nvSpPr>
            <p:spPr bwMode="auto">
              <a:xfrm>
                <a:off x="842" y="2284"/>
                <a:ext cx="67" cy="298"/>
              </a:xfrm>
              <a:custGeom>
                <a:avLst/>
                <a:gdLst>
                  <a:gd name="T0" fmla="*/ 0 w 67"/>
                  <a:gd name="T1" fmla="*/ 298 h 298"/>
                  <a:gd name="T2" fmla="*/ 0 w 67"/>
                  <a:gd name="T3" fmla="*/ 37 h 298"/>
                  <a:gd name="T4" fmla="*/ 67 w 67"/>
                  <a:gd name="T5" fmla="*/ 0 h 298"/>
                  <a:gd name="T6" fmla="*/ 67 w 67"/>
                  <a:gd name="T7" fmla="*/ 257 h 298"/>
                  <a:gd name="T8" fmla="*/ 0 w 67"/>
                  <a:gd name="T9" fmla="*/ 298 h 298"/>
                </a:gdLst>
                <a:ahLst/>
                <a:cxnLst>
                  <a:cxn ang="0">
                    <a:pos x="T0" y="T1"/>
                  </a:cxn>
                  <a:cxn ang="0">
                    <a:pos x="T2" y="T3"/>
                  </a:cxn>
                  <a:cxn ang="0">
                    <a:pos x="T4" y="T5"/>
                  </a:cxn>
                  <a:cxn ang="0">
                    <a:pos x="T6" y="T7"/>
                  </a:cxn>
                  <a:cxn ang="0">
                    <a:pos x="T8" y="T9"/>
                  </a:cxn>
                </a:cxnLst>
                <a:rect l="0" t="0" r="r" b="b"/>
                <a:pathLst>
                  <a:path w="67" h="298">
                    <a:moveTo>
                      <a:pt x="0" y="298"/>
                    </a:moveTo>
                    <a:lnTo>
                      <a:pt x="0" y="37"/>
                    </a:lnTo>
                    <a:lnTo>
                      <a:pt x="67" y="0"/>
                    </a:lnTo>
                    <a:lnTo>
                      <a:pt x="67" y="257"/>
                    </a:lnTo>
                    <a:lnTo>
                      <a:pt x="0" y="298"/>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68" name="Group 359"/>
            <p:cNvGrpSpPr>
              <a:grpSpLocks/>
            </p:cNvGrpSpPr>
            <p:nvPr/>
          </p:nvGrpSpPr>
          <p:grpSpPr bwMode="auto">
            <a:xfrm>
              <a:off x="874713" y="3524250"/>
              <a:ext cx="568325" cy="160338"/>
              <a:chOff x="551" y="2220"/>
              <a:chExt cx="358" cy="101"/>
            </a:xfrm>
          </p:grpSpPr>
          <p:sp>
            <p:nvSpPr>
              <p:cNvPr id="1369" name="Freeform 357"/>
              <p:cNvSpPr>
                <a:spLocks/>
              </p:cNvSpPr>
              <p:nvPr/>
            </p:nvSpPr>
            <p:spPr bwMode="auto">
              <a:xfrm>
                <a:off x="551" y="2220"/>
                <a:ext cx="358" cy="101"/>
              </a:xfrm>
              <a:custGeom>
                <a:avLst/>
                <a:gdLst>
                  <a:gd name="T0" fmla="*/ 291 w 358"/>
                  <a:gd name="T1" fmla="*/ 101 h 101"/>
                  <a:gd name="T2" fmla="*/ 0 w 358"/>
                  <a:gd name="T3" fmla="*/ 31 h 101"/>
                  <a:gd name="T4" fmla="*/ 73 w 358"/>
                  <a:gd name="T5" fmla="*/ 0 h 101"/>
                  <a:gd name="T6" fmla="*/ 358 w 358"/>
                  <a:gd name="T7" fmla="*/ 64 h 101"/>
                  <a:gd name="T8" fmla="*/ 291 w 358"/>
                  <a:gd name="T9" fmla="*/ 101 h 101"/>
                </a:gdLst>
                <a:ahLst/>
                <a:cxnLst>
                  <a:cxn ang="0">
                    <a:pos x="T0" y="T1"/>
                  </a:cxn>
                  <a:cxn ang="0">
                    <a:pos x="T2" y="T3"/>
                  </a:cxn>
                  <a:cxn ang="0">
                    <a:pos x="T4" y="T5"/>
                  </a:cxn>
                  <a:cxn ang="0">
                    <a:pos x="T6" y="T7"/>
                  </a:cxn>
                  <a:cxn ang="0">
                    <a:pos x="T8" y="T9"/>
                  </a:cxn>
                </a:cxnLst>
                <a:rect l="0" t="0" r="r" b="b"/>
                <a:pathLst>
                  <a:path w="358" h="101">
                    <a:moveTo>
                      <a:pt x="291" y="101"/>
                    </a:moveTo>
                    <a:lnTo>
                      <a:pt x="0" y="31"/>
                    </a:lnTo>
                    <a:lnTo>
                      <a:pt x="73" y="0"/>
                    </a:lnTo>
                    <a:lnTo>
                      <a:pt x="358" y="64"/>
                    </a:lnTo>
                    <a:lnTo>
                      <a:pt x="291"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70" name="Freeform 358"/>
              <p:cNvSpPr>
                <a:spLocks/>
              </p:cNvSpPr>
              <p:nvPr/>
            </p:nvSpPr>
            <p:spPr bwMode="auto">
              <a:xfrm>
                <a:off x="551" y="2220"/>
                <a:ext cx="358" cy="101"/>
              </a:xfrm>
              <a:custGeom>
                <a:avLst/>
                <a:gdLst>
                  <a:gd name="T0" fmla="*/ 291 w 358"/>
                  <a:gd name="T1" fmla="*/ 101 h 101"/>
                  <a:gd name="T2" fmla="*/ 0 w 358"/>
                  <a:gd name="T3" fmla="*/ 31 h 101"/>
                  <a:gd name="T4" fmla="*/ 73 w 358"/>
                  <a:gd name="T5" fmla="*/ 0 h 101"/>
                  <a:gd name="T6" fmla="*/ 358 w 358"/>
                  <a:gd name="T7" fmla="*/ 64 h 101"/>
                  <a:gd name="T8" fmla="*/ 291 w 358"/>
                  <a:gd name="T9" fmla="*/ 101 h 101"/>
                </a:gdLst>
                <a:ahLst/>
                <a:cxnLst>
                  <a:cxn ang="0">
                    <a:pos x="T0" y="T1"/>
                  </a:cxn>
                  <a:cxn ang="0">
                    <a:pos x="T2" y="T3"/>
                  </a:cxn>
                  <a:cxn ang="0">
                    <a:pos x="T4" y="T5"/>
                  </a:cxn>
                  <a:cxn ang="0">
                    <a:pos x="T6" y="T7"/>
                  </a:cxn>
                  <a:cxn ang="0">
                    <a:pos x="T8" y="T9"/>
                  </a:cxn>
                </a:cxnLst>
                <a:rect l="0" t="0" r="r" b="b"/>
                <a:pathLst>
                  <a:path w="358" h="101">
                    <a:moveTo>
                      <a:pt x="291" y="101"/>
                    </a:moveTo>
                    <a:lnTo>
                      <a:pt x="0" y="31"/>
                    </a:lnTo>
                    <a:lnTo>
                      <a:pt x="73" y="0"/>
                    </a:lnTo>
                    <a:lnTo>
                      <a:pt x="358" y="64"/>
                    </a:lnTo>
                    <a:lnTo>
                      <a:pt x="291" y="101"/>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71" name="Group 465"/>
            <p:cNvGrpSpPr>
              <a:grpSpLocks/>
            </p:cNvGrpSpPr>
            <p:nvPr/>
          </p:nvGrpSpPr>
          <p:grpSpPr bwMode="auto">
            <a:xfrm>
              <a:off x="874713" y="3570288"/>
              <a:ext cx="466725" cy="531812"/>
              <a:chOff x="551" y="2249"/>
              <a:chExt cx="294" cy="335"/>
            </a:xfrm>
          </p:grpSpPr>
          <p:grpSp>
            <p:nvGrpSpPr>
              <p:cNvPr id="1372" name="Group 463"/>
              <p:cNvGrpSpPr>
                <a:grpSpLocks/>
              </p:cNvGrpSpPr>
              <p:nvPr/>
            </p:nvGrpSpPr>
            <p:grpSpPr bwMode="auto">
              <a:xfrm>
                <a:off x="551" y="2249"/>
                <a:ext cx="294" cy="335"/>
                <a:chOff x="551" y="2249"/>
                <a:chExt cx="294" cy="335"/>
              </a:xfrm>
            </p:grpSpPr>
            <p:sp>
              <p:nvSpPr>
                <p:cNvPr id="1374" name="Rectangle 360"/>
                <p:cNvSpPr>
                  <a:spLocks noChangeArrowheads="1"/>
                </p:cNvSpPr>
                <p:nvPr/>
              </p:nvSpPr>
              <p:spPr bwMode="auto">
                <a:xfrm>
                  <a:off x="551" y="2249"/>
                  <a:ext cx="294"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75" name="Rectangle 361"/>
                <p:cNvSpPr>
                  <a:spLocks noChangeArrowheads="1"/>
                </p:cNvSpPr>
                <p:nvPr/>
              </p:nvSpPr>
              <p:spPr bwMode="auto">
                <a:xfrm>
                  <a:off x="551" y="2255"/>
                  <a:ext cx="4" cy="329"/>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76" name="Rectangle 362"/>
                <p:cNvSpPr>
                  <a:spLocks noChangeArrowheads="1"/>
                </p:cNvSpPr>
                <p:nvPr/>
              </p:nvSpPr>
              <p:spPr bwMode="auto">
                <a:xfrm>
                  <a:off x="555" y="2255"/>
                  <a:ext cx="290"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77" name="Rectangle 363"/>
                <p:cNvSpPr>
                  <a:spLocks noChangeArrowheads="1"/>
                </p:cNvSpPr>
                <p:nvPr/>
              </p:nvSpPr>
              <p:spPr bwMode="auto">
                <a:xfrm>
                  <a:off x="555" y="2261"/>
                  <a:ext cx="5" cy="323"/>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78" name="Rectangle 364"/>
                <p:cNvSpPr>
                  <a:spLocks noChangeArrowheads="1"/>
                </p:cNvSpPr>
                <p:nvPr/>
              </p:nvSpPr>
              <p:spPr bwMode="auto">
                <a:xfrm>
                  <a:off x="560" y="2261"/>
                  <a:ext cx="285" cy="7"/>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79" name="Rectangle 365"/>
                <p:cNvSpPr>
                  <a:spLocks noChangeArrowheads="1"/>
                </p:cNvSpPr>
                <p:nvPr/>
              </p:nvSpPr>
              <p:spPr bwMode="auto">
                <a:xfrm>
                  <a:off x="560" y="2268"/>
                  <a:ext cx="7" cy="31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0" name="Rectangle 366"/>
                <p:cNvSpPr>
                  <a:spLocks noChangeArrowheads="1"/>
                </p:cNvSpPr>
                <p:nvPr/>
              </p:nvSpPr>
              <p:spPr bwMode="auto">
                <a:xfrm>
                  <a:off x="567" y="2268"/>
                  <a:ext cx="278" cy="6"/>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1" name="Rectangle 367"/>
                <p:cNvSpPr>
                  <a:spLocks noChangeArrowheads="1"/>
                </p:cNvSpPr>
                <p:nvPr/>
              </p:nvSpPr>
              <p:spPr bwMode="auto">
                <a:xfrm>
                  <a:off x="567" y="2274"/>
                  <a:ext cx="5" cy="310"/>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 name="Rectangle 368"/>
                <p:cNvSpPr>
                  <a:spLocks noChangeArrowheads="1"/>
                </p:cNvSpPr>
                <p:nvPr/>
              </p:nvSpPr>
              <p:spPr bwMode="auto">
                <a:xfrm>
                  <a:off x="572" y="2274"/>
                  <a:ext cx="273" cy="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3" name="Rectangle 369"/>
                <p:cNvSpPr>
                  <a:spLocks noChangeArrowheads="1"/>
                </p:cNvSpPr>
                <p:nvPr/>
              </p:nvSpPr>
              <p:spPr bwMode="auto">
                <a:xfrm>
                  <a:off x="572" y="2280"/>
                  <a:ext cx="5" cy="304"/>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4" name="Rectangle 370"/>
                <p:cNvSpPr>
                  <a:spLocks noChangeArrowheads="1"/>
                </p:cNvSpPr>
                <p:nvPr/>
              </p:nvSpPr>
              <p:spPr bwMode="auto">
                <a:xfrm>
                  <a:off x="577" y="2280"/>
                  <a:ext cx="268" cy="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5" name="Rectangle 371"/>
                <p:cNvSpPr>
                  <a:spLocks noChangeArrowheads="1"/>
                </p:cNvSpPr>
                <p:nvPr/>
              </p:nvSpPr>
              <p:spPr bwMode="auto">
                <a:xfrm>
                  <a:off x="577" y="2286"/>
                  <a:ext cx="7" cy="29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6" name="Rectangle 372"/>
                <p:cNvSpPr>
                  <a:spLocks noChangeArrowheads="1"/>
                </p:cNvSpPr>
                <p:nvPr/>
              </p:nvSpPr>
              <p:spPr bwMode="auto">
                <a:xfrm>
                  <a:off x="584" y="2286"/>
                  <a:ext cx="261" cy="6"/>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7" name="Rectangle 373"/>
                <p:cNvSpPr>
                  <a:spLocks noChangeArrowheads="1"/>
                </p:cNvSpPr>
                <p:nvPr/>
              </p:nvSpPr>
              <p:spPr bwMode="auto">
                <a:xfrm>
                  <a:off x="584" y="2292"/>
                  <a:ext cx="5" cy="292"/>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8" name="Rectangle 374"/>
                <p:cNvSpPr>
                  <a:spLocks noChangeArrowheads="1"/>
                </p:cNvSpPr>
                <p:nvPr/>
              </p:nvSpPr>
              <p:spPr bwMode="auto">
                <a:xfrm>
                  <a:off x="589" y="2292"/>
                  <a:ext cx="256" cy="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9" name="Rectangle 375"/>
                <p:cNvSpPr>
                  <a:spLocks noChangeArrowheads="1"/>
                </p:cNvSpPr>
                <p:nvPr/>
              </p:nvSpPr>
              <p:spPr bwMode="auto">
                <a:xfrm>
                  <a:off x="589" y="2299"/>
                  <a:ext cx="7" cy="285"/>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0" name="Rectangle 376"/>
                <p:cNvSpPr>
                  <a:spLocks noChangeArrowheads="1"/>
                </p:cNvSpPr>
                <p:nvPr/>
              </p:nvSpPr>
              <p:spPr bwMode="auto">
                <a:xfrm>
                  <a:off x="596" y="2299"/>
                  <a:ext cx="249" cy="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1" name="Rectangle 377"/>
                <p:cNvSpPr>
                  <a:spLocks noChangeArrowheads="1"/>
                </p:cNvSpPr>
                <p:nvPr/>
              </p:nvSpPr>
              <p:spPr bwMode="auto">
                <a:xfrm>
                  <a:off x="596" y="2307"/>
                  <a:ext cx="4" cy="277"/>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2" name="Rectangle 378"/>
                <p:cNvSpPr>
                  <a:spLocks noChangeArrowheads="1"/>
                </p:cNvSpPr>
                <p:nvPr/>
              </p:nvSpPr>
              <p:spPr bwMode="auto">
                <a:xfrm>
                  <a:off x="600" y="2307"/>
                  <a:ext cx="245" cy="6"/>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3" name="Rectangle 379"/>
                <p:cNvSpPr>
                  <a:spLocks noChangeArrowheads="1"/>
                </p:cNvSpPr>
                <p:nvPr/>
              </p:nvSpPr>
              <p:spPr bwMode="auto">
                <a:xfrm>
                  <a:off x="600" y="2313"/>
                  <a:ext cx="5" cy="271"/>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4" name="Rectangle 380"/>
                <p:cNvSpPr>
                  <a:spLocks noChangeArrowheads="1"/>
                </p:cNvSpPr>
                <p:nvPr/>
              </p:nvSpPr>
              <p:spPr bwMode="auto">
                <a:xfrm>
                  <a:off x="605" y="2313"/>
                  <a:ext cx="240" cy="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5" name="Rectangle 381"/>
                <p:cNvSpPr>
                  <a:spLocks noChangeArrowheads="1"/>
                </p:cNvSpPr>
                <p:nvPr/>
              </p:nvSpPr>
              <p:spPr bwMode="auto">
                <a:xfrm>
                  <a:off x="605" y="2319"/>
                  <a:ext cx="7" cy="26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6" name="Rectangle 382"/>
                <p:cNvSpPr>
                  <a:spLocks noChangeArrowheads="1"/>
                </p:cNvSpPr>
                <p:nvPr/>
              </p:nvSpPr>
              <p:spPr bwMode="auto">
                <a:xfrm>
                  <a:off x="612" y="2319"/>
                  <a:ext cx="233" cy="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7" name="Rectangle 383"/>
                <p:cNvSpPr>
                  <a:spLocks noChangeArrowheads="1"/>
                </p:cNvSpPr>
                <p:nvPr/>
              </p:nvSpPr>
              <p:spPr bwMode="auto">
                <a:xfrm>
                  <a:off x="612" y="2326"/>
                  <a:ext cx="5" cy="258"/>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8" name="Rectangle 384"/>
                <p:cNvSpPr>
                  <a:spLocks noChangeArrowheads="1"/>
                </p:cNvSpPr>
                <p:nvPr/>
              </p:nvSpPr>
              <p:spPr bwMode="auto">
                <a:xfrm>
                  <a:off x="617" y="2326"/>
                  <a:ext cx="228" cy="6"/>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9" name="Rectangle 385"/>
                <p:cNvSpPr>
                  <a:spLocks noChangeArrowheads="1"/>
                </p:cNvSpPr>
                <p:nvPr/>
              </p:nvSpPr>
              <p:spPr bwMode="auto">
                <a:xfrm>
                  <a:off x="617" y="2332"/>
                  <a:ext cx="7" cy="252"/>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0" name="Rectangle 386"/>
                <p:cNvSpPr>
                  <a:spLocks noChangeArrowheads="1"/>
                </p:cNvSpPr>
                <p:nvPr/>
              </p:nvSpPr>
              <p:spPr bwMode="auto">
                <a:xfrm>
                  <a:off x="624" y="2332"/>
                  <a:ext cx="221" cy="6"/>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1" name="Rectangle 387"/>
                <p:cNvSpPr>
                  <a:spLocks noChangeArrowheads="1"/>
                </p:cNvSpPr>
                <p:nvPr/>
              </p:nvSpPr>
              <p:spPr bwMode="auto">
                <a:xfrm>
                  <a:off x="624" y="2338"/>
                  <a:ext cx="5" cy="246"/>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2" name="Rectangle 388"/>
                <p:cNvSpPr>
                  <a:spLocks noChangeArrowheads="1"/>
                </p:cNvSpPr>
                <p:nvPr/>
              </p:nvSpPr>
              <p:spPr bwMode="auto">
                <a:xfrm>
                  <a:off x="629" y="2338"/>
                  <a:ext cx="216" cy="6"/>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3" name="Rectangle 389"/>
                <p:cNvSpPr>
                  <a:spLocks noChangeArrowheads="1"/>
                </p:cNvSpPr>
                <p:nvPr/>
              </p:nvSpPr>
              <p:spPr bwMode="auto">
                <a:xfrm>
                  <a:off x="629" y="2344"/>
                  <a:ext cx="5" cy="24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4" name="Rectangle 390"/>
                <p:cNvSpPr>
                  <a:spLocks noChangeArrowheads="1"/>
                </p:cNvSpPr>
                <p:nvPr/>
              </p:nvSpPr>
              <p:spPr bwMode="auto">
                <a:xfrm>
                  <a:off x="634" y="2344"/>
                  <a:ext cx="211" cy="6"/>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5" name="Rectangle 391"/>
                <p:cNvSpPr>
                  <a:spLocks noChangeArrowheads="1"/>
                </p:cNvSpPr>
                <p:nvPr/>
              </p:nvSpPr>
              <p:spPr bwMode="auto">
                <a:xfrm>
                  <a:off x="634" y="2350"/>
                  <a:ext cx="7" cy="234"/>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6" name="Rectangle 392"/>
                <p:cNvSpPr>
                  <a:spLocks noChangeArrowheads="1"/>
                </p:cNvSpPr>
                <p:nvPr/>
              </p:nvSpPr>
              <p:spPr bwMode="auto">
                <a:xfrm>
                  <a:off x="641" y="2350"/>
                  <a:ext cx="204" cy="7"/>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7" name="Rectangle 393"/>
                <p:cNvSpPr>
                  <a:spLocks noChangeArrowheads="1"/>
                </p:cNvSpPr>
                <p:nvPr/>
              </p:nvSpPr>
              <p:spPr bwMode="auto">
                <a:xfrm>
                  <a:off x="641" y="2357"/>
                  <a:ext cx="5" cy="227"/>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8" name="Rectangle 394"/>
                <p:cNvSpPr>
                  <a:spLocks noChangeArrowheads="1"/>
                </p:cNvSpPr>
                <p:nvPr/>
              </p:nvSpPr>
              <p:spPr bwMode="auto">
                <a:xfrm>
                  <a:off x="646" y="2357"/>
                  <a:ext cx="199" cy="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9" name="Rectangle 395"/>
                <p:cNvSpPr>
                  <a:spLocks noChangeArrowheads="1"/>
                </p:cNvSpPr>
                <p:nvPr/>
              </p:nvSpPr>
              <p:spPr bwMode="auto">
                <a:xfrm>
                  <a:off x="646" y="2365"/>
                  <a:ext cx="4" cy="219"/>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0" name="Rectangle 396"/>
                <p:cNvSpPr>
                  <a:spLocks noChangeArrowheads="1"/>
                </p:cNvSpPr>
                <p:nvPr/>
              </p:nvSpPr>
              <p:spPr bwMode="auto">
                <a:xfrm>
                  <a:off x="650" y="2365"/>
                  <a:ext cx="195" cy="6"/>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1" name="Rectangle 397"/>
                <p:cNvSpPr>
                  <a:spLocks noChangeArrowheads="1"/>
                </p:cNvSpPr>
                <p:nvPr/>
              </p:nvSpPr>
              <p:spPr bwMode="auto">
                <a:xfrm>
                  <a:off x="650" y="2371"/>
                  <a:ext cx="7" cy="213"/>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2" name="Rectangle 398"/>
                <p:cNvSpPr>
                  <a:spLocks noChangeArrowheads="1"/>
                </p:cNvSpPr>
                <p:nvPr/>
              </p:nvSpPr>
              <p:spPr bwMode="auto">
                <a:xfrm>
                  <a:off x="657" y="2371"/>
                  <a:ext cx="188" cy="6"/>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3" name="Rectangle 399"/>
                <p:cNvSpPr>
                  <a:spLocks noChangeArrowheads="1"/>
                </p:cNvSpPr>
                <p:nvPr/>
              </p:nvSpPr>
              <p:spPr bwMode="auto">
                <a:xfrm>
                  <a:off x="657" y="2377"/>
                  <a:ext cx="5" cy="207"/>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4" name="Rectangle 400"/>
                <p:cNvSpPr>
                  <a:spLocks noChangeArrowheads="1"/>
                </p:cNvSpPr>
                <p:nvPr/>
              </p:nvSpPr>
              <p:spPr bwMode="auto">
                <a:xfrm>
                  <a:off x="662" y="2377"/>
                  <a:ext cx="183" cy="7"/>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5" name="Rectangle 401"/>
                <p:cNvSpPr>
                  <a:spLocks noChangeArrowheads="1"/>
                </p:cNvSpPr>
                <p:nvPr/>
              </p:nvSpPr>
              <p:spPr bwMode="auto">
                <a:xfrm>
                  <a:off x="662" y="2384"/>
                  <a:ext cx="7" cy="200"/>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6" name="Rectangle 402"/>
                <p:cNvSpPr>
                  <a:spLocks noChangeArrowheads="1"/>
                </p:cNvSpPr>
                <p:nvPr/>
              </p:nvSpPr>
              <p:spPr bwMode="auto">
                <a:xfrm>
                  <a:off x="669" y="2384"/>
                  <a:ext cx="17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7" name="Rectangle 403"/>
                <p:cNvSpPr>
                  <a:spLocks noChangeArrowheads="1"/>
                </p:cNvSpPr>
                <p:nvPr/>
              </p:nvSpPr>
              <p:spPr bwMode="auto">
                <a:xfrm>
                  <a:off x="669" y="2390"/>
                  <a:ext cx="5" cy="194"/>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8" name="Rectangle 404"/>
                <p:cNvSpPr>
                  <a:spLocks noChangeArrowheads="1"/>
                </p:cNvSpPr>
                <p:nvPr/>
              </p:nvSpPr>
              <p:spPr bwMode="auto">
                <a:xfrm>
                  <a:off x="674" y="2390"/>
                  <a:ext cx="171"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9" name="Rectangle 405"/>
                <p:cNvSpPr>
                  <a:spLocks noChangeArrowheads="1"/>
                </p:cNvSpPr>
                <p:nvPr/>
              </p:nvSpPr>
              <p:spPr bwMode="auto">
                <a:xfrm>
                  <a:off x="674" y="2396"/>
                  <a:ext cx="5" cy="1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0" name="Rectangle 406"/>
                <p:cNvSpPr>
                  <a:spLocks noChangeArrowheads="1"/>
                </p:cNvSpPr>
                <p:nvPr/>
              </p:nvSpPr>
              <p:spPr bwMode="auto">
                <a:xfrm>
                  <a:off x="679" y="2396"/>
                  <a:ext cx="166" cy="6"/>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1" name="Rectangle 407"/>
                <p:cNvSpPr>
                  <a:spLocks noChangeArrowheads="1"/>
                </p:cNvSpPr>
                <p:nvPr/>
              </p:nvSpPr>
              <p:spPr bwMode="auto">
                <a:xfrm>
                  <a:off x="679" y="2402"/>
                  <a:ext cx="7" cy="182"/>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2" name="Rectangle 408"/>
                <p:cNvSpPr>
                  <a:spLocks noChangeArrowheads="1"/>
                </p:cNvSpPr>
                <p:nvPr/>
              </p:nvSpPr>
              <p:spPr bwMode="auto">
                <a:xfrm>
                  <a:off x="686" y="2402"/>
                  <a:ext cx="159" cy="6"/>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3" name="Rectangle 409"/>
                <p:cNvSpPr>
                  <a:spLocks noChangeArrowheads="1"/>
                </p:cNvSpPr>
                <p:nvPr/>
              </p:nvSpPr>
              <p:spPr bwMode="auto">
                <a:xfrm>
                  <a:off x="686" y="2408"/>
                  <a:ext cx="5" cy="176"/>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4" name="Rectangle 410"/>
                <p:cNvSpPr>
                  <a:spLocks noChangeArrowheads="1"/>
                </p:cNvSpPr>
                <p:nvPr/>
              </p:nvSpPr>
              <p:spPr bwMode="auto">
                <a:xfrm>
                  <a:off x="691" y="2408"/>
                  <a:ext cx="154" cy="9"/>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5" name="Rectangle 411"/>
                <p:cNvSpPr>
                  <a:spLocks noChangeArrowheads="1"/>
                </p:cNvSpPr>
                <p:nvPr/>
              </p:nvSpPr>
              <p:spPr bwMode="auto">
                <a:xfrm>
                  <a:off x="691" y="2417"/>
                  <a:ext cx="7" cy="167"/>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6" name="Rectangle 412"/>
                <p:cNvSpPr>
                  <a:spLocks noChangeArrowheads="1"/>
                </p:cNvSpPr>
                <p:nvPr/>
              </p:nvSpPr>
              <p:spPr bwMode="auto">
                <a:xfrm>
                  <a:off x="698" y="2417"/>
                  <a:ext cx="147" cy="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7" name="Rectangle 413"/>
                <p:cNvSpPr>
                  <a:spLocks noChangeArrowheads="1"/>
                </p:cNvSpPr>
                <p:nvPr/>
              </p:nvSpPr>
              <p:spPr bwMode="auto">
                <a:xfrm>
                  <a:off x="698" y="2423"/>
                  <a:ext cx="4" cy="161"/>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8" name="Rectangle 414"/>
                <p:cNvSpPr>
                  <a:spLocks noChangeArrowheads="1"/>
                </p:cNvSpPr>
                <p:nvPr/>
              </p:nvSpPr>
              <p:spPr bwMode="auto">
                <a:xfrm>
                  <a:off x="702" y="2423"/>
                  <a:ext cx="143" cy="6"/>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9" name="Rectangle 415"/>
                <p:cNvSpPr>
                  <a:spLocks noChangeArrowheads="1"/>
                </p:cNvSpPr>
                <p:nvPr/>
              </p:nvSpPr>
              <p:spPr bwMode="auto">
                <a:xfrm>
                  <a:off x="702" y="2429"/>
                  <a:ext cx="5" cy="155"/>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0" name="Rectangle 416"/>
                <p:cNvSpPr>
                  <a:spLocks noChangeArrowheads="1"/>
                </p:cNvSpPr>
                <p:nvPr/>
              </p:nvSpPr>
              <p:spPr bwMode="auto">
                <a:xfrm>
                  <a:off x="707" y="2429"/>
                  <a:ext cx="138" cy="6"/>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1" name="Rectangle 417"/>
                <p:cNvSpPr>
                  <a:spLocks noChangeArrowheads="1"/>
                </p:cNvSpPr>
                <p:nvPr/>
              </p:nvSpPr>
              <p:spPr bwMode="auto">
                <a:xfrm>
                  <a:off x="707" y="2435"/>
                  <a:ext cx="7" cy="149"/>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2" name="Rectangle 418"/>
                <p:cNvSpPr>
                  <a:spLocks noChangeArrowheads="1"/>
                </p:cNvSpPr>
                <p:nvPr/>
              </p:nvSpPr>
              <p:spPr bwMode="auto">
                <a:xfrm>
                  <a:off x="714" y="2435"/>
                  <a:ext cx="131" cy="7"/>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 name="Rectangle 419"/>
                <p:cNvSpPr>
                  <a:spLocks noChangeArrowheads="1"/>
                </p:cNvSpPr>
                <p:nvPr/>
              </p:nvSpPr>
              <p:spPr bwMode="auto">
                <a:xfrm>
                  <a:off x="714" y="2442"/>
                  <a:ext cx="5" cy="142"/>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4" name="Rectangle 420"/>
                <p:cNvSpPr>
                  <a:spLocks noChangeArrowheads="1"/>
                </p:cNvSpPr>
                <p:nvPr/>
              </p:nvSpPr>
              <p:spPr bwMode="auto">
                <a:xfrm>
                  <a:off x="719" y="2442"/>
                  <a:ext cx="126" cy="6"/>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5" name="Rectangle 421"/>
                <p:cNvSpPr>
                  <a:spLocks noChangeArrowheads="1"/>
                </p:cNvSpPr>
                <p:nvPr/>
              </p:nvSpPr>
              <p:spPr bwMode="auto">
                <a:xfrm>
                  <a:off x="719" y="2448"/>
                  <a:ext cx="5" cy="136"/>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6" name="Rectangle 422"/>
                <p:cNvSpPr>
                  <a:spLocks noChangeArrowheads="1"/>
                </p:cNvSpPr>
                <p:nvPr/>
              </p:nvSpPr>
              <p:spPr bwMode="auto">
                <a:xfrm>
                  <a:off x="724" y="2448"/>
                  <a:ext cx="121" cy="6"/>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7" name="Rectangle 423"/>
                <p:cNvSpPr>
                  <a:spLocks noChangeArrowheads="1"/>
                </p:cNvSpPr>
                <p:nvPr/>
              </p:nvSpPr>
              <p:spPr bwMode="auto">
                <a:xfrm>
                  <a:off x="724" y="2454"/>
                  <a:ext cx="7" cy="130"/>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8" name="Rectangle 424"/>
                <p:cNvSpPr>
                  <a:spLocks noChangeArrowheads="1"/>
                </p:cNvSpPr>
                <p:nvPr/>
              </p:nvSpPr>
              <p:spPr bwMode="auto">
                <a:xfrm>
                  <a:off x="731" y="2454"/>
                  <a:ext cx="114" cy="6"/>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9" name="Rectangle 425"/>
                <p:cNvSpPr>
                  <a:spLocks noChangeArrowheads="1"/>
                </p:cNvSpPr>
                <p:nvPr/>
              </p:nvSpPr>
              <p:spPr bwMode="auto">
                <a:xfrm>
                  <a:off x="731" y="2460"/>
                  <a:ext cx="5" cy="124"/>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0" name="Rectangle 426"/>
                <p:cNvSpPr>
                  <a:spLocks noChangeArrowheads="1"/>
                </p:cNvSpPr>
                <p:nvPr/>
              </p:nvSpPr>
              <p:spPr bwMode="auto">
                <a:xfrm>
                  <a:off x="736" y="2460"/>
                  <a:ext cx="109" cy="6"/>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1" name="Rectangle 427"/>
                <p:cNvSpPr>
                  <a:spLocks noChangeArrowheads="1"/>
                </p:cNvSpPr>
                <p:nvPr/>
              </p:nvSpPr>
              <p:spPr bwMode="auto">
                <a:xfrm>
                  <a:off x="736" y="2466"/>
                  <a:ext cx="7" cy="118"/>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2" name="Rectangle 428"/>
                <p:cNvSpPr>
                  <a:spLocks noChangeArrowheads="1"/>
                </p:cNvSpPr>
                <p:nvPr/>
              </p:nvSpPr>
              <p:spPr bwMode="auto">
                <a:xfrm>
                  <a:off x="743" y="2466"/>
                  <a:ext cx="102" cy="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3" name="Rectangle 429"/>
                <p:cNvSpPr>
                  <a:spLocks noChangeArrowheads="1"/>
                </p:cNvSpPr>
                <p:nvPr/>
              </p:nvSpPr>
              <p:spPr bwMode="auto">
                <a:xfrm>
                  <a:off x="743" y="2475"/>
                  <a:ext cx="5" cy="10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4" name="Rectangle 430"/>
                <p:cNvSpPr>
                  <a:spLocks noChangeArrowheads="1"/>
                </p:cNvSpPr>
                <p:nvPr/>
              </p:nvSpPr>
              <p:spPr bwMode="auto">
                <a:xfrm>
                  <a:off x="748" y="2475"/>
                  <a:ext cx="97" cy="6"/>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5" name="Rectangle 431"/>
                <p:cNvSpPr>
                  <a:spLocks noChangeArrowheads="1"/>
                </p:cNvSpPr>
                <p:nvPr/>
              </p:nvSpPr>
              <p:spPr bwMode="auto">
                <a:xfrm>
                  <a:off x="748" y="2481"/>
                  <a:ext cx="4" cy="103"/>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6" name="Rectangle 432"/>
                <p:cNvSpPr>
                  <a:spLocks noChangeArrowheads="1"/>
                </p:cNvSpPr>
                <p:nvPr/>
              </p:nvSpPr>
              <p:spPr bwMode="auto">
                <a:xfrm>
                  <a:off x="752" y="2481"/>
                  <a:ext cx="93" cy="6"/>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7" name="Rectangle 433"/>
                <p:cNvSpPr>
                  <a:spLocks noChangeArrowheads="1"/>
                </p:cNvSpPr>
                <p:nvPr/>
              </p:nvSpPr>
              <p:spPr bwMode="auto">
                <a:xfrm>
                  <a:off x="752" y="2487"/>
                  <a:ext cx="7" cy="97"/>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8" name="Rectangle 434"/>
                <p:cNvSpPr>
                  <a:spLocks noChangeArrowheads="1"/>
                </p:cNvSpPr>
                <p:nvPr/>
              </p:nvSpPr>
              <p:spPr bwMode="auto">
                <a:xfrm>
                  <a:off x="759" y="2487"/>
                  <a:ext cx="86" cy="6"/>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9" name="Rectangle 435"/>
                <p:cNvSpPr>
                  <a:spLocks noChangeArrowheads="1"/>
                </p:cNvSpPr>
                <p:nvPr/>
              </p:nvSpPr>
              <p:spPr bwMode="auto">
                <a:xfrm>
                  <a:off x="759" y="2493"/>
                  <a:ext cx="5" cy="91"/>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0" name="Rectangle 436"/>
                <p:cNvSpPr>
                  <a:spLocks noChangeArrowheads="1"/>
                </p:cNvSpPr>
                <p:nvPr/>
              </p:nvSpPr>
              <p:spPr bwMode="auto">
                <a:xfrm>
                  <a:off x="764" y="2493"/>
                  <a:ext cx="81" cy="7"/>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1" name="Rectangle 437"/>
                <p:cNvSpPr>
                  <a:spLocks noChangeArrowheads="1"/>
                </p:cNvSpPr>
                <p:nvPr/>
              </p:nvSpPr>
              <p:spPr bwMode="auto">
                <a:xfrm>
                  <a:off x="764" y="2500"/>
                  <a:ext cx="7" cy="84"/>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2" name="Rectangle 438"/>
                <p:cNvSpPr>
                  <a:spLocks noChangeArrowheads="1"/>
                </p:cNvSpPr>
                <p:nvPr/>
              </p:nvSpPr>
              <p:spPr bwMode="auto">
                <a:xfrm>
                  <a:off x="771" y="2500"/>
                  <a:ext cx="74" cy="6"/>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3" name="Rectangle 439"/>
                <p:cNvSpPr>
                  <a:spLocks noChangeArrowheads="1"/>
                </p:cNvSpPr>
                <p:nvPr/>
              </p:nvSpPr>
              <p:spPr bwMode="auto">
                <a:xfrm>
                  <a:off x="771" y="2506"/>
                  <a:ext cx="5" cy="78"/>
                </a:xfrm>
                <a:prstGeom prst="rect">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 name="Rectangle 440"/>
                <p:cNvSpPr>
                  <a:spLocks noChangeArrowheads="1"/>
                </p:cNvSpPr>
                <p:nvPr/>
              </p:nvSpPr>
              <p:spPr bwMode="auto">
                <a:xfrm>
                  <a:off x="776" y="2506"/>
                  <a:ext cx="69" cy="6"/>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 name="Rectangle 441"/>
                <p:cNvSpPr>
                  <a:spLocks noChangeArrowheads="1"/>
                </p:cNvSpPr>
                <p:nvPr/>
              </p:nvSpPr>
              <p:spPr bwMode="auto">
                <a:xfrm>
                  <a:off x="776" y="2512"/>
                  <a:ext cx="5" cy="72"/>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6" name="Rectangle 442"/>
                <p:cNvSpPr>
                  <a:spLocks noChangeArrowheads="1"/>
                </p:cNvSpPr>
                <p:nvPr/>
              </p:nvSpPr>
              <p:spPr bwMode="auto">
                <a:xfrm>
                  <a:off x="781" y="2512"/>
                  <a:ext cx="64" cy="6"/>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7" name="Rectangle 443"/>
                <p:cNvSpPr>
                  <a:spLocks noChangeArrowheads="1"/>
                </p:cNvSpPr>
                <p:nvPr/>
              </p:nvSpPr>
              <p:spPr bwMode="auto">
                <a:xfrm>
                  <a:off x="781" y="2518"/>
                  <a:ext cx="7" cy="66"/>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8" name="Rectangle 444"/>
                <p:cNvSpPr>
                  <a:spLocks noChangeArrowheads="1"/>
                </p:cNvSpPr>
                <p:nvPr/>
              </p:nvSpPr>
              <p:spPr bwMode="auto">
                <a:xfrm>
                  <a:off x="788" y="2518"/>
                  <a:ext cx="57" cy="6"/>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9" name="Rectangle 445"/>
                <p:cNvSpPr>
                  <a:spLocks noChangeArrowheads="1"/>
                </p:cNvSpPr>
                <p:nvPr/>
              </p:nvSpPr>
              <p:spPr bwMode="auto">
                <a:xfrm>
                  <a:off x="788" y="2524"/>
                  <a:ext cx="5" cy="60"/>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0" name="Rectangle 446"/>
                <p:cNvSpPr>
                  <a:spLocks noChangeArrowheads="1"/>
                </p:cNvSpPr>
                <p:nvPr/>
              </p:nvSpPr>
              <p:spPr bwMode="auto">
                <a:xfrm>
                  <a:off x="793" y="2524"/>
                  <a:ext cx="52" cy="9"/>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1" name="Rectangle 447"/>
                <p:cNvSpPr>
                  <a:spLocks noChangeArrowheads="1"/>
                </p:cNvSpPr>
                <p:nvPr/>
              </p:nvSpPr>
              <p:spPr bwMode="auto">
                <a:xfrm>
                  <a:off x="793" y="2533"/>
                  <a:ext cx="4" cy="51"/>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2" name="Rectangle 448"/>
                <p:cNvSpPr>
                  <a:spLocks noChangeArrowheads="1"/>
                </p:cNvSpPr>
                <p:nvPr/>
              </p:nvSpPr>
              <p:spPr bwMode="auto">
                <a:xfrm>
                  <a:off x="797" y="2533"/>
                  <a:ext cx="48" cy="6"/>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3" name="Rectangle 449"/>
                <p:cNvSpPr>
                  <a:spLocks noChangeArrowheads="1"/>
                </p:cNvSpPr>
                <p:nvPr/>
              </p:nvSpPr>
              <p:spPr bwMode="auto">
                <a:xfrm>
                  <a:off x="797" y="2539"/>
                  <a:ext cx="8" cy="45"/>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4" name="Rectangle 450"/>
                <p:cNvSpPr>
                  <a:spLocks noChangeArrowheads="1"/>
                </p:cNvSpPr>
                <p:nvPr/>
              </p:nvSpPr>
              <p:spPr bwMode="auto">
                <a:xfrm>
                  <a:off x="805" y="2539"/>
                  <a:ext cx="40" cy="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5" name="Rectangle 451"/>
                <p:cNvSpPr>
                  <a:spLocks noChangeArrowheads="1"/>
                </p:cNvSpPr>
                <p:nvPr/>
              </p:nvSpPr>
              <p:spPr bwMode="auto">
                <a:xfrm>
                  <a:off x="805" y="2545"/>
                  <a:ext cx="4" cy="3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6" name="Rectangle 452"/>
                <p:cNvSpPr>
                  <a:spLocks noChangeArrowheads="1"/>
                </p:cNvSpPr>
                <p:nvPr/>
              </p:nvSpPr>
              <p:spPr bwMode="auto">
                <a:xfrm>
                  <a:off x="809" y="2545"/>
                  <a:ext cx="36" cy="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7" name="Rectangle 453"/>
                <p:cNvSpPr>
                  <a:spLocks noChangeArrowheads="1"/>
                </p:cNvSpPr>
                <p:nvPr/>
              </p:nvSpPr>
              <p:spPr bwMode="auto">
                <a:xfrm>
                  <a:off x="809" y="2551"/>
                  <a:ext cx="7" cy="3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8" name="Rectangle 454"/>
                <p:cNvSpPr>
                  <a:spLocks noChangeArrowheads="1"/>
                </p:cNvSpPr>
                <p:nvPr/>
              </p:nvSpPr>
              <p:spPr bwMode="auto">
                <a:xfrm>
                  <a:off x="816" y="2551"/>
                  <a:ext cx="29"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9" name="Rectangle 455"/>
                <p:cNvSpPr>
                  <a:spLocks noChangeArrowheads="1"/>
                </p:cNvSpPr>
                <p:nvPr/>
              </p:nvSpPr>
              <p:spPr bwMode="auto">
                <a:xfrm>
                  <a:off x="816" y="2558"/>
                  <a:ext cx="5" cy="2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0" name="Rectangle 456"/>
                <p:cNvSpPr>
                  <a:spLocks noChangeArrowheads="1"/>
                </p:cNvSpPr>
                <p:nvPr/>
              </p:nvSpPr>
              <p:spPr bwMode="auto">
                <a:xfrm>
                  <a:off x="821" y="2558"/>
                  <a:ext cx="24" cy="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1" name="Rectangle 457"/>
                <p:cNvSpPr>
                  <a:spLocks noChangeArrowheads="1"/>
                </p:cNvSpPr>
                <p:nvPr/>
              </p:nvSpPr>
              <p:spPr bwMode="auto">
                <a:xfrm>
                  <a:off x="821" y="2564"/>
                  <a:ext cx="5" cy="20"/>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2" name="Rectangle 458"/>
                <p:cNvSpPr>
                  <a:spLocks noChangeArrowheads="1"/>
                </p:cNvSpPr>
                <p:nvPr/>
              </p:nvSpPr>
              <p:spPr bwMode="auto">
                <a:xfrm>
                  <a:off x="826" y="2564"/>
                  <a:ext cx="19"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3" name="Rectangle 459"/>
                <p:cNvSpPr>
                  <a:spLocks noChangeArrowheads="1"/>
                </p:cNvSpPr>
                <p:nvPr/>
              </p:nvSpPr>
              <p:spPr bwMode="auto">
                <a:xfrm>
                  <a:off x="826" y="2570"/>
                  <a:ext cx="7" cy="1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4" name="Rectangle 460"/>
                <p:cNvSpPr>
                  <a:spLocks noChangeArrowheads="1"/>
                </p:cNvSpPr>
                <p:nvPr/>
              </p:nvSpPr>
              <p:spPr bwMode="auto">
                <a:xfrm>
                  <a:off x="833" y="2570"/>
                  <a:ext cx="12" cy="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5" name="Rectangle 461"/>
                <p:cNvSpPr>
                  <a:spLocks noChangeArrowheads="1"/>
                </p:cNvSpPr>
                <p:nvPr/>
              </p:nvSpPr>
              <p:spPr bwMode="auto">
                <a:xfrm>
                  <a:off x="833" y="2576"/>
                  <a:ext cx="5" cy="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6" name="Rectangle 462"/>
                <p:cNvSpPr>
                  <a:spLocks noChangeArrowheads="1"/>
                </p:cNvSpPr>
                <p:nvPr/>
              </p:nvSpPr>
              <p:spPr bwMode="auto">
                <a:xfrm>
                  <a:off x="838" y="2576"/>
                  <a:ext cx="7" cy="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373" name="Freeform 464"/>
              <p:cNvSpPr>
                <a:spLocks/>
              </p:cNvSpPr>
              <p:nvPr/>
            </p:nvSpPr>
            <p:spPr bwMode="auto">
              <a:xfrm>
                <a:off x="551" y="2249"/>
                <a:ext cx="291" cy="333"/>
              </a:xfrm>
              <a:custGeom>
                <a:avLst/>
                <a:gdLst>
                  <a:gd name="T0" fmla="*/ 291 w 291"/>
                  <a:gd name="T1" fmla="*/ 333 h 333"/>
                  <a:gd name="T2" fmla="*/ 291 w 291"/>
                  <a:gd name="T3" fmla="*/ 70 h 333"/>
                  <a:gd name="T4" fmla="*/ 0 w 291"/>
                  <a:gd name="T5" fmla="*/ 0 h 333"/>
                  <a:gd name="T6" fmla="*/ 0 w 291"/>
                  <a:gd name="T7" fmla="*/ 255 h 333"/>
                  <a:gd name="T8" fmla="*/ 291 w 291"/>
                  <a:gd name="T9" fmla="*/ 333 h 333"/>
                </a:gdLst>
                <a:ahLst/>
                <a:cxnLst>
                  <a:cxn ang="0">
                    <a:pos x="T0" y="T1"/>
                  </a:cxn>
                  <a:cxn ang="0">
                    <a:pos x="T2" y="T3"/>
                  </a:cxn>
                  <a:cxn ang="0">
                    <a:pos x="T4" y="T5"/>
                  </a:cxn>
                  <a:cxn ang="0">
                    <a:pos x="T6" y="T7"/>
                  </a:cxn>
                  <a:cxn ang="0">
                    <a:pos x="T8" y="T9"/>
                  </a:cxn>
                </a:cxnLst>
                <a:rect l="0" t="0" r="r" b="b"/>
                <a:pathLst>
                  <a:path w="291" h="333">
                    <a:moveTo>
                      <a:pt x="291" y="333"/>
                    </a:moveTo>
                    <a:lnTo>
                      <a:pt x="291" y="70"/>
                    </a:lnTo>
                    <a:lnTo>
                      <a:pt x="0" y="0"/>
                    </a:lnTo>
                    <a:lnTo>
                      <a:pt x="0" y="255"/>
                    </a:lnTo>
                    <a:lnTo>
                      <a:pt x="291" y="33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77" name="Group 468"/>
            <p:cNvGrpSpPr>
              <a:grpSpLocks/>
            </p:cNvGrpSpPr>
            <p:nvPr/>
          </p:nvGrpSpPr>
          <p:grpSpPr bwMode="auto">
            <a:xfrm>
              <a:off x="911225" y="3616325"/>
              <a:ext cx="392113" cy="433388"/>
              <a:chOff x="574" y="2278"/>
              <a:chExt cx="247" cy="273"/>
            </a:xfrm>
          </p:grpSpPr>
          <p:sp>
            <p:nvSpPr>
              <p:cNvPr id="1478" name="Freeform 466"/>
              <p:cNvSpPr>
                <a:spLocks/>
              </p:cNvSpPr>
              <p:nvPr/>
            </p:nvSpPr>
            <p:spPr bwMode="auto">
              <a:xfrm>
                <a:off x="574" y="2278"/>
                <a:ext cx="247" cy="273"/>
              </a:xfrm>
              <a:custGeom>
                <a:avLst/>
                <a:gdLst>
                  <a:gd name="T0" fmla="*/ 247 w 247"/>
                  <a:gd name="T1" fmla="*/ 273 h 273"/>
                  <a:gd name="T2" fmla="*/ 247 w 247"/>
                  <a:gd name="T3" fmla="*/ 58 h 273"/>
                  <a:gd name="T4" fmla="*/ 0 w 247"/>
                  <a:gd name="T5" fmla="*/ 0 h 273"/>
                  <a:gd name="T6" fmla="*/ 0 w 247"/>
                  <a:gd name="T7" fmla="*/ 211 h 273"/>
                  <a:gd name="T8" fmla="*/ 247 w 247"/>
                  <a:gd name="T9" fmla="*/ 273 h 273"/>
                </a:gdLst>
                <a:ahLst/>
                <a:cxnLst>
                  <a:cxn ang="0">
                    <a:pos x="T0" y="T1"/>
                  </a:cxn>
                  <a:cxn ang="0">
                    <a:pos x="T2" y="T3"/>
                  </a:cxn>
                  <a:cxn ang="0">
                    <a:pos x="T4" y="T5"/>
                  </a:cxn>
                  <a:cxn ang="0">
                    <a:pos x="T6" y="T7"/>
                  </a:cxn>
                  <a:cxn ang="0">
                    <a:pos x="T8" y="T9"/>
                  </a:cxn>
                </a:cxnLst>
                <a:rect l="0" t="0" r="r" b="b"/>
                <a:pathLst>
                  <a:path w="247" h="273">
                    <a:moveTo>
                      <a:pt x="247" y="273"/>
                    </a:moveTo>
                    <a:lnTo>
                      <a:pt x="247" y="58"/>
                    </a:lnTo>
                    <a:lnTo>
                      <a:pt x="0" y="0"/>
                    </a:lnTo>
                    <a:lnTo>
                      <a:pt x="0" y="211"/>
                    </a:lnTo>
                    <a:lnTo>
                      <a:pt x="247" y="273"/>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 name="Freeform 467"/>
              <p:cNvSpPr>
                <a:spLocks/>
              </p:cNvSpPr>
              <p:nvPr/>
            </p:nvSpPr>
            <p:spPr bwMode="auto">
              <a:xfrm>
                <a:off x="574" y="2278"/>
                <a:ext cx="247" cy="273"/>
              </a:xfrm>
              <a:custGeom>
                <a:avLst/>
                <a:gdLst>
                  <a:gd name="T0" fmla="*/ 247 w 247"/>
                  <a:gd name="T1" fmla="*/ 273 h 273"/>
                  <a:gd name="T2" fmla="*/ 247 w 247"/>
                  <a:gd name="T3" fmla="*/ 58 h 273"/>
                  <a:gd name="T4" fmla="*/ 0 w 247"/>
                  <a:gd name="T5" fmla="*/ 0 h 273"/>
                  <a:gd name="T6" fmla="*/ 0 w 247"/>
                  <a:gd name="T7" fmla="*/ 211 h 273"/>
                  <a:gd name="T8" fmla="*/ 247 w 247"/>
                  <a:gd name="T9" fmla="*/ 273 h 273"/>
                </a:gdLst>
                <a:ahLst/>
                <a:cxnLst>
                  <a:cxn ang="0">
                    <a:pos x="T0" y="T1"/>
                  </a:cxn>
                  <a:cxn ang="0">
                    <a:pos x="T2" y="T3"/>
                  </a:cxn>
                  <a:cxn ang="0">
                    <a:pos x="T4" y="T5"/>
                  </a:cxn>
                  <a:cxn ang="0">
                    <a:pos x="T6" y="T7"/>
                  </a:cxn>
                  <a:cxn ang="0">
                    <a:pos x="T8" y="T9"/>
                  </a:cxn>
                </a:cxnLst>
                <a:rect l="0" t="0" r="r" b="b"/>
                <a:pathLst>
                  <a:path w="247" h="273">
                    <a:moveTo>
                      <a:pt x="247" y="273"/>
                    </a:moveTo>
                    <a:lnTo>
                      <a:pt x="247" y="58"/>
                    </a:lnTo>
                    <a:lnTo>
                      <a:pt x="0" y="0"/>
                    </a:lnTo>
                    <a:lnTo>
                      <a:pt x="0" y="211"/>
                    </a:lnTo>
                    <a:lnTo>
                      <a:pt x="247" y="273"/>
                    </a:lnTo>
                  </a:path>
                </a:pathLst>
              </a:custGeom>
              <a:noFill/>
              <a:ln w="79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80" name="Group 564"/>
            <p:cNvGrpSpPr>
              <a:grpSpLocks/>
            </p:cNvGrpSpPr>
            <p:nvPr/>
          </p:nvGrpSpPr>
          <p:grpSpPr bwMode="auto">
            <a:xfrm>
              <a:off x="935038" y="3646488"/>
              <a:ext cx="360362" cy="390525"/>
              <a:chOff x="589" y="2297"/>
              <a:chExt cx="227" cy="246"/>
            </a:xfrm>
          </p:grpSpPr>
          <p:sp>
            <p:nvSpPr>
              <p:cNvPr id="1481" name="Freeform 469"/>
              <p:cNvSpPr>
                <a:spLocks/>
              </p:cNvSpPr>
              <p:nvPr/>
            </p:nvSpPr>
            <p:spPr bwMode="auto">
              <a:xfrm>
                <a:off x="600" y="2307"/>
                <a:ext cx="216" cy="236"/>
              </a:xfrm>
              <a:custGeom>
                <a:avLst/>
                <a:gdLst>
                  <a:gd name="T0" fmla="*/ 0 w 216"/>
                  <a:gd name="T1" fmla="*/ 0 h 236"/>
                  <a:gd name="T2" fmla="*/ 0 w 216"/>
                  <a:gd name="T3" fmla="*/ 180 h 236"/>
                  <a:gd name="T4" fmla="*/ 216 w 216"/>
                  <a:gd name="T5" fmla="*/ 236 h 236"/>
                  <a:gd name="T6" fmla="*/ 216 w 216"/>
                  <a:gd name="T7" fmla="*/ 52 h 236"/>
                  <a:gd name="T8" fmla="*/ 0 w 216"/>
                  <a:gd name="T9" fmla="*/ 0 h 236"/>
                </a:gdLst>
                <a:ahLst/>
                <a:cxnLst>
                  <a:cxn ang="0">
                    <a:pos x="T0" y="T1"/>
                  </a:cxn>
                  <a:cxn ang="0">
                    <a:pos x="T2" y="T3"/>
                  </a:cxn>
                  <a:cxn ang="0">
                    <a:pos x="T4" y="T5"/>
                  </a:cxn>
                  <a:cxn ang="0">
                    <a:pos x="T6" y="T7"/>
                  </a:cxn>
                  <a:cxn ang="0">
                    <a:pos x="T8" y="T9"/>
                  </a:cxn>
                </a:cxnLst>
                <a:rect l="0" t="0" r="r" b="b"/>
                <a:pathLst>
                  <a:path w="216" h="236">
                    <a:moveTo>
                      <a:pt x="0" y="0"/>
                    </a:moveTo>
                    <a:lnTo>
                      <a:pt x="0" y="180"/>
                    </a:lnTo>
                    <a:lnTo>
                      <a:pt x="216" y="236"/>
                    </a:lnTo>
                    <a:lnTo>
                      <a:pt x="216"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82" name="Group 562"/>
              <p:cNvGrpSpPr>
                <a:grpSpLocks/>
              </p:cNvGrpSpPr>
              <p:nvPr/>
            </p:nvGrpSpPr>
            <p:grpSpPr bwMode="auto">
              <a:xfrm>
                <a:off x="589" y="2297"/>
                <a:ext cx="218" cy="238"/>
                <a:chOff x="589" y="2297"/>
                <a:chExt cx="218" cy="238"/>
              </a:xfrm>
            </p:grpSpPr>
            <p:sp>
              <p:nvSpPr>
                <p:cNvPr id="1484" name="Rectangle 470"/>
                <p:cNvSpPr>
                  <a:spLocks noChangeArrowheads="1"/>
                </p:cNvSpPr>
                <p:nvPr/>
              </p:nvSpPr>
              <p:spPr bwMode="auto">
                <a:xfrm>
                  <a:off x="589" y="2531"/>
                  <a:ext cx="218" cy="4"/>
                </a:xfrm>
                <a:prstGeom prst="rect">
                  <a:avLst/>
                </a:prstGeom>
                <a:solidFill>
                  <a:srgbClr val="496C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5" name="Rectangle 471"/>
                <p:cNvSpPr>
                  <a:spLocks noChangeArrowheads="1"/>
                </p:cNvSpPr>
                <p:nvPr/>
              </p:nvSpPr>
              <p:spPr bwMode="auto">
                <a:xfrm>
                  <a:off x="589" y="2526"/>
                  <a:ext cx="218" cy="5"/>
                </a:xfrm>
                <a:prstGeom prst="rect">
                  <a:avLst/>
                </a:prstGeom>
                <a:solidFill>
                  <a:srgbClr val="496C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6" name="Rectangle 472"/>
                <p:cNvSpPr>
                  <a:spLocks noChangeArrowheads="1"/>
                </p:cNvSpPr>
                <p:nvPr/>
              </p:nvSpPr>
              <p:spPr bwMode="auto">
                <a:xfrm>
                  <a:off x="800" y="2297"/>
                  <a:ext cx="7" cy="229"/>
                </a:xfrm>
                <a:prstGeom prst="rect">
                  <a:avLst/>
                </a:prstGeom>
                <a:solidFill>
                  <a:srgbClr val="496C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7" name="Rectangle 473"/>
                <p:cNvSpPr>
                  <a:spLocks noChangeArrowheads="1"/>
                </p:cNvSpPr>
                <p:nvPr/>
              </p:nvSpPr>
              <p:spPr bwMode="auto">
                <a:xfrm>
                  <a:off x="589" y="2522"/>
                  <a:ext cx="211" cy="4"/>
                </a:xfrm>
                <a:prstGeom prst="rect">
                  <a:avLst/>
                </a:prstGeom>
                <a:solidFill>
                  <a:srgbClr val="496C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8" name="Rectangle 474"/>
                <p:cNvSpPr>
                  <a:spLocks noChangeArrowheads="1"/>
                </p:cNvSpPr>
                <p:nvPr/>
              </p:nvSpPr>
              <p:spPr bwMode="auto">
                <a:xfrm>
                  <a:off x="589" y="2518"/>
                  <a:ext cx="211" cy="4"/>
                </a:xfrm>
                <a:prstGeom prst="rect">
                  <a:avLst/>
                </a:prstGeom>
                <a:solidFill>
                  <a:srgbClr val="496C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9" name="Rectangle 475"/>
                <p:cNvSpPr>
                  <a:spLocks noChangeArrowheads="1"/>
                </p:cNvSpPr>
                <p:nvPr/>
              </p:nvSpPr>
              <p:spPr bwMode="auto">
                <a:xfrm>
                  <a:off x="793" y="2297"/>
                  <a:ext cx="7" cy="221"/>
                </a:xfrm>
                <a:prstGeom prst="rect">
                  <a:avLst/>
                </a:prstGeom>
                <a:solidFill>
                  <a:srgbClr val="496C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0" name="Rectangle 476"/>
                <p:cNvSpPr>
                  <a:spLocks noChangeArrowheads="1"/>
                </p:cNvSpPr>
                <p:nvPr/>
              </p:nvSpPr>
              <p:spPr bwMode="auto">
                <a:xfrm>
                  <a:off x="589" y="2514"/>
                  <a:ext cx="204" cy="4"/>
                </a:xfrm>
                <a:prstGeom prst="rect">
                  <a:avLst/>
                </a:prstGeom>
                <a:solidFill>
                  <a:srgbClr val="496C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1" name="Rectangle 477"/>
                <p:cNvSpPr>
                  <a:spLocks noChangeArrowheads="1"/>
                </p:cNvSpPr>
                <p:nvPr/>
              </p:nvSpPr>
              <p:spPr bwMode="auto">
                <a:xfrm>
                  <a:off x="788" y="2297"/>
                  <a:ext cx="5" cy="217"/>
                </a:xfrm>
                <a:prstGeom prst="rect">
                  <a:avLst/>
                </a:prstGeom>
                <a:solidFill>
                  <a:srgbClr val="496C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2" name="Rectangle 478"/>
                <p:cNvSpPr>
                  <a:spLocks noChangeArrowheads="1"/>
                </p:cNvSpPr>
                <p:nvPr/>
              </p:nvSpPr>
              <p:spPr bwMode="auto">
                <a:xfrm>
                  <a:off x="589" y="2510"/>
                  <a:ext cx="199" cy="4"/>
                </a:xfrm>
                <a:prstGeom prst="rect">
                  <a:avLst/>
                </a:prstGeom>
                <a:solidFill>
                  <a:srgbClr val="496D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3" name="Rectangle 479"/>
                <p:cNvSpPr>
                  <a:spLocks noChangeArrowheads="1"/>
                </p:cNvSpPr>
                <p:nvPr/>
              </p:nvSpPr>
              <p:spPr bwMode="auto">
                <a:xfrm>
                  <a:off x="589" y="2506"/>
                  <a:ext cx="199" cy="4"/>
                </a:xfrm>
                <a:prstGeom prst="rect">
                  <a:avLst/>
                </a:prstGeom>
                <a:solidFill>
                  <a:srgbClr val="4A6D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4" name="Rectangle 480"/>
                <p:cNvSpPr>
                  <a:spLocks noChangeArrowheads="1"/>
                </p:cNvSpPr>
                <p:nvPr/>
              </p:nvSpPr>
              <p:spPr bwMode="auto">
                <a:xfrm>
                  <a:off x="781" y="2297"/>
                  <a:ext cx="7" cy="209"/>
                </a:xfrm>
                <a:prstGeom prst="rect">
                  <a:avLst/>
                </a:prstGeom>
                <a:solidFill>
                  <a:srgbClr val="4A6D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5" name="Rectangle 481"/>
                <p:cNvSpPr>
                  <a:spLocks noChangeArrowheads="1"/>
                </p:cNvSpPr>
                <p:nvPr/>
              </p:nvSpPr>
              <p:spPr bwMode="auto">
                <a:xfrm>
                  <a:off x="589" y="2502"/>
                  <a:ext cx="192" cy="4"/>
                </a:xfrm>
                <a:prstGeom prst="rect">
                  <a:avLst/>
                </a:prstGeom>
                <a:solidFill>
                  <a:srgbClr val="4A6D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6" name="Rectangle 482"/>
                <p:cNvSpPr>
                  <a:spLocks noChangeArrowheads="1"/>
                </p:cNvSpPr>
                <p:nvPr/>
              </p:nvSpPr>
              <p:spPr bwMode="auto">
                <a:xfrm>
                  <a:off x="589" y="2497"/>
                  <a:ext cx="192" cy="5"/>
                </a:xfrm>
                <a:prstGeom prst="rect">
                  <a:avLst/>
                </a:prstGeom>
                <a:solidFill>
                  <a:srgbClr val="4A6E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7" name="Rectangle 483"/>
                <p:cNvSpPr>
                  <a:spLocks noChangeArrowheads="1"/>
                </p:cNvSpPr>
                <p:nvPr/>
              </p:nvSpPr>
              <p:spPr bwMode="auto">
                <a:xfrm>
                  <a:off x="774" y="2297"/>
                  <a:ext cx="7" cy="200"/>
                </a:xfrm>
                <a:prstGeom prst="rect">
                  <a:avLst/>
                </a:prstGeom>
                <a:solidFill>
                  <a:srgbClr val="4A6E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8" name="Rectangle 484"/>
                <p:cNvSpPr>
                  <a:spLocks noChangeArrowheads="1"/>
                </p:cNvSpPr>
                <p:nvPr/>
              </p:nvSpPr>
              <p:spPr bwMode="auto">
                <a:xfrm>
                  <a:off x="589" y="2493"/>
                  <a:ext cx="185" cy="4"/>
                </a:xfrm>
                <a:prstGeom prst="rect">
                  <a:avLst/>
                </a:prstGeom>
                <a:solidFill>
                  <a:srgbClr val="4A6E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9" name="Rectangle 485"/>
                <p:cNvSpPr>
                  <a:spLocks noChangeArrowheads="1"/>
                </p:cNvSpPr>
                <p:nvPr/>
              </p:nvSpPr>
              <p:spPr bwMode="auto">
                <a:xfrm>
                  <a:off x="769" y="2297"/>
                  <a:ext cx="5" cy="196"/>
                </a:xfrm>
                <a:prstGeom prst="rect">
                  <a:avLst/>
                </a:prstGeom>
                <a:solidFill>
                  <a:srgbClr val="4A6E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0" name="Rectangle 486"/>
                <p:cNvSpPr>
                  <a:spLocks noChangeArrowheads="1"/>
                </p:cNvSpPr>
                <p:nvPr/>
              </p:nvSpPr>
              <p:spPr bwMode="auto">
                <a:xfrm>
                  <a:off x="589" y="2489"/>
                  <a:ext cx="180" cy="4"/>
                </a:xfrm>
                <a:prstGeom prst="rect">
                  <a:avLst/>
                </a:prstGeom>
                <a:solidFill>
                  <a:srgbClr val="4B6F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1" name="Rectangle 487"/>
                <p:cNvSpPr>
                  <a:spLocks noChangeArrowheads="1"/>
                </p:cNvSpPr>
                <p:nvPr/>
              </p:nvSpPr>
              <p:spPr bwMode="auto">
                <a:xfrm>
                  <a:off x="589" y="2485"/>
                  <a:ext cx="180" cy="4"/>
                </a:xfrm>
                <a:prstGeom prst="rect">
                  <a:avLst/>
                </a:prstGeom>
                <a:solidFill>
                  <a:srgbClr val="4B6F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2" name="Rectangle 488"/>
                <p:cNvSpPr>
                  <a:spLocks noChangeArrowheads="1"/>
                </p:cNvSpPr>
                <p:nvPr/>
              </p:nvSpPr>
              <p:spPr bwMode="auto">
                <a:xfrm>
                  <a:off x="762" y="2297"/>
                  <a:ext cx="7" cy="188"/>
                </a:xfrm>
                <a:prstGeom prst="rect">
                  <a:avLst/>
                </a:prstGeom>
                <a:solidFill>
                  <a:srgbClr val="4B6F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3" name="Rectangle 489"/>
                <p:cNvSpPr>
                  <a:spLocks noChangeArrowheads="1"/>
                </p:cNvSpPr>
                <p:nvPr/>
              </p:nvSpPr>
              <p:spPr bwMode="auto">
                <a:xfrm>
                  <a:off x="589" y="2481"/>
                  <a:ext cx="173" cy="4"/>
                </a:xfrm>
                <a:prstGeom prst="rect">
                  <a:avLst/>
                </a:prstGeom>
                <a:solidFill>
                  <a:srgbClr val="4C70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4" name="Rectangle 490"/>
                <p:cNvSpPr>
                  <a:spLocks noChangeArrowheads="1"/>
                </p:cNvSpPr>
                <p:nvPr/>
              </p:nvSpPr>
              <p:spPr bwMode="auto">
                <a:xfrm>
                  <a:off x="589" y="2477"/>
                  <a:ext cx="173" cy="4"/>
                </a:xfrm>
                <a:prstGeom prst="rect">
                  <a:avLst/>
                </a:prstGeom>
                <a:solidFill>
                  <a:srgbClr val="4C71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5" name="Rectangle 491"/>
                <p:cNvSpPr>
                  <a:spLocks noChangeArrowheads="1"/>
                </p:cNvSpPr>
                <p:nvPr/>
              </p:nvSpPr>
              <p:spPr bwMode="auto">
                <a:xfrm>
                  <a:off x="755" y="2297"/>
                  <a:ext cx="7" cy="180"/>
                </a:xfrm>
                <a:prstGeom prst="rect">
                  <a:avLst/>
                </a:prstGeom>
                <a:solidFill>
                  <a:srgbClr val="4C71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6" name="Rectangle 492"/>
                <p:cNvSpPr>
                  <a:spLocks noChangeArrowheads="1"/>
                </p:cNvSpPr>
                <p:nvPr/>
              </p:nvSpPr>
              <p:spPr bwMode="auto">
                <a:xfrm>
                  <a:off x="589" y="2473"/>
                  <a:ext cx="166" cy="4"/>
                </a:xfrm>
                <a:prstGeom prst="rect">
                  <a:avLst/>
                </a:prstGeom>
                <a:solidFill>
                  <a:srgbClr val="4C71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7" name="Rectangle 493"/>
                <p:cNvSpPr>
                  <a:spLocks noChangeArrowheads="1"/>
                </p:cNvSpPr>
                <p:nvPr/>
              </p:nvSpPr>
              <p:spPr bwMode="auto">
                <a:xfrm>
                  <a:off x="750" y="2297"/>
                  <a:ext cx="5" cy="176"/>
                </a:xfrm>
                <a:prstGeom prst="rect">
                  <a:avLst/>
                </a:prstGeom>
                <a:solidFill>
                  <a:srgbClr val="4C71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8" name="Rectangle 494"/>
                <p:cNvSpPr>
                  <a:spLocks noChangeArrowheads="1"/>
                </p:cNvSpPr>
                <p:nvPr/>
              </p:nvSpPr>
              <p:spPr bwMode="auto">
                <a:xfrm>
                  <a:off x="589" y="2468"/>
                  <a:ext cx="161" cy="5"/>
                </a:xfrm>
                <a:prstGeom prst="rect">
                  <a:avLst/>
                </a:prstGeom>
                <a:solidFill>
                  <a:srgbClr val="4D72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9" name="Rectangle 495"/>
                <p:cNvSpPr>
                  <a:spLocks noChangeArrowheads="1"/>
                </p:cNvSpPr>
                <p:nvPr/>
              </p:nvSpPr>
              <p:spPr bwMode="auto">
                <a:xfrm>
                  <a:off x="589" y="2464"/>
                  <a:ext cx="161" cy="4"/>
                </a:xfrm>
                <a:prstGeom prst="rect">
                  <a:avLst/>
                </a:prstGeom>
                <a:solidFill>
                  <a:srgbClr val="4D73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0" name="Rectangle 496"/>
                <p:cNvSpPr>
                  <a:spLocks noChangeArrowheads="1"/>
                </p:cNvSpPr>
                <p:nvPr/>
              </p:nvSpPr>
              <p:spPr bwMode="auto">
                <a:xfrm>
                  <a:off x="743" y="2297"/>
                  <a:ext cx="7" cy="167"/>
                </a:xfrm>
                <a:prstGeom prst="rect">
                  <a:avLst/>
                </a:prstGeom>
                <a:solidFill>
                  <a:srgbClr val="4D73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1" name="Rectangle 497"/>
                <p:cNvSpPr>
                  <a:spLocks noChangeArrowheads="1"/>
                </p:cNvSpPr>
                <p:nvPr/>
              </p:nvSpPr>
              <p:spPr bwMode="auto">
                <a:xfrm>
                  <a:off x="589" y="2460"/>
                  <a:ext cx="154" cy="4"/>
                </a:xfrm>
                <a:prstGeom prst="rect">
                  <a:avLst/>
                </a:prstGeom>
                <a:solidFill>
                  <a:srgbClr val="4E7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2" name="Rectangle 498"/>
                <p:cNvSpPr>
                  <a:spLocks noChangeArrowheads="1"/>
                </p:cNvSpPr>
                <p:nvPr/>
              </p:nvSpPr>
              <p:spPr bwMode="auto">
                <a:xfrm>
                  <a:off x="589" y="2456"/>
                  <a:ext cx="154" cy="4"/>
                </a:xfrm>
                <a:prstGeom prst="rect">
                  <a:avLst/>
                </a:prstGeom>
                <a:solidFill>
                  <a:srgbClr val="4F74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3" name="Rectangle 499"/>
                <p:cNvSpPr>
                  <a:spLocks noChangeArrowheads="1"/>
                </p:cNvSpPr>
                <p:nvPr/>
              </p:nvSpPr>
              <p:spPr bwMode="auto">
                <a:xfrm>
                  <a:off x="736" y="2297"/>
                  <a:ext cx="7" cy="159"/>
                </a:xfrm>
                <a:prstGeom prst="rect">
                  <a:avLst/>
                </a:prstGeom>
                <a:solidFill>
                  <a:srgbClr val="4F74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4" name="Rectangle 500"/>
                <p:cNvSpPr>
                  <a:spLocks noChangeArrowheads="1"/>
                </p:cNvSpPr>
                <p:nvPr/>
              </p:nvSpPr>
              <p:spPr bwMode="auto">
                <a:xfrm>
                  <a:off x="589" y="2452"/>
                  <a:ext cx="147" cy="4"/>
                </a:xfrm>
                <a:prstGeom prst="rect">
                  <a:avLst/>
                </a:prstGeom>
                <a:solidFill>
                  <a:srgbClr val="4F75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5" name="Rectangle 501"/>
                <p:cNvSpPr>
                  <a:spLocks noChangeArrowheads="1"/>
                </p:cNvSpPr>
                <p:nvPr/>
              </p:nvSpPr>
              <p:spPr bwMode="auto">
                <a:xfrm>
                  <a:off x="731" y="2297"/>
                  <a:ext cx="5" cy="155"/>
                </a:xfrm>
                <a:prstGeom prst="rect">
                  <a:avLst/>
                </a:prstGeom>
                <a:solidFill>
                  <a:srgbClr val="4F75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6" name="Rectangle 502"/>
                <p:cNvSpPr>
                  <a:spLocks noChangeArrowheads="1"/>
                </p:cNvSpPr>
                <p:nvPr/>
              </p:nvSpPr>
              <p:spPr bwMode="auto">
                <a:xfrm>
                  <a:off x="589" y="2448"/>
                  <a:ext cx="142" cy="4"/>
                </a:xfrm>
                <a:prstGeom prst="rect">
                  <a:avLst/>
                </a:prstGeom>
                <a:solidFill>
                  <a:srgbClr val="5076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7" name="Rectangle 503"/>
                <p:cNvSpPr>
                  <a:spLocks noChangeArrowheads="1"/>
                </p:cNvSpPr>
                <p:nvPr/>
              </p:nvSpPr>
              <p:spPr bwMode="auto">
                <a:xfrm>
                  <a:off x="589" y="2444"/>
                  <a:ext cx="142" cy="4"/>
                </a:xfrm>
                <a:prstGeom prst="rect">
                  <a:avLst/>
                </a:prstGeom>
                <a:solidFill>
                  <a:srgbClr val="5077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8" name="Rectangle 504"/>
                <p:cNvSpPr>
                  <a:spLocks noChangeArrowheads="1"/>
                </p:cNvSpPr>
                <p:nvPr/>
              </p:nvSpPr>
              <p:spPr bwMode="auto">
                <a:xfrm>
                  <a:off x="724" y="2297"/>
                  <a:ext cx="7" cy="147"/>
                </a:xfrm>
                <a:prstGeom prst="rect">
                  <a:avLst/>
                </a:prstGeom>
                <a:solidFill>
                  <a:srgbClr val="5077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9" name="Rectangle 505"/>
                <p:cNvSpPr>
                  <a:spLocks noChangeArrowheads="1"/>
                </p:cNvSpPr>
                <p:nvPr/>
              </p:nvSpPr>
              <p:spPr bwMode="auto">
                <a:xfrm>
                  <a:off x="589" y="2439"/>
                  <a:ext cx="135" cy="5"/>
                </a:xfrm>
                <a:prstGeom prst="rect">
                  <a:avLst/>
                </a:prstGeom>
                <a:solidFill>
                  <a:srgbClr val="5178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0" name="Rectangle 506"/>
                <p:cNvSpPr>
                  <a:spLocks noChangeArrowheads="1"/>
                </p:cNvSpPr>
                <p:nvPr/>
              </p:nvSpPr>
              <p:spPr bwMode="auto">
                <a:xfrm>
                  <a:off x="589" y="2435"/>
                  <a:ext cx="135" cy="4"/>
                </a:xfrm>
                <a:prstGeom prst="rect">
                  <a:avLst/>
                </a:prstGeom>
                <a:solidFill>
                  <a:srgbClr val="5279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1" name="Rectangle 507"/>
                <p:cNvSpPr>
                  <a:spLocks noChangeArrowheads="1"/>
                </p:cNvSpPr>
                <p:nvPr/>
              </p:nvSpPr>
              <p:spPr bwMode="auto">
                <a:xfrm>
                  <a:off x="717" y="2297"/>
                  <a:ext cx="7" cy="138"/>
                </a:xfrm>
                <a:prstGeom prst="rect">
                  <a:avLst/>
                </a:prstGeom>
                <a:solidFill>
                  <a:srgbClr val="5279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2" name="Rectangle 508"/>
                <p:cNvSpPr>
                  <a:spLocks noChangeArrowheads="1"/>
                </p:cNvSpPr>
                <p:nvPr/>
              </p:nvSpPr>
              <p:spPr bwMode="auto">
                <a:xfrm>
                  <a:off x="589" y="2431"/>
                  <a:ext cx="128" cy="4"/>
                </a:xfrm>
                <a:prstGeom prst="rect">
                  <a:avLst/>
                </a:prstGeom>
                <a:solidFill>
                  <a:srgbClr val="527A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3" name="Rectangle 509"/>
                <p:cNvSpPr>
                  <a:spLocks noChangeArrowheads="1"/>
                </p:cNvSpPr>
                <p:nvPr/>
              </p:nvSpPr>
              <p:spPr bwMode="auto">
                <a:xfrm>
                  <a:off x="712" y="2297"/>
                  <a:ext cx="5" cy="134"/>
                </a:xfrm>
                <a:prstGeom prst="rect">
                  <a:avLst/>
                </a:prstGeom>
                <a:solidFill>
                  <a:srgbClr val="527A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4" name="Rectangle 510"/>
                <p:cNvSpPr>
                  <a:spLocks noChangeArrowheads="1"/>
                </p:cNvSpPr>
                <p:nvPr/>
              </p:nvSpPr>
              <p:spPr bwMode="auto">
                <a:xfrm>
                  <a:off x="589" y="2427"/>
                  <a:ext cx="123" cy="4"/>
                </a:xfrm>
                <a:prstGeom prst="rect">
                  <a:avLst/>
                </a:prstGeom>
                <a:solidFill>
                  <a:srgbClr val="537B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5" name="Rectangle 511"/>
                <p:cNvSpPr>
                  <a:spLocks noChangeArrowheads="1"/>
                </p:cNvSpPr>
                <p:nvPr/>
              </p:nvSpPr>
              <p:spPr bwMode="auto">
                <a:xfrm>
                  <a:off x="589" y="2423"/>
                  <a:ext cx="123" cy="4"/>
                </a:xfrm>
                <a:prstGeom prst="rect">
                  <a:avLst/>
                </a:prstGeom>
                <a:solidFill>
                  <a:srgbClr val="547C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6" name="Rectangle 512"/>
                <p:cNvSpPr>
                  <a:spLocks noChangeArrowheads="1"/>
                </p:cNvSpPr>
                <p:nvPr/>
              </p:nvSpPr>
              <p:spPr bwMode="auto">
                <a:xfrm>
                  <a:off x="705" y="2297"/>
                  <a:ext cx="7" cy="126"/>
                </a:xfrm>
                <a:prstGeom prst="rect">
                  <a:avLst/>
                </a:prstGeom>
                <a:solidFill>
                  <a:srgbClr val="547C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7" name="Rectangle 513"/>
                <p:cNvSpPr>
                  <a:spLocks noChangeArrowheads="1"/>
                </p:cNvSpPr>
                <p:nvPr/>
              </p:nvSpPr>
              <p:spPr bwMode="auto">
                <a:xfrm>
                  <a:off x="589" y="2419"/>
                  <a:ext cx="116" cy="4"/>
                </a:xfrm>
                <a:prstGeom prst="rect">
                  <a:avLst/>
                </a:prstGeom>
                <a:solidFill>
                  <a:srgbClr val="547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8" name="Rectangle 514"/>
                <p:cNvSpPr>
                  <a:spLocks noChangeArrowheads="1"/>
                </p:cNvSpPr>
                <p:nvPr/>
              </p:nvSpPr>
              <p:spPr bwMode="auto">
                <a:xfrm>
                  <a:off x="589" y="2415"/>
                  <a:ext cx="116" cy="4"/>
                </a:xfrm>
                <a:prstGeom prst="rect">
                  <a:avLst/>
                </a:prstGeom>
                <a:solidFill>
                  <a:srgbClr val="557E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9" name="Rectangle 515"/>
                <p:cNvSpPr>
                  <a:spLocks noChangeArrowheads="1"/>
                </p:cNvSpPr>
                <p:nvPr/>
              </p:nvSpPr>
              <p:spPr bwMode="auto">
                <a:xfrm>
                  <a:off x="698" y="2297"/>
                  <a:ext cx="7" cy="118"/>
                </a:xfrm>
                <a:prstGeom prst="rect">
                  <a:avLst/>
                </a:prstGeom>
                <a:solidFill>
                  <a:srgbClr val="557E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0" name="Rectangle 516"/>
                <p:cNvSpPr>
                  <a:spLocks noChangeArrowheads="1"/>
                </p:cNvSpPr>
                <p:nvPr/>
              </p:nvSpPr>
              <p:spPr bwMode="auto">
                <a:xfrm>
                  <a:off x="589" y="2410"/>
                  <a:ext cx="109" cy="5"/>
                </a:xfrm>
                <a:prstGeom prst="rect">
                  <a:avLst/>
                </a:prstGeom>
                <a:solidFill>
                  <a:srgbClr val="567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1" name="Rectangle 517"/>
                <p:cNvSpPr>
                  <a:spLocks noChangeArrowheads="1"/>
                </p:cNvSpPr>
                <p:nvPr/>
              </p:nvSpPr>
              <p:spPr bwMode="auto">
                <a:xfrm>
                  <a:off x="693" y="2297"/>
                  <a:ext cx="5" cy="113"/>
                </a:xfrm>
                <a:prstGeom prst="rect">
                  <a:avLst/>
                </a:prstGeom>
                <a:solidFill>
                  <a:srgbClr val="567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2" name="Rectangle 518"/>
                <p:cNvSpPr>
                  <a:spLocks noChangeArrowheads="1"/>
                </p:cNvSpPr>
                <p:nvPr/>
              </p:nvSpPr>
              <p:spPr bwMode="auto">
                <a:xfrm>
                  <a:off x="589" y="2406"/>
                  <a:ext cx="104" cy="4"/>
                </a:xfrm>
                <a:prstGeom prst="rect">
                  <a:avLst/>
                </a:prstGeom>
                <a:solidFill>
                  <a:srgbClr val="578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3" name="Rectangle 519"/>
                <p:cNvSpPr>
                  <a:spLocks noChangeArrowheads="1"/>
                </p:cNvSpPr>
                <p:nvPr/>
              </p:nvSpPr>
              <p:spPr bwMode="auto">
                <a:xfrm>
                  <a:off x="589" y="2402"/>
                  <a:ext cx="104" cy="4"/>
                </a:xfrm>
                <a:prstGeom prst="rect">
                  <a:avLst/>
                </a:prstGeom>
                <a:solidFill>
                  <a:srgbClr val="5781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4" name="Rectangle 520"/>
                <p:cNvSpPr>
                  <a:spLocks noChangeArrowheads="1"/>
                </p:cNvSpPr>
                <p:nvPr/>
              </p:nvSpPr>
              <p:spPr bwMode="auto">
                <a:xfrm>
                  <a:off x="686" y="2297"/>
                  <a:ext cx="7" cy="105"/>
                </a:xfrm>
                <a:prstGeom prst="rect">
                  <a:avLst/>
                </a:prstGeom>
                <a:solidFill>
                  <a:srgbClr val="5781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5" name="Rectangle 521"/>
                <p:cNvSpPr>
                  <a:spLocks noChangeArrowheads="1"/>
                </p:cNvSpPr>
                <p:nvPr/>
              </p:nvSpPr>
              <p:spPr bwMode="auto">
                <a:xfrm>
                  <a:off x="589" y="2398"/>
                  <a:ext cx="97" cy="4"/>
                </a:xfrm>
                <a:prstGeom prst="rect">
                  <a:avLst/>
                </a:prstGeom>
                <a:solidFill>
                  <a:srgbClr val="5882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 name="Rectangle 522"/>
                <p:cNvSpPr>
                  <a:spLocks noChangeArrowheads="1"/>
                </p:cNvSpPr>
                <p:nvPr/>
              </p:nvSpPr>
              <p:spPr bwMode="auto">
                <a:xfrm>
                  <a:off x="589" y="2394"/>
                  <a:ext cx="97" cy="4"/>
                </a:xfrm>
                <a:prstGeom prst="rect">
                  <a:avLst/>
                </a:prstGeom>
                <a:solidFill>
                  <a:srgbClr val="5983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7" name="Rectangle 523"/>
                <p:cNvSpPr>
                  <a:spLocks noChangeArrowheads="1"/>
                </p:cNvSpPr>
                <p:nvPr/>
              </p:nvSpPr>
              <p:spPr bwMode="auto">
                <a:xfrm>
                  <a:off x="679" y="2297"/>
                  <a:ext cx="7" cy="97"/>
                </a:xfrm>
                <a:prstGeom prst="rect">
                  <a:avLst/>
                </a:prstGeom>
                <a:solidFill>
                  <a:srgbClr val="5983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8" name="Rectangle 524"/>
                <p:cNvSpPr>
                  <a:spLocks noChangeArrowheads="1"/>
                </p:cNvSpPr>
                <p:nvPr/>
              </p:nvSpPr>
              <p:spPr bwMode="auto">
                <a:xfrm>
                  <a:off x="589" y="2390"/>
                  <a:ext cx="90" cy="4"/>
                </a:xfrm>
                <a:prstGeom prst="rect">
                  <a:avLst/>
                </a:prstGeom>
                <a:solidFill>
                  <a:srgbClr val="598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9" name="Rectangle 525"/>
                <p:cNvSpPr>
                  <a:spLocks noChangeArrowheads="1"/>
                </p:cNvSpPr>
                <p:nvPr/>
              </p:nvSpPr>
              <p:spPr bwMode="auto">
                <a:xfrm>
                  <a:off x="674" y="2297"/>
                  <a:ext cx="5" cy="93"/>
                </a:xfrm>
                <a:prstGeom prst="rect">
                  <a:avLst/>
                </a:prstGeom>
                <a:solidFill>
                  <a:srgbClr val="598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0" name="Rectangle 526"/>
                <p:cNvSpPr>
                  <a:spLocks noChangeArrowheads="1"/>
                </p:cNvSpPr>
                <p:nvPr/>
              </p:nvSpPr>
              <p:spPr bwMode="auto">
                <a:xfrm>
                  <a:off x="589" y="2386"/>
                  <a:ext cx="85" cy="4"/>
                </a:xfrm>
                <a:prstGeom prst="rect">
                  <a:avLst/>
                </a:prstGeom>
                <a:solidFill>
                  <a:srgbClr val="5A85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1" name="Rectangle 527"/>
                <p:cNvSpPr>
                  <a:spLocks noChangeArrowheads="1"/>
                </p:cNvSpPr>
                <p:nvPr/>
              </p:nvSpPr>
              <p:spPr bwMode="auto">
                <a:xfrm>
                  <a:off x="589" y="2381"/>
                  <a:ext cx="85" cy="5"/>
                </a:xfrm>
                <a:prstGeom prst="rect">
                  <a:avLst/>
                </a:prstGeom>
                <a:solidFill>
                  <a:srgbClr val="5A85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2" name="Rectangle 528"/>
                <p:cNvSpPr>
                  <a:spLocks noChangeArrowheads="1"/>
                </p:cNvSpPr>
                <p:nvPr/>
              </p:nvSpPr>
              <p:spPr bwMode="auto">
                <a:xfrm>
                  <a:off x="667" y="2297"/>
                  <a:ext cx="7" cy="84"/>
                </a:xfrm>
                <a:prstGeom prst="rect">
                  <a:avLst/>
                </a:prstGeom>
                <a:solidFill>
                  <a:srgbClr val="5A85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3" name="Rectangle 529"/>
                <p:cNvSpPr>
                  <a:spLocks noChangeArrowheads="1"/>
                </p:cNvSpPr>
                <p:nvPr/>
              </p:nvSpPr>
              <p:spPr bwMode="auto">
                <a:xfrm>
                  <a:off x="589" y="2377"/>
                  <a:ext cx="78" cy="4"/>
                </a:xfrm>
                <a:prstGeom prst="rect">
                  <a:avLst/>
                </a:prstGeom>
                <a:solidFill>
                  <a:srgbClr val="5B86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4" name="Rectangle 530"/>
                <p:cNvSpPr>
                  <a:spLocks noChangeArrowheads="1"/>
                </p:cNvSpPr>
                <p:nvPr/>
              </p:nvSpPr>
              <p:spPr bwMode="auto">
                <a:xfrm>
                  <a:off x="589" y="2373"/>
                  <a:ext cx="78" cy="4"/>
                </a:xfrm>
                <a:prstGeom prst="rect">
                  <a:avLst/>
                </a:prstGeom>
                <a:solidFill>
                  <a:srgbClr val="5B87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5" name="Rectangle 531"/>
                <p:cNvSpPr>
                  <a:spLocks noChangeArrowheads="1"/>
                </p:cNvSpPr>
                <p:nvPr/>
              </p:nvSpPr>
              <p:spPr bwMode="auto">
                <a:xfrm>
                  <a:off x="660" y="2297"/>
                  <a:ext cx="7" cy="76"/>
                </a:xfrm>
                <a:prstGeom prst="rect">
                  <a:avLst/>
                </a:prstGeom>
                <a:solidFill>
                  <a:srgbClr val="5B87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6" name="Rectangle 532"/>
                <p:cNvSpPr>
                  <a:spLocks noChangeArrowheads="1"/>
                </p:cNvSpPr>
                <p:nvPr/>
              </p:nvSpPr>
              <p:spPr bwMode="auto">
                <a:xfrm>
                  <a:off x="589" y="2369"/>
                  <a:ext cx="71" cy="4"/>
                </a:xfrm>
                <a:prstGeom prst="rect">
                  <a:avLst/>
                </a:prstGeom>
                <a:solidFill>
                  <a:srgbClr val="5C88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7" name="Rectangle 533"/>
                <p:cNvSpPr>
                  <a:spLocks noChangeArrowheads="1"/>
                </p:cNvSpPr>
                <p:nvPr/>
              </p:nvSpPr>
              <p:spPr bwMode="auto">
                <a:xfrm>
                  <a:off x="655" y="2297"/>
                  <a:ext cx="5" cy="72"/>
                </a:xfrm>
                <a:prstGeom prst="rect">
                  <a:avLst/>
                </a:prstGeom>
                <a:solidFill>
                  <a:srgbClr val="5C88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8" name="Rectangle 534"/>
                <p:cNvSpPr>
                  <a:spLocks noChangeArrowheads="1"/>
                </p:cNvSpPr>
                <p:nvPr/>
              </p:nvSpPr>
              <p:spPr bwMode="auto">
                <a:xfrm>
                  <a:off x="589" y="2365"/>
                  <a:ext cx="66" cy="4"/>
                </a:xfrm>
                <a:prstGeom prst="rect">
                  <a:avLst/>
                </a:prstGeom>
                <a:solidFill>
                  <a:srgbClr val="5C89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9" name="Rectangle 535"/>
                <p:cNvSpPr>
                  <a:spLocks noChangeArrowheads="1"/>
                </p:cNvSpPr>
                <p:nvPr/>
              </p:nvSpPr>
              <p:spPr bwMode="auto">
                <a:xfrm>
                  <a:off x="589" y="2361"/>
                  <a:ext cx="66" cy="4"/>
                </a:xfrm>
                <a:prstGeom prst="rect">
                  <a:avLst/>
                </a:prstGeom>
                <a:solidFill>
                  <a:srgbClr val="5D89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0" name="Rectangle 536"/>
                <p:cNvSpPr>
                  <a:spLocks noChangeArrowheads="1"/>
                </p:cNvSpPr>
                <p:nvPr/>
              </p:nvSpPr>
              <p:spPr bwMode="auto">
                <a:xfrm>
                  <a:off x="648" y="2297"/>
                  <a:ext cx="7" cy="64"/>
                </a:xfrm>
                <a:prstGeom prst="rect">
                  <a:avLst/>
                </a:prstGeom>
                <a:solidFill>
                  <a:srgbClr val="5D89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1" name="Rectangle 537"/>
                <p:cNvSpPr>
                  <a:spLocks noChangeArrowheads="1"/>
                </p:cNvSpPr>
                <p:nvPr/>
              </p:nvSpPr>
              <p:spPr bwMode="auto">
                <a:xfrm>
                  <a:off x="589" y="2357"/>
                  <a:ext cx="59" cy="4"/>
                </a:xfrm>
                <a:prstGeom prst="rect">
                  <a:avLst/>
                </a:prstGeom>
                <a:solidFill>
                  <a:srgbClr val="5D8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2" name="Rectangle 538"/>
                <p:cNvSpPr>
                  <a:spLocks noChangeArrowheads="1"/>
                </p:cNvSpPr>
                <p:nvPr/>
              </p:nvSpPr>
              <p:spPr bwMode="auto">
                <a:xfrm>
                  <a:off x="589" y="2352"/>
                  <a:ext cx="59" cy="5"/>
                </a:xfrm>
                <a:prstGeom prst="rect">
                  <a:avLst/>
                </a:prstGeom>
                <a:solidFill>
                  <a:srgbClr val="5E8A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3" name="Rectangle 539"/>
                <p:cNvSpPr>
                  <a:spLocks noChangeArrowheads="1"/>
                </p:cNvSpPr>
                <p:nvPr/>
              </p:nvSpPr>
              <p:spPr bwMode="auto">
                <a:xfrm>
                  <a:off x="641" y="2297"/>
                  <a:ext cx="7" cy="55"/>
                </a:xfrm>
                <a:prstGeom prst="rect">
                  <a:avLst/>
                </a:prstGeom>
                <a:solidFill>
                  <a:srgbClr val="5E8A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4" name="Rectangle 540"/>
                <p:cNvSpPr>
                  <a:spLocks noChangeArrowheads="1"/>
                </p:cNvSpPr>
                <p:nvPr/>
              </p:nvSpPr>
              <p:spPr bwMode="auto">
                <a:xfrm>
                  <a:off x="589" y="2348"/>
                  <a:ext cx="52" cy="4"/>
                </a:xfrm>
                <a:prstGeom prst="rect">
                  <a:avLst/>
                </a:prstGeom>
                <a:solidFill>
                  <a:srgbClr val="5E8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5" name="Rectangle 541"/>
                <p:cNvSpPr>
                  <a:spLocks noChangeArrowheads="1"/>
                </p:cNvSpPr>
                <p:nvPr/>
              </p:nvSpPr>
              <p:spPr bwMode="auto">
                <a:xfrm>
                  <a:off x="636" y="2297"/>
                  <a:ext cx="5" cy="51"/>
                </a:xfrm>
                <a:prstGeom prst="rect">
                  <a:avLst/>
                </a:prstGeom>
                <a:solidFill>
                  <a:srgbClr val="5E8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6" name="Rectangle 542"/>
                <p:cNvSpPr>
                  <a:spLocks noChangeArrowheads="1"/>
                </p:cNvSpPr>
                <p:nvPr/>
              </p:nvSpPr>
              <p:spPr bwMode="auto">
                <a:xfrm>
                  <a:off x="589" y="2344"/>
                  <a:ext cx="47" cy="4"/>
                </a:xfrm>
                <a:prstGeom prst="rect">
                  <a:avLst/>
                </a:prstGeom>
                <a:solidFill>
                  <a:srgbClr val="5E8B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7" name="Rectangle 543"/>
                <p:cNvSpPr>
                  <a:spLocks noChangeArrowheads="1"/>
                </p:cNvSpPr>
                <p:nvPr/>
              </p:nvSpPr>
              <p:spPr bwMode="auto">
                <a:xfrm>
                  <a:off x="589" y="2340"/>
                  <a:ext cx="47" cy="4"/>
                </a:xfrm>
                <a:prstGeom prst="rect">
                  <a:avLst/>
                </a:prstGeom>
                <a:solidFill>
                  <a:srgbClr val="5F8C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8" name="Rectangle 544"/>
                <p:cNvSpPr>
                  <a:spLocks noChangeArrowheads="1"/>
                </p:cNvSpPr>
                <p:nvPr/>
              </p:nvSpPr>
              <p:spPr bwMode="auto">
                <a:xfrm>
                  <a:off x="629" y="2297"/>
                  <a:ext cx="7" cy="43"/>
                </a:xfrm>
                <a:prstGeom prst="rect">
                  <a:avLst/>
                </a:prstGeom>
                <a:solidFill>
                  <a:srgbClr val="5F8C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9" name="Rectangle 545"/>
                <p:cNvSpPr>
                  <a:spLocks noChangeArrowheads="1"/>
                </p:cNvSpPr>
                <p:nvPr/>
              </p:nvSpPr>
              <p:spPr bwMode="auto">
                <a:xfrm>
                  <a:off x="589" y="2336"/>
                  <a:ext cx="40" cy="4"/>
                </a:xfrm>
                <a:prstGeom prst="rect">
                  <a:avLst/>
                </a:prstGeom>
                <a:solidFill>
                  <a:srgbClr val="5F8C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0" name="Rectangle 546"/>
                <p:cNvSpPr>
                  <a:spLocks noChangeArrowheads="1"/>
                </p:cNvSpPr>
                <p:nvPr/>
              </p:nvSpPr>
              <p:spPr bwMode="auto">
                <a:xfrm>
                  <a:off x="589" y="2332"/>
                  <a:ext cx="40" cy="4"/>
                </a:xfrm>
                <a:prstGeom prst="rect">
                  <a:avLst/>
                </a:prstGeom>
                <a:solidFill>
                  <a:srgbClr val="5F8C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1" name="Rectangle 547"/>
                <p:cNvSpPr>
                  <a:spLocks noChangeArrowheads="1"/>
                </p:cNvSpPr>
                <p:nvPr/>
              </p:nvSpPr>
              <p:spPr bwMode="auto">
                <a:xfrm>
                  <a:off x="622" y="2297"/>
                  <a:ext cx="7" cy="35"/>
                </a:xfrm>
                <a:prstGeom prst="rect">
                  <a:avLst/>
                </a:prstGeom>
                <a:solidFill>
                  <a:srgbClr val="5F8C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2" name="Rectangle 548"/>
                <p:cNvSpPr>
                  <a:spLocks noChangeArrowheads="1"/>
                </p:cNvSpPr>
                <p:nvPr/>
              </p:nvSpPr>
              <p:spPr bwMode="auto">
                <a:xfrm>
                  <a:off x="589" y="2328"/>
                  <a:ext cx="33" cy="4"/>
                </a:xfrm>
                <a:prstGeom prst="rect">
                  <a:avLst/>
                </a:prstGeom>
                <a:solidFill>
                  <a:srgbClr val="5F8D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3" name="Rectangle 549"/>
                <p:cNvSpPr>
                  <a:spLocks noChangeArrowheads="1"/>
                </p:cNvSpPr>
                <p:nvPr/>
              </p:nvSpPr>
              <p:spPr bwMode="auto">
                <a:xfrm>
                  <a:off x="617" y="2297"/>
                  <a:ext cx="5" cy="31"/>
                </a:xfrm>
                <a:prstGeom prst="rect">
                  <a:avLst/>
                </a:prstGeom>
                <a:solidFill>
                  <a:srgbClr val="5F8D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4" name="Rectangle 550"/>
                <p:cNvSpPr>
                  <a:spLocks noChangeArrowheads="1"/>
                </p:cNvSpPr>
                <p:nvPr/>
              </p:nvSpPr>
              <p:spPr bwMode="auto">
                <a:xfrm>
                  <a:off x="589" y="2323"/>
                  <a:ext cx="28" cy="5"/>
                </a:xfrm>
                <a:prstGeom prst="rect">
                  <a:avLst/>
                </a:prstGeom>
                <a:solidFill>
                  <a:srgbClr val="608D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5" name="Rectangle 551"/>
                <p:cNvSpPr>
                  <a:spLocks noChangeArrowheads="1"/>
                </p:cNvSpPr>
                <p:nvPr/>
              </p:nvSpPr>
              <p:spPr bwMode="auto">
                <a:xfrm>
                  <a:off x="589" y="2319"/>
                  <a:ext cx="28" cy="4"/>
                </a:xfrm>
                <a:prstGeom prst="rect">
                  <a:avLst/>
                </a:prstGeom>
                <a:solidFill>
                  <a:srgbClr val="608D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6" name="Rectangle 552"/>
                <p:cNvSpPr>
                  <a:spLocks noChangeArrowheads="1"/>
                </p:cNvSpPr>
                <p:nvPr/>
              </p:nvSpPr>
              <p:spPr bwMode="auto">
                <a:xfrm>
                  <a:off x="610" y="2297"/>
                  <a:ext cx="7" cy="22"/>
                </a:xfrm>
                <a:prstGeom prst="rect">
                  <a:avLst/>
                </a:prstGeom>
                <a:solidFill>
                  <a:srgbClr val="608D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7" name="Rectangle 553"/>
                <p:cNvSpPr>
                  <a:spLocks noChangeArrowheads="1"/>
                </p:cNvSpPr>
                <p:nvPr/>
              </p:nvSpPr>
              <p:spPr bwMode="auto">
                <a:xfrm>
                  <a:off x="589" y="2315"/>
                  <a:ext cx="21" cy="4"/>
                </a:xfrm>
                <a:prstGeom prst="rect">
                  <a:avLst/>
                </a:prstGeom>
                <a:solidFill>
                  <a:srgbClr val="608E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8" name="Rectangle 554"/>
                <p:cNvSpPr>
                  <a:spLocks noChangeArrowheads="1"/>
                </p:cNvSpPr>
                <p:nvPr/>
              </p:nvSpPr>
              <p:spPr bwMode="auto">
                <a:xfrm>
                  <a:off x="589" y="2311"/>
                  <a:ext cx="21" cy="4"/>
                </a:xfrm>
                <a:prstGeom prst="rect">
                  <a:avLst/>
                </a:prstGeom>
                <a:solidFill>
                  <a:srgbClr val="608E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9" name="Rectangle 555"/>
                <p:cNvSpPr>
                  <a:spLocks noChangeArrowheads="1"/>
                </p:cNvSpPr>
                <p:nvPr/>
              </p:nvSpPr>
              <p:spPr bwMode="auto">
                <a:xfrm>
                  <a:off x="603" y="2297"/>
                  <a:ext cx="7" cy="14"/>
                </a:xfrm>
                <a:prstGeom prst="rect">
                  <a:avLst/>
                </a:prstGeom>
                <a:solidFill>
                  <a:srgbClr val="608E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70" name="Rectangle 556"/>
                <p:cNvSpPr>
                  <a:spLocks noChangeArrowheads="1"/>
                </p:cNvSpPr>
                <p:nvPr/>
              </p:nvSpPr>
              <p:spPr bwMode="auto">
                <a:xfrm>
                  <a:off x="589" y="2307"/>
                  <a:ext cx="14" cy="4"/>
                </a:xfrm>
                <a:prstGeom prst="rect">
                  <a:avLst/>
                </a:prstGeom>
                <a:solidFill>
                  <a:srgbClr val="608E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71" name="Rectangle 557"/>
                <p:cNvSpPr>
                  <a:spLocks noChangeArrowheads="1"/>
                </p:cNvSpPr>
                <p:nvPr/>
              </p:nvSpPr>
              <p:spPr bwMode="auto">
                <a:xfrm>
                  <a:off x="598" y="2297"/>
                  <a:ext cx="5" cy="10"/>
                </a:xfrm>
                <a:prstGeom prst="rect">
                  <a:avLst/>
                </a:prstGeom>
                <a:solidFill>
                  <a:srgbClr val="608E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72" name="Rectangle 558"/>
                <p:cNvSpPr>
                  <a:spLocks noChangeArrowheads="1"/>
                </p:cNvSpPr>
                <p:nvPr/>
              </p:nvSpPr>
              <p:spPr bwMode="auto">
                <a:xfrm>
                  <a:off x="589" y="2303"/>
                  <a:ext cx="9" cy="4"/>
                </a:xfrm>
                <a:prstGeom prst="rect">
                  <a:avLst/>
                </a:prstGeom>
                <a:solidFill>
                  <a:srgbClr val="608E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73" name="Rectangle 559"/>
                <p:cNvSpPr>
                  <a:spLocks noChangeArrowheads="1"/>
                </p:cNvSpPr>
                <p:nvPr/>
              </p:nvSpPr>
              <p:spPr bwMode="auto">
                <a:xfrm>
                  <a:off x="589" y="2299"/>
                  <a:ext cx="9" cy="4"/>
                </a:xfrm>
                <a:prstGeom prst="rect">
                  <a:avLst/>
                </a:prstGeom>
                <a:solidFill>
                  <a:srgbClr val="608E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74" name="Rectangle 560"/>
                <p:cNvSpPr>
                  <a:spLocks noChangeArrowheads="1"/>
                </p:cNvSpPr>
                <p:nvPr/>
              </p:nvSpPr>
              <p:spPr bwMode="auto">
                <a:xfrm>
                  <a:off x="591" y="2297"/>
                  <a:ext cx="7" cy="2"/>
                </a:xfrm>
                <a:prstGeom prst="rect">
                  <a:avLst/>
                </a:prstGeom>
                <a:solidFill>
                  <a:srgbClr val="608E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75" name="Rectangle 561"/>
                <p:cNvSpPr>
                  <a:spLocks noChangeArrowheads="1"/>
                </p:cNvSpPr>
                <p:nvPr/>
              </p:nvSpPr>
              <p:spPr bwMode="auto">
                <a:xfrm>
                  <a:off x="589" y="2297"/>
                  <a:ext cx="2" cy="2"/>
                </a:xfrm>
                <a:prstGeom prst="rect">
                  <a:avLst/>
                </a:prstGeom>
                <a:solidFill>
                  <a:srgbClr val="618F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483" name="Freeform 563"/>
              <p:cNvSpPr>
                <a:spLocks/>
              </p:cNvSpPr>
              <p:nvPr/>
            </p:nvSpPr>
            <p:spPr bwMode="auto">
              <a:xfrm>
                <a:off x="589" y="2297"/>
                <a:ext cx="216" cy="236"/>
              </a:xfrm>
              <a:custGeom>
                <a:avLst/>
                <a:gdLst>
                  <a:gd name="T0" fmla="*/ 0 w 216"/>
                  <a:gd name="T1" fmla="*/ 0 h 236"/>
                  <a:gd name="T2" fmla="*/ 0 w 216"/>
                  <a:gd name="T3" fmla="*/ 180 h 236"/>
                  <a:gd name="T4" fmla="*/ 216 w 216"/>
                  <a:gd name="T5" fmla="*/ 236 h 236"/>
                  <a:gd name="T6" fmla="*/ 216 w 216"/>
                  <a:gd name="T7" fmla="*/ 51 h 236"/>
                  <a:gd name="T8" fmla="*/ 0 w 216"/>
                  <a:gd name="T9" fmla="*/ 0 h 236"/>
                </a:gdLst>
                <a:ahLst/>
                <a:cxnLst>
                  <a:cxn ang="0">
                    <a:pos x="T0" y="T1"/>
                  </a:cxn>
                  <a:cxn ang="0">
                    <a:pos x="T2" y="T3"/>
                  </a:cxn>
                  <a:cxn ang="0">
                    <a:pos x="T4" y="T5"/>
                  </a:cxn>
                  <a:cxn ang="0">
                    <a:pos x="T6" y="T7"/>
                  </a:cxn>
                  <a:cxn ang="0">
                    <a:pos x="T8" y="T9"/>
                  </a:cxn>
                </a:cxnLst>
                <a:rect l="0" t="0" r="r" b="b"/>
                <a:pathLst>
                  <a:path w="216" h="236">
                    <a:moveTo>
                      <a:pt x="0" y="0"/>
                    </a:moveTo>
                    <a:lnTo>
                      <a:pt x="0" y="180"/>
                    </a:lnTo>
                    <a:lnTo>
                      <a:pt x="216" y="236"/>
                    </a:lnTo>
                    <a:lnTo>
                      <a:pt x="216" y="51"/>
                    </a:lnTo>
                    <a:lnTo>
                      <a:pt x="0" y="0"/>
                    </a:lnTo>
                    <a:close/>
                  </a:path>
                </a:pathLst>
              </a:custGeom>
              <a:noFill/>
              <a:ln w="7938">
                <a:solidFill>
                  <a:srgbClr val="77777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6" name="Line 565"/>
            <p:cNvSpPr>
              <a:spLocks noChangeShapeType="1"/>
            </p:cNvSpPr>
            <p:nvPr/>
          </p:nvSpPr>
          <p:spPr bwMode="auto">
            <a:xfrm>
              <a:off x="965200" y="3678238"/>
              <a:ext cx="1588" cy="55562"/>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77" name="Group 574"/>
            <p:cNvGrpSpPr>
              <a:grpSpLocks/>
            </p:cNvGrpSpPr>
            <p:nvPr/>
          </p:nvGrpSpPr>
          <p:grpSpPr bwMode="auto">
            <a:xfrm>
              <a:off x="1654175" y="4491038"/>
              <a:ext cx="1358900" cy="703262"/>
              <a:chOff x="1042" y="2829"/>
              <a:chExt cx="856" cy="443"/>
            </a:xfrm>
          </p:grpSpPr>
          <p:sp>
            <p:nvSpPr>
              <p:cNvPr id="1578" name="Freeform 566"/>
              <p:cNvSpPr>
                <a:spLocks/>
              </p:cNvSpPr>
              <p:nvPr/>
            </p:nvSpPr>
            <p:spPr bwMode="auto">
              <a:xfrm>
                <a:off x="1042" y="2868"/>
                <a:ext cx="790" cy="367"/>
              </a:xfrm>
              <a:custGeom>
                <a:avLst/>
                <a:gdLst>
                  <a:gd name="T0" fmla="*/ 790 w 790"/>
                  <a:gd name="T1" fmla="*/ 359 h 367"/>
                  <a:gd name="T2" fmla="*/ 424 w 790"/>
                  <a:gd name="T3" fmla="*/ 120 h 367"/>
                  <a:gd name="T4" fmla="*/ 408 w 790"/>
                  <a:gd name="T5" fmla="*/ 239 h 367"/>
                  <a:gd name="T6" fmla="*/ 99 w 790"/>
                  <a:gd name="T7" fmla="*/ 52 h 367"/>
                  <a:gd name="T8" fmla="*/ 159 w 790"/>
                  <a:gd name="T9" fmla="*/ 38 h 367"/>
                  <a:gd name="T10" fmla="*/ 0 w 790"/>
                  <a:gd name="T11" fmla="*/ 0 h 367"/>
                  <a:gd name="T12" fmla="*/ 66 w 790"/>
                  <a:gd name="T13" fmla="*/ 120 h 367"/>
                  <a:gd name="T14" fmla="*/ 83 w 790"/>
                  <a:gd name="T15" fmla="*/ 67 h 367"/>
                  <a:gd name="T16" fmla="*/ 446 w 790"/>
                  <a:gd name="T17" fmla="*/ 336 h 367"/>
                  <a:gd name="T18" fmla="*/ 441 w 790"/>
                  <a:gd name="T19" fmla="*/ 195 h 367"/>
                  <a:gd name="T20" fmla="*/ 783 w 790"/>
                  <a:gd name="T21" fmla="*/ 367 h 367"/>
                  <a:gd name="T22" fmla="*/ 790 w 790"/>
                  <a:gd name="T23" fmla="*/ 359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0" h="367">
                    <a:moveTo>
                      <a:pt x="790" y="359"/>
                    </a:moveTo>
                    <a:lnTo>
                      <a:pt x="424" y="120"/>
                    </a:lnTo>
                    <a:lnTo>
                      <a:pt x="408" y="239"/>
                    </a:lnTo>
                    <a:lnTo>
                      <a:pt x="99" y="52"/>
                    </a:lnTo>
                    <a:lnTo>
                      <a:pt x="159" y="38"/>
                    </a:lnTo>
                    <a:lnTo>
                      <a:pt x="0" y="0"/>
                    </a:lnTo>
                    <a:lnTo>
                      <a:pt x="66" y="120"/>
                    </a:lnTo>
                    <a:lnTo>
                      <a:pt x="83" y="67"/>
                    </a:lnTo>
                    <a:lnTo>
                      <a:pt x="446" y="336"/>
                    </a:lnTo>
                    <a:lnTo>
                      <a:pt x="441" y="195"/>
                    </a:lnTo>
                    <a:lnTo>
                      <a:pt x="783" y="367"/>
                    </a:lnTo>
                    <a:lnTo>
                      <a:pt x="790" y="3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9" name="Freeform 567"/>
              <p:cNvSpPr>
                <a:spLocks/>
              </p:cNvSpPr>
              <p:nvPr/>
            </p:nvSpPr>
            <p:spPr bwMode="auto">
              <a:xfrm>
                <a:off x="1042" y="2868"/>
                <a:ext cx="790" cy="367"/>
              </a:xfrm>
              <a:custGeom>
                <a:avLst/>
                <a:gdLst>
                  <a:gd name="T0" fmla="*/ 790 w 790"/>
                  <a:gd name="T1" fmla="*/ 359 h 367"/>
                  <a:gd name="T2" fmla="*/ 424 w 790"/>
                  <a:gd name="T3" fmla="*/ 120 h 367"/>
                  <a:gd name="T4" fmla="*/ 408 w 790"/>
                  <a:gd name="T5" fmla="*/ 239 h 367"/>
                  <a:gd name="T6" fmla="*/ 99 w 790"/>
                  <a:gd name="T7" fmla="*/ 52 h 367"/>
                  <a:gd name="T8" fmla="*/ 159 w 790"/>
                  <a:gd name="T9" fmla="*/ 38 h 367"/>
                  <a:gd name="T10" fmla="*/ 0 w 790"/>
                  <a:gd name="T11" fmla="*/ 0 h 367"/>
                  <a:gd name="T12" fmla="*/ 66 w 790"/>
                  <a:gd name="T13" fmla="*/ 120 h 367"/>
                  <a:gd name="T14" fmla="*/ 83 w 790"/>
                  <a:gd name="T15" fmla="*/ 67 h 367"/>
                  <a:gd name="T16" fmla="*/ 446 w 790"/>
                  <a:gd name="T17" fmla="*/ 336 h 367"/>
                  <a:gd name="T18" fmla="*/ 441 w 790"/>
                  <a:gd name="T19" fmla="*/ 195 h 367"/>
                  <a:gd name="T20" fmla="*/ 783 w 790"/>
                  <a:gd name="T21"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0" h="367">
                    <a:moveTo>
                      <a:pt x="790" y="359"/>
                    </a:moveTo>
                    <a:lnTo>
                      <a:pt x="424" y="120"/>
                    </a:lnTo>
                    <a:lnTo>
                      <a:pt x="408" y="239"/>
                    </a:lnTo>
                    <a:lnTo>
                      <a:pt x="99" y="52"/>
                    </a:lnTo>
                    <a:lnTo>
                      <a:pt x="159" y="38"/>
                    </a:lnTo>
                    <a:lnTo>
                      <a:pt x="0" y="0"/>
                    </a:lnTo>
                    <a:lnTo>
                      <a:pt x="66" y="120"/>
                    </a:lnTo>
                    <a:lnTo>
                      <a:pt x="83" y="67"/>
                    </a:lnTo>
                    <a:lnTo>
                      <a:pt x="446" y="336"/>
                    </a:lnTo>
                    <a:lnTo>
                      <a:pt x="441" y="195"/>
                    </a:lnTo>
                    <a:lnTo>
                      <a:pt x="783" y="367"/>
                    </a:lnTo>
                  </a:path>
                </a:pathLst>
              </a:custGeom>
              <a:noFill/>
              <a:ln w="7938">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80" name="Freeform 568"/>
              <p:cNvSpPr>
                <a:spLocks/>
              </p:cNvSpPr>
              <p:nvPr/>
            </p:nvSpPr>
            <p:spPr bwMode="auto">
              <a:xfrm>
                <a:off x="1801" y="3191"/>
                <a:ext cx="97" cy="81"/>
              </a:xfrm>
              <a:custGeom>
                <a:avLst/>
                <a:gdLst>
                  <a:gd name="T0" fmla="*/ 0 w 97"/>
                  <a:gd name="T1" fmla="*/ 63 h 81"/>
                  <a:gd name="T2" fmla="*/ 97 w 97"/>
                  <a:gd name="T3" fmla="*/ 81 h 81"/>
                  <a:gd name="T4" fmla="*/ 55 w 97"/>
                  <a:gd name="T5" fmla="*/ 0 h 81"/>
                  <a:gd name="T6" fmla="*/ 0 w 97"/>
                  <a:gd name="T7" fmla="*/ 63 h 81"/>
                </a:gdLst>
                <a:ahLst/>
                <a:cxnLst>
                  <a:cxn ang="0">
                    <a:pos x="T0" y="T1"/>
                  </a:cxn>
                  <a:cxn ang="0">
                    <a:pos x="T2" y="T3"/>
                  </a:cxn>
                  <a:cxn ang="0">
                    <a:pos x="T4" y="T5"/>
                  </a:cxn>
                  <a:cxn ang="0">
                    <a:pos x="T6" y="T7"/>
                  </a:cxn>
                </a:cxnLst>
                <a:rect l="0" t="0" r="r" b="b"/>
                <a:pathLst>
                  <a:path w="97" h="81">
                    <a:moveTo>
                      <a:pt x="0" y="63"/>
                    </a:moveTo>
                    <a:lnTo>
                      <a:pt x="97" y="81"/>
                    </a:lnTo>
                    <a:lnTo>
                      <a:pt x="55" y="0"/>
                    </a:lnTo>
                    <a:lnTo>
                      <a:pt x="0" y="6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1" name="Freeform 569"/>
              <p:cNvSpPr>
                <a:spLocks/>
              </p:cNvSpPr>
              <p:nvPr/>
            </p:nvSpPr>
            <p:spPr bwMode="auto">
              <a:xfrm>
                <a:off x="1799" y="3198"/>
                <a:ext cx="99" cy="74"/>
              </a:xfrm>
              <a:custGeom>
                <a:avLst/>
                <a:gdLst>
                  <a:gd name="T0" fmla="*/ 0 w 99"/>
                  <a:gd name="T1" fmla="*/ 68 h 74"/>
                  <a:gd name="T2" fmla="*/ 99 w 99"/>
                  <a:gd name="T3" fmla="*/ 74 h 74"/>
                  <a:gd name="T4" fmla="*/ 45 w 99"/>
                  <a:gd name="T5" fmla="*/ 0 h 74"/>
                  <a:gd name="T6" fmla="*/ 0 w 99"/>
                  <a:gd name="T7" fmla="*/ 68 h 74"/>
                </a:gdLst>
                <a:ahLst/>
                <a:cxnLst>
                  <a:cxn ang="0">
                    <a:pos x="T0" y="T1"/>
                  </a:cxn>
                  <a:cxn ang="0">
                    <a:pos x="T2" y="T3"/>
                  </a:cxn>
                  <a:cxn ang="0">
                    <a:pos x="T4" y="T5"/>
                  </a:cxn>
                  <a:cxn ang="0">
                    <a:pos x="T6" y="T7"/>
                  </a:cxn>
                </a:cxnLst>
                <a:rect l="0" t="0" r="r" b="b"/>
                <a:pathLst>
                  <a:path w="99" h="74">
                    <a:moveTo>
                      <a:pt x="0" y="68"/>
                    </a:moveTo>
                    <a:lnTo>
                      <a:pt x="99" y="74"/>
                    </a:lnTo>
                    <a:lnTo>
                      <a:pt x="45" y="0"/>
                    </a:lnTo>
                    <a:lnTo>
                      <a:pt x="0" y="6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2" name="Freeform 570"/>
              <p:cNvSpPr>
                <a:spLocks/>
              </p:cNvSpPr>
              <p:nvPr/>
            </p:nvSpPr>
            <p:spPr bwMode="auto">
              <a:xfrm>
                <a:off x="1042" y="2829"/>
                <a:ext cx="790" cy="367"/>
              </a:xfrm>
              <a:custGeom>
                <a:avLst/>
                <a:gdLst>
                  <a:gd name="T0" fmla="*/ 790 w 790"/>
                  <a:gd name="T1" fmla="*/ 358 h 367"/>
                  <a:gd name="T2" fmla="*/ 424 w 790"/>
                  <a:gd name="T3" fmla="*/ 120 h 367"/>
                  <a:gd name="T4" fmla="*/ 408 w 790"/>
                  <a:gd name="T5" fmla="*/ 238 h 367"/>
                  <a:gd name="T6" fmla="*/ 99 w 790"/>
                  <a:gd name="T7" fmla="*/ 52 h 367"/>
                  <a:gd name="T8" fmla="*/ 159 w 790"/>
                  <a:gd name="T9" fmla="*/ 35 h 367"/>
                  <a:gd name="T10" fmla="*/ 0 w 790"/>
                  <a:gd name="T11" fmla="*/ 0 h 367"/>
                  <a:gd name="T12" fmla="*/ 66 w 790"/>
                  <a:gd name="T13" fmla="*/ 120 h 367"/>
                  <a:gd name="T14" fmla="*/ 83 w 790"/>
                  <a:gd name="T15" fmla="*/ 66 h 367"/>
                  <a:gd name="T16" fmla="*/ 446 w 790"/>
                  <a:gd name="T17" fmla="*/ 336 h 367"/>
                  <a:gd name="T18" fmla="*/ 441 w 790"/>
                  <a:gd name="T19" fmla="*/ 195 h 367"/>
                  <a:gd name="T20" fmla="*/ 783 w 790"/>
                  <a:gd name="T21" fmla="*/ 367 h 367"/>
                  <a:gd name="T22" fmla="*/ 790 w 790"/>
                  <a:gd name="T23" fmla="*/ 358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0" h="367">
                    <a:moveTo>
                      <a:pt x="790" y="358"/>
                    </a:moveTo>
                    <a:lnTo>
                      <a:pt x="424" y="120"/>
                    </a:lnTo>
                    <a:lnTo>
                      <a:pt x="408" y="238"/>
                    </a:lnTo>
                    <a:lnTo>
                      <a:pt x="99" y="52"/>
                    </a:lnTo>
                    <a:lnTo>
                      <a:pt x="159" y="35"/>
                    </a:lnTo>
                    <a:lnTo>
                      <a:pt x="0" y="0"/>
                    </a:lnTo>
                    <a:lnTo>
                      <a:pt x="66" y="120"/>
                    </a:lnTo>
                    <a:lnTo>
                      <a:pt x="83" y="66"/>
                    </a:lnTo>
                    <a:lnTo>
                      <a:pt x="446" y="336"/>
                    </a:lnTo>
                    <a:lnTo>
                      <a:pt x="441" y="195"/>
                    </a:lnTo>
                    <a:lnTo>
                      <a:pt x="783" y="367"/>
                    </a:lnTo>
                    <a:lnTo>
                      <a:pt x="790" y="358"/>
                    </a:lnTo>
                    <a:close/>
                  </a:path>
                </a:pathLst>
              </a:custGeom>
              <a:solidFill>
                <a:srgbClr val="DC00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3" name="Freeform 571"/>
              <p:cNvSpPr>
                <a:spLocks/>
              </p:cNvSpPr>
              <p:nvPr/>
            </p:nvSpPr>
            <p:spPr bwMode="auto">
              <a:xfrm>
                <a:off x="1042" y="2829"/>
                <a:ext cx="790" cy="367"/>
              </a:xfrm>
              <a:custGeom>
                <a:avLst/>
                <a:gdLst>
                  <a:gd name="T0" fmla="*/ 790 w 790"/>
                  <a:gd name="T1" fmla="*/ 358 h 367"/>
                  <a:gd name="T2" fmla="*/ 424 w 790"/>
                  <a:gd name="T3" fmla="*/ 120 h 367"/>
                  <a:gd name="T4" fmla="*/ 408 w 790"/>
                  <a:gd name="T5" fmla="*/ 238 h 367"/>
                  <a:gd name="T6" fmla="*/ 99 w 790"/>
                  <a:gd name="T7" fmla="*/ 52 h 367"/>
                  <a:gd name="T8" fmla="*/ 159 w 790"/>
                  <a:gd name="T9" fmla="*/ 35 h 367"/>
                  <a:gd name="T10" fmla="*/ 0 w 790"/>
                  <a:gd name="T11" fmla="*/ 0 h 367"/>
                  <a:gd name="T12" fmla="*/ 66 w 790"/>
                  <a:gd name="T13" fmla="*/ 120 h 367"/>
                  <a:gd name="T14" fmla="*/ 83 w 790"/>
                  <a:gd name="T15" fmla="*/ 66 h 367"/>
                  <a:gd name="T16" fmla="*/ 446 w 790"/>
                  <a:gd name="T17" fmla="*/ 336 h 367"/>
                  <a:gd name="T18" fmla="*/ 441 w 790"/>
                  <a:gd name="T19" fmla="*/ 195 h 367"/>
                  <a:gd name="T20" fmla="*/ 783 w 790"/>
                  <a:gd name="T21"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0" h="367">
                    <a:moveTo>
                      <a:pt x="790" y="358"/>
                    </a:moveTo>
                    <a:lnTo>
                      <a:pt x="424" y="120"/>
                    </a:lnTo>
                    <a:lnTo>
                      <a:pt x="408" y="238"/>
                    </a:lnTo>
                    <a:lnTo>
                      <a:pt x="99" y="52"/>
                    </a:lnTo>
                    <a:lnTo>
                      <a:pt x="159" y="35"/>
                    </a:lnTo>
                    <a:lnTo>
                      <a:pt x="0" y="0"/>
                    </a:lnTo>
                    <a:lnTo>
                      <a:pt x="66" y="120"/>
                    </a:lnTo>
                    <a:lnTo>
                      <a:pt x="83" y="66"/>
                    </a:lnTo>
                    <a:lnTo>
                      <a:pt x="446" y="336"/>
                    </a:lnTo>
                    <a:lnTo>
                      <a:pt x="441" y="195"/>
                    </a:lnTo>
                    <a:lnTo>
                      <a:pt x="783" y="367"/>
                    </a:lnTo>
                  </a:path>
                </a:pathLst>
              </a:custGeom>
              <a:noFill/>
              <a:ln w="7938">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84" name="Freeform 572"/>
              <p:cNvSpPr>
                <a:spLocks/>
              </p:cNvSpPr>
              <p:nvPr/>
            </p:nvSpPr>
            <p:spPr bwMode="auto">
              <a:xfrm>
                <a:off x="1801" y="3152"/>
                <a:ext cx="97" cy="79"/>
              </a:xfrm>
              <a:custGeom>
                <a:avLst/>
                <a:gdLst>
                  <a:gd name="T0" fmla="*/ 0 w 97"/>
                  <a:gd name="T1" fmla="*/ 62 h 79"/>
                  <a:gd name="T2" fmla="*/ 97 w 97"/>
                  <a:gd name="T3" fmla="*/ 79 h 79"/>
                  <a:gd name="T4" fmla="*/ 55 w 97"/>
                  <a:gd name="T5" fmla="*/ 0 h 79"/>
                  <a:gd name="T6" fmla="*/ 0 w 97"/>
                  <a:gd name="T7" fmla="*/ 62 h 79"/>
                </a:gdLst>
                <a:ahLst/>
                <a:cxnLst>
                  <a:cxn ang="0">
                    <a:pos x="T0" y="T1"/>
                  </a:cxn>
                  <a:cxn ang="0">
                    <a:pos x="T2" y="T3"/>
                  </a:cxn>
                  <a:cxn ang="0">
                    <a:pos x="T4" y="T5"/>
                  </a:cxn>
                  <a:cxn ang="0">
                    <a:pos x="T6" y="T7"/>
                  </a:cxn>
                </a:cxnLst>
                <a:rect l="0" t="0" r="r" b="b"/>
                <a:pathLst>
                  <a:path w="97" h="79">
                    <a:moveTo>
                      <a:pt x="0" y="62"/>
                    </a:moveTo>
                    <a:lnTo>
                      <a:pt x="97" y="79"/>
                    </a:lnTo>
                    <a:lnTo>
                      <a:pt x="55" y="0"/>
                    </a:lnTo>
                    <a:lnTo>
                      <a:pt x="0" y="62"/>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5" name="Freeform 573"/>
              <p:cNvSpPr>
                <a:spLocks/>
              </p:cNvSpPr>
              <p:nvPr/>
            </p:nvSpPr>
            <p:spPr bwMode="auto">
              <a:xfrm>
                <a:off x="1799" y="3158"/>
                <a:ext cx="99" cy="73"/>
              </a:xfrm>
              <a:custGeom>
                <a:avLst/>
                <a:gdLst>
                  <a:gd name="T0" fmla="*/ 0 w 99"/>
                  <a:gd name="T1" fmla="*/ 69 h 73"/>
                  <a:gd name="T2" fmla="*/ 99 w 99"/>
                  <a:gd name="T3" fmla="*/ 73 h 73"/>
                  <a:gd name="T4" fmla="*/ 45 w 99"/>
                  <a:gd name="T5" fmla="*/ 0 h 73"/>
                  <a:gd name="T6" fmla="*/ 0 w 99"/>
                  <a:gd name="T7" fmla="*/ 69 h 73"/>
                </a:gdLst>
                <a:ahLst/>
                <a:cxnLst>
                  <a:cxn ang="0">
                    <a:pos x="T0" y="T1"/>
                  </a:cxn>
                  <a:cxn ang="0">
                    <a:pos x="T2" y="T3"/>
                  </a:cxn>
                  <a:cxn ang="0">
                    <a:pos x="T4" y="T5"/>
                  </a:cxn>
                  <a:cxn ang="0">
                    <a:pos x="T6" y="T7"/>
                  </a:cxn>
                </a:cxnLst>
                <a:rect l="0" t="0" r="r" b="b"/>
                <a:pathLst>
                  <a:path w="99" h="73">
                    <a:moveTo>
                      <a:pt x="0" y="69"/>
                    </a:moveTo>
                    <a:lnTo>
                      <a:pt x="99" y="73"/>
                    </a:lnTo>
                    <a:lnTo>
                      <a:pt x="45" y="0"/>
                    </a:lnTo>
                    <a:lnTo>
                      <a:pt x="0" y="69"/>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6" name="Group 900"/>
            <p:cNvGrpSpPr>
              <a:grpSpLocks/>
            </p:cNvGrpSpPr>
            <p:nvPr/>
          </p:nvGrpSpPr>
          <p:grpSpPr bwMode="auto">
            <a:xfrm>
              <a:off x="1058863" y="3576638"/>
              <a:ext cx="665162" cy="630237"/>
              <a:chOff x="667" y="2253"/>
              <a:chExt cx="419" cy="397"/>
            </a:xfrm>
          </p:grpSpPr>
          <p:grpSp>
            <p:nvGrpSpPr>
              <p:cNvPr id="1587" name="Group 775"/>
              <p:cNvGrpSpPr>
                <a:grpSpLocks/>
              </p:cNvGrpSpPr>
              <p:nvPr/>
            </p:nvGrpSpPr>
            <p:grpSpPr bwMode="auto">
              <a:xfrm>
                <a:off x="667" y="2253"/>
                <a:ext cx="255" cy="250"/>
                <a:chOff x="667" y="2253"/>
                <a:chExt cx="255" cy="250"/>
              </a:xfrm>
            </p:grpSpPr>
            <p:sp>
              <p:nvSpPr>
                <p:cNvPr id="1712" name="Freeform 575"/>
                <p:cNvSpPr>
                  <a:spLocks/>
                </p:cNvSpPr>
                <p:nvPr/>
              </p:nvSpPr>
              <p:spPr bwMode="auto">
                <a:xfrm>
                  <a:off x="669" y="2255"/>
                  <a:ext cx="250" cy="123"/>
                </a:xfrm>
                <a:custGeom>
                  <a:avLst/>
                  <a:gdLst>
                    <a:gd name="T0" fmla="*/ 0 w 250"/>
                    <a:gd name="T1" fmla="*/ 116 h 123"/>
                    <a:gd name="T2" fmla="*/ 4 w 250"/>
                    <a:gd name="T3" fmla="*/ 92 h 123"/>
                    <a:gd name="T4" fmla="*/ 12 w 250"/>
                    <a:gd name="T5" fmla="*/ 70 h 123"/>
                    <a:gd name="T6" fmla="*/ 25 w 250"/>
                    <a:gd name="T7" fmla="*/ 48 h 123"/>
                    <a:gd name="T8" fmla="*/ 39 w 250"/>
                    <a:gd name="T9" fmla="*/ 34 h 123"/>
                    <a:gd name="T10" fmla="*/ 48 w 250"/>
                    <a:gd name="T11" fmla="*/ 26 h 123"/>
                    <a:gd name="T12" fmla="*/ 58 w 250"/>
                    <a:gd name="T13" fmla="*/ 19 h 123"/>
                    <a:gd name="T14" fmla="*/ 68 w 250"/>
                    <a:gd name="T15" fmla="*/ 13 h 123"/>
                    <a:gd name="T16" fmla="*/ 80 w 250"/>
                    <a:gd name="T17" fmla="*/ 8 h 123"/>
                    <a:gd name="T18" fmla="*/ 91 w 250"/>
                    <a:gd name="T19" fmla="*/ 5 h 123"/>
                    <a:gd name="T20" fmla="*/ 103 w 250"/>
                    <a:gd name="T21" fmla="*/ 2 h 123"/>
                    <a:gd name="T22" fmla="*/ 115 w 250"/>
                    <a:gd name="T23" fmla="*/ 0 h 123"/>
                    <a:gd name="T24" fmla="*/ 127 w 250"/>
                    <a:gd name="T25" fmla="*/ 0 h 123"/>
                    <a:gd name="T26" fmla="*/ 139 w 250"/>
                    <a:gd name="T27" fmla="*/ 1 h 123"/>
                    <a:gd name="T28" fmla="*/ 151 w 250"/>
                    <a:gd name="T29" fmla="*/ 2 h 123"/>
                    <a:gd name="T30" fmla="*/ 163 w 250"/>
                    <a:gd name="T31" fmla="*/ 6 h 123"/>
                    <a:gd name="T32" fmla="*/ 175 w 250"/>
                    <a:gd name="T33" fmla="*/ 9 h 123"/>
                    <a:gd name="T34" fmla="*/ 186 w 250"/>
                    <a:gd name="T35" fmla="*/ 15 h 123"/>
                    <a:gd name="T36" fmla="*/ 196 w 250"/>
                    <a:gd name="T37" fmla="*/ 21 h 123"/>
                    <a:gd name="T38" fmla="*/ 206 w 250"/>
                    <a:gd name="T39" fmla="*/ 30 h 123"/>
                    <a:gd name="T40" fmla="*/ 220 w 250"/>
                    <a:gd name="T41" fmla="*/ 42 h 123"/>
                    <a:gd name="T42" fmla="*/ 234 w 250"/>
                    <a:gd name="T43" fmla="*/ 63 h 123"/>
                    <a:gd name="T44" fmla="*/ 244 w 250"/>
                    <a:gd name="T45" fmla="*/ 84 h 123"/>
                    <a:gd name="T46" fmla="*/ 249 w 250"/>
                    <a:gd name="T47" fmla="*/ 107 h 123"/>
                    <a:gd name="T48" fmla="*/ 250 w 250"/>
                    <a:gd name="T49" fmla="*/ 123 h 123"/>
                    <a:gd name="T50" fmla="*/ 230 w 250"/>
                    <a:gd name="T51" fmla="*/ 120 h 123"/>
                    <a:gd name="T52" fmla="*/ 228 w 250"/>
                    <a:gd name="T53" fmla="*/ 100 h 123"/>
                    <a:gd name="T54" fmla="*/ 222 w 250"/>
                    <a:gd name="T55" fmla="*/ 81 h 123"/>
                    <a:gd name="T56" fmla="*/ 212 w 250"/>
                    <a:gd name="T57" fmla="*/ 64 h 123"/>
                    <a:gd name="T58" fmla="*/ 198 w 250"/>
                    <a:gd name="T59" fmla="*/ 47 h 123"/>
                    <a:gd name="T60" fmla="*/ 189 w 250"/>
                    <a:gd name="T61" fmla="*/ 40 h 123"/>
                    <a:gd name="T62" fmla="*/ 181 w 250"/>
                    <a:gd name="T63" fmla="*/ 34 h 123"/>
                    <a:gd name="T64" fmla="*/ 171 w 250"/>
                    <a:gd name="T65" fmla="*/ 30 h 123"/>
                    <a:gd name="T66" fmla="*/ 162 w 250"/>
                    <a:gd name="T67" fmla="*/ 26 h 123"/>
                    <a:gd name="T68" fmla="*/ 152 w 250"/>
                    <a:gd name="T69" fmla="*/ 22 h 123"/>
                    <a:gd name="T70" fmla="*/ 143 w 250"/>
                    <a:gd name="T71" fmla="*/ 21 h 123"/>
                    <a:gd name="T72" fmla="*/ 132 w 250"/>
                    <a:gd name="T73" fmla="*/ 20 h 123"/>
                    <a:gd name="T74" fmla="*/ 122 w 250"/>
                    <a:gd name="T75" fmla="*/ 20 h 123"/>
                    <a:gd name="T76" fmla="*/ 112 w 250"/>
                    <a:gd name="T77" fmla="*/ 20 h 123"/>
                    <a:gd name="T78" fmla="*/ 102 w 250"/>
                    <a:gd name="T79" fmla="*/ 22 h 123"/>
                    <a:gd name="T80" fmla="*/ 92 w 250"/>
                    <a:gd name="T81" fmla="*/ 25 h 123"/>
                    <a:gd name="T82" fmla="*/ 83 w 250"/>
                    <a:gd name="T83" fmla="*/ 28 h 123"/>
                    <a:gd name="T84" fmla="*/ 73 w 250"/>
                    <a:gd name="T85" fmla="*/ 33 h 123"/>
                    <a:gd name="T86" fmla="*/ 65 w 250"/>
                    <a:gd name="T87" fmla="*/ 39 h 123"/>
                    <a:gd name="T88" fmla="*/ 56 w 250"/>
                    <a:gd name="T89" fmla="*/ 45 h 123"/>
                    <a:gd name="T90" fmla="*/ 48 w 250"/>
                    <a:gd name="T91" fmla="*/ 52 h 123"/>
                    <a:gd name="T92" fmla="*/ 35 w 250"/>
                    <a:gd name="T93" fmla="*/ 68 h 123"/>
                    <a:gd name="T94" fmla="*/ 27 w 250"/>
                    <a:gd name="T95" fmla="*/ 87 h 123"/>
                    <a:gd name="T96" fmla="*/ 22 w 250"/>
                    <a:gd name="T97" fmla="*/ 106 h 123"/>
                    <a:gd name="T98" fmla="*/ 19 w 250"/>
                    <a:gd name="T9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0" h="123">
                      <a:moveTo>
                        <a:pt x="0" y="123"/>
                      </a:moveTo>
                      <a:lnTo>
                        <a:pt x="0" y="116"/>
                      </a:lnTo>
                      <a:lnTo>
                        <a:pt x="1" y="104"/>
                      </a:lnTo>
                      <a:lnTo>
                        <a:pt x="4" y="92"/>
                      </a:lnTo>
                      <a:lnTo>
                        <a:pt x="7" y="80"/>
                      </a:lnTo>
                      <a:lnTo>
                        <a:pt x="12" y="70"/>
                      </a:lnTo>
                      <a:lnTo>
                        <a:pt x="18" y="59"/>
                      </a:lnTo>
                      <a:lnTo>
                        <a:pt x="25" y="48"/>
                      </a:lnTo>
                      <a:lnTo>
                        <a:pt x="34" y="39"/>
                      </a:lnTo>
                      <a:lnTo>
                        <a:pt x="39" y="34"/>
                      </a:lnTo>
                      <a:lnTo>
                        <a:pt x="43" y="31"/>
                      </a:lnTo>
                      <a:lnTo>
                        <a:pt x="48" y="26"/>
                      </a:lnTo>
                      <a:lnTo>
                        <a:pt x="53" y="22"/>
                      </a:lnTo>
                      <a:lnTo>
                        <a:pt x="58" y="19"/>
                      </a:lnTo>
                      <a:lnTo>
                        <a:pt x="64" y="17"/>
                      </a:lnTo>
                      <a:lnTo>
                        <a:pt x="68" y="13"/>
                      </a:lnTo>
                      <a:lnTo>
                        <a:pt x="74" y="11"/>
                      </a:lnTo>
                      <a:lnTo>
                        <a:pt x="80" y="8"/>
                      </a:lnTo>
                      <a:lnTo>
                        <a:pt x="85" y="6"/>
                      </a:lnTo>
                      <a:lnTo>
                        <a:pt x="91" y="5"/>
                      </a:lnTo>
                      <a:lnTo>
                        <a:pt x="97" y="4"/>
                      </a:lnTo>
                      <a:lnTo>
                        <a:pt x="103" y="2"/>
                      </a:lnTo>
                      <a:lnTo>
                        <a:pt x="109" y="1"/>
                      </a:lnTo>
                      <a:lnTo>
                        <a:pt x="115" y="0"/>
                      </a:lnTo>
                      <a:lnTo>
                        <a:pt x="121" y="0"/>
                      </a:lnTo>
                      <a:lnTo>
                        <a:pt x="127" y="0"/>
                      </a:lnTo>
                      <a:lnTo>
                        <a:pt x="133" y="0"/>
                      </a:lnTo>
                      <a:lnTo>
                        <a:pt x="139" y="1"/>
                      </a:lnTo>
                      <a:lnTo>
                        <a:pt x="145" y="1"/>
                      </a:lnTo>
                      <a:lnTo>
                        <a:pt x="151" y="2"/>
                      </a:lnTo>
                      <a:lnTo>
                        <a:pt x="157" y="4"/>
                      </a:lnTo>
                      <a:lnTo>
                        <a:pt x="163" y="6"/>
                      </a:lnTo>
                      <a:lnTo>
                        <a:pt x="169" y="7"/>
                      </a:lnTo>
                      <a:lnTo>
                        <a:pt x="175" y="9"/>
                      </a:lnTo>
                      <a:lnTo>
                        <a:pt x="180" y="12"/>
                      </a:lnTo>
                      <a:lnTo>
                        <a:pt x="186" y="15"/>
                      </a:lnTo>
                      <a:lnTo>
                        <a:pt x="191" y="18"/>
                      </a:lnTo>
                      <a:lnTo>
                        <a:pt x="196" y="21"/>
                      </a:lnTo>
                      <a:lnTo>
                        <a:pt x="201" y="25"/>
                      </a:lnTo>
                      <a:lnTo>
                        <a:pt x="206" y="30"/>
                      </a:lnTo>
                      <a:lnTo>
                        <a:pt x="211" y="33"/>
                      </a:lnTo>
                      <a:lnTo>
                        <a:pt x="220" y="42"/>
                      </a:lnTo>
                      <a:lnTo>
                        <a:pt x="228" y="52"/>
                      </a:lnTo>
                      <a:lnTo>
                        <a:pt x="234" y="63"/>
                      </a:lnTo>
                      <a:lnTo>
                        <a:pt x="240" y="73"/>
                      </a:lnTo>
                      <a:lnTo>
                        <a:pt x="244" y="84"/>
                      </a:lnTo>
                      <a:lnTo>
                        <a:pt x="247" y="96"/>
                      </a:lnTo>
                      <a:lnTo>
                        <a:pt x="249" y="107"/>
                      </a:lnTo>
                      <a:lnTo>
                        <a:pt x="250" y="119"/>
                      </a:lnTo>
                      <a:lnTo>
                        <a:pt x="250" y="123"/>
                      </a:lnTo>
                      <a:lnTo>
                        <a:pt x="230" y="123"/>
                      </a:lnTo>
                      <a:lnTo>
                        <a:pt x="230" y="120"/>
                      </a:lnTo>
                      <a:lnTo>
                        <a:pt x="230" y="110"/>
                      </a:lnTo>
                      <a:lnTo>
                        <a:pt x="228" y="100"/>
                      </a:lnTo>
                      <a:lnTo>
                        <a:pt x="225" y="91"/>
                      </a:lnTo>
                      <a:lnTo>
                        <a:pt x="222" y="81"/>
                      </a:lnTo>
                      <a:lnTo>
                        <a:pt x="217" y="72"/>
                      </a:lnTo>
                      <a:lnTo>
                        <a:pt x="212" y="64"/>
                      </a:lnTo>
                      <a:lnTo>
                        <a:pt x="205" y="55"/>
                      </a:lnTo>
                      <a:lnTo>
                        <a:pt x="198" y="47"/>
                      </a:lnTo>
                      <a:lnTo>
                        <a:pt x="193" y="44"/>
                      </a:lnTo>
                      <a:lnTo>
                        <a:pt x="189" y="40"/>
                      </a:lnTo>
                      <a:lnTo>
                        <a:pt x="185" y="38"/>
                      </a:lnTo>
                      <a:lnTo>
                        <a:pt x="181" y="34"/>
                      </a:lnTo>
                      <a:lnTo>
                        <a:pt x="176" y="32"/>
                      </a:lnTo>
                      <a:lnTo>
                        <a:pt x="171" y="30"/>
                      </a:lnTo>
                      <a:lnTo>
                        <a:pt x="167" y="28"/>
                      </a:lnTo>
                      <a:lnTo>
                        <a:pt x="162" y="26"/>
                      </a:lnTo>
                      <a:lnTo>
                        <a:pt x="157" y="25"/>
                      </a:lnTo>
                      <a:lnTo>
                        <a:pt x="152" y="22"/>
                      </a:lnTo>
                      <a:lnTo>
                        <a:pt x="147" y="21"/>
                      </a:lnTo>
                      <a:lnTo>
                        <a:pt x="143" y="21"/>
                      </a:lnTo>
                      <a:lnTo>
                        <a:pt x="138" y="20"/>
                      </a:lnTo>
                      <a:lnTo>
                        <a:pt x="132" y="20"/>
                      </a:lnTo>
                      <a:lnTo>
                        <a:pt x="127" y="20"/>
                      </a:lnTo>
                      <a:lnTo>
                        <a:pt x="122" y="20"/>
                      </a:lnTo>
                      <a:lnTo>
                        <a:pt x="116" y="20"/>
                      </a:lnTo>
                      <a:lnTo>
                        <a:pt x="112" y="20"/>
                      </a:lnTo>
                      <a:lnTo>
                        <a:pt x="107" y="21"/>
                      </a:lnTo>
                      <a:lnTo>
                        <a:pt x="102" y="22"/>
                      </a:lnTo>
                      <a:lnTo>
                        <a:pt x="97" y="24"/>
                      </a:lnTo>
                      <a:lnTo>
                        <a:pt x="92" y="25"/>
                      </a:lnTo>
                      <a:lnTo>
                        <a:pt x="88" y="26"/>
                      </a:lnTo>
                      <a:lnTo>
                        <a:pt x="83" y="28"/>
                      </a:lnTo>
                      <a:lnTo>
                        <a:pt x="78" y="31"/>
                      </a:lnTo>
                      <a:lnTo>
                        <a:pt x="73" y="33"/>
                      </a:lnTo>
                      <a:lnTo>
                        <a:pt x="68" y="35"/>
                      </a:lnTo>
                      <a:lnTo>
                        <a:pt x="65" y="39"/>
                      </a:lnTo>
                      <a:lnTo>
                        <a:pt x="60" y="41"/>
                      </a:lnTo>
                      <a:lnTo>
                        <a:pt x="56" y="45"/>
                      </a:lnTo>
                      <a:lnTo>
                        <a:pt x="52" y="48"/>
                      </a:lnTo>
                      <a:lnTo>
                        <a:pt x="48" y="52"/>
                      </a:lnTo>
                      <a:lnTo>
                        <a:pt x="41" y="60"/>
                      </a:lnTo>
                      <a:lnTo>
                        <a:pt x="35" y="68"/>
                      </a:lnTo>
                      <a:lnTo>
                        <a:pt x="30" y="78"/>
                      </a:lnTo>
                      <a:lnTo>
                        <a:pt x="27" y="87"/>
                      </a:lnTo>
                      <a:lnTo>
                        <a:pt x="23" y="97"/>
                      </a:lnTo>
                      <a:lnTo>
                        <a:pt x="22" y="106"/>
                      </a:lnTo>
                      <a:lnTo>
                        <a:pt x="21" y="117"/>
                      </a:lnTo>
                      <a:lnTo>
                        <a:pt x="19" y="123"/>
                      </a:lnTo>
                      <a:lnTo>
                        <a:pt x="0" y="123"/>
                      </a:lnTo>
                      <a:close/>
                    </a:path>
                  </a:pathLst>
                </a:custGeom>
                <a:solidFill>
                  <a:srgbClr val="CC99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3" name="Freeform 576"/>
                <p:cNvSpPr>
                  <a:spLocks/>
                </p:cNvSpPr>
                <p:nvPr/>
              </p:nvSpPr>
              <p:spPr bwMode="auto">
                <a:xfrm>
                  <a:off x="669" y="2378"/>
                  <a:ext cx="250" cy="123"/>
                </a:xfrm>
                <a:custGeom>
                  <a:avLst/>
                  <a:gdLst>
                    <a:gd name="T0" fmla="*/ 0 w 250"/>
                    <a:gd name="T1" fmla="*/ 4 h 123"/>
                    <a:gd name="T2" fmla="*/ 4 w 250"/>
                    <a:gd name="T3" fmla="*/ 28 h 123"/>
                    <a:gd name="T4" fmla="*/ 11 w 250"/>
                    <a:gd name="T5" fmla="*/ 50 h 123"/>
                    <a:gd name="T6" fmla="*/ 23 w 250"/>
                    <a:gd name="T7" fmla="*/ 72 h 123"/>
                    <a:gd name="T8" fmla="*/ 40 w 250"/>
                    <a:gd name="T9" fmla="*/ 90 h 123"/>
                    <a:gd name="T10" fmla="*/ 49 w 250"/>
                    <a:gd name="T11" fmla="*/ 97 h 123"/>
                    <a:gd name="T12" fmla="*/ 60 w 250"/>
                    <a:gd name="T13" fmla="*/ 105 h 123"/>
                    <a:gd name="T14" fmla="*/ 71 w 250"/>
                    <a:gd name="T15" fmla="*/ 110 h 123"/>
                    <a:gd name="T16" fmla="*/ 82 w 250"/>
                    <a:gd name="T17" fmla="*/ 115 h 123"/>
                    <a:gd name="T18" fmla="*/ 94 w 250"/>
                    <a:gd name="T19" fmla="*/ 119 h 123"/>
                    <a:gd name="T20" fmla="*/ 106 w 250"/>
                    <a:gd name="T21" fmla="*/ 121 h 123"/>
                    <a:gd name="T22" fmla="*/ 118 w 250"/>
                    <a:gd name="T23" fmla="*/ 123 h 123"/>
                    <a:gd name="T24" fmla="*/ 129 w 250"/>
                    <a:gd name="T25" fmla="*/ 123 h 123"/>
                    <a:gd name="T26" fmla="*/ 141 w 250"/>
                    <a:gd name="T27" fmla="*/ 122 h 123"/>
                    <a:gd name="T28" fmla="*/ 153 w 250"/>
                    <a:gd name="T29" fmla="*/ 120 h 123"/>
                    <a:gd name="T30" fmla="*/ 164 w 250"/>
                    <a:gd name="T31" fmla="*/ 117 h 123"/>
                    <a:gd name="T32" fmla="*/ 176 w 250"/>
                    <a:gd name="T33" fmla="*/ 113 h 123"/>
                    <a:gd name="T34" fmla="*/ 187 w 250"/>
                    <a:gd name="T35" fmla="*/ 107 h 123"/>
                    <a:gd name="T36" fmla="*/ 198 w 250"/>
                    <a:gd name="T37" fmla="*/ 101 h 123"/>
                    <a:gd name="T38" fmla="*/ 207 w 250"/>
                    <a:gd name="T39" fmla="*/ 93 h 123"/>
                    <a:gd name="T40" fmla="*/ 217 w 250"/>
                    <a:gd name="T41" fmla="*/ 84 h 123"/>
                    <a:gd name="T42" fmla="*/ 232 w 250"/>
                    <a:gd name="T43" fmla="*/ 64 h 123"/>
                    <a:gd name="T44" fmla="*/ 243 w 250"/>
                    <a:gd name="T45" fmla="*/ 43 h 123"/>
                    <a:gd name="T46" fmla="*/ 249 w 250"/>
                    <a:gd name="T47" fmla="*/ 20 h 123"/>
                    <a:gd name="T48" fmla="*/ 250 w 250"/>
                    <a:gd name="T49" fmla="*/ 0 h 123"/>
                    <a:gd name="T50" fmla="*/ 230 w 250"/>
                    <a:gd name="T51" fmla="*/ 7 h 123"/>
                    <a:gd name="T52" fmla="*/ 228 w 250"/>
                    <a:gd name="T53" fmla="*/ 27 h 123"/>
                    <a:gd name="T54" fmla="*/ 220 w 250"/>
                    <a:gd name="T55" fmla="*/ 46 h 123"/>
                    <a:gd name="T56" fmla="*/ 208 w 250"/>
                    <a:gd name="T57" fmla="*/ 63 h 123"/>
                    <a:gd name="T58" fmla="*/ 199 w 250"/>
                    <a:gd name="T59" fmla="*/ 75 h 123"/>
                    <a:gd name="T60" fmla="*/ 191 w 250"/>
                    <a:gd name="T61" fmla="*/ 82 h 123"/>
                    <a:gd name="T62" fmla="*/ 182 w 250"/>
                    <a:gd name="T63" fmla="*/ 88 h 123"/>
                    <a:gd name="T64" fmla="*/ 173 w 250"/>
                    <a:gd name="T65" fmla="*/ 93 h 123"/>
                    <a:gd name="T66" fmla="*/ 163 w 250"/>
                    <a:gd name="T67" fmla="*/ 96 h 123"/>
                    <a:gd name="T68" fmla="*/ 153 w 250"/>
                    <a:gd name="T69" fmla="*/ 100 h 123"/>
                    <a:gd name="T70" fmla="*/ 144 w 250"/>
                    <a:gd name="T71" fmla="*/ 102 h 123"/>
                    <a:gd name="T72" fmla="*/ 133 w 250"/>
                    <a:gd name="T73" fmla="*/ 103 h 123"/>
                    <a:gd name="T74" fmla="*/ 123 w 250"/>
                    <a:gd name="T75" fmla="*/ 103 h 123"/>
                    <a:gd name="T76" fmla="*/ 113 w 250"/>
                    <a:gd name="T77" fmla="*/ 103 h 123"/>
                    <a:gd name="T78" fmla="*/ 103 w 250"/>
                    <a:gd name="T79" fmla="*/ 101 h 123"/>
                    <a:gd name="T80" fmla="*/ 94 w 250"/>
                    <a:gd name="T81" fmla="*/ 99 h 123"/>
                    <a:gd name="T82" fmla="*/ 84 w 250"/>
                    <a:gd name="T83" fmla="*/ 95 h 123"/>
                    <a:gd name="T84" fmla="*/ 74 w 250"/>
                    <a:gd name="T85" fmla="*/ 92 h 123"/>
                    <a:gd name="T86" fmla="*/ 65 w 250"/>
                    <a:gd name="T87" fmla="*/ 86 h 123"/>
                    <a:gd name="T88" fmla="*/ 56 w 250"/>
                    <a:gd name="T89" fmla="*/ 80 h 123"/>
                    <a:gd name="T90" fmla="*/ 46 w 250"/>
                    <a:gd name="T91" fmla="*/ 68 h 123"/>
                    <a:gd name="T92" fmla="*/ 34 w 250"/>
                    <a:gd name="T93" fmla="*/ 51 h 123"/>
                    <a:gd name="T94" fmla="*/ 25 w 250"/>
                    <a:gd name="T95" fmla="*/ 33 h 123"/>
                    <a:gd name="T96" fmla="*/ 21 w 250"/>
                    <a:gd name="T97" fmla="*/ 14 h 123"/>
                    <a:gd name="T98" fmla="*/ 19 w 250"/>
                    <a:gd name="T9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0" h="123">
                      <a:moveTo>
                        <a:pt x="0" y="0"/>
                      </a:moveTo>
                      <a:lnTo>
                        <a:pt x="0" y="4"/>
                      </a:lnTo>
                      <a:lnTo>
                        <a:pt x="1" y="16"/>
                      </a:lnTo>
                      <a:lnTo>
                        <a:pt x="4" y="28"/>
                      </a:lnTo>
                      <a:lnTo>
                        <a:pt x="6" y="39"/>
                      </a:lnTo>
                      <a:lnTo>
                        <a:pt x="11" y="50"/>
                      </a:lnTo>
                      <a:lnTo>
                        <a:pt x="16" y="61"/>
                      </a:lnTo>
                      <a:lnTo>
                        <a:pt x="23" y="72"/>
                      </a:lnTo>
                      <a:lnTo>
                        <a:pt x="30" y="81"/>
                      </a:lnTo>
                      <a:lnTo>
                        <a:pt x="40" y="90"/>
                      </a:lnTo>
                      <a:lnTo>
                        <a:pt x="45" y="94"/>
                      </a:lnTo>
                      <a:lnTo>
                        <a:pt x="49" y="97"/>
                      </a:lnTo>
                      <a:lnTo>
                        <a:pt x="54" y="102"/>
                      </a:lnTo>
                      <a:lnTo>
                        <a:pt x="60" y="105"/>
                      </a:lnTo>
                      <a:lnTo>
                        <a:pt x="65" y="108"/>
                      </a:lnTo>
                      <a:lnTo>
                        <a:pt x="71" y="110"/>
                      </a:lnTo>
                      <a:lnTo>
                        <a:pt x="76" y="113"/>
                      </a:lnTo>
                      <a:lnTo>
                        <a:pt x="82" y="115"/>
                      </a:lnTo>
                      <a:lnTo>
                        <a:pt x="88" y="117"/>
                      </a:lnTo>
                      <a:lnTo>
                        <a:pt x="94" y="119"/>
                      </a:lnTo>
                      <a:lnTo>
                        <a:pt x="100" y="121"/>
                      </a:lnTo>
                      <a:lnTo>
                        <a:pt x="106" y="121"/>
                      </a:lnTo>
                      <a:lnTo>
                        <a:pt x="112" y="122"/>
                      </a:lnTo>
                      <a:lnTo>
                        <a:pt x="118" y="123"/>
                      </a:lnTo>
                      <a:lnTo>
                        <a:pt x="123" y="123"/>
                      </a:lnTo>
                      <a:lnTo>
                        <a:pt x="129" y="123"/>
                      </a:lnTo>
                      <a:lnTo>
                        <a:pt x="135" y="122"/>
                      </a:lnTo>
                      <a:lnTo>
                        <a:pt x="141" y="122"/>
                      </a:lnTo>
                      <a:lnTo>
                        <a:pt x="147" y="121"/>
                      </a:lnTo>
                      <a:lnTo>
                        <a:pt x="153" y="120"/>
                      </a:lnTo>
                      <a:lnTo>
                        <a:pt x="159" y="119"/>
                      </a:lnTo>
                      <a:lnTo>
                        <a:pt x="164" y="117"/>
                      </a:lnTo>
                      <a:lnTo>
                        <a:pt x="170" y="115"/>
                      </a:lnTo>
                      <a:lnTo>
                        <a:pt x="176" y="113"/>
                      </a:lnTo>
                      <a:lnTo>
                        <a:pt x="182" y="110"/>
                      </a:lnTo>
                      <a:lnTo>
                        <a:pt x="187" y="107"/>
                      </a:lnTo>
                      <a:lnTo>
                        <a:pt x="192" y="105"/>
                      </a:lnTo>
                      <a:lnTo>
                        <a:pt x="198" y="101"/>
                      </a:lnTo>
                      <a:lnTo>
                        <a:pt x="202" y="97"/>
                      </a:lnTo>
                      <a:lnTo>
                        <a:pt x="207" y="93"/>
                      </a:lnTo>
                      <a:lnTo>
                        <a:pt x="212" y="89"/>
                      </a:lnTo>
                      <a:lnTo>
                        <a:pt x="217" y="84"/>
                      </a:lnTo>
                      <a:lnTo>
                        <a:pt x="225" y="75"/>
                      </a:lnTo>
                      <a:lnTo>
                        <a:pt x="232" y="64"/>
                      </a:lnTo>
                      <a:lnTo>
                        <a:pt x="238" y="54"/>
                      </a:lnTo>
                      <a:lnTo>
                        <a:pt x="243" y="43"/>
                      </a:lnTo>
                      <a:lnTo>
                        <a:pt x="247" y="31"/>
                      </a:lnTo>
                      <a:lnTo>
                        <a:pt x="249" y="20"/>
                      </a:lnTo>
                      <a:lnTo>
                        <a:pt x="250" y="8"/>
                      </a:lnTo>
                      <a:lnTo>
                        <a:pt x="250" y="0"/>
                      </a:lnTo>
                      <a:lnTo>
                        <a:pt x="230" y="0"/>
                      </a:lnTo>
                      <a:lnTo>
                        <a:pt x="230" y="7"/>
                      </a:lnTo>
                      <a:lnTo>
                        <a:pt x="229" y="16"/>
                      </a:lnTo>
                      <a:lnTo>
                        <a:pt x="228" y="27"/>
                      </a:lnTo>
                      <a:lnTo>
                        <a:pt x="224" y="36"/>
                      </a:lnTo>
                      <a:lnTo>
                        <a:pt x="220" y="46"/>
                      </a:lnTo>
                      <a:lnTo>
                        <a:pt x="216" y="55"/>
                      </a:lnTo>
                      <a:lnTo>
                        <a:pt x="208" y="63"/>
                      </a:lnTo>
                      <a:lnTo>
                        <a:pt x="202" y="72"/>
                      </a:lnTo>
                      <a:lnTo>
                        <a:pt x="199" y="75"/>
                      </a:lnTo>
                      <a:lnTo>
                        <a:pt x="194" y="79"/>
                      </a:lnTo>
                      <a:lnTo>
                        <a:pt x="191" y="82"/>
                      </a:lnTo>
                      <a:lnTo>
                        <a:pt x="186" y="84"/>
                      </a:lnTo>
                      <a:lnTo>
                        <a:pt x="182" y="88"/>
                      </a:lnTo>
                      <a:lnTo>
                        <a:pt x="177" y="90"/>
                      </a:lnTo>
                      <a:lnTo>
                        <a:pt x="173" y="93"/>
                      </a:lnTo>
                      <a:lnTo>
                        <a:pt x="168" y="95"/>
                      </a:lnTo>
                      <a:lnTo>
                        <a:pt x="163" y="96"/>
                      </a:lnTo>
                      <a:lnTo>
                        <a:pt x="158" y="99"/>
                      </a:lnTo>
                      <a:lnTo>
                        <a:pt x="153" y="100"/>
                      </a:lnTo>
                      <a:lnTo>
                        <a:pt x="149" y="101"/>
                      </a:lnTo>
                      <a:lnTo>
                        <a:pt x="144" y="102"/>
                      </a:lnTo>
                      <a:lnTo>
                        <a:pt x="139" y="103"/>
                      </a:lnTo>
                      <a:lnTo>
                        <a:pt x="133" y="103"/>
                      </a:lnTo>
                      <a:lnTo>
                        <a:pt x="128" y="103"/>
                      </a:lnTo>
                      <a:lnTo>
                        <a:pt x="123" y="103"/>
                      </a:lnTo>
                      <a:lnTo>
                        <a:pt x="119" y="103"/>
                      </a:lnTo>
                      <a:lnTo>
                        <a:pt x="113" y="103"/>
                      </a:lnTo>
                      <a:lnTo>
                        <a:pt x="108" y="102"/>
                      </a:lnTo>
                      <a:lnTo>
                        <a:pt x="103" y="101"/>
                      </a:lnTo>
                      <a:lnTo>
                        <a:pt x="98" y="100"/>
                      </a:lnTo>
                      <a:lnTo>
                        <a:pt x="94" y="99"/>
                      </a:lnTo>
                      <a:lnTo>
                        <a:pt x="89" y="97"/>
                      </a:lnTo>
                      <a:lnTo>
                        <a:pt x="84" y="95"/>
                      </a:lnTo>
                      <a:lnTo>
                        <a:pt x="79" y="94"/>
                      </a:lnTo>
                      <a:lnTo>
                        <a:pt x="74" y="92"/>
                      </a:lnTo>
                      <a:lnTo>
                        <a:pt x="70" y="89"/>
                      </a:lnTo>
                      <a:lnTo>
                        <a:pt x="65" y="86"/>
                      </a:lnTo>
                      <a:lnTo>
                        <a:pt x="61" y="82"/>
                      </a:lnTo>
                      <a:lnTo>
                        <a:pt x="56" y="80"/>
                      </a:lnTo>
                      <a:lnTo>
                        <a:pt x="53" y="76"/>
                      </a:lnTo>
                      <a:lnTo>
                        <a:pt x="46" y="68"/>
                      </a:lnTo>
                      <a:lnTo>
                        <a:pt x="39" y="60"/>
                      </a:lnTo>
                      <a:lnTo>
                        <a:pt x="34" y="51"/>
                      </a:lnTo>
                      <a:lnTo>
                        <a:pt x="29" y="42"/>
                      </a:lnTo>
                      <a:lnTo>
                        <a:pt x="25" y="33"/>
                      </a:lnTo>
                      <a:lnTo>
                        <a:pt x="23" y="23"/>
                      </a:lnTo>
                      <a:lnTo>
                        <a:pt x="21" y="14"/>
                      </a:lnTo>
                      <a:lnTo>
                        <a:pt x="19" y="3"/>
                      </a:lnTo>
                      <a:lnTo>
                        <a:pt x="19" y="0"/>
                      </a:lnTo>
                      <a:lnTo>
                        <a:pt x="0" y="0"/>
                      </a:lnTo>
                      <a:close/>
                    </a:path>
                  </a:pathLst>
                </a:custGeom>
                <a:solidFill>
                  <a:srgbClr val="CC99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4" name="Freeform 577"/>
                <p:cNvSpPr>
                  <a:spLocks/>
                </p:cNvSpPr>
                <p:nvPr/>
              </p:nvSpPr>
              <p:spPr bwMode="auto">
                <a:xfrm>
                  <a:off x="880" y="2461"/>
                  <a:ext cx="7" cy="7"/>
                </a:xfrm>
                <a:custGeom>
                  <a:avLst/>
                  <a:gdLst>
                    <a:gd name="T0" fmla="*/ 2 w 7"/>
                    <a:gd name="T1" fmla="*/ 7 h 7"/>
                    <a:gd name="T2" fmla="*/ 2 w 7"/>
                    <a:gd name="T3" fmla="*/ 7 h 7"/>
                    <a:gd name="T4" fmla="*/ 7 w 7"/>
                    <a:gd name="T5" fmla="*/ 3 h 7"/>
                    <a:gd name="T6" fmla="*/ 5 w 7"/>
                    <a:gd name="T7" fmla="*/ 0 h 7"/>
                    <a:gd name="T8" fmla="*/ 0 w 7"/>
                    <a:gd name="T9" fmla="*/ 5 h 7"/>
                    <a:gd name="T10" fmla="*/ 0 w 7"/>
                    <a:gd name="T11" fmla="*/ 5 h 7"/>
                    <a:gd name="T12" fmla="*/ 2 w 7"/>
                    <a:gd name="T13" fmla="*/ 7 h 7"/>
                    <a:gd name="T14" fmla="*/ 2 w 7"/>
                    <a:gd name="T15" fmla="*/ 7 h 7"/>
                    <a:gd name="T16" fmla="*/ 2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7"/>
                      </a:moveTo>
                      <a:lnTo>
                        <a:pt x="2" y="7"/>
                      </a:lnTo>
                      <a:lnTo>
                        <a:pt x="7" y="3"/>
                      </a:lnTo>
                      <a:lnTo>
                        <a:pt x="5" y="0"/>
                      </a:lnTo>
                      <a:lnTo>
                        <a:pt x="0" y="5"/>
                      </a:lnTo>
                      <a:lnTo>
                        <a:pt x="0" y="5"/>
                      </a:lnTo>
                      <a:lnTo>
                        <a:pt x="2" y="7"/>
                      </a:lnTo>
                      <a:lnTo>
                        <a:pt x="2"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5" name="Freeform 578"/>
                <p:cNvSpPr>
                  <a:spLocks/>
                </p:cNvSpPr>
                <p:nvPr/>
              </p:nvSpPr>
              <p:spPr bwMode="auto">
                <a:xfrm>
                  <a:off x="875" y="2466"/>
                  <a:ext cx="7" cy="7"/>
                </a:xfrm>
                <a:custGeom>
                  <a:avLst/>
                  <a:gdLst>
                    <a:gd name="T0" fmla="*/ 2 w 7"/>
                    <a:gd name="T1" fmla="*/ 7 h 7"/>
                    <a:gd name="T2" fmla="*/ 2 w 7"/>
                    <a:gd name="T3" fmla="*/ 7 h 7"/>
                    <a:gd name="T4" fmla="*/ 7 w 7"/>
                    <a:gd name="T5" fmla="*/ 2 h 7"/>
                    <a:gd name="T6" fmla="*/ 5 w 7"/>
                    <a:gd name="T7" fmla="*/ 0 h 7"/>
                    <a:gd name="T8" fmla="*/ 0 w 7"/>
                    <a:gd name="T9" fmla="*/ 4 h 7"/>
                    <a:gd name="T10" fmla="*/ 0 w 7"/>
                    <a:gd name="T11" fmla="*/ 4 h 7"/>
                    <a:gd name="T12" fmla="*/ 2 w 7"/>
                    <a:gd name="T13" fmla="*/ 7 h 7"/>
                    <a:gd name="T14" fmla="*/ 2 w 7"/>
                    <a:gd name="T15" fmla="*/ 7 h 7"/>
                    <a:gd name="T16" fmla="*/ 2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7"/>
                      </a:moveTo>
                      <a:lnTo>
                        <a:pt x="2" y="7"/>
                      </a:lnTo>
                      <a:lnTo>
                        <a:pt x="7" y="2"/>
                      </a:lnTo>
                      <a:lnTo>
                        <a:pt x="5" y="0"/>
                      </a:lnTo>
                      <a:lnTo>
                        <a:pt x="0" y="4"/>
                      </a:lnTo>
                      <a:lnTo>
                        <a:pt x="0" y="4"/>
                      </a:lnTo>
                      <a:lnTo>
                        <a:pt x="2" y="7"/>
                      </a:lnTo>
                      <a:lnTo>
                        <a:pt x="2"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6" name="Freeform 579"/>
                <p:cNvSpPr>
                  <a:spLocks/>
                </p:cNvSpPr>
                <p:nvPr/>
              </p:nvSpPr>
              <p:spPr bwMode="auto">
                <a:xfrm>
                  <a:off x="870" y="2470"/>
                  <a:ext cx="7" cy="7"/>
                </a:xfrm>
                <a:custGeom>
                  <a:avLst/>
                  <a:gdLst>
                    <a:gd name="T0" fmla="*/ 3 w 7"/>
                    <a:gd name="T1" fmla="*/ 7 h 7"/>
                    <a:gd name="T2" fmla="*/ 3 w 7"/>
                    <a:gd name="T3" fmla="*/ 7 h 7"/>
                    <a:gd name="T4" fmla="*/ 7 w 7"/>
                    <a:gd name="T5" fmla="*/ 3 h 7"/>
                    <a:gd name="T6" fmla="*/ 5 w 7"/>
                    <a:gd name="T7" fmla="*/ 0 h 7"/>
                    <a:gd name="T8" fmla="*/ 0 w 7"/>
                    <a:gd name="T9" fmla="*/ 3 h 7"/>
                    <a:gd name="T10" fmla="*/ 0 w 7"/>
                    <a:gd name="T11" fmla="*/ 3 h 7"/>
                    <a:gd name="T12" fmla="*/ 3 w 7"/>
                    <a:gd name="T13" fmla="*/ 7 h 7"/>
                    <a:gd name="T14" fmla="*/ 3 w 7"/>
                    <a:gd name="T15" fmla="*/ 7 h 7"/>
                    <a:gd name="T16" fmla="*/ 3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3" y="7"/>
                      </a:moveTo>
                      <a:lnTo>
                        <a:pt x="3" y="7"/>
                      </a:lnTo>
                      <a:lnTo>
                        <a:pt x="7" y="3"/>
                      </a:lnTo>
                      <a:lnTo>
                        <a:pt x="5" y="0"/>
                      </a:lnTo>
                      <a:lnTo>
                        <a:pt x="0" y="3"/>
                      </a:lnTo>
                      <a:lnTo>
                        <a:pt x="0" y="3"/>
                      </a:lnTo>
                      <a:lnTo>
                        <a:pt x="3" y="7"/>
                      </a:lnTo>
                      <a:lnTo>
                        <a:pt x="3" y="7"/>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7" name="Freeform 580"/>
                <p:cNvSpPr>
                  <a:spLocks/>
                </p:cNvSpPr>
                <p:nvPr/>
              </p:nvSpPr>
              <p:spPr bwMode="auto">
                <a:xfrm>
                  <a:off x="865" y="2473"/>
                  <a:ext cx="8" cy="7"/>
                </a:xfrm>
                <a:custGeom>
                  <a:avLst/>
                  <a:gdLst>
                    <a:gd name="T0" fmla="*/ 3 w 8"/>
                    <a:gd name="T1" fmla="*/ 7 h 7"/>
                    <a:gd name="T2" fmla="*/ 3 w 8"/>
                    <a:gd name="T3" fmla="*/ 7 h 7"/>
                    <a:gd name="T4" fmla="*/ 8 w 8"/>
                    <a:gd name="T5" fmla="*/ 4 h 7"/>
                    <a:gd name="T6" fmla="*/ 5 w 8"/>
                    <a:gd name="T7" fmla="*/ 0 h 7"/>
                    <a:gd name="T8" fmla="*/ 0 w 8"/>
                    <a:gd name="T9" fmla="*/ 4 h 7"/>
                    <a:gd name="T10" fmla="*/ 0 w 8"/>
                    <a:gd name="T11" fmla="*/ 4 h 7"/>
                    <a:gd name="T12" fmla="*/ 3 w 8"/>
                    <a:gd name="T13" fmla="*/ 7 h 7"/>
                    <a:gd name="T14" fmla="*/ 3 w 8"/>
                    <a:gd name="T15" fmla="*/ 7 h 7"/>
                    <a:gd name="T16" fmla="*/ 3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3" y="7"/>
                      </a:moveTo>
                      <a:lnTo>
                        <a:pt x="3" y="7"/>
                      </a:lnTo>
                      <a:lnTo>
                        <a:pt x="8" y="4"/>
                      </a:lnTo>
                      <a:lnTo>
                        <a:pt x="5" y="0"/>
                      </a:lnTo>
                      <a:lnTo>
                        <a:pt x="0" y="4"/>
                      </a:lnTo>
                      <a:lnTo>
                        <a:pt x="0" y="4"/>
                      </a:lnTo>
                      <a:lnTo>
                        <a:pt x="3" y="7"/>
                      </a:lnTo>
                      <a:lnTo>
                        <a:pt x="3" y="7"/>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8" name="Freeform 581"/>
                <p:cNvSpPr>
                  <a:spLocks/>
                </p:cNvSpPr>
                <p:nvPr/>
              </p:nvSpPr>
              <p:spPr bwMode="auto">
                <a:xfrm>
                  <a:off x="860" y="2477"/>
                  <a:ext cx="8" cy="7"/>
                </a:xfrm>
                <a:custGeom>
                  <a:avLst/>
                  <a:gdLst>
                    <a:gd name="T0" fmla="*/ 2 w 8"/>
                    <a:gd name="T1" fmla="*/ 7 h 7"/>
                    <a:gd name="T2" fmla="*/ 2 w 8"/>
                    <a:gd name="T3" fmla="*/ 7 h 7"/>
                    <a:gd name="T4" fmla="*/ 8 w 8"/>
                    <a:gd name="T5" fmla="*/ 3 h 7"/>
                    <a:gd name="T6" fmla="*/ 5 w 8"/>
                    <a:gd name="T7" fmla="*/ 0 h 7"/>
                    <a:gd name="T8" fmla="*/ 0 w 8"/>
                    <a:gd name="T9" fmla="*/ 3 h 7"/>
                    <a:gd name="T10" fmla="*/ 1 w 8"/>
                    <a:gd name="T11" fmla="*/ 3 h 7"/>
                    <a:gd name="T12" fmla="*/ 2 w 8"/>
                    <a:gd name="T13" fmla="*/ 7 h 7"/>
                    <a:gd name="T14" fmla="*/ 2 w 8"/>
                    <a:gd name="T15" fmla="*/ 7 h 7"/>
                    <a:gd name="T16" fmla="*/ 2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2" y="7"/>
                      </a:moveTo>
                      <a:lnTo>
                        <a:pt x="2" y="7"/>
                      </a:lnTo>
                      <a:lnTo>
                        <a:pt x="8" y="3"/>
                      </a:lnTo>
                      <a:lnTo>
                        <a:pt x="5" y="0"/>
                      </a:lnTo>
                      <a:lnTo>
                        <a:pt x="0" y="3"/>
                      </a:lnTo>
                      <a:lnTo>
                        <a:pt x="1" y="3"/>
                      </a:lnTo>
                      <a:lnTo>
                        <a:pt x="2" y="7"/>
                      </a:lnTo>
                      <a:lnTo>
                        <a:pt x="2"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9" name="Freeform 582"/>
                <p:cNvSpPr>
                  <a:spLocks/>
                </p:cNvSpPr>
                <p:nvPr/>
              </p:nvSpPr>
              <p:spPr bwMode="auto">
                <a:xfrm>
                  <a:off x="855" y="2480"/>
                  <a:ext cx="7" cy="7"/>
                </a:xfrm>
                <a:custGeom>
                  <a:avLst/>
                  <a:gdLst>
                    <a:gd name="T0" fmla="*/ 2 w 7"/>
                    <a:gd name="T1" fmla="*/ 7 h 7"/>
                    <a:gd name="T2" fmla="*/ 2 w 7"/>
                    <a:gd name="T3" fmla="*/ 7 h 7"/>
                    <a:gd name="T4" fmla="*/ 7 w 7"/>
                    <a:gd name="T5" fmla="*/ 4 h 7"/>
                    <a:gd name="T6" fmla="*/ 6 w 7"/>
                    <a:gd name="T7" fmla="*/ 0 h 7"/>
                    <a:gd name="T8" fmla="*/ 0 w 7"/>
                    <a:gd name="T9" fmla="*/ 4 h 7"/>
                    <a:gd name="T10" fmla="*/ 0 w 7"/>
                    <a:gd name="T11" fmla="*/ 4 h 7"/>
                    <a:gd name="T12" fmla="*/ 2 w 7"/>
                    <a:gd name="T13" fmla="*/ 7 h 7"/>
                    <a:gd name="T14" fmla="*/ 2 w 7"/>
                    <a:gd name="T15" fmla="*/ 7 h 7"/>
                    <a:gd name="T16" fmla="*/ 2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7"/>
                      </a:moveTo>
                      <a:lnTo>
                        <a:pt x="2" y="7"/>
                      </a:lnTo>
                      <a:lnTo>
                        <a:pt x="7" y="4"/>
                      </a:lnTo>
                      <a:lnTo>
                        <a:pt x="6" y="0"/>
                      </a:lnTo>
                      <a:lnTo>
                        <a:pt x="0" y="4"/>
                      </a:lnTo>
                      <a:lnTo>
                        <a:pt x="0" y="4"/>
                      </a:lnTo>
                      <a:lnTo>
                        <a:pt x="2" y="7"/>
                      </a:lnTo>
                      <a:lnTo>
                        <a:pt x="2"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0" name="Freeform 583"/>
                <p:cNvSpPr>
                  <a:spLocks/>
                </p:cNvSpPr>
                <p:nvPr/>
              </p:nvSpPr>
              <p:spPr bwMode="auto">
                <a:xfrm>
                  <a:off x="850" y="2484"/>
                  <a:ext cx="7" cy="6"/>
                </a:xfrm>
                <a:custGeom>
                  <a:avLst/>
                  <a:gdLst>
                    <a:gd name="T0" fmla="*/ 1 w 7"/>
                    <a:gd name="T1" fmla="*/ 6 h 6"/>
                    <a:gd name="T2" fmla="*/ 1 w 7"/>
                    <a:gd name="T3" fmla="*/ 6 h 6"/>
                    <a:gd name="T4" fmla="*/ 7 w 7"/>
                    <a:gd name="T5" fmla="*/ 3 h 6"/>
                    <a:gd name="T6" fmla="*/ 5 w 7"/>
                    <a:gd name="T7" fmla="*/ 0 h 6"/>
                    <a:gd name="T8" fmla="*/ 0 w 7"/>
                    <a:gd name="T9" fmla="*/ 2 h 6"/>
                    <a:gd name="T10" fmla="*/ 0 w 7"/>
                    <a:gd name="T11" fmla="*/ 2 h 6"/>
                    <a:gd name="T12" fmla="*/ 1 w 7"/>
                    <a:gd name="T13" fmla="*/ 6 h 6"/>
                    <a:gd name="T14" fmla="*/ 1 w 7"/>
                    <a:gd name="T15" fmla="*/ 6 h 6"/>
                    <a:gd name="T16" fmla="*/ 1 w 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1" y="6"/>
                      </a:moveTo>
                      <a:lnTo>
                        <a:pt x="1" y="6"/>
                      </a:lnTo>
                      <a:lnTo>
                        <a:pt x="7" y="3"/>
                      </a:lnTo>
                      <a:lnTo>
                        <a:pt x="5" y="0"/>
                      </a:lnTo>
                      <a:lnTo>
                        <a:pt x="0" y="2"/>
                      </a:lnTo>
                      <a:lnTo>
                        <a:pt x="0" y="2"/>
                      </a:lnTo>
                      <a:lnTo>
                        <a:pt x="1" y="6"/>
                      </a:lnTo>
                      <a:lnTo>
                        <a:pt x="1" y="6"/>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1" name="Freeform 584"/>
                <p:cNvSpPr>
                  <a:spLocks/>
                </p:cNvSpPr>
                <p:nvPr/>
              </p:nvSpPr>
              <p:spPr bwMode="auto">
                <a:xfrm>
                  <a:off x="844" y="2486"/>
                  <a:ext cx="7" cy="6"/>
                </a:xfrm>
                <a:custGeom>
                  <a:avLst/>
                  <a:gdLst>
                    <a:gd name="T0" fmla="*/ 1 w 7"/>
                    <a:gd name="T1" fmla="*/ 6 h 6"/>
                    <a:gd name="T2" fmla="*/ 2 w 7"/>
                    <a:gd name="T3" fmla="*/ 6 h 6"/>
                    <a:gd name="T4" fmla="*/ 7 w 7"/>
                    <a:gd name="T5" fmla="*/ 4 h 6"/>
                    <a:gd name="T6" fmla="*/ 6 w 7"/>
                    <a:gd name="T7" fmla="*/ 0 h 6"/>
                    <a:gd name="T8" fmla="*/ 0 w 7"/>
                    <a:gd name="T9" fmla="*/ 2 h 6"/>
                    <a:gd name="T10" fmla="*/ 0 w 7"/>
                    <a:gd name="T11" fmla="*/ 2 h 6"/>
                    <a:gd name="T12" fmla="*/ 1 w 7"/>
                    <a:gd name="T13" fmla="*/ 6 h 6"/>
                    <a:gd name="T14" fmla="*/ 2 w 7"/>
                    <a:gd name="T15" fmla="*/ 6 h 6"/>
                    <a:gd name="T16" fmla="*/ 2 w 7"/>
                    <a:gd name="T17" fmla="*/ 6 h 6"/>
                    <a:gd name="T18" fmla="*/ 1 w 7"/>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1" y="6"/>
                      </a:moveTo>
                      <a:lnTo>
                        <a:pt x="2" y="6"/>
                      </a:lnTo>
                      <a:lnTo>
                        <a:pt x="7" y="4"/>
                      </a:lnTo>
                      <a:lnTo>
                        <a:pt x="6" y="0"/>
                      </a:lnTo>
                      <a:lnTo>
                        <a:pt x="0" y="2"/>
                      </a:lnTo>
                      <a:lnTo>
                        <a:pt x="0" y="2"/>
                      </a:lnTo>
                      <a:lnTo>
                        <a:pt x="1" y="6"/>
                      </a:lnTo>
                      <a:lnTo>
                        <a:pt x="2" y="6"/>
                      </a:lnTo>
                      <a:lnTo>
                        <a:pt x="2" y="6"/>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2" name="Freeform 585"/>
                <p:cNvSpPr>
                  <a:spLocks/>
                </p:cNvSpPr>
                <p:nvPr/>
              </p:nvSpPr>
              <p:spPr bwMode="auto">
                <a:xfrm>
                  <a:off x="839" y="2488"/>
                  <a:ext cx="6" cy="6"/>
                </a:xfrm>
                <a:custGeom>
                  <a:avLst/>
                  <a:gdLst>
                    <a:gd name="T0" fmla="*/ 1 w 6"/>
                    <a:gd name="T1" fmla="*/ 6 h 6"/>
                    <a:gd name="T2" fmla="*/ 1 w 6"/>
                    <a:gd name="T3" fmla="*/ 6 h 6"/>
                    <a:gd name="T4" fmla="*/ 6 w 6"/>
                    <a:gd name="T5" fmla="*/ 4 h 6"/>
                    <a:gd name="T6" fmla="*/ 5 w 6"/>
                    <a:gd name="T7" fmla="*/ 0 h 6"/>
                    <a:gd name="T8" fmla="*/ 0 w 6"/>
                    <a:gd name="T9" fmla="*/ 3 h 6"/>
                    <a:gd name="T10" fmla="*/ 0 w 6"/>
                    <a:gd name="T11" fmla="*/ 3 h 6"/>
                    <a:gd name="T12" fmla="*/ 1 w 6"/>
                    <a:gd name="T13" fmla="*/ 6 h 6"/>
                    <a:gd name="T14" fmla="*/ 1 w 6"/>
                    <a:gd name="T15" fmla="*/ 6 h 6"/>
                    <a:gd name="T16" fmla="*/ 1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1" y="6"/>
                      </a:moveTo>
                      <a:lnTo>
                        <a:pt x="1" y="6"/>
                      </a:lnTo>
                      <a:lnTo>
                        <a:pt x="6" y="4"/>
                      </a:lnTo>
                      <a:lnTo>
                        <a:pt x="5" y="0"/>
                      </a:lnTo>
                      <a:lnTo>
                        <a:pt x="0" y="3"/>
                      </a:lnTo>
                      <a:lnTo>
                        <a:pt x="0" y="3"/>
                      </a:lnTo>
                      <a:lnTo>
                        <a:pt x="1" y="6"/>
                      </a:lnTo>
                      <a:lnTo>
                        <a:pt x="1" y="6"/>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3" name="Freeform 586"/>
                <p:cNvSpPr>
                  <a:spLocks/>
                </p:cNvSpPr>
                <p:nvPr/>
              </p:nvSpPr>
              <p:spPr bwMode="auto">
                <a:xfrm>
                  <a:off x="833" y="2491"/>
                  <a:ext cx="7" cy="6"/>
                </a:xfrm>
                <a:custGeom>
                  <a:avLst/>
                  <a:gdLst>
                    <a:gd name="T0" fmla="*/ 1 w 7"/>
                    <a:gd name="T1" fmla="*/ 6 h 6"/>
                    <a:gd name="T2" fmla="*/ 1 w 7"/>
                    <a:gd name="T3" fmla="*/ 6 h 6"/>
                    <a:gd name="T4" fmla="*/ 7 w 7"/>
                    <a:gd name="T5" fmla="*/ 3 h 6"/>
                    <a:gd name="T6" fmla="*/ 6 w 7"/>
                    <a:gd name="T7" fmla="*/ 0 h 6"/>
                    <a:gd name="T8" fmla="*/ 0 w 7"/>
                    <a:gd name="T9" fmla="*/ 2 h 6"/>
                    <a:gd name="T10" fmla="*/ 0 w 7"/>
                    <a:gd name="T11" fmla="*/ 2 h 6"/>
                    <a:gd name="T12" fmla="*/ 1 w 7"/>
                    <a:gd name="T13" fmla="*/ 6 h 6"/>
                    <a:gd name="T14" fmla="*/ 1 w 7"/>
                    <a:gd name="T15" fmla="*/ 6 h 6"/>
                    <a:gd name="T16" fmla="*/ 1 w 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1" y="6"/>
                      </a:moveTo>
                      <a:lnTo>
                        <a:pt x="1" y="6"/>
                      </a:lnTo>
                      <a:lnTo>
                        <a:pt x="7" y="3"/>
                      </a:lnTo>
                      <a:lnTo>
                        <a:pt x="6" y="0"/>
                      </a:lnTo>
                      <a:lnTo>
                        <a:pt x="0" y="2"/>
                      </a:lnTo>
                      <a:lnTo>
                        <a:pt x="0" y="2"/>
                      </a:lnTo>
                      <a:lnTo>
                        <a:pt x="1" y="6"/>
                      </a:lnTo>
                      <a:lnTo>
                        <a:pt x="1" y="6"/>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4" name="Freeform 587"/>
                <p:cNvSpPr>
                  <a:spLocks/>
                </p:cNvSpPr>
                <p:nvPr/>
              </p:nvSpPr>
              <p:spPr bwMode="auto">
                <a:xfrm>
                  <a:off x="827" y="2493"/>
                  <a:ext cx="7" cy="6"/>
                </a:xfrm>
                <a:custGeom>
                  <a:avLst/>
                  <a:gdLst>
                    <a:gd name="T0" fmla="*/ 1 w 7"/>
                    <a:gd name="T1" fmla="*/ 6 h 6"/>
                    <a:gd name="T2" fmla="*/ 1 w 7"/>
                    <a:gd name="T3" fmla="*/ 6 h 6"/>
                    <a:gd name="T4" fmla="*/ 7 w 7"/>
                    <a:gd name="T5" fmla="*/ 4 h 6"/>
                    <a:gd name="T6" fmla="*/ 6 w 7"/>
                    <a:gd name="T7" fmla="*/ 0 h 6"/>
                    <a:gd name="T8" fmla="*/ 0 w 7"/>
                    <a:gd name="T9" fmla="*/ 1 h 6"/>
                    <a:gd name="T10" fmla="*/ 0 w 7"/>
                    <a:gd name="T11" fmla="*/ 1 h 6"/>
                    <a:gd name="T12" fmla="*/ 1 w 7"/>
                    <a:gd name="T13" fmla="*/ 6 h 6"/>
                    <a:gd name="T14" fmla="*/ 1 w 7"/>
                    <a:gd name="T15" fmla="*/ 6 h 6"/>
                    <a:gd name="T16" fmla="*/ 1 w 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1" y="6"/>
                      </a:moveTo>
                      <a:lnTo>
                        <a:pt x="1" y="6"/>
                      </a:lnTo>
                      <a:lnTo>
                        <a:pt x="7" y="4"/>
                      </a:lnTo>
                      <a:lnTo>
                        <a:pt x="6" y="0"/>
                      </a:lnTo>
                      <a:lnTo>
                        <a:pt x="0" y="1"/>
                      </a:lnTo>
                      <a:lnTo>
                        <a:pt x="0" y="1"/>
                      </a:lnTo>
                      <a:lnTo>
                        <a:pt x="1" y="6"/>
                      </a:lnTo>
                      <a:lnTo>
                        <a:pt x="1" y="6"/>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5" name="Freeform 588"/>
                <p:cNvSpPr>
                  <a:spLocks/>
                </p:cNvSpPr>
                <p:nvPr/>
              </p:nvSpPr>
              <p:spPr bwMode="auto">
                <a:xfrm>
                  <a:off x="821" y="2494"/>
                  <a:ext cx="7" cy="6"/>
                </a:xfrm>
                <a:custGeom>
                  <a:avLst/>
                  <a:gdLst>
                    <a:gd name="T0" fmla="*/ 1 w 7"/>
                    <a:gd name="T1" fmla="*/ 6 h 6"/>
                    <a:gd name="T2" fmla="*/ 1 w 7"/>
                    <a:gd name="T3" fmla="*/ 6 h 6"/>
                    <a:gd name="T4" fmla="*/ 7 w 7"/>
                    <a:gd name="T5" fmla="*/ 5 h 6"/>
                    <a:gd name="T6" fmla="*/ 6 w 7"/>
                    <a:gd name="T7" fmla="*/ 0 h 6"/>
                    <a:gd name="T8" fmla="*/ 0 w 7"/>
                    <a:gd name="T9" fmla="*/ 1 h 6"/>
                    <a:gd name="T10" fmla="*/ 0 w 7"/>
                    <a:gd name="T11" fmla="*/ 1 h 6"/>
                    <a:gd name="T12" fmla="*/ 1 w 7"/>
                    <a:gd name="T13" fmla="*/ 6 h 6"/>
                    <a:gd name="T14" fmla="*/ 1 w 7"/>
                    <a:gd name="T15" fmla="*/ 6 h 6"/>
                    <a:gd name="T16" fmla="*/ 1 w 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1" y="6"/>
                      </a:moveTo>
                      <a:lnTo>
                        <a:pt x="1" y="6"/>
                      </a:lnTo>
                      <a:lnTo>
                        <a:pt x="7" y="5"/>
                      </a:lnTo>
                      <a:lnTo>
                        <a:pt x="6" y="0"/>
                      </a:lnTo>
                      <a:lnTo>
                        <a:pt x="0" y="1"/>
                      </a:lnTo>
                      <a:lnTo>
                        <a:pt x="0" y="1"/>
                      </a:lnTo>
                      <a:lnTo>
                        <a:pt x="1" y="6"/>
                      </a:lnTo>
                      <a:lnTo>
                        <a:pt x="1" y="6"/>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6" name="Freeform 589"/>
                <p:cNvSpPr>
                  <a:spLocks/>
                </p:cNvSpPr>
                <p:nvPr/>
              </p:nvSpPr>
              <p:spPr bwMode="auto">
                <a:xfrm>
                  <a:off x="815" y="2495"/>
                  <a:ext cx="7" cy="6"/>
                </a:xfrm>
                <a:custGeom>
                  <a:avLst/>
                  <a:gdLst>
                    <a:gd name="T0" fmla="*/ 1 w 7"/>
                    <a:gd name="T1" fmla="*/ 6 h 6"/>
                    <a:gd name="T2" fmla="*/ 1 w 7"/>
                    <a:gd name="T3" fmla="*/ 6 h 6"/>
                    <a:gd name="T4" fmla="*/ 7 w 7"/>
                    <a:gd name="T5" fmla="*/ 5 h 6"/>
                    <a:gd name="T6" fmla="*/ 6 w 7"/>
                    <a:gd name="T7" fmla="*/ 0 h 6"/>
                    <a:gd name="T8" fmla="*/ 0 w 7"/>
                    <a:gd name="T9" fmla="*/ 2 h 6"/>
                    <a:gd name="T10" fmla="*/ 0 w 7"/>
                    <a:gd name="T11" fmla="*/ 2 h 6"/>
                    <a:gd name="T12" fmla="*/ 1 w 7"/>
                    <a:gd name="T13" fmla="*/ 6 h 6"/>
                    <a:gd name="T14" fmla="*/ 1 w 7"/>
                    <a:gd name="T15" fmla="*/ 6 h 6"/>
                    <a:gd name="T16" fmla="*/ 1 w 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1" y="6"/>
                      </a:moveTo>
                      <a:lnTo>
                        <a:pt x="1" y="6"/>
                      </a:lnTo>
                      <a:lnTo>
                        <a:pt x="7" y="5"/>
                      </a:lnTo>
                      <a:lnTo>
                        <a:pt x="6" y="0"/>
                      </a:lnTo>
                      <a:lnTo>
                        <a:pt x="0" y="2"/>
                      </a:lnTo>
                      <a:lnTo>
                        <a:pt x="0" y="2"/>
                      </a:lnTo>
                      <a:lnTo>
                        <a:pt x="1" y="6"/>
                      </a:lnTo>
                      <a:lnTo>
                        <a:pt x="1" y="6"/>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7" name="Freeform 590"/>
                <p:cNvSpPr>
                  <a:spLocks/>
                </p:cNvSpPr>
                <p:nvPr/>
              </p:nvSpPr>
              <p:spPr bwMode="auto">
                <a:xfrm>
                  <a:off x="810" y="2497"/>
                  <a:ext cx="6" cy="6"/>
                </a:xfrm>
                <a:custGeom>
                  <a:avLst/>
                  <a:gdLst>
                    <a:gd name="T0" fmla="*/ 0 w 6"/>
                    <a:gd name="T1" fmla="*/ 6 h 6"/>
                    <a:gd name="T2" fmla="*/ 0 w 6"/>
                    <a:gd name="T3" fmla="*/ 6 h 6"/>
                    <a:gd name="T4" fmla="*/ 6 w 6"/>
                    <a:gd name="T5" fmla="*/ 4 h 6"/>
                    <a:gd name="T6" fmla="*/ 5 w 6"/>
                    <a:gd name="T7" fmla="*/ 0 h 6"/>
                    <a:gd name="T8" fmla="*/ 0 w 6"/>
                    <a:gd name="T9" fmla="*/ 1 h 6"/>
                    <a:gd name="T10" fmla="*/ 0 w 6"/>
                    <a:gd name="T11" fmla="*/ 1 h 6"/>
                    <a:gd name="T12" fmla="*/ 0 w 6"/>
                    <a:gd name="T13" fmla="*/ 6 h 6"/>
                    <a:gd name="T14" fmla="*/ 0 w 6"/>
                    <a:gd name="T15" fmla="*/ 6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0" y="6"/>
                      </a:lnTo>
                      <a:lnTo>
                        <a:pt x="6" y="4"/>
                      </a:lnTo>
                      <a:lnTo>
                        <a:pt x="5" y="0"/>
                      </a:lnTo>
                      <a:lnTo>
                        <a:pt x="0" y="1"/>
                      </a:lnTo>
                      <a:lnTo>
                        <a:pt x="0" y="1"/>
                      </a:lnTo>
                      <a:lnTo>
                        <a:pt x="0" y="6"/>
                      </a:lnTo>
                      <a:lnTo>
                        <a:pt x="0"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8" name="Freeform 591"/>
                <p:cNvSpPr>
                  <a:spLocks/>
                </p:cNvSpPr>
                <p:nvPr/>
              </p:nvSpPr>
              <p:spPr bwMode="auto">
                <a:xfrm>
                  <a:off x="803" y="2498"/>
                  <a:ext cx="7" cy="5"/>
                </a:xfrm>
                <a:custGeom>
                  <a:avLst/>
                  <a:gdLst>
                    <a:gd name="T0" fmla="*/ 1 w 7"/>
                    <a:gd name="T1" fmla="*/ 5 h 5"/>
                    <a:gd name="T2" fmla="*/ 1 w 7"/>
                    <a:gd name="T3" fmla="*/ 5 h 5"/>
                    <a:gd name="T4" fmla="*/ 7 w 7"/>
                    <a:gd name="T5" fmla="*/ 5 h 5"/>
                    <a:gd name="T6" fmla="*/ 7 w 7"/>
                    <a:gd name="T7" fmla="*/ 0 h 5"/>
                    <a:gd name="T8" fmla="*/ 0 w 7"/>
                    <a:gd name="T9" fmla="*/ 1 h 5"/>
                    <a:gd name="T10" fmla="*/ 1 w 7"/>
                    <a:gd name="T11" fmla="*/ 1 h 5"/>
                    <a:gd name="T12" fmla="*/ 1 w 7"/>
                    <a:gd name="T13" fmla="*/ 5 h 5"/>
                    <a:gd name="T14" fmla="*/ 1 w 7"/>
                    <a:gd name="T15" fmla="*/ 5 h 5"/>
                    <a:gd name="T16" fmla="*/ 1 w 7"/>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1" y="5"/>
                      </a:moveTo>
                      <a:lnTo>
                        <a:pt x="1" y="5"/>
                      </a:lnTo>
                      <a:lnTo>
                        <a:pt x="7" y="5"/>
                      </a:lnTo>
                      <a:lnTo>
                        <a:pt x="7" y="0"/>
                      </a:lnTo>
                      <a:lnTo>
                        <a:pt x="0" y="1"/>
                      </a:lnTo>
                      <a:lnTo>
                        <a:pt x="1" y="1"/>
                      </a:lnTo>
                      <a:lnTo>
                        <a:pt x="1" y="5"/>
                      </a:lnTo>
                      <a:lnTo>
                        <a:pt x="1" y="5"/>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9" name="Freeform 592"/>
                <p:cNvSpPr>
                  <a:spLocks/>
                </p:cNvSpPr>
                <p:nvPr/>
              </p:nvSpPr>
              <p:spPr bwMode="auto">
                <a:xfrm>
                  <a:off x="798" y="2499"/>
                  <a:ext cx="6" cy="4"/>
                </a:xfrm>
                <a:custGeom>
                  <a:avLst/>
                  <a:gdLst>
                    <a:gd name="T0" fmla="*/ 0 w 6"/>
                    <a:gd name="T1" fmla="*/ 4 h 4"/>
                    <a:gd name="T2" fmla="*/ 0 w 6"/>
                    <a:gd name="T3" fmla="*/ 4 h 4"/>
                    <a:gd name="T4" fmla="*/ 6 w 6"/>
                    <a:gd name="T5" fmla="*/ 4 h 4"/>
                    <a:gd name="T6" fmla="*/ 6 w 6"/>
                    <a:gd name="T7" fmla="*/ 0 h 4"/>
                    <a:gd name="T8" fmla="*/ 0 w 6"/>
                    <a:gd name="T9" fmla="*/ 0 h 4"/>
                    <a:gd name="T10" fmla="*/ 0 w 6"/>
                    <a:gd name="T11" fmla="*/ 0 h 4"/>
                    <a:gd name="T12" fmla="*/ 0 w 6"/>
                    <a:gd name="T13" fmla="*/ 4 h 4"/>
                    <a:gd name="T14" fmla="*/ 0 w 6"/>
                    <a:gd name="T15" fmla="*/ 4 h 4"/>
                    <a:gd name="T16" fmla="*/ 0 w 6"/>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0" y="4"/>
                      </a:moveTo>
                      <a:lnTo>
                        <a:pt x="0" y="4"/>
                      </a:lnTo>
                      <a:lnTo>
                        <a:pt x="6" y="4"/>
                      </a:lnTo>
                      <a:lnTo>
                        <a:pt x="6" y="0"/>
                      </a:lnTo>
                      <a:lnTo>
                        <a:pt x="0" y="0"/>
                      </a:lnTo>
                      <a:lnTo>
                        <a:pt x="0" y="0"/>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 name="Freeform 593"/>
                <p:cNvSpPr>
                  <a:spLocks/>
                </p:cNvSpPr>
                <p:nvPr/>
              </p:nvSpPr>
              <p:spPr bwMode="auto">
                <a:xfrm>
                  <a:off x="792" y="2499"/>
                  <a:ext cx="6" cy="4"/>
                </a:xfrm>
                <a:custGeom>
                  <a:avLst/>
                  <a:gdLst>
                    <a:gd name="T0" fmla="*/ 0 w 6"/>
                    <a:gd name="T1" fmla="*/ 4 h 4"/>
                    <a:gd name="T2" fmla="*/ 0 w 6"/>
                    <a:gd name="T3" fmla="*/ 4 h 4"/>
                    <a:gd name="T4" fmla="*/ 6 w 6"/>
                    <a:gd name="T5" fmla="*/ 4 h 4"/>
                    <a:gd name="T6" fmla="*/ 6 w 6"/>
                    <a:gd name="T7" fmla="*/ 0 h 4"/>
                    <a:gd name="T8" fmla="*/ 0 w 6"/>
                    <a:gd name="T9" fmla="*/ 0 h 4"/>
                    <a:gd name="T10" fmla="*/ 0 w 6"/>
                    <a:gd name="T11" fmla="*/ 0 h 4"/>
                    <a:gd name="T12" fmla="*/ 0 w 6"/>
                    <a:gd name="T13" fmla="*/ 4 h 4"/>
                    <a:gd name="T14" fmla="*/ 0 w 6"/>
                    <a:gd name="T15" fmla="*/ 4 h 4"/>
                    <a:gd name="T16" fmla="*/ 0 w 6"/>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0" y="4"/>
                      </a:moveTo>
                      <a:lnTo>
                        <a:pt x="0" y="4"/>
                      </a:lnTo>
                      <a:lnTo>
                        <a:pt x="6" y="4"/>
                      </a:lnTo>
                      <a:lnTo>
                        <a:pt x="6" y="0"/>
                      </a:lnTo>
                      <a:lnTo>
                        <a:pt x="0" y="0"/>
                      </a:lnTo>
                      <a:lnTo>
                        <a:pt x="0" y="0"/>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1" name="Freeform 594"/>
                <p:cNvSpPr>
                  <a:spLocks/>
                </p:cNvSpPr>
                <p:nvPr/>
              </p:nvSpPr>
              <p:spPr bwMode="auto">
                <a:xfrm>
                  <a:off x="787" y="2499"/>
                  <a:ext cx="5" cy="4"/>
                </a:xfrm>
                <a:custGeom>
                  <a:avLst/>
                  <a:gdLst>
                    <a:gd name="T0" fmla="*/ 0 w 5"/>
                    <a:gd name="T1" fmla="*/ 4 h 4"/>
                    <a:gd name="T2" fmla="*/ 0 w 5"/>
                    <a:gd name="T3" fmla="*/ 4 h 4"/>
                    <a:gd name="T4" fmla="*/ 5 w 5"/>
                    <a:gd name="T5" fmla="*/ 4 h 4"/>
                    <a:gd name="T6" fmla="*/ 5 w 5"/>
                    <a:gd name="T7" fmla="*/ 0 h 4"/>
                    <a:gd name="T8" fmla="*/ 0 w 5"/>
                    <a:gd name="T9" fmla="*/ 0 h 4"/>
                    <a:gd name="T10" fmla="*/ 0 w 5"/>
                    <a:gd name="T11" fmla="*/ 0 h 4"/>
                    <a:gd name="T12" fmla="*/ 0 w 5"/>
                    <a:gd name="T13" fmla="*/ 4 h 4"/>
                    <a:gd name="T14" fmla="*/ 0 w 5"/>
                    <a:gd name="T15" fmla="*/ 4 h 4"/>
                    <a:gd name="T16" fmla="*/ 0 w 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4"/>
                      </a:moveTo>
                      <a:lnTo>
                        <a:pt x="0" y="4"/>
                      </a:lnTo>
                      <a:lnTo>
                        <a:pt x="5" y="4"/>
                      </a:lnTo>
                      <a:lnTo>
                        <a:pt x="5" y="0"/>
                      </a:lnTo>
                      <a:lnTo>
                        <a:pt x="0" y="0"/>
                      </a:lnTo>
                      <a:lnTo>
                        <a:pt x="0" y="0"/>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2" name="Freeform 595"/>
                <p:cNvSpPr>
                  <a:spLocks/>
                </p:cNvSpPr>
                <p:nvPr/>
              </p:nvSpPr>
              <p:spPr bwMode="auto">
                <a:xfrm>
                  <a:off x="779" y="2498"/>
                  <a:ext cx="8" cy="5"/>
                </a:xfrm>
                <a:custGeom>
                  <a:avLst/>
                  <a:gdLst>
                    <a:gd name="T0" fmla="*/ 0 w 8"/>
                    <a:gd name="T1" fmla="*/ 5 h 5"/>
                    <a:gd name="T2" fmla="*/ 2 w 8"/>
                    <a:gd name="T3" fmla="*/ 5 h 5"/>
                    <a:gd name="T4" fmla="*/ 8 w 8"/>
                    <a:gd name="T5" fmla="*/ 5 h 5"/>
                    <a:gd name="T6" fmla="*/ 8 w 8"/>
                    <a:gd name="T7" fmla="*/ 1 h 5"/>
                    <a:gd name="T8" fmla="*/ 2 w 8"/>
                    <a:gd name="T9" fmla="*/ 0 h 5"/>
                    <a:gd name="T10" fmla="*/ 2 w 8"/>
                    <a:gd name="T11" fmla="*/ 0 h 5"/>
                    <a:gd name="T12" fmla="*/ 0 w 8"/>
                    <a:gd name="T13" fmla="*/ 5 h 5"/>
                    <a:gd name="T14" fmla="*/ 0 w 8"/>
                    <a:gd name="T15" fmla="*/ 5 h 5"/>
                    <a:gd name="T16" fmla="*/ 2 w 8"/>
                    <a:gd name="T17" fmla="*/ 5 h 5"/>
                    <a:gd name="T18" fmla="*/ 0 w 8"/>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5">
                      <a:moveTo>
                        <a:pt x="0" y="5"/>
                      </a:moveTo>
                      <a:lnTo>
                        <a:pt x="2" y="5"/>
                      </a:lnTo>
                      <a:lnTo>
                        <a:pt x="8" y="5"/>
                      </a:lnTo>
                      <a:lnTo>
                        <a:pt x="8" y="1"/>
                      </a:lnTo>
                      <a:lnTo>
                        <a:pt x="2" y="0"/>
                      </a:lnTo>
                      <a:lnTo>
                        <a:pt x="2" y="0"/>
                      </a:lnTo>
                      <a:lnTo>
                        <a:pt x="0" y="5"/>
                      </a:lnTo>
                      <a:lnTo>
                        <a:pt x="0" y="5"/>
                      </a:lnTo>
                      <a:lnTo>
                        <a:pt x="2"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3" name="Freeform 596"/>
                <p:cNvSpPr>
                  <a:spLocks/>
                </p:cNvSpPr>
                <p:nvPr/>
              </p:nvSpPr>
              <p:spPr bwMode="auto">
                <a:xfrm>
                  <a:off x="773" y="2498"/>
                  <a:ext cx="8" cy="5"/>
                </a:xfrm>
                <a:custGeom>
                  <a:avLst/>
                  <a:gdLst>
                    <a:gd name="T0" fmla="*/ 0 w 8"/>
                    <a:gd name="T1" fmla="*/ 3 h 5"/>
                    <a:gd name="T2" fmla="*/ 0 w 8"/>
                    <a:gd name="T3" fmla="*/ 3 h 5"/>
                    <a:gd name="T4" fmla="*/ 6 w 8"/>
                    <a:gd name="T5" fmla="*/ 5 h 5"/>
                    <a:gd name="T6" fmla="*/ 8 w 8"/>
                    <a:gd name="T7" fmla="*/ 0 h 5"/>
                    <a:gd name="T8" fmla="*/ 2 w 8"/>
                    <a:gd name="T9" fmla="*/ 0 h 5"/>
                    <a:gd name="T10" fmla="*/ 2 w 8"/>
                    <a:gd name="T11" fmla="*/ 0 h 5"/>
                    <a:gd name="T12" fmla="*/ 0 w 8"/>
                    <a:gd name="T13" fmla="*/ 3 h 5"/>
                    <a:gd name="T14" fmla="*/ 0 w 8"/>
                    <a:gd name="T15" fmla="*/ 3 h 5"/>
                    <a:gd name="T16" fmla="*/ 0 w 8"/>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
                      <a:moveTo>
                        <a:pt x="0" y="3"/>
                      </a:moveTo>
                      <a:lnTo>
                        <a:pt x="0" y="3"/>
                      </a:lnTo>
                      <a:lnTo>
                        <a:pt x="6" y="5"/>
                      </a:lnTo>
                      <a:lnTo>
                        <a:pt x="8" y="0"/>
                      </a:lnTo>
                      <a:lnTo>
                        <a:pt x="2" y="0"/>
                      </a:lnTo>
                      <a:lnTo>
                        <a:pt x="2"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4" name="Freeform 597"/>
                <p:cNvSpPr>
                  <a:spLocks/>
                </p:cNvSpPr>
                <p:nvPr/>
              </p:nvSpPr>
              <p:spPr bwMode="auto">
                <a:xfrm>
                  <a:off x="767" y="2497"/>
                  <a:ext cx="8" cy="4"/>
                </a:xfrm>
                <a:custGeom>
                  <a:avLst/>
                  <a:gdLst>
                    <a:gd name="T0" fmla="*/ 0 w 8"/>
                    <a:gd name="T1" fmla="*/ 3 h 4"/>
                    <a:gd name="T2" fmla="*/ 0 w 8"/>
                    <a:gd name="T3" fmla="*/ 3 h 4"/>
                    <a:gd name="T4" fmla="*/ 6 w 8"/>
                    <a:gd name="T5" fmla="*/ 4 h 4"/>
                    <a:gd name="T6" fmla="*/ 8 w 8"/>
                    <a:gd name="T7" fmla="*/ 1 h 4"/>
                    <a:gd name="T8" fmla="*/ 2 w 8"/>
                    <a:gd name="T9" fmla="*/ 0 h 4"/>
                    <a:gd name="T10" fmla="*/ 2 w 8"/>
                    <a:gd name="T11" fmla="*/ 0 h 4"/>
                    <a:gd name="T12" fmla="*/ 0 w 8"/>
                    <a:gd name="T13" fmla="*/ 3 h 4"/>
                    <a:gd name="T14" fmla="*/ 0 w 8"/>
                    <a:gd name="T15" fmla="*/ 3 h 4"/>
                    <a:gd name="T16" fmla="*/ 0 w 8"/>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0" y="3"/>
                      </a:moveTo>
                      <a:lnTo>
                        <a:pt x="0" y="3"/>
                      </a:lnTo>
                      <a:lnTo>
                        <a:pt x="6" y="4"/>
                      </a:lnTo>
                      <a:lnTo>
                        <a:pt x="8" y="1"/>
                      </a:lnTo>
                      <a:lnTo>
                        <a:pt x="2" y="0"/>
                      </a:lnTo>
                      <a:lnTo>
                        <a:pt x="2"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5" name="Freeform 598"/>
                <p:cNvSpPr>
                  <a:spLocks/>
                </p:cNvSpPr>
                <p:nvPr/>
              </p:nvSpPr>
              <p:spPr bwMode="auto">
                <a:xfrm>
                  <a:off x="761" y="2495"/>
                  <a:ext cx="8" cy="5"/>
                </a:xfrm>
                <a:custGeom>
                  <a:avLst/>
                  <a:gdLst>
                    <a:gd name="T0" fmla="*/ 0 w 8"/>
                    <a:gd name="T1" fmla="*/ 4 h 5"/>
                    <a:gd name="T2" fmla="*/ 0 w 8"/>
                    <a:gd name="T3" fmla="*/ 4 h 5"/>
                    <a:gd name="T4" fmla="*/ 6 w 8"/>
                    <a:gd name="T5" fmla="*/ 5 h 5"/>
                    <a:gd name="T6" fmla="*/ 8 w 8"/>
                    <a:gd name="T7" fmla="*/ 2 h 5"/>
                    <a:gd name="T8" fmla="*/ 2 w 8"/>
                    <a:gd name="T9" fmla="*/ 0 h 5"/>
                    <a:gd name="T10" fmla="*/ 2 w 8"/>
                    <a:gd name="T11" fmla="*/ 0 h 5"/>
                    <a:gd name="T12" fmla="*/ 0 w 8"/>
                    <a:gd name="T13" fmla="*/ 4 h 5"/>
                    <a:gd name="T14" fmla="*/ 0 w 8"/>
                    <a:gd name="T15" fmla="*/ 4 h 5"/>
                    <a:gd name="T16" fmla="*/ 0 w 8"/>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
                      <a:moveTo>
                        <a:pt x="0" y="4"/>
                      </a:moveTo>
                      <a:lnTo>
                        <a:pt x="0" y="4"/>
                      </a:lnTo>
                      <a:lnTo>
                        <a:pt x="6" y="5"/>
                      </a:lnTo>
                      <a:lnTo>
                        <a:pt x="8" y="2"/>
                      </a:lnTo>
                      <a:lnTo>
                        <a:pt x="2" y="0"/>
                      </a:lnTo>
                      <a:lnTo>
                        <a:pt x="2" y="0"/>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6" name="Freeform 599"/>
                <p:cNvSpPr>
                  <a:spLocks/>
                </p:cNvSpPr>
                <p:nvPr/>
              </p:nvSpPr>
              <p:spPr bwMode="auto">
                <a:xfrm>
                  <a:off x="755" y="2493"/>
                  <a:ext cx="8" cy="6"/>
                </a:xfrm>
                <a:custGeom>
                  <a:avLst/>
                  <a:gdLst>
                    <a:gd name="T0" fmla="*/ 0 w 8"/>
                    <a:gd name="T1" fmla="*/ 5 h 6"/>
                    <a:gd name="T2" fmla="*/ 0 w 8"/>
                    <a:gd name="T3" fmla="*/ 5 h 6"/>
                    <a:gd name="T4" fmla="*/ 6 w 8"/>
                    <a:gd name="T5" fmla="*/ 6 h 6"/>
                    <a:gd name="T6" fmla="*/ 8 w 8"/>
                    <a:gd name="T7" fmla="*/ 2 h 6"/>
                    <a:gd name="T8" fmla="*/ 2 w 8"/>
                    <a:gd name="T9" fmla="*/ 0 h 6"/>
                    <a:gd name="T10" fmla="*/ 2 w 8"/>
                    <a:gd name="T11" fmla="*/ 0 h 6"/>
                    <a:gd name="T12" fmla="*/ 0 w 8"/>
                    <a:gd name="T13" fmla="*/ 5 h 6"/>
                    <a:gd name="T14" fmla="*/ 0 w 8"/>
                    <a:gd name="T15" fmla="*/ 5 h 6"/>
                    <a:gd name="T16" fmla="*/ 0 w 8"/>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0" y="5"/>
                      </a:moveTo>
                      <a:lnTo>
                        <a:pt x="0" y="5"/>
                      </a:lnTo>
                      <a:lnTo>
                        <a:pt x="6" y="6"/>
                      </a:lnTo>
                      <a:lnTo>
                        <a:pt x="8" y="2"/>
                      </a:lnTo>
                      <a:lnTo>
                        <a:pt x="2" y="0"/>
                      </a:lnTo>
                      <a:lnTo>
                        <a:pt x="2" y="0"/>
                      </a:lnTo>
                      <a:lnTo>
                        <a:pt x="0" y="5"/>
                      </a:lnTo>
                      <a:lnTo>
                        <a:pt x="0"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7" name="Freeform 600"/>
                <p:cNvSpPr>
                  <a:spLocks/>
                </p:cNvSpPr>
                <p:nvPr/>
              </p:nvSpPr>
              <p:spPr bwMode="auto">
                <a:xfrm>
                  <a:off x="749" y="2492"/>
                  <a:ext cx="8" cy="6"/>
                </a:xfrm>
                <a:custGeom>
                  <a:avLst/>
                  <a:gdLst>
                    <a:gd name="T0" fmla="*/ 0 w 8"/>
                    <a:gd name="T1" fmla="*/ 3 h 6"/>
                    <a:gd name="T2" fmla="*/ 2 w 8"/>
                    <a:gd name="T3" fmla="*/ 3 h 6"/>
                    <a:gd name="T4" fmla="*/ 6 w 8"/>
                    <a:gd name="T5" fmla="*/ 6 h 6"/>
                    <a:gd name="T6" fmla="*/ 8 w 8"/>
                    <a:gd name="T7" fmla="*/ 1 h 6"/>
                    <a:gd name="T8" fmla="*/ 2 w 8"/>
                    <a:gd name="T9" fmla="*/ 0 h 6"/>
                    <a:gd name="T10" fmla="*/ 3 w 8"/>
                    <a:gd name="T11" fmla="*/ 0 h 6"/>
                    <a:gd name="T12" fmla="*/ 0 w 8"/>
                    <a:gd name="T13" fmla="*/ 3 h 6"/>
                    <a:gd name="T14" fmla="*/ 0 w 8"/>
                    <a:gd name="T15" fmla="*/ 3 h 6"/>
                    <a:gd name="T16" fmla="*/ 2 w 8"/>
                    <a:gd name="T17" fmla="*/ 3 h 6"/>
                    <a:gd name="T18" fmla="*/ 0 w 8"/>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0" y="3"/>
                      </a:moveTo>
                      <a:lnTo>
                        <a:pt x="2" y="3"/>
                      </a:lnTo>
                      <a:lnTo>
                        <a:pt x="6" y="6"/>
                      </a:lnTo>
                      <a:lnTo>
                        <a:pt x="8" y="1"/>
                      </a:lnTo>
                      <a:lnTo>
                        <a:pt x="2" y="0"/>
                      </a:lnTo>
                      <a:lnTo>
                        <a:pt x="3" y="0"/>
                      </a:lnTo>
                      <a:lnTo>
                        <a:pt x="0" y="3"/>
                      </a:lnTo>
                      <a:lnTo>
                        <a:pt x="0" y="3"/>
                      </a:lnTo>
                      <a:lnTo>
                        <a:pt x="2"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8" name="Freeform 601"/>
                <p:cNvSpPr>
                  <a:spLocks/>
                </p:cNvSpPr>
                <p:nvPr/>
              </p:nvSpPr>
              <p:spPr bwMode="auto">
                <a:xfrm>
                  <a:off x="745" y="2490"/>
                  <a:ext cx="7" cy="5"/>
                </a:xfrm>
                <a:custGeom>
                  <a:avLst/>
                  <a:gdLst>
                    <a:gd name="T0" fmla="*/ 0 w 7"/>
                    <a:gd name="T1" fmla="*/ 3 h 5"/>
                    <a:gd name="T2" fmla="*/ 0 w 7"/>
                    <a:gd name="T3" fmla="*/ 3 h 5"/>
                    <a:gd name="T4" fmla="*/ 4 w 7"/>
                    <a:gd name="T5" fmla="*/ 5 h 5"/>
                    <a:gd name="T6" fmla="*/ 7 w 7"/>
                    <a:gd name="T7" fmla="*/ 2 h 5"/>
                    <a:gd name="T8" fmla="*/ 1 w 7"/>
                    <a:gd name="T9" fmla="*/ 0 h 5"/>
                    <a:gd name="T10" fmla="*/ 1 w 7"/>
                    <a:gd name="T11" fmla="*/ 0 h 5"/>
                    <a:gd name="T12" fmla="*/ 0 w 7"/>
                    <a:gd name="T13" fmla="*/ 3 h 5"/>
                    <a:gd name="T14" fmla="*/ 0 w 7"/>
                    <a:gd name="T15" fmla="*/ 3 h 5"/>
                    <a:gd name="T16" fmla="*/ 0 w 7"/>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0" y="3"/>
                      </a:moveTo>
                      <a:lnTo>
                        <a:pt x="0" y="3"/>
                      </a:lnTo>
                      <a:lnTo>
                        <a:pt x="4" y="5"/>
                      </a:lnTo>
                      <a:lnTo>
                        <a:pt x="7" y="2"/>
                      </a:lnTo>
                      <a:lnTo>
                        <a:pt x="1" y="0"/>
                      </a:lnTo>
                      <a:lnTo>
                        <a:pt x="1"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9" name="Freeform 602"/>
                <p:cNvSpPr>
                  <a:spLocks/>
                </p:cNvSpPr>
                <p:nvPr/>
              </p:nvSpPr>
              <p:spPr bwMode="auto">
                <a:xfrm>
                  <a:off x="739" y="2487"/>
                  <a:ext cx="7" cy="6"/>
                </a:xfrm>
                <a:custGeom>
                  <a:avLst/>
                  <a:gdLst>
                    <a:gd name="T0" fmla="*/ 0 w 7"/>
                    <a:gd name="T1" fmla="*/ 4 h 6"/>
                    <a:gd name="T2" fmla="*/ 0 w 7"/>
                    <a:gd name="T3" fmla="*/ 4 h 6"/>
                    <a:gd name="T4" fmla="*/ 6 w 7"/>
                    <a:gd name="T5" fmla="*/ 6 h 6"/>
                    <a:gd name="T6" fmla="*/ 7 w 7"/>
                    <a:gd name="T7" fmla="*/ 3 h 6"/>
                    <a:gd name="T8" fmla="*/ 1 w 7"/>
                    <a:gd name="T9" fmla="*/ 0 h 6"/>
                    <a:gd name="T10" fmla="*/ 1 w 7"/>
                    <a:gd name="T11" fmla="*/ 0 h 6"/>
                    <a:gd name="T12" fmla="*/ 0 w 7"/>
                    <a:gd name="T13" fmla="*/ 4 h 6"/>
                    <a:gd name="T14" fmla="*/ 0 w 7"/>
                    <a:gd name="T15" fmla="*/ 4 h 6"/>
                    <a:gd name="T16" fmla="*/ 0 w 7"/>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0" y="4"/>
                      </a:moveTo>
                      <a:lnTo>
                        <a:pt x="0" y="4"/>
                      </a:lnTo>
                      <a:lnTo>
                        <a:pt x="6" y="6"/>
                      </a:lnTo>
                      <a:lnTo>
                        <a:pt x="7" y="3"/>
                      </a:lnTo>
                      <a:lnTo>
                        <a:pt x="1" y="0"/>
                      </a:lnTo>
                      <a:lnTo>
                        <a:pt x="1" y="0"/>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0" name="Freeform 603"/>
                <p:cNvSpPr>
                  <a:spLocks/>
                </p:cNvSpPr>
                <p:nvPr/>
              </p:nvSpPr>
              <p:spPr bwMode="auto">
                <a:xfrm>
                  <a:off x="733" y="2485"/>
                  <a:ext cx="7" cy="6"/>
                </a:xfrm>
                <a:custGeom>
                  <a:avLst/>
                  <a:gdLst>
                    <a:gd name="T0" fmla="*/ 0 w 7"/>
                    <a:gd name="T1" fmla="*/ 2 h 6"/>
                    <a:gd name="T2" fmla="*/ 0 w 7"/>
                    <a:gd name="T3" fmla="*/ 2 h 6"/>
                    <a:gd name="T4" fmla="*/ 6 w 7"/>
                    <a:gd name="T5" fmla="*/ 6 h 6"/>
                    <a:gd name="T6" fmla="*/ 7 w 7"/>
                    <a:gd name="T7" fmla="*/ 2 h 6"/>
                    <a:gd name="T8" fmla="*/ 2 w 7"/>
                    <a:gd name="T9" fmla="*/ 0 h 6"/>
                    <a:gd name="T10" fmla="*/ 2 w 7"/>
                    <a:gd name="T11" fmla="*/ 0 h 6"/>
                    <a:gd name="T12" fmla="*/ 0 w 7"/>
                    <a:gd name="T13" fmla="*/ 2 h 6"/>
                    <a:gd name="T14" fmla="*/ 0 w 7"/>
                    <a:gd name="T15" fmla="*/ 2 h 6"/>
                    <a:gd name="T16" fmla="*/ 0 w 7"/>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0" y="2"/>
                      </a:moveTo>
                      <a:lnTo>
                        <a:pt x="0" y="2"/>
                      </a:lnTo>
                      <a:lnTo>
                        <a:pt x="6" y="6"/>
                      </a:lnTo>
                      <a:lnTo>
                        <a:pt x="7" y="2"/>
                      </a:lnTo>
                      <a:lnTo>
                        <a:pt x="2" y="0"/>
                      </a:lnTo>
                      <a:lnTo>
                        <a:pt x="2" y="0"/>
                      </a:lnTo>
                      <a:lnTo>
                        <a:pt x="0" y="2"/>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1" name="Freeform 604"/>
                <p:cNvSpPr>
                  <a:spLocks/>
                </p:cNvSpPr>
                <p:nvPr/>
              </p:nvSpPr>
              <p:spPr bwMode="auto">
                <a:xfrm>
                  <a:off x="728" y="2481"/>
                  <a:ext cx="7" cy="6"/>
                </a:xfrm>
                <a:custGeom>
                  <a:avLst/>
                  <a:gdLst>
                    <a:gd name="T0" fmla="*/ 0 w 7"/>
                    <a:gd name="T1" fmla="*/ 4 h 6"/>
                    <a:gd name="T2" fmla="*/ 0 w 7"/>
                    <a:gd name="T3" fmla="*/ 4 h 6"/>
                    <a:gd name="T4" fmla="*/ 5 w 7"/>
                    <a:gd name="T5" fmla="*/ 6 h 6"/>
                    <a:gd name="T6" fmla="*/ 7 w 7"/>
                    <a:gd name="T7" fmla="*/ 4 h 6"/>
                    <a:gd name="T8" fmla="*/ 1 w 7"/>
                    <a:gd name="T9" fmla="*/ 0 h 6"/>
                    <a:gd name="T10" fmla="*/ 2 w 7"/>
                    <a:gd name="T11" fmla="*/ 0 h 6"/>
                    <a:gd name="T12" fmla="*/ 0 w 7"/>
                    <a:gd name="T13" fmla="*/ 4 h 6"/>
                    <a:gd name="T14" fmla="*/ 0 w 7"/>
                    <a:gd name="T15" fmla="*/ 4 h 6"/>
                    <a:gd name="T16" fmla="*/ 0 w 7"/>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0" y="4"/>
                      </a:moveTo>
                      <a:lnTo>
                        <a:pt x="0" y="4"/>
                      </a:lnTo>
                      <a:lnTo>
                        <a:pt x="5" y="6"/>
                      </a:lnTo>
                      <a:lnTo>
                        <a:pt x="7" y="4"/>
                      </a:lnTo>
                      <a:lnTo>
                        <a:pt x="1" y="0"/>
                      </a:lnTo>
                      <a:lnTo>
                        <a:pt x="2" y="0"/>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 name="Freeform 605"/>
                <p:cNvSpPr>
                  <a:spLocks/>
                </p:cNvSpPr>
                <p:nvPr/>
              </p:nvSpPr>
              <p:spPr bwMode="auto">
                <a:xfrm>
                  <a:off x="722" y="2478"/>
                  <a:ext cx="8" cy="7"/>
                </a:xfrm>
                <a:custGeom>
                  <a:avLst/>
                  <a:gdLst>
                    <a:gd name="T0" fmla="*/ 0 w 8"/>
                    <a:gd name="T1" fmla="*/ 3 h 7"/>
                    <a:gd name="T2" fmla="*/ 0 w 8"/>
                    <a:gd name="T3" fmla="*/ 3 h 7"/>
                    <a:gd name="T4" fmla="*/ 6 w 8"/>
                    <a:gd name="T5" fmla="*/ 7 h 7"/>
                    <a:gd name="T6" fmla="*/ 8 w 8"/>
                    <a:gd name="T7" fmla="*/ 3 h 7"/>
                    <a:gd name="T8" fmla="*/ 2 w 8"/>
                    <a:gd name="T9" fmla="*/ 0 h 7"/>
                    <a:gd name="T10" fmla="*/ 2 w 8"/>
                    <a:gd name="T11" fmla="*/ 0 h 7"/>
                    <a:gd name="T12" fmla="*/ 0 w 8"/>
                    <a:gd name="T13" fmla="*/ 3 h 7"/>
                    <a:gd name="T14" fmla="*/ 0 w 8"/>
                    <a:gd name="T15" fmla="*/ 3 h 7"/>
                    <a:gd name="T16" fmla="*/ 0 w 8"/>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0" y="3"/>
                      </a:moveTo>
                      <a:lnTo>
                        <a:pt x="0" y="3"/>
                      </a:lnTo>
                      <a:lnTo>
                        <a:pt x="6" y="7"/>
                      </a:lnTo>
                      <a:lnTo>
                        <a:pt x="8" y="3"/>
                      </a:lnTo>
                      <a:lnTo>
                        <a:pt x="2" y="0"/>
                      </a:lnTo>
                      <a:lnTo>
                        <a:pt x="2"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 name="Freeform 606"/>
                <p:cNvSpPr>
                  <a:spLocks/>
                </p:cNvSpPr>
                <p:nvPr/>
              </p:nvSpPr>
              <p:spPr bwMode="auto">
                <a:xfrm>
                  <a:off x="717" y="2474"/>
                  <a:ext cx="7" cy="7"/>
                </a:xfrm>
                <a:custGeom>
                  <a:avLst/>
                  <a:gdLst>
                    <a:gd name="T0" fmla="*/ 0 w 7"/>
                    <a:gd name="T1" fmla="*/ 4 h 7"/>
                    <a:gd name="T2" fmla="*/ 0 w 7"/>
                    <a:gd name="T3" fmla="*/ 4 h 7"/>
                    <a:gd name="T4" fmla="*/ 5 w 7"/>
                    <a:gd name="T5" fmla="*/ 7 h 7"/>
                    <a:gd name="T6" fmla="*/ 7 w 7"/>
                    <a:gd name="T7" fmla="*/ 4 h 7"/>
                    <a:gd name="T8" fmla="*/ 3 w 7"/>
                    <a:gd name="T9" fmla="*/ 0 h 7"/>
                    <a:gd name="T10" fmla="*/ 3 w 7"/>
                    <a:gd name="T11" fmla="*/ 0 h 7"/>
                    <a:gd name="T12" fmla="*/ 0 w 7"/>
                    <a:gd name="T13" fmla="*/ 4 h 7"/>
                    <a:gd name="T14" fmla="*/ 0 w 7"/>
                    <a:gd name="T15" fmla="*/ 4 h 7"/>
                    <a:gd name="T16" fmla="*/ 0 w 7"/>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4"/>
                      </a:moveTo>
                      <a:lnTo>
                        <a:pt x="0" y="4"/>
                      </a:lnTo>
                      <a:lnTo>
                        <a:pt x="5" y="7"/>
                      </a:lnTo>
                      <a:lnTo>
                        <a:pt x="7" y="4"/>
                      </a:lnTo>
                      <a:lnTo>
                        <a:pt x="3" y="0"/>
                      </a:lnTo>
                      <a:lnTo>
                        <a:pt x="3" y="0"/>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 name="Freeform 607"/>
                <p:cNvSpPr>
                  <a:spLocks/>
                </p:cNvSpPr>
                <p:nvPr/>
              </p:nvSpPr>
              <p:spPr bwMode="auto">
                <a:xfrm>
                  <a:off x="712" y="2471"/>
                  <a:ext cx="8" cy="7"/>
                </a:xfrm>
                <a:custGeom>
                  <a:avLst/>
                  <a:gdLst>
                    <a:gd name="T0" fmla="*/ 0 w 8"/>
                    <a:gd name="T1" fmla="*/ 2 h 7"/>
                    <a:gd name="T2" fmla="*/ 0 w 8"/>
                    <a:gd name="T3" fmla="*/ 3 h 7"/>
                    <a:gd name="T4" fmla="*/ 5 w 8"/>
                    <a:gd name="T5" fmla="*/ 7 h 7"/>
                    <a:gd name="T6" fmla="*/ 8 w 8"/>
                    <a:gd name="T7" fmla="*/ 3 h 7"/>
                    <a:gd name="T8" fmla="*/ 3 w 8"/>
                    <a:gd name="T9" fmla="*/ 0 h 7"/>
                    <a:gd name="T10" fmla="*/ 3 w 8"/>
                    <a:gd name="T11" fmla="*/ 0 h 7"/>
                    <a:gd name="T12" fmla="*/ 0 w 8"/>
                    <a:gd name="T13" fmla="*/ 2 h 7"/>
                    <a:gd name="T14" fmla="*/ 0 w 8"/>
                    <a:gd name="T15" fmla="*/ 3 h 7"/>
                    <a:gd name="T16" fmla="*/ 0 w 8"/>
                    <a:gd name="T17" fmla="*/ 3 h 7"/>
                    <a:gd name="T18" fmla="*/ 0 w 8"/>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7">
                      <a:moveTo>
                        <a:pt x="0" y="2"/>
                      </a:moveTo>
                      <a:lnTo>
                        <a:pt x="0" y="3"/>
                      </a:lnTo>
                      <a:lnTo>
                        <a:pt x="5" y="7"/>
                      </a:lnTo>
                      <a:lnTo>
                        <a:pt x="8" y="3"/>
                      </a:lnTo>
                      <a:lnTo>
                        <a:pt x="3" y="0"/>
                      </a:lnTo>
                      <a:lnTo>
                        <a:pt x="3" y="0"/>
                      </a:lnTo>
                      <a:lnTo>
                        <a:pt x="0" y="2"/>
                      </a:lnTo>
                      <a:lnTo>
                        <a:pt x="0" y="3"/>
                      </a:lnTo>
                      <a:lnTo>
                        <a:pt x="0"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 name="Freeform 608"/>
                <p:cNvSpPr>
                  <a:spLocks/>
                </p:cNvSpPr>
                <p:nvPr/>
              </p:nvSpPr>
              <p:spPr bwMode="auto">
                <a:xfrm>
                  <a:off x="708" y="2466"/>
                  <a:ext cx="7" cy="7"/>
                </a:xfrm>
                <a:custGeom>
                  <a:avLst/>
                  <a:gdLst>
                    <a:gd name="T0" fmla="*/ 0 w 7"/>
                    <a:gd name="T1" fmla="*/ 4 h 7"/>
                    <a:gd name="T2" fmla="*/ 0 w 7"/>
                    <a:gd name="T3" fmla="*/ 4 h 7"/>
                    <a:gd name="T4" fmla="*/ 4 w 7"/>
                    <a:gd name="T5" fmla="*/ 7 h 7"/>
                    <a:gd name="T6" fmla="*/ 7 w 7"/>
                    <a:gd name="T7" fmla="*/ 5 h 7"/>
                    <a:gd name="T8" fmla="*/ 2 w 7"/>
                    <a:gd name="T9" fmla="*/ 0 h 7"/>
                    <a:gd name="T10" fmla="*/ 2 w 7"/>
                    <a:gd name="T11" fmla="*/ 0 h 7"/>
                    <a:gd name="T12" fmla="*/ 0 w 7"/>
                    <a:gd name="T13" fmla="*/ 4 h 7"/>
                    <a:gd name="T14" fmla="*/ 0 w 7"/>
                    <a:gd name="T15" fmla="*/ 4 h 7"/>
                    <a:gd name="T16" fmla="*/ 0 w 7"/>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4"/>
                      </a:moveTo>
                      <a:lnTo>
                        <a:pt x="0" y="4"/>
                      </a:lnTo>
                      <a:lnTo>
                        <a:pt x="4" y="7"/>
                      </a:lnTo>
                      <a:lnTo>
                        <a:pt x="7" y="5"/>
                      </a:lnTo>
                      <a:lnTo>
                        <a:pt x="2" y="0"/>
                      </a:lnTo>
                      <a:lnTo>
                        <a:pt x="2" y="0"/>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 name="Freeform 609"/>
                <p:cNvSpPr>
                  <a:spLocks/>
                </p:cNvSpPr>
                <p:nvPr/>
              </p:nvSpPr>
              <p:spPr bwMode="auto">
                <a:xfrm>
                  <a:off x="698" y="2458"/>
                  <a:ext cx="12" cy="12"/>
                </a:xfrm>
                <a:custGeom>
                  <a:avLst/>
                  <a:gdLst>
                    <a:gd name="T0" fmla="*/ 0 w 12"/>
                    <a:gd name="T1" fmla="*/ 2 h 12"/>
                    <a:gd name="T2" fmla="*/ 0 w 12"/>
                    <a:gd name="T3" fmla="*/ 2 h 12"/>
                    <a:gd name="T4" fmla="*/ 10 w 12"/>
                    <a:gd name="T5" fmla="*/ 12 h 12"/>
                    <a:gd name="T6" fmla="*/ 12 w 12"/>
                    <a:gd name="T7" fmla="*/ 8 h 12"/>
                    <a:gd name="T8" fmla="*/ 4 w 12"/>
                    <a:gd name="T9" fmla="*/ 0 h 12"/>
                    <a:gd name="T10" fmla="*/ 4 w 12"/>
                    <a:gd name="T11" fmla="*/ 0 h 12"/>
                    <a:gd name="T12" fmla="*/ 0 w 12"/>
                    <a:gd name="T13" fmla="*/ 2 h 12"/>
                    <a:gd name="T14" fmla="*/ 0 w 12"/>
                    <a:gd name="T15" fmla="*/ 2 h 12"/>
                    <a:gd name="T16" fmla="*/ 0 w 1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0" y="2"/>
                      </a:moveTo>
                      <a:lnTo>
                        <a:pt x="0" y="2"/>
                      </a:lnTo>
                      <a:lnTo>
                        <a:pt x="10" y="12"/>
                      </a:lnTo>
                      <a:lnTo>
                        <a:pt x="12" y="8"/>
                      </a:lnTo>
                      <a:lnTo>
                        <a:pt x="4" y="0"/>
                      </a:lnTo>
                      <a:lnTo>
                        <a:pt x="4" y="0"/>
                      </a:lnTo>
                      <a:lnTo>
                        <a:pt x="0" y="2"/>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 name="Freeform 610"/>
                <p:cNvSpPr>
                  <a:spLocks/>
                </p:cNvSpPr>
                <p:nvPr/>
              </p:nvSpPr>
              <p:spPr bwMode="auto">
                <a:xfrm>
                  <a:off x="691" y="2448"/>
                  <a:ext cx="11" cy="12"/>
                </a:xfrm>
                <a:custGeom>
                  <a:avLst/>
                  <a:gdLst>
                    <a:gd name="T0" fmla="*/ 0 w 11"/>
                    <a:gd name="T1" fmla="*/ 3 h 12"/>
                    <a:gd name="T2" fmla="*/ 0 w 11"/>
                    <a:gd name="T3" fmla="*/ 3 h 12"/>
                    <a:gd name="T4" fmla="*/ 7 w 11"/>
                    <a:gd name="T5" fmla="*/ 12 h 12"/>
                    <a:gd name="T6" fmla="*/ 11 w 11"/>
                    <a:gd name="T7" fmla="*/ 10 h 12"/>
                    <a:gd name="T8" fmla="*/ 2 w 11"/>
                    <a:gd name="T9" fmla="*/ 0 h 12"/>
                    <a:gd name="T10" fmla="*/ 2 w 11"/>
                    <a:gd name="T11" fmla="*/ 0 h 12"/>
                    <a:gd name="T12" fmla="*/ 0 w 11"/>
                    <a:gd name="T13" fmla="*/ 3 h 12"/>
                    <a:gd name="T14" fmla="*/ 0 w 11"/>
                    <a:gd name="T15" fmla="*/ 3 h 12"/>
                    <a:gd name="T16" fmla="*/ 0 w 11"/>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0" y="3"/>
                      </a:moveTo>
                      <a:lnTo>
                        <a:pt x="0" y="3"/>
                      </a:lnTo>
                      <a:lnTo>
                        <a:pt x="7" y="12"/>
                      </a:lnTo>
                      <a:lnTo>
                        <a:pt x="11" y="10"/>
                      </a:lnTo>
                      <a:lnTo>
                        <a:pt x="2" y="0"/>
                      </a:lnTo>
                      <a:lnTo>
                        <a:pt x="2"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 name="Freeform 611"/>
                <p:cNvSpPr>
                  <a:spLocks/>
                </p:cNvSpPr>
                <p:nvPr/>
              </p:nvSpPr>
              <p:spPr bwMode="auto">
                <a:xfrm>
                  <a:off x="684" y="2438"/>
                  <a:ext cx="9" cy="13"/>
                </a:xfrm>
                <a:custGeom>
                  <a:avLst/>
                  <a:gdLst>
                    <a:gd name="T0" fmla="*/ 0 w 9"/>
                    <a:gd name="T1" fmla="*/ 2 h 13"/>
                    <a:gd name="T2" fmla="*/ 0 w 9"/>
                    <a:gd name="T3" fmla="*/ 2 h 13"/>
                    <a:gd name="T4" fmla="*/ 7 w 9"/>
                    <a:gd name="T5" fmla="*/ 13 h 13"/>
                    <a:gd name="T6" fmla="*/ 9 w 9"/>
                    <a:gd name="T7" fmla="*/ 10 h 13"/>
                    <a:gd name="T8" fmla="*/ 3 w 9"/>
                    <a:gd name="T9" fmla="*/ 0 h 13"/>
                    <a:gd name="T10" fmla="*/ 3 w 9"/>
                    <a:gd name="T11" fmla="*/ 0 h 13"/>
                    <a:gd name="T12" fmla="*/ 0 w 9"/>
                    <a:gd name="T13" fmla="*/ 2 h 13"/>
                    <a:gd name="T14" fmla="*/ 0 w 9"/>
                    <a:gd name="T15" fmla="*/ 2 h 13"/>
                    <a:gd name="T16" fmla="*/ 0 w 9"/>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3">
                      <a:moveTo>
                        <a:pt x="0" y="2"/>
                      </a:moveTo>
                      <a:lnTo>
                        <a:pt x="0" y="2"/>
                      </a:lnTo>
                      <a:lnTo>
                        <a:pt x="7" y="13"/>
                      </a:lnTo>
                      <a:lnTo>
                        <a:pt x="9" y="10"/>
                      </a:lnTo>
                      <a:lnTo>
                        <a:pt x="3" y="0"/>
                      </a:lnTo>
                      <a:lnTo>
                        <a:pt x="3" y="0"/>
                      </a:lnTo>
                      <a:lnTo>
                        <a:pt x="0" y="2"/>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9" name="Freeform 612"/>
                <p:cNvSpPr>
                  <a:spLocks/>
                </p:cNvSpPr>
                <p:nvPr/>
              </p:nvSpPr>
              <p:spPr bwMode="auto">
                <a:xfrm>
                  <a:off x="678" y="2427"/>
                  <a:ext cx="9" cy="13"/>
                </a:xfrm>
                <a:custGeom>
                  <a:avLst/>
                  <a:gdLst>
                    <a:gd name="T0" fmla="*/ 0 w 9"/>
                    <a:gd name="T1" fmla="*/ 1 h 13"/>
                    <a:gd name="T2" fmla="*/ 0 w 9"/>
                    <a:gd name="T3" fmla="*/ 2 h 13"/>
                    <a:gd name="T4" fmla="*/ 6 w 9"/>
                    <a:gd name="T5" fmla="*/ 13 h 13"/>
                    <a:gd name="T6" fmla="*/ 9 w 9"/>
                    <a:gd name="T7" fmla="*/ 11 h 13"/>
                    <a:gd name="T8" fmla="*/ 3 w 9"/>
                    <a:gd name="T9" fmla="*/ 0 h 13"/>
                    <a:gd name="T10" fmla="*/ 3 w 9"/>
                    <a:gd name="T11" fmla="*/ 0 h 13"/>
                    <a:gd name="T12" fmla="*/ 0 w 9"/>
                    <a:gd name="T13" fmla="*/ 1 h 13"/>
                    <a:gd name="T14" fmla="*/ 0 w 9"/>
                    <a:gd name="T15" fmla="*/ 2 h 13"/>
                    <a:gd name="T16" fmla="*/ 0 w 9"/>
                    <a:gd name="T17" fmla="*/ 2 h 13"/>
                    <a:gd name="T18" fmla="*/ 0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0" y="1"/>
                      </a:moveTo>
                      <a:lnTo>
                        <a:pt x="0" y="2"/>
                      </a:lnTo>
                      <a:lnTo>
                        <a:pt x="6" y="13"/>
                      </a:lnTo>
                      <a:lnTo>
                        <a:pt x="9" y="11"/>
                      </a:lnTo>
                      <a:lnTo>
                        <a:pt x="3" y="0"/>
                      </a:lnTo>
                      <a:lnTo>
                        <a:pt x="3" y="0"/>
                      </a:lnTo>
                      <a:lnTo>
                        <a:pt x="0" y="1"/>
                      </a:lnTo>
                      <a:lnTo>
                        <a:pt x="0" y="2"/>
                      </a:lnTo>
                      <a:lnTo>
                        <a:pt x="0" y="2"/>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0" name="Freeform 613"/>
                <p:cNvSpPr>
                  <a:spLocks/>
                </p:cNvSpPr>
                <p:nvPr/>
              </p:nvSpPr>
              <p:spPr bwMode="auto">
                <a:xfrm>
                  <a:off x="673" y="2417"/>
                  <a:ext cx="8" cy="11"/>
                </a:xfrm>
                <a:custGeom>
                  <a:avLst/>
                  <a:gdLst>
                    <a:gd name="T0" fmla="*/ 0 w 8"/>
                    <a:gd name="T1" fmla="*/ 1 h 11"/>
                    <a:gd name="T2" fmla="*/ 1 w 8"/>
                    <a:gd name="T3" fmla="*/ 1 h 11"/>
                    <a:gd name="T4" fmla="*/ 5 w 8"/>
                    <a:gd name="T5" fmla="*/ 11 h 11"/>
                    <a:gd name="T6" fmla="*/ 8 w 8"/>
                    <a:gd name="T7" fmla="*/ 10 h 11"/>
                    <a:gd name="T8" fmla="*/ 5 w 8"/>
                    <a:gd name="T9" fmla="*/ 0 h 11"/>
                    <a:gd name="T10" fmla="*/ 5 w 8"/>
                    <a:gd name="T11" fmla="*/ 0 h 11"/>
                    <a:gd name="T12" fmla="*/ 0 w 8"/>
                    <a:gd name="T13" fmla="*/ 1 h 11"/>
                    <a:gd name="T14" fmla="*/ 1 w 8"/>
                    <a:gd name="T15" fmla="*/ 1 h 11"/>
                    <a:gd name="T16" fmla="*/ 1 w 8"/>
                    <a:gd name="T17" fmla="*/ 1 h 11"/>
                    <a:gd name="T18" fmla="*/ 0 w 8"/>
                    <a:gd name="T19"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0" y="1"/>
                      </a:moveTo>
                      <a:lnTo>
                        <a:pt x="1" y="1"/>
                      </a:lnTo>
                      <a:lnTo>
                        <a:pt x="5" y="11"/>
                      </a:lnTo>
                      <a:lnTo>
                        <a:pt x="8" y="10"/>
                      </a:lnTo>
                      <a:lnTo>
                        <a:pt x="5" y="0"/>
                      </a:lnTo>
                      <a:lnTo>
                        <a:pt x="5" y="0"/>
                      </a:lnTo>
                      <a:lnTo>
                        <a:pt x="0" y="1"/>
                      </a:lnTo>
                      <a:lnTo>
                        <a:pt x="1" y="1"/>
                      </a:lnTo>
                      <a:lnTo>
                        <a:pt x="1"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 name="Freeform 614"/>
                <p:cNvSpPr>
                  <a:spLocks/>
                </p:cNvSpPr>
                <p:nvPr/>
              </p:nvSpPr>
              <p:spPr bwMode="auto">
                <a:xfrm>
                  <a:off x="670" y="2405"/>
                  <a:ext cx="8" cy="13"/>
                </a:xfrm>
                <a:custGeom>
                  <a:avLst/>
                  <a:gdLst>
                    <a:gd name="T0" fmla="*/ 0 w 8"/>
                    <a:gd name="T1" fmla="*/ 1 h 13"/>
                    <a:gd name="T2" fmla="*/ 0 w 8"/>
                    <a:gd name="T3" fmla="*/ 1 h 13"/>
                    <a:gd name="T4" fmla="*/ 3 w 8"/>
                    <a:gd name="T5" fmla="*/ 13 h 13"/>
                    <a:gd name="T6" fmla="*/ 8 w 8"/>
                    <a:gd name="T7" fmla="*/ 12 h 13"/>
                    <a:gd name="T8" fmla="*/ 4 w 8"/>
                    <a:gd name="T9" fmla="*/ 0 h 13"/>
                    <a:gd name="T10" fmla="*/ 4 w 8"/>
                    <a:gd name="T11" fmla="*/ 0 h 13"/>
                    <a:gd name="T12" fmla="*/ 0 w 8"/>
                    <a:gd name="T13" fmla="*/ 1 h 13"/>
                    <a:gd name="T14" fmla="*/ 0 w 8"/>
                    <a:gd name="T15" fmla="*/ 1 h 13"/>
                    <a:gd name="T16" fmla="*/ 0 w 8"/>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3">
                      <a:moveTo>
                        <a:pt x="0" y="1"/>
                      </a:moveTo>
                      <a:lnTo>
                        <a:pt x="0" y="1"/>
                      </a:lnTo>
                      <a:lnTo>
                        <a:pt x="3" y="13"/>
                      </a:lnTo>
                      <a:lnTo>
                        <a:pt x="8" y="12"/>
                      </a:lnTo>
                      <a:lnTo>
                        <a:pt x="4" y="0"/>
                      </a:lnTo>
                      <a:lnTo>
                        <a:pt x="4" y="0"/>
                      </a:lnTo>
                      <a:lnTo>
                        <a:pt x="0" y="1"/>
                      </a:lnTo>
                      <a:lnTo>
                        <a:pt x="0"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 name="Freeform 615"/>
                <p:cNvSpPr>
                  <a:spLocks/>
                </p:cNvSpPr>
                <p:nvPr/>
              </p:nvSpPr>
              <p:spPr bwMode="auto">
                <a:xfrm>
                  <a:off x="668" y="2393"/>
                  <a:ext cx="6" cy="13"/>
                </a:xfrm>
                <a:custGeom>
                  <a:avLst/>
                  <a:gdLst>
                    <a:gd name="T0" fmla="*/ 0 w 6"/>
                    <a:gd name="T1" fmla="*/ 1 h 13"/>
                    <a:gd name="T2" fmla="*/ 0 w 6"/>
                    <a:gd name="T3" fmla="*/ 1 h 13"/>
                    <a:gd name="T4" fmla="*/ 2 w 6"/>
                    <a:gd name="T5" fmla="*/ 13 h 13"/>
                    <a:gd name="T6" fmla="*/ 6 w 6"/>
                    <a:gd name="T7" fmla="*/ 12 h 13"/>
                    <a:gd name="T8" fmla="*/ 5 w 6"/>
                    <a:gd name="T9" fmla="*/ 0 h 13"/>
                    <a:gd name="T10" fmla="*/ 5 w 6"/>
                    <a:gd name="T11" fmla="*/ 1 h 13"/>
                    <a:gd name="T12" fmla="*/ 0 w 6"/>
                    <a:gd name="T13" fmla="*/ 1 h 13"/>
                    <a:gd name="T14" fmla="*/ 0 w 6"/>
                    <a:gd name="T15" fmla="*/ 1 h 13"/>
                    <a:gd name="T16" fmla="*/ 0 w 6"/>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0" y="1"/>
                      </a:moveTo>
                      <a:lnTo>
                        <a:pt x="0" y="1"/>
                      </a:lnTo>
                      <a:lnTo>
                        <a:pt x="2" y="13"/>
                      </a:lnTo>
                      <a:lnTo>
                        <a:pt x="6" y="12"/>
                      </a:lnTo>
                      <a:lnTo>
                        <a:pt x="5" y="0"/>
                      </a:lnTo>
                      <a:lnTo>
                        <a:pt x="5" y="1"/>
                      </a:lnTo>
                      <a:lnTo>
                        <a:pt x="0" y="1"/>
                      </a:lnTo>
                      <a:lnTo>
                        <a:pt x="0"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3" name="Freeform 616"/>
                <p:cNvSpPr>
                  <a:spLocks/>
                </p:cNvSpPr>
                <p:nvPr/>
              </p:nvSpPr>
              <p:spPr bwMode="auto">
                <a:xfrm>
                  <a:off x="667" y="2382"/>
                  <a:ext cx="6" cy="12"/>
                </a:xfrm>
                <a:custGeom>
                  <a:avLst/>
                  <a:gdLst>
                    <a:gd name="T0" fmla="*/ 0 w 6"/>
                    <a:gd name="T1" fmla="*/ 0 h 12"/>
                    <a:gd name="T2" fmla="*/ 0 w 6"/>
                    <a:gd name="T3" fmla="*/ 0 h 12"/>
                    <a:gd name="T4" fmla="*/ 1 w 6"/>
                    <a:gd name="T5" fmla="*/ 12 h 12"/>
                    <a:gd name="T6" fmla="*/ 6 w 6"/>
                    <a:gd name="T7" fmla="*/ 12 h 12"/>
                    <a:gd name="T8" fmla="*/ 5 w 6"/>
                    <a:gd name="T9" fmla="*/ 0 h 12"/>
                    <a:gd name="T10" fmla="*/ 5 w 6"/>
                    <a:gd name="T11" fmla="*/ 0 h 12"/>
                    <a:gd name="T12" fmla="*/ 0 w 6"/>
                    <a:gd name="T13" fmla="*/ 0 h 12"/>
                    <a:gd name="T14" fmla="*/ 0 w 6"/>
                    <a:gd name="T15" fmla="*/ 0 h 12"/>
                    <a:gd name="T16" fmla="*/ 0 w 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0" y="0"/>
                      </a:moveTo>
                      <a:lnTo>
                        <a:pt x="0" y="0"/>
                      </a:lnTo>
                      <a:lnTo>
                        <a:pt x="1" y="12"/>
                      </a:lnTo>
                      <a:lnTo>
                        <a:pt x="6" y="12"/>
                      </a:lnTo>
                      <a:lnTo>
                        <a:pt x="5" y="0"/>
                      </a:lnTo>
                      <a:lnTo>
                        <a:pt x="5"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4" name="Freeform 617"/>
                <p:cNvSpPr>
                  <a:spLocks/>
                </p:cNvSpPr>
                <p:nvPr/>
              </p:nvSpPr>
              <p:spPr bwMode="auto">
                <a:xfrm>
                  <a:off x="667" y="2369"/>
                  <a:ext cx="5" cy="13"/>
                </a:xfrm>
                <a:custGeom>
                  <a:avLst/>
                  <a:gdLst>
                    <a:gd name="T0" fmla="*/ 0 w 5"/>
                    <a:gd name="T1" fmla="*/ 0 h 13"/>
                    <a:gd name="T2" fmla="*/ 0 w 5"/>
                    <a:gd name="T3" fmla="*/ 2 h 13"/>
                    <a:gd name="T4" fmla="*/ 0 w 5"/>
                    <a:gd name="T5" fmla="*/ 13 h 13"/>
                    <a:gd name="T6" fmla="*/ 5 w 5"/>
                    <a:gd name="T7" fmla="*/ 13 h 13"/>
                    <a:gd name="T8" fmla="*/ 5 w 5"/>
                    <a:gd name="T9" fmla="*/ 2 h 13"/>
                    <a:gd name="T10" fmla="*/ 5 w 5"/>
                    <a:gd name="T11" fmla="*/ 2 h 13"/>
                    <a:gd name="T12" fmla="*/ 0 w 5"/>
                    <a:gd name="T13" fmla="*/ 0 h 13"/>
                    <a:gd name="T14" fmla="*/ 0 w 5"/>
                    <a:gd name="T15" fmla="*/ 2 h 13"/>
                    <a:gd name="T16" fmla="*/ 0 w 5"/>
                    <a:gd name="T17" fmla="*/ 2 h 13"/>
                    <a:gd name="T18" fmla="*/ 0 w 5"/>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3">
                      <a:moveTo>
                        <a:pt x="0" y="0"/>
                      </a:moveTo>
                      <a:lnTo>
                        <a:pt x="0" y="2"/>
                      </a:lnTo>
                      <a:lnTo>
                        <a:pt x="0" y="13"/>
                      </a:lnTo>
                      <a:lnTo>
                        <a:pt x="5" y="13"/>
                      </a:lnTo>
                      <a:lnTo>
                        <a:pt x="5" y="2"/>
                      </a:lnTo>
                      <a:lnTo>
                        <a:pt x="5" y="2"/>
                      </a:lnTo>
                      <a:lnTo>
                        <a:pt x="0" y="0"/>
                      </a:lnTo>
                      <a:lnTo>
                        <a:pt x="0" y="2"/>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5" name="Freeform 618"/>
                <p:cNvSpPr>
                  <a:spLocks/>
                </p:cNvSpPr>
                <p:nvPr/>
              </p:nvSpPr>
              <p:spPr bwMode="auto">
                <a:xfrm>
                  <a:off x="667" y="2358"/>
                  <a:ext cx="6" cy="13"/>
                </a:xfrm>
                <a:custGeom>
                  <a:avLst/>
                  <a:gdLst>
                    <a:gd name="T0" fmla="*/ 2 w 6"/>
                    <a:gd name="T1" fmla="*/ 0 h 13"/>
                    <a:gd name="T2" fmla="*/ 2 w 6"/>
                    <a:gd name="T3" fmla="*/ 0 h 13"/>
                    <a:gd name="T4" fmla="*/ 0 w 6"/>
                    <a:gd name="T5" fmla="*/ 11 h 13"/>
                    <a:gd name="T6" fmla="*/ 5 w 6"/>
                    <a:gd name="T7" fmla="*/ 13 h 13"/>
                    <a:gd name="T8" fmla="*/ 6 w 6"/>
                    <a:gd name="T9" fmla="*/ 1 h 13"/>
                    <a:gd name="T10" fmla="*/ 6 w 6"/>
                    <a:gd name="T11" fmla="*/ 1 h 13"/>
                    <a:gd name="T12" fmla="*/ 2 w 6"/>
                    <a:gd name="T13" fmla="*/ 0 h 13"/>
                    <a:gd name="T14" fmla="*/ 2 w 6"/>
                    <a:gd name="T15" fmla="*/ 0 h 13"/>
                    <a:gd name="T16" fmla="*/ 2 w 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2" y="0"/>
                      </a:moveTo>
                      <a:lnTo>
                        <a:pt x="2" y="0"/>
                      </a:lnTo>
                      <a:lnTo>
                        <a:pt x="0" y="11"/>
                      </a:lnTo>
                      <a:lnTo>
                        <a:pt x="5" y="13"/>
                      </a:lnTo>
                      <a:lnTo>
                        <a:pt x="6" y="1"/>
                      </a:lnTo>
                      <a:lnTo>
                        <a:pt x="6" y="1"/>
                      </a:lnTo>
                      <a:lnTo>
                        <a:pt x="2"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6" name="Freeform 619"/>
                <p:cNvSpPr>
                  <a:spLocks/>
                </p:cNvSpPr>
                <p:nvPr/>
              </p:nvSpPr>
              <p:spPr bwMode="auto">
                <a:xfrm>
                  <a:off x="669" y="2346"/>
                  <a:ext cx="6" cy="13"/>
                </a:xfrm>
                <a:custGeom>
                  <a:avLst/>
                  <a:gdLst>
                    <a:gd name="T0" fmla="*/ 3 w 6"/>
                    <a:gd name="T1" fmla="*/ 0 h 13"/>
                    <a:gd name="T2" fmla="*/ 3 w 6"/>
                    <a:gd name="T3" fmla="*/ 0 h 13"/>
                    <a:gd name="T4" fmla="*/ 0 w 6"/>
                    <a:gd name="T5" fmla="*/ 12 h 13"/>
                    <a:gd name="T6" fmla="*/ 4 w 6"/>
                    <a:gd name="T7" fmla="*/ 13 h 13"/>
                    <a:gd name="T8" fmla="*/ 6 w 6"/>
                    <a:gd name="T9" fmla="*/ 1 h 13"/>
                    <a:gd name="T10" fmla="*/ 6 w 6"/>
                    <a:gd name="T11" fmla="*/ 1 h 13"/>
                    <a:gd name="T12" fmla="*/ 3 w 6"/>
                    <a:gd name="T13" fmla="*/ 0 h 13"/>
                    <a:gd name="T14" fmla="*/ 3 w 6"/>
                    <a:gd name="T15" fmla="*/ 0 h 13"/>
                    <a:gd name="T16" fmla="*/ 3 w 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3" y="0"/>
                      </a:moveTo>
                      <a:lnTo>
                        <a:pt x="3" y="0"/>
                      </a:lnTo>
                      <a:lnTo>
                        <a:pt x="0" y="12"/>
                      </a:lnTo>
                      <a:lnTo>
                        <a:pt x="4" y="13"/>
                      </a:lnTo>
                      <a:lnTo>
                        <a:pt x="6" y="1"/>
                      </a:lnTo>
                      <a:lnTo>
                        <a:pt x="6" y="1"/>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7" name="Freeform 620"/>
                <p:cNvSpPr>
                  <a:spLocks/>
                </p:cNvSpPr>
                <p:nvPr/>
              </p:nvSpPr>
              <p:spPr bwMode="auto">
                <a:xfrm>
                  <a:off x="672" y="2335"/>
                  <a:ext cx="7" cy="12"/>
                </a:xfrm>
                <a:custGeom>
                  <a:avLst/>
                  <a:gdLst>
                    <a:gd name="T0" fmla="*/ 3 w 7"/>
                    <a:gd name="T1" fmla="*/ 0 h 12"/>
                    <a:gd name="T2" fmla="*/ 3 w 7"/>
                    <a:gd name="T3" fmla="*/ 0 h 12"/>
                    <a:gd name="T4" fmla="*/ 0 w 7"/>
                    <a:gd name="T5" fmla="*/ 11 h 12"/>
                    <a:gd name="T6" fmla="*/ 3 w 7"/>
                    <a:gd name="T7" fmla="*/ 12 h 12"/>
                    <a:gd name="T8" fmla="*/ 7 w 7"/>
                    <a:gd name="T9" fmla="*/ 1 h 12"/>
                    <a:gd name="T10" fmla="*/ 7 w 7"/>
                    <a:gd name="T11" fmla="*/ 1 h 12"/>
                    <a:gd name="T12" fmla="*/ 3 w 7"/>
                    <a:gd name="T13" fmla="*/ 0 h 12"/>
                    <a:gd name="T14" fmla="*/ 3 w 7"/>
                    <a:gd name="T15" fmla="*/ 0 h 12"/>
                    <a:gd name="T16" fmla="*/ 3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3" y="0"/>
                      </a:moveTo>
                      <a:lnTo>
                        <a:pt x="3" y="0"/>
                      </a:lnTo>
                      <a:lnTo>
                        <a:pt x="0" y="11"/>
                      </a:lnTo>
                      <a:lnTo>
                        <a:pt x="3" y="12"/>
                      </a:lnTo>
                      <a:lnTo>
                        <a:pt x="7" y="1"/>
                      </a:lnTo>
                      <a:lnTo>
                        <a:pt x="7" y="1"/>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8" name="Freeform 621"/>
                <p:cNvSpPr>
                  <a:spLocks/>
                </p:cNvSpPr>
                <p:nvPr/>
              </p:nvSpPr>
              <p:spPr bwMode="auto">
                <a:xfrm>
                  <a:off x="675" y="2323"/>
                  <a:ext cx="9" cy="13"/>
                </a:xfrm>
                <a:custGeom>
                  <a:avLst/>
                  <a:gdLst>
                    <a:gd name="T0" fmla="*/ 5 w 9"/>
                    <a:gd name="T1" fmla="*/ 0 h 13"/>
                    <a:gd name="T2" fmla="*/ 5 w 9"/>
                    <a:gd name="T3" fmla="*/ 0 h 13"/>
                    <a:gd name="T4" fmla="*/ 0 w 9"/>
                    <a:gd name="T5" fmla="*/ 12 h 13"/>
                    <a:gd name="T6" fmla="*/ 4 w 9"/>
                    <a:gd name="T7" fmla="*/ 13 h 13"/>
                    <a:gd name="T8" fmla="*/ 9 w 9"/>
                    <a:gd name="T9" fmla="*/ 2 h 13"/>
                    <a:gd name="T10" fmla="*/ 9 w 9"/>
                    <a:gd name="T11" fmla="*/ 3 h 13"/>
                    <a:gd name="T12" fmla="*/ 5 w 9"/>
                    <a:gd name="T13" fmla="*/ 0 h 13"/>
                    <a:gd name="T14" fmla="*/ 5 w 9"/>
                    <a:gd name="T15" fmla="*/ 0 h 13"/>
                    <a:gd name="T16" fmla="*/ 5 w 9"/>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3">
                      <a:moveTo>
                        <a:pt x="5" y="0"/>
                      </a:moveTo>
                      <a:lnTo>
                        <a:pt x="5" y="0"/>
                      </a:lnTo>
                      <a:lnTo>
                        <a:pt x="0" y="12"/>
                      </a:lnTo>
                      <a:lnTo>
                        <a:pt x="4" y="13"/>
                      </a:lnTo>
                      <a:lnTo>
                        <a:pt x="9" y="2"/>
                      </a:lnTo>
                      <a:lnTo>
                        <a:pt x="9" y="3"/>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9" name="Freeform 622"/>
                <p:cNvSpPr>
                  <a:spLocks/>
                </p:cNvSpPr>
                <p:nvPr/>
              </p:nvSpPr>
              <p:spPr bwMode="auto">
                <a:xfrm>
                  <a:off x="680" y="2313"/>
                  <a:ext cx="10" cy="13"/>
                </a:xfrm>
                <a:custGeom>
                  <a:avLst/>
                  <a:gdLst>
                    <a:gd name="T0" fmla="*/ 6 w 10"/>
                    <a:gd name="T1" fmla="*/ 0 h 13"/>
                    <a:gd name="T2" fmla="*/ 6 w 10"/>
                    <a:gd name="T3" fmla="*/ 0 h 13"/>
                    <a:gd name="T4" fmla="*/ 0 w 10"/>
                    <a:gd name="T5" fmla="*/ 10 h 13"/>
                    <a:gd name="T6" fmla="*/ 4 w 10"/>
                    <a:gd name="T7" fmla="*/ 13 h 13"/>
                    <a:gd name="T8" fmla="*/ 10 w 10"/>
                    <a:gd name="T9" fmla="*/ 1 h 13"/>
                    <a:gd name="T10" fmla="*/ 10 w 10"/>
                    <a:gd name="T11" fmla="*/ 2 h 13"/>
                    <a:gd name="T12" fmla="*/ 6 w 10"/>
                    <a:gd name="T13" fmla="*/ 0 h 13"/>
                    <a:gd name="T14" fmla="*/ 6 w 10"/>
                    <a:gd name="T15" fmla="*/ 0 h 13"/>
                    <a:gd name="T16" fmla="*/ 6 w 10"/>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6" y="0"/>
                      </a:moveTo>
                      <a:lnTo>
                        <a:pt x="6" y="0"/>
                      </a:lnTo>
                      <a:lnTo>
                        <a:pt x="0" y="10"/>
                      </a:lnTo>
                      <a:lnTo>
                        <a:pt x="4" y="13"/>
                      </a:lnTo>
                      <a:lnTo>
                        <a:pt x="10" y="1"/>
                      </a:lnTo>
                      <a:lnTo>
                        <a:pt x="10" y="2"/>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0" name="Freeform 623"/>
                <p:cNvSpPr>
                  <a:spLocks/>
                </p:cNvSpPr>
                <p:nvPr/>
              </p:nvSpPr>
              <p:spPr bwMode="auto">
                <a:xfrm>
                  <a:off x="686" y="2302"/>
                  <a:ext cx="11" cy="13"/>
                </a:xfrm>
                <a:custGeom>
                  <a:avLst/>
                  <a:gdLst>
                    <a:gd name="T0" fmla="*/ 7 w 11"/>
                    <a:gd name="T1" fmla="*/ 0 h 13"/>
                    <a:gd name="T2" fmla="*/ 7 w 11"/>
                    <a:gd name="T3" fmla="*/ 0 h 13"/>
                    <a:gd name="T4" fmla="*/ 0 w 11"/>
                    <a:gd name="T5" fmla="*/ 11 h 13"/>
                    <a:gd name="T6" fmla="*/ 4 w 11"/>
                    <a:gd name="T7" fmla="*/ 13 h 13"/>
                    <a:gd name="T8" fmla="*/ 11 w 11"/>
                    <a:gd name="T9" fmla="*/ 3 h 13"/>
                    <a:gd name="T10" fmla="*/ 11 w 11"/>
                    <a:gd name="T11" fmla="*/ 3 h 13"/>
                    <a:gd name="T12" fmla="*/ 7 w 11"/>
                    <a:gd name="T13" fmla="*/ 0 h 13"/>
                    <a:gd name="T14" fmla="*/ 7 w 11"/>
                    <a:gd name="T15" fmla="*/ 0 h 13"/>
                    <a:gd name="T16" fmla="*/ 7 w 11"/>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7" y="0"/>
                      </a:moveTo>
                      <a:lnTo>
                        <a:pt x="7" y="0"/>
                      </a:lnTo>
                      <a:lnTo>
                        <a:pt x="0" y="11"/>
                      </a:lnTo>
                      <a:lnTo>
                        <a:pt x="4" y="13"/>
                      </a:lnTo>
                      <a:lnTo>
                        <a:pt x="11" y="3"/>
                      </a:lnTo>
                      <a:lnTo>
                        <a:pt x="11" y="3"/>
                      </a:lnTo>
                      <a:lnTo>
                        <a:pt x="7" y="0"/>
                      </a:lnTo>
                      <a:lnTo>
                        <a:pt x="7"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 name="Freeform 624"/>
                <p:cNvSpPr>
                  <a:spLocks/>
                </p:cNvSpPr>
                <p:nvPr/>
              </p:nvSpPr>
              <p:spPr bwMode="auto">
                <a:xfrm>
                  <a:off x="693" y="2293"/>
                  <a:ext cx="11" cy="12"/>
                </a:xfrm>
                <a:custGeom>
                  <a:avLst/>
                  <a:gdLst>
                    <a:gd name="T0" fmla="*/ 9 w 11"/>
                    <a:gd name="T1" fmla="*/ 0 h 12"/>
                    <a:gd name="T2" fmla="*/ 9 w 11"/>
                    <a:gd name="T3" fmla="*/ 0 h 12"/>
                    <a:gd name="T4" fmla="*/ 0 w 11"/>
                    <a:gd name="T5" fmla="*/ 9 h 12"/>
                    <a:gd name="T6" fmla="*/ 4 w 11"/>
                    <a:gd name="T7" fmla="*/ 12 h 12"/>
                    <a:gd name="T8" fmla="*/ 11 w 11"/>
                    <a:gd name="T9" fmla="*/ 2 h 12"/>
                    <a:gd name="T10" fmla="*/ 11 w 11"/>
                    <a:gd name="T11" fmla="*/ 2 h 12"/>
                    <a:gd name="T12" fmla="*/ 9 w 11"/>
                    <a:gd name="T13" fmla="*/ 0 h 12"/>
                    <a:gd name="T14" fmla="*/ 9 w 11"/>
                    <a:gd name="T15" fmla="*/ 0 h 12"/>
                    <a:gd name="T16" fmla="*/ 9 w 11"/>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9" y="0"/>
                      </a:moveTo>
                      <a:lnTo>
                        <a:pt x="9" y="0"/>
                      </a:lnTo>
                      <a:lnTo>
                        <a:pt x="0" y="9"/>
                      </a:lnTo>
                      <a:lnTo>
                        <a:pt x="4" y="12"/>
                      </a:lnTo>
                      <a:lnTo>
                        <a:pt x="11" y="2"/>
                      </a:lnTo>
                      <a:lnTo>
                        <a:pt x="11" y="2"/>
                      </a:lnTo>
                      <a:lnTo>
                        <a:pt x="9"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2" name="Freeform 625"/>
                <p:cNvSpPr>
                  <a:spLocks/>
                </p:cNvSpPr>
                <p:nvPr/>
              </p:nvSpPr>
              <p:spPr bwMode="auto">
                <a:xfrm>
                  <a:off x="702" y="2288"/>
                  <a:ext cx="7" cy="7"/>
                </a:xfrm>
                <a:custGeom>
                  <a:avLst/>
                  <a:gdLst>
                    <a:gd name="T0" fmla="*/ 4 w 7"/>
                    <a:gd name="T1" fmla="*/ 0 h 7"/>
                    <a:gd name="T2" fmla="*/ 4 w 7"/>
                    <a:gd name="T3" fmla="*/ 0 h 7"/>
                    <a:gd name="T4" fmla="*/ 0 w 7"/>
                    <a:gd name="T5" fmla="*/ 5 h 7"/>
                    <a:gd name="T6" fmla="*/ 2 w 7"/>
                    <a:gd name="T7" fmla="*/ 7 h 7"/>
                    <a:gd name="T8" fmla="*/ 7 w 7"/>
                    <a:gd name="T9" fmla="*/ 2 h 7"/>
                    <a:gd name="T10" fmla="*/ 7 w 7"/>
                    <a:gd name="T11" fmla="*/ 2 h 7"/>
                    <a:gd name="T12" fmla="*/ 4 w 7"/>
                    <a:gd name="T13" fmla="*/ 0 h 7"/>
                    <a:gd name="T14" fmla="*/ 4 w 7"/>
                    <a:gd name="T15" fmla="*/ 0 h 7"/>
                    <a:gd name="T16" fmla="*/ 4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0"/>
                      </a:moveTo>
                      <a:lnTo>
                        <a:pt x="4" y="0"/>
                      </a:lnTo>
                      <a:lnTo>
                        <a:pt x="0" y="5"/>
                      </a:lnTo>
                      <a:lnTo>
                        <a:pt x="2" y="7"/>
                      </a:lnTo>
                      <a:lnTo>
                        <a:pt x="7" y="2"/>
                      </a:lnTo>
                      <a:lnTo>
                        <a:pt x="7" y="2"/>
                      </a:lnTo>
                      <a:lnTo>
                        <a:pt x="4" y="0"/>
                      </a:lnTo>
                      <a:lnTo>
                        <a:pt x="4"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3" name="Freeform 626"/>
                <p:cNvSpPr>
                  <a:spLocks/>
                </p:cNvSpPr>
                <p:nvPr/>
              </p:nvSpPr>
              <p:spPr bwMode="auto">
                <a:xfrm>
                  <a:off x="706" y="2283"/>
                  <a:ext cx="8" cy="7"/>
                </a:xfrm>
                <a:custGeom>
                  <a:avLst/>
                  <a:gdLst>
                    <a:gd name="T0" fmla="*/ 5 w 8"/>
                    <a:gd name="T1" fmla="*/ 0 h 7"/>
                    <a:gd name="T2" fmla="*/ 5 w 8"/>
                    <a:gd name="T3" fmla="*/ 0 h 7"/>
                    <a:gd name="T4" fmla="*/ 0 w 8"/>
                    <a:gd name="T5" fmla="*/ 5 h 7"/>
                    <a:gd name="T6" fmla="*/ 3 w 8"/>
                    <a:gd name="T7" fmla="*/ 7 h 7"/>
                    <a:gd name="T8" fmla="*/ 8 w 8"/>
                    <a:gd name="T9" fmla="*/ 4 h 7"/>
                    <a:gd name="T10" fmla="*/ 8 w 8"/>
                    <a:gd name="T11" fmla="*/ 4 h 7"/>
                    <a:gd name="T12" fmla="*/ 5 w 8"/>
                    <a:gd name="T13" fmla="*/ 0 h 7"/>
                    <a:gd name="T14" fmla="*/ 5 w 8"/>
                    <a:gd name="T15" fmla="*/ 0 h 7"/>
                    <a:gd name="T16" fmla="*/ 5 w 8"/>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5" y="0"/>
                      </a:moveTo>
                      <a:lnTo>
                        <a:pt x="5" y="0"/>
                      </a:lnTo>
                      <a:lnTo>
                        <a:pt x="0" y="5"/>
                      </a:lnTo>
                      <a:lnTo>
                        <a:pt x="3" y="7"/>
                      </a:lnTo>
                      <a:lnTo>
                        <a:pt x="8" y="4"/>
                      </a:lnTo>
                      <a:lnTo>
                        <a:pt x="8" y="4"/>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4" name="Freeform 627"/>
                <p:cNvSpPr>
                  <a:spLocks/>
                </p:cNvSpPr>
                <p:nvPr/>
              </p:nvSpPr>
              <p:spPr bwMode="auto">
                <a:xfrm>
                  <a:off x="711" y="2280"/>
                  <a:ext cx="7" cy="7"/>
                </a:xfrm>
                <a:custGeom>
                  <a:avLst/>
                  <a:gdLst>
                    <a:gd name="T0" fmla="*/ 5 w 7"/>
                    <a:gd name="T1" fmla="*/ 0 h 7"/>
                    <a:gd name="T2" fmla="*/ 5 w 7"/>
                    <a:gd name="T3" fmla="*/ 0 h 7"/>
                    <a:gd name="T4" fmla="*/ 0 w 7"/>
                    <a:gd name="T5" fmla="*/ 3 h 7"/>
                    <a:gd name="T6" fmla="*/ 3 w 7"/>
                    <a:gd name="T7" fmla="*/ 7 h 7"/>
                    <a:gd name="T8" fmla="*/ 7 w 7"/>
                    <a:gd name="T9" fmla="*/ 3 h 7"/>
                    <a:gd name="T10" fmla="*/ 7 w 7"/>
                    <a:gd name="T11" fmla="*/ 3 h 7"/>
                    <a:gd name="T12" fmla="*/ 5 w 7"/>
                    <a:gd name="T13" fmla="*/ 0 h 7"/>
                    <a:gd name="T14" fmla="*/ 5 w 7"/>
                    <a:gd name="T15" fmla="*/ 0 h 7"/>
                    <a:gd name="T16" fmla="*/ 5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5" y="0"/>
                      </a:moveTo>
                      <a:lnTo>
                        <a:pt x="5" y="0"/>
                      </a:lnTo>
                      <a:lnTo>
                        <a:pt x="0" y="3"/>
                      </a:lnTo>
                      <a:lnTo>
                        <a:pt x="3" y="7"/>
                      </a:lnTo>
                      <a:lnTo>
                        <a:pt x="7" y="3"/>
                      </a:lnTo>
                      <a:lnTo>
                        <a:pt x="7" y="3"/>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5" name="Freeform 628"/>
                <p:cNvSpPr>
                  <a:spLocks/>
                </p:cNvSpPr>
                <p:nvPr/>
              </p:nvSpPr>
              <p:spPr bwMode="auto">
                <a:xfrm>
                  <a:off x="716" y="2276"/>
                  <a:ext cx="7" cy="7"/>
                </a:xfrm>
                <a:custGeom>
                  <a:avLst/>
                  <a:gdLst>
                    <a:gd name="T0" fmla="*/ 5 w 7"/>
                    <a:gd name="T1" fmla="*/ 0 h 7"/>
                    <a:gd name="T2" fmla="*/ 5 w 7"/>
                    <a:gd name="T3" fmla="*/ 0 h 7"/>
                    <a:gd name="T4" fmla="*/ 0 w 7"/>
                    <a:gd name="T5" fmla="*/ 4 h 7"/>
                    <a:gd name="T6" fmla="*/ 2 w 7"/>
                    <a:gd name="T7" fmla="*/ 7 h 7"/>
                    <a:gd name="T8" fmla="*/ 7 w 7"/>
                    <a:gd name="T9" fmla="*/ 3 h 7"/>
                    <a:gd name="T10" fmla="*/ 7 w 7"/>
                    <a:gd name="T11" fmla="*/ 4 h 7"/>
                    <a:gd name="T12" fmla="*/ 5 w 7"/>
                    <a:gd name="T13" fmla="*/ 0 h 7"/>
                    <a:gd name="T14" fmla="*/ 5 w 7"/>
                    <a:gd name="T15" fmla="*/ 0 h 7"/>
                    <a:gd name="T16" fmla="*/ 5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5" y="0"/>
                      </a:moveTo>
                      <a:lnTo>
                        <a:pt x="5" y="0"/>
                      </a:lnTo>
                      <a:lnTo>
                        <a:pt x="0" y="4"/>
                      </a:lnTo>
                      <a:lnTo>
                        <a:pt x="2" y="7"/>
                      </a:lnTo>
                      <a:lnTo>
                        <a:pt x="7" y="3"/>
                      </a:lnTo>
                      <a:lnTo>
                        <a:pt x="7" y="4"/>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6" name="Freeform 629"/>
                <p:cNvSpPr>
                  <a:spLocks/>
                </p:cNvSpPr>
                <p:nvPr/>
              </p:nvSpPr>
              <p:spPr bwMode="auto">
                <a:xfrm>
                  <a:off x="721" y="2273"/>
                  <a:ext cx="7" cy="7"/>
                </a:xfrm>
                <a:custGeom>
                  <a:avLst/>
                  <a:gdLst>
                    <a:gd name="T0" fmla="*/ 6 w 7"/>
                    <a:gd name="T1" fmla="*/ 0 h 7"/>
                    <a:gd name="T2" fmla="*/ 4 w 7"/>
                    <a:gd name="T3" fmla="*/ 0 h 7"/>
                    <a:gd name="T4" fmla="*/ 0 w 7"/>
                    <a:gd name="T5" fmla="*/ 3 h 7"/>
                    <a:gd name="T6" fmla="*/ 2 w 7"/>
                    <a:gd name="T7" fmla="*/ 7 h 7"/>
                    <a:gd name="T8" fmla="*/ 7 w 7"/>
                    <a:gd name="T9" fmla="*/ 3 h 7"/>
                    <a:gd name="T10" fmla="*/ 7 w 7"/>
                    <a:gd name="T11" fmla="*/ 3 h 7"/>
                    <a:gd name="T12" fmla="*/ 6 w 7"/>
                    <a:gd name="T13" fmla="*/ 0 h 7"/>
                    <a:gd name="T14" fmla="*/ 6 w 7"/>
                    <a:gd name="T15" fmla="*/ 0 h 7"/>
                    <a:gd name="T16" fmla="*/ 4 w 7"/>
                    <a:gd name="T17" fmla="*/ 0 h 7"/>
                    <a:gd name="T18" fmla="*/ 6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6" y="0"/>
                      </a:moveTo>
                      <a:lnTo>
                        <a:pt x="4" y="0"/>
                      </a:lnTo>
                      <a:lnTo>
                        <a:pt x="0" y="3"/>
                      </a:lnTo>
                      <a:lnTo>
                        <a:pt x="2" y="7"/>
                      </a:lnTo>
                      <a:lnTo>
                        <a:pt x="7" y="3"/>
                      </a:lnTo>
                      <a:lnTo>
                        <a:pt x="7" y="3"/>
                      </a:lnTo>
                      <a:lnTo>
                        <a:pt x="6" y="0"/>
                      </a:lnTo>
                      <a:lnTo>
                        <a:pt x="6" y="0"/>
                      </a:lnTo>
                      <a:lnTo>
                        <a:pt x="4"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7" name="Freeform 630"/>
                <p:cNvSpPr>
                  <a:spLocks/>
                </p:cNvSpPr>
                <p:nvPr/>
              </p:nvSpPr>
              <p:spPr bwMode="auto">
                <a:xfrm>
                  <a:off x="727" y="2269"/>
                  <a:ext cx="7" cy="7"/>
                </a:xfrm>
                <a:custGeom>
                  <a:avLst/>
                  <a:gdLst>
                    <a:gd name="T0" fmla="*/ 4 w 7"/>
                    <a:gd name="T1" fmla="*/ 0 h 7"/>
                    <a:gd name="T2" fmla="*/ 4 w 7"/>
                    <a:gd name="T3" fmla="*/ 0 h 7"/>
                    <a:gd name="T4" fmla="*/ 0 w 7"/>
                    <a:gd name="T5" fmla="*/ 4 h 7"/>
                    <a:gd name="T6" fmla="*/ 1 w 7"/>
                    <a:gd name="T7" fmla="*/ 7 h 7"/>
                    <a:gd name="T8" fmla="*/ 7 w 7"/>
                    <a:gd name="T9" fmla="*/ 4 h 7"/>
                    <a:gd name="T10" fmla="*/ 7 w 7"/>
                    <a:gd name="T11" fmla="*/ 4 h 7"/>
                    <a:gd name="T12" fmla="*/ 4 w 7"/>
                    <a:gd name="T13" fmla="*/ 0 h 7"/>
                    <a:gd name="T14" fmla="*/ 4 w 7"/>
                    <a:gd name="T15" fmla="*/ 0 h 7"/>
                    <a:gd name="T16" fmla="*/ 4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0"/>
                      </a:moveTo>
                      <a:lnTo>
                        <a:pt x="4" y="0"/>
                      </a:lnTo>
                      <a:lnTo>
                        <a:pt x="0" y="4"/>
                      </a:lnTo>
                      <a:lnTo>
                        <a:pt x="1" y="7"/>
                      </a:lnTo>
                      <a:lnTo>
                        <a:pt x="7" y="4"/>
                      </a:lnTo>
                      <a:lnTo>
                        <a:pt x="7" y="4"/>
                      </a:lnTo>
                      <a:lnTo>
                        <a:pt x="4" y="0"/>
                      </a:lnTo>
                      <a:lnTo>
                        <a:pt x="4"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8" name="Freeform 631"/>
                <p:cNvSpPr>
                  <a:spLocks/>
                </p:cNvSpPr>
                <p:nvPr/>
              </p:nvSpPr>
              <p:spPr bwMode="auto">
                <a:xfrm>
                  <a:off x="731" y="2267"/>
                  <a:ext cx="8" cy="6"/>
                </a:xfrm>
                <a:custGeom>
                  <a:avLst/>
                  <a:gdLst>
                    <a:gd name="T0" fmla="*/ 6 w 8"/>
                    <a:gd name="T1" fmla="*/ 0 h 6"/>
                    <a:gd name="T2" fmla="*/ 6 w 8"/>
                    <a:gd name="T3" fmla="*/ 0 h 6"/>
                    <a:gd name="T4" fmla="*/ 0 w 8"/>
                    <a:gd name="T5" fmla="*/ 2 h 6"/>
                    <a:gd name="T6" fmla="*/ 3 w 8"/>
                    <a:gd name="T7" fmla="*/ 6 h 6"/>
                    <a:gd name="T8" fmla="*/ 8 w 8"/>
                    <a:gd name="T9" fmla="*/ 3 h 6"/>
                    <a:gd name="T10" fmla="*/ 8 w 8"/>
                    <a:gd name="T11" fmla="*/ 3 h 6"/>
                    <a:gd name="T12" fmla="*/ 6 w 8"/>
                    <a:gd name="T13" fmla="*/ 0 h 6"/>
                    <a:gd name="T14" fmla="*/ 6 w 8"/>
                    <a:gd name="T15" fmla="*/ 0 h 6"/>
                    <a:gd name="T16" fmla="*/ 6 w 8"/>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6" y="0"/>
                      </a:moveTo>
                      <a:lnTo>
                        <a:pt x="6" y="0"/>
                      </a:lnTo>
                      <a:lnTo>
                        <a:pt x="0" y="2"/>
                      </a:lnTo>
                      <a:lnTo>
                        <a:pt x="3" y="6"/>
                      </a:lnTo>
                      <a:lnTo>
                        <a:pt x="8" y="3"/>
                      </a:lnTo>
                      <a:lnTo>
                        <a:pt x="8" y="3"/>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9" name="Freeform 632"/>
                <p:cNvSpPr>
                  <a:spLocks/>
                </p:cNvSpPr>
                <p:nvPr/>
              </p:nvSpPr>
              <p:spPr bwMode="auto">
                <a:xfrm>
                  <a:off x="737" y="2263"/>
                  <a:ext cx="8" cy="7"/>
                </a:xfrm>
                <a:custGeom>
                  <a:avLst/>
                  <a:gdLst>
                    <a:gd name="T0" fmla="*/ 5 w 8"/>
                    <a:gd name="T1" fmla="*/ 0 h 7"/>
                    <a:gd name="T2" fmla="*/ 5 w 8"/>
                    <a:gd name="T3" fmla="*/ 0 h 7"/>
                    <a:gd name="T4" fmla="*/ 0 w 8"/>
                    <a:gd name="T5" fmla="*/ 4 h 7"/>
                    <a:gd name="T6" fmla="*/ 2 w 8"/>
                    <a:gd name="T7" fmla="*/ 7 h 7"/>
                    <a:gd name="T8" fmla="*/ 8 w 8"/>
                    <a:gd name="T9" fmla="*/ 5 h 7"/>
                    <a:gd name="T10" fmla="*/ 8 w 8"/>
                    <a:gd name="T11" fmla="*/ 5 h 7"/>
                    <a:gd name="T12" fmla="*/ 5 w 8"/>
                    <a:gd name="T13" fmla="*/ 0 h 7"/>
                    <a:gd name="T14" fmla="*/ 5 w 8"/>
                    <a:gd name="T15" fmla="*/ 0 h 7"/>
                    <a:gd name="T16" fmla="*/ 5 w 8"/>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5" y="0"/>
                      </a:moveTo>
                      <a:lnTo>
                        <a:pt x="5" y="0"/>
                      </a:lnTo>
                      <a:lnTo>
                        <a:pt x="0" y="4"/>
                      </a:lnTo>
                      <a:lnTo>
                        <a:pt x="2" y="7"/>
                      </a:lnTo>
                      <a:lnTo>
                        <a:pt x="8" y="5"/>
                      </a:lnTo>
                      <a:lnTo>
                        <a:pt x="8" y="5"/>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70" name="Freeform 633"/>
                <p:cNvSpPr>
                  <a:spLocks/>
                </p:cNvSpPr>
                <p:nvPr/>
              </p:nvSpPr>
              <p:spPr bwMode="auto">
                <a:xfrm>
                  <a:off x="742" y="2262"/>
                  <a:ext cx="7" cy="6"/>
                </a:xfrm>
                <a:custGeom>
                  <a:avLst/>
                  <a:gdLst>
                    <a:gd name="T0" fmla="*/ 6 w 7"/>
                    <a:gd name="T1" fmla="*/ 0 h 6"/>
                    <a:gd name="T2" fmla="*/ 6 w 7"/>
                    <a:gd name="T3" fmla="*/ 0 h 6"/>
                    <a:gd name="T4" fmla="*/ 0 w 7"/>
                    <a:gd name="T5" fmla="*/ 1 h 6"/>
                    <a:gd name="T6" fmla="*/ 3 w 7"/>
                    <a:gd name="T7" fmla="*/ 6 h 6"/>
                    <a:gd name="T8" fmla="*/ 7 w 7"/>
                    <a:gd name="T9" fmla="*/ 4 h 6"/>
                    <a:gd name="T10" fmla="*/ 7 w 7"/>
                    <a:gd name="T11" fmla="*/ 4 h 6"/>
                    <a:gd name="T12" fmla="*/ 6 w 7"/>
                    <a:gd name="T13" fmla="*/ 0 h 6"/>
                    <a:gd name="T14" fmla="*/ 6 w 7"/>
                    <a:gd name="T15" fmla="*/ 0 h 6"/>
                    <a:gd name="T16" fmla="*/ 6 w 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6" y="0"/>
                      </a:moveTo>
                      <a:lnTo>
                        <a:pt x="6" y="0"/>
                      </a:lnTo>
                      <a:lnTo>
                        <a:pt x="0" y="1"/>
                      </a:lnTo>
                      <a:lnTo>
                        <a:pt x="3" y="6"/>
                      </a:lnTo>
                      <a:lnTo>
                        <a:pt x="7" y="4"/>
                      </a:lnTo>
                      <a:lnTo>
                        <a:pt x="7" y="4"/>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71" name="Freeform 634"/>
                <p:cNvSpPr>
                  <a:spLocks/>
                </p:cNvSpPr>
                <p:nvPr/>
              </p:nvSpPr>
              <p:spPr bwMode="auto">
                <a:xfrm>
                  <a:off x="748" y="2260"/>
                  <a:ext cx="7" cy="6"/>
                </a:xfrm>
                <a:custGeom>
                  <a:avLst/>
                  <a:gdLst>
                    <a:gd name="T0" fmla="*/ 6 w 7"/>
                    <a:gd name="T1" fmla="*/ 0 h 6"/>
                    <a:gd name="T2" fmla="*/ 6 w 7"/>
                    <a:gd name="T3" fmla="*/ 0 h 6"/>
                    <a:gd name="T4" fmla="*/ 0 w 7"/>
                    <a:gd name="T5" fmla="*/ 2 h 6"/>
                    <a:gd name="T6" fmla="*/ 1 w 7"/>
                    <a:gd name="T7" fmla="*/ 6 h 6"/>
                    <a:gd name="T8" fmla="*/ 7 w 7"/>
                    <a:gd name="T9" fmla="*/ 3 h 6"/>
                    <a:gd name="T10" fmla="*/ 7 w 7"/>
                    <a:gd name="T11" fmla="*/ 3 h 6"/>
                    <a:gd name="T12" fmla="*/ 6 w 7"/>
                    <a:gd name="T13" fmla="*/ 0 h 6"/>
                    <a:gd name="T14" fmla="*/ 6 w 7"/>
                    <a:gd name="T15" fmla="*/ 0 h 6"/>
                    <a:gd name="T16" fmla="*/ 6 w 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6" y="0"/>
                      </a:moveTo>
                      <a:lnTo>
                        <a:pt x="6" y="0"/>
                      </a:lnTo>
                      <a:lnTo>
                        <a:pt x="0" y="2"/>
                      </a:lnTo>
                      <a:lnTo>
                        <a:pt x="1" y="6"/>
                      </a:lnTo>
                      <a:lnTo>
                        <a:pt x="7" y="3"/>
                      </a:lnTo>
                      <a:lnTo>
                        <a:pt x="7" y="3"/>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72" name="Freeform 635"/>
                <p:cNvSpPr>
                  <a:spLocks/>
                </p:cNvSpPr>
                <p:nvPr/>
              </p:nvSpPr>
              <p:spPr bwMode="auto">
                <a:xfrm>
                  <a:off x="754" y="2257"/>
                  <a:ext cx="7" cy="6"/>
                </a:xfrm>
                <a:custGeom>
                  <a:avLst/>
                  <a:gdLst>
                    <a:gd name="T0" fmla="*/ 6 w 7"/>
                    <a:gd name="T1" fmla="*/ 0 h 6"/>
                    <a:gd name="T2" fmla="*/ 6 w 7"/>
                    <a:gd name="T3" fmla="*/ 0 h 6"/>
                    <a:gd name="T4" fmla="*/ 0 w 7"/>
                    <a:gd name="T5" fmla="*/ 3 h 6"/>
                    <a:gd name="T6" fmla="*/ 1 w 7"/>
                    <a:gd name="T7" fmla="*/ 6 h 6"/>
                    <a:gd name="T8" fmla="*/ 7 w 7"/>
                    <a:gd name="T9" fmla="*/ 4 h 6"/>
                    <a:gd name="T10" fmla="*/ 7 w 7"/>
                    <a:gd name="T11" fmla="*/ 5 h 6"/>
                    <a:gd name="T12" fmla="*/ 6 w 7"/>
                    <a:gd name="T13" fmla="*/ 0 h 6"/>
                    <a:gd name="T14" fmla="*/ 6 w 7"/>
                    <a:gd name="T15" fmla="*/ 0 h 6"/>
                    <a:gd name="T16" fmla="*/ 6 w 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6" y="0"/>
                      </a:moveTo>
                      <a:lnTo>
                        <a:pt x="6" y="0"/>
                      </a:lnTo>
                      <a:lnTo>
                        <a:pt x="0" y="3"/>
                      </a:lnTo>
                      <a:lnTo>
                        <a:pt x="1" y="6"/>
                      </a:lnTo>
                      <a:lnTo>
                        <a:pt x="7" y="4"/>
                      </a:lnTo>
                      <a:lnTo>
                        <a:pt x="7" y="5"/>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73" name="Freeform 636"/>
                <p:cNvSpPr>
                  <a:spLocks/>
                </p:cNvSpPr>
                <p:nvPr/>
              </p:nvSpPr>
              <p:spPr bwMode="auto">
                <a:xfrm>
                  <a:off x="760" y="2256"/>
                  <a:ext cx="7" cy="6"/>
                </a:xfrm>
                <a:custGeom>
                  <a:avLst/>
                  <a:gdLst>
                    <a:gd name="T0" fmla="*/ 6 w 7"/>
                    <a:gd name="T1" fmla="*/ 0 h 6"/>
                    <a:gd name="T2" fmla="*/ 6 w 7"/>
                    <a:gd name="T3" fmla="*/ 0 h 6"/>
                    <a:gd name="T4" fmla="*/ 0 w 7"/>
                    <a:gd name="T5" fmla="*/ 1 h 6"/>
                    <a:gd name="T6" fmla="*/ 1 w 7"/>
                    <a:gd name="T7" fmla="*/ 6 h 6"/>
                    <a:gd name="T8" fmla="*/ 7 w 7"/>
                    <a:gd name="T9" fmla="*/ 4 h 6"/>
                    <a:gd name="T10" fmla="*/ 7 w 7"/>
                    <a:gd name="T11" fmla="*/ 4 h 6"/>
                    <a:gd name="T12" fmla="*/ 6 w 7"/>
                    <a:gd name="T13" fmla="*/ 0 h 6"/>
                    <a:gd name="T14" fmla="*/ 6 w 7"/>
                    <a:gd name="T15" fmla="*/ 0 h 6"/>
                    <a:gd name="T16" fmla="*/ 6 w 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6" y="0"/>
                      </a:moveTo>
                      <a:lnTo>
                        <a:pt x="6" y="0"/>
                      </a:lnTo>
                      <a:lnTo>
                        <a:pt x="0" y="1"/>
                      </a:lnTo>
                      <a:lnTo>
                        <a:pt x="1" y="6"/>
                      </a:lnTo>
                      <a:lnTo>
                        <a:pt x="7" y="4"/>
                      </a:lnTo>
                      <a:lnTo>
                        <a:pt x="7" y="4"/>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74" name="Freeform 637"/>
                <p:cNvSpPr>
                  <a:spLocks/>
                </p:cNvSpPr>
                <p:nvPr/>
              </p:nvSpPr>
              <p:spPr bwMode="auto">
                <a:xfrm>
                  <a:off x="766" y="2255"/>
                  <a:ext cx="7" cy="5"/>
                </a:xfrm>
                <a:custGeom>
                  <a:avLst/>
                  <a:gdLst>
                    <a:gd name="T0" fmla="*/ 6 w 7"/>
                    <a:gd name="T1" fmla="*/ 0 h 5"/>
                    <a:gd name="T2" fmla="*/ 6 w 7"/>
                    <a:gd name="T3" fmla="*/ 0 h 5"/>
                    <a:gd name="T4" fmla="*/ 0 w 7"/>
                    <a:gd name="T5" fmla="*/ 1 h 5"/>
                    <a:gd name="T6" fmla="*/ 1 w 7"/>
                    <a:gd name="T7" fmla="*/ 5 h 5"/>
                    <a:gd name="T8" fmla="*/ 7 w 7"/>
                    <a:gd name="T9" fmla="*/ 4 h 5"/>
                    <a:gd name="T10" fmla="*/ 7 w 7"/>
                    <a:gd name="T11" fmla="*/ 4 h 5"/>
                    <a:gd name="T12" fmla="*/ 6 w 7"/>
                    <a:gd name="T13" fmla="*/ 0 h 5"/>
                    <a:gd name="T14" fmla="*/ 6 w 7"/>
                    <a:gd name="T15" fmla="*/ 0 h 5"/>
                    <a:gd name="T16" fmla="*/ 6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6" y="0"/>
                      </a:moveTo>
                      <a:lnTo>
                        <a:pt x="6" y="0"/>
                      </a:lnTo>
                      <a:lnTo>
                        <a:pt x="0" y="1"/>
                      </a:lnTo>
                      <a:lnTo>
                        <a:pt x="1" y="5"/>
                      </a:lnTo>
                      <a:lnTo>
                        <a:pt x="7" y="4"/>
                      </a:lnTo>
                      <a:lnTo>
                        <a:pt x="7" y="4"/>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75" name="Freeform 638"/>
                <p:cNvSpPr>
                  <a:spLocks/>
                </p:cNvSpPr>
                <p:nvPr/>
              </p:nvSpPr>
              <p:spPr bwMode="auto">
                <a:xfrm>
                  <a:off x="772" y="2254"/>
                  <a:ext cx="6" cy="5"/>
                </a:xfrm>
                <a:custGeom>
                  <a:avLst/>
                  <a:gdLst>
                    <a:gd name="T0" fmla="*/ 6 w 6"/>
                    <a:gd name="T1" fmla="*/ 0 h 5"/>
                    <a:gd name="T2" fmla="*/ 6 w 6"/>
                    <a:gd name="T3" fmla="*/ 0 h 5"/>
                    <a:gd name="T4" fmla="*/ 0 w 6"/>
                    <a:gd name="T5" fmla="*/ 1 h 5"/>
                    <a:gd name="T6" fmla="*/ 1 w 6"/>
                    <a:gd name="T7" fmla="*/ 5 h 5"/>
                    <a:gd name="T8" fmla="*/ 6 w 6"/>
                    <a:gd name="T9" fmla="*/ 5 h 5"/>
                    <a:gd name="T10" fmla="*/ 6 w 6"/>
                    <a:gd name="T11" fmla="*/ 5 h 5"/>
                    <a:gd name="T12" fmla="*/ 6 w 6"/>
                    <a:gd name="T13" fmla="*/ 0 h 5"/>
                    <a:gd name="T14" fmla="*/ 6 w 6"/>
                    <a:gd name="T15" fmla="*/ 0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lnTo>
                        <a:pt x="6" y="0"/>
                      </a:lnTo>
                      <a:lnTo>
                        <a:pt x="0" y="1"/>
                      </a:lnTo>
                      <a:lnTo>
                        <a:pt x="1" y="5"/>
                      </a:lnTo>
                      <a:lnTo>
                        <a:pt x="6" y="5"/>
                      </a:lnTo>
                      <a:lnTo>
                        <a:pt x="6" y="5"/>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76" name="Freeform 639"/>
                <p:cNvSpPr>
                  <a:spLocks/>
                </p:cNvSpPr>
                <p:nvPr/>
              </p:nvSpPr>
              <p:spPr bwMode="auto">
                <a:xfrm>
                  <a:off x="778" y="2254"/>
                  <a:ext cx="6" cy="5"/>
                </a:xfrm>
                <a:custGeom>
                  <a:avLst/>
                  <a:gdLst>
                    <a:gd name="T0" fmla="*/ 6 w 6"/>
                    <a:gd name="T1" fmla="*/ 0 h 5"/>
                    <a:gd name="T2" fmla="*/ 6 w 6"/>
                    <a:gd name="T3" fmla="*/ 0 h 5"/>
                    <a:gd name="T4" fmla="*/ 0 w 6"/>
                    <a:gd name="T5" fmla="*/ 0 h 5"/>
                    <a:gd name="T6" fmla="*/ 0 w 6"/>
                    <a:gd name="T7" fmla="*/ 5 h 5"/>
                    <a:gd name="T8" fmla="*/ 6 w 6"/>
                    <a:gd name="T9" fmla="*/ 3 h 5"/>
                    <a:gd name="T10" fmla="*/ 6 w 6"/>
                    <a:gd name="T11" fmla="*/ 3 h 5"/>
                    <a:gd name="T12" fmla="*/ 6 w 6"/>
                    <a:gd name="T13" fmla="*/ 0 h 5"/>
                    <a:gd name="T14" fmla="*/ 6 w 6"/>
                    <a:gd name="T15" fmla="*/ 0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lnTo>
                        <a:pt x="6" y="0"/>
                      </a:lnTo>
                      <a:lnTo>
                        <a:pt x="0" y="0"/>
                      </a:lnTo>
                      <a:lnTo>
                        <a:pt x="0" y="5"/>
                      </a:lnTo>
                      <a:lnTo>
                        <a:pt x="6" y="3"/>
                      </a:lnTo>
                      <a:lnTo>
                        <a:pt x="6" y="3"/>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77" name="Freeform 640"/>
                <p:cNvSpPr>
                  <a:spLocks/>
                </p:cNvSpPr>
                <p:nvPr/>
              </p:nvSpPr>
              <p:spPr bwMode="auto">
                <a:xfrm>
                  <a:off x="784" y="2253"/>
                  <a:ext cx="6" cy="4"/>
                </a:xfrm>
                <a:custGeom>
                  <a:avLst/>
                  <a:gdLst>
                    <a:gd name="T0" fmla="*/ 6 w 6"/>
                    <a:gd name="T1" fmla="*/ 0 h 4"/>
                    <a:gd name="T2" fmla="*/ 6 w 6"/>
                    <a:gd name="T3" fmla="*/ 0 h 4"/>
                    <a:gd name="T4" fmla="*/ 0 w 6"/>
                    <a:gd name="T5" fmla="*/ 1 h 4"/>
                    <a:gd name="T6" fmla="*/ 0 w 6"/>
                    <a:gd name="T7" fmla="*/ 4 h 4"/>
                    <a:gd name="T8" fmla="*/ 6 w 6"/>
                    <a:gd name="T9" fmla="*/ 4 h 4"/>
                    <a:gd name="T10" fmla="*/ 6 w 6"/>
                    <a:gd name="T11" fmla="*/ 4 h 4"/>
                    <a:gd name="T12" fmla="*/ 6 w 6"/>
                    <a:gd name="T13" fmla="*/ 0 h 4"/>
                    <a:gd name="T14" fmla="*/ 6 w 6"/>
                    <a:gd name="T15" fmla="*/ 0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6" y="0"/>
                      </a:lnTo>
                      <a:lnTo>
                        <a:pt x="0" y="1"/>
                      </a:lnTo>
                      <a:lnTo>
                        <a:pt x="0" y="4"/>
                      </a:lnTo>
                      <a:lnTo>
                        <a:pt x="6" y="4"/>
                      </a:lnTo>
                      <a:lnTo>
                        <a:pt x="6" y="4"/>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78" name="Freeform 641"/>
                <p:cNvSpPr>
                  <a:spLocks/>
                </p:cNvSpPr>
                <p:nvPr/>
              </p:nvSpPr>
              <p:spPr bwMode="auto">
                <a:xfrm>
                  <a:off x="790" y="2253"/>
                  <a:ext cx="6" cy="4"/>
                </a:xfrm>
                <a:custGeom>
                  <a:avLst/>
                  <a:gdLst>
                    <a:gd name="T0" fmla="*/ 6 w 6"/>
                    <a:gd name="T1" fmla="*/ 0 h 4"/>
                    <a:gd name="T2" fmla="*/ 6 w 6"/>
                    <a:gd name="T3" fmla="*/ 0 h 4"/>
                    <a:gd name="T4" fmla="*/ 0 w 6"/>
                    <a:gd name="T5" fmla="*/ 0 h 4"/>
                    <a:gd name="T6" fmla="*/ 0 w 6"/>
                    <a:gd name="T7" fmla="*/ 4 h 4"/>
                    <a:gd name="T8" fmla="*/ 6 w 6"/>
                    <a:gd name="T9" fmla="*/ 4 h 4"/>
                    <a:gd name="T10" fmla="*/ 6 w 6"/>
                    <a:gd name="T11" fmla="*/ 4 h 4"/>
                    <a:gd name="T12" fmla="*/ 6 w 6"/>
                    <a:gd name="T13" fmla="*/ 0 h 4"/>
                    <a:gd name="T14" fmla="*/ 6 w 6"/>
                    <a:gd name="T15" fmla="*/ 0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6" y="0"/>
                      </a:lnTo>
                      <a:lnTo>
                        <a:pt x="0" y="0"/>
                      </a:lnTo>
                      <a:lnTo>
                        <a:pt x="0" y="4"/>
                      </a:lnTo>
                      <a:lnTo>
                        <a:pt x="6" y="4"/>
                      </a:lnTo>
                      <a:lnTo>
                        <a:pt x="6" y="4"/>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79" name="Freeform 642"/>
                <p:cNvSpPr>
                  <a:spLocks/>
                </p:cNvSpPr>
                <p:nvPr/>
              </p:nvSpPr>
              <p:spPr bwMode="auto">
                <a:xfrm>
                  <a:off x="796" y="2253"/>
                  <a:ext cx="7" cy="4"/>
                </a:xfrm>
                <a:custGeom>
                  <a:avLst/>
                  <a:gdLst>
                    <a:gd name="T0" fmla="*/ 7 w 7"/>
                    <a:gd name="T1" fmla="*/ 1 h 4"/>
                    <a:gd name="T2" fmla="*/ 7 w 7"/>
                    <a:gd name="T3" fmla="*/ 1 h 4"/>
                    <a:gd name="T4" fmla="*/ 0 w 7"/>
                    <a:gd name="T5" fmla="*/ 0 h 4"/>
                    <a:gd name="T6" fmla="*/ 0 w 7"/>
                    <a:gd name="T7" fmla="*/ 4 h 4"/>
                    <a:gd name="T8" fmla="*/ 6 w 7"/>
                    <a:gd name="T9" fmla="*/ 4 h 4"/>
                    <a:gd name="T10" fmla="*/ 6 w 7"/>
                    <a:gd name="T11" fmla="*/ 4 h 4"/>
                    <a:gd name="T12" fmla="*/ 7 w 7"/>
                    <a:gd name="T13" fmla="*/ 1 h 4"/>
                    <a:gd name="T14" fmla="*/ 7 w 7"/>
                    <a:gd name="T15" fmla="*/ 1 h 4"/>
                    <a:gd name="T16" fmla="*/ 7 w 7"/>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1"/>
                      </a:moveTo>
                      <a:lnTo>
                        <a:pt x="7" y="1"/>
                      </a:lnTo>
                      <a:lnTo>
                        <a:pt x="0" y="0"/>
                      </a:lnTo>
                      <a:lnTo>
                        <a:pt x="0" y="4"/>
                      </a:lnTo>
                      <a:lnTo>
                        <a:pt x="6" y="4"/>
                      </a:lnTo>
                      <a:lnTo>
                        <a:pt x="6" y="4"/>
                      </a:lnTo>
                      <a:lnTo>
                        <a:pt x="7" y="1"/>
                      </a:lnTo>
                      <a:lnTo>
                        <a:pt x="7" y="1"/>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0" name="Freeform 643"/>
                <p:cNvSpPr>
                  <a:spLocks/>
                </p:cNvSpPr>
                <p:nvPr/>
              </p:nvSpPr>
              <p:spPr bwMode="auto">
                <a:xfrm>
                  <a:off x="802" y="2254"/>
                  <a:ext cx="7" cy="3"/>
                </a:xfrm>
                <a:custGeom>
                  <a:avLst/>
                  <a:gdLst>
                    <a:gd name="T0" fmla="*/ 7 w 7"/>
                    <a:gd name="T1" fmla="*/ 0 h 3"/>
                    <a:gd name="T2" fmla="*/ 6 w 7"/>
                    <a:gd name="T3" fmla="*/ 0 h 3"/>
                    <a:gd name="T4" fmla="*/ 1 w 7"/>
                    <a:gd name="T5" fmla="*/ 0 h 3"/>
                    <a:gd name="T6" fmla="*/ 0 w 7"/>
                    <a:gd name="T7" fmla="*/ 3 h 3"/>
                    <a:gd name="T8" fmla="*/ 6 w 7"/>
                    <a:gd name="T9" fmla="*/ 3 h 3"/>
                    <a:gd name="T10" fmla="*/ 6 w 7"/>
                    <a:gd name="T11" fmla="*/ 3 h 3"/>
                    <a:gd name="T12" fmla="*/ 7 w 7"/>
                    <a:gd name="T13" fmla="*/ 0 h 3"/>
                    <a:gd name="T14" fmla="*/ 6 w 7"/>
                    <a:gd name="T15" fmla="*/ 0 h 3"/>
                    <a:gd name="T16" fmla="*/ 6 w 7"/>
                    <a:gd name="T17" fmla="*/ 0 h 3"/>
                    <a:gd name="T18" fmla="*/ 7 w 7"/>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7" y="0"/>
                      </a:moveTo>
                      <a:lnTo>
                        <a:pt x="6" y="0"/>
                      </a:lnTo>
                      <a:lnTo>
                        <a:pt x="1" y="0"/>
                      </a:lnTo>
                      <a:lnTo>
                        <a:pt x="0" y="3"/>
                      </a:lnTo>
                      <a:lnTo>
                        <a:pt x="6" y="3"/>
                      </a:lnTo>
                      <a:lnTo>
                        <a:pt x="6" y="3"/>
                      </a:lnTo>
                      <a:lnTo>
                        <a:pt x="7" y="0"/>
                      </a:lnTo>
                      <a:lnTo>
                        <a:pt x="6" y="0"/>
                      </a:lnTo>
                      <a:lnTo>
                        <a:pt x="6"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1" name="Freeform 644"/>
                <p:cNvSpPr>
                  <a:spLocks/>
                </p:cNvSpPr>
                <p:nvPr/>
              </p:nvSpPr>
              <p:spPr bwMode="auto">
                <a:xfrm>
                  <a:off x="808" y="2254"/>
                  <a:ext cx="7" cy="5"/>
                </a:xfrm>
                <a:custGeom>
                  <a:avLst/>
                  <a:gdLst>
                    <a:gd name="T0" fmla="*/ 7 w 7"/>
                    <a:gd name="T1" fmla="*/ 1 h 5"/>
                    <a:gd name="T2" fmla="*/ 7 w 7"/>
                    <a:gd name="T3" fmla="*/ 1 h 5"/>
                    <a:gd name="T4" fmla="*/ 1 w 7"/>
                    <a:gd name="T5" fmla="*/ 0 h 5"/>
                    <a:gd name="T6" fmla="*/ 0 w 7"/>
                    <a:gd name="T7" fmla="*/ 3 h 5"/>
                    <a:gd name="T8" fmla="*/ 6 w 7"/>
                    <a:gd name="T9" fmla="*/ 5 h 5"/>
                    <a:gd name="T10" fmla="*/ 6 w 7"/>
                    <a:gd name="T11" fmla="*/ 5 h 5"/>
                    <a:gd name="T12" fmla="*/ 7 w 7"/>
                    <a:gd name="T13" fmla="*/ 1 h 5"/>
                    <a:gd name="T14" fmla="*/ 7 w 7"/>
                    <a:gd name="T15" fmla="*/ 1 h 5"/>
                    <a:gd name="T16" fmla="*/ 7 w 7"/>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1"/>
                      </a:moveTo>
                      <a:lnTo>
                        <a:pt x="7" y="1"/>
                      </a:lnTo>
                      <a:lnTo>
                        <a:pt x="1" y="0"/>
                      </a:lnTo>
                      <a:lnTo>
                        <a:pt x="0" y="3"/>
                      </a:lnTo>
                      <a:lnTo>
                        <a:pt x="6" y="5"/>
                      </a:lnTo>
                      <a:lnTo>
                        <a:pt x="6" y="5"/>
                      </a:lnTo>
                      <a:lnTo>
                        <a:pt x="7" y="1"/>
                      </a:lnTo>
                      <a:lnTo>
                        <a:pt x="7" y="1"/>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2" name="Freeform 645"/>
                <p:cNvSpPr>
                  <a:spLocks/>
                </p:cNvSpPr>
                <p:nvPr/>
              </p:nvSpPr>
              <p:spPr bwMode="auto">
                <a:xfrm>
                  <a:off x="814" y="2255"/>
                  <a:ext cx="7" cy="5"/>
                </a:xfrm>
                <a:custGeom>
                  <a:avLst/>
                  <a:gdLst>
                    <a:gd name="T0" fmla="*/ 7 w 7"/>
                    <a:gd name="T1" fmla="*/ 1 h 5"/>
                    <a:gd name="T2" fmla="*/ 7 w 7"/>
                    <a:gd name="T3" fmla="*/ 1 h 5"/>
                    <a:gd name="T4" fmla="*/ 1 w 7"/>
                    <a:gd name="T5" fmla="*/ 0 h 5"/>
                    <a:gd name="T6" fmla="*/ 0 w 7"/>
                    <a:gd name="T7" fmla="*/ 4 h 5"/>
                    <a:gd name="T8" fmla="*/ 6 w 7"/>
                    <a:gd name="T9" fmla="*/ 5 h 5"/>
                    <a:gd name="T10" fmla="*/ 6 w 7"/>
                    <a:gd name="T11" fmla="*/ 5 h 5"/>
                    <a:gd name="T12" fmla="*/ 7 w 7"/>
                    <a:gd name="T13" fmla="*/ 1 h 5"/>
                    <a:gd name="T14" fmla="*/ 7 w 7"/>
                    <a:gd name="T15" fmla="*/ 1 h 5"/>
                    <a:gd name="T16" fmla="*/ 7 w 7"/>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1"/>
                      </a:moveTo>
                      <a:lnTo>
                        <a:pt x="7" y="1"/>
                      </a:lnTo>
                      <a:lnTo>
                        <a:pt x="1" y="0"/>
                      </a:lnTo>
                      <a:lnTo>
                        <a:pt x="0" y="4"/>
                      </a:lnTo>
                      <a:lnTo>
                        <a:pt x="6" y="5"/>
                      </a:lnTo>
                      <a:lnTo>
                        <a:pt x="6" y="5"/>
                      </a:lnTo>
                      <a:lnTo>
                        <a:pt x="7" y="1"/>
                      </a:lnTo>
                      <a:lnTo>
                        <a:pt x="7" y="1"/>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3" name="Freeform 646"/>
                <p:cNvSpPr>
                  <a:spLocks/>
                </p:cNvSpPr>
                <p:nvPr/>
              </p:nvSpPr>
              <p:spPr bwMode="auto">
                <a:xfrm>
                  <a:off x="820" y="2256"/>
                  <a:ext cx="7" cy="5"/>
                </a:xfrm>
                <a:custGeom>
                  <a:avLst/>
                  <a:gdLst>
                    <a:gd name="T0" fmla="*/ 7 w 7"/>
                    <a:gd name="T1" fmla="*/ 1 h 5"/>
                    <a:gd name="T2" fmla="*/ 7 w 7"/>
                    <a:gd name="T3" fmla="*/ 1 h 5"/>
                    <a:gd name="T4" fmla="*/ 1 w 7"/>
                    <a:gd name="T5" fmla="*/ 0 h 5"/>
                    <a:gd name="T6" fmla="*/ 0 w 7"/>
                    <a:gd name="T7" fmla="*/ 4 h 5"/>
                    <a:gd name="T8" fmla="*/ 6 w 7"/>
                    <a:gd name="T9" fmla="*/ 5 h 5"/>
                    <a:gd name="T10" fmla="*/ 6 w 7"/>
                    <a:gd name="T11" fmla="*/ 5 h 5"/>
                    <a:gd name="T12" fmla="*/ 7 w 7"/>
                    <a:gd name="T13" fmla="*/ 1 h 5"/>
                    <a:gd name="T14" fmla="*/ 7 w 7"/>
                    <a:gd name="T15" fmla="*/ 1 h 5"/>
                    <a:gd name="T16" fmla="*/ 7 w 7"/>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1"/>
                      </a:moveTo>
                      <a:lnTo>
                        <a:pt x="7" y="1"/>
                      </a:lnTo>
                      <a:lnTo>
                        <a:pt x="1" y="0"/>
                      </a:lnTo>
                      <a:lnTo>
                        <a:pt x="0" y="4"/>
                      </a:lnTo>
                      <a:lnTo>
                        <a:pt x="6" y="5"/>
                      </a:lnTo>
                      <a:lnTo>
                        <a:pt x="6" y="5"/>
                      </a:lnTo>
                      <a:lnTo>
                        <a:pt x="7" y="1"/>
                      </a:lnTo>
                      <a:lnTo>
                        <a:pt x="7" y="1"/>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4" name="Freeform 647"/>
                <p:cNvSpPr>
                  <a:spLocks/>
                </p:cNvSpPr>
                <p:nvPr/>
              </p:nvSpPr>
              <p:spPr bwMode="auto">
                <a:xfrm>
                  <a:off x="826" y="2257"/>
                  <a:ext cx="7" cy="5"/>
                </a:xfrm>
                <a:custGeom>
                  <a:avLst/>
                  <a:gdLst>
                    <a:gd name="T0" fmla="*/ 7 w 7"/>
                    <a:gd name="T1" fmla="*/ 2 h 5"/>
                    <a:gd name="T2" fmla="*/ 7 w 7"/>
                    <a:gd name="T3" fmla="*/ 2 h 5"/>
                    <a:gd name="T4" fmla="*/ 1 w 7"/>
                    <a:gd name="T5" fmla="*/ 0 h 5"/>
                    <a:gd name="T6" fmla="*/ 0 w 7"/>
                    <a:gd name="T7" fmla="*/ 4 h 5"/>
                    <a:gd name="T8" fmla="*/ 6 w 7"/>
                    <a:gd name="T9" fmla="*/ 5 h 5"/>
                    <a:gd name="T10" fmla="*/ 6 w 7"/>
                    <a:gd name="T11" fmla="*/ 5 h 5"/>
                    <a:gd name="T12" fmla="*/ 7 w 7"/>
                    <a:gd name="T13" fmla="*/ 2 h 5"/>
                    <a:gd name="T14" fmla="*/ 7 w 7"/>
                    <a:gd name="T15" fmla="*/ 2 h 5"/>
                    <a:gd name="T16" fmla="*/ 7 w 7"/>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2"/>
                      </a:moveTo>
                      <a:lnTo>
                        <a:pt x="7" y="2"/>
                      </a:lnTo>
                      <a:lnTo>
                        <a:pt x="1" y="0"/>
                      </a:lnTo>
                      <a:lnTo>
                        <a:pt x="0" y="4"/>
                      </a:lnTo>
                      <a:lnTo>
                        <a:pt x="6" y="5"/>
                      </a:lnTo>
                      <a:lnTo>
                        <a:pt x="6" y="5"/>
                      </a:lnTo>
                      <a:lnTo>
                        <a:pt x="7" y="2"/>
                      </a:lnTo>
                      <a:lnTo>
                        <a:pt x="7" y="2"/>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5" name="Freeform 648"/>
                <p:cNvSpPr>
                  <a:spLocks/>
                </p:cNvSpPr>
                <p:nvPr/>
              </p:nvSpPr>
              <p:spPr bwMode="auto">
                <a:xfrm>
                  <a:off x="832" y="2259"/>
                  <a:ext cx="7" cy="5"/>
                </a:xfrm>
                <a:custGeom>
                  <a:avLst/>
                  <a:gdLst>
                    <a:gd name="T0" fmla="*/ 7 w 7"/>
                    <a:gd name="T1" fmla="*/ 2 h 5"/>
                    <a:gd name="T2" fmla="*/ 7 w 7"/>
                    <a:gd name="T3" fmla="*/ 2 h 5"/>
                    <a:gd name="T4" fmla="*/ 1 w 7"/>
                    <a:gd name="T5" fmla="*/ 0 h 5"/>
                    <a:gd name="T6" fmla="*/ 0 w 7"/>
                    <a:gd name="T7" fmla="*/ 3 h 5"/>
                    <a:gd name="T8" fmla="*/ 5 w 7"/>
                    <a:gd name="T9" fmla="*/ 5 h 5"/>
                    <a:gd name="T10" fmla="*/ 5 w 7"/>
                    <a:gd name="T11" fmla="*/ 5 h 5"/>
                    <a:gd name="T12" fmla="*/ 7 w 7"/>
                    <a:gd name="T13" fmla="*/ 2 h 5"/>
                    <a:gd name="T14" fmla="*/ 7 w 7"/>
                    <a:gd name="T15" fmla="*/ 2 h 5"/>
                    <a:gd name="T16" fmla="*/ 7 w 7"/>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2"/>
                      </a:moveTo>
                      <a:lnTo>
                        <a:pt x="7" y="2"/>
                      </a:lnTo>
                      <a:lnTo>
                        <a:pt x="1" y="0"/>
                      </a:lnTo>
                      <a:lnTo>
                        <a:pt x="0" y="3"/>
                      </a:lnTo>
                      <a:lnTo>
                        <a:pt x="5" y="5"/>
                      </a:lnTo>
                      <a:lnTo>
                        <a:pt x="5" y="5"/>
                      </a:lnTo>
                      <a:lnTo>
                        <a:pt x="7" y="2"/>
                      </a:lnTo>
                      <a:lnTo>
                        <a:pt x="7" y="2"/>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6" name="Freeform 649"/>
                <p:cNvSpPr>
                  <a:spLocks/>
                </p:cNvSpPr>
                <p:nvPr/>
              </p:nvSpPr>
              <p:spPr bwMode="auto">
                <a:xfrm>
                  <a:off x="837" y="2261"/>
                  <a:ext cx="7" cy="6"/>
                </a:xfrm>
                <a:custGeom>
                  <a:avLst/>
                  <a:gdLst>
                    <a:gd name="T0" fmla="*/ 7 w 7"/>
                    <a:gd name="T1" fmla="*/ 2 h 6"/>
                    <a:gd name="T2" fmla="*/ 7 w 7"/>
                    <a:gd name="T3" fmla="*/ 2 h 6"/>
                    <a:gd name="T4" fmla="*/ 2 w 7"/>
                    <a:gd name="T5" fmla="*/ 0 h 6"/>
                    <a:gd name="T6" fmla="*/ 0 w 7"/>
                    <a:gd name="T7" fmla="*/ 3 h 6"/>
                    <a:gd name="T8" fmla="*/ 6 w 7"/>
                    <a:gd name="T9" fmla="*/ 6 h 6"/>
                    <a:gd name="T10" fmla="*/ 6 w 7"/>
                    <a:gd name="T11" fmla="*/ 6 h 6"/>
                    <a:gd name="T12" fmla="*/ 7 w 7"/>
                    <a:gd name="T13" fmla="*/ 2 h 6"/>
                    <a:gd name="T14" fmla="*/ 7 w 7"/>
                    <a:gd name="T15" fmla="*/ 2 h 6"/>
                    <a:gd name="T16" fmla="*/ 7 w 7"/>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7" y="2"/>
                      </a:moveTo>
                      <a:lnTo>
                        <a:pt x="7" y="2"/>
                      </a:lnTo>
                      <a:lnTo>
                        <a:pt x="2" y="0"/>
                      </a:lnTo>
                      <a:lnTo>
                        <a:pt x="0" y="3"/>
                      </a:lnTo>
                      <a:lnTo>
                        <a:pt x="6" y="6"/>
                      </a:lnTo>
                      <a:lnTo>
                        <a:pt x="6" y="6"/>
                      </a:lnTo>
                      <a:lnTo>
                        <a:pt x="7" y="2"/>
                      </a:lnTo>
                      <a:lnTo>
                        <a:pt x="7" y="2"/>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7" name="Freeform 650"/>
                <p:cNvSpPr>
                  <a:spLocks/>
                </p:cNvSpPr>
                <p:nvPr/>
              </p:nvSpPr>
              <p:spPr bwMode="auto">
                <a:xfrm>
                  <a:off x="843" y="2263"/>
                  <a:ext cx="7" cy="6"/>
                </a:xfrm>
                <a:custGeom>
                  <a:avLst/>
                  <a:gdLst>
                    <a:gd name="T0" fmla="*/ 7 w 7"/>
                    <a:gd name="T1" fmla="*/ 3 h 6"/>
                    <a:gd name="T2" fmla="*/ 7 w 7"/>
                    <a:gd name="T3" fmla="*/ 3 h 6"/>
                    <a:gd name="T4" fmla="*/ 1 w 7"/>
                    <a:gd name="T5" fmla="*/ 0 h 6"/>
                    <a:gd name="T6" fmla="*/ 0 w 7"/>
                    <a:gd name="T7" fmla="*/ 4 h 6"/>
                    <a:gd name="T8" fmla="*/ 6 w 7"/>
                    <a:gd name="T9" fmla="*/ 6 h 6"/>
                    <a:gd name="T10" fmla="*/ 5 w 7"/>
                    <a:gd name="T11" fmla="*/ 6 h 6"/>
                    <a:gd name="T12" fmla="*/ 7 w 7"/>
                    <a:gd name="T13" fmla="*/ 3 h 6"/>
                    <a:gd name="T14" fmla="*/ 7 w 7"/>
                    <a:gd name="T15" fmla="*/ 3 h 6"/>
                    <a:gd name="T16" fmla="*/ 7 w 7"/>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7" y="3"/>
                      </a:moveTo>
                      <a:lnTo>
                        <a:pt x="7" y="3"/>
                      </a:lnTo>
                      <a:lnTo>
                        <a:pt x="1" y="0"/>
                      </a:lnTo>
                      <a:lnTo>
                        <a:pt x="0" y="4"/>
                      </a:lnTo>
                      <a:lnTo>
                        <a:pt x="6" y="6"/>
                      </a:lnTo>
                      <a:lnTo>
                        <a:pt x="5" y="6"/>
                      </a:lnTo>
                      <a:lnTo>
                        <a:pt x="7" y="3"/>
                      </a:lnTo>
                      <a:lnTo>
                        <a:pt x="7" y="3"/>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8" name="Freeform 651"/>
                <p:cNvSpPr>
                  <a:spLocks/>
                </p:cNvSpPr>
                <p:nvPr/>
              </p:nvSpPr>
              <p:spPr bwMode="auto">
                <a:xfrm>
                  <a:off x="848" y="2266"/>
                  <a:ext cx="8" cy="6"/>
                </a:xfrm>
                <a:custGeom>
                  <a:avLst/>
                  <a:gdLst>
                    <a:gd name="T0" fmla="*/ 8 w 8"/>
                    <a:gd name="T1" fmla="*/ 2 h 6"/>
                    <a:gd name="T2" fmla="*/ 8 w 8"/>
                    <a:gd name="T3" fmla="*/ 2 h 6"/>
                    <a:gd name="T4" fmla="*/ 2 w 8"/>
                    <a:gd name="T5" fmla="*/ 0 h 6"/>
                    <a:gd name="T6" fmla="*/ 0 w 8"/>
                    <a:gd name="T7" fmla="*/ 3 h 6"/>
                    <a:gd name="T8" fmla="*/ 6 w 8"/>
                    <a:gd name="T9" fmla="*/ 6 h 6"/>
                    <a:gd name="T10" fmla="*/ 6 w 8"/>
                    <a:gd name="T11" fmla="*/ 6 h 6"/>
                    <a:gd name="T12" fmla="*/ 8 w 8"/>
                    <a:gd name="T13" fmla="*/ 2 h 6"/>
                    <a:gd name="T14" fmla="*/ 8 w 8"/>
                    <a:gd name="T15" fmla="*/ 2 h 6"/>
                    <a:gd name="T16" fmla="*/ 8 w 8"/>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8" y="2"/>
                      </a:moveTo>
                      <a:lnTo>
                        <a:pt x="8" y="2"/>
                      </a:lnTo>
                      <a:lnTo>
                        <a:pt x="2" y="0"/>
                      </a:lnTo>
                      <a:lnTo>
                        <a:pt x="0" y="3"/>
                      </a:lnTo>
                      <a:lnTo>
                        <a:pt x="6" y="6"/>
                      </a:lnTo>
                      <a:lnTo>
                        <a:pt x="6" y="6"/>
                      </a:lnTo>
                      <a:lnTo>
                        <a:pt x="8" y="2"/>
                      </a:lnTo>
                      <a:lnTo>
                        <a:pt x="8" y="2"/>
                      </a:lnTo>
                      <a:lnTo>
                        <a:pt x="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9" name="Freeform 652"/>
                <p:cNvSpPr>
                  <a:spLocks/>
                </p:cNvSpPr>
                <p:nvPr/>
              </p:nvSpPr>
              <p:spPr bwMode="auto">
                <a:xfrm>
                  <a:off x="854" y="2268"/>
                  <a:ext cx="7" cy="7"/>
                </a:xfrm>
                <a:custGeom>
                  <a:avLst/>
                  <a:gdLst>
                    <a:gd name="T0" fmla="*/ 7 w 7"/>
                    <a:gd name="T1" fmla="*/ 4 h 7"/>
                    <a:gd name="T2" fmla="*/ 7 w 7"/>
                    <a:gd name="T3" fmla="*/ 4 h 7"/>
                    <a:gd name="T4" fmla="*/ 2 w 7"/>
                    <a:gd name="T5" fmla="*/ 0 h 7"/>
                    <a:gd name="T6" fmla="*/ 0 w 7"/>
                    <a:gd name="T7" fmla="*/ 4 h 7"/>
                    <a:gd name="T8" fmla="*/ 6 w 7"/>
                    <a:gd name="T9" fmla="*/ 7 h 7"/>
                    <a:gd name="T10" fmla="*/ 4 w 7"/>
                    <a:gd name="T11" fmla="*/ 7 h 7"/>
                    <a:gd name="T12" fmla="*/ 7 w 7"/>
                    <a:gd name="T13" fmla="*/ 4 h 7"/>
                    <a:gd name="T14" fmla="*/ 7 w 7"/>
                    <a:gd name="T15" fmla="*/ 4 h 7"/>
                    <a:gd name="T16" fmla="*/ 7 w 7"/>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4"/>
                      </a:moveTo>
                      <a:lnTo>
                        <a:pt x="7" y="4"/>
                      </a:lnTo>
                      <a:lnTo>
                        <a:pt x="2" y="0"/>
                      </a:lnTo>
                      <a:lnTo>
                        <a:pt x="0" y="4"/>
                      </a:lnTo>
                      <a:lnTo>
                        <a:pt x="6" y="7"/>
                      </a:lnTo>
                      <a:lnTo>
                        <a:pt x="4" y="7"/>
                      </a:lnTo>
                      <a:lnTo>
                        <a:pt x="7" y="4"/>
                      </a:lnTo>
                      <a:lnTo>
                        <a:pt x="7" y="4"/>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0" name="Freeform 653"/>
                <p:cNvSpPr>
                  <a:spLocks/>
                </p:cNvSpPr>
                <p:nvPr/>
              </p:nvSpPr>
              <p:spPr bwMode="auto">
                <a:xfrm>
                  <a:off x="858" y="2272"/>
                  <a:ext cx="9" cy="7"/>
                </a:xfrm>
                <a:custGeom>
                  <a:avLst/>
                  <a:gdLst>
                    <a:gd name="T0" fmla="*/ 9 w 9"/>
                    <a:gd name="T1" fmla="*/ 3 h 7"/>
                    <a:gd name="T2" fmla="*/ 9 w 9"/>
                    <a:gd name="T3" fmla="*/ 3 h 7"/>
                    <a:gd name="T4" fmla="*/ 3 w 9"/>
                    <a:gd name="T5" fmla="*/ 0 h 7"/>
                    <a:gd name="T6" fmla="*/ 0 w 9"/>
                    <a:gd name="T7" fmla="*/ 3 h 7"/>
                    <a:gd name="T8" fmla="*/ 6 w 9"/>
                    <a:gd name="T9" fmla="*/ 7 h 7"/>
                    <a:gd name="T10" fmla="*/ 6 w 9"/>
                    <a:gd name="T11" fmla="*/ 7 h 7"/>
                    <a:gd name="T12" fmla="*/ 9 w 9"/>
                    <a:gd name="T13" fmla="*/ 3 h 7"/>
                    <a:gd name="T14" fmla="*/ 9 w 9"/>
                    <a:gd name="T15" fmla="*/ 3 h 7"/>
                    <a:gd name="T16" fmla="*/ 9 w 9"/>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9" y="3"/>
                      </a:moveTo>
                      <a:lnTo>
                        <a:pt x="9" y="3"/>
                      </a:lnTo>
                      <a:lnTo>
                        <a:pt x="3" y="0"/>
                      </a:lnTo>
                      <a:lnTo>
                        <a:pt x="0" y="3"/>
                      </a:lnTo>
                      <a:lnTo>
                        <a:pt x="6" y="7"/>
                      </a:lnTo>
                      <a:lnTo>
                        <a:pt x="6" y="7"/>
                      </a:lnTo>
                      <a:lnTo>
                        <a:pt x="9" y="3"/>
                      </a:lnTo>
                      <a:lnTo>
                        <a:pt x="9" y="3"/>
                      </a:lnTo>
                      <a:lnTo>
                        <a:pt x="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1" name="Freeform 654"/>
                <p:cNvSpPr>
                  <a:spLocks/>
                </p:cNvSpPr>
                <p:nvPr/>
              </p:nvSpPr>
              <p:spPr bwMode="auto">
                <a:xfrm>
                  <a:off x="864" y="2275"/>
                  <a:ext cx="7" cy="7"/>
                </a:xfrm>
                <a:custGeom>
                  <a:avLst/>
                  <a:gdLst>
                    <a:gd name="T0" fmla="*/ 7 w 7"/>
                    <a:gd name="T1" fmla="*/ 4 h 7"/>
                    <a:gd name="T2" fmla="*/ 7 w 7"/>
                    <a:gd name="T3" fmla="*/ 4 h 7"/>
                    <a:gd name="T4" fmla="*/ 3 w 7"/>
                    <a:gd name="T5" fmla="*/ 0 h 7"/>
                    <a:gd name="T6" fmla="*/ 0 w 7"/>
                    <a:gd name="T7" fmla="*/ 4 h 7"/>
                    <a:gd name="T8" fmla="*/ 5 w 7"/>
                    <a:gd name="T9" fmla="*/ 7 h 7"/>
                    <a:gd name="T10" fmla="*/ 5 w 7"/>
                    <a:gd name="T11" fmla="*/ 7 h 7"/>
                    <a:gd name="T12" fmla="*/ 7 w 7"/>
                    <a:gd name="T13" fmla="*/ 4 h 7"/>
                    <a:gd name="T14" fmla="*/ 7 w 7"/>
                    <a:gd name="T15" fmla="*/ 4 h 7"/>
                    <a:gd name="T16" fmla="*/ 7 w 7"/>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4"/>
                      </a:moveTo>
                      <a:lnTo>
                        <a:pt x="7" y="4"/>
                      </a:lnTo>
                      <a:lnTo>
                        <a:pt x="3" y="0"/>
                      </a:lnTo>
                      <a:lnTo>
                        <a:pt x="0" y="4"/>
                      </a:lnTo>
                      <a:lnTo>
                        <a:pt x="5" y="7"/>
                      </a:lnTo>
                      <a:lnTo>
                        <a:pt x="5" y="7"/>
                      </a:lnTo>
                      <a:lnTo>
                        <a:pt x="7" y="4"/>
                      </a:lnTo>
                      <a:lnTo>
                        <a:pt x="7" y="4"/>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2" name="Freeform 655"/>
                <p:cNvSpPr>
                  <a:spLocks/>
                </p:cNvSpPr>
                <p:nvPr/>
              </p:nvSpPr>
              <p:spPr bwMode="auto">
                <a:xfrm>
                  <a:off x="869" y="2279"/>
                  <a:ext cx="7" cy="7"/>
                </a:xfrm>
                <a:custGeom>
                  <a:avLst/>
                  <a:gdLst>
                    <a:gd name="T0" fmla="*/ 7 w 7"/>
                    <a:gd name="T1" fmla="*/ 3 h 7"/>
                    <a:gd name="T2" fmla="*/ 7 w 7"/>
                    <a:gd name="T3" fmla="*/ 3 h 7"/>
                    <a:gd name="T4" fmla="*/ 2 w 7"/>
                    <a:gd name="T5" fmla="*/ 0 h 7"/>
                    <a:gd name="T6" fmla="*/ 0 w 7"/>
                    <a:gd name="T7" fmla="*/ 3 h 7"/>
                    <a:gd name="T8" fmla="*/ 5 w 7"/>
                    <a:gd name="T9" fmla="*/ 7 h 7"/>
                    <a:gd name="T10" fmla="*/ 5 w 7"/>
                    <a:gd name="T11" fmla="*/ 7 h 7"/>
                    <a:gd name="T12" fmla="*/ 7 w 7"/>
                    <a:gd name="T13" fmla="*/ 3 h 7"/>
                    <a:gd name="T14" fmla="*/ 7 w 7"/>
                    <a:gd name="T15" fmla="*/ 3 h 7"/>
                    <a:gd name="T16" fmla="*/ 7 w 7"/>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3"/>
                      </a:moveTo>
                      <a:lnTo>
                        <a:pt x="7" y="3"/>
                      </a:lnTo>
                      <a:lnTo>
                        <a:pt x="2" y="0"/>
                      </a:lnTo>
                      <a:lnTo>
                        <a:pt x="0" y="3"/>
                      </a:lnTo>
                      <a:lnTo>
                        <a:pt x="5" y="7"/>
                      </a:lnTo>
                      <a:lnTo>
                        <a:pt x="5" y="7"/>
                      </a:lnTo>
                      <a:lnTo>
                        <a:pt x="7" y="3"/>
                      </a:lnTo>
                      <a:lnTo>
                        <a:pt x="7" y="3"/>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3" name="Freeform 656"/>
                <p:cNvSpPr>
                  <a:spLocks/>
                </p:cNvSpPr>
                <p:nvPr/>
              </p:nvSpPr>
              <p:spPr bwMode="auto">
                <a:xfrm>
                  <a:off x="874" y="2282"/>
                  <a:ext cx="7" cy="7"/>
                </a:xfrm>
                <a:custGeom>
                  <a:avLst/>
                  <a:gdLst>
                    <a:gd name="T0" fmla="*/ 7 w 7"/>
                    <a:gd name="T1" fmla="*/ 5 h 7"/>
                    <a:gd name="T2" fmla="*/ 7 w 7"/>
                    <a:gd name="T3" fmla="*/ 5 h 7"/>
                    <a:gd name="T4" fmla="*/ 2 w 7"/>
                    <a:gd name="T5" fmla="*/ 0 h 7"/>
                    <a:gd name="T6" fmla="*/ 0 w 7"/>
                    <a:gd name="T7" fmla="*/ 4 h 7"/>
                    <a:gd name="T8" fmla="*/ 5 w 7"/>
                    <a:gd name="T9" fmla="*/ 7 h 7"/>
                    <a:gd name="T10" fmla="*/ 5 w 7"/>
                    <a:gd name="T11" fmla="*/ 7 h 7"/>
                    <a:gd name="T12" fmla="*/ 7 w 7"/>
                    <a:gd name="T13" fmla="*/ 5 h 7"/>
                    <a:gd name="T14" fmla="*/ 7 w 7"/>
                    <a:gd name="T15" fmla="*/ 5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lnTo>
                        <a:pt x="7" y="5"/>
                      </a:lnTo>
                      <a:lnTo>
                        <a:pt x="2" y="0"/>
                      </a:lnTo>
                      <a:lnTo>
                        <a:pt x="0" y="4"/>
                      </a:lnTo>
                      <a:lnTo>
                        <a:pt x="5" y="7"/>
                      </a:lnTo>
                      <a:lnTo>
                        <a:pt x="5" y="7"/>
                      </a:lnTo>
                      <a:lnTo>
                        <a:pt x="7" y="5"/>
                      </a:lnTo>
                      <a:lnTo>
                        <a:pt x="7" y="5"/>
                      </a:lnTo>
                      <a:lnTo>
                        <a:pt x="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4" name="Freeform 657"/>
                <p:cNvSpPr>
                  <a:spLocks/>
                </p:cNvSpPr>
                <p:nvPr/>
              </p:nvSpPr>
              <p:spPr bwMode="auto">
                <a:xfrm>
                  <a:off x="879" y="2287"/>
                  <a:ext cx="12" cy="12"/>
                </a:xfrm>
                <a:custGeom>
                  <a:avLst/>
                  <a:gdLst>
                    <a:gd name="T0" fmla="*/ 12 w 12"/>
                    <a:gd name="T1" fmla="*/ 9 h 12"/>
                    <a:gd name="T2" fmla="*/ 12 w 12"/>
                    <a:gd name="T3" fmla="*/ 9 h 12"/>
                    <a:gd name="T4" fmla="*/ 2 w 12"/>
                    <a:gd name="T5" fmla="*/ 0 h 12"/>
                    <a:gd name="T6" fmla="*/ 0 w 12"/>
                    <a:gd name="T7" fmla="*/ 2 h 12"/>
                    <a:gd name="T8" fmla="*/ 8 w 12"/>
                    <a:gd name="T9" fmla="*/ 12 h 12"/>
                    <a:gd name="T10" fmla="*/ 8 w 12"/>
                    <a:gd name="T11" fmla="*/ 12 h 12"/>
                    <a:gd name="T12" fmla="*/ 12 w 12"/>
                    <a:gd name="T13" fmla="*/ 9 h 12"/>
                    <a:gd name="T14" fmla="*/ 12 w 12"/>
                    <a:gd name="T15" fmla="*/ 9 h 12"/>
                    <a:gd name="T16" fmla="*/ 12 w 12"/>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12" y="9"/>
                      </a:moveTo>
                      <a:lnTo>
                        <a:pt x="12" y="9"/>
                      </a:lnTo>
                      <a:lnTo>
                        <a:pt x="2" y="0"/>
                      </a:lnTo>
                      <a:lnTo>
                        <a:pt x="0" y="2"/>
                      </a:lnTo>
                      <a:lnTo>
                        <a:pt x="8" y="12"/>
                      </a:lnTo>
                      <a:lnTo>
                        <a:pt x="8" y="12"/>
                      </a:lnTo>
                      <a:lnTo>
                        <a:pt x="12" y="9"/>
                      </a:lnTo>
                      <a:lnTo>
                        <a:pt x="12" y="9"/>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5" name="Freeform 658"/>
                <p:cNvSpPr>
                  <a:spLocks/>
                </p:cNvSpPr>
                <p:nvPr/>
              </p:nvSpPr>
              <p:spPr bwMode="auto">
                <a:xfrm>
                  <a:off x="887" y="2296"/>
                  <a:ext cx="11" cy="12"/>
                </a:xfrm>
                <a:custGeom>
                  <a:avLst/>
                  <a:gdLst>
                    <a:gd name="T0" fmla="*/ 11 w 11"/>
                    <a:gd name="T1" fmla="*/ 10 h 12"/>
                    <a:gd name="T2" fmla="*/ 11 w 11"/>
                    <a:gd name="T3" fmla="*/ 10 h 12"/>
                    <a:gd name="T4" fmla="*/ 4 w 11"/>
                    <a:gd name="T5" fmla="*/ 0 h 12"/>
                    <a:gd name="T6" fmla="*/ 0 w 11"/>
                    <a:gd name="T7" fmla="*/ 3 h 12"/>
                    <a:gd name="T8" fmla="*/ 8 w 11"/>
                    <a:gd name="T9" fmla="*/ 12 h 12"/>
                    <a:gd name="T10" fmla="*/ 8 w 11"/>
                    <a:gd name="T11" fmla="*/ 12 h 12"/>
                    <a:gd name="T12" fmla="*/ 11 w 11"/>
                    <a:gd name="T13" fmla="*/ 10 h 12"/>
                    <a:gd name="T14" fmla="*/ 11 w 11"/>
                    <a:gd name="T15" fmla="*/ 10 h 12"/>
                    <a:gd name="T16" fmla="*/ 11 w 11"/>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11" y="10"/>
                      </a:moveTo>
                      <a:lnTo>
                        <a:pt x="11" y="10"/>
                      </a:lnTo>
                      <a:lnTo>
                        <a:pt x="4" y="0"/>
                      </a:lnTo>
                      <a:lnTo>
                        <a:pt x="0" y="3"/>
                      </a:lnTo>
                      <a:lnTo>
                        <a:pt x="8" y="12"/>
                      </a:lnTo>
                      <a:lnTo>
                        <a:pt x="8" y="12"/>
                      </a:lnTo>
                      <a:lnTo>
                        <a:pt x="11" y="10"/>
                      </a:lnTo>
                      <a:lnTo>
                        <a:pt x="11" y="10"/>
                      </a:lnTo>
                      <a:lnTo>
                        <a:pt x="11"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6" name="Freeform 659"/>
                <p:cNvSpPr>
                  <a:spLocks/>
                </p:cNvSpPr>
                <p:nvPr/>
              </p:nvSpPr>
              <p:spPr bwMode="auto">
                <a:xfrm>
                  <a:off x="895" y="2306"/>
                  <a:ext cx="10" cy="13"/>
                </a:xfrm>
                <a:custGeom>
                  <a:avLst/>
                  <a:gdLst>
                    <a:gd name="T0" fmla="*/ 10 w 10"/>
                    <a:gd name="T1" fmla="*/ 10 h 13"/>
                    <a:gd name="T2" fmla="*/ 10 w 10"/>
                    <a:gd name="T3" fmla="*/ 10 h 13"/>
                    <a:gd name="T4" fmla="*/ 3 w 10"/>
                    <a:gd name="T5" fmla="*/ 0 h 13"/>
                    <a:gd name="T6" fmla="*/ 0 w 10"/>
                    <a:gd name="T7" fmla="*/ 2 h 13"/>
                    <a:gd name="T8" fmla="*/ 6 w 10"/>
                    <a:gd name="T9" fmla="*/ 13 h 13"/>
                    <a:gd name="T10" fmla="*/ 6 w 10"/>
                    <a:gd name="T11" fmla="*/ 12 h 13"/>
                    <a:gd name="T12" fmla="*/ 10 w 10"/>
                    <a:gd name="T13" fmla="*/ 10 h 13"/>
                    <a:gd name="T14" fmla="*/ 10 w 10"/>
                    <a:gd name="T15" fmla="*/ 10 h 13"/>
                    <a:gd name="T16" fmla="*/ 10 w 10"/>
                    <a:gd name="T1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10" y="10"/>
                      </a:moveTo>
                      <a:lnTo>
                        <a:pt x="10" y="10"/>
                      </a:lnTo>
                      <a:lnTo>
                        <a:pt x="3" y="0"/>
                      </a:lnTo>
                      <a:lnTo>
                        <a:pt x="0" y="2"/>
                      </a:lnTo>
                      <a:lnTo>
                        <a:pt x="6" y="13"/>
                      </a:lnTo>
                      <a:lnTo>
                        <a:pt x="6" y="12"/>
                      </a:lnTo>
                      <a:lnTo>
                        <a:pt x="10" y="10"/>
                      </a:lnTo>
                      <a:lnTo>
                        <a:pt x="10" y="10"/>
                      </a:lnTo>
                      <a:lnTo>
                        <a:pt x="1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7" name="Freeform 660"/>
                <p:cNvSpPr>
                  <a:spLocks/>
                </p:cNvSpPr>
                <p:nvPr/>
              </p:nvSpPr>
              <p:spPr bwMode="auto">
                <a:xfrm>
                  <a:off x="901" y="2316"/>
                  <a:ext cx="10" cy="13"/>
                </a:xfrm>
                <a:custGeom>
                  <a:avLst/>
                  <a:gdLst>
                    <a:gd name="T0" fmla="*/ 10 w 10"/>
                    <a:gd name="T1" fmla="*/ 11 h 13"/>
                    <a:gd name="T2" fmla="*/ 10 w 10"/>
                    <a:gd name="T3" fmla="*/ 11 h 13"/>
                    <a:gd name="T4" fmla="*/ 4 w 10"/>
                    <a:gd name="T5" fmla="*/ 0 h 13"/>
                    <a:gd name="T6" fmla="*/ 0 w 10"/>
                    <a:gd name="T7" fmla="*/ 2 h 13"/>
                    <a:gd name="T8" fmla="*/ 5 w 10"/>
                    <a:gd name="T9" fmla="*/ 13 h 13"/>
                    <a:gd name="T10" fmla="*/ 5 w 10"/>
                    <a:gd name="T11" fmla="*/ 12 h 13"/>
                    <a:gd name="T12" fmla="*/ 10 w 10"/>
                    <a:gd name="T13" fmla="*/ 11 h 13"/>
                    <a:gd name="T14" fmla="*/ 10 w 10"/>
                    <a:gd name="T15" fmla="*/ 11 h 13"/>
                    <a:gd name="T16" fmla="*/ 9 w 10"/>
                    <a:gd name="T17" fmla="*/ 11 h 13"/>
                    <a:gd name="T18" fmla="*/ 10 w 10"/>
                    <a:gd name="T19"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3">
                      <a:moveTo>
                        <a:pt x="10" y="11"/>
                      </a:moveTo>
                      <a:lnTo>
                        <a:pt x="10" y="11"/>
                      </a:lnTo>
                      <a:lnTo>
                        <a:pt x="4" y="0"/>
                      </a:lnTo>
                      <a:lnTo>
                        <a:pt x="0" y="2"/>
                      </a:lnTo>
                      <a:lnTo>
                        <a:pt x="5" y="13"/>
                      </a:lnTo>
                      <a:lnTo>
                        <a:pt x="5" y="12"/>
                      </a:lnTo>
                      <a:lnTo>
                        <a:pt x="10" y="11"/>
                      </a:lnTo>
                      <a:lnTo>
                        <a:pt x="10" y="11"/>
                      </a:lnTo>
                      <a:lnTo>
                        <a:pt x="9" y="11"/>
                      </a:lnTo>
                      <a:lnTo>
                        <a:pt x="1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8" name="Freeform 661"/>
                <p:cNvSpPr>
                  <a:spLocks/>
                </p:cNvSpPr>
                <p:nvPr/>
              </p:nvSpPr>
              <p:spPr bwMode="auto">
                <a:xfrm>
                  <a:off x="906" y="2327"/>
                  <a:ext cx="9" cy="13"/>
                </a:xfrm>
                <a:custGeom>
                  <a:avLst/>
                  <a:gdLst>
                    <a:gd name="T0" fmla="*/ 9 w 9"/>
                    <a:gd name="T1" fmla="*/ 12 h 13"/>
                    <a:gd name="T2" fmla="*/ 9 w 9"/>
                    <a:gd name="T3" fmla="*/ 12 h 13"/>
                    <a:gd name="T4" fmla="*/ 5 w 9"/>
                    <a:gd name="T5" fmla="*/ 0 h 13"/>
                    <a:gd name="T6" fmla="*/ 0 w 9"/>
                    <a:gd name="T7" fmla="*/ 1 h 13"/>
                    <a:gd name="T8" fmla="*/ 5 w 9"/>
                    <a:gd name="T9" fmla="*/ 13 h 13"/>
                    <a:gd name="T10" fmla="*/ 5 w 9"/>
                    <a:gd name="T11" fmla="*/ 13 h 13"/>
                    <a:gd name="T12" fmla="*/ 9 w 9"/>
                    <a:gd name="T13" fmla="*/ 12 h 13"/>
                    <a:gd name="T14" fmla="*/ 9 w 9"/>
                    <a:gd name="T15" fmla="*/ 12 h 13"/>
                    <a:gd name="T16" fmla="*/ 9 w 9"/>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3">
                      <a:moveTo>
                        <a:pt x="9" y="12"/>
                      </a:moveTo>
                      <a:lnTo>
                        <a:pt x="9" y="12"/>
                      </a:lnTo>
                      <a:lnTo>
                        <a:pt x="5" y="0"/>
                      </a:lnTo>
                      <a:lnTo>
                        <a:pt x="0" y="1"/>
                      </a:lnTo>
                      <a:lnTo>
                        <a:pt x="5" y="13"/>
                      </a:lnTo>
                      <a:lnTo>
                        <a:pt x="5" y="13"/>
                      </a:lnTo>
                      <a:lnTo>
                        <a:pt x="9" y="12"/>
                      </a:lnTo>
                      <a:lnTo>
                        <a:pt x="9"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9" name="Freeform 662"/>
                <p:cNvSpPr>
                  <a:spLocks/>
                </p:cNvSpPr>
                <p:nvPr/>
              </p:nvSpPr>
              <p:spPr bwMode="auto">
                <a:xfrm>
                  <a:off x="911" y="2339"/>
                  <a:ext cx="7" cy="13"/>
                </a:xfrm>
                <a:custGeom>
                  <a:avLst/>
                  <a:gdLst>
                    <a:gd name="T0" fmla="*/ 7 w 7"/>
                    <a:gd name="T1" fmla="*/ 12 h 13"/>
                    <a:gd name="T2" fmla="*/ 7 w 7"/>
                    <a:gd name="T3" fmla="*/ 12 h 13"/>
                    <a:gd name="T4" fmla="*/ 4 w 7"/>
                    <a:gd name="T5" fmla="*/ 0 h 13"/>
                    <a:gd name="T6" fmla="*/ 0 w 7"/>
                    <a:gd name="T7" fmla="*/ 1 h 13"/>
                    <a:gd name="T8" fmla="*/ 4 w 7"/>
                    <a:gd name="T9" fmla="*/ 13 h 13"/>
                    <a:gd name="T10" fmla="*/ 4 w 7"/>
                    <a:gd name="T11" fmla="*/ 12 h 13"/>
                    <a:gd name="T12" fmla="*/ 7 w 7"/>
                    <a:gd name="T13" fmla="*/ 12 h 13"/>
                    <a:gd name="T14" fmla="*/ 7 w 7"/>
                    <a:gd name="T15" fmla="*/ 12 h 13"/>
                    <a:gd name="T16" fmla="*/ 7 w 7"/>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7" y="12"/>
                      </a:moveTo>
                      <a:lnTo>
                        <a:pt x="7" y="12"/>
                      </a:lnTo>
                      <a:lnTo>
                        <a:pt x="4" y="0"/>
                      </a:lnTo>
                      <a:lnTo>
                        <a:pt x="0" y="1"/>
                      </a:lnTo>
                      <a:lnTo>
                        <a:pt x="4" y="13"/>
                      </a:lnTo>
                      <a:lnTo>
                        <a:pt x="4" y="12"/>
                      </a:lnTo>
                      <a:lnTo>
                        <a:pt x="7" y="12"/>
                      </a:lnTo>
                      <a:lnTo>
                        <a:pt x="7" y="12"/>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0" name="Freeform 663"/>
                <p:cNvSpPr>
                  <a:spLocks/>
                </p:cNvSpPr>
                <p:nvPr/>
              </p:nvSpPr>
              <p:spPr bwMode="auto">
                <a:xfrm>
                  <a:off x="915" y="2351"/>
                  <a:ext cx="6" cy="11"/>
                </a:xfrm>
                <a:custGeom>
                  <a:avLst/>
                  <a:gdLst>
                    <a:gd name="T0" fmla="*/ 6 w 6"/>
                    <a:gd name="T1" fmla="*/ 11 h 11"/>
                    <a:gd name="T2" fmla="*/ 6 w 6"/>
                    <a:gd name="T3" fmla="*/ 11 h 11"/>
                    <a:gd name="T4" fmla="*/ 3 w 6"/>
                    <a:gd name="T5" fmla="*/ 0 h 11"/>
                    <a:gd name="T6" fmla="*/ 0 w 6"/>
                    <a:gd name="T7" fmla="*/ 0 h 11"/>
                    <a:gd name="T8" fmla="*/ 2 w 6"/>
                    <a:gd name="T9" fmla="*/ 11 h 11"/>
                    <a:gd name="T10" fmla="*/ 2 w 6"/>
                    <a:gd name="T11" fmla="*/ 11 h 11"/>
                    <a:gd name="T12" fmla="*/ 6 w 6"/>
                    <a:gd name="T13" fmla="*/ 11 h 11"/>
                    <a:gd name="T14" fmla="*/ 6 w 6"/>
                    <a:gd name="T15" fmla="*/ 11 h 11"/>
                    <a:gd name="T16" fmla="*/ 6 w 6"/>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6" y="11"/>
                      </a:moveTo>
                      <a:lnTo>
                        <a:pt x="6" y="11"/>
                      </a:lnTo>
                      <a:lnTo>
                        <a:pt x="3" y="0"/>
                      </a:lnTo>
                      <a:lnTo>
                        <a:pt x="0" y="0"/>
                      </a:lnTo>
                      <a:lnTo>
                        <a:pt x="2" y="11"/>
                      </a:lnTo>
                      <a:lnTo>
                        <a:pt x="2" y="11"/>
                      </a:lnTo>
                      <a:lnTo>
                        <a:pt x="6" y="11"/>
                      </a:lnTo>
                      <a:lnTo>
                        <a:pt x="6" y="11"/>
                      </a:lnTo>
                      <a:lnTo>
                        <a:pt x="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1" name="Freeform 664"/>
                <p:cNvSpPr>
                  <a:spLocks/>
                </p:cNvSpPr>
                <p:nvPr/>
              </p:nvSpPr>
              <p:spPr bwMode="auto">
                <a:xfrm>
                  <a:off x="917" y="2362"/>
                  <a:ext cx="5" cy="12"/>
                </a:xfrm>
                <a:custGeom>
                  <a:avLst/>
                  <a:gdLst>
                    <a:gd name="T0" fmla="*/ 5 w 5"/>
                    <a:gd name="T1" fmla="*/ 12 h 12"/>
                    <a:gd name="T2" fmla="*/ 5 w 5"/>
                    <a:gd name="T3" fmla="*/ 12 h 12"/>
                    <a:gd name="T4" fmla="*/ 4 w 5"/>
                    <a:gd name="T5" fmla="*/ 0 h 12"/>
                    <a:gd name="T6" fmla="*/ 0 w 5"/>
                    <a:gd name="T7" fmla="*/ 0 h 12"/>
                    <a:gd name="T8" fmla="*/ 0 w 5"/>
                    <a:gd name="T9" fmla="*/ 12 h 12"/>
                    <a:gd name="T10" fmla="*/ 0 w 5"/>
                    <a:gd name="T11" fmla="*/ 12 h 12"/>
                    <a:gd name="T12" fmla="*/ 5 w 5"/>
                    <a:gd name="T13" fmla="*/ 12 h 12"/>
                    <a:gd name="T14" fmla="*/ 5 w 5"/>
                    <a:gd name="T15" fmla="*/ 12 h 12"/>
                    <a:gd name="T16" fmla="*/ 5 w 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2">
                      <a:moveTo>
                        <a:pt x="5" y="12"/>
                      </a:moveTo>
                      <a:lnTo>
                        <a:pt x="5" y="12"/>
                      </a:lnTo>
                      <a:lnTo>
                        <a:pt x="4" y="0"/>
                      </a:lnTo>
                      <a:lnTo>
                        <a:pt x="0" y="0"/>
                      </a:lnTo>
                      <a:lnTo>
                        <a:pt x="0" y="12"/>
                      </a:lnTo>
                      <a:lnTo>
                        <a:pt x="0" y="12"/>
                      </a:lnTo>
                      <a:lnTo>
                        <a:pt x="5" y="12"/>
                      </a:lnTo>
                      <a:lnTo>
                        <a:pt x="5" y="12"/>
                      </a:lnTo>
                      <a:lnTo>
                        <a:pt x="5"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2" name="Freeform 665"/>
                <p:cNvSpPr>
                  <a:spLocks/>
                </p:cNvSpPr>
                <p:nvPr/>
              </p:nvSpPr>
              <p:spPr bwMode="auto">
                <a:xfrm>
                  <a:off x="917" y="2374"/>
                  <a:ext cx="5" cy="12"/>
                </a:xfrm>
                <a:custGeom>
                  <a:avLst/>
                  <a:gdLst>
                    <a:gd name="T0" fmla="*/ 5 w 5"/>
                    <a:gd name="T1" fmla="*/ 12 h 12"/>
                    <a:gd name="T2" fmla="*/ 5 w 5"/>
                    <a:gd name="T3" fmla="*/ 12 h 12"/>
                    <a:gd name="T4" fmla="*/ 5 w 5"/>
                    <a:gd name="T5" fmla="*/ 0 h 12"/>
                    <a:gd name="T6" fmla="*/ 0 w 5"/>
                    <a:gd name="T7" fmla="*/ 0 h 12"/>
                    <a:gd name="T8" fmla="*/ 0 w 5"/>
                    <a:gd name="T9" fmla="*/ 12 h 12"/>
                    <a:gd name="T10" fmla="*/ 0 w 5"/>
                    <a:gd name="T11" fmla="*/ 12 h 12"/>
                    <a:gd name="T12" fmla="*/ 5 w 5"/>
                    <a:gd name="T13" fmla="*/ 12 h 12"/>
                    <a:gd name="T14" fmla="*/ 5 w 5"/>
                    <a:gd name="T15" fmla="*/ 12 h 12"/>
                    <a:gd name="T16" fmla="*/ 5 w 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2">
                      <a:moveTo>
                        <a:pt x="5" y="12"/>
                      </a:moveTo>
                      <a:lnTo>
                        <a:pt x="5" y="12"/>
                      </a:lnTo>
                      <a:lnTo>
                        <a:pt x="5" y="0"/>
                      </a:lnTo>
                      <a:lnTo>
                        <a:pt x="0" y="0"/>
                      </a:lnTo>
                      <a:lnTo>
                        <a:pt x="0" y="12"/>
                      </a:lnTo>
                      <a:lnTo>
                        <a:pt x="0" y="12"/>
                      </a:lnTo>
                      <a:lnTo>
                        <a:pt x="5" y="12"/>
                      </a:lnTo>
                      <a:lnTo>
                        <a:pt x="5" y="12"/>
                      </a:lnTo>
                      <a:lnTo>
                        <a:pt x="5"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3" name="Freeform 666"/>
                <p:cNvSpPr>
                  <a:spLocks/>
                </p:cNvSpPr>
                <p:nvPr/>
              </p:nvSpPr>
              <p:spPr bwMode="auto">
                <a:xfrm>
                  <a:off x="916" y="2386"/>
                  <a:ext cx="6" cy="12"/>
                </a:xfrm>
                <a:custGeom>
                  <a:avLst/>
                  <a:gdLst>
                    <a:gd name="T0" fmla="*/ 3 w 6"/>
                    <a:gd name="T1" fmla="*/ 12 h 12"/>
                    <a:gd name="T2" fmla="*/ 3 w 6"/>
                    <a:gd name="T3" fmla="*/ 12 h 12"/>
                    <a:gd name="T4" fmla="*/ 6 w 6"/>
                    <a:gd name="T5" fmla="*/ 0 h 12"/>
                    <a:gd name="T6" fmla="*/ 1 w 6"/>
                    <a:gd name="T7" fmla="*/ 0 h 12"/>
                    <a:gd name="T8" fmla="*/ 0 w 6"/>
                    <a:gd name="T9" fmla="*/ 12 h 12"/>
                    <a:gd name="T10" fmla="*/ 0 w 6"/>
                    <a:gd name="T11" fmla="*/ 12 h 12"/>
                    <a:gd name="T12" fmla="*/ 3 w 6"/>
                    <a:gd name="T13" fmla="*/ 12 h 12"/>
                    <a:gd name="T14" fmla="*/ 3 w 6"/>
                    <a:gd name="T15" fmla="*/ 12 h 12"/>
                    <a:gd name="T16" fmla="*/ 3 w 6"/>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3" y="12"/>
                      </a:moveTo>
                      <a:lnTo>
                        <a:pt x="3" y="12"/>
                      </a:lnTo>
                      <a:lnTo>
                        <a:pt x="6" y="0"/>
                      </a:lnTo>
                      <a:lnTo>
                        <a:pt x="1" y="0"/>
                      </a:lnTo>
                      <a:lnTo>
                        <a:pt x="0" y="12"/>
                      </a:lnTo>
                      <a:lnTo>
                        <a:pt x="0" y="12"/>
                      </a:lnTo>
                      <a:lnTo>
                        <a:pt x="3" y="12"/>
                      </a:lnTo>
                      <a:lnTo>
                        <a:pt x="3" y="12"/>
                      </a:lnTo>
                      <a:lnTo>
                        <a:pt x="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4" name="Freeform 667"/>
                <p:cNvSpPr>
                  <a:spLocks/>
                </p:cNvSpPr>
                <p:nvPr/>
              </p:nvSpPr>
              <p:spPr bwMode="auto">
                <a:xfrm>
                  <a:off x="913" y="2398"/>
                  <a:ext cx="6" cy="11"/>
                </a:xfrm>
                <a:custGeom>
                  <a:avLst/>
                  <a:gdLst>
                    <a:gd name="T0" fmla="*/ 4 w 6"/>
                    <a:gd name="T1" fmla="*/ 11 h 11"/>
                    <a:gd name="T2" fmla="*/ 4 w 6"/>
                    <a:gd name="T3" fmla="*/ 11 h 11"/>
                    <a:gd name="T4" fmla="*/ 6 w 6"/>
                    <a:gd name="T5" fmla="*/ 0 h 11"/>
                    <a:gd name="T6" fmla="*/ 3 w 6"/>
                    <a:gd name="T7" fmla="*/ 0 h 11"/>
                    <a:gd name="T8" fmla="*/ 0 w 6"/>
                    <a:gd name="T9" fmla="*/ 11 h 11"/>
                    <a:gd name="T10" fmla="*/ 0 w 6"/>
                    <a:gd name="T11" fmla="*/ 10 h 11"/>
                    <a:gd name="T12" fmla="*/ 4 w 6"/>
                    <a:gd name="T13" fmla="*/ 11 h 11"/>
                    <a:gd name="T14" fmla="*/ 4 w 6"/>
                    <a:gd name="T15" fmla="*/ 11 h 11"/>
                    <a:gd name="T16" fmla="*/ 4 w 6"/>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4" y="11"/>
                      </a:moveTo>
                      <a:lnTo>
                        <a:pt x="4" y="11"/>
                      </a:lnTo>
                      <a:lnTo>
                        <a:pt x="6" y="0"/>
                      </a:lnTo>
                      <a:lnTo>
                        <a:pt x="3" y="0"/>
                      </a:lnTo>
                      <a:lnTo>
                        <a:pt x="0" y="11"/>
                      </a:lnTo>
                      <a:lnTo>
                        <a:pt x="0" y="10"/>
                      </a:lnTo>
                      <a:lnTo>
                        <a:pt x="4" y="11"/>
                      </a:lnTo>
                      <a:lnTo>
                        <a:pt x="4" y="11"/>
                      </a:lnTo>
                      <a:lnTo>
                        <a:pt x="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5" name="Freeform 668"/>
                <p:cNvSpPr>
                  <a:spLocks/>
                </p:cNvSpPr>
                <p:nvPr/>
              </p:nvSpPr>
              <p:spPr bwMode="auto">
                <a:xfrm>
                  <a:off x="910" y="2408"/>
                  <a:ext cx="7" cy="13"/>
                </a:xfrm>
                <a:custGeom>
                  <a:avLst/>
                  <a:gdLst>
                    <a:gd name="T0" fmla="*/ 3 w 7"/>
                    <a:gd name="T1" fmla="*/ 13 h 13"/>
                    <a:gd name="T2" fmla="*/ 3 w 7"/>
                    <a:gd name="T3" fmla="*/ 13 h 13"/>
                    <a:gd name="T4" fmla="*/ 7 w 7"/>
                    <a:gd name="T5" fmla="*/ 1 h 13"/>
                    <a:gd name="T6" fmla="*/ 3 w 7"/>
                    <a:gd name="T7" fmla="*/ 0 h 13"/>
                    <a:gd name="T8" fmla="*/ 0 w 7"/>
                    <a:gd name="T9" fmla="*/ 12 h 13"/>
                    <a:gd name="T10" fmla="*/ 0 w 7"/>
                    <a:gd name="T11" fmla="*/ 12 h 13"/>
                    <a:gd name="T12" fmla="*/ 3 w 7"/>
                    <a:gd name="T13" fmla="*/ 13 h 13"/>
                    <a:gd name="T14" fmla="*/ 3 w 7"/>
                    <a:gd name="T15" fmla="*/ 13 h 13"/>
                    <a:gd name="T16" fmla="*/ 3 w 7"/>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3" y="13"/>
                      </a:moveTo>
                      <a:lnTo>
                        <a:pt x="3" y="13"/>
                      </a:lnTo>
                      <a:lnTo>
                        <a:pt x="7" y="1"/>
                      </a:lnTo>
                      <a:lnTo>
                        <a:pt x="3" y="0"/>
                      </a:lnTo>
                      <a:lnTo>
                        <a:pt x="0" y="12"/>
                      </a:lnTo>
                      <a:lnTo>
                        <a:pt x="0" y="12"/>
                      </a:lnTo>
                      <a:lnTo>
                        <a:pt x="3" y="13"/>
                      </a:lnTo>
                      <a:lnTo>
                        <a:pt x="3" y="13"/>
                      </a:lnTo>
                      <a:lnTo>
                        <a:pt x="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6" name="Freeform 669"/>
                <p:cNvSpPr>
                  <a:spLocks/>
                </p:cNvSpPr>
                <p:nvPr/>
              </p:nvSpPr>
              <p:spPr bwMode="auto">
                <a:xfrm>
                  <a:off x="905" y="2420"/>
                  <a:ext cx="8" cy="13"/>
                </a:xfrm>
                <a:custGeom>
                  <a:avLst/>
                  <a:gdLst>
                    <a:gd name="T0" fmla="*/ 4 w 8"/>
                    <a:gd name="T1" fmla="*/ 13 h 13"/>
                    <a:gd name="T2" fmla="*/ 4 w 8"/>
                    <a:gd name="T3" fmla="*/ 13 h 13"/>
                    <a:gd name="T4" fmla="*/ 8 w 8"/>
                    <a:gd name="T5" fmla="*/ 1 h 13"/>
                    <a:gd name="T6" fmla="*/ 5 w 8"/>
                    <a:gd name="T7" fmla="*/ 0 h 13"/>
                    <a:gd name="T8" fmla="*/ 0 w 8"/>
                    <a:gd name="T9" fmla="*/ 11 h 13"/>
                    <a:gd name="T10" fmla="*/ 0 w 8"/>
                    <a:gd name="T11" fmla="*/ 11 h 13"/>
                    <a:gd name="T12" fmla="*/ 4 w 8"/>
                    <a:gd name="T13" fmla="*/ 13 h 13"/>
                    <a:gd name="T14" fmla="*/ 4 w 8"/>
                    <a:gd name="T15" fmla="*/ 13 h 13"/>
                    <a:gd name="T16" fmla="*/ 4 w 8"/>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3">
                      <a:moveTo>
                        <a:pt x="4" y="13"/>
                      </a:moveTo>
                      <a:lnTo>
                        <a:pt x="4" y="13"/>
                      </a:lnTo>
                      <a:lnTo>
                        <a:pt x="8" y="1"/>
                      </a:lnTo>
                      <a:lnTo>
                        <a:pt x="5" y="0"/>
                      </a:lnTo>
                      <a:lnTo>
                        <a:pt x="0" y="11"/>
                      </a:lnTo>
                      <a:lnTo>
                        <a:pt x="0" y="11"/>
                      </a:lnTo>
                      <a:lnTo>
                        <a:pt x="4" y="13"/>
                      </a:lnTo>
                      <a:lnTo>
                        <a:pt x="4" y="13"/>
                      </a:lnTo>
                      <a:lnTo>
                        <a:pt x="4"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7" name="Freeform 670"/>
                <p:cNvSpPr>
                  <a:spLocks/>
                </p:cNvSpPr>
                <p:nvPr/>
              </p:nvSpPr>
              <p:spPr bwMode="auto">
                <a:xfrm>
                  <a:off x="899" y="2431"/>
                  <a:ext cx="10" cy="13"/>
                </a:xfrm>
                <a:custGeom>
                  <a:avLst/>
                  <a:gdLst>
                    <a:gd name="T0" fmla="*/ 4 w 10"/>
                    <a:gd name="T1" fmla="*/ 13 h 13"/>
                    <a:gd name="T2" fmla="*/ 4 w 10"/>
                    <a:gd name="T3" fmla="*/ 13 h 13"/>
                    <a:gd name="T4" fmla="*/ 10 w 10"/>
                    <a:gd name="T5" fmla="*/ 2 h 13"/>
                    <a:gd name="T6" fmla="*/ 6 w 10"/>
                    <a:gd name="T7" fmla="*/ 0 h 13"/>
                    <a:gd name="T8" fmla="*/ 0 w 10"/>
                    <a:gd name="T9" fmla="*/ 10 h 13"/>
                    <a:gd name="T10" fmla="*/ 0 w 10"/>
                    <a:gd name="T11" fmla="*/ 10 h 13"/>
                    <a:gd name="T12" fmla="*/ 4 w 10"/>
                    <a:gd name="T13" fmla="*/ 13 h 13"/>
                    <a:gd name="T14" fmla="*/ 4 w 10"/>
                    <a:gd name="T15" fmla="*/ 13 h 13"/>
                    <a:gd name="T16" fmla="*/ 4 w 10"/>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4" y="13"/>
                      </a:moveTo>
                      <a:lnTo>
                        <a:pt x="4" y="13"/>
                      </a:lnTo>
                      <a:lnTo>
                        <a:pt x="10" y="2"/>
                      </a:lnTo>
                      <a:lnTo>
                        <a:pt x="6" y="0"/>
                      </a:lnTo>
                      <a:lnTo>
                        <a:pt x="0" y="10"/>
                      </a:lnTo>
                      <a:lnTo>
                        <a:pt x="0" y="10"/>
                      </a:lnTo>
                      <a:lnTo>
                        <a:pt x="4" y="13"/>
                      </a:lnTo>
                      <a:lnTo>
                        <a:pt x="4" y="13"/>
                      </a:lnTo>
                      <a:lnTo>
                        <a:pt x="4"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8" name="Freeform 671"/>
                <p:cNvSpPr>
                  <a:spLocks/>
                </p:cNvSpPr>
                <p:nvPr/>
              </p:nvSpPr>
              <p:spPr bwMode="auto">
                <a:xfrm>
                  <a:off x="892" y="2441"/>
                  <a:ext cx="11" cy="13"/>
                </a:xfrm>
                <a:custGeom>
                  <a:avLst/>
                  <a:gdLst>
                    <a:gd name="T0" fmla="*/ 3 w 11"/>
                    <a:gd name="T1" fmla="*/ 13 h 13"/>
                    <a:gd name="T2" fmla="*/ 3 w 11"/>
                    <a:gd name="T3" fmla="*/ 13 h 13"/>
                    <a:gd name="T4" fmla="*/ 11 w 11"/>
                    <a:gd name="T5" fmla="*/ 3 h 13"/>
                    <a:gd name="T6" fmla="*/ 7 w 11"/>
                    <a:gd name="T7" fmla="*/ 0 h 13"/>
                    <a:gd name="T8" fmla="*/ 0 w 11"/>
                    <a:gd name="T9" fmla="*/ 11 h 13"/>
                    <a:gd name="T10" fmla="*/ 0 w 11"/>
                    <a:gd name="T11" fmla="*/ 11 h 13"/>
                    <a:gd name="T12" fmla="*/ 3 w 11"/>
                    <a:gd name="T13" fmla="*/ 13 h 13"/>
                    <a:gd name="T14" fmla="*/ 3 w 11"/>
                    <a:gd name="T15" fmla="*/ 13 h 13"/>
                    <a:gd name="T16" fmla="*/ 3 w 11"/>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3" y="13"/>
                      </a:moveTo>
                      <a:lnTo>
                        <a:pt x="3" y="13"/>
                      </a:lnTo>
                      <a:lnTo>
                        <a:pt x="11" y="3"/>
                      </a:lnTo>
                      <a:lnTo>
                        <a:pt x="7" y="0"/>
                      </a:lnTo>
                      <a:lnTo>
                        <a:pt x="0" y="11"/>
                      </a:lnTo>
                      <a:lnTo>
                        <a:pt x="0" y="11"/>
                      </a:lnTo>
                      <a:lnTo>
                        <a:pt x="3" y="13"/>
                      </a:lnTo>
                      <a:lnTo>
                        <a:pt x="3" y="13"/>
                      </a:lnTo>
                      <a:lnTo>
                        <a:pt x="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9" name="Freeform 672"/>
                <p:cNvSpPr>
                  <a:spLocks/>
                </p:cNvSpPr>
                <p:nvPr/>
              </p:nvSpPr>
              <p:spPr bwMode="auto">
                <a:xfrm>
                  <a:off x="883" y="2452"/>
                  <a:ext cx="12" cy="12"/>
                </a:xfrm>
                <a:custGeom>
                  <a:avLst/>
                  <a:gdLst>
                    <a:gd name="T0" fmla="*/ 4 w 12"/>
                    <a:gd name="T1" fmla="*/ 12 h 12"/>
                    <a:gd name="T2" fmla="*/ 4 w 12"/>
                    <a:gd name="T3" fmla="*/ 12 h 12"/>
                    <a:gd name="T4" fmla="*/ 12 w 12"/>
                    <a:gd name="T5" fmla="*/ 2 h 12"/>
                    <a:gd name="T6" fmla="*/ 9 w 12"/>
                    <a:gd name="T7" fmla="*/ 0 h 12"/>
                    <a:gd name="T8" fmla="*/ 0 w 12"/>
                    <a:gd name="T9" fmla="*/ 9 h 12"/>
                    <a:gd name="T10" fmla="*/ 2 w 12"/>
                    <a:gd name="T11" fmla="*/ 9 h 12"/>
                    <a:gd name="T12" fmla="*/ 4 w 12"/>
                    <a:gd name="T13" fmla="*/ 12 h 12"/>
                    <a:gd name="T14" fmla="*/ 4 w 12"/>
                    <a:gd name="T15" fmla="*/ 12 h 12"/>
                    <a:gd name="T16" fmla="*/ 4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4" y="12"/>
                      </a:moveTo>
                      <a:lnTo>
                        <a:pt x="4" y="12"/>
                      </a:lnTo>
                      <a:lnTo>
                        <a:pt x="12" y="2"/>
                      </a:lnTo>
                      <a:lnTo>
                        <a:pt x="9" y="0"/>
                      </a:lnTo>
                      <a:lnTo>
                        <a:pt x="0" y="9"/>
                      </a:lnTo>
                      <a:lnTo>
                        <a:pt x="2" y="9"/>
                      </a:lnTo>
                      <a:lnTo>
                        <a:pt x="4" y="12"/>
                      </a:lnTo>
                      <a:lnTo>
                        <a:pt x="4" y="12"/>
                      </a:lnTo>
                      <a:lnTo>
                        <a:pt x="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0" name="Freeform 673"/>
                <p:cNvSpPr>
                  <a:spLocks/>
                </p:cNvSpPr>
                <p:nvPr/>
              </p:nvSpPr>
              <p:spPr bwMode="auto">
                <a:xfrm>
                  <a:off x="865" y="2447"/>
                  <a:ext cx="8" cy="7"/>
                </a:xfrm>
                <a:custGeom>
                  <a:avLst/>
                  <a:gdLst>
                    <a:gd name="T0" fmla="*/ 4 w 8"/>
                    <a:gd name="T1" fmla="*/ 7 h 7"/>
                    <a:gd name="T2" fmla="*/ 4 w 8"/>
                    <a:gd name="T3" fmla="*/ 7 h 7"/>
                    <a:gd name="T4" fmla="*/ 8 w 8"/>
                    <a:gd name="T5" fmla="*/ 4 h 7"/>
                    <a:gd name="T6" fmla="*/ 4 w 8"/>
                    <a:gd name="T7" fmla="*/ 0 h 7"/>
                    <a:gd name="T8" fmla="*/ 0 w 8"/>
                    <a:gd name="T9" fmla="*/ 5 h 7"/>
                    <a:gd name="T10" fmla="*/ 0 w 8"/>
                    <a:gd name="T11" fmla="*/ 5 h 7"/>
                    <a:gd name="T12" fmla="*/ 4 w 8"/>
                    <a:gd name="T13" fmla="*/ 7 h 7"/>
                    <a:gd name="T14" fmla="*/ 4 w 8"/>
                    <a:gd name="T15" fmla="*/ 7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lnTo>
                        <a:pt x="4" y="7"/>
                      </a:lnTo>
                      <a:lnTo>
                        <a:pt x="8" y="4"/>
                      </a:lnTo>
                      <a:lnTo>
                        <a:pt x="4" y="0"/>
                      </a:lnTo>
                      <a:lnTo>
                        <a:pt x="0" y="5"/>
                      </a:lnTo>
                      <a:lnTo>
                        <a:pt x="0" y="5"/>
                      </a:lnTo>
                      <a:lnTo>
                        <a:pt x="4" y="7"/>
                      </a:lnTo>
                      <a:lnTo>
                        <a:pt x="4" y="7"/>
                      </a:lnTo>
                      <a:lnTo>
                        <a:pt x="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1" name="Freeform 674"/>
                <p:cNvSpPr>
                  <a:spLocks/>
                </p:cNvSpPr>
                <p:nvPr/>
              </p:nvSpPr>
              <p:spPr bwMode="auto">
                <a:xfrm>
                  <a:off x="862" y="2452"/>
                  <a:ext cx="7" cy="6"/>
                </a:xfrm>
                <a:custGeom>
                  <a:avLst/>
                  <a:gdLst>
                    <a:gd name="T0" fmla="*/ 2 w 7"/>
                    <a:gd name="T1" fmla="*/ 6 h 6"/>
                    <a:gd name="T2" fmla="*/ 2 w 7"/>
                    <a:gd name="T3" fmla="*/ 6 h 6"/>
                    <a:gd name="T4" fmla="*/ 7 w 7"/>
                    <a:gd name="T5" fmla="*/ 2 h 6"/>
                    <a:gd name="T6" fmla="*/ 3 w 7"/>
                    <a:gd name="T7" fmla="*/ 0 h 6"/>
                    <a:gd name="T8" fmla="*/ 0 w 7"/>
                    <a:gd name="T9" fmla="*/ 3 h 6"/>
                    <a:gd name="T10" fmla="*/ 0 w 7"/>
                    <a:gd name="T11" fmla="*/ 3 h 6"/>
                    <a:gd name="T12" fmla="*/ 2 w 7"/>
                    <a:gd name="T13" fmla="*/ 6 h 6"/>
                    <a:gd name="T14" fmla="*/ 2 w 7"/>
                    <a:gd name="T15" fmla="*/ 6 h 6"/>
                    <a:gd name="T16" fmla="*/ 2 w 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2" y="6"/>
                      </a:moveTo>
                      <a:lnTo>
                        <a:pt x="2" y="6"/>
                      </a:lnTo>
                      <a:lnTo>
                        <a:pt x="7" y="2"/>
                      </a:lnTo>
                      <a:lnTo>
                        <a:pt x="3" y="0"/>
                      </a:lnTo>
                      <a:lnTo>
                        <a:pt x="0" y="3"/>
                      </a:lnTo>
                      <a:lnTo>
                        <a:pt x="0" y="3"/>
                      </a:lnTo>
                      <a:lnTo>
                        <a:pt x="2" y="6"/>
                      </a:lnTo>
                      <a:lnTo>
                        <a:pt x="2" y="6"/>
                      </a:lnTo>
                      <a:lnTo>
                        <a:pt x="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2" name="Freeform 675"/>
                <p:cNvSpPr>
                  <a:spLocks/>
                </p:cNvSpPr>
                <p:nvPr/>
              </p:nvSpPr>
              <p:spPr bwMode="auto">
                <a:xfrm>
                  <a:off x="858" y="2455"/>
                  <a:ext cx="6" cy="6"/>
                </a:xfrm>
                <a:custGeom>
                  <a:avLst/>
                  <a:gdLst>
                    <a:gd name="T0" fmla="*/ 3 w 6"/>
                    <a:gd name="T1" fmla="*/ 6 h 6"/>
                    <a:gd name="T2" fmla="*/ 3 w 6"/>
                    <a:gd name="T3" fmla="*/ 6 h 6"/>
                    <a:gd name="T4" fmla="*/ 6 w 6"/>
                    <a:gd name="T5" fmla="*/ 3 h 6"/>
                    <a:gd name="T6" fmla="*/ 4 w 6"/>
                    <a:gd name="T7" fmla="*/ 0 h 6"/>
                    <a:gd name="T8" fmla="*/ 0 w 6"/>
                    <a:gd name="T9" fmla="*/ 3 h 6"/>
                    <a:gd name="T10" fmla="*/ 0 w 6"/>
                    <a:gd name="T11" fmla="*/ 3 h 6"/>
                    <a:gd name="T12" fmla="*/ 3 w 6"/>
                    <a:gd name="T13" fmla="*/ 6 h 6"/>
                    <a:gd name="T14" fmla="*/ 3 w 6"/>
                    <a:gd name="T15" fmla="*/ 6 h 6"/>
                    <a:gd name="T16" fmla="*/ 3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6"/>
                      </a:moveTo>
                      <a:lnTo>
                        <a:pt x="3" y="6"/>
                      </a:lnTo>
                      <a:lnTo>
                        <a:pt x="6" y="3"/>
                      </a:lnTo>
                      <a:lnTo>
                        <a:pt x="4" y="0"/>
                      </a:lnTo>
                      <a:lnTo>
                        <a:pt x="0" y="3"/>
                      </a:lnTo>
                      <a:lnTo>
                        <a:pt x="0" y="3"/>
                      </a:lnTo>
                      <a:lnTo>
                        <a:pt x="3" y="6"/>
                      </a:lnTo>
                      <a:lnTo>
                        <a:pt x="3" y="6"/>
                      </a:lnTo>
                      <a:lnTo>
                        <a:pt x="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3" name="Freeform 676"/>
                <p:cNvSpPr>
                  <a:spLocks/>
                </p:cNvSpPr>
                <p:nvPr/>
              </p:nvSpPr>
              <p:spPr bwMode="auto">
                <a:xfrm>
                  <a:off x="854" y="2458"/>
                  <a:ext cx="7" cy="7"/>
                </a:xfrm>
                <a:custGeom>
                  <a:avLst/>
                  <a:gdLst>
                    <a:gd name="T0" fmla="*/ 2 w 7"/>
                    <a:gd name="T1" fmla="*/ 7 h 7"/>
                    <a:gd name="T2" fmla="*/ 2 w 7"/>
                    <a:gd name="T3" fmla="*/ 7 h 7"/>
                    <a:gd name="T4" fmla="*/ 7 w 7"/>
                    <a:gd name="T5" fmla="*/ 3 h 7"/>
                    <a:gd name="T6" fmla="*/ 4 w 7"/>
                    <a:gd name="T7" fmla="*/ 0 h 7"/>
                    <a:gd name="T8" fmla="*/ 0 w 7"/>
                    <a:gd name="T9" fmla="*/ 3 h 7"/>
                    <a:gd name="T10" fmla="*/ 0 w 7"/>
                    <a:gd name="T11" fmla="*/ 3 h 7"/>
                    <a:gd name="T12" fmla="*/ 2 w 7"/>
                    <a:gd name="T13" fmla="*/ 7 h 7"/>
                    <a:gd name="T14" fmla="*/ 2 w 7"/>
                    <a:gd name="T15" fmla="*/ 7 h 7"/>
                    <a:gd name="T16" fmla="*/ 2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7"/>
                      </a:moveTo>
                      <a:lnTo>
                        <a:pt x="2" y="7"/>
                      </a:lnTo>
                      <a:lnTo>
                        <a:pt x="7" y="3"/>
                      </a:lnTo>
                      <a:lnTo>
                        <a:pt x="4" y="0"/>
                      </a:lnTo>
                      <a:lnTo>
                        <a:pt x="0" y="3"/>
                      </a:lnTo>
                      <a:lnTo>
                        <a:pt x="0" y="3"/>
                      </a:lnTo>
                      <a:lnTo>
                        <a:pt x="2" y="7"/>
                      </a:lnTo>
                      <a:lnTo>
                        <a:pt x="2"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4" name="Freeform 677"/>
                <p:cNvSpPr>
                  <a:spLocks/>
                </p:cNvSpPr>
                <p:nvPr/>
              </p:nvSpPr>
              <p:spPr bwMode="auto">
                <a:xfrm>
                  <a:off x="850" y="2461"/>
                  <a:ext cx="6" cy="6"/>
                </a:xfrm>
                <a:custGeom>
                  <a:avLst/>
                  <a:gdLst>
                    <a:gd name="T0" fmla="*/ 1 w 6"/>
                    <a:gd name="T1" fmla="*/ 6 h 6"/>
                    <a:gd name="T2" fmla="*/ 2 w 6"/>
                    <a:gd name="T3" fmla="*/ 6 h 6"/>
                    <a:gd name="T4" fmla="*/ 6 w 6"/>
                    <a:gd name="T5" fmla="*/ 4 h 6"/>
                    <a:gd name="T6" fmla="*/ 4 w 6"/>
                    <a:gd name="T7" fmla="*/ 0 h 6"/>
                    <a:gd name="T8" fmla="*/ 0 w 6"/>
                    <a:gd name="T9" fmla="*/ 3 h 6"/>
                    <a:gd name="T10" fmla="*/ 0 w 6"/>
                    <a:gd name="T11" fmla="*/ 3 h 6"/>
                    <a:gd name="T12" fmla="*/ 1 w 6"/>
                    <a:gd name="T13" fmla="*/ 6 h 6"/>
                    <a:gd name="T14" fmla="*/ 1 w 6"/>
                    <a:gd name="T15" fmla="*/ 6 h 6"/>
                    <a:gd name="T16" fmla="*/ 2 w 6"/>
                    <a:gd name="T17" fmla="*/ 6 h 6"/>
                    <a:gd name="T18" fmla="*/ 1 w 6"/>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1" y="6"/>
                      </a:moveTo>
                      <a:lnTo>
                        <a:pt x="2" y="6"/>
                      </a:lnTo>
                      <a:lnTo>
                        <a:pt x="6" y="4"/>
                      </a:lnTo>
                      <a:lnTo>
                        <a:pt x="4" y="0"/>
                      </a:lnTo>
                      <a:lnTo>
                        <a:pt x="0" y="3"/>
                      </a:lnTo>
                      <a:lnTo>
                        <a:pt x="0" y="3"/>
                      </a:lnTo>
                      <a:lnTo>
                        <a:pt x="1" y="6"/>
                      </a:lnTo>
                      <a:lnTo>
                        <a:pt x="1" y="6"/>
                      </a:lnTo>
                      <a:lnTo>
                        <a:pt x="2" y="6"/>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5" name="Freeform 678"/>
                <p:cNvSpPr>
                  <a:spLocks/>
                </p:cNvSpPr>
                <p:nvPr/>
              </p:nvSpPr>
              <p:spPr bwMode="auto">
                <a:xfrm>
                  <a:off x="845" y="2464"/>
                  <a:ext cx="6" cy="7"/>
                </a:xfrm>
                <a:custGeom>
                  <a:avLst/>
                  <a:gdLst>
                    <a:gd name="T0" fmla="*/ 3 w 6"/>
                    <a:gd name="T1" fmla="*/ 6 h 7"/>
                    <a:gd name="T2" fmla="*/ 3 w 6"/>
                    <a:gd name="T3" fmla="*/ 6 h 7"/>
                    <a:gd name="T4" fmla="*/ 6 w 6"/>
                    <a:gd name="T5" fmla="*/ 3 h 7"/>
                    <a:gd name="T6" fmla="*/ 5 w 6"/>
                    <a:gd name="T7" fmla="*/ 0 h 7"/>
                    <a:gd name="T8" fmla="*/ 0 w 6"/>
                    <a:gd name="T9" fmla="*/ 3 h 7"/>
                    <a:gd name="T10" fmla="*/ 0 w 6"/>
                    <a:gd name="T11" fmla="*/ 3 h 7"/>
                    <a:gd name="T12" fmla="*/ 3 w 6"/>
                    <a:gd name="T13" fmla="*/ 7 h 7"/>
                    <a:gd name="T14" fmla="*/ 3 w 6"/>
                    <a:gd name="T15" fmla="*/ 6 h 7"/>
                    <a:gd name="T16" fmla="*/ 3 w 6"/>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3" y="6"/>
                      </a:moveTo>
                      <a:lnTo>
                        <a:pt x="3" y="6"/>
                      </a:lnTo>
                      <a:lnTo>
                        <a:pt x="6" y="3"/>
                      </a:lnTo>
                      <a:lnTo>
                        <a:pt x="5" y="0"/>
                      </a:lnTo>
                      <a:lnTo>
                        <a:pt x="0" y="3"/>
                      </a:lnTo>
                      <a:lnTo>
                        <a:pt x="0" y="3"/>
                      </a:lnTo>
                      <a:lnTo>
                        <a:pt x="3" y="7"/>
                      </a:lnTo>
                      <a:lnTo>
                        <a:pt x="3" y="6"/>
                      </a:lnTo>
                      <a:lnTo>
                        <a:pt x="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6" name="Freeform 679"/>
                <p:cNvSpPr>
                  <a:spLocks/>
                </p:cNvSpPr>
                <p:nvPr/>
              </p:nvSpPr>
              <p:spPr bwMode="auto">
                <a:xfrm>
                  <a:off x="840" y="2467"/>
                  <a:ext cx="8" cy="5"/>
                </a:xfrm>
                <a:custGeom>
                  <a:avLst/>
                  <a:gdLst>
                    <a:gd name="T0" fmla="*/ 3 w 8"/>
                    <a:gd name="T1" fmla="*/ 5 h 5"/>
                    <a:gd name="T2" fmla="*/ 3 w 8"/>
                    <a:gd name="T3" fmla="*/ 5 h 5"/>
                    <a:gd name="T4" fmla="*/ 8 w 8"/>
                    <a:gd name="T5" fmla="*/ 3 h 5"/>
                    <a:gd name="T6" fmla="*/ 5 w 8"/>
                    <a:gd name="T7" fmla="*/ 0 h 5"/>
                    <a:gd name="T8" fmla="*/ 0 w 8"/>
                    <a:gd name="T9" fmla="*/ 1 h 5"/>
                    <a:gd name="T10" fmla="*/ 0 w 8"/>
                    <a:gd name="T11" fmla="*/ 1 h 5"/>
                    <a:gd name="T12" fmla="*/ 3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3" y="5"/>
                      </a:moveTo>
                      <a:lnTo>
                        <a:pt x="3" y="5"/>
                      </a:lnTo>
                      <a:lnTo>
                        <a:pt x="8" y="3"/>
                      </a:lnTo>
                      <a:lnTo>
                        <a:pt x="5" y="0"/>
                      </a:lnTo>
                      <a:lnTo>
                        <a:pt x="0" y="1"/>
                      </a:lnTo>
                      <a:lnTo>
                        <a:pt x="0" y="1"/>
                      </a:lnTo>
                      <a:lnTo>
                        <a:pt x="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7" name="Freeform 680"/>
                <p:cNvSpPr>
                  <a:spLocks/>
                </p:cNvSpPr>
                <p:nvPr/>
              </p:nvSpPr>
              <p:spPr bwMode="auto">
                <a:xfrm>
                  <a:off x="836" y="2468"/>
                  <a:ext cx="7" cy="6"/>
                </a:xfrm>
                <a:custGeom>
                  <a:avLst/>
                  <a:gdLst>
                    <a:gd name="T0" fmla="*/ 2 w 7"/>
                    <a:gd name="T1" fmla="*/ 6 h 6"/>
                    <a:gd name="T2" fmla="*/ 2 w 7"/>
                    <a:gd name="T3" fmla="*/ 6 h 6"/>
                    <a:gd name="T4" fmla="*/ 7 w 7"/>
                    <a:gd name="T5" fmla="*/ 4 h 6"/>
                    <a:gd name="T6" fmla="*/ 4 w 7"/>
                    <a:gd name="T7" fmla="*/ 0 h 6"/>
                    <a:gd name="T8" fmla="*/ 0 w 7"/>
                    <a:gd name="T9" fmla="*/ 3 h 6"/>
                    <a:gd name="T10" fmla="*/ 1 w 7"/>
                    <a:gd name="T11" fmla="*/ 3 h 6"/>
                    <a:gd name="T12" fmla="*/ 2 w 7"/>
                    <a:gd name="T13" fmla="*/ 6 h 6"/>
                    <a:gd name="T14" fmla="*/ 2 w 7"/>
                    <a:gd name="T15" fmla="*/ 6 h 6"/>
                    <a:gd name="T16" fmla="*/ 2 w 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2" y="6"/>
                      </a:moveTo>
                      <a:lnTo>
                        <a:pt x="2" y="6"/>
                      </a:lnTo>
                      <a:lnTo>
                        <a:pt x="7" y="4"/>
                      </a:lnTo>
                      <a:lnTo>
                        <a:pt x="4" y="0"/>
                      </a:lnTo>
                      <a:lnTo>
                        <a:pt x="0" y="3"/>
                      </a:lnTo>
                      <a:lnTo>
                        <a:pt x="1" y="3"/>
                      </a:lnTo>
                      <a:lnTo>
                        <a:pt x="2" y="6"/>
                      </a:lnTo>
                      <a:lnTo>
                        <a:pt x="2" y="6"/>
                      </a:lnTo>
                      <a:lnTo>
                        <a:pt x="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8" name="Freeform 681"/>
                <p:cNvSpPr>
                  <a:spLocks/>
                </p:cNvSpPr>
                <p:nvPr/>
              </p:nvSpPr>
              <p:spPr bwMode="auto">
                <a:xfrm>
                  <a:off x="832" y="2471"/>
                  <a:ext cx="6" cy="6"/>
                </a:xfrm>
                <a:custGeom>
                  <a:avLst/>
                  <a:gdLst>
                    <a:gd name="T0" fmla="*/ 1 w 6"/>
                    <a:gd name="T1" fmla="*/ 6 h 6"/>
                    <a:gd name="T2" fmla="*/ 1 w 6"/>
                    <a:gd name="T3" fmla="*/ 6 h 6"/>
                    <a:gd name="T4" fmla="*/ 6 w 6"/>
                    <a:gd name="T5" fmla="*/ 3 h 6"/>
                    <a:gd name="T6" fmla="*/ 5 w 6"/>
                    <a:gd name="T7" fmla="*/ 0 h 6"/>
                    <a:gd name="T8" fmla="*/ 0 w 6"/>
                    <a:gd name="T9" fmla="*/ 2 h 6"/>
                    <a:gd name="T10" fmla="*/ 0 w 6"/>
                    <a:gd name="T11" fmla="*/ 2 h 6"/>
                    <a:gd name="T12" fmla="*/ 1 w 6"/>
                    <a:gd name="T13" fmla="*/ 6 h 6"/>
                    <a:gd name="T14" fmla="*/ 1 w 6"/>
                    <a:gd name="T15" fmla="*/ 6 h 6"/>
                    <a:gd name="T16" fmla="*/ 1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1" y="6"/>
                      </a:moveTo>
                      <a:lnTo>
                        <a:pt x="1" y="6"/>
                      </a:lnTo>
                      <a:lnTo>
                        <a:pt x="6" y="3"/>
                      </a:lnTo>
                      <a:lnTo>
                        <a:pt x="5" y="0"/>
                      </a:lnTo>
                      <a:lnTo>
                        <a:pt x="0" y="2"/>
                      </a:lnTo>
                      <a:lnTo>
                        <a:pt x="0" y="2"/>
                      </a:lnTo>
                      <a:lnTo>
                        <a:pt x="1" y="6"/>
                      </a:lnTo>
                      <a:lnTo>
                        <a:pt x="1" y="6"/>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9" name="Freeform 682"/>
                <p:cNvSpPr>
                  <a:spLocks/>
                </p:cNvSpPr>
                <p:nvPr/>
              </p:nvSpPr>
              <p:spPr bwMode="auto">
                <a:xfrm>
                  <a:off x="827" y="2473"/>
                  <a:ext cx="6" cy="5"/>
                </a:xfrm>
                <a:custGeom>
                  <a:avLst/>
                  <a:gdLst>
                    <a:gd name="T0" fmla="*/ 1 w 6"/>
                    <a:gd name="T1" fmla="*/ 5 h 5"/>
                    <a:gd name="T2" fmla="*/ 1 w 6"/>
                    <a:gd name="T3" fmla="*/ 5 h 5"/>
                    <a:gd name="T4" fmla="*/ 6 w 6"/>
                    <a:gd name="T5" fmla="*/ 4 h 5"/>
                    <a:gd name="T6" fmla="*/ 5 w 6"/>
                    <a:gd name="T7" fmla="*/ 0 h 5"/>
                    <a:gd name="T8" fmla="*/ 0 w 6"/>
                    <a:gd name="T9" fmla="*/ 1 h 5"/>
                    <a:gd name="T10" fmla="*/ 0 w 6"/>
                    <a:gd name="T11" fmla="*/ 1 h 5"/>
                    <a:gd name="T12" fmla="*/ 1 w 6"/>
                    <a:gd name="T13" fmla="*/ 5 h 5"/>
                    <a:gd name="T14" fmla="*/ 1 w 6"/>
                    <a:gd name="T15" fmla="*/ 5 h 5"/>
                    <a:gd name="T16" fmla="*/ 1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1" y="5"/>
                      </a:moveTo>
                      <a:lnTo>
                        <a:pt x="1" y="5"/>
                      </a:lnTo>
                      <a:lnTo>
                        <a:pt x="6" y="4"/>
                      </a:lnTo>
                      <a:lnTo>
                        <a:pt x="5" y="0"/>
                      </a:lnTo>
                      <a:lnTo>
                        <a:pt x="0" y="1"/>
                      </a:lnTo>
                      <a:lnTo>
                        <a:pt x="0" y="1"/>
                      </a:lnTo>
                      <a:lnTo>
                        <a:pt x="1" y="5"/>
                      </a:lnTo>
                      <a:lnTo>
                        <a:pt x="1" y="5"/>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0" name="Freeform 683"/>
                <p:cNvSpPr>
                  <a:spLocks/>
                </p:cNvSpPr>
                <p:nvPr/>
              </p:nvSpPr>
              <p:spPr bwMode="auto">
                <a:xfrm>
                  <a:off x="822" y="2474"/>
                  <a:ext cx="6" cy="6"/>
                </a:xfrm>
                <a:custGeom>
                  <a:avLst/>
                  <a:gdLst>
                    <a:gd name="T0" fmla="*/ 2 w 6"/>
                    <a:gd name="T1" fmla="*/ 6 h 6"/>
                    <a:gd name="T2" fmla="*/ 2 w 6"/>
                    <a:gd name="T3" fmla="*/ 6 h 6"/>
                    <a:gd name="T4" fmla="*/ 6 w 6"/>
                    <a:gd name="T5" fmla="*/ 4 h 6"/>
                    <a:gd name="T6" fmla="*/ 5 w 6"/>
                    <a:gd name="T7" fmla="*/ 0 h 6"/>
                    <a:gd name="T8" fmla="*/ 0 w 6"/>
                    <a:gd name="T9" fmla="*/ 1 h 6"/>
                    <a:gd name="T10" fmla="*/ 0 w 6"/>
                    <a:gd name="T11" fmla="*/ 1 h 6"/>
                    <a:gd name="T12" fmla="*/ 2 w 6"/>
                    <a:gd name="T13" fmla="*/ 6 h 6"/>
                    <a:gd name="T14" fmla="*/ 2 w 6"/>
                    <a:gd name="T15" fmla="*/ 6 h 6"/>
                    <a:gd name="T16" fmla="*/ 2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2" y="6"/>
                      </a:moveTo>
                      <a:lnTo>
                        <a:pt x="2" y="6"/>
                      </a:lnTo>
                      <a:lnTo>
                        <a:pt x="6" y="4"/>
                      </a:lnTo>
                      <a:lnTo>
                        <a:pt x="5" y="0"/>
                      </a:lnTo>
                      <a:lnTo>
                        <a:pt x="0" y="1"/>
                      </a:lnTo>
                      <a:lnTo>
                        <a:pt x="0" y="1"/>
                      </a:lnTo>
                      <a:lnTo>
                        <a:pt x="2" y="6"/>
                      </a:lnTo>
                      <a:lnTo>
                        <a:pt x="2" y="6"/>
                      </a:lnTo>
                      <a:lnTo>
                        <a:pt x="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1" name="Freeform 684"/>
                <p:cNvSpPr>
                  <a:spLocks/>
                </p:cNvSpPr>
                <p:nvPr/>
              </p:nvSpPr>
              <p:spPr bwMode="auto">
                <a:xfrm>
                  <a:off x="818" y="2475"/>
                  <a:ext cx="6" cy="6"/>
                </a:xfrm>
                <a:custGeom>
                  <a:avLst/>
                  <a:gdLst>
                    <a:gd name="T0" fmla="*/ 0 w 6"/>
                    <a:gd name="T1" fmla="*/ 6 h 6"/>
                    <a:gd name="T2" fmla="*/ 0 w 6"/>
                    <a:gd name="T3" fmla="*/ 6 h 6"/>
                    <a:gd name="T4" fmla="*/ 6 w 6"/>
                    <a:gd name="T5" fmla="*/ 5 h 6"/>
                    <a:gd name="T6" fmla="*/ 4 w 6"/>
                    <a:gd name="T7" fmla="*/ 0 h 6"/>
                    <a:gd name="T8" fmla="*/ 0 w 6"/>
                    <a:gd name="T9" fmla="*/ 2 h 6"/>
                    <a:gd name="T10" fmla="*/ 0 w 6"/>
                    <a:gd name="T11" fmla="*/ 2 h 6"/>
                    <a:gd name="T12" fmla="*/ 0 w 6"/>
                    <a:gd name="T13" fmla="*/ 6 h 6"/>
                    <a:gd name="T14" fmla="*/ 0 w 6"/>
                    <a:gd name="T15" fmla="*/ 6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0" y="6"/>
                      </a:lnTo>
                      <a:lnTo>
                        <a:pt x="6" y="5"/>
                      </a:lnTo>
                      <a:lnTo>
                        <a:pt x="4" y="0"/>
                      </a:lnTo>
                      <a:lnTo>
                        <a:pt x="0" y="2"/>
                      </a:lnTo>
                      <a:lnTo>
                        <a:pt x="0" y="2"/>
                      </a:lnTo>
                      <a:lnTo>
                        <a:pt x="0" y="6"/>
                      </a:lnTo>
                      <a:lnTo>
                        <a:pt x="0"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2" name="Freeform 685"/>
                <p:cNvSpPr>
                  <a:spLocks/>
                </p:cNvSpPr>
                <p:nvPr/>
              </p:nvSpPr>
              <p:spPr bwMode="auto">
                <a:xfrm>
                  <a:off x="812" y="2477"/>
                  <a:ext cx="6" cy="6"/>
                </a:xfrm>
                <a:custGeom>
                  <a:avLst/>
                  <a:gdLst>
                    <a:gd name="T0" fmla="*/ 1 w 6"/>
                    <a:gd name="T1" fmla="*/ 6 h 6"/>
                    <a:gd name="T2" fmla="*/ 1 w 6"/>
                    <a:gd name="T3" fmla="*/ 6 h 6"/>
                    <a:gd name="T4" fmla="*/ 6 w 6"/>
                    <a:gd name="T5" fmla="*/ 4 h 6"/>
                    <a:gd name="T6" fmla="*/ 6 w 6"/>
                    <a:gd name="T7" fmla="*/ 0 h 6"/>
                    <a:gd name="T8" fmla="*/ 0 w 6"/>
                    <a:gd name="T9" fmla="*/ 1 h 6"/>
                    <a:gd name="T10" fmla="*/ 1 w 6"/>
                    <a:gd name="T11" fmla="*/ 1 h 6"/>
                    <a:gd name="T12" fmla="*/ 1 w 6"/>
                    <a:gd name="T13" fmla="*/ 6 h 6"/>
                    <a:gd name="T14" fmla="*/ 1 w 6"/>
                    <a:gd name="T15" fmla="*/ 6 h 6"/>
                    <a:gd name="T16" fmla="*/ 1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1" y="6"/>
                      </a:moveTo>
                      <a:lnTo>
                        <a:pt x="1" y="6"/>
                      </a:lnTo>
                      <a:lnTo>
                        <a:pt x="6" y="4"/>
                      </a:lnTo>
                      <a:lnTo>
                        <a:pt x="6" y="0"/>
                      </a:lnTo>
                      <a:lnTo>
                        <a:pt x="0" y="1"/>
                      </a:lnTo>
                      <a:lnTo>
                        <a:pt x="1" y="1"/>
                      </a:lnTo>
                      <a:lnTo>
                        <a:pt x="1" y="6"/>
                      </a:lnTo>
                      <a:lnTo>
                        <a:pt x="1" y="6"/>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3" name="Freeform 686"/>
                <p:cNvSpPr>
                  <a:spLocks/>
                </p:cNvSpPr>
                <p:nvPr/>
              </p:nvSpPr>
              <p:spPr bwMode="auto">
                <a:xfrm>
                  <a:off x="807" y="2478"/>
                  <a:ext cx="6" cy="5"/>
                </a:xfrm>
                <a:custGeom>
                  <a:avLst/>
                  <a:gdLst>
                    <a:gd name="T0" fmla="*/ 1 w 6"/>
                    <a:gd name="T1" fmla="*/ 5 h 5"/>
                    <a:gd name="T2" fmla="*/ 1 w 6"/>
                    <a:gd name="T3" fmla="*/ 5 h 5"/>
                    <a:gd name="T4" fmla="*/ 6 w 6"/>
                    <a:gd name="T5" fmla="*/ 5 h 5"/>
                    <a:gd name="T6" fmla="*/ 6 w 6"/>
                    <a:gd name="T7" fmla="*/ 0 h 5"/>
                    <a:gd name="T8" fmla="*/ 0 w 6"/>
                    <a:gd name="T9" fmla="*/ 1 h 5"/>
                    <a:gd name="T10" fmla="*/ 0 w 6"/>
                    <a:gd name="T11" fmla="*/ 1 h 5"/>
                    <a:gd name="T12" fmla="*/ 1 w 6"/>
                    <a:gd name="T13" fmla="*/ 5 h 5"/>
                    <a:gd name="T14" fmla="*/ 1 w 6"/>
                    <a:gd name="T15" fmla="*/ 5 h 5"/>
                    <a:gd name="T16" fmla="*/ 1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1" y="5"/>
                      </a:moveTo>
                      <a:lnTo>
                        <a:pt x="1" y="5"/>
                      </a:lnTo>
                      <a:lnTo>
                        <a:pt x="6" y="5"/>
                      </a:lnTo>
                      <a:lnTo>
                        <a:pt x="6" y="0"/>
                      </a:lnTo>
                      <a:lnTo>
                        <a:pt x="0" y="1"/>
                      </a:lnTo>
                      <a:lnTo>
                        <a:pt x="0" y="1"/>
                      </a:lnTo>
                      <a:lnTo>
                        <a:pt x="1" y="5"/>
                      </a:lnTo>
                      <a:lnTo>
                        <a:pt x="1" y="5"/>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4" name="Freeform 687"/>
                <p:cNvSpPr>
                  <a:spLocks/>
                </p:cNvSpPr>
                <p:nvPr/>
              </p:nvSpPr>
              <p:spPr bwMode="auto">
                <a:xfrm>
                  <a:off x="802" y="2479"/>
                  <a:ext cx="6" cy="5"/>
                </a:xfrm>
                <a:custGeom>
                  <a:avLst/>
                  <a:gdLst>
                    <a:gd name="T0" fmla="*/ 1 w 6"/>
                    <a:gd name="T1" fmla="*/ 5 h 5"/>
                    <a:gd name="T2" fmla="*/ 1 w 6"/>
                    <a:gd name="T3" fmla="*/ 5 h 5"/>
                    <a:gd name="T4" fmla="*/ 6 w 6"/>
                    <a:gd name="T5" fmla="*/ 4 h 5"/>
                    <a:gd name="T6" fmla="*/ 5 w 6"/>
                    <a:gd name="T7" fmla="*/ 0 h 5"/>
                    <a:gd name="T8" fmla="*/ 0 w 6"/>
                    <a:gd name="T9" fmla="*/ 0 h 5"/>
                    <a:gd name="T10" fmla="*/ 0 w 6"/>
                    <a:gd name="T11" fmla="*/ 0 h 5"/>
                    <a:gd name="T12" fmla="*/ 1 w 6"/>
                    <a:gd name="T13" fmla="*/ 5 h 5"/>
                    <a:gd name="T14" fmla="*/ 1 w 6"/>
                    <a:gd name="T15" fmla="*/ 5 h 5"/>
                    <a:gd name="T16" fmla="*/ 1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1" y="5"/>
                      </a:moveTo>
                      <a:lnTo>
                        <a:pt x="1" y="5"/>
                      </a:lnTo>
                      <a:lnTo>
                        <a:pt x="6" y="4"/>
                      </a:lnTo>
                      <a:lnTo>
                        <a:pt x="5" y="0"/>
                      </a:lnTo>
                      <a:lnTo>
                        <a:pt x="0" y="0"/>
                      </a:lnTo>
                      <a:lnTo>
                        <a:pt x="0" y="0"/>
                      </a:lnTo>
                      <a:lnTo>
                        <a:pt x="1" y="5"/>
                      </a:lnTo>
                      <a:lnTo>
                        <a:pt x="1" y="5"/>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5" name="Freeform 688"/>
                <p:cNvSpPr>
                  <a:spLocks/>
                </p:cNvSpPr>
                <p:nvPr/>
              </p:nvSpPr>
              <p:spPr bwMode="auto">
                <a:xfrm>
                  <a:off x="797" y="2479"/>
                  <a:ext cx="6" cy="5"/>
                </a:xfrm>
                <a:custGeom>
                  <a:avLst/>
                  <a:gdLst>
                    <a:gd name="T0" fmla="*/ 0 w 6"/>
                    <a:gd name="T1" fmla="*/ 5 h 5"/>
                    <a:gd name="T2" fmla="*/ 0 w 6"/>
                    <a:gd name="T3" fmla="*/ 5 h 5"/>
                    <a:gd name="T4" fmla="*/ 6 w 6"/>
                    <a:gd name="T5" fmla="*/ 5 h 5"/>
                    <a:gd name="T6" fmla="*/ 5 w 6"/>
                    <a:gd name="T7" fmla="*/ 0 h 5"/>
                    <a:gd name="T8" fmla="*/ 0 w 6"/>
                    <a:gd name="T9" fmla="*/ 1 h 5"/>
                    <a:gd name="T10" fmla="*/ 0 w 6"/>
                    <a:gd name="T11" fmla="*/ 1 h 5"/>
                    <a:gd name="T12" fmla="*/ 0 w 6"/>
                    <a:gd name="T13" fmla="*/ 5 h 5"/>
                    <a:gd name="T14" fmla="*/ 0 w 6"/>
                    <a:gd name="T15" fmla="*/ 5 h 5"/>
                    <a:gd name="T16" fmla="*/ 0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5"/>
                      </a:moveTo>
                      <a:lnTo>
                        <a:pt x="0" y="5"/>
                      </a:lnTo>
                      <a:lnTo>
                        <a:pt x="6" y="5"/>
                      </a:lnTo>
                      <a:lnTo>
                        <a:pt x="5" y="0"/>
                      </a:lnTo>
                      <a:lnTo>
                        <a:pt x="0" y="1"/>
                      </a:lnTo>
                      <a:lnTo>
                        <a:pt x="0" y="1"/>
                      </a:lnTo>
                      <a:lnTo>
                        <a:pt x="0" y="5"/>
                      </a:lnTo>
                      <a:lnTo>
                        <a:pt x="0"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6" name="Freeform 689"/>
                <p:cNvSpPr>
                  <a:spLocks/>
                </p:cNvSpPr>
                <p:nvPr/>
              </p:nvSpPr>
              <p:spPr bwMode="auto">
                <a:xfrm>
                  <a:off x="792" y="2480"/>
                  <a:ext cx="5" cy="4"/>
                </a:xfrm>
                <a:custGeom>
                  <a:avLst/>
                  <a:gdLst>
                    <a:gd name="T0" fmla="*/ 0 w 5"/>
                    <a:gd name="T1" fmla="*/ 4 h 4"/>
                    <a:gd name="T2" fmla="*/ 0 w 5"/>
                    <a:gd name="T3" fmla="*/ 4 h 4"/>
                    <a:gd name="T4" fmla="*/ 5 w 5"/>
                    <a:gd name="T5" fmla="*/ 4 h 4"/>
                    <a:gd name="T6" fmla="*/ 5 w 5"/>
                    <a:gd name="T7" fmla="*/ 0 h 4"/>
                    <a:gd name="T8" fmla="*/ 0 w 5"/>
                    <a:gd name="T9" fmla="*/ 0 h 4"/>
                    <a:gd name="T10" fmla="*/ 0 w 5"/>
                    <a:gd name="T11" fmla="*/ 0 h 4"/>
                    <a:gd name="T12" fmla="*/ 0 w 5"/>
                    <a:gd name="T13" fmla="*/ 4 h 4"/>
                    <a:gd name="T14" fmla="*/ 0 w 5"/>
                    <a:gd name="T15" fmla="*/ 4 h 4"/>
                    <a:gd name="T16" fmla="*/ 0 w 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4"/>
                      </a:moveTo>
                      <a:lnTo>
                        <a:pt x="0" y="4"/>
                      </a:lnTo>
                      <a:lnTo>
                        <a:pt x="5" y="4"/>
                      </a:lnTo>
                      <a:lnTo>
                        <a:pt x="5" y="0"/>
                      </a:lnTo>
                      <a:lnTo>
                        <a:pt x="0" y="0"/>
                      </a:lnTo>
                      <a:lnTo>
                        <a:pt x="0" y="0"/>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7" name="Freeform 690"/>
                <p:cNvSpPr>
                  <a:spLocks/>
                </p:cNvSpPr>
                <p:nvPr/>
              </p:nvSpPr>
              <p:spPr bwMode="auto">
                <a:xfrm>
                  <a:off x="788" y="2479"/>
                  <a:ext cx="4" cy="5"/>
                </a:xfrm>
                <a:custGeom>
                  <a:avLst/>
                  <a:gdLst>
                    <a:gd name="T0" fmla="*/ 0 w 4"/>
                    <a:gd name="T1" fmla="*/ 5 h 5"/>
                    <a:gd name="T2" fmla="*/ 0 w 4"/>
                    <a:gd name="T3" fmla="*/ 5 h 5"/>
                    <a:gd name="T4" fmla="*/ 4 w 4"/>
                    <a:gd name="T5" fmla="*/ 5 h 5"/>
                    <a:gd name="T6" fmla="*/ 4 w 4"/>
                    <a:gd name="T7" fmla="*/ 1 h 5"/>
                    <a:gd name="T8" fmla="*/ 0 w 4"/>
                    <a:gd name="T9" fmla="*/ 0 h 5"/>
                    <a:gd name="T10" fmla="*/ 0 w 4"/>
                    <a:gd name="T11" fmla="*/ 0 h 5"/>
                    <a:gd name="T12" fmla="*/ 0 w 4"/>
                    <a:gd name="T13" fmla="*/ 5 h 5"/>
                    <a:gd name="T14" fmla="*/ 0 w 4"/>
                    <a:gd name="T15" fmla="*/ 5 h 5"/>
                    <a:gd name="T16" fmla="*/ 0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5"/>
                      </a:moveTo>
                      <a:lnTo>
                        <a:pt x="0" y="5"/>
                      </a:lnTo>
                      <a:lnTo>
                        <a:pt x="4" y="5"/>
                      </a:lnTo>
                      <a:lnTo>
                        <a:pt x="4" y="1"/>
                      </a:lnTo>
                      <a:lnTo>
                        <a:pt x="0" y="0"/>
                      </a:lnTo>
                      <a:lnTo>
                        <a:pt x="0" y="0"/>
                      </a:lnTo>
                      <a:lnTo>
                        <a:pt x="0" y="5"/>
                      </a:lnTo>
                      <a:lnTo>
                        <a:pt x="0"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8" name="Freeform 691"/>
                <p:cNvSpPr>
                  <a:spLocks/>
                </p:cNvSpPr>
                <p:nvPr/>
              </p:nvSpPr>
              <p:spPr bwMode="auto">
                <a:xfrm>
                  <a:off x="782" y="2479"/>
                  <a:ext cx="6" cy="5"/>
                </a:xfrm>
                <a:custGeom>
                  <a:avLst/>
                  <a:gdLst>
                    <a:gd name="T0" fmla="*/ 0 w 6"/>
                    <a:gd name="T1" fmla="*/ 4 h 5"/>
                    <a:gd name="T2" fmla="*/ 0 w 6"/>
                    <a:gd name="T3" fmla="*/ 4 h 5"/>
                    <a:gd name="T4" fmla="*/ 6 w 6"/>
                    <a:gd name="T5" fmla="*/ 5 h 5"/>
                    <a:gd name="T6" fmla="*/ 6 w 6"/>
                    <a:gd name="T7" fmla="*/ 0 h 5"/>
                    <a:gd name="T8" fmla="*/ 1 w 6"/>
                    <a:gd name="T9" fmla="*/ 0 h 5"/>
                    <a:gd name="T10" fmla="*/ 1 w 6"/>
                    <a:gd name="T11" fmla="*/ 0 h 5"/>
                    <a:gd name="T12" fmla="*/ 0 w 6"/>
                    <a:gd name="T13" fmla="*/ 4 h 5"/>
                    <a:gd name="T14" fmla="*/ 0 w 6"/>
                    <a:gd name="T15" fmla="*/ 4 h 5"/>
                    <a:gd name="T16" fmla="*/ 0 w 6"/>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4"/>
                      </a:moveTo>
                      <a:lnTo>
                        <a:pt x="0" y="4"/>
                      </a:lnTo>
                      <a:lnTo>
                        <a:pt x="6" y="5"/>
                      </a:lnTo>
                      <a:lnTo>
                        <a:pt x="6" y="0"/>
                      </a:lnTo>
                      <a:lnTo>
                        <a:pt x="1" y="0"/>
                      </a:lnTo>
                      <a:lnTo>
                        <a:pt x="1" y="0"/>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9" name="Freeform 692"/>
                <p:cNvSpPr>
                  <a:spLocks/>
                </p:cNvSpPr>
                <p:nvPr/>
              </p:nvSpPr>
              <p:spPr bwMode="auto">
                <a:xfrm>
                  <a:off x="777" y="2478"/>
                  <a:ext cx="6" cy="5"/>
                </a:xfrm>
                <a:custGeom>
                  <a:avLst/>
                  <a:gdLst>
                    <a:gd name="T0" fmla="*/ 0 w 6"/>
                    <a:gd name="T1" fmla="*/ 5 h 5"/>
                    <a:gd name="T2" fmla="*/ 0 w 6"/>
                    <a:gd name="T3" fmla="*/ 5 h 5"/>
                    <a:gd name="T4" fmla="*/ 5 w 6"/>
                    <a:gd name="T5" fmla="*/ 5 h 5"/>
                    <a:gd name="T6" fmla="*/ 6 w 6"/>
                    <a:gd name="T7" fmla="*/ 1 h 5"/>
                    <a:gd name="T8" fmla="*/ 0 w 6"/>
                    <a:gd name="T9" fmla="*/ 0 h 5"/>
                    <a:gd name="T10" fmla="*/ 0 w 6"/>
                    <a:gd name="T11" fmla="*/ 0 h 5"/>
                    <a:gd name="T12" fmla="*/ 0 w 6"/>
                    <a:gd name="T13" fmla="*/ 5 h 5"/>
                    <a:gd name="T14" fmla="*/ 0 w 6"/>
                    <a:gd name="T15" fmla="*/ 5 h 5"/>
                    <a:gd name="T16" fmla="*/ 0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5"/>
                      </a:moveTo>
                      <a:lnTo>
                        <a:pt x="0" y="5"/>
                      </a:lnTo>
                      <a:lnTo>
                        <a:pt x="5" y="5"/>
                      </a:lnTo>
                      <a:lnTo>
                        <a:pt x="6" y="1"/>
                      </a:lnTo>
                      <a:lnTo>
                        <a:pt x="0" y="0"/>
                      </a:lnTo>
                      <a:lnTo>
                        <a:pt x="0" y="0"/>
                      </a:lnTo>
                      <a:lnTo>
                        <a:pt x="0" y="5"/>
                      </a:lnTo>
                      <a:lnTo>
                        <a:pt x="0"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0" name="Freeform 693"/>
                <p:cNvSpPr>
                  <a:spLocks/>
                </p:cNvSpPr>
                <p:nvPr/>
              </p:nvSpPr>
              <p:spPr bwMode="auto">
                <a:xfrm>
                  <a:off x="772" y="2478"/>
                  <a:ext cx="5" cy="5"/>
                </a:xfrm>
                <a:custGeom>
                  <a:avLst/>
                  <a:gdLst>
                    <a:gd name="T0" fmla="*/ 0 w 5"/>
                    <a:gd name="T1" fmla="*/ 3 h 5"/>
                    <a:gd name="T2" fmla="*/ 0 w 5"/>
                    <a:gd name="T3" fmla="*/ 3 h 5"/>
                    <a:gd name="T4" fmla="*/ 5 w 5"/>
                    <a:gd name="T5" fmla="*/ 5 h 5"/>
                    <a:gd name="T6" fmla="*/ 5 w 5"/>
                    <a:gd name="T7" fmla="*/ 0 h 5"/>
                    <a:gd name="T8" fmla="*/ 0 w 5"/>
                    <a:gd name="T9" fmla="*/ 0 h 5"/>
                    <a:gd name="T10" fmla="*/ 0 w 5"/>
                    <a:gd name="T11" fmla="*/ 0 h 5"/>
                    <a:gd name="T12" fmla="*/ 0 w 5"/>
                    <a:gd name="T13" fmla="*/ 3 h 5"/>
                    <a:gd name="T14" fmla="*/ 0 w 5"/>
                    <a:gd name="T15" fmla="*/ 3 h 5"/>
                    <a:gd name="T16" fmla="*/ 0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0" y="3"/>
                      </a:moveTo>
                      <a:lnTo>
                        <a:pt x="0" y="3"/>
                      </a:lnTo>
                      <a:lnTo>
                        <a:pt x="5" y="5"/>
                      </a:lnTo>
                      <a:lnTo>
                        <a:pt x="5" y="0"/>
                      </a:lnTo>
                      <a:lnTo>
                        <a:pt x="0" y="0"/>
                      </a:lnTo>
                      <a:lnTo>
                        <a:pt x="0"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1" name="Freeform 694"/>
                <p:cNvSpPr>
                  <a:spLocks/>
                </p:cNvSpPr>
                <p:nvPr/>
              </p:nvSpPr>
              <p:spPr bwMode="auto">
                <a:xfrm>
                  <a:off x="766" y="2477"/>
                  <a:ext cx="6" cy="4"/>
                </a:xfrm>
                <a:custGeom>
                  <a:avLst/>
                  <a:gdLst>
                    <a:gd name="T0" fmla="*/ 0 w 6"/>
                    <a:gd name="T1" fmla="*/ 3 h 4"/>
                    <a:gd name="T2" fmla="*/ 0 w 6"/>
                    <a:gd name="T3" fmla="*/ 3 h 4"/>
                    <a:gd name="T4" fmla="*/ 6 w 6"/>
                    <a:gd name="T5" fmla="*/ 4 h 4"/>
                    <a:gd name="T6" fmla="*/ 6 w 6"/>
                    <a:gd name="T7" fmla="*/ 1 h 4"/>
                    <a:gd name="T8" fmla="*/ 1 w 6"/>
                    <a:gd name="T9" fmla="*/ 0 h 4"/>
                    <a:gd name="T10" fmla="*/ 1 w 6"/>
                    <a:gd name="T11" fmla="*/ 0 h 4"/>
                    <a:gd name="T12" fmla="*/ 0 w 6"/>
                    <a:gd name="T13" fmla="*/ 3 h 4"/>
                    <a:gd name="T14" fmla="*/ 0 w 6"/>
                    <a:gd name="T15" fmla="*/ 3 h 4"/>
                    <a:gd name="T16" fmla="*/ 0 w 6"/>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0" y="3"/>
                      </a:moveTo>
                      <a:lnTo>
                        <a:pt x="0" y="3"/>
                      </a:lnTo>
                      <a:lnTo>
                        <a:pt x="6" y="4"/>
                      </a:lnTo>
                      <a:lnTo>
                        <a:pt x="6" y="1"/>
                      </a:lnTo>
                      <a:lnTo>
                        <a:pt x="1" y="0"/>
                      </a:lnTo>
                      <a:lnTo>
                        <a:pt x="1"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2" name="Freeform 695"/>
                <p:cNvSpPr>
                  <a:spLocks/>
                </p:cNvSpPr>
                <p:nvPr/>
              </p:nvSpPr>
              <p:spPr bwMode="auto">
                <a:xfrm>
                  <a:off x="761" y="2475"/>
                  <a:ext cx="6" cy="5"/>
                </a:xfrm>
                <a:custGeom>
                  <a:avLst/>
                  <a:gdLst>
                    <a:gd name="T0" fmla="*/ 0 w 6"/>
                    <a:gd name="T1" fmla="*/ 4 h 5"/>
                    <a:gd name="T2" fmla="*/ 0 w 6"/>
                    <a:gd name="T3" fmla="*/ 4 h 5"/>
                    <a:gd name="T4" fmla="*/ 5 w 6"/>
                    <a:gd name="T5" fmla="*/ 5 h 5"/>
                    <a:gd name="T6" fmla="*/ 6 w 6"/>
                    <a:gd name="T7" fmla="*/ 2 h 5"/>
                    <a:gd name="T8" fmla="*/ 2 w 6"/>
                    <a:gd name="T9" fmla="*/ 0 h 5"/>
                    <a:gd name="T10" fmla="*/ 2 w 6"/>
                    <a:gd name="T11" fmla="*/ 0 h 5"/>
                    <a:gd name="T12" fmla="*/ 0 w 6"/>
                    <a:gd name="T13" fmla="*/ 4 h 5"/>
                    <a:gd name="T14" fmla="*/ 0 w 6"/>
                    <a:gd name="T15" fmla="*/ 4 h 5"/>
                    <a:gd name="T16" fmla="*/ 0 w 6"/>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4"/>
                      </a:moveTo>
                      <a:lnTo>
                        <a:pt x="0" y="4"/>
                      </a:lnTo>
                      <a:lnTo>
                        <a:pt x="5" y="5"/>
                      </a:lnTo>
                      <a:lnTo>
                        <a:pt x="6" y="2"/>
                      </a:lnTo>
                      <a:lnTo>
                        <a:pt x="2" y="0"/>
                      </a:lnTo>
                      <a:lnTo>
                        <a:pt x="2" y="0"/>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3" name="Freeform 696"/>
                <p:cNvSpPr>
                  <a:spLocks/>
                </p:cNvSpPr>
                <p:nvPr/>
              </p:nvSpPr>
              <p:spPr bwMode="auto">
                <a:xfrm>
                  <a:off x="757" y="2473"/>
                  <a:ext cx="6" cy="6"/>
                </a:xfrm>
                <a:custGeom>
                  <a:avLst/>
                  <a:gdLst>
                    <a:gd name="T0" fmla="*/ 0 w 6"/>
                    <a:gd name="T1" fmla="*/ 5 h 6"/>
                    <a:gd name="T2" fmla="*/ 0 w 6"/>
                    <a:gd name="T3" fmla="*/ 5 h 6"/>
                    <a:gd name="T4" fmla="*/ 4 w 6"/>
                    <a:gd name="T5" fmla="*/ 6 h 6"/>
                    <a:gd name="T6" fmla="*/ 6 w 6"/>
                    <a:gd name="T7" fmla="*/ 2 h 6"/>
                    <a:gd name="T8" fmla="*/ 1 w 6"/>
                    <a:gd name="T9" fmla="*/ 0 h 6"/>
                    <a:gd name="T10" fmla="*/ 1 w 6"/>
                    <a:gd name="T11" fmla="*/ 0 h 6"/>
                    <a:gd name="T12" fmla="*/ 0 w 6"/>
                    <a:gd name="T13" fmla="*/ 5 h 6"/>
                    <a:gd name="T14" fmla="*/ 0 w 6"/>
                    <a:gd name="T15" fmla="*/ 5 h 6"/>
                    <a:gd name="T16" fmla="*/ 0 w 6"/>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5"/>
                      </a:moveTo>
                      <a:lnTo>
                        <a:pt x="0" y="5"/>
                      </a:lnTo>
                      <a:lnTo>
                        <a:pt x="4" y="6"/>
                      </a:lnTo>
                      <a:lnTo>
                        <a:pt x="6" y="2"/>
                      </a:lnTo>
                      <a:lnTo>
                        <a:pt x="1" y="0"/>
                      </a:lnTo>
                      <a:lnTo>
                        <a:pt x="1" y="0"/>
                      </a:lnTo>
                      <a:lnTo>
                        <a:pt x="0" y="5"/>
                      </a:lnTo>
                      <a:lnTo>
                        <a:pt x="0"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4" name="Freeform 697"/>
                <p:cNvSpPr>
                  <a:spLocks/>
                </p:cNvSpPr>
                <p:nvPr/>
              </p:nvSpPr>
              <p:spPr bwMode="auto">
                <a:xfrm>
                  <a:off x="752" y="2472"/>
                  <a:ext cx="6" cy="6"/>
                </a:xfrm>
                <a:custGeom>
                  <a:avLst/>
                  <a:gdLst>
                    <a:gd name="T0" fmla="*/ 0 w 6"/>
                    <a:gd name="T1" fmla="*/ 3 h 6"/>
                    <a:gd name="T2" fmla="*/ 0 w 6"/>
                    <a:gd name="T3" fmla="*/ 3 h 6"/>
                    <a:gd name="T4" fmla="*/ 5 w 6"/>
                    <a:gd name="T5" fmla="*/ 6 h 6"/>
                    <a:gd name="T6" fmla="*/ 6 w 6"/>
                    <a:gd name="T7" fmla="*/ 1 h 6"/>
                    <a:gd name="T8" fmla="*/ 1 w 6"/>
                    <a:gd name="T9" fmla="*/ 0 h 6"/>
                    <a:gd name="T10" fmla="*/ 1 w 6"/>
                    <a:gd name="T11" fmla="*/ 0 h 6"/>
                    <a:gd name="T12" fmla="*/ 0 w 6"/>
                    <a:gd name="T13" fmla="*/ 3 h 6"/>
                    <a:gd name="T14" fmla="*/ 0 w 6"/>
                    <a:gd name="T15" fmla="*/ 3 h 6"/>
                    <a:gd name="T16" fmla="*/ 0 w 6"/>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3"/>
                      </a:moveTo>
                      <a:lnTo>
                        <a:pt x="0" y="3"/>
                      </a:lnTo>
                      <a:lnTo>
                        <a:pt x="5" y="6"/>
                      </a:lnTo>
                      <a:lnTo>
                        <a:pt x="6" y="1"/>
                      </a:lnTo>
                      <a:lnTo>
                        <a:pt x="1" y="0"/>
                      </a:lnTo>
                      <a:lnTo>
                        <a:pt x="1"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5" name="Freeform 698"/>
                <p:cNvSpPr>
                  <a:spLocks/>
                </p:cNvSpPr>
                <p:nvPr/>
              </p:nvSpPr>
              <p:spPr bwMode="auto">
                <a:xfrm>
                  <a:off x="747" y="2470"/>
                  <a:ext cx="6" cy="5"/>
                </a:xfrm>
                <a:custGeom>
                  <a:avLst/>
                  <a:gdLst>
                    <a:gd name="T0" fmla="*/ 0 w 6"/>
                    <a:gd name="T1" fmla="*/ 3 h 5"/>
                    <a:gd name="T2" fmla="*/ 0 w 6"/>
                    <a:gd name="T3" fmla="*/ 3 h 5"/>
                    <a:gd name="T4" fmla="*/ 5 w 6"/>
                    <a:gd name="T5" fmla="*/ 5 h 5"/>
                    <a:gd name="T6" fmla="*/ 6 w 6"/>
                    <a:gd name="T7" fmla="*/ 2 h 5"/>
                    <a:gd name="T8" fmla="*/ 1 w 6"/>
                    <a:gd name="T9" fmla="*/ 0 h 5"/>
                    <a:gd name="T10" fmla="*/ 1 w 6"/>
                    <a:gd name="T11" fmla="*/ 0 h 5"/>
                    <a:gd name="T12" fmla="*/ 0 w 6"/>
                    <a:gd name="T13" fmla="*/ 3 h 5"/>
                    <a:gd name="T14" fmla="*/ 0 w 6"/>
                    <a:gd name="T15" fmla="*/ 3 h 5"/>
                    <a:gd name="T16" fmla="*/ 0 w 6"/>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3"/>
                      </a:moveTo>
                      <a:lnTo>
                        <a:pt x="0" y="3"/>
                      </a:lnTo>
                      <a:lnTo>
                        <a:pt x="5" y="5"/>
                      </a:lnTo>
                      <a:lnTo>
                        <a:pt x="6" y="2"/>
                      </a:lnTo>
                      <a:lnTo>
                        <a:pt x="1" y="0"/>
                      </a:lnTo>
                      <a:lnTo>
                        <a:pt x="1"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6" name="Freeform 699"/>
                <p:cNvSpPr>
                  <a:spLocks/>
                </p:cNvSpPr>
                <p:nvPr/>
              </p:nvSpPr>
              <p:spPr bwMode="auto">
                <a:xfrm>
                  <a:off x="742" y="2467"/>
                  <a:ext cx="6" cy="6"/>
                </a:xfrm>
                <a:custGeom>
                  <a:avLst/>
                  <a:gdLst>
                    <a:gd name="T0" fmla="*/ 0 w 6"/>
                    <a:gd name="T1" fmla="*/ 4 h 6"/>
                    <a:gd name="T2" fmla="*/ 0 w 6"/>
                    <a:gd name="T3" fmla="*/ 4 h 6"/>
                    <a:gd name="T4" fmla="*/ 5 w 6"/>
                    <a:gd name="T5" fmla="*/ 6 h 6"/>
                    <a:gd name="T6" fmla="*/ 6 w 6"/>
                    <a:gd name="T7" fmla="*/ 3 h 6"/>
                    <a:gd name="T8" fmla="*/ 3 w 6"/>
                    <a:gd name="T9" fmla="*/ 0 h 6"/>
                    <a:gd name="T10" fmla="*/ 3 w 6"/>
                    <a:gd name="T11" fmla="*/ 0 h 6"/>
                    <a:gd name="T12" fmla="*/ 0 w 6"/>
                    <a:gd name="T13" fmla="*/ 4 h 6"/>
                    <a:gd name="T14" fmla="*/ 0 w 6"/>
                    <a:gd name="T15" fmla="*/ 4 h 6"/>
                    <a:gd name="T16" fmla="*/ 0 w 6"/>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4"/>
                      </a:moveTo>
                      <a:lnTo>
                        <a:pt x="0" y="4"/>
                      </a:lnTo>
                      <a:lnTo>
                        <a:pt x="5" y="6"/>
                      </a:lnTo>
                      <a:lnTo>
                        <a:pt x="6" y="3"/>
                      </a:lnTo>
                      <a:lnTo>
                        <a:pt x="3" y="0"/>
                      </a:lnTo>
                      <a:lnTo>
                        <a:pt x="3" y="0"/>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7" name="Freeform 700"/>
                <p:cNvSpPr>
                  <a:spLocks/>
                </p:cNvSpPr>
                <p:nvPr/>
              </p:nvSpPr>
              <p:spPr bwMode="auto">
                <a:xfrm>
                  <a:off x="737" y="2465"/>
                  <a:ext cx="8" cy="6"/>
                </a:xfrm>
                <a:custGeom>
                  <a:avLst/>
                  <a:gdLst>
                    <a:gd name="T0" fmla="*/ 0 w 8"/>
                    <a:gd name="T1" fmla="*/ 3 h 6"/>
                    <a:gd name="T2" fmla="*/ 0 w 8"/>
                    <a:gd name="T3" fmla="*/ 3 h 6"/>
                    <a:gd name="T4" fmla="*/ 5 w 8"/>
                    <a:gd name="T5" fmla="*/ 6 h 6"/>
                    <a:gd name="T6" fmla="*/ 8 w 8"/>
                    <a:gd name="T7" fmla="*/ 2 h 6"/>
                    <a:gd name="T8" fmla="*/ 3 w 8"/>
                    <a:gd name="T9" fmla="*/ 0 h 6"/>
                    <a:gd name="T10" fmla="*/ 3 w 8"/>
                    <a:gd name="T11" fmla="*/ 0 h 6"/>
                    <a:gd name="T12" fmla="*/ 0 w 8"/>
                    <a:gd name="T13" fmla="*/ 3 h 6"/>
                    <a:gd name="T14" fmla="*/ 0 w 8"/>
                    <a:gd name="T15" fmla="*/ 3 h 6"/>
                    <a:gd name="T16" fmla="*/ 0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0" y="3"/>
                      </a:moveTo>
                      <a:lnTo>
                        <a:pt x="0" y="3"/>
                      </a:lnTo>
                      <a:lnTo>
                        <a:pt x="5" y="6"/>
                      </a:lnTo>
                      <a:lnTo>
                        <a:pt x="8" y="2"/>
                      </a:lnTo>
                      <a:lnTo>
                        <a:pt x="3" y="0"/>
                      </a:lnTo>
                      <a:lnTo>
                        <a:pt x="3"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8" name="Freeform 701"/>
                <p:cNvSpPr>
                  <a:spLocks/>
                </p:cNvSpPr>
                <p:nvPr/>
              </p:nvSpPr>
              <p:spPr bwMode="auto">
                <a:xfrm>
                  <a:off x="733" y="2462"/>
                  <a:ext cx="7" cy="6"/>
                </a:xfrm>
                <a:custGeom>
                  <a:avLst/>
                  <a:gdLst>
                    <a:gd name="T0" fmla="*/ 0 w 7"/>
                    <a:gd name="T1" fmla="*/ 3 h 6"/>
                    <a:gd name="T2" fmla="*/ 0 w 7"/>
                    <a:gd name="T3" fmla="*/ 4 h 6"/>
                    <a:gd name="T4" fmla="*/ 4 w 7"/>
                    <a:gd name="T5" fmla="*/ 6 h 6"/>
                    <a:gd name="T6" fmla="*/ 7 w 7"/>
                    <a:gd name="T7" fmla="*/ 3 h 6"/>
                    <a:gd name="T8" fmla="*/ 2 w 7"/>
                    <a:gd name="T9" fmla="*/ 0 h 6"/>
                    <a:gd name="T10" fmla="*/ 2 w 7"/>
                    <a:gd name="T11" fmla="*/ 0 h 6"/>
                    <a:gd name="T12" fmla="*/ 0 w 7"/>
                    <a:gd name="T13" fmla="*/ 3 h 6"/>
                    <a:gd name="T14" fmla="*/ 0 w 7"/>
                    <a:gd name="T15" fmla="*/ 4 h 6"/>
                    <a:gd name="T16" fmla="*/ 0 w 7"/>
                    <a:gd name="T17" fmla="*/ 4 h 6"/>
                    <a:gd name="T18" fmla="*/ 0 w 7"/>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0" y="3"/>
                      </a:moveTo>
                      <a:lnTo>
                        <a:pt x="0" y="4"/>
                      </a:lnTo>
                      <a:lnTo>
                        <a:pt x="4" y="6"/>
                      </a:lnTo>
                      <a:lnTo>
                        <a:pt x="7" y="3"/>
                      </a:lnTo>
                      <a:lnTo>
                        <a:pt x="2" y="0"/>
                      </a:lnTo>
                      <a:lnTo>
                        <a:pt x="2" y="0"/>
                      </a:lnTo>
                      <a:lnTo>
                        <a:pt x="0" y="3"/>
                      </a:lnTo>
                      <a:lnTo>
                        <a:pt x="0" y="4"/>
                      </a:lnTo>
                      <a:lnTo>
                        <a:pt x="0" y="4"/>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9" name="Freeform 702"/>
                <p:cNvSpPr>
                  <a:spLocks/>
                </p:cNvSpPr>
                <p:nvPr/>
              </p:nvSpPr>
              <p:spPr bwMode="auto">
                <a:xfrm>
                  <a:off x="729" y="2459"/>
                  <a:ext cx="6" cy="6"/>
                </a:xfrm>
                <a:custGeom>
                  <a:avLst/>
                  <a:gdLst>
                    <a:gd name="T0" fmla="*/ 0 w 6"/>
                    <a:gd name="T1" fmla="*/ 3 h 6"/>
                    <a:gd name="T2" fmla="*/ 0 w 6"/>
                    <a:gd name="T3" fmla="*/ 3 h 6"/>
                    <a:gd name="T4" fmla="*/ 4 w 6"/>
                    <a:gd name="T5" fmla="*/ 6 h 6"/>
                    <a:gd name="T6" fmla="*/ 6 w 6"/>
                    <a:gd name="T7" fmla="*/ 3 h 6"/>
                    <a:gd name="T8" fmla="*/ 2 w 6"/>
                    <a:gd name="T9" fmla="*/ 0 h 6"/>
                    <a:gd name="T10" fmla="*/ 2 w 6"/>
                    <a:gd name="T11" fmla="*/ 0 h 6"/>
                    <a:gd name="T12" fmla="*/ 0 w 6"/>
                    <a:gd name="T13" fmla="*/ 3 h 6"/>
                    <a:gd name="T14" fmla="*/ 0 w 6"/>
                    <a:gd name="T15" fmla="*/ 3 h 6"/>
                    <a:gd name="T16" fmla="*/ 0 w 6"/>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3"/>
                      </a:moveTo>
                      <a:lnTo>
                        <a:pt x="0" y="3"/>
                      </a:lnTo>
                      <a:lnTo>
                        <a:pt x="4" y="6"/>
                      </a:lnTo>
                      <a:lnTo>
                        <a:pt x="6" y="3"/>
                      </a:lnTo>
                      <a:lnTo>
                        <a:pt x="2" y="0"/>
                      </a:lnTo>
                      <a:lnTo>
                        <a:pt x="2"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0" name="Freeform 703"/>
                <p:cNvSpPr>
                  <a:spLocks/>
                </p:cNvSpPr>
                <p:nvPr/>
              </p:nvSpPr>
              <p:spPr bwMode="auto">
                <a:xfrm>
                  <a:off x="724" y="2455"/>
                  <a:ext cx="7" cy="7"/>
                </a:xfrm>
                <a:custGeom>
                  <a:avLst/>
                  <a:gdLst>
                    <a:gd name="T0" fmla="*/ 0 w 7"/>
                    <a:gd name="T1" fmla="*/ 4 h 7"/>
                    <a:gd name="T2" fmla="*/ 0 w 7"/>
                    <a:gd name="T3" fmla="*/ 4 h 7"/>
                    <a:gd name="T4" fmla="*/ 5 w 7"/>
                    <a:gd name="T5" fmla="*/ 7 h 7"/>
                    <a:gd name="T6" fmla="*/ 7 w 7"/>
                    <a:gd name="T7" fmla="*/ 4 h 7"/>
                    <a:gd name="T8" fmla="*/ 3 w 7"/>
                    <a:gd name="T9" fmla="*/ 0 h 7"/>
                    <a:gd name="T10" fmla="*/ 3 w 7"/>
                    <a:gd name="T11" fmla="*/ 2 h 7"/>
                    <a:gd name="T12" fmla="*/ 0 w 7"/>
                    <a:gd name="T13" fmla="*/ 4 h 7"/>
                    <a:gd name="T14" fmla="*/ 0 w 7"/>
                    <a:gd name="T15" fmla="*/ 4 h 7"/>
                    <a:gd name="T16" fmla="*/ 0 w 7"/>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4"/>
                      </a:moveTo>
                      <a:lnTo>
                        <a:pt x="0" y="4"/>
                      </a:lnTo>
                      <a:lnTo>
                        <a:pt x="5" y="7"/>
                      </a:lnTo>
                      <a:lnTo>
                        <a:pt x="7" y="4"/>
                      </a:lnTo>
                      <a:lnTo>
                        <a:pt x="3" y="0"/>
                      </a:lnTo>
                      <a:lnTo>
                        <a:pt x="3" y="2"/>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1" name="Freeform 704"/>
                <p:cNvSpPr>
                  <a:spLocks/>
                </p:cNvSpPr>
                <p:nvPr/>
              </p:nvSpPr>
              <p:spPr bwMode="auto">
                <a:xfrm>
                  <a:off x="721" y="2453"/>
                  <a:ext cx="6" cy="6"/>
                </a:xfrm>
                <a:custGeom>
                  <a:avLst/>
                  <a:gdLst>
                    <a:gd name="T0" fmla="*/ 0 w 6"/>
                    <a:gd name="T1" fmla="*/ 2 h 6"/>
                    <a:gd name="T2" fmla="*/ 0 w 6"/>
                    <a:gd name="T3" fmla="*/ 2 h 6"/>
                    <a:gd name="T4" fmla="*/ 3 w 6"/>
                    <a:gd name="T5" fmla="*/ 6 h 6"/>
                    <a:gd name="T6" fmla="*/ 6 w 6"/>
                    <a:gd name="T7" fmla="*/ 4 h 6"/>
                    <a:gd name="T8" fmla="*/ 2 w 6"/>
                    <a:gd name="T9" fmla="*/ 0 h 6"/>
                    <a:gd name="T10" fmla="*/ 2 w 6"/>
                    <a:gd name="T11" fmla="*/ 0 h 6"/>
                    <a:gd name="T12" fmla="*/ 0 w 6"/>
                    <a:gd name="T13" fmla="*/ 2 h 6"/>
                    <a:gd name="T14" fmla="*/ 0 w 6"/>
                    <a:gd name="T15" fmla="*/ 2 h 6"/>
                    <a:gd name="T16" fmla="*/ 0 w 6"/>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2"/>
                      </a:moveTo>
                      <a:lnTo>
                        <a:pt x="0" y="2"/>
                      </a:lnTo>
                      <a:lnTo>
                        <a:pt x="3" y="6"/>
                      </a:lnTo>
                      <a:lnTo>
                        <a:pt x="6" y="4"/>
                      </a:lnTo>
                      <a:lnTo>
                        <a:pt x="2" y="0"/>
                      </a:lnTo>
                      <a:lnTo>
                        <a:pt x="2" y="0"/>
                      </a:lnTo>
                      <a:lnTo>
                        <a:pt x="0" y="2"/>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2" name="Freeform 705"/>
                <p:cNvSpPr>
                  <a:spLocks/>
                </p:cNvSpPr>
                <p:nvPr/>
              </p:nvSpPr>
              <p:spPr bwMode="auto">
                <a:xfrm>
                  <a:off x="712" y="2445"/>
                  <a:ext cx="11" cy="10"/>
                </a:xfrm>
                <a:custGeom>
                  <a:avLst/>
                  <a:gdLst>
                    <a:gd name="T0" fmla="*/ 0 w 11"/>
                    <a:gd name="T1" fmla="*/ 2 h 10"/>
                    <a:gd name="T2" fmla="*/ 2 w 11"/>
                    <a:gd name="T3" fmla="*/ 2 h 10"/>
                    <a:gd name="T4" fmla="*/ 9 w 11"/>
                    <a:gd name="T5" fmla="*/ 10 h 10"/>
                    <a:gd name="T6" fmla="*/ 11 w 11"/>
                    <a:gd name="T7" fmla="*/ 8 h 10"/>
                    <a:gd name="T8" fmla="*/ 4 w 11"/>
                    <a:gd name="T9" fmla="*/ 0 h 10"/>
                    <a:gd name="T10" fmla="*/ 4 w 11"/>
                    <a:gd name="T11" fmla="*/ 0 h 10"/>
                    <a:gd name="T12" fmla="*/ 0 w 11"/>
                    <a:gd name="T13" fmla="*/ 2 h 10"/>
                    <a:gd name="T14" fmla="*/ 0 w 11"/>
                    <a:gd name="T15" fmla="*/ 2 h 10"/>
                    <a:gd name="T16" fmla="*/ 2 w 11"/>
                    <a:gd name="T17" fmla="*/ 2 h 10"/>
                    <a:gd name="T18" fmla="*/ 0 w 11"/>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0" y="2"/>
                      </a:moveTo>
                      <a:lnTo>
                        <a:pt x="2" y="2"/>
                      </a:lnTo>
                      <a:lnTo>
                        <a:pt x="9" y="10"/>
                      </a:lnTo>
                      <a:lnTo>
                        <a:pt x="11" y="8"/>
                      </a:lnTo>
                      <a:lnTo>
                        <a:pt x="4" y="0"/>
                      </a:lnTo>
                      <a:lnTo>
                        <a:pt x="4" y="0"/>
                      </a:lnTo>
                      <a:lnTo>
                        <a:pt x="0" y="2"/>
                      </a:lnTo>
                      <a:lnTo>
                        <a:pt x="0" y="2"/>
                      </a:lnTo>
                      <a:lnTo>
                        <a:pt x="2"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 name="Freeform 706"/>
                <p:cNvSpPr>
                  <a:spLocks/>
                </p:cNvSpPr>
                <p:nvPr/>
              </p:nvSpPr>
              <p:spPr bwMode="auto">
                <a:xfrm>
                  <a:off x="706" y="2437"/>
                  <a:ext cx="10" cy="10"/>
                </a:xfrm>
                <a:custGeom>
                  <a:avLst/>
                  <a:gdLst>
                    <a:gd name="T0" fmla="*/ 0 w 10"/>
                    <a:gd name="T1" fmla="*/ 2 h 10"/>
                    <a:gd name="T2" fmla="*/ 0 w 10"/>
                    <a:gd name="T3" fmla="*/ 2 h 10"/>
                    <a:gd name="T4" fmla="*/ 6 w 10"/>
                    <a:gd name="T5" fmla="*/ 10 h 10"/>
                    <a:gd name="T6" fmla="*/ 10 w 10"/>
                    <a:gd name="T7" fmla="*/ 8 h 10"/>
                    <a:gd name="T8" fmla="*/ 4 w 10"/>
                    <a:gd name="T9" fmla="*/ 0 h 10"/>
                    <a:gd name="T10" fmla="*/ 4 w 10"/>
                    <a:gd name="T11" fmla="*/ 0 h 10"/>
                    <a:gd name="T12" fmla="*/ 0 w 10"/>
                    <a:gd name="T13" fmla="*/ 2 h 10"/>
                    <a:gd name="T14" fmla="*/ 0 w 10"/>
                    <a:gd name="T15" fmla="*/ 2 h 10"/>
                    <a:gd name="T16" fmla="*/ 0 w 10"/>
                    <a:gd name="T1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0" y="2"/>
                      </a:moveTo>
                      <a:lnTo>
                        <a:pt x="0" y="2"/>
                      </a:lnTo>
                      <a:lnTo>
                        <a:pt x="6" y="10"/>
                      </a:lnTo>
                      <a:lnTo>
                        <a:pt x="10" y="8"/>
                      </a:lnTo>
                      <a:lnTo>
                        <a:pt x="4" y="0"/>
                      </a:lnTo>
                      <a:lnTo>
                        <a:pt x="4" y="0"/>
                      </a:lnTo>
                      <a:lnTo>
                        <a:pt x="0" y="2"/>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 name="Freeform 707"/>
                <p:cNvSpPr>
                  <a:spLocks/>
                </p:cNvSpPr>
                <p:nvPr/>
              </p:nvSpPr>
              <p:spPr bwMode="auto">
                <a:xfrm>
                  <a:off x="700" y="2428"/>
                  <a:ext cx="10" cy="11"/>
                </a:xfrm>
                <a:custGeom>
                  <a:avLst/>
                  <a:gdLst>
                    <a:gd name="T0" fmla="*/ 0 w 10"/>
                    <a:gd name="T1" fmla="*/ 3 h 11"/>
                    <a:gd name="T2" fmla="*/ 0 w 10"/>
                    <a:gd name="T3" fmla="*/ 3 h 11"/>
                    <a:gd name="T4" fmla="*/ 6 w 10"/>
                    <a:gd name="T5" fmla="*/ 11 h 11"/>
                    <a:gd name="T6" fmla="*/ 10 w 10"/>
                    <a:gd name="T7" fmla="*/ 9 h 11"/>
                    <a:gd name="T8" fmla="*/ 4 w 10"/>
                    <a:gd name="T9" fmla="*/ 0 h 11"/>
                    <a:gd name="T10" fmla="*/ 4 w 10"/>
                    <a:gd name="T11" fmla="*/ 0 h 11"/>
                    <a:gd name="T12" fmla="*/ 0 w 10"/>
                    <a:gd name="T13" fmla="*/ 3 h 11"/>
                    <a:gd name="T14" fmla="*/ 0 w 10"/>
                    <a:gd name="T15" fmla="*/ 3 h 11"/>
                    <a:gd name="T16" fmla="*/ 0 w 10"/>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0" y="3"/>
                      </a:moveTo>
                      <a:lnTo>
                        <a:pt x="0" y="3"/>
                      </a:lnTo>
                      <a:lnTo>
                        <a:pt x="6" y="11"/>
                      </a:lnTo>
                      <a:lnTo>
                        <a:pt x="10" y="9"/>
                      </a:lnTo>
                      <a:lnTo>
                        <a:pt x="4" y="0"/>
                      </a:lnTo>
                      <a:lnTo>
                        <a:pt x="4"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 name="Freeform 708"/>
                <p:cNvSpPr>
                  <a:spLocks/>
                </p:cNvSpPr>
                <p:nvPr/>
              </p:nvSpPr>
              <p:spPr bwMode="auto">
                <a:xfrm>
                  <a:off x="696" y="2420"/>
                  <a:ext cx="8" cy="11"/>
                </a:xfrm>
                <a:custGeom>
                  <a:avLst/>
                  <a:gdLst>
                    <a:gd name="T0" fmla="*/ 0 w 8"/>
                    <a:gd name="T1" fmla="*/ 1 h 11"/>
                    <a:gd name="T2" fmla="*/ 0 w 8"/>
                    <a:gd name="T3" fmla="*/ 1 h 11"/>
                    <a:gd name="T4" fmla="*/ 4 w 8"/>
                    <a:gd name="T5" fmla="*/ 11 h 11"/>
                    <a:gd name="T6" fmla="*/ 8 w 8"/>
                    <a:gd name="T7" fmla="*/ 8 h 11"/>
                    <a:gd name="T8" fmla="*/ 3 w 8"/>
                    <a:gd name="T9" fmla="*/ 0 h 11"/>
                    <a:gd name="T10" fmla="*/ 3 w 8"/>
                    <a:gd name="T11" fmla="*/ 0 h 11"/>
                    <a:gd name="T12" fmla="*/ 0 w 8"/>
                    <a:gd name="T13" fmla="*/ 1 h 11"/>
                    <a:gd name="T14" fmla="*/ 0 w 8"/>
                    <a:gd name="T15" fmla="*/ 1 h 11"/>
                    <a:gd name="T16" fmla="*/ 0 w 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0" y="1"/>
                      </a:moveTo>
                      <a:lnTo>
                        <a:pt x="0" y="1"/>
                      </a:lnTo>
                      <a:lnTo>
                        <a:pt x="4" y="11"/>
                      </a:lnTo>
                      <a:lnTo>
                        <a:pt x="8" y="8"/>
                      </a:lnTo>
                      <a:lnTo>
                        <a:pt x="3" y="0"/>
                      </a:lnTo>
                      <a:lnTo>
                        <a:pt x="3" y="0"/>
                      </a:lnTo>
                      <a:lnTo>
                        <a:pt x="0" y="1"/>
                      </a:lnTo>
                      <a:lnTo>
                        <a:pt x="0"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 name="Freeform 709"/>
                <p:cNvSpPr>
                  <a:spLocks/>
                </p:cNvSpPr>
                <p:nvPr/>
              </p:nvSpPr>
              <p:spPr bwMode="auto">
                <a:xfrm>
                  <a:off x="692" y="2411"/>
                  <a:ext cx="7" cy="10"/>
                </a:xfrm>
                <a:custGeom>
                  <a:avLst/>
                  <a:gdLst>
                    <a:gd name="T0" fmla="*/ 0 w 7"/>
                    <a:gd name="T1" fmla="*/ 1 h 10"/>
                    <a:gd name="T2" fmla="*/ 0 w 7"/>
                    <a:gd name="T3" fmla="*/ 1 h 10"/>
                    <a:gd name="T4" fmla="*/ 4 w 7"/>
                    <a:gd name="T5" fmla="*/ 10 h 10"/>
                    <a:gd name="T6" fmla="*/ 7 w 7"/>
                    <a:gd name="T7" fmla="*/ 9 h 10"/>
                    <a:gd name="T8" fmla="*/ 4 w 7"/>
                    <a:gd name="T9" fmla="*/ 0 h 10"/>
                    <a:gd name="T10" fmla="*/ 4 w 7"/>
                    <a:gd name="T11" fmla="*/ 0 h 10"/>
                    <a:gd name="T12" fmla="*/ 0 w 7"/>
                    <a:gd name="T13" fmla="*/ 1 h 10"/>
                    <a:gd name="T14" fmla="*/ 0 w 7"/>
                    <a:gd name="T15" fmla="*/ 1 h 10"/>
                    <a:gd name="T16" fmla="*/ 0 w 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0">
                      <a:moveTo>
                        <a:pt x="0" y="1"/>
                      </a:moveTo>
                      <a:lnTo>
                        <a:pt x="0" y="1"/>
                      </a:lnTo>
                      <a:lnTo>
                        <a:pt x="4" y="10"/>
                      </a:lnTo>
                      <a:lnTo>
                        <a:pt x="7" y="9"/>
                      </a:lnTo>
                      <a:lnTo>
                        <a:pt x="4" y="0"/>
                      </a:lnTo>
                      <a:lnTo>
                        <a:pt x="4" y="0"/>
                      </a:lnTo>
                      <a:lnTo>
                        <a:pt x="0" y="1"/>
                      </a:lnTo>
                      <a:lnTo>
                        <a:pt x="0"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 name="Freeform 710"/>
                <p:cNvSpPr>
                  <a:spLocks/>
                </p:cNvSpPr>
                <p:nvPr/>
              </p:nvSpPr>
              <p:spPr bwMode="auto">
                <a:xfrm>
                  <a:off x="690" y="2401"/>
                  <a:ext cx="6" cy="11"/>
                </a:xfrm>
                <a:custGeom>
                  <a:avLst/>
                  <a:gdLst>
                    <a:gd name="T0" fmla="*/ 0 w 6"/>
                    <a:gd name="T1" fmla="*/ 0 h 11"/>
                    <a:gd name="T2" fmla="*/ 0 w 6"/>
                    <a:gd name="T3" fmla="*/ 1 h 11"/>
                    <a:gd name="T4" fmla="*/ 2 w 6"/>
                    <a:gd name="T5" fmla="*/ 11 h 11"/>
                    <a:gd name="T6" fmla="*/ 6 w 6"/>
                    <a:gd name="T7" fmla="*/ 10 h 11"/>
                    <a:gd name="T8" fmla="*/ 3 w 6"/>
                    <a:gd name="T9" fmla="*/ 0 h 11"/>
                    <a:gd name="T10" fmla="*/ 3 w 6"/>
                    <a:gd name="T11" fmla="*/ 0 h 11"/>
                    <a:gd name="T12" fmla="*/ 0 w 6"/>
                    <a:gd name="T13" fmla="*/ 0 h 11"/>
                    <a:gd name="T14" fmla="*/ 0 w 6"/>
                    <a:gd name="T15" fmla="*/ 0 h 11"/>
                    <a:gd name="T16" fmla="*/ 0 w 6"/>
                    <a:gd name="T17" fmla="*/ 1 h 11"/>
                    <a:gd name="T18" fmla="*/ 0 w 6"/>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1">
                      <a:moveTo>
                        <a:pt x="0" y="0"/>
                      </a:moveTo>
                      <a:lnTo>
                        <a:pt x="0" y="1"/>
                      </a:lnTo>
                      <a:lnTo>
                        <a:pt x="2" y="11"/>
                      </a:lnTo>
                      <a:lnTo>
                        <a:pt x="6" y="10"/>
                      </a:lnTo>
                      <a:lnTo>
                        <a:pt x="3" y="0"/>
                      </a:lnTo>
                      <a:lnTo>
                        <a:pt x="3" y="0"/>
                      </a:lnTo>
                      <a:lnTo>
                        <a:pt x="0" y="0"/>
                      </a:lnTo>
                      <a:lnTo>
                        <a:pt x="0" y="0"/>
                      </a:lnTo>
                      <a:lnTo>
                        <a:pt x="0"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 name="Freeform 711"/>
                <p:cNvSpPr>
                  <a:spLocks/>
                </p:cNvSpPr>
                <p:nvPr/>
              </p:nvSpPr>
              <p:spPr bwMode="auto">
                <a:xfrm>
                  <a:off x="687" y="2391"/>
                  <a:ext cx="6" cy="10"/>
                </a:xfrm>
                <a:custGeom>
                  <a:avLst/>
                  <a:gdLst>
                    <a:gd name="T0" fmla="*/ 0 w 6"/>
                    <a:gd name="T1" fmla="*/ 1 h 10"/>
                    <a:gd name="T2" fmla="*/ 0 w 6"/>
                    <a:gd name="T3" fmla="*/ 1 h 10"/>
                    <a:gd name="T4" fmla="*/ 3 w 6"/>
                    <a:gd name="T5" fmla="*/ 10 h 10"/>
                    <a:gd name="T6" fmla="*/ 6 w 6"/>
                    <a:gd name="T7" fmla="*/ 10 h 10"/>
                    <a:gd name="T8" fmla="*/ 5 w 6"/>
                    <a:gd name="T9" fmla="*/ 0 h 10"/>
                    <a:gd name="T10" fmla="*/ 5 w 6"/>
                    <a:gd name="T11" fmla="*/ 1 h 10"/>
                    <a:gd name="T12" fmla="*/ 0 w 6"/>
                    <a:gd name="T13" fmla="*/ 1 h 10"/>
                    <a:gd name="T14" fmla="*/ 0 w 6"/>
                    <a:gd name="T15" fmla="*/ 1 h 10"/>
                    <a:gd name="T16" fmla="*/ 0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0" y="1"/>
                      </a:moveTo>
                      <a:lnTo>
                        <a:pt x="0" y="1"/>
                      </a:lnTo>
                      <a:lnTo>
                        <a:pt x="3" y="10"/>
                      </a:lnTo>
                      <a:lnTo>
                        <a:pt x="6" y="10"/>
                      </a:lnTo>
                      <a:lnTo>
                        <a:pt x="5" y="0"/>
                      </a:lnTo>
                      <a:lnTo>
                        <a:pt x="5" y="1"/>
                      </a:lnTo>
                      <a:lnTo>
                        <a:pt x="0" y="1"/>
                      </a:lnTo>
                      <a:lnTo>
                        <a:pt x="0"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 name="Freeform 712"/>
                <p:cNvSpPr>
                  <a:spLocks/>
                </p:cNvSpPr>
                <p:nvPr/>
              </p:nvSpPr>
              <p:spPr bwMode="auto">
                <a:xfrm>
                  <a:off x="687" y="2381"/>
                  <a:ext cx="5" cy="11"/>
                </a:xfrm>
                <a:custGeom>
                  <a:avLst/>
                  <a:gdLst>
                    <a:gd name="T0" fmla="*/ 0 w 5"/>
                    <a:gd name="T1" fmla="*/ 0 h 11"/>
                    <a:gd name="T2" fmla="*/ 0 w 5"/>
                    <a:gd name="T3" fmla="*/ 0 h 11"/>
                    <a:gd name="T4" fmla="*/ 0 w 5"/>
                    <a:gd name="T5" fmla="*/ 11 h 11"/>
                    <a:gd name="T6" fmla="*/ 5 w 5"/>
                    <a:gd name="T7" fmla="*/ 11 h 11"/>
                    <a:gd name="T8" fmla="*/ 4 w 5"/>
                    <a:gd name="T9" fmla="*/ 0 h 11"/>
                    <a:gd name="T10" fmla="*/ 4 w 5"/>
                    <a:gd name="T11" fmla="*/ 0 h 11"/>
                    <a:gd name="T12" fmla="*/ 0 w 5"/>
                    <a:gd name="T13" fmla="*/ 0 h 11"/>
                    <a:gd name="T14" fmla="*/ 0 w 5"/>
                    <a:gd name="T15" fmla="*/ 0 h 11"/>
                    <a:gd name="T16" fmla="*/ 0 w 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0" y="0"/>
                      </a:moveTo>
                      <a:lnTo>
                        <a:pt x="0" y="0"/>
                      </a:lnTo>
                      <a:lnTo>
                        <a:pt x="0" y="11"/>
                      </a:lnTo>
                      <a:lnTo>
                        <a:pt x="5" y="11"/>
                      </a:lnTo>
                      <a:lnTo>
                        <a:pt x="4" y="0"/>
                      </a:lnTo>
                      <a:lnTo>
                        <a:pt x="4"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0" name="Freeform 713"/>
                <p:cNvSpPr>
                  <a:spLocks/>
                </p:cNvSpPr>
                <p:nvPr/>
              </p:nvSpPr>
              <p:spPr bwMode="auto">
                <a:xfrm>
                  <a:off x="687" y="2372"/>
                  <a:ext cx="4" cy="9"/>
                </a:xfrm>
                <a:custGeom>
                  <a:avLst/>
                  <a:gdLst>
                    <a:gd name="T0" fmla="*/ 0 w 4"/>
                    <a:gd name="T1" fmla="*/ 0 h 9"/>
                    <a:gd name="T2" fmla="*/ 0 w 4"/>
                    <a:gd name="T3" fmla="*/ 0 h 9"/>
                    <a:gd name="T4" fmla="*/ 0 w 4"/>
                    <a:gd name="T5" fmla="*/ 9 h 9"/>
                    <a:gd name="T6" fmla="*/ 4 w 4"/>
                    <a:gd name="T7" fmla="*/ 9 h 9"/>
                    <a:gd name="T8" fmla="*/ 4 w 4"/>
                    <a:gd name="T9" fmla="*/ 0 h 9"/>
                    <a:gd name="T10" fmla="*/ 4 w 4"/>
                    <a:gd name="T11" fmla="*/ 0 h 9"/>
                    <a:gd name="T12" fmla="*/ 0 w 4"/>
                    <a:gd name="T13" fmla="*/ 0 h 9"/>
                    <a:gd name="T14" fmla="*/ 0 w 4"/>
                    <a:gd name="T15" fmla="*/ 0 h 9"/>
                    <a:gd name="T16" fmla="*/ 0 w 4"/>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9">
                      <a:moveTo>
                        <a:pt x="0" y="0"/>
                      </a:moveTo>
                      <a:lnTo>
                        <a:pt x="0" y="0"/>
                      </a:lnTo>
                      <a:lnTo>
                        <a:pt x="0" y="9"/>
                      </a:lnTo>
                      <a:lnTo>
                        <a:pt x="4" y="9"/>
                      </a:lnTo>
                      <a:lnTo>
                        <a:pt x="4" y="0"/>
                      </a:lnTo>
                      <a:lnTo>
                        <a:pt x="4"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1" name="Freeform 714"/>
                <p:cNvSpPr>
                  <a:spLocks/>
                </p:cNvSpPr>
                <p:nvPr/>
              </p:nvSpPr>
              <p:spPr bwMode="auto">
                <a:xfrm>
                  <a:off x="687" y="2361"/>
                  <a:ext cx="5" cy="11"/>
                </a:xfrm>
                <a:custGeom>
                  <a:avLst/>
                  <a:gdLst>
                    <a:gd name="T0" fmla="*/ 1 w 5"/>
                    <a:gd name="T1" fmla="*/ 0 h 11"/>
                    <a:gd name="T2" fmla="*/ 1 w 5"/>
                    <a:gd name="T3" fmla="*/ 0 h 11"/>
                    <a:gd name="T4" fmla="*/ 0 w 5"/>
                    <a:gd name="T5" fmla="*/ 11 h 11"/>
                    <a:gd name="T6" fmla="*/ 4 w 5"/>
                    <a:gd name="T7" fmla="*/ 11 h 11"/>
                    <a:gd name="T8" fmla="*/ 5 w 5"/>
                    <a:gd name="T9" fmla="*/ 1 h 11"/>
                    <a:gd name="T10" fmla="*/ 5 w 5"/>
                    <a:gd name="T11" fmla="*/ 1 h 11"/>
                    <a:gd name="T12" fmla="*/ 1 w 5"/>
                    <a:gd name="T13" fmla="*/ 0 h 11"/>
                    <a:gd name="T14" fmla="*/ 1 w 5"/>
                    <a:gd name="T15" fmla="*/ 0 h 11"/>
                    <a:gd name="T16" fmla="*/ 1 w 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1" y="0"/>
                      </a:moveTo>
                      <a:lnTo>
                        <a:pt x="1" y="0"/>
                      </a:lnTo>
                      <a:lnTo>
                        <a:pt x="0" y="11"/>
                      </a:lnTo>
                      <a:lnTo>
                        <a:pt x="4" y="11"/>
                      </a:lnTo>
                      <a:lnTo>
                        <a:pt x="5" y="1"/>
                      </a:lnTo>
                      <a:lnTo>
                        <a:pt x="5" y="1"/>
                      </a:lnTo>
                      <a:lnTo>
                        <a:pt x="1" y="0"/>
                      </a:lnTo>
                      <a:lnTo>
                        <a:pt x="1" y="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2" name="Freeform 715"/>
                <p:cNvSpPr>
                  <a:spLocks/>
                </p:cNvSpPr>
                <p:nvPr/>
              </p:nvSpPr>
              <p:spPr bwMode="auto">
                <a:xfrm>
                  <a:off x="688" y="2352"/>
                  <a:ext cx="6" cy="10"/>
                </a:xfrm>
                <a:custGeom>
                  <a:avLst/>
                  <a:gdLst>
                    <a:gd name="T0" fmla="*/ 3 w 6"/>
                    <a:gd name="T1" fmla="*/ 0 h 10"/>
                    <a:gd name="T2" fmla="*/ 3 w 6"/>
                    <a:gd name="T3" fmla="*/ 0 h 10"/>
                    <a:gd name="T4" fmla="*/ 0 w 6"/>
                    <a:gd name="T5" fmla="*/ 9 h 10"/>
                    <a:gd name="T6" fmla="*/ 4 w 6"/>
                    <a:gd name="T7" fmla="*/ 10 h 10"/>
                    <a:gd name="T8" fmla="*/ 6 w 6"/>
                    <a:gd name="T9" fmla="*/ 0 h 10"/>
                    <a:gd name="T10" fmla="*/ 6 w 6"/>
                    <a:gd name="T11" fmla="*/ 1 h 10"/>
                    <a:gd name="T12" fmla="*/ 3 w 6"/>
                    <a:gd name="T13" fmla="*/ 0 h 10"/>
                    <a:gd name="T14" fmla="*/ 3 w 6"/>
                    <a:gd name="T15" fmla="*/ 0 h 10"/>
                    <a:gd name="T16" fmla="*/ 3 w 6"/>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3" y="0"/>
                      </a:moveTo>
                      <a:lnTo>
                        <a:pt x="3" y="0"/>
                      </a:lnTo>
                      <a:lnTo>
                        <a:pt x="0" y="9"/>
                      </a:lnTo>
                      <a:lnTo>
                        <a:pt x="4" y="10"/>
                      </a:lnTo>
                      <a:lnTo>
                        <a:pt x="6" y="0"/>
                      </a:lnTo>
                      <a:lnTo>
                        <a:pt x="6" y="1"/>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3" name="Freeform 716"/>
                <p:cNvSpPr>
                  <a:spLocks/>
                </p:cNvSpPr>
                <p:nvPr/>
              </p:nvSpPr>
              <p:spPr bwMode="auto">
                <a:xfrm>
                  <a:off x="691" y="2341"/>
                  <a:ext cx="6" cy="12"/>
                </a:xfrm>
                <a:custGeom>
                  <a:avLst/>
                  <a:gdLst>
                    <a:gd name="T0" fmla="*/ 2 w 6"/>
                    <a:gd name="T1" fmla="*/ 0 h 12"/>
                    <a:gd name="T2" fmla="*/ 2 w 6"/>
                    <a:gd name="T3" fmla="*/ 0 h 12"/>
                    <a:gd name="T4" fmla="*/ 0 w 6"/>
                    <a:gd name="T5" fmla="*/ 11 h 12"/>
                    <a:gd name="T6" fmla="*/ 3 w 6"/>
                    <a:gd name="T7" fmla="*/ 12 h 12"/>
                    <a:gd name="T8" fmla="*/ 6 w 6"/>
                    <a:gd name="T9" fmla="*/ 1 h 12"/>
                    <a:gd name="T10" fmla="*/ 6 w 6"/>
                    <a:gd name="T11" fmla="*/ 1 h 12"/>
                    <a:gd name="T12" fmla="*/ 2 w 6"/>
                    <a:gd name="T13" fmla="*/ 0 h 12"/>
                    <a:gd name="T14" fmla="*/ 2 w 6"/>
                    <a:gd name="T15" fmla="*/ 0 h 12"/>
                    <a:gd name="T16" fmla="*/ 2 w 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2" y="0"/>
                      </a:moveTo>
                      <a:lnTo>
                        <a:pt x="2" y="0"/>
                      </a:lnTo>
                      <a:lnTo>
                        <a:pt x="0" y="11"/>
                      </a:lnTo>
                      <a:lnTo>
                        <a:pt x="3" y="12"/>
                      </a:lnTo>
                      <a:lnTo>
                        <a:pt x="6" y="1"/>
                      </a:lnTo>
                      <a:lnTo>
                        <a:pt x="6" y="1"/>
                      </a:lnTo>
                      <a:lnTo>
                        <a:pt x="2"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4" name="Freeform 717"/>
                <p:cNvSpPr>
                  <a:spLocks/>
                </p:cNvSpPr>
                <p:nvPr/>
              </p:nvSpPr>
              <p:spPr bwMode="auto">
                <a:xfrm>
                  <a:off x="693" y="2332"/>
                  <a:ext cx="9" cy="10"/>
                </a:xfrm>
                <a:custGeom>
                  <a:avLst/>
                  <a:gdLst>
                    <a:gd name="T0" fmla="*/ 5 w 9"/>
                    <a:gd name="T1" fmla="*/ 0 h 10"/>
                    <a:gd name="T2" fmla="*/ 5 w 9"/>
                    <a:gd name="T3" fmla="*/ 0 h 10"/>
                    <a:gd name="T4" fmla="*/ 0 w 9"/>
                    <a:gd name="T5" fmla="*/ 9 h 10"/>
                    <a:gd name="T6" fmla="*/ 4 w 9"/>
                    <a:gd name="T7" fmla="*/ 10 h 10"/>
                    <a:gd name="T8" fmla="*/ 9 w 9"/>
                    <a:gd name="T9" fmla="*/ 2 h 10"/>
                    <a:gd name="T10" fmla="*/ 9 w 9"/>
                    <a:gd name="T11" fmla="*/ 2 h 10"/>
                    <a:gd name="T12" fmla="*/ 5 w 9"/>
                    <a:gd name="T13" fmla="*/ 0 h 10"/>
                    <a:gd name="T14" fmla="*/ 5 w 9"/>
                    <a:gd name="T15" fmla="*/ 0 h 10"/>
                    <a:gd name="T16" fmla="*/ 5 w 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5" y="0"/>
                      </a:moveTo>
                      <a:lnTo>
                        <a:pt x="5" y="0"/>
                      </a:lnTo>
                      <a:lnTo>
                        <a:pt x="0" y="9"/>
                      </a:lnTo>
                      <a:lnTo>
                        <a:pt x="4" y="10"/>
                      </a:lnTo>
                      <a:lnTo>
                        <a:pt x="9" y="2"/>
                      </a:lnTo>
                      <a:lnTo>
                        <a:pt x="9" y="2"/>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5" name="Freeform 718"/>
                <p:cNvSpPr>
                  <a:spLocks/>
                </p:cNvSpPr>
                <p:nvPr/>
              </p:nvSpPr>
              <p:spPr bwMode="auto">
                <a:xfrm>
                  <a:off x="698" y="2322"/>
                  <a:ext cx="8" cy="12"/>
                </a:xfrm>
                <a:custGeom>
                  <a:avLst/>
                  <a:gdLst>
                    <a:gd name="T0" fmla="*/ 5 w 8"/>
                    <a:gd name="T1" fmla="*/ 0 h 12"/>
                    <a:gd name="T2" fmla="*/ 5 w 8"/>
                    <a:gd name="T3" fmla="*/ 0 h 12"/>
                    <a:gd name="T4" fmla="*/ 0 w 8"/>
                    <a:gd name="T5" fmla="*/ 10 h 12"/>
                    <a:gd name="T6" fmla="*/ 4 w 8"/>
                    <a:gd name="T7" fmla="*/ 12 h 12"/>
                    <a:gd name="T8" fmla="*/ 8 w 8"/>
                    <a:gd name="T9" fmla="*/ 3 h 12"/>
                    <a:gd name="T10" fmla="*/ 8 w 8"/>
                    <a:gd name="T11" fmla="*/ 3 h 12"/>
                    <a:gd name="T12" fmla="*/ 5 w 8"/>
                    <a:gd name="T13" fmla="*/ 0 h 12"/>
                    <a:gd name="T14" fmla="*/ 5 w 8"/>
                    <a:gd name="T15" fmla="*/ 0 h 12"/>
                    <a:gd name="T16" fmla="*/ 5 w 8"/>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2">
                      <a:moveTo>
                        <a:pt x="5" y="0"/>
                      </a:moveTo>
                      <a:lnTo>
                        <a:pt x="5" y="0"/>
                      </a:lnTo>
                      <a:lnTo>
                        <a:pt x="0" y="10"/>
                      </a:lnTo>
                      <a:lnTo>
                        <a:pt x="4" y="12"/>
                      </a:lnTo>
                      <a:lnTo>
                        <a:pt x="8" y="3"/>
                      </a:lnTo>
                      <a:lnTo>
                        <a:pt x="8" y="3"/>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6" name="Freeform 719"/>
                <p:cNvSpPr>
                  <a:spLocks/>
                </p:cNvSpPr>
                <p:nvPr/>
              </p:nvSpPr>
              <p:spPr bwMode="auto">
                <a:xfrm>
                  <a:off x="703" y="2314"/>
                  <a:ext cx="9" cy="11"/>
                </a:xfrm>
                <a:custGeom>
                  <a:avLst/>
                  <a:gdLst>
                    <a:gd name="T0" fmla="*/ 6 w 9"/>
                    <a:gd name="T1" fmla="*/ 0 h 11"/>
                    <a:gd name="T2" fmla="*/ 6 w 9"/>
                    <a:gd name="T3" fmla="*/ 0 h 11"/>
                    <a:gd name="T4" fmla="*/ 0 w 9"/>
                    <a:gd name="T5" fmla="*/ 8 h 11"/>
                    <a:gd name="T6" fmla="*/ 3 w 9"/>
                    <a:gd name="T7" fmla="*/ 11 h 11"/>
                    <a:gd name="T8" fmla="*/ 9 w 9"/>
                    <a:gd name="T9" fmla="*/ 2 h 11"/>
                    <a:gd name="T10" fmla="*/ 9 w 9"/>
                    <a:gd name="T11" fmla="*/ 2 h 11"/>
                    <a:gd name="T12" fmla="*/ 6 w 9"/>
                    <a:gd name="T13" fmla="*/ 0 h 11"/>
                    <a:gd name="T14" fmla="*/ 6 w 9"/>
                    <a:gd name="T15" fmla="*/ 0 h 11"/>
                    <a:gd name="T16" fmla="*/ 6 w 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6" y="0"/>
                      </a:moveTo>
                      <a:lnTo>
                        <a:pt x="6" y="0"/>
                      </a:lnTo>
                      <a:lnTo>
                        <a:pt x="0" y="8"/>
                      </a:lnTo>
                      <a:lnTo>
                        <a:pt x="3" y="11"/>
                      </a:lnTo>
                      <a:lnTo>
                        <a:pt x="9" y="2"/>
                      </a:lnTo>
                      <a:lnTo>
                        <a:pt x="9" y="2"/>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7" name="Freeform 720"/>
                <p:cNvSpPr>
                  <a:spLocks/>
                </p:cNvSpPr>
                <p:nvPr/>
              </p:nvSpPr>
              <p:spPr bwMode="auto">
                <a:xfrm>
                  <a:off x="709" y="2306"/>
                  <a:ext cx="11" cy="10"/>
                </a:xfrm>
                <a:custGeom>
                  <a:avLst/>
                  <a:gdLst>
                    <a:gd name="T0" fmla="*/ 7 w 11"/>
                    <a:gd name="T1" fmla="*/ 0 h 10"/>
                    <a:gd name="T2" fmla="*/ 7 w 11"/>
                    <a:gd name="T3" fmla="*/ 0 h 10"/>
                    <a:gd name="T4" fmla="*/ 0 w 11"/>
                    <a:gd name="T5" fmla="*/ 8 h 10"/>
                    <a:gd name="T6" fmla="*/ 3 w 11"/>
                    <a:gd name="T7" fmla="*/ 10 h 10"/>
                    <a:gd name="T8" fmla="*/ 11 w 11"/>
                    <a:gd name="T9" fmla="*/ 2 h 10"/>
                    <a:gd name="T10" fmla="*/ 9 w 11"/>
                    <a:gd name="T11" fmla="*/ 2 h 10"/>
                    <a:gd name="T12" fmla="*/ 7 w 11"/>
                    <a:gd name="T13" fmla="*/ 0 h 10"/>
                    <a:gd name="T14" fmla="*/ 7 w 11"/>
                    <a:gd name="T15" fmla="*/ 0 h 10"/>
                    <a:gd name="T16" fmla="*/ 7 w 1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7" y="0"/>
                      </a:moveTo>
                      <a:lnTo>
                        <a:pt x="7" y="0"/>
                      </a:lnTo>
                      <a:lnTo>
                        <a:pt x="0" y="8"/>
                      </a:lnTo>
                      <a:lnTo>
                        <a:pt x="3" y="10"/>
                      </a:lnTo>
                      <a:lnTo>
                        <a:pt x="11" y="2"/>
                      </a:lnTo>
                      <a:lnTo>
                        <a:pt x="9" y="2"/>
                      </a:lnTo>
                      <a:lnTo>
                        <a:pt x="7" y="0"/>
                      </a:lnTo>
                      <a:lnTo>
                        <a:pt x="7"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8" name="Freeform 721"/>
                <p:cNvSpPr>
                  <a:spLocks/>
                </p:cNvSpPr>
                <p:nvPr/>
              </p:nvSpPr>
              <p:spPr bwMode="auto">
                <a:xfrm>
                  <a:off x="716" y="2302"/>
                  <a:ext cx="7" cy="6"/>
                </a:xfrm>
                <a:custGeom>
                  <a:avLst/>
                  <a:gdLst>
                    <a:gd name="T0" fmla="*/ 4 w 7"/>
                    <a:gd name="T1" fmla="*/ 0 h 6"/>
                    <a:gd name="T2" fmla="*/ 4 w 7"/>
                    <a:gd name="T3" fmla="*/ 0 h 6"/>
                    <a:gd name="T4" fmla="*/ 0 w 7"/>
                    <a:gd name="T5" fmla="*/ 4 h 6"/>
                    <a:gd name="T6" fmla="*/ 2 w 7"/>
                    <a:gd name="T7" fmla="*/ 6 h 6"/>
                    <a:gd name="T8" fmla="*/ 7 w 7"/>
                    <a:gd name="T9" fmla="*/ 3 h 6"/>
                    <a:gd name="T10" fmla="*/ 6 w 7"/>
                    <a:gd name="T11" fmla="*/ 3 h 6"/>
                    <a:gd name="T12" fmla="*/ 4 w 7"/>
                    <a:gd name="T13" fmla="*/ 0 h 6"/>
                    <a:gd name="T14" fmla="*/ 4 w 7"/>
                    <a:gd name="T15" fmla="*/ 0 h 6"/>
                    <a:gd name="T16" fmla="*/ 4 w 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4" y="0"/>
                      </a:moveTo>
                      <a:lnTo>
                        <a:pt x="4" y="0"/>
                      </a:lnTo>
                      <a:lnTo>
                        <a:pt x="0" y="4"/>
                      </a:lnTo>
                      <a:lnTo>
                        <a:pt x="2" y="6"/>
                      </a:lnTo>
                      <a:lnTo>
                        <a:pt x="7" y="3"/>
                      </a:lnTo>
                      <a:lnTo>
                        <a:pt x="6" y="3"/>
                      </a:lnTo>
                      <a:lnTo>
                        <a:pt x="4" y="0"/>
                      </a:lnTo>
                      <a:lnTo>
                        <a:pt x="4"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9" name="Freeform 722"/>
                <p:cNvSpPr>
                  <a:spLocks/>
                </p:cNvSpPr>
                <p:nvPr/>
              </p:nvSpPr>
              <p:spPr bwMode="auto">
                <a:xfrm>
                  <a:off x="720" y="2299"/>
                  <a:ext cx="7" cy="6"/>
                </a:xfrm>
                <a:custGeom>
                  <a:avLst/>
                  <a:gdLst>
                    <a:gd name="T0" fmla="*/ 4 w 7"/>
                    <a:gd name="T1" fmla="*/ 0 h 6"/>
                    <a:gd name="T2" fmla="*/ 4 w 7"/>
                    <a:gd name="T3" fmla="*/ 0 h 6"/>
                    <a:gd name="T4" fmla="*/ 0 w 7"/>
                    <a:gd name="T5" fmla="*/ 3 h 6"/>
                    <a:gd name="T6" fmla="*/ 2 w 7"/>
                    <a:gd name="T7" fmla="*/ 6 h 6"/>
                    <a:gd name="T8" fmla="*/ 7 w 7"/>
                    <a:gd name="T9" fmla="*/ 2 h 6"/>
                    <a:gd name="T10" fmla="*/ 7 w 7"/>
                    <a:gd name="T11" fmla="*/ 2 h 6"/>
                    <a:gd name="T12" fmla="*/ 4 w 7"/>
                    <a:gd name="T13" fmla="*/ 0 h 6"/>
                    <a:gd name="T14" fmla="*/ 4 w 7"/>
                    <a:gd name="T15" fmla="*/ 0 h 6"/>
                    <a:gd name="T16" fmla="*/ 4 w 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4" y="0"/>
                      </a:moveTo>
                      <a:lnTo>
                        <a:pt x="4" y="0"/>
                      </a:lnTo>
                      <a:lnTo>
                        <a:pt x="0" y="3"/>
                      </a:lnTo>
                      <a:lnTo>
                        <a:pt x="2" y="6"/>
                      </a:lnTo>
                      <a:lnTo>
                        <a:pt x="7" y="2"/>
                      </a:lnTo>
                      <a:lnTo>
                        <a:pt x="7" y="2"/>
                      </a:lnTo>
                      <a:lnTo>
                        <a:pt x="4" y="0"/>
                      </a:lnTo>
                      <a:lnTo>
                        <a:pt x="4"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0" name="Freeform 723"/>
                <p:cNvSpPr>
                  <a:spLocks/>
                </p:cNvSpPr>
                <p:nvPr/>
              </p:nvSpPr>
              <p:spPr bwMode="auto">
                <a:xfrm>
                  <a:off x="724" y="2295"/>
                  <a:ext cx="6" cy="6"/>
                </a:xfrm>
                <a:custGeom>
                  <a:avLst/>
                  <a:gdLst>
                    <a:gd name="T0" fmla="*/ 4 w 6"/>
                    <a:gd name="T1" fmla="*/ 0 h 6"/>
                    <a:gd name="T2" fmla="*/ 4 w 6"/>
                    <a:gd name="T3" fmla="*/ 0 h 6"/>
                    <a:gd name="T4" fmla="*/ 0 w 6"/>
                    <a:gd name="T5" fmla="*/ 4 h 6"/>
                    <a:gd name="T6" fmla="*/ 3 w 6"/>
                    <a:gd name="T7" fmla="*/ 6 h 6"/>
                    <a:gd name="T8" fmla="*/ 6 w 6"/>
                    <a:gd name="T9" fmla="*/ 4 h 6"/>
                    <a:gd name="T10" fmla="*/ 6 w 6"/>
                    <a:gd name="T11" fmla="*/ 4 h 6"/>
                    <a:gd name="T12" fmla="*/ 4 w 6"/>
                    <a:gd name="T13" fmla="*/ 0 h 6"/>
                    <a:gd name="T14" fmla="*/ 4 w 6"/>
                    <a:gd name="T15" fmla="*/ 0 h 6"/>
                    <a:gd name="T16" fmla="*/ 4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4" y="0"/>
                      </a:moveTo>
                      <a:lnTo>
                        <a:pt x="4" y="0"/>
                      </a:lnTo>
                      <a:lnTo>
                        <a:pt x="0" y="4"/>
                      </a:lnTo>
                      <a:lnTo>
                        <a:pt x="3" y="6"/>
                      </a:lnTo>
                      <a:lnTo>
                        <a:pt x="6" y="4"/>
                      </a:lnTo>
                      <a:lnTo>
                        <a:pt x="6" y="4"/>
                      </a:lnTo>
                      <a:lnTo>
                        <a:pt x="4" y="0"/>
                      </a:lnTo>
                      <a:lnTo>
                        <a:pt x="4"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1" name="Freeform 724"/>
                <p:cNvSpPr>
                  <a:spLocks/>
                </p:cNvSpPr>
                <p:nvPr/>
              </p:nvSpPr>
              <p:spPr bwMode="auto">
                <a:xfrm>
                  <a:off x="728" y="2292"/>
                  <a:ext cx="7" cy="7"/>
                </a:xfrm>
                <a:custGeom>
                  <a:avLst/>
                  <a:gdLst>
                    <a:gd name="T0" fmla="*/ 5 w 7"/>
                    <a:gd name="T1" fmla="*/ 0 h 7"/>
                    <a:gd name="T2" fmla="*/ 5 w 7"/>
                    <a:gd name="T3" fmla="*/ 0 h 7"/>
                    <a:gd name="T4" fmla="*/ 0 w 7"/>
                    <a:gd name="T5" fmla="*/ 3 h 7"/>
                    <a:gd name="T6" fmla="*/ 2 w 7"/>
                    <a:gd name="T7" fmla="*/ 7 h 7"/>
                    <a:gd name="T8" fmla="*/ 7 w 7"/>
                    <a:gd name="T9" fmla="*/ 3 h 7"/>
                    <a:gd name="T10" fmla="*/ 7 w 7"/>
                    <a:gd name="T11" fmla="*/ 3 h 7"/>
                    <a:gd name="T12" fmla="*/ 5 w 7"/>
                    <a:gd name="T13" fmla="*/ 0 h 7"/>
                    <a:gd name="T14" fmla="*/ 5 w 7"/>
                    <a:gd name="T15" fmla="*/ 0 h 7"/>
                    <a:gd name="T16" fmla="*/ 5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5" y="0"/>
                      </a:moveTo>
                      <a:lnTo>
                        <a:pt x="5" y="0"/>
                      </a:lnTo>
                      <a:lnTo>
                        <a:pt x="0" y="3"/>
                      </a:lnTo>
                      <a:lnTo>
                        <a:pt x="2" y="7"/>
                      </a:lnTo>
                      <a:lnTo>
                        <a:pt x="7" y="3"/>
                      </a:lnTo>
                      <a:lnTo>
                        <a:pt x="7" y="3"/>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2" name="Freeform 725"/>
                <p:cNvSpPr>
                  <a:spLocks/>
                </p:cNvSpPr>
                <p:nvPr/>
              </p:nvSpPr>
              <p:spPr bwMode="auto">
                <a:xfrm>
                  <a:off x="733" y="2289"/>
                  <a:ext cx="6" cy="6"/>
                </a:xfrm>
                <a:custGeom>
                  <a:avLst/>
                  <a:gdLst>
                    <a:gd name="T0" fmla="*/ 3 w 6"/>
                    <a:gd name="T1" fmla="*/ 0 h 6"/>
                    <a:gd name="T2" fmla="*/ 3 w 6"/>
                    <a:gd name="T3" fmla="*/ 0 h 6"/>
                    <a:gd name="T4" fmla="*/ 0 w 6"/>
                    <a:gd name="T5" fmla="*/ 3 h 6"/>
                    <a:gd name="T6" fmla="*/ 2 w 6"/>
                    <a:gd name="T7" fmla="*/ 6 h 6"/>
                    <a:gd name="T8" fmla="*/ 6 w 6"/>
                    <a:gd name="T9" fmla="*/ 4 h 6"/>
                    <a:gd name="T10" fmla="*/ 6 w 6"/>
                    <a:gd name="T11" fmla="*/ 4 h 6"/>
                    <a:gd name="T12" fmla="*/ 3 w 6"/>
                    <a:gd name="T13" fmla="*/ 0 h 6"/>
                    <a:gd name="T14" fmla="*/ 3 w 6"/>
                    <a:gd name="T15" fmla="*/ 0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lnTo>
                        <a:pt x="3" y="0"/>
                      </a:lnTo>
                      <a:lnTo>
                        <a:pt x="0" y="3"/>
                      </a:lnTo>
                      <a:lnTo>
                        <a:pt x="2" y="6"/>
                      </a:lnTo>
                      <a:lnTo>
                        <a:pt x="6" y="4"/>
                      </a:lnTo>
                      <a:lnTo>
                        <a:pt x="6" y="4"/>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3" name="Freeform 726"/>
                <p:cNvSpPr>
                  <a:spLocks/>
                </p:cNvSpPr>
                <p:nvPr/>
              </p:nvSpPr>
              <p:spPr bwMode="auto">
                <a:xfrm>
                  <a:off x="736" y="2287"/>
                  <a:ext cx="7" cy="6"/>
                </a:xfrm>
                <a:custGeom>
                  <a:avLst/>
                  <a:gdLst>
                    <a:gd name="T0" fmla="*/ 5 w 7"/>
                    <a:gd name="T1" fmla="*/ 0 h 6"/>
                    <a:gd name="T2" fmla="*/ 5 w 7"/>
                    <a:gd name="T3" fmla="*/ 0 h 6"/>
                    <a:gd name="T4" fmla="*/ 0 w 7"/>
                    <a:gd name="T5" fmla="*/ 2 h 6"/>
                    <a:gd name="T6" fmla="*/ 3 w 7"/>
                    <a:gd name="T7" fmla="*/ 6 h 6"/>
                    <a:gd name="T8" fmla="*/ 7 w 7"/>
                    <a:gd name="T9" fmla="*/ 2 h 6"/>
                    <a:gd name="T10" fmla="*/ 7 w 7"/>
                    <a:gd name="T11" fmla="*/ 2 h 6"/>
                    <a:gd name="T12" fmla="*/ 5 w 7"/>
                    <a:gd name="T13" fmla="*/ 0 h 6"/>
                    <a:gd name="T14" fmla="*/ 5 w 7"/>
                    <a:gd name="T15" fmla="*/ 0 h 6"/>
                    <a:gd name="T16" fmla="*/ 5 w 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5" y="0"/>
                      </a:moveTo>
                      <a:lnTo>
                        <a:pt x="5" y="0"/>
                      </a:lnTo>
                      <a:lnTo>
                        <a:pt x="0" y="2"/>
                      </a:lnTo>
                      <a:lnTo>
                        <a:pt x="3" y="6"/>
                      </a:lnTo>
                      <a:lnTo>
                        <a:pt x="7" y="2"/>
                      </a:lnTo>
                      <a:lnTo>
                        <a:pt x="7" y="2"/>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4" name="Freeform 727"/>
                <p:cNvSpPr>
                  <a:spLocks/>
                </p:cNvSpPr>
                <p:nvPr/>
              </p:nvSpPr>
              <p:spPr bwMode="auto">
                <a:xfrm>
                  <a:off x="741" y="2283"/>
                  <a:ext cx="7" cy="6"/>
                </a:xfrm>
                <a:custGeom>
                  <a:avLst/>
                  <a:gdLst>
                    <a:gd name="T0" fmla="*/ 5 w 7"/>
                    <a:gd name="T1" fmla="*/ 0 h 6"/>
                    <a:gd name="T2" fmla="*/ 5 w 7"/>
                    <a:gd name="T3" fmla="*/ 0 h 6"/>
                    <a:gd name="T4" fmla="*/ 0 w 7"/>
                    <a:gd name="T5" fmla="*/ 4 h 6"/>
                    <a:gd name="T6" fmla="*/ 2 w 7"/>
                    <a:gd name="T7" fmla="*/ 6 h 6"/>
                    <a:gd name="T8" fmla="*/ 7 w 7"/>
                    <a:gd name="T9" fmla="*/ 4 h 6"/>
                    <a:gd name="T10" fmla="*/ 6 w 7"/>
                    <a:gd name="T11" fmla="*/ 4 h 6"/>
                    <a:gd name="T12" fmla="*/ 5 w 7"/>
                    <a:gd name="T13" fmla="*/ 0 h 6"/>
                    <a:gd name="T14" fmla="*/ 5 w 7"/>
                    <a:gd name="T15" fmla="*/ 0 h 6"/>
                    <a:gd name="T16" fmla="*/ 5 w 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5" y="0"/>
                      </a:moveTo>
                      <a:lnTo>
                        <a:pt x="5" y="0"/>
                      </a:lnTo>
                      <a:lnTo>
                        <a:pt x="0" y="4"/>
                      </a:lnTo>
                      <a:lnTo>
                        <a:pt x="2" y="6"/>
                      </a:lnTo>
                      <a:lnTo>
                        <a:pt x="7" y="4"/>
                      </a:lnTo>
                      <a:lnTo>
                        <a:pt x="6" y="4"/>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5" name="Freeform 728"/>
                <p:cNvSpPr>
                  <a:spLocks/>
                </p:cNvSpPr>
                <p:nvPr/>
              </p:nvSpPr>
              <p:spPr bwMode="auto">
                <a:xfrm>
                  <a:off x="746" y="2282"/>
                  <a:ext cx="6" cy="5"/>
                </a:xfrm>
                <a:custGeom>
                  <a:avLst/>
                  <a:gdLst>
                    <a:gd name="T0" fmla="*/ 5 w 6"/>
                    <a:gd name="T1" fmla="*/ 0 h 5"/>
                    <a:gd name="T2" fmla="*/ 5 w 6"/>
                    <a:gd name="T3" fmla="*/ 0 h 5"/>
                    <a:gd name="T4" fmla="*/ 0 w 6"/>
                    <a:gd name="T5" fmla="*/ 1 h 5"/>
                    <a:gd name="T6" fmla="*/ 1 w 6"/>
                    <a:gd name="T7" fmla="*/ 5 h 5"/>
                    <a:gd name="T8" fmla="*/ 6 w 6"/>
                    <a:gd name="T9" fmla="*/ 4 h 5"/>
                    <a:gd name="T10" fmla="*/ 6 w 6"/>
                    <a:gd name="T11" fmla="*/ 4 h 5"/>
                    <a:gd name="T12" fmla="*/ 5 w 6"/>
                    <a:gd name="T13" fmla="*/ 0 h 5"/>
                    <a:gd name="T14" fmla="*/ 5 w 6"/>
                    <a:gd name="T15" fmla="*/ 0 h 5"/>
                    <a:gd name="T16" fmla="*/ 5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5" y="0"/>
                      </a:moveTo>
                      <a:lnTo>
                        <a:pt x="5" y="0"/>
                      </a:lnTo>
                      <a:lnTo>
                        <a:pt x="0" y="1"/>
                      </a:lnTo>
                      <a:lnTo>
                        <a:pt x="1" y="5"/>
                      </a:lnTo>
                      <a:lnTo>
                        <a:pt x="6" y="4"/>
                      </a:lnTo>
                      <a:lnTo>
                        <a:pt x="6" y="4"/>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6" name="Freeform 729"/>
                <p:cNvSpPr>
                  <a:spLocks/>
                </p:cNvSpPr>
                <p:nvPr/>
              </p:nvSpPr>
              <p:spPr bwMode="auto">
                <a:xfrm>
                  <a:off x="751" y="2280"/>
                  <a:ext cx="6" cy="6"/>
                </a:xfrm>
                <a:custGeom>
                  <a:avLst/>
                  <a:gdLst>
                    <a:gd name="T0" fmla="*/ 4 w 6"/>
                    <a:gd name="T1" fmla="*/ 0 h 6"/>
                    <a:gd name="T2" fmla="*/ 4 w 6"/>
                    <a:gd name="T3" fmla="*/ 0 h 6"/>
                    <a:gd name="T4" fmla="*/ 0 w 6"/>
                    <a:gd name="T5" fmla="*/ 2 h 6"/>
                    <a:gd name="T6" fmla="*/ 1 w 6"/>
                    <a:gd name="T7" fmla="*/ 6 h 6"/>
                    <a:gd name="T8" fmla="*/ 6 w 6"/>
                    <a:gd name="T9" fmla="*/ 3 h 6"/>
                    <a:gd name="T10" fmla="*/ 6 w 6"/>
                    <a:gd name="T11" fmla="*/ 3 h 6"/>
                    <a:gd name="T12" fmla="*/ 4 w 6"/>
                    <a:gd name="T13" fmla="*/ 0 h 6"/>
                    <a:gd name="T14" fmla="*/ 4 w 6"/>
                    <a:gd name="T15" fmla="*/ 0 h 6"/>
                    <a:gd name="T16" fmla="*/ 4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4" y="0"/>
                      </a:moveTo>
                      <a:lnTo>
                        <a:pt x="4" y="0"/>
                      </a:lnTo>
                      <a:lnTo>
                        <a:pt x="0" y="2"/>
                      </a:lnTo>
                      <a:lnTo>
                        <a:pt x="1" y="6"/>
                      </a:lnTo>
                      <a:lnTo>
                        <a:pt x="6" y="3"/>
                      </a:lnTo>
                      <a:lnTo>
                        <a:pt x="6" y="3"/>
                      </a:lnTo>
                      <a:lnTo>
                        <a:pt x="4" y="0"/>
                      </a:lnTo>
                      <a:lnTo>
                        <a:pt x="4"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7" name="Freeform 730"/>
                <p:cNvSpPr>
                  <a:spLocks/>
                </p:cNvSpPr>
                <p:nvPr/>
              </p:nvSpPr>
              <p:spPr bwMode="auto">
                <a:xfrm>
                  <a:off x="755" y="2277"/>
                  <a:ext cx="6" cy="6"/>
                </a:xfrm>
                <a:custGeom>
                  <a:avLst/>
                  <a:gdLst>
                    <a:gd name="T0" fmla="*/ 5 w 6"/>
                    <a:gd name="T1" fmla="*/ 0 h 6"/>
                    <a:gd name="T2" fmla="*/ 5 w 6"/>
                    <a:gd name="T3" fmla="*/ 0 h 6"/>
                    <a:gd name="T4" fmla="*/ 0 w 6"/>
                    <a:gd name="T5" fmla="*/ 3 h 6"/>
                    <a:gd name="T6" fmla="*/ 2 w 6"/>
                    <a:gd name="T7" fmla="*/ 6 h 6"/>
                    <a:gd name="T8" fmla="*/ 6 w 6"/>
                    <a:gd name="T9" fmla="*/ 5 h 6"/>
                    <a:gd name="T10" fmla="*/ 6 w 6"/>
                    <a:gd name="T11" fmla="*/ 5 h 6"/>
                    <a:gd name="T12" fmla="*/ 5 w 6"/>
                    <a:gd name="T13" fmla="*/ 0 h 6"/>
                    <a:gd name="T14" fmla="*/ 5 w 6"/>
                    <a:gd name="T15" fmla="*/ 0 h 6"/>
                    <a:gd name="T16" fmla="*/ 5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0"/>
                      </a:moveTo>
                      <a:lnTo>
                        <a:pt x="5" y="0"/>
                      </a:lnTo>
                      <a:lnTo>
                        <a:pt x="0" y="3"/>
                      </a:lnTo>
                      <a:lnTo>
                        <a:pt x="2" y="6"/>
                      </a:lnTo>
                      <a:lnTo>
                        <a:pt x="6" y="5"/>
                      </a:lnTo>
                      <a:lnTo>
                        <a:pt x="6" y="5"/>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8" name="Freeform 731"/>
                <p:cNvSpPr>
                  <a:spLocks/>
                </p:cNvSpPr>
                <p:nvPr/>
              </p:nvSpPr>
              <p:spPr bwMode="auto">
                <a:xfrm>
                  <a:off x="760" y="2276"/>
                  <a:ext cx="6" cy="6"/>
                </a:xfrm>
                <a:custGeom>
                  <a:avLst/>
                  <a:gdLst>
                    <a:gd name="T0" fmla="*/ 5 w 6"/>
                    <a:gd name="T1" fmla="*/ 0 h 6"/>
                    <a:gd name="T2" fmla="*/ 5 w 6"/>
                    <a:gd name="T3" fmla="*/ 0 h 6"/>
                    <a:gd name="T4" fmla="*/ 0 w 6"/>
                    <a:gd name="T5" fmla="*/ 1 h 6"/>
                    <a:gd name="T6" fmla="*/ 1 w 6"/>
                    <a:gd name="T7" fmla="*/ 6 h 6"/>
                    <a:gd name="T8" fmla="*/ 6 w 6"/>
                    <a:gd name="T9" fmla="*/ 4 h 6"/>
                    <a:gd name="T10" fmla="*/ 6 w 6"/>
                    <a:gd name="T11" fmla="*/ 4 h 6"/>
                    <a:gd name="T12" fmla="*/ 5 w 6"/>
                    <a:gd name="T13" fmla="*/ 0 h 6"/>
                    <a:gd name="T14" fmla="*/ 5 w 6"/>
                    <a:gd name="T15" fmla="*/ 0 h 6"/>
                    <a:gd name="T16" fmla="*/ 5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0"/>
                      </a:moveTo>
                      <a:lnTo>
                        <a:pt x="5" y="0"/>
                      </a:lnTo>
                      <a:lnTo>
                        <a:pt x="0" y="1"/>
                      </a:lnTo>
                      <a:lnTo>
                        <a:pt x="1" y="6"/>
                      </a:lnTo>
                      <a:lnTo>
                        <a:pt x="6" y="4"/>
                      </a:lnTo>
                      <a:lnTo>
                        <a:pt x="6" y="4"/>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9" name="Freeform 732"/>
                <p:cNvSpPr>
                  <a:spLocks/>
                </p:cNvSpPr>
                <p:nvPr/>
              </p:nvSpPr>
              <p:spPr bwMode="auto">
                <a:xfrm>
                  <a:off x="765" y="2275"/>
                  <a:ext cx="6" cy="5"/>
                </a:xfrm>
                <a:custGeom>
                  <a:avLst/>
                  <a:gdLst>
                    <a:gd name="T0" fmla="*/ 6 w 6"/>
                    <a:gd name="T1" fmla="*/ 0 h 5"/>
                    <a:gd name="T2" fmla="*/ 6 w 6"/>
                    <a:gd name="T3" fmla="*/ 0 h 5"/>
                    <a:gd name="T4" fmla="*/ 0 w 6"/>
                    <a:gd name="T5" fmla="*/ 1 h 5"/>
                    <a:gd name="T6" fmla="*/ 1 w 6"/>
                    <a:gd name="T7" fmla="*/ 5 h 5"/>
                    <a:gd name="T8" fmla="*/ 6 w 6"/>
                    <a:gd name="T9" fmla="*/ 4 h 5"/>
                    <a:gd name="T10" fmla="*/ 6 w 6"/>
                    <a:gd name="T11" fmla="*/ 4 h 5"/>
                    <a:gd name="T12" fmla="*/ 6 w 6"/>
                    <a:gd name="T13" fmla="*/ 0 h 5"/>
                    <a:gd name="T14" fmla="*/ 6 w 6"/>
                    <a:gd name="T15" fmla="*/ 0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lnTo>
                        <a:pt x="6" y="0"/>
                      </a:lnTo>
                      <a:lnTo>
                        <a:pt x="0" y="1"/>
                      </a:lnTo>
                      <a:lnTo>
                        <a:pt x="1" y="5"/>
                      </a:lnTo>
                      <a:lnTo>
                        <a:pt x="6" y="4"/>
                      </a:lnTo>
                      <a:lnTo>
                        <a:pt x="6" y="4"/>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0" name="Freeform 733"/>
                <p:cNvSpPr>
                  <a:spLocks/>
                </p:cNvSpPr>
                <p:nvPr/>
              </p:nvSpPr>
              <p:spPr bwMode="auto">
                <a:xfrm>
                  <a:off x="771" y="2274"/>
                  <a:ext cx="5" cy="5"/>
                </a:xfrm>
                <a:custGeom>
                  <a:avLst/>
                  <a:gdLst>
                    <a:gd name="T0" fmla="*/ 5 w 5"/>
                    <a:gd name="T1" fmla="*/ 0 h 5"/>
                    <a:gd name="T2" fmla="*/ 5 w 5"/>
                    <a:gd name="T3" fmla="*/ 0 h 5"/>
                    <a:gd name="T4" fmla="*/ 0 w 5"/>
                    <a:gd name="T5" fmla="*/ 1 h 5"/>
                    <a:gd name="T6" fmla="*/ 0 w 5"/>
                    <a:gd name="T7" fmla="*/ 5 h 5"/>
                    <a:gd name="T8" fmla="*/ 5 w 5"/>
                    <a:gd name="T9" fmla="*/ 5 h 5"/>
                    <a:gd name="T10" fmla="*/ 5 w 5"/>
                    <a:gd name="T11" fmla="*/ 5 h 5"/>
                    <a:gd name="T12" fmla="*/ 5 w 5"/>
                    <a:gd name="T13" fmla="*/ 0 h 5"/>
                    <a:gd name="T14" fmla="*/ 5 w 5"/>
                    <a:gd name="T15" fmla="*/ 0 h 5"/>
                    <a:gd name="T16" fmla="*/ 5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0"/>
                      </a:moveTo>
                      <a:lnTo>
                        <a:pt x="5" y="0"/>
                      </a:lnTo>
                      <a:lnTo>
                        <a:pt x="0" y="1"/>
                      </a:lnTo>
                      <a:lnTo>
                        <a:pt x="0" y="5"/>
                      </a:lnTo>
                      <a:lnTo>
                        <a:pt x="5" y="5"/>
                      </a:lnTo>
                      <a:lnTo>
                        <a:pt x="5" y="5"/>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1" name="Freeform 734"/>
                <p:cNvSpPr>
                  <a:spLocks/>
                </p:cNvSpPr>
                <p:nvPr/>
              </p:nvSpPr>
              <p:spPr bwMode="auto">
                <a:xfrm>
                  <a:off x="776" y="2274"/>
                  <a:ext cx="5" cy="5"/>
                </a:xfrm>
                <a:custGeom>
                  <a:avLst/>
                  <a:gdLst>
                    <a:gd name="T0" fmla="*/ 5 w 5"/>
                    <a:gd name="T1" fmla="*/ 0 h 5"/>
                    <a:gd name="T2" fmla="*/ 5 w 5"/>
                    <a:gd name="T3" fmla="*/ 0 h 5"/>
                    <a:gd name="T4" fmla="*/ 0 w 5"/>
                    <a:gd name="T5" fmla="*/ 0 h 5"/>
                    <a:gd name="T6" fmla="*/ 0 w 5"/>
                    <a:gd name="T7" fmla="*/ 5 h 5"/>
                    <a:gd name="T8" fmla="*/ 5 w 5"/>
                    <a:gd name="T9" fmla="*/ 3 h 5"/>
                    <a:gd name="T10" fmla="*/ 5 w 5"/>
                    <a:gd name="T11" fmla="*/ 3 h 5"/>
                    <a:gd name="T12" fmla="*/ 5 w 5"/>
                    <a:gd name="T13" fmla="*/ 0 h 5"/>
                    <a:gd name="T14" fmla="*/ 5 w 5"/>
                    <a:gd name="T15" fmla="*/ 0 h 5"/>
                    <a:gd name="T16" fmla="*/ 5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0"/>
                      </a:moveTo>
                      <a:lnTo>
                        <a:pt x="5" y="0"/>
                      </a:lnTo>
                      <a:lnTo>
                        <a:pt x="0" y="0"/>
                      </a:lnTo>
                      <a:lnTo>
                        <a:pt x="0" y="5"/>
                      </a:lnTo>
                      <a:lnTo>
                        <a:pt x="5" y="3"/>
                      </a:lnTo>
                      <a:lnTo>
                        <a:pt x="5" y="3"/>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2" name="Freeform 735"/>
                <p:cNvSpPr>
                  <a:spLocks/>
                </p:cNvSpPr>
                <p:nvPr/>
              </p:nvSpPr>
              <p:spPr bwMode="auto">
                <a:xfrm>
                  <a:off x="781" y="2273"/>
                  <a:ext cx="6" cy="4"/>
                </a:xfrm>
                <a:custGeom>
                  <a:avLst/>
                  <a:gdLst>
                    <a:gd name="T0" fmla="*/ 4 w 6"/>
                    <a:gd name="T1" fmla="*/ 0 h 4"/>
                    <a:gd name="T2" fmla="*/ 4 w 6"/>
                    <a:gd name="T3" fmla="*/ 0 h 4"/>
                    <a:gd name="T4" fmla="*/ 0 w 6"/>
                    <a:gd name="T5" fmla="*/ 1 h 4"/>
                    <a:gd name="T6" fmla="*/ 0 w 6"/>
                    <a:gd name="T7" fmla="*/ 4 h 4"/>
                    <a:gd name="T8" fmla="*/ 6 w 6"/>
                    <a:gd name="T9" fmla="*/ 3 h 4"/>
                    <a:gd name="T10" fmla="*/ 6 w 6"/>
                    <a:gd name="T11" fmla="*/ 3 h 4"/>
                    <a:gd name="T12" fmla="*/ 4 w 6"/>
                    <a:gd name="T13" fmla="*/ 0 h 4"/>
                    <a:gd name="T14" fmla="*/ 4 w 6"/>
                    <a:gd name="T15" fmla="*/ 0 h 4"/>
                    <a:gd name="T16" fmla="*/ 4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4" y="0"/>
                      </a:moveTo>
                      <a:lnTo>
                        <a:pt x="4" y="0"/>
                      </a:lnTo>
                      <a:lnTo>
                        <a:pt x="0" y="1"/>
                      </a:lnTo>
                      <a:lnTo>
                        <a:pt x="0" y="4"/>
                      </a:lnTo>
                      <a:lnTo>
                        <a:pt x="6" y="3"/>
                      </a:lnTo>
                      <a:lnTo>
                        <a:pt x="6" y="3"/>
                      </a:lnTo>
                      <a:lnTo>
                        <a:pt x="4" y="0"/>
                      </a:lnTo>
                      <a:lnTo>
                        <a:pt x="4"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3" name="Freeform 736"/>
                <p:cNvSpPr>
                  <a:spLocks/>
                </p:cNvSpPr>
                <p:nvPr/>
              </p:nvSpPr>
              <p:spPr bwMode="auto">
                <a:xfrm>
                  <a:off x="785" y="2273"/>
                  <a:ext cx="6" cy="3"/>
                </a:xfrm>
                <a:custGeom>
                  <a:avLst/>
                  <a:gdLst>
                    <a:gd name="T0" fmla="*/ 6 w 6"/>
                    <a:gd name="T1" fmla="*/ 0 h 3"/>
                    <a:gd name="T2" fmla="*/ 6 w 6"/>
                    <a:gd name="T3" fmla="*/ 0 h 3"/>
                    <a:gd name="T4" fmla="*/ 0 w 6"/>
                    <a:gd name="T5" fmla="*/ 0 h 3"/>
                    <a:gd name="T6" fmla="*/ 2 w 6"/>
                    <a:gd name="T7" fmla="*/ 3 h 3"/>
                    <a:gd name="T8" fmla="*/ 6 w 6"/>
                    <a:gd name="T9" fmla="*/ 3 h 3"/>
                    <a:gd name="T10" fmla="*/ 6 w 6"/>
                    <a:gd name="T11" fmla="*/ 3 h 3"/>
                    <a:gd name="T12" fmla="*/ 6 w 6"/>
                    <a:gd name="T13" fmla="*/ 0 h 3"/>
                    <a:gd name="T14" fmla="*/ 6 w 6"/>
                    <a:gd name="T15" fmla="*/ 0 h 3"/>
                    <a:gd name="T16" fmla="*/ 6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6" y="0"/>
                      </a:moveTo>
                      <a:lnTo>
                        <a:pt x="6" y="0"/>
                      </a:lnTo>
                      <a:lnTo>
                        <a:pt x="0" y="0"/>
                      </a:lnTo>
                      <a:lnTo>
                        <a:pt x="2" y="3"/>
                      </a:lnTo>
                      <a:lnTo>
                        <a:pt x="6" y="3"/>
                      </a:lnTo>
                      <a:lnTo>
                        <a:pt x="6" y="3"/>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4" name="Freeform 737"/>
                <p:cNvSpPr>
                  <a:spLocks/>
                </p:cNvSpPr>
                <p:nvPr/>
              </p:nvSpPr>
              <p:spPr bwMode="auto">
                <a:xfrm>
                  <a:off x="791" y="2273"/>
                  <a:ext cx="5" cy="3"/>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3 h 3"/>
                    <a:gd name="T12" fmla="*/ 5 w 5"/>
                    <a:gd name="T13" fmla="*/ 0 h 3"/>
                    <a:gd name="T14" fmla="*/ 5 w 5"/>
                    <a:gd name="T15" fmla="*/ 0 h 3"/>
                    <a:gd name="T16" fmla="*/ 5 w 5"/>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5" y="0"/>
                      </a:moveTo>
                      <a:lnTo>
                        <a:pt x="5" y="0"/>
                      </a:lnTo>
                      <a:lnTo>
                        <a:pt x="0" y="0"/>
                      </a:lnTo>
                      <a:lnTo>
                        <a:pt x="0" y="3"/>
                      </a:lnTo>
                      <a:lnTo>
                        <a:pt x="5" y="3"/>
                      </a:lnTo>
                      <a:lnTo>
                        <a:pt x="5" y="3"/>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5" name="Freeform 738"/>
                <p:cNvSpPr>
                  <a:spLocks/>
                </p:cNvSpPr>
                <p:nvPr/>
              </p:nvSpPr>
              <p:spPr bwMode="auto">
                <a:xfrm>
                  <a:off x="796" y="2273"/>
                  <a:ext cx="5" cy="3"/>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3 h 3"/>
                    <a:gd name="T12" fmla="*/ 5 w 5"/>
                    <a:gd name="T13" fmla="*/ 0 h 3"/>
                    <a:gd name="T14" fmla="*/ 5 w 5"/>
                    <a:gd name="T15" fmla="*/ 0 h 3"/>
                    <a:gd name="T16" fmla="*/ 5 w 5"/>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5" y="0"/>
                      </a:moveTo>
                      <a:lnTo>
                        <a:pt x="5" y="0"/>
                      </a:lnTo>
                      <a:lnTo>
                        <a:pt x="0" y="0"/>
                      </a:lnTo>
                      <a:lnTo>
                        <a:pt x="0" y="3"/>
                      </a:lnTo>
                      <a:lnTo>
                        <a:pt x="5" y="3"/>
                      </a:lnTo>
                      <a:lnTo>
                        <a:pt x="5" y="3"/>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6" name="Freeform 739"/>
                <p:cNvSpPr>
                  <a:spLocks/>
                </p:cNvSpPr>
                <p:nvPr/>
              </p:nvSpPr>
              <p:spPr bwMode="auto">
                <a:xfrm>
                  <a:off x="801" y="2273"/>
                  <a:ext cx="6" cy="4"/>
                </a:xfrm>
                <a:custGeom>
                  <a:avLst/>
                  <a:gdLst>
                    <a:gd name="T0" fmla="*/ 6 w 6"/>
                    <a:gd name="T1" fmla="*/ 0 h 4"/>
                    <a:gd name="T2" fmla="*/ 6 w 6"/>
                    <a:gd name="T3" fmla="*/ 0 h 4"/>
                    <a:gd name="T4" fmla="*/ 0 w 6"/>
                    <a:gd name="T5" fmla="*/ 0 h 4"/>
                    <a:gd name="T6" fmla="*/ 0 w 6"/>
                    <a:gd name="T7" fmla="*/ 3 h 4"/>
                    <a:gd name="T8" fmla="*/ 5 w 6"/>
                    <a:gd name="T9" fmla="*/ 4 h 4"/>
                    <a:gd name="T10" fmla="*/ 5 w 6"/>
                    <a:gd name="T11" fmla="*/ 4 h 4"/>
                    <a:gd name="T12" fmla="*/ 6 w 6"/>
                    <a:gd name="T13" fmla="*/ 0 h 4"/>
                    <a:gd name="T14" fmla="*/ 6 w 6"/>
                    <a:gd name="T15" fmla="*/ 0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6" y="0"/>
                      </a:lnTo>
                      <a:lnTo>
                        <a:pt x="0" y="0"/>
                      </a:lnTo>
                      <a:lnTo>
                        <a:pt x="0" y="3"/>
                      </a:lnTo>
                      <a:lnTo>
                        <a:pt x="5" y="4"/>
                      </a:lnTo>
                      <a:lnTo>
                        <a:pt x="5" y="4"/>
                      </a:lnTo>
                      <a:lnTo>
                        <a:pt x="6" y="0"/>
                      </a:lnTo>
                      <a:lnTo>
                        <a:pt x="6"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7" name="Freeform 740"/>
                <p:cNvSpPr>
                  <a:spLocks/>
                </p:cNvSpPr>
                <p:nvPr/>
              </p:nvSpPr>
              <p:spPr bwMode="auto">
                <a:xfrm>
                  <a:off x="806" y="2273"/>
                  <a:ext cx="6" cy="4"/>
                </a:xfrm>
                <a:custGeom>
                  <a:avLst/>
                  <a:gdLst>
                    <a:gd name="T0" fmla="*/ 6 w 6"/>
                    <a:gd name="T1" fmla="*/ 1 h 4"/>
                    <a:gd name="T2" fmla="*/ 6 w 6"/>
                    <a:gd name="T3" fmla="*/ 1 h 4"/>
                    <a:gd name="T4" fmla="*/ 1 w 6"/>
                    <a:gd name="T5" fmla="*/ 0 h 4"/>
                    <a:gd name="T6" fmla="*/ 0 w 6"/>
                    <a:gd name="T7" fmla="*/ 4 h 4"/>
                    <a:gd name="T8" fmla="*/ 4 w 6"/>
                    <a:gd name="T9" fmla="*/ 4 h 4"/>
                    <a:gd name="T10" fmla="*/ 4 w 6"/>
                    <a:gd name="T11" fmla="*/ 4 h 4"/>
                    <a:gd name="T12" fmla="*/ 6 w 6"/>
                    <a:gd name="T13" fmla="*/ 1 h 4"/>
                    <a:gd name="T14" fmla="*/ 6 w 6"/>
                    <a:gd name="T15" fmla="*/ 1 h 4"/>
                    <a:gd name="T16" fmla="*/ 6 w 6"/>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1"/>
                      </a:moveTo>
                      <a:lnTo>
                        <a:pt x="6" y="1"/>
                      </a:lnTo>
                      <a:lnTo>
                        <a:pt x="1" y="0"/>
                      </a:lnTo>
                      <a:lnTo>
                        <a:pt x="0" y="4"/>
                      </a:lnTo>
                      <a:lnTo>
                        <a:pt x="4" y="4"/>
                      </a:lnTo>
                      <a:lnTo>
                        <a:pt x="4" y="4"/>
                      </a:lnTo>
                      <a:lnTo>
                        <a:pt x="6" y="1"/>
                      </a:lnTo>
                      <a:lnTo>
                        <a:pt x="6" y="1"/>
                      </a:lnTo>
                      <a:lnTo>
                        <a:pt x="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8" name="Freeform 741"/>
                <p:cNvSpPr>
                  <a:spLocks/>
                </p:cNvSpPr>
                <p:nvPr/>
              </p:nvSpPr>
              <p:spPr bwMode="auto">
                <a:xfrm>
                  <a:off x="810" y="2274"/>
                  <a:ext cx="6" cy="5"/>
                </a:xfrm>
                <a:custGeom>
                  <a:avLst/>
                  <a:gdLst>
                    <a:gd name="T0" fmla="*/ 6 w 6"/>
                    <a:gd name="T1" fmla="*/ 1 h 5"/>
                    <a:gd name="T2" fmla="*/ 6 w 6"/>
                    <a:gd name="T3" fmla="*/ 1 h 5"/>
                    <a:gd name="T4" fmla="*/ 2 w 6"/>
                    <a:gd name="T5" fmla="*/ 0 h 5"/>
                    <a:gd name="T6" fmla="*/ 0 w 6"/>
                    <a:gd name="T7" fmla="*/ 3 h 5"/>
                    <a:gd name="T8" fmla="*/ 6 w 6"/>
                    <a:gd name="T9" fmla="*/ 5 h 5"/>
                    <a:gd name="T10" fmla="*/ 5 w 6"/>
                    <a:gd name="T11" fmla="*/ 5 h 5"/>
                    <a:gd name="T12" fmla="*/ 6 w 6"/>
                    <a:gd name="T13" fmla="*/ 1 h 5"/>
                    <a:gd name="T14" fmla="*/ 6 w 6"/>
                    <a:gd name="T15" fmla="*/ 1 h 5"/>
                    <a:gd name="T16" fmla="*/ 6 w 6"/>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1"/>
                      </a:moveTo>
                      <a:lnTo>
                        <a:pt x="6" y="1"/>
                      </a:lnTo>
                      <a:lnTo>
                        <a:pt x="2" y="0"/>
                      </a:lnTo>
                      <a:lnTo>
                        <a:pt x="0" y="3"/>
                      </a:lnTo>
                      <a:lnTo>
                        <a:pt x="6" y="5"/>
                      </a:lnTo>
                      <a:lnTo>
                        <a:pt x="5" y="5"/>
                      </a:lnTo>
                      <a:lnTo>
                        <a:pt x="6" y="1"/>
                      </a:lnTo>
                      <a:lnTo>
                        <a:pt x="6" y="1"/>
                      </a:lnTo>
                      <a:lnTo>
                        <a:pt x="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9" name="Freeform 742"/>
                <p:cNvSpPr>
                  <a:spLocks/>
                </p:cNvSpPr>
                <p:nvPr/>
              </p:nvSpPr>
              <p:spPr bwMode="auto">
                <a:xfrm>
                  <a:off x="815" y="2275"/>
                  <a:ext cx="6" cy="5"/>
                </a:xfrm>
                <a:custGeom>
                  <a:avLst/>
                  <a:gdLst>
                    <a:gd name="T0" fmla="*/ 6 w 6"/>
                    <a:gd name="T1" fmla="*/ 1 h 5"/>
                    <a:gd name="T2" fmla="*/ 6 w 6"/>
                    <a:gd name="T3" fmla="*/ 1 h 5"/>
                    <a:gd name="T4" fmla="*/ 1 w 6"/>
                    <a:gd name="T5" fmla="*/ 0 h 5"/>
                    <a:gd name="T6" fmla="*/ 0 w 6"/>
                    <a:gd name="T7" fmla="*/ 4 h 5"/>
                    <a:gd name="T8" fmla="*/ 6 w 6"/>
                    <a:gd name="T9" fmla="*/ 5 h 5"/>
                    <a:gd name="T10" fmla="*/ 6 w 6"/>
                    <a:gd name="T11" fmla="*/ 5 h 5"/>
                    <a:gd name="T12" fmla="*/ 6 w 6"/>
                    <a:gd name="T13" fmla="*/ 1 h 5"/>
                    <a:gd name="T14" fmla="*/ 6 w 6"/>
                    <a:gd name="T15" fmla="*/ 1 h 5"/>
                    <a:gd name="T16" fmla="*/ 6 w 6"/>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1"/>
                      </a:moveTo>
                      <a:lnTo>
                        <a:pt x="6" y="1"/>
                      </a:lnTo>
                      <a:lnTo>
                        <a:pt x="1" y="0"/>
                      </a:lnTo>
                      <a:lnTo>
                        <a:pt x="0" y="4"/>
                      </a:lnTo>
                      <a:lnTo>
                        <a:pt x="6" y="5"/>
                      </a:lnTo>
                      <a:lnTo>
                        <a:pt x="6" y="5"/>
                      </a:lnTo>
                      <a:lnTo>
                        <a:pt x="6" y="1"/>
                      </a:lnTo>
                      <a:lnTo>
                        <a:pt x="6" y="1"/>
                      </a:lnTo>
                      <a:lnTo>
                        <a:pt x="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0" name="Freeform 743"/>
                <p:cNvSpPr>
                  <a:spLocks/>
                </p:cNvSpPr>
                <p:nvPr/>
              </p:nvSpPr>
              <p:spPr bwMode="auto">
                <a:xfrm>
                  <a:off x="821" y="2276"/>
                  <a:ext cx="6" cy="5"/>
                </a:xfrm>
                <a:custGeom>
                  <a:avLst/>
                  <a:gdLst>
                    <a:gd name="T0" fmla="*/ 6 w 6"/>
                    <a:gd name="T1" fmla="*/ 1 h 5"/>
                    <a:gd name="T2" fmla="*/ 6 w 6"/>
                    <a:gd name="T3" fmla="*/ 1 h 5"/>
                    <a:gd name="T4" fmla="*/ 0 w 6"/>
                    <a:gd name="T5" fmla="*/ 0 h 5"/>
                    <a:gd name="T6" fmla="*/ 0 w 6"/>
                    <a:gd name="T7" fmla="*/ 4 h 5"/>
                    <a:gd name="T8" fmla="*/ 5 w 6"/>
                    <a:gd name="T9" fmla="*/ 5 h 5"/>
                    <a:gd name="T10" fmla="*/ 4 w 6"/>
                    <a:gd name="T11" fmla="*/ 5 h 5"/>
                    <a:gd name="T12" fmla="*/ 6 w 6"/>
                    <a:gd name="T13" fmla="*/ 1 h 5"/>
                    <a:gd name="T14" fmla="*/ 6 w 6"/>
                    <a:gd name="T15" fmla="*/ 1 h 5"/>
                    <a:gd name="T16" fmla="*/ 6 w 6"/>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1"/>
                      </a:moveTo>
                      <a:lnTo>
                        <a:pt x="6" y="1"/>
                      </a:lnTo>
                      <a:lnTo>
                        <a:pt x="0" y="0"/>
                      </a:lnTo>
                      <a:lnTo>
                        <a:pt x="0" y="4"/>
                      </a:lnTo>
                      <a:lnTo>
                        <a:pt x="5" y="5"/>
                      </a:lnTo>
                      <a:lnTo>
                        <a:pt x="4" y="5"/>
                      </a:lnTo>
                      <a:lnTo>
                        <a:pt x="6" y="1"/>
                      </a:lnTo>
                      <a:lnTo>
                        <a:pt x="6" y="1"/>
                      </a:lnTo>
                      <a:lnTo>
                        <a:pt x="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1" name="Freeform 744"/>
                <p:cNvSpPr>
                  <a:spLocks/>
                </p:cNvSpPr>
                <p:nvPr/>
              </p:nvSpPr>
              <p:spPr bwMode="auto">
                <a:xfrm>
                  <a:off x="825" y="2277"/>
                  <a:ext cx="7" cy="6"/>
                </a:xfrm>
                <a:custGeom>
                  <a:avLst/>
                  <a:gdLst>
                    <a:gd name="T0" fmla="*/ 7 w 7"/>
                    <a:gd name="T1" fmla="*/ 2 h 6"/>
                    <a:gd name="T2" fmla="*/ 7 w 7"/>
                    <a:gd name="T3" fmla="*/ 2 h 6"/>
                    <a:gd name="T4" fmla="*/ 2 w 7"/>
                    <a:gd name="T5" fmla="*/ 0 h 6"/>
                    <a:gd name="T6" fmla="*/ 0 w 7"/>
                    <a:gd name="T7" fmla="*/ 4 h 6"/>
                    <a:gd name="T8" fmla="*/ 6 w 7"/>
                    <a:gd name="T9" fmla="*/ 6 h 6"/>
                    <a:gd name="T10" fmla="*/ 6 w 7"/>
                    <a:gd name="T11" fmla="*/ 6 h 6"/>
                    <a:gd name="T12" fmla="*/ 7 w 7"/>
                    <a:gd name="T13" fmla="*/ 2 h 6"/>
                    <a:gd name="T14" fmla="*/ 7 w 7"/>
                    <a:gd name="T15" fmla="*/ 2 h 6"/>
                    <a:gd name="T16" fmla="*/ 7 w 7"/>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7" y="2"/>
                      </a:moveTo>
                      <a:lnTo>
                        <a:pt x="7" y="2"/>
                      </a:lnTo>
                      <a:lnTo>
                        <a:pt x="2" y="0"/>
                      </a:lnTo>
                      <a:lnTo>
                        <a:pt x="0" y="4"/>
                      </a:lnTo>
                      <a:lnTo>
                        <a:pt x="6" y="6"/>
                      </a:lnTo>
                      <a:lnTo>
                        <a:pt x="6" y="6"/>
                      </a:lnTo>
                      <a:lnTo>
                        <a:pt x="7" y="2"/>
                      </a:lnTo>
                      <a:lnTo>
                        <a:pt x="7" y="2"/>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2" name="Freeform 745"/>
                <p:cNvSpPr>
                  <a:spLocks/>
                </p:cNvSpPr>
                <p:nvPr/>
              </p:nvSpPr>
              <p:spPr bwMode="auto">
                <a:xfrm>
                  <a:off x="831" y="2279"/>
                  <a:ext cx="6" cy="6"/>
                </a:xfrm>
                <a:custGeom>
                  <a:avLst/>
                  <a:gdLst>
                    <a:gd name="T0" fmla="*/ 6 w 6"/>
                    <a:gd name="T1" fmla="*/ 2 h 6"/>
                    <a:gd name="T2" fmla="*/ 6 w 6"/>
                    <a:gd name="T3" fmla="*/ 2 h 6"/>
                    <a:gd name="T4" fmla="*/ 1 w 6"/>
                    <a:gd name="T5" fmla="*/ 0 h 6"/>
                    <a:gd name="T6" fmla="*/ 0 w 6"/>
                    <a:gd name="T7" fmla="*/ 4 h 6"/>
                    <a:gd name="T8" fmla="*/ 5 w 6"/>
                    <a:gd name="T9" fmla="*/ 6 h 6"/>
                    <a:gd name="T10" fmla="*/ 5 w 6"/>
                    <a:gd name="T11" fmla="*/ 6 h 6"/>
                    <a:gd name="T12" fmla="*/ 6 w 6"/>
                    <a:gd name="T13" fmla="*/ 2 h 6"/>
                    <a:gd name="T14" fmla="*/ 6 w 6"/>
                    <a:gd name="T15" fmla="*/ 2 h 6"/>
                    <a:gd name="T16" fmla="*/ 6 w 6"/>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6" y="2"/>
                      </a:moveTo>
                      <a:lnTo>
                        <a:pt x="6" y="2"/>
                      </a:lnTo>
                      <a:lnTo>
                        <a:pt x="1" y="0"/>
                      </a:lnTo>
                      <a:lnTo>
                        <a:pt x="0" y="4"/>
                      </a:lnTo>
                      <a:lnTo>
                        <a:pt x="5" y="6"/>
                      </a:lnTo>
                      <a:lnTo>
                        <a:pt x="5" y="6"/>
                      </a:lnTo>
                      <a:lnTo>
                        <a:pt x="6" y="2"/>
                      </a:lnTo>
                      <a:lnTo>
                        <a:pt x="6"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3" name="Freeform 746"/>
                <p:cNvSpPr>
                  <a:spLocks/>
                </p:cNvSpPr>
                <p:nvPr/>
              </p:nvSpPr>
              <p:spPr bwMode="auto">
                <a:xfrm>
                  <a:off x="836" y="2281"/>
                  <a:ext cx="6" cy="6"/>
                </a:xfrm>
                <a:custGeom>
                  <a:avLst/>
                  <a:gdLst>
                    <a:gd name="T0" fmla="*/ 6 w 6"/>
                    <a:gd name="T1" fmla="*/ 2 h 6"/>
                    <a:gd name="T2" fmla="*/ 6 w 6"/>
                    <a:gd name="T3" fmla="*/ 2 h 6"/>
                    <a:gd name="T4" fmla="*/ 1 w 6"/>
                    <a:gd name="T5" fmla="*/ 0 h 6"/>
                    <a:gd name="T6" fmla="*/ 0 w 6"/>
                    <a:gd name="T7" fmla="*/ 4 h 6"/>
                    <a:gd name="T8" fmla="*/ 4 w 6"/>
                    <a:gd name="T9" fmla="*/ 6 h 6"/>
                    <a:gd name="T10" fmla="*/ 3 w 6"/>
                    <a:gd name="T11" fmla="*/ 6 h 6"/>
                    <a:gd name="T12" fmla="*/ 6 w 6"/>
                    <a:gd name="T13" fmla="*/ 2 h 6"/>
                    <a:gd name="T14" fmla="*/ 6 w 6"/>
                    <a:gd name="T15" fmla="*/ 2 h 6"/>
                    <a:gd name="T16" fmla="*/ 6 w 6"/>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6" y="2"/>
                      </a:moveTo>
                      <a:lnTo>
                        <a:pt x="6" y="2"/>
                      </a:lnTo>
                      <a:lnTo>
                        <a:pt x="1" y="0"/>
                      </a:lnTo>
                      <a:lnTo>
                        <a:pt x="0" y="4"/>
                      </a:lnTo>
                      <a:lnTo>
                        <a:pt x="4" y="6"/>
                      </a:lnTo>
                      <a:lnTo>
                        <a:pt x="3" y="6"/>
                      </a:lnTo>
                      <a:lnTo>
                        <a:pt x="6" y="2"/>
                      </a:lnTo>
                      <a:lnTo>
                        <a:pt x="6"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4" name="Freeform 747"/>
                <p:cNvSpPr>
                  <a:spLocks/>
                </p:cNvSpPr>
                <p:nvPr/>
              </p:nvSpPr>
              <p:spPr bwMode="auto">
                <a:xfrm>
                  <a:off x="839" y="2283"/>
                  <a:ext cx="7" cy="6"/>
                </a:xfrm>
                <a:custGeom>
                  <a:avLst/>
                  <a:gdLst>
                    <a:gd name="T0" fmla="*/ 7 w 7"/>
                    <a:gd name="T1" fmla="*/ 3 h 6"/>
                    <a:gd name="T2" fmla="*/ 7 w 7"/>
                    <a:gd name="T3" fmla="*/ 3 h 6"/>
                    <a:gd name="T4" fmla="*/ 3 w 7"/>
                    <a:gd name="T5" fmla="*/ 0 h 6"/>
                    <a:gd name="T6" fmla="*/ 0 w 7"/>
                    <a:gd name="T7" fmla="*/ 4 h 6"/>
                    <a:gd name="T8" fmla="*/ 5 w 7"/>
                    <a:gd name="T9" fmla="*/ 6 h 6"/>
                    <a:gd name="T10" fmla="*/ 5 w 7"/>
                    <a:gd name="T11" fmla="*/ 6 h 6"/>
                    <a:gd name="T12" fmla="*/ 7 w 7"/>
                    <a:gd name="T13" fmla="*/ 3 h 6"/>
                    <a:gd name="T14" fmla="*/ 7 w 7"/>
                    <a:gd name="T15" fmla="*/ 3 h 6"/>
                    <a:gd name="T16" fmla="*/ 7 w 7"/>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7" y="3"/>
                      </a:moveTo>
                      <a:lnTo>
                        <a:pt x="7" y="3"/>
                      </a:lnTo>
                      <a:lnTo>
                        <a:pt x="3" y="0"/>
                      </a:lnTo>
                      <a:lnTo>
                        <a:pt x="0" y="4"/>
                      </a:lnTo>
                      <a:lnTo>
                        <a:pt x="5" y="6"/>
                      </a:lnTo>
                      <a:lnTo>
                        <a:pt x="5" y="6"/>
                      </a:lnTo>
                      <a:lnTo>
                        <a:pt x="7" y="3"/>
                      </a:lnTo>
                      <a:lnTo>
                        <a:pt x="7" y="3"/>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5" name="Freeform 748"/>
                <p:cNvSpPr>
                  <a:spLocks/>
                </p:cNvSpPr>
                <p:nvPr/>
              </p:nvSpPr>
              <p:spPr bwMode="auto">
                <a:xfrm>
                  <a:off x="844" y="2286"/>
                  <a:ext cx="7" cy="6"/>
                </a:xfrm>
                <a:custGeom>
                  <a:avLst/>
                  <a:gdLst>
                    <a:gd name="T0" fmla="*/ 7 w 7"/>
                    <a:gd name="T1" fmla="*/ 2 h 6"/>
                    <a:gd name="T2" fmla="*/ 7 w 7"/>
                    <a:gd name="T3" fmla="*/ 2 h 6"/>
                    <a:gd name="T4" fmla="*/ 2 w 7"/>
                    <a:gd name="T5" fmla="*/ 0 h 6"/>
                    <a:gd name="T6" fmla="*/ 0 w 7"/>
                    <a:gd name="T7" fmla="*/ 3 h 6"/>
                    <a:gd name="T8" fmla="*/ 5 w 7"/>
                    <a:gd name="T9" fmla="*/ 6 h 6"/>
                    <a:gd name="T10" fmla="*/ 5 w 7"/>
                    <a:gd name="T11" fmla="*/ 6 h 6"/>
                    <a:gd name="T12" fmla="*/ 7 w 7"/>
                    <a:gd name="T13" fmla="*/ 2 h 6"/>
                    <a:gd name="T14" fmla="*/ 7 w 7"/>
                    <a:gd name="T15" fmla="*/ 2 h 6"/>
                    <a:gd name="T16" fmla="*/ 7 w 7"/>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7" y="2"/>
                      </a:moveTo>
                      <a:lnTo>
                        <a:pt x="7" y="2"/>
                      </a:lnTo>
                      <a:lnTo>
                        <a:pt x="2" y="0"/>
                      </a:lnTo>
                      <a:lnTo>
                        <a:pt x="0" y="3"/>
                      </a:lnTo>
                      <a:lnTo>
                        <a:pt x="5" y="6"/>
                      </a:lnTo>
                      <a:lnTo>
                        <a:pt x="5" y="6"/>
                      </a:lnTo>
                      <a:lnTo>
                        <a:pt x="7" y="2"/>
                      </a:lnTo>
                      <a:lnTo>
                        <a:pt x="7" y="2"/>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6" name="Freeform 749"/>
                <p:cNvSpPr>
                  <a:spLocks/>
                </p:cNvSpPr>
                <p:nvPr/>
              </p:nvSpPr>
              <p:spPr bwMode="auto">
                <a:xfrm>
                  <a:off x="849" y="2288"/>
                  <a:ext cx="6" cy="6"/>
                </a:xfrm>
                <a:custGeom>
                  <a:avLst/>
                  <a:gdLst>
                    <a:gd name="T0" fmla="*/ 6 w 6"/>
                    <a:gd name="T1" fmla="*/ 2 h 6"/>
                    <a:gd name="T2" fmla="*/ 6 w 6"/>
                    <a:gd name="T3" fmla="*/ 2 h 6"/>
                    <a:gd name="T4" fmla="*/ 2 w 6"/>
                    <a:gd name="T5" fmla="*/ 0 h 6"/>
                    <a:gd name="T6" fmla="*/ 0 w 6"/>
                    <a:gd name="T7" fmla="*/ 4 h 6"/>
                    <a:gd name="T8" fmla="*/ 3 w 6"/>
                    <a:gd name="T9" fmla="*/ 6 h 6"/>
                    <a:gd name="T10" fmla="*/ 3 w 6"/>
                    <a:gd name="T11" fmla="*/ 6 h 6"/>
                    <a:gd name="T12" fmla="*/ 6 w 6"/>
                    <a:gd name="T13" fmla="*/ 2 h 6"/>
                    <a:gd name="T14" fmla="*/ 6 w 6"/>
                    <a:gd name="T15" fmla="*/ 2 h 6"/>
                    <a:gd name="T16" fmla="*/ 6 w 6"/>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6" y="2"/>
                      </a:moveTo>
                      <a:lnTo>
                        <a:pt x="6" y="2"/>
                      </a:lnTo>
                      <a:lnTo>
                        <a:pt x="2" y="0"/>
                      </a:lnTo>
                      <a:lnTo>
                        <a:pt x="0" y="4"/>
                      </a:lnTo>
                      <a:lnTo>
                        <a:pt x="3" y="6"/>
                      </a:lnTo>
                      <a:lnTo>
                        <a:pt x="3" y="6"/>
                      </a:lnTo>
                      <a:lnTo>
                        <a:pt x="6" y="2"/>
                      </a:lnTo>
                      <a:lnTo>
                        <a:pt x="6"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7" name="Freeform 750"/>
                <p:cNvSpPr>
                  <a:spLocks/>
                </p:cNvSpPr>
                <p:nvPr/>
              </p:nvSpPr>
              <p:spPr bwMode="auto">
                <a:xfrm>
                  <a:off x="852" y="2290"/>
                  <a:ext cx="8" cy="7"/>
                </a:xfrm>
                <a:custGeom>
                  <a:avLst/>
                  <a:gdLst>
                    <a:gd name="T0" fmla="*/ 8 w 8"/>
                    <a:gd name="T1" fmla="*/ 4 h 7"/>
                    <a:gd name="T2" fmla="*/ 8 w 8"/>
                    <a:gd name="T3" fmla="*/ 4 h 7"/>
                    <a:gd name="T4" fmla="*/ 3 w 8"/>
                    <a:gd name="T5" fmla="*/ 0 h 7"/>
                    <a:gd name="T6" fmla="*/ 0 w 8"/>
                    <a:gd name="T7" fmla="*/ 4 h 7"/>
                    <a:gd name="T8" fmla="*/ 5 w 8"/>
                    <a:gd name="T9" fmla="*/ 7 h 7"/>
                    <a:gd name="T10" fmla="*/ 5 w 8"/>
                    <a:gd name="T11" fmla="*/ 7 h 7"/>
                    <a:gd name="T12" fmla="*/ 8 w 8"/>
                    <a:gd name="T13" fmla="*/ 4 h 7"/>
                    <a:gd name="T14" fmla="*/ 8 w 8"/>
                    <a:gd name="T15" fmla="*/ 4 h 7"/>
                    <a:gd name="T16" fmla="*/ 8 w 8"/>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4"/>
                      </a:moveTo>
                      <a:lnTo>
                        <a:pt x="8" y="4"/>
                      </a:lnTo>
                      <a:lnTo>
                        <a:pt x="3" y="0"/>
                      </a:lnTo>
                      <a:lnTo>
                        <a:pt x="0" y="4"/>
                      </a:lnTo>
                      <a:lnTo>
                        <a:pt x="5" y="7"/>
                      </a:lnTo>
                      <a:lnTo>
                        <a:pt x="5" y="7"/>
                      </a:lnTo>
                      <a:lnTo>
                        <a:pt x="8" y="4"/>
                      </a:lnTo>
                      <a:lnTo>
                        <a:pt x="8" y="4"/>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8" name="Freeform 751"/>
                <p:cNvSpPr>
                  <a:spLocks/>
                </p:cNvSpPr>
                <p:nvPr/>
              </p:nvSpPr>
              <p:spPr bwMode="auto">
                <a:xfrm>
                  <a:off x="857" y="2294"/>
                  <a:ext cx="7" cy="6"/>
                </a:xfrm>
                <a:custGeom>
                  <a:avLst/>
                  <a:gdLst>
                    <a:gd name="T0" fmla="*/ 7 w 7"/>
                    <a:gd name="T1" fmla="*/ 3 h 6"/>
                    <a:gd name="T2" fmla="*/ 7 w 7"/>
                    <a:gd name="T3" fmla="*/ 3 h 6"/>
                    <a:gd name="T4" fmla="*/ 3 w 7"/>
                    <a:gd name="T5" fmla="*/ 0 h 6"/>
                    <a:gd name="T6" fmla="*/ 0 w 7"/>
                    <a:gd name="T7" fmla="*/ 3 h 6"/>
                    <a:gd name="T8" fmla="*/ 4 w 7"/>
                    <a:gd name="T9" fmla="*/ 6 h 6"/>
                    <a:gd name="T10" fmla="*/ 4 w 7"/>
                    <a:gd name="T11" fmla="*/ 6 h 6"/>
                    <a:gd name="T12" fmla="*/ 7 w 7"/>
                    <a:gd name="T13" fmla="*/ 3 h 6"/>
                    <a:gd name="T14" fmla="*/ 7 w 7"/>
                    <a:gd name="T15" fmla="*/ 3 h 6"/>
                    <a:gd name="T16" fmla="*/ 7 w 7"/>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7" y="3"/>
                      </a:moveTo>
                      <a:lnTo>
                        <a:pt x="7" y="3"/>
                      </a:lnTo>
                      <a:lnTo>
                        <a:pt x="3" y="0"/>
                      </a:lnTo>
                      <a:lnTo>
                        <a:pt x="0" y="3"/>
                      </a:lnTo>
                      <a:lnTo>
                        <a:pt x="4" y="6"/>
                      </a:lnTo>
                      <a:lnTo>
                        <a:pt x="4" y="6"/>
                      </a:lnTo>
                      <a:lnTo>
                        <a:pt x="7" y="3"/>
                      </a:lnTo>
                      <a:lnTo>
                        <a:pt x="7" y="3"/>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9" name="Freeform 752"/>
                <p:cNvSpPr>
                  <a:spLocks/>
                </p:cNvSpPr>
                <p:nvPr/>
              </p:nvSpPr>
              <p:spPr bwMode="auto">
                <a:xfrm>
                  <a:off x="861" y="2297"/>
                  <a:ext cx="7" cy="6"/>
                </a:xfrm>
                <a:custGeom>
                  <a:avLst/>
                  <a:gdLst>
                    <a:gd name="T0" fmla="*/ 7 w 7"/>
                    <a:gd name="T1" fmla="*/ 4 h 6"/>
                    <a:gd name="T2" fmla="*/ 7 w 7"/>
                    <a:gd name="T3" fmla="*/ 4 h 6"/>
                    <a:gd name="T4" fmla="*/ 3 w 7"/>
                    <a:gd name="T5" fmla="*/ 0 h 6"/>
                    <a:gd name="T6" fmla="*/ 0 w 7"/>
                    <a:gd name="T7" fmla="*/ 3 h 6"/>
                    <a:gd name="T8" fmla="*/ 4 w 7"/>
                    <a:gd name="T9" fmla="*/ 6 h 6"/>
                    <a:gd name="T10" fmla="*/ 4 w 7"/>
                    <a:gd name="T11" fmla="*/ 6 h 6"/>
                    <a:gd name="T12" fmla="*/ 7 w 7"/>
                    <a:gd name="T13" fmla="*/ 4 h 6"/>
                    <a:gd name="T14" fmla="*/ 7 w 7"/>
                    <a:gd name="T15" fmla="*/ 4 h 6"/>
                    <a:gd name="T16" fmla="*/ 7 w 7"/>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7" y="4"/>
                      </a:moveTo>
                      <a:lnTo>
                        <a:pt x="7" y="4"/>
                      </a:lnTo>
                      <a:lnTo>
                        <a:pt x="3" y="0"/>
                      </a:lnTo>
                      <a:lnTo>
                        <a:pt x="0" y="3"/>
                      </a:lnTo>
                      <a:lnTo>
                        <a:pt x="4" y="6"/>
                      </a:lnTo>
                      <a:lnTo>
                        <a:pt x="4" y="6"/>
                      </a:lnTo>
                      <a:lnTo>
                        <a:pt x="7" y="4"/>
                      </a:lnTo>
                      <a:lnTo>
                        <a:pt x="7" y="4"/>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0" name="Freeform 753"/>
                <p:cNvSpPr>
                  <a:spLocks/>
                </p:cNvSpPr>
                <p:nvPr/>
              </p:nvSpPr>
              <p:spPr bwMode="auto">
                <a:xfrm>
                  <a:off x="865" y="2301"/>
                  <a:ext cx="10" cy="11"/>
                </a:xfrm>
                <a:custGeom>
                  <a:avLst/>
                  <a:gdLst>
                    <a:gd name="T0" fmla="*/ 10 w 10"/>
                    <a:gd name="T1" fmla="*/ 8 h 11"/>
                    <a:gd name="T2" fmla="*/ 10 w 10"/>
                    <a:gd name="T3" fmla="*/ 7 h 11"/>
                    <a:gd name="T4" fmla="*/ 3 w 10"/>
                    <a:gd name="T5" fmla="*/ 0 h 11"/>
                    <a:gd name="T6" fmla="*/ 0 w 10"/>
                    <a:gd name="T7" fmla="*/ 2 h 11"/>
                    <a:gd name="T8" fmla="*/ 8 w 10"/>
                    <a:gd name="T9" fmla="*/ 11 h 11"/>
                    <a:gd name="T10" fmla="*/ 8 w 10"/>
                    <a:gd name="T11" fmla="*/ 11 h 11"/>
                    <a:gd name="T12" fmla="*/ 10 w 10"/>
                    <a:gd name="T13" fmla="*/ 8 h 11"/>
                    <a:gd name="T14" fmla="*/ 10 w 10"/>
                    <a:gd name="T15" fmla="*/ 8 h 11"/>
                    <a:gd name="T16" fmla="*/ 10 w 10"/>
                    <a:gd name="T17" fmla="*/ 7 h 11"/>
                    <a:gd name="T18" fmla="*/ 10 w 10"/>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10" y="8"/>
                      </a:moveTo>
                      <a:lnTo>
                        <a:pt x="10" y="7"/>
                      </a:lnTo>
                      <a:lnTo>
                        <a:pt x="3" y="0"/>
                      </a:lnTo>
                      <a:lnTo>
                        <a:pt x="0" y="2"/>
                      </a:lnTo>
                      <a:lnTo>
                        <a:pt x="8" y="11"/>
                      </a:lnTo>
                      <a:lnTo>
                        <a:pt x="8" y="11"/>
                      </a:lnTo>
                      <a:lnTo>
                        <a:pt x="10" y="8"/>
                      </a:lnTo>
                      <a:lnTo>
                        <a:pt x="10" y="8"/>
                      </a:lnTo>
                      <a:lnTo>
                        <a:pt x="10" y="7"/>
                      </a:lnTo>
                      <a:lnTo>
                        <a:pt x="1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1" name="Freeform 754"/>
                <p:cNvSpPr>
                  <a:spLocks/>
                </p:cNvSpPr>
                <p:nvPr/>
              </p:nvSpPr>
              <p:spPr bwMode="auto">
                <a:xfrm>
                  <a:off x="873" y="2309"/>
                  <a:ext cx="9" cy="11"/>
                </a:xfrm>
                <a:custGeom>
                  <a:avLst/>
                  <a:gdLst>
                    <a:gd name="T0" fmla="*/ 9 w 9"/>
                    <a:gd name="T1" fmla="*/ 9 h 11"/>
                    <a:gd name="T2" fmla="*/ 9 w 9"/>
                    <a:gd name="T3" fmla="*/ 9 h 11"/>
                    <a:gd name="T4" fmla="*/ 2 w 9"/>
                    <a:gd name="T5" fmla="*/ 0 h 11"/>
                    <a:gd name="T6" fmla="*/ 0 w 9"/>
                    <a:gd name="T7" fmla="*/ 3 h 11"/>
                    <a:gd name="T8" fmla="*/ 6 w 9"/>
                    <a:gd name="T9" fmla="*/ 11 h 11"/>
                    <a:gd name="T10" fmla="*/ 6 w 9"/>
                    <a:gd name="T11" fmla="*/ 10 h 11"/>
                    <a:gd name="T12" fmla="*/ 9 w 9"/>
                    <a:gd name="T13" fmla="*/ 9 h 11"/>
                    <a:gd name="T14" fmla="*/ 9 w 9"/>
                    <a:gd name="T15" fmla="*/ 9 h 11"/>
                    <a:gd name="T16" fmla="*/ 9 w 9"/>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9" y="9"/>
                      </a:moveTo>
                      <a:lnTo>
                        <a:pt x="9" y="9"/>
                      </a:lnTo>
                      <a:lnTo>
                        <a:pt x="2" y="0"/>
                      </a:lnTo>
                      <a:lnTo>
                        <a:pt x="0" y="3"/>
                      </a:lnTo>
                      <a:lnTo>
                        <a:pt x="6" y="11"/>
                      </a:lnTo>
                      <a:lnTo>
                        <a:pt x="6" y="10"/>
                      </a:lnTo>
                      <a:lnTo>
                        <a:pt x="9" y="9"/>
                      </a:lnTo>
                      <a:lnTo>
                        <a:pt x="9" y="9"/>
                      </a:lnTo>
                      <a:lnTo>
                        <a:pt x="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2" name="Freeform 755"/>
                <p:cNvSpPr>
                  <a:spLocks/>
                </p:cNvSpPr>
                <p:nvPr/>
              </p:nvSpPr>
              <p:spPr bwMode="auto">
                <a:xfrm>
                  <a:off x="879" y="2318"/>
                  <a:ext cx="9" cy="10"/>
                </a:xfrm>
                <a:custGeom>
                  <a:avLst/>
                  <a:gdLst>
                    <a:gd name="T0" fmla="*/ 9 w 9"/>
                    <a:gd name="T1" fmla="*/ 8 h 10"/>
                    <a:gd name="T2" fmla="*/ 9 w 9"/>
                    <a:gd name="T3" fmla="*/ 8 h 10"/>
                    <a:gd name="T4" fmla="*/ 3 w 9"/>
                    <a:gd name="T5" fmla="*/ 0 h 10"/>
                    <a:gd name="T6" fmla="*/ 0 w 9"/>
                    <a:gd name="T7" fmla="*/ 1 h 10"/>
                    <a:gd name="T8" fmla="*/ 6 w 9"/>
                    <a:gd name="T9" fmla="*/ 10 h 10"/>
                    <a:gd name="T10" fmla="*/ 6 w 9"/>
                    <a:gd name="T11" fmla="*/ 10 h 10"/>
                    <a:gd name="T12" fmla="*/ 9 w 9"/>
                    <a:gd name="T13" fmla="*/ 8 h 10"/>
                    <a:gd name="T14" fmla="*/ 9 w 9"/>
                    <a:gd name="T15" fmla="*/ 8 h 10"/>
                    <a:gd name="T16" fmla="*/ 9 w 9"/>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9" y="8"/>
                      </a:moveTo>
                      <a:lnTo>
                        <a:pt x="9" y="8"/>
                      </a:lnTo>
                      <a:lnTo>
                        <a:pt x="3" y="0"/>
                      </a:lnTo>
                      <a:lnTo>
                        <a:pt x="0" y="1"/>
                      </a:lnTo>
                      <a:lnTo>
                        <a:pt x="6" y="10"/>
                      </a:lnTo>
                      <a:lnTo>
                        <a:pt x="6" y="10"/>
                      </a:lnTo>
                      <a:lnTo>
                        <a:pt x="9" y="8"/>
                      </a:lnTo>
                      <a:lnTo>
                        <a:pt x="9" y="8"/>
                      </a:lnTo>
                      <a:lnTo>
                        <a:pt x="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3" name="Freeform 756"/>
                <p:cNvSpPr>
                  <a:spLocks/>
                </p:cNvSpPr>
                <p:nvPr/>
              </p:nvSpPr>
              <p:spPr bwMode="auto">
                <a:xfrm>
                  <a:off x="885" y="2326"/>
                  <a:ext cx="8" cy="10"/>
                </a:xfrm>
                <a:custGeom>
                  <a:avLst/>
                  <a:gdLst>
                    <a:gd name="T0" fmla="*/ 8 w 8"/>
                    <a:gd name="T1" fmla="*/ 9 h 10"/>
                    <a:gd name="T2" fmla="*/ 8 w 8"/>
                    <a:gd name="T3" fmla="*/ 9 h 10"/>
                    <a:gd name="T4" fmla="*/ 3 w 8"/>
                    <a:gd name="T5" fmla="*/ 0 h 10"/>
                    <a:gd name="T6" fmla="*/ 0 w 8"/>
                    <a:gd name="T7" fmla="*/ 2 h 10"/>
                    <a:gd name="T8" fmla="*/ 3 w 8"/>
                    <a:gd name="T9" fmla="*/ 10 h 10"/>
                    <a:gd name="T10" fmla="*/ 3 w 8"/>
                    <a:gd name="T11" fmla="*/ 10 h 10"/>
                    <a:gd name="T12" fmla="*/ 8 w 8"/>
                    <a:gd name="T13" fmla="*/ 9 h 10"/>
                    <a:gd name="T14" fmla="*/ 8 w 8"/>
                    <a:gd name="T15" fmla="*/ 9 h 10"/>
                    <a:gd name="T16" fmla="*/ 7 w 8"/>
                    <a:gd name="T17" fmla="*/ 9 h 10"/>
                    <a:gd name="T18" fmla="*/ 8 w 8"/>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0">
                      <a:moveTo>
                        <a:pt x="8" y="9"/>
                      </a:moveTo>
                      <a:lnTo>
                        <a:pt x="8" y="9"/>
                      </a:lnTo>
                      <a:lnTo>
                        <a:pt x="3" y="0"/>
                      </a:lnTo>
                      <a:lnTo>
                        <a:pt x="0" y="2"/>
                      </a:lnTo>
                      <a:lnTo>
                        <a:pt x="3" y="10"/>
                      </a:lnTo>
                      <a:lnTo>
                        <a:pt x="3" y="10"/>
                      </a:lnTo>
                      <a:lnTo>
                        <a:pt x="8" y="9"/>
                      </a:lnTo>
                      <a:lnTo>
                        <a:pt x="8" y="9"/>
                      </a:lnTo>
                      <a:lnTo>
                        <a:pt x="7" y="9"/>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4" name="Freeform 757"/>
                <p:cNvSpPr>
                  <a:spLocks/>
                </p:cNvSpPr>
                <p:nvPr/>
              </p:nvSpPr>
              <p:spPr bwMode="auto">
                <a:xfrm>
                  <a:off x="888" y="2335"/>
                  <a:ext cx="9" cy="11"/>
                </a:xfrm>
                <a:custGeom>
                  <a:avLst/>
                  <a:gdLst>
                    <a:gd name="T0" fmla="*/ 9 w 9"/>
                    <a:gd name="T1" fmla="*/ 10 h 11"/>
                    <a:gd name="T2" fmla="*/ 9 w 9"/>
                    <a:gd name="T3" fmla="*/ 10 h 11"/>
                    <a:gd name="T4" fmla="*/ 5 w 9"/>
                    <a:gd name="T5" fmla="*/ 0 h 11"/>
                    <a:gd name="T6" fmla="*/ 0 w 9"/>
                    <a:gd name="T7" fmla="*/ 1 h 11"/>
                    <a:gd name="T8" fmla="*/ 4 w 9"/>
                    <a:gd name="T9" fmla="*/ 11 h 11"/>
                    <a:gd name="T10" fmla="*/ 4 w 9"/>
                    <a:gd name="T11" fmla="*/ 11 h 11"/>
                    <a:gd name="T12" fmla="*/ 9 w 9"/>
                    <a:gd name="T13" fmla="*/ 10 h 11"/>
                    <a:gd name="T14" fmla="*/ 9 w 9"/>
                    <a:gd name="T15" fmla="*/ 10 h 11"/>
                    <a:gd name="T16" fmla="*/ 9 w 9"/>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9" y="10"/>
                      </a:moveTo>
                      <a:lnTo>
                        <a:pt x="9" y="10"/>
                      </a:lnTo>
                      <a:lnTo>
                        <a:pt x="5" y="0"/>
                      </a:lnTo>
                      <a:lnTo>
                        <a:pt x="0" y="1"/>
                      </a:lnTo>
                      <a:lnTo>
                        <a:pt x="4" y="11"/>
                      </a:lnTo>
                      <a:lnTo>
                        <a:pt x="4" y="11"/>
                      </a:lnTo>
                      <a:lnTo>
                        <a:pt x="9" y="10"/>
                      </a:lnTo>
                      <a:lnTo>
                        <a:pt x="9" y="10"/>
                      </a:lnTo>
                      <a:lnTo>
                        <a:pt x="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5" name="Freeform 758"/>
                <p:cNvSpPr>
                  <a:spLocks/>
                </p:cNvSpPr>
                <p:nvPr/>
              </p:nvSpPr>
              <p:spPr bwMode="auto">
                <a:xfrm>
                  <a:off x="892" y="2345"/>
                  <a:ext cx="7" cy="10"/>
                </a:xfrm>
                <a:custGeom>
                  <a:avLst/>
                  <a:gdLst>
                    <a:gd name="T0" fmla="*/ 7 w 7"/>
                    <a:gd name="T1" fmla="*/ 10 h 10"/>
                    <a:gd name="T2" fmla="*/ 7 w 7"/>
                    <a:gd name="T3" fmla="*/ 9 h 10"/>
                    <a:gd name="T4" fmla="*/ 5 w 7"/>
                    <a:gd name="T5" fmla="*/ 0 h 10"/>
                    <a:gd name="T6" fmla="*/ 0 w 7"/>
                    <a:gd name="T7" fmla="*/ 1 h 10"/>
                    <a:gd name="T8" fmla="*/ 3 w 7"/>
                    <a:gd name="T9" fmla="*/ 10 h 10"/>
                    <a:gd name="T10" fmla="*/ 3 w 7"/>
                    <a:gd name="T11" fmla="*/ 10 h 10"/>
                    <a:gd name="T12" fmla="*/ 7 w 7"/>
                    <a:gd name="T13" fmla="*/ 10 h 10"/>
                    <a:gd name="T14" fmla="*/ 7 w 7"/>
                    <a:gd name="T15" fmla="*/ 9 h 10"/>
                    <a:gd name="T16" fmla="*/ 7 w 7"/>
                    <a:gd name="T17" fmla="*/ 9 h 10"/>
                    <a:gd name="T18" fmla="*/ 7 w 7"/>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7" y="10"/>
                      </a:moveTo>
                      <a:lnTo>
                        <a:pt x="7" y="9"/>
                      </a:lnTo>
                      <a:lnTo>
                        <a:pt x="5" y="0"/>
                      </a:lnTo>
                      <a:lnTo>
                        <a:pt x="0" y="1"/>
                      </a:lnTo>
                      <a:lnTo>
                        <a:pt x="3" y="10"/>
                      </a:lnTo>
                      <a:lnTo>
                        <a:pt x="3" y="10"/>
                      </a:lnTo>
                      <a:lnTo>
                        <a:pt x="7" y="10"/>
                      </a:lnTo>
                      <a:lnTo>
                        <a:pt x="7" y="9"/>
                      </a:lnTo>
                      <a:lnTo>
                        <a:pt x="7" y="9"/>
                      </a:lnTo>
                      <a:lnTo>
                        <a:pt x="7"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6" name="Freeform 759"/>
                <p:cNvSpPr>
                  <a:spLocks/>
                </p:cNvSpPr>
                <p:nvPr/>
              </p:nvSpPr>
              <p:spPr bwMode="auto">
                <a:xfrm>
                  <a:off x="895" y="2355"/>
                  <a:ext cx="5" cy="10"/>
                </a:xfrm>
                <a:custGeom>
                  <a:avLst/>
                  <a:gdLst>
                    <a:gd name="T0" fmla="*/ 5 w 5"/>
                    <a:gd name="T1" fmla="*/ 10 h 10"/>
                    <a:gd name="T2" fmla="*/ 5 w 5"/>
                    <a:gd name="T3" fmla="*/ 10 h 10"/>
                    <a:gd name="T4" fmla="*/ 4 w 5"/>
                    <a:gd name="T5" fmla="*/ 0 h 10"/>
                    <a:gd name="T6" fmla="*/ 0 w 5"/>
                    <a:gd name="T7" fmla="*/ 0 h 10"/>
                    <a:gd name="T8" fmla="*/ 2 w 5"/>
                    <a:gd name="T9" fmla="*/ 10 h 10"/>
                    <a:gd name="T10" fmla="*/ 2 w 5"/>
                    <a:gd name="T11" fmla="*/ 10 h 10"/>
                    <a:gd name="T12" fmla="*/ 5 w 5"/>
                    <a:gd name="T13" fmla="*/ 10 h 10"/>
                    <a:gd name="T14" fmla="*/ 5 w 5"/>
                    <a:gd name="T15" fmla="*/ 10 h 10"/>
                    <a:gd name="T16" fmla="*/ 5 w 5"/>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10"/>
                      </a:moveTo>
                      <a:lnTo>
                        <a:pt x="5" y="10"/>
                      </a:lnTo>
                      <a:lnTo>
                        <a:pt x="4" y="0"/>
                      </a:lnTo>
                      <a:lnTo>
                        <a:pt x="0" y="0"/>
                      </a:lnTo>
                      <a:lnTo>
                        <a:pt x="2" y="10"/>
                      </a:lnTo>
                      <a:lnTo>
                        <a:pt x="2" y="10"/>
                      </a:lnTo>
                      <a:lnTo>
                        <a:pt x="5" y="10"/>
                      </a:lnTo>
                      <a:lnTo>
                        <a:pt x="5" y="10"/>
                      </a:lnTo>
                      <a:lnTo>
                        <a:pt x="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7" name="Freeform 760"/>
                <p:cNvSpPr>
                  <a:spLocks/>
                </p:cNvSpPr>
                <p:nvPr/>
              </p:nvSpPr>
              <p:spPr bwMode="auto">
                <a:xfrm>
                  <a:off x="897" y="2365"/>
                  <a:ext cx="4" cy="10"/>
                </a:xfrm>
                <a:custGeom>
                  <a:avLst/>
                  <a:gdLst>
                    <a:gd name="T0" fmla="*/ 4 w 4"/>
                    <a:gd name="T1" fmla="*/ 10 h 10"/>
                    <a:gd name="T2" fmla="*/ 4 w 4"/>
                    <a:gd name="T3" fmla="*/ 9 h 10"/>
                    <a:gd name="T4" fmla="*/ 3 w 4"/>
                    <a:gd name="T5" fmla="*/ 0 h 10"/>
                    <a:gd name="T6" fmla="*/ 0 w 4"/>
                    <a:gd name="T7" fmla="*/ 0 h 10"/>
                    <a:gd name="T8" fmla="*/ 1 w 4"/>
                    <a:gd name="T9" fmla="*/ 10 h 10"/>
                    <a:gd name="T10" fmla="*/ 1 w 4"/>
                    <a:gd name="T11" fmla="*/ 10 h 10"/>
                    <a:gd name="T12" fmla="*/ 4 w 4"/>
                    <a:gd name="T13" fmla="*/ 10 h 10"/>
                    <a:gd name="T14" fmla="*/ 4 w 4"/>
                    <a:gd name="T15" fmla="*/ 10 h 10"/>
                    <a:gd name="T16" fmla="*/ 4 w 4"/>
                    <a:gd name="T17" fmla="*/ 9 h 10"/>
                    <a:gd name="T18" fmla="*/ 4 w 4"/>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0">
                      <a:moveTo>
                        <a:pt x="4" y="10"/>
                      </a:moveTo>
                      <a:lnTo>
                        <a:pt x="4" y="9"/>
                      </a:lnTo>
                      <a:lnTo>
                        <a:pt x="3" y="0"/>
                      </a:lnTo>
                      <a:lnTo>
                        <a:pt x="0" y="0"/>
                      </a:lnTo>
                      <a:lnTo>
                        <a:pt x="1" y="10"/>
                      </a:lnTo>
                      <a:lnTo>
                        <a:pt x="1" y="10"/>
                      </a:lnTo>
                      <a:lnTo>
                        <a:pt x="4" y="10"/>
                      </a:lnTo>
                      <a:lnTo>
                        <a:pt x="4" y="10"/>
                      </a:lnTo>
                      <a:lnTo>
                        <a:pt x="4" y="9"/>
                      </a:lnTo>
                      <a:lnTo>
                        <a:pt x="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8" name="Freeform 761"/>
                <p:cNvSpPr>
                  <a:spLocks/>
                </p:cNvSpPr>
                <p:nvPr/>
              </p:nvSpPr>
              <p:spPr bwMode="auto">
                <a:xfrm>
                  <a:off x="898" y="2375"/>
                  <a:ext cx="3" cy="10"/>
                </a:xfrm>
                <a:custGeom>
                  <a:avLst/>
                  <a:gdLst>
                    <a:gd name="T0" fmla="*/ 3 w 3"/>
                    <a:gd name="T1" fmla="*/ 10 h 10"/>
                    <a:gd name="T2" fmla="*/ 3 w 3"/>
                    <a:gd name="T3" fmla="*/ 10 h 10"/>
                    <a:gd name="T4" fmla="*/ 3 w 3"/>
                    <a:gd name="T5" fmla="*/ 0 h 10"/>
                    <a:gd name="T6" fmla="*/ 0 w 3"/>
                    <a:gd name="T7" fmla="*/ 0 h 10"/>
                    <a:gd name="T8" fmla="*/ 0 w 3"/>
                    <a:gd name="T9" fmla="*/ 10 h 10"/>
                    <a:gd name="T10" fmla="*/ 0 w 3"/>
                    <a:gd name="T11" fmla="*/ 10 h 10"/>
                    <a:gd name="T12" fmla="*/ 3 w 3"/>
                    <a:gd name="T13" fmla="*/ 10 h 10"/>
                    <a:gd name="T14" fmla="*/ 3 w 3"/>
                    <a:gd name="T15" fmla="*/ 10 h 10"/>
                    <a:gd name="T16" fmla="*/ 3 w 3"/>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3" y="10"/>
                      </a:moveTo>
                      <a:lnTo>
                        <a:pt x="3" y="10"/>
                      </a:lnTo>
                      <a:lnTo>
                        <a:pt x="3" y="0"/>
                      </a:lnTo>
                      <a:lnTo>
                        <a:pt x="0" y="0"/>
                      </a:lnTo>
                      <a:lnTo>
                        <a:pt x="0" y="10"/>
                      </a:lnTo>
                      <a:lnTo>
                        <a:pt x="0" y="10"/>
                      </a:lnTo>
                      <a:lnTo>
                        <a:pt x="3" y="10"/>
                      </a:lnTo>
                      <a:lnTo>
                        <a:pt x="3" y="10"/>
                      </a:lnTo>
                      <a:lnTo>
                        <a:pt x="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9" name="Freeform 762"/>
                <p:cNvSpPr>
                  <a:spLocks/>
                </p:cNvSpPr>
                <p:nvPr/>
              </p:nvSpPr>
              <p:spPr bwMode="auto">
                <a:xfrm>
                  <a:off x="897" y="2385"/>
                  <a:ext cx="4" cy="10"/>
                </a:xfrm>
                <a:custGeom>
                  <a:avLst/>
                  <a:gdLst>
                    <a:gd name="T0" fmla="*/ 3 w 4"/>
                    <a:gd name="T1" fmla="*/ 10 h 10"/>
                    <a:gd name="T2" fmla="*/ 3 w 4"/>
                    <a:gd name="T3" fmla="*/ 10 h 10"/>
                    <a:gd name="T4" fmla="*/ 4 w 4"/>
                    <a:gd name="T5" fmla="*/ 0 h 10"/>
                    <a:gd name="T6" fmla="*/ 1 w 4"/>
                    <a:gd name="T7" fmla="*/ 0 h 10"/>
                    <a:gd name="T8" fmla="*/ 0 w 4"/>
                    <a:gd name="T9" fmla="*/ 9 h 10"/>
                    <a:gd name="T10" fmla="*/ 0 w 4"/>
                    <a:gd name="T11" fmla="*/ 9 h 10"/>
                    <a:gd name="T12" fmla="*/ 3 w 4"/>
                    <a:gd name="T13" fmla="*/ 10 h 10"/>
                    <a:gd name="T14" fmla="*/ 3 w 4"/>
                    <a:gd name="T15" fmla="*/ 10 h 10"/>
                    <a:gd name="T16" fmla="*/ 3 w 4"/>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0">
                      <a:moveTo>
                        <a:pt x="3" y="10"/>
                      </a:moveTo>
                      <a:lnTo>
                        <a:pt x="3" y="10"/>
                      </a:lnTo>
                      <a:lnTo>
                        <a:pt x="4" y="0"/>
                      </a:lnTo>
                      <a:lnTo>
                        <a:pt x="1" y="0"/>
                      </a:lnTo>
                      <a:lnTo>
                        <a:pt x="0" y="9"/>
                      </a:lnTo>
                      <a:lnTo>
                        <a:pt x="0" y="9"/>
                      </a:lnTo>
                      <a:lnTo>
                        <a:pt x="3" y="10"/>
                      </a:lnTo>
                      <a:lnTo>
                        <a:pt x="3" y="10"/>
                      </a:lnTo>
                      <a:lnTo>
                        <a:pt x="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0" name="Freeform 763"/>
                <p:cNvSpPr>
                  <a:spLocks/>
                </p:cNvSpPr>
                <p:nvPr/>
              </p:nvSpPr>
              <p:spPr bwMode="auto">
                <a:xfrm>
                  <a:off x="894" y="2394"/>
                  <a:ext cx="6" cy="11"/>
                </a:xfrm>
                <a:custGeom>
                  <a:avLst/>
                  <a:gdLst>
                    <a:gd name="T0" fmla="*/ 4 w 6"/>
                    <a:gd name="T1" fmla="*/ 11 h 11"/>
                    <a:gd name="T2" fmla="*/ 4 w 6"/>
                    <a:gd name="T3" fmla="*/ 11 h 11"/>
                    <a:gd name="T4" fmla="*/ 6 w 6"/>
                    <a:gd name="T5" fmla="*/ 1 h 11"/>
                    <a:gd name="T6" fmla="*/ 3 w 6"/>
                    <a:gd name="T7" fmla="*/ 0 h 11"/>
                    <a:gd name="T8" fmla="*/ 0 w 6"/>
                    <a:gd name="T9" fmla="*/ 11 h 11"/>
                    <a:gd name="T10" fmla="*/ 0 w 6"/>
                    <a:gd name="T11" fmla="*/ 10 h 11"/>
                    <a:gd name="T12" fmla="*/ 4 w 6"/>
                    <a:gd name="T13" fmla="*/ 11 h 11"/>
                    <a:gd name="T14" fmla="*/ 4 w 6"/>
                    <a:gd name="T15" fmla="*/ 11 h 11"/>
                    <a:gd name="T16" fmla="*/ 4 w 6"/>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4" y="11"/>
                      </a:moveTo>
                      <a:lnTo>
                        <a:pt x="4" y="11"/>
                      </a:lnTo>
                      <a:lnTo>
                        <a:pt x="6" y="1"/>
                      </a:lnTo>
                      <a:lnTo>
                        <a:pt x="3" y="0"/>
                      </a:lnTo>
                      <a:lnTo>
                        <a:pt x="0" y="11"/>
                      </a:lnTo>
                      <a:lnTo>
                        <a:pt x="0" y="10"/>
                      </a:lnTo>
                      <a:lnTo>
                        <a:pt x="4" y="11"/>
                      </a:lnTo>
                      <a:lnTo>
                        <a:pt x="4" y="11"/>
                      </a:lnTo>
                      <a:lnTo>
                        <a:pt x="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1" name="Freeform 764"/>
                <p:cNvSpPr>
                  <a:spLocks/>
                </p:cNvSpPr>
                <p:nvPr/>
              </p:nvSpPr>
              <p:spPr bwMode="auto">
                <a:xfrm>
                  <a:off x="891" y="2404"/>
                  <a:ext cx="7" cy="11"/>
                </a:xfrm>
                <a:custGeom>
                  <a:avLst/>
                  <a:gdLst>
                    <a:gd name="T0" fmla="*/ 4 w 7"/>
                    <a:gd name="T1" fmla="*/ 11 h 11"/>
                    <a:gd name="T2" fmla="*/ 4 w 7"/>
                    <a:gd name="T3" fmla="*/ 11 h 11"/>
                    <a:gd name="T4" fmla="*/ 7 w 7"/>
                    <a:gd name="T5" fmla="*/ 1 h 11"/>
                    <a:gd name="T6" fmla="*/ 3 w 7"/>
                    <a:gd name="T7" fmla="*/ 0 h 11"/>
                    <a:gd name="T8" fmla="*/ 0 w 7"/>
                    <a:gd name="T9" fmla="*/ 10 h 11"/>
                    <a:gd name="T10" fmla="*/ 0 w 7"/>
                    <a:gd name="T11" fmla="*/ 9 h 11"/>
                    <a:gd name="T12" fmla="*/ 4 w 7"/>
                    <a:gd name="T13" fmla="*/ 11 h 11"/>
                    <a:gd name="T14" fmla="*/ 4 w 7"/>
                    <a:gd name="T15" fmla="*/ 11 h 11"/>
                    <a:gd name="T16" fmla="*/ 4 w 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4" y="11"/>
                      </a:moveTo>
                      <a:lnTo>
                        <a:pt x="4" y="11"/>
                      </a:lnTo>
                      <a:lnTo>
                        <a:pt x="7" y="1"/>
                      </a:lnTo>
                      <a:lnTo>
                        <a:pt x="3" y="0"/>
                      </a:lnTo>
                      <a:lnTo>
                        <a:pt x="0" y="10"/>
                      </a:lnTo>
                      <a:lnTo>
                        <a:pt x="0" y="9"/>
                      </a:lnTo>
                      <a:lnTo>
                        <a:pt x="4" y="11"/>
                      </a:lnTo>
                      <a:lnTo>
                        <a:pt x="4" y="11"/>
                      </a:lnTo>
                      <a:lnTo>
                        <a:pt x="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2" name="Freeform 765"/>
                <p:cNvSpPr>
                  <a:spLocks/>
                </p:cNvSpPr>
                <p:nvPr/>
              </p:nvSpPr>
              <p:spPr bwMode="auto">
                <a:xfrm>
                  <a:off x="887" y="2413"/>
                  <a:ext cx="8" cy="12"/>
                </a:xfrm>
                <a:custGeom>
                  <a:avLst/>
                  <a:gdLst>
                    <a:gd name="T0" fmla="*/ 4 w 8"/>
                    <a:gd name="T1" fmla="*/ 12 h 12"/>
                    <a:gd name="T2" fmla="*/ 4 w 8"/>
                    <a:gd name="T3" fmla="*/ 12 h 12"/>
                    <a:gd name="T4" fmla="*/ 8 w 8"/>
                    <a:gd name="T5" fmla="*/ 2 h 12"/>
                    <a:gd name="T6" fmla="*/ 4 w 8"/>
                    <a:gd name="T7" fmla="*/ 0 h 12"/>
                    <a:gd name="T8" fmla="*/ 0 w 8"/>
                    <a:gd name="T9" fmla="*/ 9 h 12"/>
                    <a:gd name="T10" fmla="*/ 0 w 8"/>
                    <a:gd name="T11" fmla="*/ 9 h 12"/>
                    <a:gd name="T12" fmla="*/ 4 w 8"/>
                    <a:gd name="T13" fmla="*/ 12 h 12"/>
                    <a:gd name="T14" fmla="*/ 4 w 8"/>
                    <a:gd name="T15" fmla="*/ 12 h 12"/>
                    <a:gd name="T16" fmla="*/ 4 w 8"/>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2">
                      <a:moveTo>
                        <a:pt x="4" y="12"/>
                      </a:moveTo>
                      <a:lnTo>
                        <a:pt x="4" y="12"/>
                      </a:lnTo>
                      <a:lnTo>
                        <a:pt x="8" y="2"/>
                      </a:lnTo>
                      <a:lnTo>
                        <a:pt x="4" y="0"/>
                      </a:lnTo>
                      <a:lnTo>
                        <a:pt x="0" y="9"/>
                      </a:lnTo>
                      <a:lnTo>
                        <a:pt x="0" y="9"/>
                      </a:lnTo>
                      <a:lnTo>
                        <a:pt x="4" y="12"/>
                      </a:lnTo>
                      <a:lnTo>
                        <a:pt x="4" y="12"/>
                      </a:lnTo>
                      <a:lnTo>
                        <a:pt x="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3" name="Freeform 766"/>
                <p:cNvSpPr>
                  <a:spLocks/>
                </p:cNvSpPr>
                <p:nvPr/>
              </p:nvSpPr>
              <p:spPr bwMode="auto">
                <a:xfrm>
                  <a:off x="882" y="2422"/>
                  <a:ext cx="9" cy="11"/>
                </a:xfrm>
                <a:custGeom>
                  <a:avLst/>
                  <a:gdLst>
                    <a:gd name="T0" fmla="*/ 4 w 9"/>
                    <a:gd name="T1" fmla="*/ 11 h 11"/>
                    <a:gd name="T2" fmla="*/ 4 w 9"/>
                    <a:gd name="T3" fmla="*/ 11 h 11"/>
                    <a:gd name="T4" fmla="*/ 9 w 9"/>
                    <a:gd name="T5" fmla="*/ 3 h 11"/>
                    <a:gd name="T6" fmla="*/ 5 w 9"/>
                    <a:gd name="T7" fmla="*/ 0 h 11"/>
                    <a:gd name="T8" fmla="*/ 0 w 9"/>
                    <a:gd name="T9" fmla="*/ 10 h 11"/>
                    <a:gd name="T10" fmla="*/ 0 w 9"/>
                    <a:gd name="T11" fmla="*/ 10 h 11"/>
                    <a:gd name="T12" fmla="*/ 4 w 9"/>
                    <a:gd name="T13" fmla="*/ 11 h 11"/>
                    <a:gd name="T14" fmla="*/ 4 w 9"/>
                    <a:gd name="T15" fmla="*/ 11 h 11"/>
                    <a:gd name="T16" fmla="*/ 4 w 9"/>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4" y="11"/>
                      </a:moveTo>
                      <a:lnTo>
                        <a:pt x="4" y="11"/>
                      </a:lnTo>
                      <a:lnTo>
                        <a:pt x="9" y="3"/>
                      </a:lnTo>
                      <a:lnTo>
                        <a:pt x="5" y="0"/>
                      </a:lnTo>
                      <a:lnTo>
                        <a:pt x="0" y="10"/>
                      </a:lnTo>
                      <a:lnTo>
                        <a:pt x="0" y="10"/>
                      </a:lnTo>
                      <a:lnTo>
                        <a:pt x="4" y="11"/>
                      </a:lnTo>
                      <a:lnTo>
                        <a:pt x="4" y="11"/>
                      </a:lnTo>
                      <a:lnTo>
                        <a:pt x="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4" name="Freeform 767"/>
                <p:cNvSpPr>
                  <a:spLocks/>
                </p:cNvSpPr>
                <p:nvPr/>
              </p:nvSpPr>
              <p:spPr bwMode="auto">
                <a:xfrm>
                  <a:off x="876" y="2432"/>
                  <a:ext cx="10" cy="10"/>
                </a:xfrm>
                <a:custGeom>
                  <a:avLst/>
                  <a:gdLst>
                    <a:gd name="T0" fmla="*/ 4 w 10"/>
                    <a:gd name="T1" fmla="*/ 10 h 10"/>
                    <a:gd name="T2" fmla="*/ 4 w 10"/>
                    <a:gd name="T3" fmla="*/ 10 h 10"/>
                    <a:gd name="T4" fmla="*/ 10 w 10"/>
                    <a:gd name="T5" fmla="*/ 1 h 10"/>
                    <a:gd name="T6" fmla="*/ 6 w 10"/>
                    <a:gd name="T7" fmla="*/ 0 h 10"/>
                    <a:gd name="T8" fmla="*/ 0 w 10"/>
                    <a:gd name="T9" fmla="*/ 8 h 10"/>
                    <a:gd name="T10" fmla="*/ 0 w 10"/>
                    <a:gd name="T11" fmla="*/ 8 h 10"/>
                    <a:gd name="T12" fmla="*/ 4 w 10"/>
                    <a:gd name="T13" fmla="*/ 10 h 10"/>
                    <a:gd name="T14" fmla="*/ 4 w 10"/>
                    <a:gd name="T15" fmla="*/ 10 h 10"/>
                    <a:gd name="T16" fmla="*/ 4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4" y="10"/>
                      </a:moveTo>
                      <a:lnTo>
                        <a:pt x="4" y="10"/>
                      </a:lnTo>
                      <a:lnTo>
                        <a:pt x="10" y="1"/>
                      </a:lnTo>
                      <a:lnTo>
                        <a:pt x="6" y="0"/>
                      </a:lnTo>
                      <a:lnTo>
                        <a:pt x="0" y="8"/>
                      </a:lnTo>
                      <a:lnTo>
                        <a:pt x="0" y="8"/>
                      </a:lnTo>
                      <a:lnTo>
                        <a:pt x="4" y="10"/>
                      </a:lnTo>
                      <a:lnTo>
                        <a:pt x="4" y="10"/>
                      </a:lnTo>
                      <a:lnTo>
                        <a:pt x="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5" name="Freeform 768"/>
                <p:cNvSpPr>
                  <a:spLocks/>
                </p:cNvSpPr>
                <p:nvPr/>
              </p:nvSpPr>
              <p:spPr bwMode="auto">
                <a:xfrm>
                  <a:off x="869" y="2440"/>
                  <a:ext cx="11" cy="11"/>
                </a:xfrm>
                <a:custGeom>
                  <a:avLst/>
                  <a:gdLst>
                    <a:gd name="T0" fmla="*/ 4 w 11"/>
                    <a:gd name="T1" fmla="*/ 11 h 11"/>
                    <a:gd name="T2" fmla="*/ 4 w 11"/>
                    <a:gd name="T3" fmla="*/ 11 h 11"/>
                    <a:gd name="T4" fmla="*/ 11 w 11"/>
                    <a:gd name="T5" fmla="*/ 2 h 11"/>
                    <a:gd name="T6" fmla="*/ 7 w 11"/>
                    <a:gd name="T7" fmla="*/ 0 h 11"/>
                    <a:gd name="T8" fmla="*/ 0 w 11"/>
                    <a:gd name="T9" fmla="*/ 8 h 11"/>
                    <a:gd name="T10" fmla="*/ 0 w 11"/>
                    <a:gd name="T11" fmla="*/ 7 h 11"/>
                    <a:gd name="T12" fmla="*/ 4 w 11"/>
                    <a:gd name="T13" fmla="*/ 11 h 11"/>
                    <a:gd name="T14" fmla="*/ 4 w 11"/>
                    <a:gd name="T15" fmla="*/ 11 h 11"/>
                    <a:gd name="T16" fmla="*/ 4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4" y="11"/>
                      </a:moveTo>
                      <a:lnTo>
                        <a:pt x="4" y="11"/>
                      </a:lnTo>
                      <a:lnTo>
                        <a:pt x="11" y="2"/>
                      </a:lnTo>
                      <a:lnTo>
                        <a:pt x="7" y="0"/>
                      </a:lnTo>
                      <a:lnTo>
                        <a:pt x="0" y="8"/>
                      </a:lnTo>
                      <a:lnTo>
                        <a:pt x="0" y="7"/>
                      </a:lnTo>
                      <a:lnTo>
                        <a:pt x="4" y="11"/>
                      </a:lnTo>
                      <a:lnTo>
                        <a:pt x="4" y="11"/>
                      </a:lnTo>
                      <a:lnTo>
                        <a:pt x="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6" name="Freeform 769"/>
                <p:cNvSpPr>
                  <a:spLocks/>
                </p:cNvSpPr>
                <p:nvPr/>
              </p:nvSpPr>
              <p:spPr bwMode="auto">
                <a:xfrm>
                  <a:off x="868" y="2442"/>
                  <a:ext cx="50" cy="52"/>
                </a:xfrm>
                <a:custGeom>
                  <a:avLst/>
                  <a:gdLst>
                    <a:gd name="T0" fmla="*/ 18 w 50"/>
                    <a:gd name="T1" fmla="*/ 20 h 52"/>
                    <a:gd name="T2" fmla="*/ 19 w 50"/>
                    <a:gd name="T3" fmla="*/ 19 h 52"/>
                    <a:gd name="T4" fmla="*/ 20 w 50"/>
                    <a:gd name="T5" fmla="*/ 17 h 52"/>
                    <a:gd name="T6" fmla="*/ 21 w 50"/>
                    <a:gd name="T7" fmla="*/ 16 h 52"/>
                    <a:gd name="T8" fmla="*/ 23 w 50"/>
                    <a:gd name="T9" fmla="*/ 15 h 52"/>
                    <a:gd name="T10" fmla="*/ 24 w 50"/>
                    <a:gd name="T11" fmla="*/ 12 h 52"/>
                    <a:gd name="T12" fmla="*/ 25 w 50"/>
                    <a:gd name="T13" fmla="*/ 11 h 52"/>
                    <a:gd name="T14" fmla="*/ 26 w 50"/>
                    <a:gd name="T15" fmla="*/ 10 h 52"/>
                    <a:gd name="T16" fmla="*/ 27 w 50"/>
                    <a:gd name="T17" fmla="*/ 9 h 52"/>
                    <a:gd name="T18" fmla="*/ 30 w 50"/>
                    <a:gd name="T19" fmla="*/ 6 h 52"/>
                    <a:gd name="T20" fmla="*/ 33 w 50"/>
                    <a:gd name="T21" fmla="*/ 4 h 52"/>
                    <a:gd name="T22" fmla="*/ 37 w 50"/>
                    <a:gd name="T23" fmla="*/ 3 h 52"/>
                    <a:gd name="T24" fmla="*/ 39 w 50"/>
                    <a:gd name="T25" fmla="*/ 2 h 52"/>
                    <a:gd name="T26" fmla="*/ 42 w 50"/>
                    <a:gd name="T27" fmla="*/ 0 h 52"/>
                    <a:gd name="T28" fmla="*/ 44 w 50"/>
                    <a:gd name="T29" fmla="*/ 0 h 52"/>
                    <a:gd name="T30" fmla="*/ 47 w 50"/>
                    <a:gd name="T31" fmla="*/ 2 h 52"/>
                    <a:gd name="T32" fmla="*/ 48 w 50"/>
                    <a:gd name="T33" fmla="*/ 2 h 52"/>
                    <a:gd name="T34" fmla="*/ 49 w 50"/>
                    <a:gd name="T35" fmla="*/ 4 h 52"/>
                    <a:gd name="T36" fmla="*/ 50 w 50"/>
                    <a:gd name="T37" fmla="*/ 8 h 52"/>
                    <a:gd name="T38" fmla="*/ 49 w 50"/>
                    <a:gd name="T39" fmla="*/ 11 h 52"/>
                    <a:gd name="T40" fmla="*/ 48 w 50"/>
                    <a:gd name="T41" fmla="*/ 15 h 52"/>
                    <a:gd name="T42" fmla="*/ 45 w 50"/>
                    <a:gd name="T43" fmla="*/ 19 h 52"/>
                    <a:gd name="T44" fmla="*/ 42 w 50"/>
                    <a:gd name="T45" fmla="*/ 24 h 52"/>
                    <a:gd name="T46" fmla="*/ 38 w 50"/>
                    <a:gd name="T47" fmla="*/ 30 h 52"/>
                    <a:gd name="T48" fmla="*/ 33 w 50"/>
                    <a:gd name="T49" fmla="*/ 35 h 52"/>
                    <a:gd name="T50" fmla="*/ 31 w 50"/>
                    <a:gd name="T51" fmla="*/ 37 h 52"/>
                    <a:gd name="T52" fmla="*/ 29 w 50"/>
                    <a:gd name="T53" fmla="*/ 39 h 52"/>
                    <a:gd name="T54" fmla="*/ 26 w 50"/>
                    <a:gd name="T55" fmla="*/ 42 h 52"/>
                    <a:gd name="T56" fmla="*/ 24 w 50"/>
                    <a:gd name="T57" fmla="*/ 44 h 52"/>
                    <a:gd name="T58" fmla="*/ 21 w 50"/>
                    <a:gd name="T59" fmla="*/ 45 h 52"/>
                    <a:gd name="T60" fmla="*/ 19 w 50"/>
                    <a:gd name="T61" fmla="*/ 48 h 52"/>
                    <a:gd name="T62" fmla="*/ 17 w 50"/>
                    <a:gd name="T63" fmla="*/ 49 h 52"/>
                    <a:gd name="T64" fmla="*/ 14 w 50"/>
                    <a:gd name="T65" fmla="*/ 50 h 52"/>
                    <a:gd name="T66" fmla="*/ 12 w 50"/>
                    <a:gd name="T67" fmla="*/ 51 h 52"/>
                    <a:gd name="T68" fmla="*/ 9 w 50"/>
                    <a:gd name="T69" fmla="*/ 51 h 52"/>
                    <a:gd name="T70" fmla="*/ 8 w 50"/>
                    <a:gd name="T71" fmla="*/ 52 h 52"/>
                    <a:gd name="T72" fmla="*/ 6 w 50"/>
                    <a:gd name="T73" fmla="*/ 52 h 52"/>
                    <a:gd name="T74" fmla="*/ 5 w 50"/>
                    <a:gd name="T75" fmla="*/ 52 h 52"/>
                    <a:gd name="T76" fmla="*/ 3 w 50"/>
                    <a:gd name="T77" fmla="*/ 52 h 52"/>
                    <a:gd name="T78" fmla="*/ 2 w 50"/>
                    <a:gd name="T79" fmla="*/ 52 h 52"/>
                    <a:gd name="T80" fmla="*/ 1 w 50"/>
                    <a:gd name="T81" fmla="*/ 51 h 52"/>
                    <a:gd name="T82" fmla="*/ 0 w 50"/>
                    <a:gd name="T83" fmla="*/ 50 h 52"/>
                    <a:gd name="T84" fmla="*/ 0 w 50"/>
                    <a:gd name="T85" fmla="*/ 48 h 52"/>
                    <a:gd name="T86" fmla="*/ 0 w 50"/>
                    <a:gd name="T87" fmla="*/ 46 h 52"/>
                    <a:gd name="T88" fmla="*/ 0 w 50"/>
                    <a:gd name="T89" fmla="*/ 44 h 52"/>
                    <a:gd name="T90" fmla="*/ 1 w 50"/>
                    <a:gd name="T91" fmla="*/ 41 h 52"/>
                    <a:gd name="T92" fmla="*/ 2 w 50"/>
                    <a:gd name="T93" fmla="*/ 38 h 52"/>
                    <a:gd name="T94" fmla="*/ 3 w 50"/>
                    <a:gd name="T95" fmla="*/ 35 h 52"/>
                    <a:gd name="T96" fmla="*/ 6 w 50"/>
                    <a:gd name="T97" fmla="*/ 31 h 52"/>
                    <a:gd name="T98" fmla="*/ 7 w 50"/>
                    <a:gd name="T99" fmla="*/ 30 h 52"/>
                    <a:gd name="T100" fmla="*/ 8 w 50"/>
                    <a:gd name="T101" fmla="*/ 29 h 52"/>
                    <a:gd name="T102" fmla="*/ 9 w 50"/>
                    <a:gd name="T103" fmla="*/ 28 h 52"/>
                    <a:gd name="T104" fmla="*/ 12 w 50"/>
                    <a:gd name="T105" fmla="*/ 26 h 52"/>
                    <a:gd name="T106" fmla="*/ 13 w 50"/>
                    <a:gd name="T107" fmla="*/ 25 h 52"/>
                    <a:gd name="T108" fmla="*/ 14 w 50"/>
                    <a:gd name="T109" fmla="*/ 24 h 52"/>
                    <a:gd name="T110" fmla="*/ 15 w 50"/>
                    <a:gd name="T111" fmla="*/ 22 h 52"/>
                    <a:gd name="T112" fmla="*/ 18 w 50"/>
                    <a:gd name="T113" fmla="*/ 2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 h="52">
                      <a:moveTo>
                        <a:pt x="18" y="20"/>
                      </a:moveTo>
                      <a:lnTo>
                        <a:pt x="19" y="19"/>
                      </a:lnTo>
                      <a:lnTo>
                        <a:pt x="20" y="17"/>
                      </a:lnTo>
                      <a:lnTo>
                        <a:pt x="21" y="16"/>
                      </a:lnTo>
                      <a:lnTo>
                        <a:pt x="23" y="15"/>
                      </a:lnTo>
                      <a:lnTo>
                        <a:pt x="24" y="12"/>
                      </a:lnTo>
                      <a:lnTo>
                        <a:pt x="25" y="11"/>
                      </a:lnTo>
                      <a:lnTo>
                        <a:pt x="26" y="10"/>
                      </a:lnTo>
                      <a:lnTo>
                        <a:pt x="27" y="9"/>
                      </a:lnTo>
                      <a:lnTo>
                        <a:pt x="30" y="6"/>
                      </a:lnTo>
                      <a:lnTo>
                        <a:pt x="33" y="4"/>
                      </a:lnTo>
                      <a:lnTo>
                        <a:pt x="37" y="3"/>
                      </a:lnTo>
                      <a:lnTo>
                        <a:pt x="39" y="2"/>
                      </a:lnTo>
                      <a:lnTo>
                        <a:pt x="42" y="0"/>
                      </a:lnTo>
                      <a:lnTo>
                        <a:pt x="44" y="0"/>
                      </a:lnTo>
                      <a:lnTo>
                        <a:pt x="47" y="2"/>
                      </a:lnTo>
                      <a:lnTo>
                        <a:pt x="48" y="2"/>
                      </a:lnTo>
                      <a:lnTo>
                        <a:pt x="49" y="4"/>
                      </a:lnTo>
                      <a:lnTo>
                        <a:pt x="50" y="8"/>
                      </a:lnTo>
                      <a:lnTo>
                        <a:pt x="49" y="11"/>
                      </a:lnTo>
                      <a:lnTo>
                        <a:pt x="48" y="15"/>
                      </a:lnTo>
                      <a:lnTo>
                        <a:pt x="45" y="19"/>
                      </a:lnTo>
                      <a:lnTo>
                        <a:pt x="42" y="24"/>
                      </a:lnTo>
                      <a:lnTo>
                        <a:pt x="38" y="30"/>
                      </a:lnTo>
                      <a:lnTo>
                        <a:pt x="33" y="35"/>
                      </a:lnTo>
                      <a:lnTo>
                        <a:pt x="31" y="37"/>
                      </a:lnTo>
                      <a:lnTo>
                        <a:pt x="29" y="39"/>
                      </a:lnTo>
                      <a:lnTo>
                        <a:pt x="26" y="42"/>
                      </a:lnTo>
                      <a:lnTo>
                        <a:pt x="24" y="44"/>
                      </a:lnTo>
                      <a:lnTo>
                        <a:pt x="21" y="45"/>
                      </a:lnTo>
                      <a:lnTo>
                        <a:pt x="19" y="48"/>
                      </a:lnTo>
                      <a:lnTo>
                        <a:pt x="17" y="49"/>
                      </a:lnTo>
                      <a:lnTo>
                        <a:pt x="14" y="50"/>
                      </a:lnTo>
                      <a:lnTo>
                        <a:pt x="12" y="51"/>
                      </a:lnTo>
                      <a:lnTo>
                        <a:pt x="9" y="51"/>
                      </a:lnTo>
                      <a:lnTo>
                        <a:pt x="8" y="52"/>
                      </a:lnTo>
                      <a:lnTo>
                        <a:pt x="6" y="52"/>
                      </a:lnTo>
                      <a:lnTo>
                        <a:pt x="5" y="52"/>
                      </a:lnTo>
                      <a:lnTo>
                        <a:pt x="3" y="52"/>
                      </a:lnTo>
                      <a:lnTo>
                        <a:pt x="2" y="52"/>
                      </a:lnTo>
                      <a:lnTo>
                        <a:pt x="1" y="51"/>
                      </a:lnTo>
                      <a:lnTo>
                        <a:pt x="0" y="50"/>
                      </a:lnTo>
                      <a:lnTo>
                        <a:pt x="0" y="48"/>
                      </a:lnTo>
                      <a:lnTo>
                        <a:pt x="0" y="46"/>
                      </a:lnTo>
                      <a:lnTo>
                        <a:pt x="0" y="44"/>
                      </a:lnTo>
                      <a:lnTo>
                        <a:pt x="1" y="41"/>
                      </a:lnTo>
                      <a:lnTo>
                        <a:pt x="2" y="38"/>
                      </a:lnTo>
                      <a:lnTo>
                        <a:pt x="3" y="35"/>
                      </a:lnTo>
                      <a:lnTo>
                        <a:pt x="6" y="31"/>
                      </a:lnTo>
                      <a:lnTo>
                        <a:pt x="7" y="30"/>
                      </a:lnTo>
                      <a:lnTo>
                        <a:pt x="8" y="29"/>
                      </a:lnTo>
                      <a:lnTo>
                        <a:pt x="9" y="28"/>
                      </a:lnTo>
                      <a:lnTo>
                        <a:pt x="12" y="26"/>
                      </a:lnTo>
                      <a:lnTo>
                        <a:pt x="13" y="25"/>
                      </a:lnTo>
                      <a:lnTo>
                        <a:pt x="14" y="24"/>
                      </a:lnTo>
                      <a:lnTo>
                        <a:pt x="15" y="22"/>
                      </a:lnTo>
                      <a:lnTo>
                        <a:pt x="18" y="20"/>
                      </a:lnTo>
                      <a:close/>
                    </a:path>
                  </a:pathLst>
                </a:custGeom>
                <a:solidFill>
                  <a:srgbClr val="CC99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7" name="Freeform 770"/>
                <p:cNvSpPr>
                  <a:spLocks/>
                </p:cNvSpPr>
                <p:nvPr/>
              </p:nvSpPr>
              <p:spPr bwMode="auto">
                <a:xfrm>
                  <a:off x="885" y="2460"/>
                  <a:ext cx="2" cy="4"/>
                </a:xfrm>
                <a:custGeom>
                  <a:avLst/>
                  <a:gdLst>
                    <a:gd name="T0" fmla="*/ 1 w 2"/>
                    <a:gd name="T1" fmla="*/ 0 h 4"/>
                    <a:gd name="T2" fmla="*/ 1 w 2"/>
                    <a:gd name="T3" fmla="*/ 0 h 4"/>
                    <a:gd name="T4" fmla="*/ 0 w 2"/>
                    <a:gd name="T5" fmla="*/ 1 h 4"/>
                    <a:gd name="T6" fmla="*/ 1 w 2"/>
                    <a:gd name="T7" fmla="*/ 4 h 4"/>
                    <a:gd name="T8" fmla="*/ 2 w 2"/>
                    <a:gd name="T9" fmla="*/ 1 h 4"/>
                    <a:gd name="T10" fmla="*/ 2 w 2"/>
                    <a:gd name="T11" fmla="*/ 1 h 4"/>
                    <a:gd name="T12" fmla="*/ 2 w 2"/>
                    <a:gd name="T13" fmla="*/ 1 h 4"/>
                    <a:gd name="T14" fmla="*/ 2 w 2"/>
                    <a:gd name="T15" fmla="*/ 1 h 4"/>
                    <a:gd name="T16" fmla="*/ 2 w 2"/>
                    <a:gd name="T17" fmla="*/ 1 h 4"/>
                    <a:gd name="T18" fmla="*/ 1 w 2"/>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1" y="0"/>
                      </a:moveTo>
                      <a:lnTo>
                        <a:pt x="1" y="0"/>
                      </a:lnTo>
                      <a:lnTo>
                        <a:pt x="0" y="1"/>
                      </a:lnTo>
                      <a:lnTo>
                        <a:pt x="1" y="4"/>
                      </a:lnTo>
                      <a:lnTo>
                        <a:pt x="2" y="1"/>
                      </a:lnTo>
                      <a:lnTo>
                        <a:pt x="2" y="1"/>
                      </a:lnTo>
                      <a:lnTo>
                        <a:pt x="2" y="1"/>
                      </a:lnTo>
                      <a:lnTo>
                        <a:pt x="2" y="1"/>
                      </a:lnTo>
                      <a:lnTo>
                        <a:pt x="2"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8" name="Freeform 771"/>
                <p:cNvSpPr>
                  <a:spLocks/>
                </p:cNvSpPr>
                <p:nvPr/>
              </p:nvSpPr>
              <p:spPr bwMode="auto">
                <a:xfrm>
                  <a:off x="886" y="2459"/>
                  <a:ext cx="3" cy="2"/>
                </a:xfrm>
                <a:custGeom>
                  <a:avLst/>
                  <a:gdLst>
                    <a:gd name="T0" fmla="*/ 1 w 3"/>
                    <a:gd name="T1" fmla="*/ 0 h 2"/>
                    <a:gd name="T2" fmla="*/ 1 w 3"/>
                    <a:gd name="T3" fmla="*/ 0 h 2"/>
                    <a:gd name="T4" fmla="*/ 0 w 3"/>
                    <a:gd name="T5" fmla="*/ 1 h 2"/>
                    <a:gd name="T6" fmla="*/ 1 w 3"/>
                    <a:gd name="T7" fmla="*/ 2 h 2"/>
                    <a:gd name="T8" fmla="*/ 3 w 3"/>
                    <a:gd name="T9" fmla="*/ 1 h 2"/>
                    <a:gd name="T10" fmla="*/ 3 w 3"/>
                    <a:gd name="T11" fmla="*/ 1 h 2"/>
                    <a:gd name="T12" fmla="*/ 3 w 3"/>
                    <a:gd name="T13" fmla="*/ 1 h 2"/>
                    <a:gd name="T14" fmla="*/ 3 w 3"/>
                    <a:gd name="T15" fmla="*/ 1 h 2"/>
                    <a:gd name="T16" fmla="*/ 3 w 3"/>
                    <a:gd name="T17" fmla="*/ 1 h 2"/>
                    <a:gd name="T18" fmla="*/ 1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1" y="0"/>
                      </a:moveTo>
                      <a:lnTo>
                        <a:pt x="1" y="0"/>
                      </a:lnTo>
                      <a:lnTo>
                        <a:pt x="0" y="1"/>
                      </a:lnTo>
                      <a:lnTo>
                        <a:pt x="1" y="2"/>
                      </a:lnTo>
                      <a:lnTo>
                        <a:pt x="3" y="1"/>
                      </a:lnTo>
                      <a:lnTo>
                        <a:pt x="3" y="1"/>
                      </a:lnTo>
                      <a:lnTo>
                        <a:pt x="3" y="1"/>
                      </a:lnTo>
                      <a:lnTo>
                        <a:pt x="3" y="1"/>
                      </a:lnTo>
                      <a:lnTo>
                        <a:pt x="3"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9" name="Freeform 772"/>
                <p:cNvSpPr>
                  <a:spLocks/>
                </p:cNvSpPr>
                <p:nvPr/>
              </p:nvSpPr>
              <p:spPr bwMode="auto">
                <a:xfrm>
                  <a:off x="887" y="2458"/>
                  <a:ext cx="4" cy="2"/>
                </a:xfrm>
                <a:custGeom>
                  <a:avLst/>
                  <a:gdLst>
                    <a:gd name="T0" fmla="*/ 1 w 4"/>
                    <a:gd name="T1" fmla="*/ 0 h 2"/>
                    <a:gd name="T2" fmla="*/ 1 w 4"/>
                    <a:gd name="T3" fmla="*/ 0 h 2"/>
                    <a:gd name="T4" fmla="*/ 0 w 4"/>
                    <a:gd name="T5" fmla="*/ 1 h 2"/>
                    <a:gd name="T6" fmla="*/ 2 w 4"/>
                    <a:gd name="T7" fmla="*/ 2 h 2"/>
                    <a:gd name="T8" fmla="*/ 4 w 4"/>
                    <a:gd name="T9" fmla="*/ 1 h 2"/>
                    <a:gd name="T10" fmla="*/ 4 w 4"/>
                    <a:gd name="T11" fmla="*/ 1 h 2"/>
                    <a:gd name="T12" fmla="*/ 1 w 4"/>
                    <a:gd name="T13" fmla="*/ 0 h 2"/>
                    <a:gd name="T14" fmla="*/ 1 w 4"/>
                    <a:gd name="T15" fmla="*/ 0 h 2"/>
                    <a:gd name="T16" fmla="*/ 1 w 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0"/>
                      </a:moveTo>
                      <a:lnTo>
                        <a:pt x="1" y="0"/>
                      </a:lnTo>
                      <a:lnTo>
                        <a:pt x="0" y="1"/>
                      </a:lnTo>
                      <a:lnTo>
                        <a:pt x="2" y="2"/>
                      </a:lnTo>
                      <a:lnTo>
                        <a:pt x="4" y="1"/>
                      </a:lnTo>
                      <a:lnTo>
                        <a:pt x="4" y="1"/>
                      </a:lnTo>
                      <a:lnTo>
                        <a:pt x="1" y="0"/>
                      </a:lnTo>
                      <a:lnTo>
                        <a:pt x="1" y="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0" name="Freeform 773"/>
                <p:cNvSpPr>
                  <a:spLocks/>
                </p:cNvSpPr>
                <p:nvPr/>
              </p:nvSpPr>
              <p:spPr bwMode="auto">
                <a:xfrm>
                  <a:off x="888" y="2455"/>
                  <a:ext cx="4" cy="4"/>
                </a:xfrm>
                <a:custGeom>
                  <a:avLst/>
                  <a:gdLst>
                    <a:gd name="T0" fmla="*/ 3 w 4"/>
                    <a:gd name="T1" fmla="*/ 0 h 4"/>
                    <a:gd name="T2" fmla="*/ 3 w 4"/>
                    <a:gd name="T3" fmla="*/ 0 h 4"/>
                    <a:gd name="T4" fmla="*/ 0 w 4"/>
                    <a:gd name="T5" fmla="*/ 3 h 4"/>
                    <a:gd name="T6" fmla="*/ 3 w 4"/>
                    <a:gd name="T7" fmla="*/ 4 h 4"/>
                    <a:gd name="T8" fmla="*/ 4 w 4"/>
                    <a:gd name="T9" fmla="*/ 2 h 4"/>
                    <a:gd name="T10" fmla="*/ 4 w 4"/>
                    <a:gd name="T11" fmla="*/ 2 h 4"/>
                    <a:gd name="T12" fmla="*/ 4 w 4"/>
                    <a:gd name="T13" fmla="*/ 2 h 4"/>
                    <a:gd name="T14" fmla="*/ 4 w 4"/>
                    <a:gd name="T15" fmla="*/ 2 h 4"/>
                    <a:gd name="T16" fmla="*/ 4 w 4"/>
                    <a:gd name="T17" fmla="*/ 2 h 4"/>
                    <a:gd name="T18" fmla="*/ 3 w 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3" y="0"/>
                      </a:moveTo>
                      <a:lnTo>
                        <a:pt x="3" y="0"/>
                      </a:lnTo>
                      <a:lnTo>
                        <a:pt x="0" y="3"/>
                      </a:lnTo>
                      <a:lnTo>
                        <a:pt x="3" y="4"/>
                      </a:lnTo>
                      <a:lnTo>
                        <a:pt x="4" y="2"/>
                      </a:lnTo>
                      <a:lnTo>
                        <a:pt x="4" y="2"/>
                      </a:lnTo>
                      <a:lnTo>
                        <a:pt x="4" y="2"/>
                      </a:lnTo>
                      <a:lnTo>
                        <a:pt x="4" y="2"/>
                      </a:lnTo>
                      <a:lnTo>
                        <a:pt x="4" y="2"/>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1" name="Freeform 774"/>
                <p:cNvSpPr>
                  <a:spLocks/>
                </p:cNvSpPr>
                <p:nvPr/>
              </p:nvSpPr>
              <p:spPr bwMode="auto">
                <a:xfrm>
                  <a:off x="891" y="2454"/>
                  <a:ext cx="2" cy="3"/>
                </a:xfrm>
                <a:custGeom>
                  <a:avLst/>
                  <a:gdLst>
                    <a:gd name="T0" fmla="*/ 1 w 2"/>
                    <a:gd name="T1" fmla="*/ 0 h 3"/>
                    <a:gd name="T2" fmla="*/ 1 w 2"/>
                    <a:gd name="T3" fmla="*/ 0 h 3"/>
                    <a:gd name="T4" fmla="*/ 0 w 2"/>
                    <a:gd name="T5" fmla="*/ 1 h 3"/>
                    <a:gd name="T6" fmla="*/ 1 w 2"/>
                    <a:gd name="T7" fmla="*/ 3 h 3"/>
                    <a:gd name="T8" fmla="*/ 2 w 2"/>
                    <a:gd name="T9" fmla="*/ 1 h 3"/>
                    <a:gd name="T10" fmla="*/ 2 w 2"/>
                    <a:gd name="T11" fmla="*/ 1 h 3"/>
                    <a:gd name="T12" fmla="*/ 2 w 2"/>
                    <a:gd name="T13" fmla="*/ 1 h 3"/>
                    <a:gd name="T14" fmla="*/ 2 w 2"/>
                    <a:gd name="T15" fmla="*/ 1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lnTo>
                        <a:pt x="1" y="0"/>
                      </a:lnTo>
                      <a:lnTo>
                        <a:pt x="0" y="1"/>
                      </a:lnTo>
                      <a:lnTo>
                        <a:pt x="1" y="3"/>
                      </a:lnTo>
                      <a:lnTo>
                        <a:pt x="2" y="1"/>
                      </a:lnTo>
                      <a:lnTo>
                        <a:pt x="2" y="1"/>
                      </a:lnTo>
                      <a:lnTo>
                        <a:pt x="2" y="1"/>
                      </a:lnTo>
                      <a:lnTo>
                        <a:pt x="2" y="1"/>
                      </a:lnTo>
                      <a:lnTo>
                        <a:pt x="2"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88" name="Freeform 776"/>
              <p:cNvSpPr>
                <a:spLocks/>
              </p:cNvSpPr>
              <p:nvPr/>
            </p:nvSpPr>
            <p:spPr bwMode="auto">
              <a:xfrm>
                <a:off x="892" y="2453"/>
                <a:ext cx="2" cy="2"/>
              </a:xfrm>
              <a:custGeom>
                <a:avLst/>
                <a:gdLst>
                  <a:gd name="T0" fmla="*/ 0 w 2"/>
                  <a:gd name="T1" fmla="*/ 0 h 2"/>
                  <a:gd name="T2" fmla="*/ 0 w 2"/>
                  <a:gd name="T3" fmla="*/ 0 h 2"/>
                  <a:gd name="T4" fmla="*/ 0 w 2"/>
                  <a:gd name="T5" fmla="*/ 1 h 2"/>
                  <a:gd name="T6" fmla="*/ 1 w 2"/>
                  <a:gd name="T7" fmla="*/ 2 h 2"/>
                  <a:gd name="T8" fmla="*/ 2 w 2"/>
                  <a:gd name="T9" fmla="*/ 1 h 2"/>
                  <a:gd name="T10" fmla="*/ 2 w 2"/>
                  <a:gd name="T11" fmla="*/ 1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lnTo>
                      <a:pt x="0" y="0"/>
                    </a:lnTo>
                    <a:lnTo>
                      <a:pt x="0" y="1"/>
                    </a:lnTo>
                    <a:lnTo>
                      <a:pt x="1" y="2"/>
                    </a:lnTo>
                    <a:lnTo>
                      <a:pt x="2" y="1"/>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9" name="Freeform 777"/>
              <p:cNvSpPr>
                <a:spLocks/>
              </p:cNvSpPr>
              <p:nvPr/>
            </p:nvSpPr>
            <p:spPr bwMode="auto">
              <a:xfrm>
                <a:off x="892" y="2451"/>
                <a:ext cx="3" cy="3"/>
              </a:xfrm>
              <a:custGeom>
                <a:avLst/>
                <a:gdLst>
                  <a:gd name="T0" fmla="*/ 1 w 3"/>
                  <a:gd name="T1" fmla="*/ 1 h 3"/>
                  <a:gd name="T2" fmla="*/ 1 w 3"/>
                  <a:gd name="T3" fmla="*/ 0 h 3"/>
                  <a:gd name="T4" fmla="*/ 0 w 3"/>
                  <a:gd name="T5" fmla="*/ 2 h 3"/>
                  <a:gd name="T6" fmla="*/ 2 w 3"/>
                  <a:gd name="T7" fmla="*/ 3 h 3"/>
                  <a:gd name="T8" fmla="*/ 3 w 3"/>
                  <a:gd name="T9" fmla="*/ 1 h 3"/>
                  <a:gd name="T10" fmla="*/ 3 w 3"/>
                  <a:gd name="T11" fmla="*/ 1 h 3"/>
                  <a:gd name="T12" fmla="*/ 3 w 3"/>
                  <a:gd name="T13" fmla="*/ 1 h 3"/>
                  <a:gd name="T14" fmla="*/ 3 w 3"/>
                  <a:gd name="T15" fmla="*/ 1 h 3"/>
                  <a:gd name="T16" fmla="*/ 3 w 3"/>
                  <a:gd name="T17" fmla="*/ 1 h 3"/>
                  <a:gd name="T18" fmla="*/ 1 w 3"/>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1" y="1"/>
                    </a:moveTo>
                    <a:lnTo>
                      <a:pt x="1" y="0"/>
                    </a:lnTo>
                    <a:lnTo>
                      <a:pt x="0" y="2"/>
                    </a:lnTo>
                    <a:lnTo>
                      <a:pt x="2" y="3"/>
                    </a:lnTo>
                    <a:lnTo>
                      <a:pt x="3" y="1"/>
                    </a:lnTo>
                    <a:lnTo>
                      <a:pt x="3" y="1"/>
                    </a:lnTo>
                    <a:lnTo>
                      <a:pt x="3" y="1"/>
                    </a:lnTo>
                    <a:lnTo>
                      <a:pt x="3" y="1"/>
                    </a:lnTo>
                    <a:lnTo>
                      <a:pt x="3" y="1"/>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0" name="Freeform 778"/>
              <p:cNvSpPr>
                <a:spLocks/>
              </p:cNvSpPr>
              <p:nvPr/>
            </p:nvSpPr>
            <p:spPr bwMode="auto">
              <a:xfrm>
                <a:off x="893" y="2450"/>
                <a:ext cx="2" cy="2"/>
              </a:xfrm>
              <a:custGeom>
                <a:avLst/>
                <a:gdLst>
                  <a:gd name="T0" fmla="*/ 1 w 2"/>
                  <a:gd name="T1" fmla="*/ 0 h 2"/>
                  <a:gd name="T2" fmla="*/ 1 w 2"/>
                  <a:gd name="T3" fmla="*/ 1 h 2"/>
                  <a:gd name="T4" fmla="*/ 0 w 2"/>
                  <a:gd name="T5" fmla="*/ 2 h 2"/>
                  <a:gd name="T6" fmla="*/ 2 w 2"/>
                  <a:gd name="T7" fmla="*/ 2 h 2"/>
                  <a:gd name="T8" fmla="*/ 2 w 2"/>
                  <a:gd name="T9" fmla="*/ 1 h 2"/>
                  <a:gd name="T10" fmla="*/ 2 w 2"/>
                  <a:gd name="T11" fmla="*/ 2 h 2"/>
                  <a:gd name="T12" fmla="*/ 1 w 2"/>
                  <a:gd name="T13" fmla="*/ 0 h 2"/>
                  <a:gd name="T14" fmla="*/ 1 w 2"/>
                  <a:gd name="T15" fmla="*/ 0 h 2"/>
                  <a:gd name="T16" fmla="*/ 1 w 2"/>
                  <a:gd name="T17" fmla="*/ 1 h 2"/>
                  <a:gd name="T18" fmla="*/ 1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1" y="0"/>
                    </a:moveTo>
                    <a:lnTo>
                      <a:pt x="1" y="1"/>
                    </a:lnTo>
                    <a:lnTo>
                      <a:pt x="0" y="2"/>
                    </a:lnTo>
                    <a:lnTo>
                      <a:pt x="2" y="2"/>
                    </a:lnTo>
                    <a:lnTo>
                      <a:pt x="2" y="1"/>
                    </a:lnTo>
                    <a:lnTo>
                      <a:pt x="2" y="2"/>
                    </a:lnTo>
                    <a:lnTo>
                      <a:pt x="1" y="0"/>
                    </a:lnTo>
                    <a:lnTo>
                      <a:pt x="1" y="0"/>
                    </a:lnTo>
                    <a:lnTo>
                      <a:pt x="1"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1" name="Freeform 779"/>
              <p:cNvSpPr>
                <a:spLocks/>
              </p:cNvSpPr>
              <p:nvPr/>
            </p:nvSpPr>
            <p:spPr bwMode="auto">
              <a:xfrm>
                <a:off x="894" y="2447"/>
                <a:ext cx="5" cy="5"/>
              </a:xfrm>
              <a:custGeom>
                <a:avLst/>
                <a:gdLst>
                  <a:gd name="T0" fmla="*/ 4 w 5"/>
                  <a:gd name="T1" fmla="*/ 0 h 5"/>
                  <a:gd name="T2" fmla="*/ 4 w 5"/>
                  <a:gd name="T3" fmla="*/ 0 h 5"/>
                  <a:gd name="T4" fmla="*/ 0 w 5"/>
                  <a:gd name="T5" fmla="*/ 3 h 5"/>
                  <a:gd name="T6" fmla="*/ 1 w 5"/>
                  <a:gd name="T7" fmla="*/ 5 h 5"/>
                  <a:gd name="T8" fmla="*/ 5 w 5"/>
                  <a:gd name="T9" fmla="*/ 3 h 5"/>
                  <a:gd name="T10" fmla="*/ 5 w 5"/>
                  <a:gd name="T11" fmla="*/ 3 h 5"/>
                  <a:gd name="T12" fmla="*/ 4 w 5"/>
                  <a:gd name="T13" fmla="*/ 0 h 5"/>
                  <a:gd name="T14" fmla="*/ 4 w 5"/>
                  <a:gd name="T15" fmla="*/ 0 h 5"/>
                  <a:gd name="T16" fmla="*/ 4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0"/>
                    </a:moveTo>
                    <a:lnTo>
                      <a:pt x="4" y="0"/>
                    </a:lnTo>
                    <a:lnTo>
                      <a:pt x="0" y="3"/>
                    </a:lnTo>
                    <a:lnTo>
                      <a:pt x="1" y="5"/>
                    </a:lnTo>
                    <a:lnTo>
                      <a:pt x="5" y="3"/>
                    </a:lnTo>
                    <a:lnTo>
                      <a:pt x="5" y="3"/>
                    </a:lnTo>
                    <a:lnTo>
                      <a:pt x="4" y="0"/>
                    </a:lnTo>
                    <a:lnTo>
                      <a:pt x="4"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2" name="Freeform 780"/>
              <p:cNvSpPr>
                <a:spLocks/>
              </p:cNvSpPr>
              <p:nvPr/>
            </p:nvSpPr>
            <p:spPr bwMode="auto">
              <a:xfrm>
                <a:off x="898" y="2446"/>
                <a:ext cx="5" cy="4"/>
              </a:xfrm>
              <a:custGeom>
                <a:avLst/>
                <a:gdLst>
                  <a:gd name="T0" fmla="*/ 3 w 5"/>
                  <a:gd name="T1" fmla="*/ 0 h 4"/>
                  <a:gd name="T2" fmla="*/ 3 w 5"/>
                  <a:gd name="T3" fmla="*/ 0 h 4"/>
                  <a:gd name="T4" fmla="*/ 0 w 5"/>
                  <a:gd name="T5" fmla="*/ 1 h 4"/>
                  <a:gd name="T6" fmla="*/ 1 w 5"/>
                  <a:gd name="T7" fmla="*/ 4 h 4"/>
                  <a:gd name="T8" fmla="*/ 5 w 5"/>
                  <a:gd name="T9" fmla="*/ 1 h 4"/>
                  <a:gd name="T10" fmla="*/ 5 w 5"/>
                  <a:gd name="T11" fmla="*/ 1 h 4"/>
                  <a:gd name="T12" fmla="*/ 3 w 5"/>
                  <a:gd name="T13" fmla="*/ 0 h 4"/>
                  <a:gd name="T14" fmla="*/ 3 w 5"/>
                  <a:gd name="T15" fmla="*/ 0 h 4"/>
                  <a:gd name="T16" fmla="*/ 3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0"/>
                    </a:moveTo>
                    <a:lnTo>
                      <a:pt x="3" y="0"/>
                    </a:lnTo>
                    <a:lnTo>
                      <a:pt x="0" y="1"/>
                    </a:lnTo>
                    <a:lnTo>
                      <a:pt x="1" y="4"/>
                    </a:lnTo>
                    <a:lnTo>
                      <a:pt x="5" y="1"/>
                    </a:lnTo>
                    <a:lnTo>
                      <a:pt x="5" y="1"/>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3" name="Freeform 781"/>
              <p:cNvSpPr>
                <a:spLocks/>
              </p:cNvSpPr>
              <p:nvPr/>
            </p:nvSpPr>
            <p:spPr bwMode="auto">
              <a:xfrm>
                <a:off x="901" y="2444"/>
                <a:ext cx="4" cy="3"/>
              </a:xfrm>
              <a:custGeom>
                <a:avLst/>
                <a:gdLst>
                  <a:gd name="T0" fmla="*/ 3 w 4"/>
                  <a:gd name="T1" fmla="*/ 0 h 3"/>
                  <a:gd name="T2" fmla="*/ 3 w 4"/>
                  <a:gd name="T3" fmla="*/ 0 h 3"/>
                  <a:gd name="T4" fmla="*/ 0 w 4"/>
                  <a:gd name="T5" fmla="*/ 2 h 3"/>
                  <a:gd name="T6" fmla="*/ 2 w 4"/>
                  <a:gd name="T7" fmla="*/ 3 h 3"/>
                  <a:gd name="T8" fmla="*/ 4 w 4"/>
                  <a:gd name="T9" fmla="*/ 2 h 3"/>
                  <a:gd name="T10" fmla="*/ 4 w 4"/>
                  <a:gd name="T11" fmla="*/ 2 h 3"/>
                  <a:gd name="T12" fmla="*/ 3 w 4"/>
                  <a:gd name="T13" fmla="*/ 0 h 3"/>
                  <a:gd name="T14" fmla="*/ 3 w 4"/>
                  <a:gd name="T15" fmla="*/ 0 h 3"/>
                  <a:gd name="T16" fmla="*/ 3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0"/>
                    </a:moveTo>
                    <a:lnTo>
                      <a:pt x="3" y="0"/>
                    </a:lnTo>
                    <a:lnTo>
                      <a:pt x="0" y="2"/>
                    </a:lnTo>
                    <a:lnTo>
                      <a:pt x="2" y="3"/>
                    </a:lnTo>
                    <a:lnTo>
                      <a:pt x="4" y="2"/>
                    </a:lnTo>
                    <a:lnTo>
                      <a:pt x="4" y="2"/>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4" name="Freeform 782"/>
              <p:cNvSpPr>
                <a:spLocks/>
              </p:cNvSpPr>
              <p:nvPr/>
            </p:nvSpPr>
            <p:spPr bwMode="auto">
              <a:xfrm>
                <a:off x="904" y="2442"/>
                <a:ext cx="5" cy="4"/>
              </a:xfrm>
              <a:custGeom>
                <a:avLst/>
                <a:gdLst>
                  <a:gd name="T0" fmla="*/ 3 w 5"/>
                  <a:gd name="T1" fmla="*/ 0 h 4"/>
                  <a:gd name="T2" fmla="*/ 3 w 5"/>
                  <a:gd name="T3" fmla="*/ 0 h 4"/>
                  <a:gd name="T4" fmla="*/ 0 w 5"/>
                  <a:gd name="T5" fmla="*/ 2 h 4"/>
                  <a:gd name="T6" fmla="*/ 1 w 5"/>
                  <a:gd name="T7" fmla="*/ 4 h 4"/>
                  <a:gd name="T8" fmla="*/ 5 w 5"/>
                  <a:gd name="T9" fmla="*/ 3 h 4"/>
                  <a:gd name="T10" fmla="*/ 3 w 5"/>
                  <a:gd name="T11" fmla="*/ 3 h 4"/>
                  <a:gd name="T12" fmla="*/ 3 w 5"/>
                  <a:gd name="T13" fmla="*/ 0 h 4"/>
                  <a:gd name="T14" fmla="*/ 3 w 5"/>
                  <a:gd name="T15" fmla="*/ 0 h 4"/>
                  <a:gd name="T16" fmla="*/ 3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0"/>
                    </a:moveTo>
                    <a:lnTo>
                      <a:pt x="3" y="0"/>
                    </a:lnTo>
                    <a:lnTo>
                      <a:pt x="0" y="2"/>
                    </a:lnTo>
                    <a:lnTo>
                      <a:pt x="1" y="4"/>
                    </a:lnTo>
                    <a:lnTo>
                      <a:pt x="5" y="3"/>
                    </a:lnTo>
                    <a:lnTo>
                      <a:pt x="3" y="3"/>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5" name="Freeform 783"/>
              <p:cNvSpPr>
                <a:spLocks/>
              </p:cNvSpPr>
              <p:nvPr/>
            </p:nvSpPr>
            <p:spPr bwMode="auto">
              <a:xfrm>
                <a:off x="907" y="2442"/>
                <a:ext cx="4" cy="3"/>
              </a:xfrm>
              <a:custGeom>
                <a:avLst/>
                <a:gdLst>
                  <a:gd name="T0" fmla="*/ 3 w 4"/>
                  <a:gd name="T1" fmla="*/ 0 h 3"/>
                  <a:gd name="T2" fmla="*/ 3 w 4"/>
                  <a:gd name="T3" fmla="*/ 0 h 3"/>
                  <a:gd name="T4" fmla="*/ 0 w 4"/>
                  <a:gd name="T5" fmla="*/ 0 h 3"/>
                  <a:gd name="T6" fmla="*/ 0 w 4"/>
                  <a:gd name="T7" fmla="*/ 3 h 3"/>
                  <a:gd name="T8" fmla="*/ 4 w 4"/>
                  <a:gd name="T9" fmla="*/ 2 h 3"/>
                  <a:gd name="T10" fmla="*/ 3 w 4"/>
                  <a:gd name="T11" fmla="*/ 2 h 3"/>
                  <a:gd name="T12" fmla="*/ 3 w 4"/>
                  <a:gd name="T13" fmla="*/ 0 h 3"/>
                  <a:gd name="T14" fmla="*/ 3 w 4"/>
                  <a:gd name="T15" fmla="*/ 0 h 3"/>
                  <a:gd name="T16" fmla="*/ 3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0"/>
                    </a:moveTo>
                    <a:lnTo>
                      <a:pt x="3" y="0"/>
                    </a:lnTo>
                    <a:lnTo>
                      <a:pt x="0" y="0"/>
                    </a:lnTo>
                    <a:lnTo>
                      <a:pt x="0" y="3"/>
                    </a:lnTo>
                    <a:lnTo>
                      <a:pt x="4" y="2"/>
                    </a:lnTo>
                    <a:lnTo>
                      <a:pt x="3" y="2"/>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6" name="Freeform 784"/>
              <p:cNvSpPr>
                <a:spLocks/>
              </p:cNvSpPr>
              <p:nvPr/>
            </p:nvSpPr>
            <p:spPr bwMode="auto">
              <a:xfrm>
                <a:off x="910" y="2441"/>
                <a:ext cx="3" cy="3"/>
              </a:xfrm>
              <a:custGeom>
                <a:avLst/>
                <a:gdLst>
                  <a:gd name="T0" fmla="*/ 3 w 3"/>
                  <a:gd name="T1" fmla="*/ 0 h 3"/>
                  <a:gd name="T2" fmla="*/ 2 w 3"/>
                  <a:gd name="T3" fmla="*/ 0 h 3"/>
                  <a:gd name="T4" fmla="*/ 0 w 3"/>
                  <a:gd name="T5" fmla="*/ 1 h 3"/>
                  <a:gd name="T6" fmla="*/ 0 w 3"/>
                  <a:gd name="T7" fmla="*/ 3 h 3"/>
                  <a:gd name="T8" fmla="*/ 2 w 3"/>
                  <a:gd name="T9" fmla="*/ 3 h 3"/>
                  <a:gd name="T10" fmla="*/ 2 w 3"/>
                  <a:gd name="T11" fmla="*/ 3 h 3"/>
                  <a:gd name="T12" fmla="*/ 3 w 3"/>
                  <a:gd name="T13" fmla="*/ 0 h 3"/>
                  <a:gd name="T14" fmla="*/ 3 w 3"/>
                  <a:gd name="T15" fmla="*/ 0 h 3"/>
                  <a:gd name="T16" fmla="*/ 2 w 3"/>
                  <a:gd name="T17" fmla="*/ 0 h 3"/>
                  <a:gd name="T18" fmla="*/ 3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3" y="0"/>
                    </a:moveTo>
                    <a:lnTo>
                      <a:pt x="2" y="0"/>
                    </a:lnTo>
                    <a:lnTo>
                      <a:pt x="0" y="1"/>
                    </a:lnTo>
                    <a:lnTo>
                      <a:pt x="0" y="3"/>
                    </a:lnTo>
                    <a:lnTo>
                      <a:pt x="2" y="3"/>
                    </a:lnTo>
                    <a:lnTo>
                      <a:pt x="2" y="3"/>
                    </a:lnTo>
                    <a:lnTo>
                      <a:pt x="3" y="0"/>
                    </a:lnTo>
                    <a:lnTo>
                      <a:pt x="3" y="0"/>
                    </a:lnTo>
                    <a:lnTo>
                      <a:pt x="2"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7" name="Freeform 785"/>
              <p:cNvSpPr>
                <a:spLocks/>
              </p:cNvSpPr>
              <p:nvPr/>
            </p:nvSpPr>
            <p:spPr bwMode="auto">
              <a:xfrm>
                <a:off x="912" y="2441"/>
                <a:ext cx="3" cy="3"/>
              </a:xfrm>
              <a:custGeom>
                <a:avLst/>
                <a:gdLst>
                  <a:gd name="T0" fmla="*/ 3 w 3"/>
                  <a:gd name="T1" fmla="*/ 1 h 3"/>
                  <a:gd name="T2" fmla="*/ 3 w 3"/>
                  <a:gd name="T3" fmla="*/ 1 h 3"/>
                  <a:gd name="T4" fmla="*/ 1 w 3"/>
                  <a:gd name="T5" fmla="*/ 0 h 3"/>
                  <a:gd name="T6" fmla="*/ 0 w 3"/>
                  <a:gd name="T7" fmla="*/ 3 h 3"/>
                  <a:gd name="T8" fmla="*/ 3 w 3"/>
                  <a:gd name="T9" fmla="*/ 3 h 3"/>
                  <a:gd name="T10" fmla="*/ 3 w 3"/>
                  <a:gd name="T11" fmla="*/ 3 h 3"/>
                  <a:gd name="T12" fmla="*/ 3 w 3"/>
                  <a:gd name="T13" fmla="*/ 1 h 3"/>
                  <a:gd name="T14" fmla="*/ 3 w 3"/>
                  <a:gd name="T15" fmla="*/ 1 h 3"/>
                  <a:gd name="T16" fmla="*/ 3 w 3"/>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1"/>
                    </a:moveTo>
                    <a:lnTo>
                      <a:pt x="3" y="1"/>
                    </a:lnTo>
                    <a:lnTo>
                      <a:pt x="1" y="0"/>
                    </a:lnTo>
                    <a:lnTo>
                      <a:pt x="0" y="3"/>
                    </a:lnTo>
                    <a:lnTo>
                      <a:pt x="3" y="3"/>
                    </a:lnTo>
                    <a:lnTo>
                      <a:pt x="3" y="3"/>
                    </a:lnTo>
                    <a:lnTo>
                      <a:pt x="3" y="1"/>
                    </a:lnTo>
                    <a:lnTo>
                      <a:pt x="3" y="1"/>
                    </a:lnTo>
                    <a:lnTo>
                      <a:pt x="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 name="Freeform 786"/>
              <p:cNvSpPr>
                <a:spLocks/>
              </p:cNvSpPr>
              <p:nvPr/>
            </p:nvSpPr>
            <p:spPr bwMode="auto">
              <a:xfrm>
                <a:off x="915" y="2442"/>
                <a:ext cx="2" cy="3"/>
              </a:xfrm>
              <a:custGeom>
                <a:avLst/>
                <a:gdLst>
                  <a:gd name="T0" fmla="*/ 2 w 2"/>
                  <a:gd name="T1" fmla="*/ 2 h 3"/>
                  <a:gd name="T2" fmla="*/ 2 w 2"/>
                  <a:gd name="T3" fmla="*/ 2 h 3"/>
                  <a:gd name="T4" fmla="*/ 0 w 2"/>
                  <a:gd name="T5" fmla="*/ 0 h 3"/>
                  <a:gd name="T6" fmla="*/ 0 w 2"/>
                  <a:gd name="T7" fmla="*/ 2 h 3"/>
                  <a:gd name="T8" fmla="*/ 1 w 2"/>
                  <a:gd name="T9" fmla="*/ 3 h 3"/>
                  <a:gd name="T10" fmla="*/ 1 w 2"/>
                  <a:gd name="T11" fmla="*/ 3 h 3"/>
                  <a:gd name="T12" fmla="*/ 2 w 2"/>
                  <a:gd name="T13" fmla="*/ 2 h 3"/>
                  <a:gd name="T14" fmla="*/ 2 w 2"/>
                  <a:gd name="T15" fmla="*/ 2 h 3"/>
                  <a:gd name="T16" fmla="*/ 2 w 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2" y="2"/>
                    </a:moveTo>
                    <a:lnTo>
                      <a:pt x="2" y="2"/>
                    </a:lnTo>
                    <a:lnTo>
                      <a:pt x="0" y="0"/>
                    </a:lnTo>
                    <a:lnTo>
                      <a:pt x="0" y="2"/>
                    </a:lnTo>
                    <a:lnTo>
                      <a:pt x="1" y="3"/>
                    </a:lnTo>
                    <a:lnTo>
                      <a:pt x="1" y="3"/>
                    </a:lnTo>
                    <a:lnTo>
                      <a:pt x="2"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 name="Freeform 787"/>
              <p:cNvSpPr>
                <a:spLocks/>
              </p:cNvSpPr>
              <p:nvPr/>
            </p:nvSpPr>
            <p:spPr bwMode="auto">
              <a:xfrm>
                <a:off x="916" y="2444"/>
                <a:ext cx="2" cy="3"/>
              </a:xfrm>
              <a:custGeom>
                <a:avLst/>
                <a:gdLst>
                  <a:gd name="T0" fmla="*/ 2 w 2"/>
                  <a:gd name="T1" fmla="*/ 2 h 3"/>
                  <a:gd name="T2" fmla="*/ 2 w 2"/>
                  <a:gd name="T3" fmla="*/ 2 h 3"/>
                  <a:gd name="T4" fmla="*/ 1 w 2"/>
                  <a:gd name="T5" fmla="*/ 0 h 3"/>
                  <a:gd name="T6" fmla="*/ 0 w 2"/>
                  <a:gd name="T7" fmla="*/ 1 h 3"/>
                  <a:gd name="T8" fmla="*/ 1 w 2"/>
                  <a:gd name="T9" fmla="*/ 3 h 3"/>
                  <a:gd name="T10" fmla="*/ 1 w 2"/>
                  <a:gd name="T11" fmla="*/ 2 h 3"/>
                  <a:gd name="T12" fmla="*/ 2 w 2"/>
                  <a:gd name="T13" fmla="*/ 2 h 3"/>
                  <a:gd name="T14" fmla="*/ 2 w 2"/>
                  <a:gd name="T15" fmla="*/ 2 h 3"/>
                  <a:gd name="T16" fmla="*/ 2 w 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2" y="2"/>
                    </a:moveTo>
                    <a:lnTo>
                      <a:pt x="2" y="2"/>
                    </a:lnTo>
                    <a:lnTo>
                      <a:pt x="1" y="0"/>
                    </a:lnTo>
                    <a:lnTo>
                      <a:pt x="0" y="1"/>
                    </a:lnTo>
                    <a:lnTo>
                      <a:pt x="1" y="3"/>
                    </a:lnTo>
                    <a:lnTo>
                      <a:pt x="1" y="2"/>
                    </a:lnTo>
                    <a:lnTo>
                      <a:pt x="2"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0" name="Freeform 788"/>
              <p:cNvSpPr>
                <a:spLocks/>
              </p:cNvSpPr>
              <p:nvPr/>
            </p:nvSpPr>
            <p:spPr bwMode="auto">
              <a:xfrm>
                <a:off x="917" y="2446"/>
                <a:ext cx="1" cy="4"/>
              </a:xfrm>
              <a:custGeom>
                <a:avLst/>
                <a:gdLst>
                  <a:gd name="T0" fmla="*/ 1 w 1"/>
                  <a:gd name="T1" fmla="*/ 4 h 4"/>
                  <a:gd name="T2" fmla="*/ 1 w 1"/>
                  <a:gd name="T3" fmla="*/ 4 h 4"/>
                  <a:gd name="T4" fmla="*/ 1 w 1"/>
                  <a:gd name="T5" fmla="*/ 0 h 4"/>
                  <a:gd name="T6" fmla="*/ 0 w 1"/>
                  <a:gd name="T7" fmla="*/ 0 h 4"/>
                  <a:gd name="T8" fmla="*/ 0 w 1"/>
                  <a:gd name="T9" fmla="*/ 4 h 4"/>
                  <a:gd name="T10" fmla="*/ 0 w 1"/>
                  <a:gd name="T11" fmla="*/ 4 h 4"/>
                  <a:gd name="T12" fmla="*/ 1 w 1"/>
                  <a:gd name="T13" fmla="*/ 4 h 4"/>
                  <a:gd name="T14" fmla="*/ 1 w 1"/>
                  <a:gd name="T15" fmla="*/ 4 h 4"/>
                  <a:gd name="T16" fmla="*/ 1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4"/>
                    </a:moveTo>
                    <a:lnTo>
                      <a:pt x="1" y="4"/>
                    </a:lnTo>
                    <a:lnTo>
                      <a:pt x="1" y="0"/>
                    </a:lnTo>
                    <a:lnTo>
                      <a:pt x="0" y="0"/>
                    </a:lnTo>
                    <a:lnTo>
                      <a:pt x="0" y="4"/>
                    </a:lnTo>
                    <a:lnTo>
                      <a:pt x="0" y="4"/>
                    </a:lnTo>
                    <a:lnTo>
                      <a:pt x="1" y="4"/>
                    </a:lnTo>
                    <a:lnTo>
                      <a:pt x="1" y="4"/>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1" name="Freeform 789"/>
              <p:cNvSpPr>
                <a:spLocks/>
              </p:cNvSpPr>
              <p:nvPr/>
            </p:nvSpPr>
            <p:spPr bwMode="auto">
              <a:xfrm>
                <a:off x="916" y="2450"/>
                <a:ext cx="2" cy="3"/>
              </a:xfrm>
              <a:custGeom>
                <a:avLst/>
                <a:gdLst>
                  <a:gd name="T0" fmla="*/ 2 w 2"/>
                  <a:gd name="T1" fmla="*/ 3 h 3"/>
                  <a:gd name="T2" fmla="*/ 2 w 2"/>
                  <a:gd name="T3" fmla="*/ 3 h 3"/>
                  <a:gd name="T4" fmla="*/ 2 w 2"/>
                  <a:gd name="T5" fmla="*/ 0 h 3"/>
                  <a:gd name="T6" fmla="*/ 1 w 2"/>
                  <a:gd name="T7" fmla="*/ 0 h 3"/>
                  <a:gd name="T8" fmla="*/ 0 w 2"/>
                  <a:gd name="T9" fmla="*/ 3 h 3"/>
                  <a:gd name="T10" fmla="*/ 0 w 2"/>
                  <a:gd name="T11" fmla="*/ 3 h 3"/>
                  <a:gd name="T12" fmla="*/ 2 w 2"/>
                  <a:gd name="T13" fmla="*/ 3 h 3"/>
                  <a:gd name="T14" fmla="*/ 2 w 2"/>
                  <a:gd name="T15" fmla="*/ 3 h 3"/>
                  <a:gd name="T16" fmla="*/ 2 w 2"/>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2" y="3"/>
                    </a:moveTo>
                    <a:lnTo>
                      <a:pt x="2" y="3"/>
                    </a:lnTo>
                    <a:lnTo>
                      <a:pt x="2" y="0"/>
                    </a:lnTo>
                    <a:lnTo>
                      <a:pt x="1" y="0"/>
                    </a:lnTo>
                    <a:lnTo>
                      <a:pt x="0" y="3"/>
                    </a:lnTo>
                    <a:lnTo>
                      <a:pt x="0" y="3"/>
                    </a:lnTo>
                    <a:lnTo>
                      <a:pt x="2"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2" name="Freeform 790"/>
              <p:cNvSpPr>
                <a:spLocks/>
              </p:cNvSpPr>
              <p:nvPr/>
            </p:nvSpPr>
            <p:spPr bwMode="auto">
              <a:xfrm>
                <a:off x="915" y="2453"/>
                <a:ext cx="3" cy="5"/>
              </a:xfrm>
              <a:custGeom>
                <a:avLst/>
                <a:gdLst>
                  <a:gd name="T0" fmla="*/ 1 w 3"/>
                  <a:gd name="T1" fmla="*/ 5 h 5"/>
                  <a:gd name="T2" fmla="*/ 2 w 3"/>
                  <a:gd name="T3" fmla="*/ 4 h 5"/>
                  <a:gd name="T4" fmla="*/ 3 w 3"/>
                  <a:gd name="T5" fmla="*/ 0 h 5"/>
                  <a:gd name="T6" fmla="*/ 1 w 3"/>
                  <a:gd name="T7" fmla="*/ 0 h 5"/>
                  <a:gd name="T8" fmla="*/ 0 w 3"/>
                  <a:gd name="T9" fmla="*/ 4 h 5"/>
                  <a:gd name="T10" fmla="*/ 0 w 3"/>
                  <a:gd name="T11" fmla="*/ 4 h 5"/>
                  <a:gd name="T12" fmla="*/ 1 w 3"/>
                  <a:gd name="T13" fmla="*/ 5 h 5"/>
                  <a:gd name="T14" fmla="*/ 1 w 3"/>
                  <a:gd name="T15" fmla="*/ 5 h 5"/>
                  <a:gd name="T16" fmla="*/ 2 w 3"/>
                  <a:gd name="T17" fmla="*/ 4 h 5"/>
                  <a:gd name="T18" fmla="*/ 1 w 3"/>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5">
                    <a:moveTo>
                      <a:pt x="1" y="5"/>
                    </a:moveTo>
                    <a:lnTo>
                      <a:pt x="2" y="4"/>
                    </a:lnTo>
                    <a:lnTo>
                      <a:pt x="3" y="0"/>
                    </a:lnTo>
                    <a:lnTo>
                      <a:pt x="1" y="0"/>
                    </a:lnTo>
                    <a:lnTo>
                      <a:pt x="0" y="4"/>
                    </a:lnTo>
                    <a:lnTo>
                      <a:pt x="0" y="4"/>
                    </a:lnTo>
                    <a:lnTo>
                      <a:pt x="1" y="5"/>
                    </a:lnTo>
                    <a:lnTo>
                      <a:pt x="1" y="5"/>
                    </a:lnTo>
                    <a:lnTo>
                      <a:pt x="2" y="4"/>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3" name="Freeform 791"/>
              <p:cNvSpPr>
                <a:spLocks/>
              </p:cNvSpPr>
              <p:nvPr/>
            </p:nvSpPr>
            <p:spPr bwMode="auto">
              <a:xfrm>
                <a:off x="912" y="2457"/>
                <a:ext cx="4" cy="5"/>
              </a:xfrm>
              <a:custGeom>
                <a:avLst/>
                <a:gdLst>
                  <a:gd name="T0" fmla="*/ 1 w 4"/>
                  <a:gd name="T1" fmla="*/ 5 h 5"/>
                  <a:gd name="T2" fmla="*/ 1 w 4"/>
                  <a:gd name="T3" fmla="*/ 5 h 5"/>
                  <a:gd name="T4" fmla="*/ 4 w 4"/>
                  <a:gd name="T5" fmla="*/ 1 h 5"/>
                  <a:gd name="T6" fmla="*/ 3 w 4"/>
                  <a:gd name="T7" fmla="*/ 0 h 5"/>
                  <a:gd name="T8" fmla="*/ 0 w 4"/>
                  <a:gd name="T9" fmla="*/ 4 h 5"/>
                  <a:gd name="T10" fmla="*/ 0 w 4"/>
                  <a:gd name="T11" fmla="*/ 4 h 5"/>
                  <a:gd name="T12" fmla="*/ 1 w 4"/>
                  <a:gd name="T13" fmla="*/ 5 h 5"/>
                  <a:gd name="T14" fmla="*/ 1 w 4"/>
                  <a:gd name="T15" fmla="*/ 5 h 5"/>
                  <a:gd name="T16" fmla="*/ 1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1" y="5"/>
                    </a:moveTo>
                    <a:lnTo>
                      <a:pt x="1" y="5"/>
                    </a:lnTo>
                    <a:lnTo>
                      <a:pt x="4" y="1"/>
                    </a:lnTo>
                    <a:lnTo>
                      <a:pt x="3" y="0"/>
                    </a:lnTo>
                    <a:lnTo>
                      <a:pt x="0" y="4"/>
                    </a:lnTo>
                    <a:lnTo>
                      <a:pt x="0" y="4"/>
                    </a:lnTo>
                    <a:lnTo>
                      <a:pt x="1" y="5"/>
                    </a:lnTo>
                    <a:lnTo>
                      <a:pt x="1" y="5"/>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4" name="Freeform 792"/>
              <p:cNvSpPr>
                <a:spLocks/>
              </p:cNvSpPr>
              <p:nvPr/>
            </p:nvSpPr>
            <p:spPr bwMode="auto">
              <a:xfrm>
                <a:off x="909" y="2461"/>
                <a:ext cx="4" cy="6"/>
              </a:xfrm>
              <a:custGeom>
                <a:avLst/>
                <a:gdLst>
                  <a:gd name="T0" fmla="*/ 2 w 4"/>
                  <a:gd name="T1" fmla="*/ 6 h 6"/>
                  <a:gd name="T2" fmla="*/ 2 w 4"/>
                  <a:gd name="T3" fmla="*/ 6 h 6"/>
                  <a:gd name="T4" fmla="*/ 4 w 4"/>
                  <a:gd name="T5" fmla="*/ 1 h 6"/>
                  <a:gd name="T6" fmla="*/ 3 w 4"/>
                  <a:gd name="T7" fmla="*/ 0 h 6"/>
                  <a:gd name="T8" fmla="*/ 0 w 4"/>
                  <a:gd name="T9" fmla="*/ 5 h 6"/>
                  <a:gd name="T10" fmla="*/ 0 w 4"/>
                  <a:gd name="T11" fmla="*/ 5 h 6"/>
                  <a:gd name="T12" fmla="*/ 2 w 4"/>
                  <a:gd name="T13" fmla="*/ 6 h 6"/>
                  <a:gd name="T14" fmla="*/ 2 w 4"/>
                  <a:gd name="T15" fmla="*/ 6 h 6"/>
                  <a:gd name="T16" fmla="*/ 2 w 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6"/>
                    </a:moveTo>
                    <a:lnTo>
                      <a:pt x="2" y="6"/>
                    </a:lnTo>
                    <a:lnTo>
                      <a:pt x="4" y="1"/>
                    </a:lnTo>
                    <a:lnTo>
                      <a:pt x="3" y="0"/>
                    </a:lnTo>
                    <a:lnTo>
                      <a:pt x="0" y="5"/>
                    </a:lnTo>
                    <a:lnTo>
                      <a:pt x="0" y="5"/>
                    </a:lnTo>
                    <a:lnTo>
                      <a:pt x="2" y="6"/>
                    </a:lnTo>
                    <a:lnTo>
                      <a:pt x="2" y="6"/>
                    </a:lnTo>
                    <a:lnTo>
                      <a:pt x="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5" name="Freeform 793"/>
              <p:cNvSpPr>
                <a:spLocks/>
              </p:cNvSpPr>
              <p:nvPr/>
            </p:nvSpPr>
            <p:spPr bwMode="auto">
              <a:xfrm>
                <a:off x="905" y="2466"/>
                <a:ext cx="6" cy="6"/>
              </a:xfrm>
              <a:custGeom>
                <a:avLst/>
                <a:gdLst>
                  <a:gd name="T0" fmla="*/ 1 w 6"/>
                  <a:gd name="T1" fmla="*/ 6 h 6"/>
                  <a:gd name="T2" fmla="*/ 1 w 6"/>
                  <a:gd name="T3" fmla="*/ 6 h 6"/>
                  <a:gd name="T4" fmla="*/ 6 w 6"/>
                  <a:gd name="T5" fmla="*/ 1 h 6"/>
                  <a:gd name="T6" fmla="*/ 4 w 6"/>
                  <a:gd name="T7" fmla="*/ 0 h 6"/>
                  <a:gd name="T8" fmla="*/ 0 w 6"/>
                  <a:gd name="T9" fmla="*/ 5 h 6"/>
                  <a:gd name="T10" fmla="*/ 0 w 6"/>
                  <a:gd name="T11" fmla="*/ 5 h 6"/>
                  <a:gd name="T12" fmla="*/ 1 w 6"/>
                  <a:gd name="T13" fmla="*/ 6 h 6"/>
                  <a:gd name="T14" fmla="*/ 1 w 6"/>
                  <a:gd name="T15" fmla="*/ 6 h 6"/>
                  <a:gd name="T16" fmla="*/ 1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1" y="6"/>
                    </a:moveTo>
                    <a:lnTo>
                      <a:pt x="1" y="6"/>
                    </a:lnTo>
                    <a:lnTo>
                      <a:pt x="6" y="1"/>
                    </a:lnTo>
                    <a:lnTo>
                      <a:pt x="4" y="0"/>
                    </a:lnTo>
                    <a:lnTo>
                      <a:pt x="0" y="5"/>
                    </a:lnTo>
                    <a:lnTo>
                      <a:pt x="0" y="5"/>
                    </a:lnTo>
                    <a:lnTo>
                      <a:pt x="1" y="6"/>
                    </a:lnTo>
                    <a:lnTo>
                      <a:pt x="1" y="6"/>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6" name="Freeform 794"/>
              <p:cNvSpPr>
                <a:spLocks/>
              </p:cNvSpPr>
              <p:nvPr/>
            </p:nvSpPr>
            <p:spPr bwMode="auto">
              <a:xfrm>
                <a:off x="900" y="2471"/>
                <a:ext cx="6" cy="7"/>
              </a:xfrm>
              <a:custGeom>
                <a:avLst/>
                <a:gdLst>
                  <a:gd name="T0" fmla="*/ 1 w 6"/>
                  <a:gd name="T1" fmla="*/ 7 h 7"/>
                  <a:gd name="T2" fmla="*/ 1 w 6"/>
                  <a:gd name="T3" fmla="*/ 7 h 7"/>
                  <a:gd name="T4" fmla="*/ 6 w 6"/>
                  <a:gd name="T5" fmla="*/ 1 h 7"/>
                  <a:gd name="T6" fmla="*/ 5 w 6"/>
                  <a:gd name="T7" fmla="*/ 0 h 7"/>
                  <a:gd name="T8" fmla="*/ 0 w 6"/>
                  <a:gd name="T9" fmla="*/ 4 h 7"/>
                  <a:gd name="T10" fmla="*/ 0 w 6"/>
                  <a:gd name="T11" fmla="*/ 4 h 7"/>
                  <a:gd name="T12" fmla="*/ 1 w 6"/>
                  <a:gd name="T13" fmla="*/ 7 h 7"/>
                  <a:gd name="T14" fmla="*/ 1 w 6"/>
                  <a:gd name="T15" fmla="*/ 7 h 7"/>
                  <a:gd name="T16" fmla="*/ 1 w 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1" y="7"/>
                    </a:moveTo>
                    <a:lnTo>
                      <a:pt x="1" y="7"/>
                    </a:lnTo>
                    <a:lnTo>
                      <a:pt x="6" y="1"/>
                    </a:lnTo>
                    <a:lnTo>
                      <a:pt x="5" y="0"/>
                    </a:lnTo>
                    <a:lnTo>
                      <a:pt x="0" y="4"/>
                    </a:lnTo>
                    <a:lnTo>
                      <a:pt x="0" y="4"/>
                    </a:lnTo>
                    <a:lnTo>
                      <a:pt x="1" y="7"/>
                    </a:lnTo>
                    <a:lnTo>
                      <a:pt x="1" y="7"/>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7" name="Freeform 795"/>
              <p:cNvSpPr>
                <a:spLocks/>
              </p:cNvSpPr>
              <p:nvPr/>
            </p:nvSpPr>
            <p:spPr bwMode="auto">
              <a:xfrm>
                <a:off x="898" y="2475"/>
                <a:ext cx="3" cy="5"/>
              </a:xfrm>
              <a:custGeom>
                <a:avLst/>
                <a:gdLst>
                  <a:gd name="T0" fmla="*/ 1 w 3"/>
                  <a:gd name="T1" fmla="*/ 5 h 5"/>
                  <a:gd name="T2" fmla="*/ 1 w 3"/>
                  <a:gd name="T3" fmla="*/ 5 h 5"/>
                  <a:gd name="T4" fmla="*/ 3 w 3"/>
                  <a:gd name="T5" fmla="*/ 3 h 5"/>
                  <a:gd name="T6" fmla="*/ 2 w 3"/>
                  <a:gd name="T7" fmla="*/ 0 h 5"/>
                  <a:gd name="T8" fmla="*/ 0 w 3"/>
                  <a:gd name="T9" fmla="*/ 4 h 5"/>
                  <a:gd name="T10" fmla="*/ 0 w 3"/>
                  <a:gd name="T11" fmla="*/ 4 h 5"/>
                  <a:gd name="T12" fmla="*/ 1 w 3"/>
                  <a:gd name="T13" fmla="*/ 5 h 5"/>
                  <a:gd name="T14" fmla="*/ 1 w 3"/>
                  <a:gd name="T15" fmla="*/ 5 h 5"/>
                  <a:gd name="T16" fmla="*/ 1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5"/>
                    </a:moveTo>
                    <a:lnTo>
                      <a:pt x="1" y="5"/>
                    </a:lnTo>
                    <a:lnTo>
                      <a:pt x="3" y="3"/>
                    </a:lnTo>
                    <a:lnTo>
                      <a:pt x="2" y="0"/>
                    </a:lnTo>
                    <a:lnTo>
                      <a:pt x="0" y="4"/>
                    </a:lnTo>
                    <a:lnTo>
                      <a:pt x="0" y="4"/>
                    </a:lnTo>
                    <a:lnTo>
                      <a:pt x="1" y="5"/>
                    </a:lnTo>
                    <a:lnTo>
                      <a:pt x="1" y="5"/>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8" name="Freeform 796"/>
              <p:cNvSpPr>
                <a:spLocks/>
              </p:cNvSpPr>
              <p:nvPr/>
            </p:nvSpPr>
            <p:spPr bwMode="auto">
              <a:xfrm>
                <a:off x="895" y="2479"/>
                <a:ext cx="4" cy="4"/>
              </a:xfrm>
              <a:custGeom>
                <a:avLst/>
                <a:gdLst>
                  <a:gd name="T0" fmla="*/ 2 w 4"/>
                  <a:gd name="T1" fmla="*/ 4 h 4"/>
                  <a:gd name="T2" fmla="*/ 2 w 4"/>
                  <a:gd name="T3" fmla="*/ 4 h 4"/>
                  <a:gd name="T4" fmla="*/ 4 w 4"/>
                  <a:gd name="T5" fmla="*/ 1 h 4"/>
                  <a:gd name="T6" fmla="*/ 3 w 4"/>
                  <a:gd name="T7" fmla="*/ 0 h 4"/>
                  <a:gd name="T8" fmla="*/ 0 w 4"/>
                  <a:gd name="T9" fmla="*/ 2 h 4"/>
                  <a:gd name="T10" fmla="*/ 0 w 4"/>
                  <a:gd name="T11" fmla="*/ 2 h 4"/>
                  <a:gd name="T12" fmla="*/ 2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4"/>
                    </a:moveTo>
                    <a:lnTo>
                      <a:pt x="2" y="4"/>
                    </a:lnTo>
                    <a:lnTo>
                      <a:pt x="4" y="1"/>
                    </a:lnTo>
                    <a:lnTo>
                      <a:pt x="3" y="0"/>
                    </a:lnTo>
                    <a:lnTo>
                      <a:pt x="0" y="2"/>
                    </a:lnTo>
                    <a:lnTo>
                      <a:pt x="0" y="2"/>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9" name="Freeform 797"/>
              <p:cNvSpPr>
                <a:spLocks/>
              </p:cNvSpPr>
              <p:nvPr/>
            </p:nvSpPr>
            <p:spPr bwMode="auto">
              <a:xfrm>
                <a:off x="893" y="2481"/>
                <a:ext cx="4" cy="4"/>
              </a:xfrm>
              <a:custGeom>
                <a:avLst/>
                <a:gdLst>
                  <a:gd name="T0" fmla="*/ 1 w 4"/>
                  <a:gd name="T1" fmla="*/ 4 h 4"/>
                  <a:gd name="T2" fmla="*/ 1 w 4"/>
                  <a:gd name="T3" fmla="*/ 4 h 4"/>
                  <a:gd name="T4" fmla="*/ 4 w 4"/>
                  <a:gd name="T5" fmla="*/ 2 h 4"/>
                  <a:gd name="T6" fmla="*/ 2 w 4"/>
                  <a:gd name="T7" fmla="*/ 0 h 4"/>
                  <a:gd name="T8" fmla="*/ 0 w 4"/>
                  <a:gd name="T9" fmla="*/ 2 h 4"/>
                  <a:gd name="T10" fmla="*/ 0 w 4"/>
                  <a:gd name="T11" fmla="*/ 2 h 4"/>
                  <a:gd name="T12" fmla="*/ 1 w 4"/>
                  <a:gd name="T13" fmla="*/ 4 h 4"/>
                  <a:gd name="T14" fmla="*/ 1 w 4"/>
                  <a:gd name="T15" fmla="*/ 4 h 4"/>
                  <a:gd name="T16" fmla="*/ 1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4"/>
                    </a:moveTo>
                    <a:lnTo>
                      <a:pt x="1" y="4"/>
                    </a:lnTo>
                    <a:lnTo>
                      <a:pt x="4" y="2"/>
                    </a:lnTo>
                    <a:lnTo>
                      <a:pt x="2" y="0"/>
                    </a:lnTo>
                    <a:lnTo>
                      <a:pt x="0" y="2"/>
                    </a:lnTo>
                    <a:lnTo>
                      <a:pt x="0" y="2"/>
                    </a:lnTo>
                    <a:lnTo>
                      <a:pt x="1" y="4"/>
                    </a:lnTo>
                    <a:lnTo>
                      <a:pt x="1" y="4"/>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0" name="Freeform 798"/>
              <p:cNvSpPr>
                <a:spLocks/>
              </p:cNvSpPr>
              <p:nvPr/>
            </p:nvSpPr>
            <p:spPr bwMode="auto">
              <a:xfrm>
                <a:off x="891" y="2483"/>
                <a:ext cx="3" cy="3"/>
              </a:xfrm>
              <a:custGeom>
                <a:avLst/>
                <a:gdLst>
                  <a:gd name="T0" fmla="*/ 1 w 3"/>
                  <a:gd name="T1" fmla="*/ 3 h 3"/>
                  <a:gd name="T2" fmla="*/ 1 w 3"/>
                  <a:gd name="T3" fmla="*/ 3 h 3"/>
                  <a:gd name="T4" fmla="*/ 3 w 3"/>
                  <a:gd name="T5" fmla="*/ 2 h 3"/>
                  <a:gd name="T6" fmla="*/ 2 w 3"/>
                  <a:gd name="T7" fmla="*/ 0 h 3"/>
                  <a:gd name="T8" fmla="*/ 0 w 3"/>
                  <a:gd name="T9" fmla="*/ 2 h 3"/>
                  <a:gd name="T10" fmla="*/ 0 w 3"/>
                  <a:gd name="T11" fmla="*/ 2 h 3"/>
                  <a:gd name="T12" fmla="*/ 1 w 3"/>
                  <a:gd name="T13" fmla="*/ 3 h 3"/>
                  <a:gd name="T14" fmla="*/ 1 w 3"/>
                  <a:gd name="T15" fmla="*/ 3 h 3"/>
                  <a:gd name="T16" fmla="*/ 1 w 3"/>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3"/>
                    </a:moveTo>
                    <a:lnTo>
                      <a:pt x="1" y="3"/>
                    </a:lnTo>
                    <a:lnTo>
                      <a:pt x="3" y="2"/>
                    </a:lnTo>
                    <a:lnTo>
                      <a:pt x="2" y="0"/>
                    </a:lnTo>
                    <a:lnTo>
                      <a:pt x="0" y="2"/>
                    </a:lnTo>
                    <a:lnTo>
                      <a:pt x="0" y="2"/>
                    </a:lnTo>
                    <a:lnTo>
                      <a:pt x="1" y="3"/>
                    </a:lnTo>
                    <a:lnTo>
                      <a:pt x="1" y="3"/>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1" name="Freeform 799"/>
              <p:cNvSpPr>
                <a:spLocks/>
              </p:cNvSpPr>
              <p:nvPr/>
            </p:nvSpPr>
            <p:spPr bwMode="auto">
              <a:xfrm>
                <a:off x="888" y="2485"/>
                <a:ext cx="4" cy="3"/>
              </a:xfrm>
              <a:custGeom>
                <a:avLst/>
                <a:gdLst>
                  <a:gd name="T0" fmla="*/ 1 w 4"/>
                  <a:gd name="T1" fmla="*/ 3 h 3"/>
                  <a:gd name="T2" fmla="*/ 1 w 4"/>
                  <a:gd name="T3" fmla="*/ 3 h 3"/>
                  <a:gd name="T4" fmla="*/ 4 w 4"/>
                  <a:gd name="T5" fmla="*/ 1 h 3"/>
                  <a:gd name="T6" fmla="*/ 3 w 4"/>
                  <a:gd name="T7" fmla="*/ 0 h 3"/>
                  <a:gd name="T8" fmla="*/ 0 w 4"/>
                  <a:gd name="T9" fmla="*/ 2 h 3"/>
                  <a:gd name="T10" fmla="*/ 0 w 4"/>
                  <a:gd name="T11" fmla="*/ 2 h 3"/>
                  <a:gd name="T12" fmla="*/ 1 w 4"/>
                  <a:gd name="T13" fmla="*/ 3 h 3"/>
                  <a:gd name="T14" fmla="*/ 1 w 4"/>
                  <a:gd name="T15" fmla="*/ 3 h 3"/>
                  <a:gd name="T16" fmla="*/ 1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3"/>
                    </a:moveTo>
                    <a:lnTo>
                      <a:pt x="1" y="3"/>
                    </a:lnTo>
                    <a:lnTo>
                      <a:pt x="4" y="1"/>
                    </a:lnTo>
                    <a:lnTo>
                      <a:pt x="3" y="0"/>
                    </a:lnTo>
                    <a:lnTo>
                      <a:pt x="0" y="2"/>
                    </a:lnTo>
                    <a:lnTo>
                      <a:pt x="0" y="2"/>
                    </a:lnTo>
                    <a:lnTo>
                      <a:pt x="1" y="3"/>
                    </a:lnTo>
                    <a:lnTo>
                      <a:pt x="1" y="3"/>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2" name="Freeform 800"/>
              <p:cNvSpPr>
                <a:spLocks/>
              </p:cNvSpPr>
              <p:nvPr/>
            </p:nvSpPr>
            <p:spPr bwMode="auto">
              <a:xfrm>
                <a:off x="886" y="2487"/>
                <a:ext cx="3" cy="3"/>
              </a:xfrm>
              <a:custGeom>
                <a:avLst/>
                <a:gdLst>
                  <a:gd name="T0" fmla="*/ 1 w 3"/>
                  <a:gd name="T1" fmla="*/ 3 h 3"/>
                  <a:gd name="T2" fmla="*/ 1 w 3"/>
                  <a:gd name="T3" fmla="*/ 3 h 3"/>
                  <a:gd name="T4" fmla="*/ 3 w 3"/>
                  <a:gd name="T5" fmla="*/ 1 h 3"/>
                  <a:gd name="T6" fmla="*/ 2 w 3"/>
                  <a:gd name="T7" fmla="*/ 0 h 3"/>
                  <a:gd name="T8" fmla="*/ 0 w 3"/>
                  <a:gd name="T9" fmla="*/ 1 h 3"/>
                  <a:gd name="T10" fmla="*/ 0 w 3"/>
                  <a:gd name="T11" fmla="*/ 1 h 3"/>
                  <a:gd name="T12" fmla="*/ 1 w 3"/>
                  <a:gd name="T13" fmla="*/ 3 h 3"/>
                  <a:gd name="T14" fmla="*/ 1 w 3"/>
                  <a:gd name="T15" fmla="*/ 3 h 3"/>
                  <a:gd name="T16" fmla="*/ 1 w 3"/>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3"/>
                    </a:moveTo>
                    <a:lnTo>
                      <a:pt x="1" y="3"/>
                    </a:lnTo>
                    <a:lnTo>
                      <a:pt x="3" y="1"/>
                    </a:lnTo>
                    <a:lnTo>
                      <a:pt x="2" y="0"/>
                    </a:lnTo>
                    <a:lnTo>
                      <a:pt x="0" y="1"/>
                    </a:lnTo>
                    <a:lnTo>
                      <a:pt x="0" y="1"/>
                    </a:lnTo>
                    <a:lnTo>
                      <a:pt x="1" y="3"/>
                    </a:lnTo>
                    <a:lnTo>
                      <a:pt x="1" y="3"/>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3" name="Freeform 801"/>
              <p:cNvSpPr>
                <a:spLocks/>
              </p:cNvSpPr>
              <p:nvPr/>
            </p:nvSpPr>
            <p:spPr bwMode="auto">
              <a:xfrm>
                <a:off x="883" y="2488"/>
                <a:ext cx="4" cy="4"/>
              </a:xfrm>
              <a:custGeom>
                <a:avLst/>
                <a:gdLst>
                  <a:gd name="T0" fmla="*/ 2 w 4"/>
                  <a:gd name="T1" fmla="*/ 4 h 4"/>
                  <a:gd name="T2" fmla="*/ 2 w 4"/>
                  <a:gd name="T3" fmla="*/ 4 h 4"/>
                  <a:gd name="T4" fmla="*/ 4 w 4"/>
                  <a:gd name="T5" fmla="*/ 2 h 4"/>
                  <a:gd name="T6" fmla="*/ 3 w 4"/>
                  <a:gd name="T7" fmla="*/ 0 h 4"/>
                  <a:gd name="T8" fmla="*/ 0 w 4"/>
                  <a:gd name="T9" fmla="*/ 2 h 4"/>
                  <a:gd name="T10" fmla="*/ 0 w 4"/>
                  <a:gd name="T11" fmla="*/ 2 h 4"/>
                  <a:gd name="T12" fmla="*/ 2 w 4"/>
                  <a:gd name="T13" fmla="*/ 4 h 4"/>
                  <a:gd name="T14" fmla="*/ 2 w 4"/>
                  <a:gd name="T15" fmla="*/ 4 h 4"/>
                  <a:gd name="T16" fmla="*/ 2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4"/>
                    </a:moveTo>
                    <a:lnTo>
                      <a:pt x="2" y="4"/>
                    </a:lnTo>
                    <a:lnTo>
                      <a:pt x="4" y="2"/>
                    </a:lnTo>
                    <a:lnTo>
                      <a:pt x="3" y="0"/>
                    </a:lnTo>
                    <a:lnTo>
                      <a:pt x="0" y="2"/>
                    </a:lnTo>
                    <a:lnTo>
                      <a:pt x="0" y="2"/>
                    </a:lnTo>
                    <a:lnTo>
                      <a:pt x="2"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4" name="Freeform 802"/>
              <p:cNvSpPr>
                <a:spLocks/>
              </p:cNvSpPr>
              <p:nvPr/>
            </p:nvSpPr>
            <p:spPr bwMode="auto">
              <a:xfrm>
                <a:off x="881" y="2490"/>
                <a:ext cx="4" cy="3"/>
              </a:xfrm>
              <a:custGeom>
                <a:avLst/>
                <a:gdLst>
                  <a:gd name="T0" fmla="*/ 1 w 4"/>
                  <a:gd name="T1" fmla="*/ 3 h 3"/>
                  <a:gd name="T2" fmla="*/ 1 w 4"/>
                  <a:gd name="T3" fmla="*/ 3 h 3"/>
                  <a:gd name="T4" fmla="*/ 4 w 4"/>
                  <a:gd name="T5" fmla="*/ 2 h 3"/>
                  <a:gd name="T6" fmla="*/ 2 w 4"/>
                  <a:gd name="T7" fmla="*/ 0 h 3"/>
                  <a:gd name="T8" fmla="*/ 0 w 4"/>
                  <a:gd name="T9" fmla="*/ 1 h 3"/>
                  <a:gd name="T10" fmla="*/ 1 w 4"/>
                  <a:gd name="T11" fmla="*/ 1 h 3"/>
                  <a:gd name="T12" fmla="*/ 1 w 4"/>
                  <a:gd name="T13" fmla="*/ 3 h 3"/>
                  <a:gd name="T14" fmla="*/ 1 w 4"/>
                  <a:gd name="T15" fmla="*/ 3 h 3"/>
                  <a:gd name="T16" fmla="*/ 1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3"/>
                    </a:moveTo>
                    <a:lnTo>
                      <a:pt x="1" y="3"/>
                    </a:lnTo>
                    <a:lnTo>
                      <a:pt x="4" y="2"/>
                    </a:lnTo>
                    <a:lnTo>
                      <a:pt x="2" y="0"/>
                    </a:lnTo>
                    <a:lnTo>
                      <a:pt x="0" y="1"/>
                    </a:lnTo>
                    <a:lnTo>
                      <a:pt x="1" y="1"/>
                    </a:lnTo>
                    <a:lnTo>
                      <a:pt x="1" y="3"/>
                    </a:lnTo>
                    <a:lnTo>
                      <a:pt x="1" y="3"/>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5" name="Freeform 803"/>
              <p:cNvSpPr>
                <a:spLocks/>
              </p:cNvSpPr>
              <p:nvPr/>
            </p:nvSpPr>
            <p:spPr bwMode="auto">
              <a:xfrm>
                <a:off x="880" y="2491"/>
                <a:ext cx="2" cy="2"/>
              </a:xfrm>
              <a:custGeom>
                <a:avLst/>
                <a:gdLst>
                  <a:gd name="T0" fmla="*/ 1 w 2"/>
                  <a:gd name="T1" fmla="*/ 2 h 2"/>
                  <a:gd name="T2" fmla="*/ 1 w 2"/>
                  <a:gd name="T3" fmla="*/ 2 h 2"/>
                  <a:gd name="T4" fmla="*/ 2 w 2"/>
                  <a:gd name="T5" fmla="*/ 2 h 2"/>
                  <a:gd name="T6" fmla="*/ 2 w 2"/>
                  <a:gd name="T7" fmla="*/ 0 h 2"/>
                  <a:gd name="T8" fmla="*/ 0 w 2"/>
                  <a:gd name="T9" fmla="*/ 1 h 2"/>
                  <a:gd name="T10" fmla="*/ 0 w 2"/>
                  <a:gd name="T11" fmla="*/ 1 h 2"/>
                  <a:gd name="T12" fmla="*/ 1 w 2"/>
                  <a:gd name="T13" fmla="*/ 2 h 2"/>
                  <a:gd name="T14" fmla="*/ 1 w 2"/>
                  <a:gd name="T15" fmla="*/ 2 h 2"/>
                  <a:gd name="T16" fmla="*/ 1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2"/>
                    </a:moveTo>
                    <a:lnTo>
                      <a:pt x="1" y="2"/>
                    </a:lnTo>
                    <a:lnTo>
                      <a:pt x="2" y="2"/>
                    </a:lnTo>
                    <a:lnTo>
                      <a:pt x="2" y="0"/>
                    </a:lnTo>
                    <a:lnTo>
                      <a:pt x="0" y="1"/>
                    </a:lnTo>
                    <a:lnTo>
                      <a:pt x="0" y="1"/>
                    </a:lnTo>
                    <a:lnTo>
                      <a:pt x="1" y="2"/>
                    </a:lnTo>
                    <a:lnTo>
                      <a:pt x="1" y="2"/>
                    </a:lnTo>
                    <a:lnTo>
                      <a:pt x="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6" name="Freeform 804"/>
              <p:cNvSpPr>
                <a:spLocks/>
              </p:cNvSpPr>
              <p:nvPr/>
            </p:nvSpPr>
            <p:spPr bwMode="auto">
              <a:xfrm>
                <a:off x="877" y="2492"/>
                <a:ext cx="4" cy="2"/>
              </a:xfrm>
              <a:custGeom>
                <a:avLst/>
                <a:gdLst>
                  <a:gd name="T0" fmla="*/ 2 w 4"/>
                  <a:gd name="T1" fmla="*/ 2 h 2"/>
                  <a:gd name="T2" fmla="*/ 2 w 4"/>
                  <a:gd name="T3" fmla="*/ 2 h 2"/>
                  <a:gd name="T4" fmla="*/ 4 w 4"/>
                  <a:gd name="T5" fmla="*/ 1 h 2"/>
                  <a:gd name="T6" fmla="*/ 3 w 4"/>
                  <a:gd name="T7" fmla="*/ 0 h 2"/>
                  <a:gd name="T8" fmla="*/ 0 w 4"/>
                  <a:gd name="T9" fmla="*/ 1 h 2"/>
                  <a:gd name="T10" fmla="*/ 0 w 4"/>
                  <a:gd name="T11" fmla="*/ 1 h 2"/>
                  <a:gd name="T12" fmla="*/ 2 w 4"/>
                  <a:gd name="T13" fmla="*/ 2 h 2"/>
                  <a:gd name="T14" fmla="*/ 2 w 4"/>
                  <a:gd name="T15" fmla="*/ 2 h 2"/>
                  <a:gd name="T16" fmla="*/ 2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2" y="2"/>
                    </a:moveTo>
                    <a:lnTo>
                      <a:pt x="2" y="2"/>
                    </a:lnTo>
                    <a:lnTo>
                      <a:pt x="4" y="1"/>
                    </a:lnTo>
                    <a:lnTo>
                      <a:pt x="3" y="0"/>
                    </a:lnTo>
                    <a:lnTo>
                      <a:pt x="0" y="1"/>
                    </a:lnTo>
                    <a:lnTo>
                      <a:pt x="0" y="1"/>
                    </a:lnTo>
                    <a:lnTo>
                      <a:pt x="2"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7" name="Freeform 805"/>
              <p:cNvSpPr>
                <a:spLocks/>
              </p:cNvSpPr>
              <p:nvPr/>
            </p:nvSpPr>
            <p:spPr bwMode="auto">
              <a:xfrm>
                <a:off x="876" y="2493"/>
                <a:ext cx="3" cy="2"/>
              </a:xfrm>
              <a:custGeom>
                <a:avLst/>
                <a:gdLst>
                  <a:gd name="T0" fmla="*/ 0 w 3"/>
                  <a:gd name="T1" fmla="*/ 2 h 2"/>
                  <a:gd name="T2" fmla="*/ 0 w 3"/>
                  <a:gd name="T3" fmla="*/ 2 h 2"/>
                  <a:gd name="T4" fmla="*/ 3 w 3"/>
                  <a:gd name="T5" fmla="*/ 1 h 2"/>
                  <a:gd name="T6" fmla="*/ 1 w 3"/>
                  <a:gd name="T7" fmla="*/ 0 h 2"/>
                  <a:gd name="T8" fmla="*/ 0 w 3"/>
                  <a:gd name="T9" fmla="*/ 0 h 2"/>
                  <a:gd name="T10" fmla="*/ 0 w 3"/>
                  <a:gd name="T11" fmla="*/ 0 h 2"/>
                  <a:gd name="T12" fmla="*/ 0 w 3"/>
                  <a:gd name="T13" fmla="*/ 2 h 2"/>
                  <a:gd name="T14" fmla="*/ 0 w 3"/>
                  <a:gd name="T15" fmla="*/ 2 h 2"/>
                  <a:gd name="T16" fmla="*/ 0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0" y="2"/>
                    </a:moveTo>
                    <a:lnTo>
                      <a:pt x="0" y="2"/>
                    </a:lnTo>
                    <a:lnTo>
                      <a:pt x="3" y="1"/>
                    </a:lnTo>
                    <a:lnTo>
                      <a:pt x="1" y="0"/>
                    </a:lnTo>
                    <a:lnTo>
                      <a:pt x="0" y="0"/>
                    </a:lnTo>
                    <a:lnTo>
                      <a:pt x="0" y="0"/>
                    </a:lnTo>
                    <a:lnTo>
                      <a:pt x="0" y="2"/>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8" name="Freeform 806"/>
              <p:cNvSpPr>
                <a:spLocks/>
              </p:cNvSpPr>
              <p:nvPr/>
            </p:nvSpPr>
            <p:spPr bwMode="auto">
              <a:xfrm>
                <a:off x="874" y="2493"/>
                <a:ext cx="2" cy="2"/>
              </a:xfrm>
              <a:custGeom>
                <a:avLst/>
                <a:gdLst>
                  <a:gd name="T0" fmla="*/ 0 w 2"/>
                  <a:gd name="T1" fmla="*/ 2 h 2"/>
                  <a:gd name="T2" fmla="*/ 1 w 2"/>
                  <a:gd name="T3" fmla="*/ 2 h 2"/>
                  <a:gd name="T4" fmla="*/ 2 w 2"/>
                  <a:gd name="T5" fmla="*/ 2 h 2"/>
                  <a:gd name="T6" fmla="*/ 2 w 2"/>
                  <a:gd name="T7" fmla="*/ 0 h 2"/>
                  <a:gd name="T8" fmla="*/ 0 w 2"/>
                  <a:gd name="T9" fmla="*/ 0 h 2"/>
                  <a:gd name="T10" fmla="*/ 0 w 2"/>
                  <a:gd name="T11" fmla="*/ 0 h 2"/>
                  <a:gd name="T12" fmla="*/ 0 w 2"/>
                  <a:gd name="T13" fmla="*/ 2 h 2"/>
                  <a:gd name="T14" fmla="*/ 1 w 2"/>
                  <a:gd name="T15" fmla="*/ 2 h 2"/>
                  <a:gd name="T16" fmla="*/ 1 w 2"/>
                  <a:gd name="T17" fmla="*/ 2 h 2"/>
                  <a:gd name="T18" fmla="*/ 0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2"/>
                    </a:moveTo>
                    <a:lnTo>
                      <a:pt x="1" y="2"/>
                    </a:lnTo>
                    <a:lnTo>
                      <a:pt x="2" y="2"/>
                    </a:lnTo>
                    <a:lnTo>
                      <a:pt x="2" y="0"/>
                    </a:lnTo>
                    <a:lnTo>
                      <a:pt x="0" y="0"/>
                    </a:lnTo>
                    <a:lnTo>
                      <a:pt x="0" y="0"/>
                    </a:lnTo>
                    <a:lnTo>
                      <a:pt x="0" y="2"/>
                    </a:lnTo>
                    <a:lnTo>
                      <a:pt x="1" y="2"/>
                    </a:lnTo>
                    <a:lnTo>
                      <a:pt x="1"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9" name="Freeform 807"/>
              <p:cNvSpPr>
                <a:spLocks/>
              </p:cNvSpPr>
              <p:nvPr/>
            </p:nvSpPr>
            <p:spPr bwMode="auto">
              <a:xfrm>
                <a:off x="873" y="2493"/>
                <a:ext cx="1" cy="2"/>
              </a:xfrm>
              <a:custGeom>
                <a:avLst/>
                <a:gdLst>
                  <a:gd name="T0" fmla="*/ 0 w 1"/>
                  <a:gd name="T1" fmla="*/ 2 h 2"/>
                  <a:gd name="T2" fmla="*/ 0 w 1"/>
                  <a:gd name="T3" fmla="*/ 2 h 2"/>
                  <a:gd name="T4" fmla="*/ 1 w 1"/>
                  <a:gd name="T5" fmla="*/ 2 h 2"/>
                  <a:gd name="T6" fmla="*/ 1 w 1"/>
                  <a:gd name="T7" fmla="*/ 0 h 2"/>
                  <a:gd name="T8" fmla="*/ 0 w 1"/>
                  <a:gd name="T9" fmla="*/ 0 h 2"/>
                  <a:gd name="T10" fmla="*/ 0 w 1"/>
                  <a:gd name="T11" fmla="*/ 0 h 2"/>
                  <a:gd name="T12" fmla="*/ 0 w 1"/>
                  <a:gd name="T13" fmla="*/ 2 h 2"/>
                  <a:gd name="T14" fmla="*/ 0 w 1"/>
                  <a:gd name="T15" fmla="*/ 2 h 2"/>
                  <a:gd name="T16" fmla="*/ 0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0" y="2"/>
                    </a:moveTo>
                    <a:lnTo>
                      <a:pt x="0" y="2"/>
                    </a:lnTo>
                    <a:lnTo>
                      <a:pt x="1" y="2"/>
                    </a:lnTo>
                    <a:lnTo>
                      <a:pt x="1" y="0"/>
                    </a:lnTo>
                    <a:lnTo>
                      <a:pt x="0" y="0"/>
                    </a:lnTo>
                    <a:lnTo>
                      <a:pt x="0" y="0"/>
                    </a:lnTo>
                    <a:lnTo>
                      <a:pt x="0" y="2"/>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0" name="Freeform 808"/>
              <p:cNvSpPr>
                <a:spLocks/>
              </p:cNvSpPr>
              <p:nvPr/>
            </p:nvSpPr>
            <p:spPr bwMode="auto">
              <a:xfrm>
                <a:off x="871" y="2493"/>
                <a:ext cx="2" cy="2"/>
              </a:xfrm>
              <a:custGeom>
                <a:avLst/>
                <a:gdLst>
                  <a:gd name="T0" fmla="*/ 0 w 2"/>
                  <a:gd name="T1" fmla="*/ 2 h 2"/>
                  <a:gd name="T2" fmla="*/ 0 w 2"/>
                  <a:gd name="T3" fmla="*/ 2 h 2"/>
                  <a:gd name="T4" fmla="*/ 2 w 2"/>
                  <a:gd name="T5" fmla="*/ 2 h 2"/>
                  <a:gd name="T6" fmla="*/ 2 w 2"/>
                  <a:gd name="T7" fmla="*/ 0 h 2"/>
                  <a:gd name="T8" fmla="*/ 0 w 2"/>
                  <a:gd name="T9" fmla="*/ 0 h 2"/>
                  <a:gd name="T10" fmla="*/ 0 w 2"/>
                  <a:gd name="T11" fmla="*/ 0 h 2"/>
                  <a:gd name="T12" fmla="*/ 0 w 2"/>
                  <a:gd name="T13" fmla="*/ 2 h 2"/>
                  <a:gd name="T14" fmla="*/ 0 w 2"/>
                  <a:gd name="T15" fmla="*/ 2 h 2"/>
                  <a:gd name="T16" fmla="*/ 0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lnTo>
                      <a:pt x="0" y="2"/>
                    </a:lnTo>
                    <a:lnTo>
                      <a:pt x="2" y="2"/>
                    </a:lnTo>
                    <a:lnTo>
                      <a:pt x="2" y="0"/>
                    </a:lnTo>
                    <a:lnTo>
                      <a:pt x="0" y="0"/>
                    </a:lnTo>
                    <a:lnTo>
                      <a:pt x="0" y="0"/>
                    </a:lnTo>
                    <a:lnTo>
                      <a:pt x="0" y="2"/>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1" name="Freeform 809"/>
              <p:cNvSpPr>
                <a:spLocks/>
              </p:cNvSpPr>
              <p:nvPr/>
            </p:nvSpPr>
            <p:spPr bwMode="auto">
              <a:xfrm>
                <a:off x="869" y="2493"/>
                <a:ext cx="2" cy="2"/>
              </a:xfrm>
              <a:custGeom>
                <a:avLst/>
                <a:gdLst>
                  <a:gd name="T0" fmla="*/ 0 w 2"/>
                  <a:gd name="T1" fmla="*/ 1 h 2"/>
                  <a:gd name="T2" fmla="*/ 1 w 2"/>
                  <a:gd name="T3" fmla="*/ 2 h 2"/>
                  <a:gd name="T4" fmla="*/ 2 w 2"/>
                  <a:gd name="T5" fmla="*/ 2 h 2"/>
                  <a:gd name="T6" fmla="*/ 2 w 2"/>
                  <a:gd name="T7" fmla="*/ 0 h 2"/>
                  <a:gd name="T8" fmla="*/ 1 w 2"/>
                  <a:gd name="T9" fmla="*/ 0 h 2"/>
                  <a:gd name="T10" fmla="*/ 1 w 2"/>
                  <a:gd name="T11" fmla="*/ 0 h 2"/>
                  <a:gd name="T12" fmla="*/ 0 w 2"/>
                  <a:gd name="T13" fmla="*/ 1 h 2"/>
                  <a:gd name="T14" fmla="*/ 1 w 2"/>
                  <a:gd name="T15" fmla="*/ 1 h 2"/>
                  <a:gd name="T16" fmla="*/ 1 w 2"/>
                  <a:gd name="T17" fmla="*/ 2 h 2"/>
                  <a:gd name="T18" fmla="*/ 0 w 2"/>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1"/>
                    </a:moveTo>
                    <a:lnTo>
                      <a:pt x="1" y="2"/>
                    </a:lnTo>
                    <a:lnTo>
                      <a:pt x="2" y="2"/>
                    </a:lnTo>
                    <a:lnTo>
                      <a:pt x="2" y="0"/>
                    </a:lnTo>
                    <a:lnTo>
                      <a:pt x="1" y="0"/>
                    </a:lnTo>
                    <a:lnTo>
                      <a:pt x="1" y="0"/>
                    </a:lnTo>
                    <a:lnTo>
                      <a:pt x="0" y="1"/>
                    </a:lnTo>
                    <a:lnTo>
                      <a:pt x="1" y="1"/>
                    </a:lnTo>
                    <a:lnTo>
                      <a:pt x="1" y="2"/>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2" name="Freeform 810"/>
              <p:cNvSpPr>
                <a:spLocks/>
              </p:cNvSpPr>
              <p:nvPr/>
            </p:nvSpPr>
            <p:spPr bwMode="auto">
              <a:xfrm>
                <a:off x="868" y="2492"/>
                <a:ext cx="2" cy="2"/>
              </a:xfrm>
              <a:custGeom>
                <a:avLst/>
                <a:gdLst>
                  <a:gd name="T0" fmla="*/ 0 w 2"/>
                  <a:gd name="T1" fmla="*/ 2 h 2"/>
                  <a:gd name="T2" fmla="*/ 1 w 2"/>
                  <a:gd name="T3" fmla="*/ 2 h 2"/>
                  <a:gd name="T4" fmla="*/ 1 w 2"/>
                  <a:gd name="T5" fmla="*/ 2 h 2"/>
                  <a:gd name="T6" fmla="*/ 2 w 2"/>
                  <a:gd name="T7" fmla="*/ 1 h 2"/>
                  <a:gd name="T8" fmla="*/ 2 w 2"/>
                  <a:gd name="T9" fmla="*/ 0 h 2"/>
                  <a:gd name="T10" fmla="*/ 2 w 2"/>
                  <a:gd name="T11" fmla="*/ 1 h 2"/>
                  <a:gd name="T12" fmla="*/ 0 w 2"/>
                  <a:gd name="T13" fmla="*/ 2 h 2"/>
                  <a:gd name="T14" fmla="*/ 1 w 2"/>
                  <a:gd name="T15" fmla="*/ 2 h 2"/>
                  <a:gd name="T16" fmla="*/ 1 w 2"/>
                  <a:gd name="T17" fmla="*/ 2 h 2"/>
                  <a:gd name="T18" fmla="*/ 0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2"/>
                    </a:moveTo>
                    <a:lnTo>
                      <a:pt x="1" y="2"/>
                    </a:lnTo>
                    <a:lnTo>
                      <a:pt x="1" y="2"/>
                    </a:lnTo>
                    <a:lnTo>
                      <a:pt x="2" y="1"/>
                    </a:lnTo>
                    <a:lnTo>
                      <a:pt x="2" y="0"/>
                    </a:lnTo>
                    <a:lnTo>
                      <a:pt x="2" y="1"/>
                    </a:lnTo>
                    <a:lnTo>
                      <a:pt x="0" y="2"/>
                    </a:lnTo>
                    <a:lnTo>
                      <a:pt x="1" y="2"/>
                    </a:lnTo>
                    <a:lnTo>
                      <a:pt x="1"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3" name="Freeform 811"/>
              <p:cNvSpPr>
                <a:spLocks/>
              </p:cNvSpPr>
              <p:nvPr/>
            </p:nvSpPr>
            <p:spPr bwMode="auto">
              <a:xfrm>
                <a:off x="867" y="2492"/>
                <a:ext cx="3" cy="2"/>
              </a:xfrm>
              <a:custGeom>
                <a:avLst/>
                <a:gdLst>
                  <a:gd name="T0" fmla="*/ 0 w 3"/>
                  <a:gd name="T1" fmla="*/ 0 h 2"/>
                  <a:gd name="T2" fmla="*/ 1 w 3"/>
                  <a:gd name="T3" fmla="*/ 0 h 2"/>
                  <a:gd name="T4" fmla="*/ 1 w 3"/>
                  <a:gd name="T5" fmla="*/ 2 h 2"/>
                  <a:gd name="T6" fmla="*/ 3 w 3"/>
                  <a:gd name="T7" fmla="*/ 1 h 2"/>
                  <a:gd name="T8" fmla="*/ 2 w 3"/>
                  <a:gd name="T9" fmla="*/ 0 h 2"/>
                  <a:gd name="T10" fmla="*/ 2 w 3"/>
                  <a:gd name="T11" fmla="*/ 0 h 2"/>
                  <a:gd name="T12" fmla="*/ 0 w 3"/>
                  <a:gd name="T13" fmla="*/ 0 h 2"/>
                  <a:gd name="T14" fmla="*/ 1 w 3"/>
                  <a:gd name="T15" fmla="*/ 0 h 2"/>
                  <a:gd name="T16" fmla="*/ 1 w 3"/>
                  <a:gd name="T17" fmla="*/ 0 h 2"/>
                  <a:gd name="T18" fmla="*/ 0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0" y="0"/>
                    </a:moveTo>
                    <a:lnTo>
                      <a:pt x="1" y="0"/>
                    </a:lnTo>
                    <a:lnTo>
                      <a:pt x="1" y="2"/>
                    </a:lnTo>
                    <a:lnTo>
                      <a:pt x="3" y="1"/>
                    </a:lnTo>
                    <a:lnTo>
                      <a:pt x="2" y="0"/>
                    </a:lnTo>
                    <a:lnTo>
                      <a:pt x="2" y="0"/>
                    </a:lnTo>
                    <a:lnTo>
                      <a:pt x="0" y="0"/>
                    </a:lnTo>
                    <a:lnTo>
                      <a:pt x="1" y="0"/>
                    </a:lnTo>
                    <a:lnTo>
                      <a:pt x="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4" name="Freeform 812"/>
              <p:cNvSpPr>
                <a:spLocks/>
              </p:cNvSpPr>
              <p:nvPr/>
            </p:nvSpPr>
            <p:spPr bwMode="auto">
              <a:xfrm>
                <a:off x="867" y="2490"/>
                <a:ext cx="2" cy="2"/>
              </a:xfrm>
              <a:custGeom>
                <a:avLst/>
                <a:gdLst>
                  <a:gd name="T0" fmla="*/ 0 w 2"/>
                  <a:gd name="T1" fmla="*/ 0 h 2"/>
                  <a:gd name="T2" fmla="*/ 0 w 2"/>
                  <a:gd name="T3" fmla="*/ 1 h 2"/>
                  <a:gd name="T4" fmla="*/ 0 w 2"/>
                  <a:gd name="T5" fmla="*/ 2 h 2"/>
                  <a:gd name="T6" fmla="*/ 2 w 2"/>
                  <a:gd name="T7" fmla="*/ 2 h 2"/>
                  <a:gd name="T8" fmla="*/ 2 w 2"/>
                  <a:gd name="T9" fmla="*/ 0 h 2"/>
                  <a:gd name="T10" fmla="*/ 2 w 2"/>
                  <a:gd name="T11" fmla="*/ 0 h 2"/>
                  <a:gd name="T12" fmla="*/ 0 w 2"/>
                  <a:gd name="T13" fmla="*/ 0 h 2"/>
                  <a:gd name="T14" fmla="*/ 0 w 2"/>
                  <a:gd name="T15" fmla="*/ 1 h 2"/>
                  <a:gd name="T16" fmla="*/ 0 w 2"/>
                  <a:gd name="T17" fmla="*/ 1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1"/>
                    </a:lnTo>
                    <a:lnTo>
                      <a:pt x="0" y="2"/>
                    </a:lnTo>
                    <a:lnTo>
                      <a:pt x="2" y="2"/>
                    </a:lnTo>
                    <a:lnTo>
                      <a:pt x="2" y="0"/>
                    </a:lnTo>
                    <a:lnTo>
                      <a:pt x="2" y="0"/>
                    </a:lnTo>
                    <a:lnTo>
                      <a:pt x="0" y="0"/>
                    </a:lnTo>
                    <a:lnTo>
                      <a:pt x="0" y="1"/>
                    </a:lnTo>
                    <a:lnTo>
                      <a:pt x="0"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5" name="Freeform 813"/>
              <p:cNvSpPr>
                <a:spLocks/>
              </p:cNvSpPr>
              <p:nvPr/>
            </p:nvSpPr>
            <p:spPr bwMode="auto">
              <a:xfrm>
                <a:off x="867" y="2488"/>
                <a:ext cx="2" cy="2"/>
              </a:xfrm>
              <a:custGeom>
                <a:avLst/>
                <a:gdLst>
                  <a:gd name="T0" fmla="*/ 0 w 2"/>
                  <a:gd name="T1" fmla="*/ 0 h 2"/>
                  <a:gd name="T2" fmla="*/ 0 w 2"/>
                  <a:gd name="T3" fmla="*/ 0 h 2"/>
                  <a:gd name="T4" fmla="*/ 0 w 2"/>
                  <a:gd name="T5" fmla="*/ 2 h 2"/>
                  <a:gd name="T6" fmla="*/ 2 w 2"/>
                  <a:gd name="T7" fmla="*/ 2 h 2"/>
                  <a:gd name="T8" fmla="*/ 2 w 2"/>
                  <a:gd name="T9" fmla="*/ 0 h 2"/>
                  <a:gd name="T10" fmla="*/ 2 w 2"/>
                  <a:gd name="T11" fmla="*/ 0 h 2"/>
                  <a:gd name="T12" fmla="*/ 0 w 2"/>
                  <a:gd name="T13" fmla="*/ 0 h 2"/>
                  <a:gd name="T14" fmla="*/ 0 w 2"/>
                  <a:gd name="T15" fmla="*/ 0 h 2"/>
                  <a:gd name="T16" fmla="*/ 0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0"/>
                    </a:moveTo>
                    <a:lnTo>
                      <a:pt x="0" y="0"/>
                    </a:lnTo>
                    <a:lnTo>
                      <a:pt x="0" y="2"/>
                    </a:lnTo>
                    <a:lnTo>
                      <a:pt x="2" y="2"/>
                    </a:lnTo>
                    <a:lnTo>
                      <a:pt x="2" y="0"/>
                    </a:lnTo>
                    <a:lnTo>
                      <a:pt x="2"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6" name="Freeform 814"/>
              <p:cNvSpPr>
                <a:spLocks/>
              </p:cNvSpPr>
              <p:nvPr/>
            </p:nvSpPr>
            <p:spPr bwMode="auto">
              <a:xfrm>
                <a:off x="867" y="2485"/>
                <a:ext cx="2" cy="3"/>
              </a:xfrm>
              <a:custGeom>
                <a:avLst/>
                <a:gdLst>
                  <a:gd name="T0" fmla="*/ 0 w 2"/>
                  <a:gd name="T1" fmla="*/ 0 h 3"/>
                  <a:gd name="T2" fmla="*/ 0 w 2"/>
                  <a:gd name="T3" fmla="*/ 0 h 3"/>
                  <a:gd name="T4" fmla="*/ 0 w 2"/>
                  <a:gd name="T5" fmla="*/ 3 h 3"/>
                  <a:gd name="T6" fmla="*/ 2 w 2"/>
                  <a:gd name="T7" fmla="*/ 3 h 3"/>
                  <a:gd name="T8" fmla="*/ 2 w 2"/>
                  <a:gd name="T9" fmla="*/ 1 h 3"/>
                  <a:gd name="T10" fmla="*/ 2 w 2"/>
                  <a:gd name="T11" fmla="*/ 1 h 3"/>
                  <a:gd name="T12" fmla="*/ 0 w 2"/>
                  <a:gd name="T13" fmla="*/ 0 h 3"/>
                  <a:gd name="T14" fmla="*/ 0 w 2"/>
                  <a:gd name="T15" fmla="*/ 0 h 3"/>
                  <a:gd name="T16" fmla="*/ 0 w 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0" y="0"/>
                    </a:moveTo>
                    <a:lnTo>
                      <a:pt x="0" y="0"/>
                    </a:lnTo>
                    <a:lnTo>
                      <a:pt x="0" y="3"/>
                    </a:lnTo>
                    <a:lnTo>
                      <a:pt x="2" y="3"/>
                    </a:lnTo>
                    <a:lnTo>
                      <a:pt x="2" y="1"/>
                    </a:lnTo>
                    <a:lnTo>
                      <a:pt x="2" y="1"/>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7" name="Freeform 815"/>
              <p:cNvSpPr>
                <a:spLocks/>
              </p:cNvSpPr>
              <p:nvPr/>
            </p:nvSpPr>
            <p:spPr bwMode="auto">
              <a:xfrm>
                <a:off x="867" y="2483"/>
                <a:ext cx="3" cy="3"/>
              </a:xfrm>
              <a:custGeom>
                <a:avLst/>
                <a:gdLst>
                  <a:gd name="T0" fmla="*/ 1 w 3"/>
                  <a:gd name="T1" fmla="*/ 0 h 3"/>
                  <a:gd name="T2" fmla="*/ 1 w 3"/>
                  <a:gd name="T3" fmla="*/ 0 h 3"/>
                  <a:gd name="T4" fmla="*/ 0 w 3"/>
                  <a:gd name="T5" fmla="*/ 2 h 3"/>
                  <a:gd name="T6" fmla="*/ 2 w 3"/>
                  <a:gd name="T7" fmla="*/ 3 h 3"/>
                  <a:gd name="T8" fmla="*/ 3 w 3"/>
                  <a:gd name="T9" fmla="*/ 0 h 3"/>
                  <a:gd name="T10" fmla="*/ 3 w 3"/>
                  <a:gd name="T11" fmla="*/ 0 h 3"/>
                  <a:gd name="T12" fmla="*/ 1 w 3"/>
                  <a:gd name="T13" fmla="*/ 0 h 3"/>
                  <a:gd name="T14" fmla="*/ 1 w 3"/>
                  <a:gd name="T15" fmla="*/ 0 h 3"/>
                  <a:gd name="T16" fmla="*/ 1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0"/>
                    </a:moveTo>
                    <a:lnTo>
                      <a:pt x="1" y="0"/>
                    </a:lnTo>
                    <a:lnTo>
                      <a:pt x="0" y="2"/>
                    </a:lnTo>
                    <a:lnTo>
                      <a:pt x="2" y="3"/>
                    </a:lnTo>
                    <a:lnTo>
                      <a:pt x="3" y="0"/>
                    </a:lnTo>
                    <a:lnTo>
                      <a:pt x="3" y="0"/>
                    </a:lnTo>
                    <a:lnTo>
                      <a:pt x="1" y="0"/>
                    </a:lnTo>
                    <a:lnTo>
                      <a:pt x="1" y="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8" name="Freeform 816"/>
              <p:cNvSpPr>
                <a:spLocks/>
              </p:cNvSpPr>
              <p:nvPr/>
            </p:nvSpPr>
            <p:spPr bwMode="auto">
              <a:xfrm>
                <a:off x="868" y="2479"/>
                <a:ext cx="3" cy="4"/>
              </a:xfrm>
              <a:custGeom>
                <a:avLst/>
                <a:gdLst>
                  <a:gd name="T0" fmla="*/ 1 w 3"/>
                  <a:gd name="T1" fmla="*/ 0 h 4"/>
                  <a:gd name="T2" fmla="*/ 1 w 3"/>
                  <a:gd name="T3" fmla="*/ 0 h 4"/>
                  <a:gd name="T4" fmla="*/ 0 w 3"/>
                  <a:gd name="T5" fmla="*/ 4 h 4"/>
                  <a:gd name="T6" fmla="*/ 2 w 3"/>
                  <a:gd name="T7" fmla="*/ 4 h 4"/>
                  <a:gd name="T8" fmla="*/ 3 w 3"/>
                  <a:gd name="T9" fmla="*/ 1 h 4"/>
                  <a:gd name="T10" fmla="*/ 2 w 3"/>
                  <a:gd name="T11" fmla="*/ 1 h 4"/>
                  <a:gd name="T12" fmla="*/ 1 w 3"/>
                  <a:gd name="T13" fmla="*/ 0 h 4"/>
                  <a:gd name="T14" fmla="*/ 1 w 3"/>
                  <a:gd name="T15" fmla="*/ 0 h 4"/>
                  <a:gd name="T16" fmla="*/ 1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1" y="0"/>
                    </a:moveTo>
                    <a:lnTo>
                      <a:pt x="1" y="0"/>
                    </a:lnTo>
                    <a:lnTo>
                      <a:pt x="0" y="4"/>
                    </a:lnTo>
                    <a:lnTo>
                      <a:pt x="2" y="4"/>
                    </a:lnTo>
                    <a:lnTo>
                      <a:pt x="3" y="1"/>
                    </a:lnTo>
                    <a:lnTo>
                      <a:pt x="2" y="1"/>
                    </a:lnTo>
                    <a:lnTo>
                      <a:pt x="1" y="0"/>
                    </a:lnTo>
                    <a:lnTo>
                      <a:pt x="1" y="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9" name="Freeform 817"/>
              <p:cNvSpPr>
                <a:spLocks/>
              </p:cNvSpPr>
              <p:nvPr/>
            </p:nvSpPr>
            <p:spPr bwMode="auto">
              <a:xfrm>
                <a:off x="869" y="2477"/>
                <a:ext cx="4" cy="3"/>
              </a:xfrm>
              <a:custGeom>
                <a:avLst/>
                <a:gdLst>
                  <a:gd name="T0" fmla="*/ 1 w 4"/>
                  <a:gd name="T1" fmla="*/ 0 h 3"/>
                  <a:gd name="T2" fmla="*/ 1 w 4"/>
                  <a:gd name="T3" fmla="*/ 0 h 3"/>
                  <a:gd name="T4" fmla="*/ 0 w 4"/>
                  <a:gd name="T5" fmla="*/ 2 h 3"/>
                  <a:gd name="T6" fmla="*/ 1 w 4"/>
                  <a:gd name="T7" fmla="*/ 3 h 3"/>
                  <a:gd name="T8" fmla="*/ 4 w 4"/>
                  <a:gd name="T9" fmla="*/ 0 h 3"/>
                  <a:gd name="T10" fmla="*/ 4 w 4"/>
                  <a:gd name="T11" fmla="*/ 1 h 3"/>
                  <a:gd name="T12" fmla="*/ 1 w 4"/>
                  <a:gd name="T13" fmla="*/ 0 h 3"/>
                  <a:gd name="T14" fmla="*/ 1 w 4"/>
                  <a:gd name="T15" fmla="*/ 0 h 3"/>
                  <a:gd name="T16" fmla="*/ 1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0"/>
                    </a:moveTo>
                    <a:lnTo>
                      <a:pt x="1" y="0"/>
                    </a:lnTo>
                    <a:lnTo>
                      <a:pt x="0" y="2"/>
                    </a:lnTo>
                    <a:lnTo>
                      <a:pt x="1" y="3"/>
                    </a:lnTo>
                    <a:lnTo>
                      <a:pt x="4" y="0"/>
                    </a:lnTo>
                    <a:lnTo>
                      <a:pt x="4" y="1"/>
                    </a:lnTo>
                    <a:lnTo>
                      <a:pt x="1" y="0"/>
                    </a:lnTo>
                    <a:lnTo>
                      <a:pt x="1" y="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0" name="Freeform 818"/>
              <p:cNvSpPr>
                <a:spLocks/>
              </p:cNvSpPr>
              <p:nvPr/>
            </p:nvSpPr>
            <p:spPr bwMode="auto">
              <a:xfrm>
                <a:off x="870" y="2472"/>
                <a:ext cx="5" cy="6"/>
              </a:xfrm>
              <a:custGeom>
                <a:avLst/>
                <a:gdLst>
                  <a:gd name="T0" fmla="*/ 3 w 5"/>
                  <a:gd name="T1" fmla="*/ 0 h 6"/>
                  <a:gd name="T2" fmla="*/ 3 w 5"/>
                  <a:gd name="T3" fmla="*/ 1 h 6"/>
                  <a:gd name="T4" fmla="*/ 0 w 5"/>
                  <a:gd name="T5" fmla="*/ 5 h 6"/>
                  <a:gd name="T6" fmla="*/ 3 w 5"/>
                  <a:gd name="T7" fmla="*/ 6 h 6"/>
                  <a:gd name="T8" fmla="*/ 5 w 5"/>
                  <a:gd name="T9" fmla="*/ 2 h 6"/>
                  <a:gd name="T10" fmla="*/ 4 w 5"/>
                  <a:gd name="T11" fmla="*/ 2 h 6"/>
                  <a:gd name="T12" fmla="*/ 3 w 5"/>
                  <a:gd name="T13" fmla="*/ 0 h 6"/>
                  <a:gd name="T14" fmla="*/ 3 w 5"/>
                  <a:gd name="T15" fmla="*/ 1 h 6"/>
                  <a:gd name="T16" fmla="*/ 3 w 5"/>
                  <a:gd name="T17" fmla="*/ 1 h 6"/>
                  <a:gd name="T18" fmla="*/ 3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3" y="0"/>
                    </a:moveTo>
                    <a:lnTo>
                      <a:pt x="3" y="1"/>
                    </a:lnTo>
                    <a:lnTo>
                      <a:pt x="0" y="5"/>
                    </a:lnTo>
                    <a:lnTo>
                      <a:pt x="3" y="6"/>
                    </a:lnTo>
                    <a:lnTo>
                      <a:pt x="5" y="2"/>
                    </a:lnTo>
                    <a:lnTo>
                      <a:pt x="4" y="2"/>
                    </a:lnTo>
                    <a:lnTo>
                      <a:pt x="3" y="0"/>
                    </a:lnTo>
                    <a:lnTo>
                      <a:pt x="3" y="1"/>
                    </a:lnTo>
                    <a:lnTo>
                      <a:pt x="3" y="1"/>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1" name="Freeform 819"/>
              <p:cNvSpPr>
                <a:spLocks/>
              </p:cNvSpPr>
              <p:nvPr/>
            </p:nvSpPr>
            <p:spPr bwMode="auto">
              <a:xfrm>
                <a:off x="873" y="2472"/>
                <a:ext cx="3" cy="2"/>
              </a:xfrm>
              <a:custGeom>
                <a:avLst/>
                <a:gdLst>
                  <a:gd name="T0" fmla="*/ 2 w 3"/>
                  <a:gd name="T1" fmla="*/ 0 h 2"/>
                  <a:gd name="T2" fmla="*/ 2 w 3"/>
                  <a:gd name="T3" fmla="*/ 0 h 2"/>
                  <a:gd name="T4" fmla="*/ 0 w 3"/>
                  <a:gd name="T5" fmla="*/ 0 h 2"/>
                  <a:gd name="T6" fmla="*/ 1 w 3"/>
                  <a:gd name="T7" fmla="*/ 2 h 2"/>
                  <a:gd name="T8" fmla="*/ 3 w 3"/>
                  <a:gd name="T9" fmla="*/ 1 h 2"/>
                  <a:gd name="T10" fmla="*/ 3 w 3"/>
                  <a:gd name="T11" fmla="*/ 1 h 2"/>
                  <a:gd name="T12" fmla="*/ 3 w 3"/>
                  <a:gd name="T13" fmla="*/ 1 h 2"/>
                  <a:gd name="T14" fmla="*/ 3 w 3"/>
                  <a:gd name="T15" fmla="*/ 1 h 2"/>
                  <a:gd name="T16" fmla="*/ 3 w 3"/>
                  <a:gd name="T17" fmla="*/ 1 h 2"/>
                  <a:gd name="T18" fmla="*/ 2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2" y="0"/>
                    </a:moveTo>
                    <a:lnTo>
                      <a:pt x="2" y="0"/>
                    </a:lnTo>
                    <a:lnTo>
                      <a:pt x="0" y="0"/>
                    </a:lnTo>
                    <a:lnTo>
                      <a:pt x="1" y="2"/>
                    </a:lnTo>
                    <a:lnTo>
                      <a:pt x="3" y="1"/>
                    </a:lnTo>
                    <a:lnTo>
                      <a:pt x="3" y="1"/>
                    </a:lnTo>
                    <a:lnTo>
                      <a:pt x="3" y="1"/>
                    </a:lnTo>
                    <a:lnTo>
                      <a:pt x="3" y="1"/>
                    </a:lnTo>
                    <a:lnTo>
                      <a:pt x="3" y="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2" name="Freeform 820"/>
              <p:cNvSpPr>
                <a:spLocks/>
              </p:cNvSpPr>
              <p:nvPr/>
            </p:nvSpPr>
            <p:spPr bwMode="auto">
              <a:xfrm>
                <a:off x="875" y="2471"/>
                <a:ext cx="2" cy="2"/>
              </a:xfrm>
              <a:custGeom>
                <a:avLst/>
                <a:gdLst>
                  <a:gd name="T0" fmla="*/ 1 w 2"/>
                  <a:gd name="T1" fmla="*/ 0 h 2"/>
                  <a:gd name="T2" fmla="*/ 1 w 2"/>
                  <a:gd name="T3" fmla="*/ 0 h 2"/>
                  <a:gd name="T4" fmla="*/ 0 w 2"/>
                  <a:gd name="T5" fmla="*/ 1 h 2"/>
                  <a:gd name="T6" fmla="*/ 1 w 2"/>
                  <a:gd name="T7" fmla="*/ 2 h 2"/>
                  <a:gd name="T8" fmla="*/ 2 w 2"/>
                  <a:gd name="T9" fmla="*/ 1 h 2"/>
                  <a:gd name="T10" fmla="*/ 2 w 2"/>
                  <a:gd name="T11" fmla="*/ 1 h 2"/>
                  <a:gd name="T12" fmla="*/ 2 w 2"/>
                  <a:gd name="T13" fmla="*/ 1 h 2"/>
                  <a:gd name="T14" fmla="*/ 2 w 2"/>
                  <a:gd name="T15" fmla="*/ 1 h 2"/>
                  <a:gd name="T16" fmla="*/ 2 w 2"/>
                  <a:gd name="T17" fmla="*/ 1 h 2"/>
                  <a:gd name="T18" fmla="*/ 1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1" y="0"/>
                    </a:moveTo>
                    <a:lnTo>
                      <a:pt x="1" y="0"/>
                    </a:lnTo>
                    <a:lnTo>
                      <a:pt x="0" y="1"/>
                    </a:lnTo>
                    <a:lnTo>
                      <a:pt x="1" y="2"/>
                    </a:lnTo>
                    <a:lnTo>
                      <a:pt x="2" y="1"/>
                    </a:lnTo>
                    <a:lnTo>
                      <a:pt x="2" y="1"/>
                    </a:lnTo>
                    <a:lnTo>
                      <a:pt x="2" y="1"/>
                    </a:lnTo>
                    <a:lnTo>
                      <a:pt x="2" y="1"/>
                    </a:lnTo>
                    <a:lnTo>
                      <a:pt x="2"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3" name="Freeform 821"/>
              <p:cNvSpPr>
                <a:spLocks/>
              </p:cNvSpPr>
              <p:nvPr/>
            </p:nvSpPr>
            <p:spPr bwMode="auto">
              <a:xfrm>
                <a:off x="876" y="2470"/>
                <a:ext cx="3" cy="2"/>
              </a:xfrm>
              <a:custGeom>
                <a:avLst/>
                <a:gdLst>
                  <a:gd name="T0" fmla="*/ 1 w 3"/>
                  <a:gd name="T1" fmla="*/ 0 h 2"/>
                  <a:gd name="T2" fmla="*/ 1 w 3"/>
                  <a:gd name="T3" fmla="*/ 0 h 2"/>
                  <a:gd name="T4" fmla="*/ 0 w 3"/>
                  <a:gd name="T5" fmla="*/ 1 h 2"/>
                  <a:gd name="T6" fmla="*/ 1 w 3"/>
                  <a:gd name="T7" fmla="*/ 2 h 2"/>
                  <a:gd name="T8" fmla="*/ 3 w 3"/>
                  <a:gd name="T9" fmla="*/ 1 h 2"/>
                  <a:gd name="T10" fmla="*/ 3 w 3"/>
                  <a:gd name="T11" fmla="*/ 1 h 2"/>
                  <a:gd name="T12" fmla="*/ 3 w 3"/>
                  <a:gd name="T13" fmla="*/ 1 h 2"/>
                  <a:gd name="T14" fmla="*/ 3 w 3"/>
                  <a:gd name="T15" fmla="*/ 1 h 2"/>
                  <a:gd name="T16" fmla="*/ 3 w 3"/>
                  <a:gd name="T17" fmla="*/ 1 h 2"/>
                  <a:gd name="T18" fmla="*/ 1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1" y="0"/>
                    </a:moveTo>
                    <a:lnTo>
                      <a:pt x="1" y="0"/>
                    </a:lnTo>
                    <a:lnTo>
                      <a:pt x="0" y="1"/>
                    </a:lnTo>
                    <a:lnTo>
                      <a:pt x="1" y="2"/>
                    </a:lnTo>
                    <a:lnTo>
                      <a:pt x="3" y="1"/>
                    </a:lnTo>
                    <a:lnTo>
                      <a:pt x="3" y="1"/>
                    </a:lnTo>
                    <a:lnTo>
                      <a:pt x="3" y="1"/>
                    </a:lnTo>
                    <a:lnTo>
                      <a:pt x="3" y="1"/>
                    </a:lnTo>
                    <a:lnTo>
                      <a:pt x="3"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4" name="Freeform 822"/>
              <p:cNvSpPr>
                <a:spLocks/>
              </p:cNvSpPr>
              <p:nvPr/>
            </p:nvSpPr>
            <p:spPr bwMode="auto">
              <a:xfrm>
                <a:off x="877" y="2467"/>
                <a:ext cx="3" cy="4"/>
              </a:xfrm>
              <a:custGeom>
                <a:avLst/>
                <a:gdLst>
                  <a:gd name="T0" fmla="*/ 2 w 3"/>
                  <a:gd name="T1" fmla="*/ 0 h 4"/>
                  <a:gd name="T2" fmla="*/ 2 w 3"/>
                  <a:gd name="T3" fmla="*/ 0 h 4"/>
                  <a:gd name="T4" fmla="*/ 0 w 3"/>
                  <a:gd name="T5" fmla="*/ 3 h 4"/>
                  <a:gd name="T6" fmla="*/ 2 w 3"/>
                  <a:gd name="T7" fmla="*/ 4 h 4"/>
                  <a:gd name="T8" fmla="*/ 3 w 3"/>
                  <a:gd name="T9" fmla="*/ 3 h 4"/>
                  <a:gd name="T10" fmla="*/ 3 w 3"/>
                  <a:gd name="T11" fmla="*/ 3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lnTo>
                      <a:pt x="2" y="0"/>
                    </a:lnTo>
                    <a:lnTo>
                      <a:pt x="0" y="3"/>
                    </a:lnTo>
                    <a:lnTo>
                      <a:pt x="2" y="4"/>
                    </a:lnTo>
                    <a:lnTo>
                      <a:pt x="3" y="3"/>
                    </a:lnTo>
                    <a:lnTo>
                      <a:pt x="3"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5" name="Freeform 823"/>
              <p:cNvSpPr>
                <a:spLocks/>
              </p:cNvSpPr>
              <p:nvPr/>
            </p:nvSpPr>
            <p:spPr bwMode="auto">
              <a:xfrm>
                <a:off x="879" y="2466"/>
                <a:ext cx="2" cy="4"/>
              </a:xfrm>
              <a:custGeom>
                <a:avLst/>
                <a:gdLst>
                  <a:gd name="T0" fmla="*/ 1 w 2"/>
                  <a:gd name="T1" fmla="*/ 0 h 4"/>
                  <a:gd name="T2" fmla="*/ 1 w 2"/>
                  <a:gd name="T3" fmla="*/ 0 h 4"/>
                  <a:gd name="T4" fmla="*/ 0 w 2"/>
                  <a:gd name="T5" fmla="*/ 1 h 4"/>
                  <a:gd name="T6" fmla="*/ 1 w 2"/>
                  <a:gd name="T7" fmla="*/ 4 h 4"/>
                  <a:gd name="T8" fmla="*/ 2 w 2"/>
                  <a:gd name="T9" fmla="*/ 1 h 4"/>
                  <a:gd name="T10" fmla="*/ 2 w 2"/>
                  <a:gd name="T11" fmla="*/ 1 h 4"/>
                  <a:gd name="T12" fmla="*/ 2 w 2"/>
                  <a:gd name="T13" fmla="*/ 1 h 4"/>
                  <a:gd name="T14" fmla="*/ 2 w 2"/>
                  <a:gd name="T15" fmla="*/ 1 h 4"/>
                  <a:gd name="T16" fmla="*/ 2 w 2"/>
                  <a:gd name="T17" fmla="*/ 1 h 4"/>
                  <a:gd name="T18" fmla="*/ 1 w 2"/>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1" y="0"/>
                    </a:moveTo>
                    <a:lnTo>
                      <a:pt x="1" y="0"/>
                    </a:lnTo>
                    <a:lnTo>
                      <a:pt x="0" y="1"/>
                    </a:lnTo>
                    <a:lnTo>
                      <a:pt x="1" y="4"/>
                    </a:lnTo>
                    <a:lnTo>
                      <a:pt x="2" y="1"/>
                    </a:lnTo>
                    <a:lnTo>
                      <a:pt x="2" y="1"/>
                    </a:lnTo>
                    <a:lnTo>
                      <a:pt x="2" y="1"/>
                    </a:lnTo>
                    <a:lnTo>
                      <a:pt x="2" y="1"/>
                    </a:lnTo>
                    <a:lnTo>
                      <a:pt x="2"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6" name="Freeform 824"/>
              <p:cNvSpPr>
                <a:spLocks/>
              </p:cNvSpPr>
              <p:nvPr/>
            </p:nvSpPr>
            <p:spPr bwMode="auto">
              <a:xfrm>
                <a:off x="880" y="2465"/>
                <a:ext cx="3" cy="2"/>
              </a:xfrm>
              <a:custGeom>
                <a:avLst/>
                <a:gdLst>
                  <a:gd name="T0" fmla="*/ 1 w 3"/>
                  <a:gd name="T1" fmla="*/ 0 h 2"/>
                  <a:gd name="T2" fmla="*/ 1 w 3"/>
                  <a:gd name="T3" fmla="*/ 0 h 2"/>
                  <a:gd name="T4" fmla="*/ 0 w 3"/>
                  <a:gd name="T5" fmla="*/ 1 h 2"/>
                  <a:gd name="T6" fmla="*/ 1 w 3"/>
                  <a:gd name="T7" fmla="*/ 2 h 2"/>
                  <a:gd name="T8" fmla="*/ 3 w 3"/>
                  <a:gd name="T9" fmla="*/ 1 h 2"/>
                  <a:gd name="T10" fmla="*/ 3 w 3"/>
                  <a:gd name="T11" fmla="*/ 1 h 2"/>
                  <a:gd name="T12" fmla="*/ 1 w 3"/>
                  <a:gd name="T13" fmla="*/ 0 h 2"/>
                  <a:gd name="T14" fmla="*/ 1 w 3"/>
                  <a:gd name="T15" fmla="*/ 0 h 2"/>
                  <a:gd name="T16" fmla="*/ 1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0"/>
                    </a:moveTo>
                    <a:lnTo>
                      <a:pt x="1" y="0"/>
                    </a:lnTo>
                    <a:lnTo>
                      <a:pt x="0" y="1"/>
                    </a:lnTo>
                    <a:lnTo>
                      <a:pt x="1" y="2"/>
                    </a:lnTo>
                    <a:lnTo>
                      <a:pt x="3" y="1"/>
                    </a:lnTo>
                    <a:lnTo>
                      <a:pt x="3" y="1"/>
                    </a:lnTo>
                    <a:lnTo>
                      <a:pt x="1" y="0"/>
                    </a:lnTo>
                    <a:lnTo>
                      <a:pt x="1" y="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7" name="Freeform 825"/>
              <p:cNvSpPr>
                <a:spLocks/>
              </p:cNvSpPr>
              <p:nvPr/>
            </p:nvSpPr>
            <p:spPr bwMode="auto">
              <a:xfrm>
                <a:off x="881" y="2464"/>
                <a:ext cx="4" cy="2"/>
              </a:xfrm>
              <a:custGeom>
                <a:avLst/>
                <a:gdLst>
                  <a:gd name="T0" fmla="*/ 2 w 4"/>
                  <a:gd name="T1" fmla="*/ 0 h 2"/>
                  <a:gd name="T2" fmla="*/ 2 w 4"/>
                  <a:gd name="T3" fmla="*/ 0 h 2"/>
                  <a:gd name="T4" fmla="*/ 0 w 4"/>
                  <a:gd name="T5" fmla="*/ 1 h 2"/>
                  <a:gd name="T6" fmla="*/ 2 w 4"/>
                  <a:gd name="T7" fmla="*/ 2 h 2"/>
                  <a:gd name="T8" fmla="*/ 4 w 4"/>
                  <a:gd name="T9" fmla="*/ 1 h 2"/>
                  <a:gd name="T10" fmla="*/ 4 w 4"/>
                  <a:gd name="T11" fmla="*/ 1 h 2"/>
                  <a:gd name="T12" fmla="*/ 4 w 4"/>
                  <a:gd name="T13" fmla="*/ 1 h 2"/>
                  <a:gd name="T14" fmla="*/ 4 w 4"/>
                  <a:gd name="T15" fmla="*/ 1 h 2"/>
                  <a:gd name="T16" fmla="*/ 4 w 4"/>
                  <a:gd name="T17" fmla="*/ 1 h 2"/>
                  <a:gd name="T18" fmla="*/ 2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2" y="0"/>
                    </a:moveTo>
                    <a:lnTo>
                      <a:pt x="2" y="0"/>
                    </a:lnTo>
                    <a:lnTo>
                      <a:pt x="0" y="1"/>
                    </a:lnTo>
                    <a:lnTo>
                      <a:pt x="2" y="2"/>
                    </a:lnTo>
                    <a:lnTo>
                      <a:pt x="4" y="1"/>
                    </a:lnTo>
                    <a:lnTo>
                      <a:pt x="4" y="1"/>
                    </a:lnTo>
                    <a:lnTo>
                      <a:pt x="4" y="1"/>
                    </a:lnTo>
                    <a:lnTo>
                      <a:pt x="4" y="1"/>
                    </a:lnTo>
                    <a:lnTo>
                      <a:pt x="4" y="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 name="Freeform 826"/>
              <p:cNvSpPr>
                <a:spLocks/>
              </p:cNvSpPr>
              <p:nvPr/>
            </p:nvSpPr>
            <p:spPr bwMode="auto">
              <a:xfrm>
                <a:off x="883" y="2461"/>
                <a:ext cx="3" cy="4"/>
              </a:xfrm>
              <a:custGeom>
                <a:avLst/>
                <a:gdLst>
                  <a:gd name="T0" fmla="*/ 2 w 3"/>
                  <a:gd name="T1" fmla="*/ 0 h 4"/>
                  <a:gd name="T2" fmla="*/ 2 w 3"/>
                  <a:gd name="T3" fmla="*/ 0 h 4"/>
                  <a:gd name="T4" fmla="*/ 0 w 3"/>
                  <a:gd name="T5" fmla="*/ 3 h 4"/>
                  <a:gd name="T6" fmla="*/ 2 w 3"/>
                  <a:gd name="T7" fmla="*/ 4 h 4"/>
                  <a:gd name="T8" fmla="*/ 3 w 3"/>
                  <a:gd name="T9" fmla="*/ 3 h 4"/>
                  <a:gd name="T10" fmla="*/ 3 w 3"/>
                  <a:gd name="T11" fmla="*/ 3 h 4"/>
                  <a:gd name="T12" fmla="*/ 2 w 3"/>
                  <a:gd name="T13" fmla="*/ 0 h 4"/>
                  <a:gd name="T14" fmla="*/ 2 w 3"/>
                  <a:gd name="T15" fmla="*/ 0 h 4"/>
                  <a:gd name="T16" fmla="*/ 2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0"/>
                    </a:moveTo>
                    <a:lnTo>
                      <a:pt x="2" y="0"/>
                    </a:lnTo>
                    <a:lnTo>
                      <a:pt x="0" y="3"/>
                    </a:lnTo>
                    <a:lnTo>
                      <a:pt x="2" y="4"/>
                    </a:lnTo>
                    <a:lnTo>
                      <a:pt x="3" y="3"/>
                    </a:lnTo>
                    <a:lnTo>
                      <a:pt x="3" y="3"/>
                    </a:lnTo>
                    <a:lnTo>
                      <a:pt x="2"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 name="Freeform 827"/>
              <p:cNvSpPr>
                <a:spLocks/>
              </p:cNvSpPr>
              <p:nvPr/>
            </p:nvSpPr>
            <p:spPr bwMode="auto">
              <a:xfrm>
                <a:off x="889" y="2465"/>
                <a:ext cx="48" cy="46"/>
              </a:xfrm>
              <a:custGeom>
                <a:avLst/>
                <a:gdLst>
                  <a:gd name="T0" fmla="*/ 48 w 48"/>
                  <a:gd name="T1" fmla="*/ 23 h 46"/>
                  <a:gd name="T2" fmla="*/ 27 w 48"/>
                  <a:gd name="T3" fmla="*/ 46 h 46"/>
                  <a:gd name="T4" fmla="*/ 0 w 48"/>
                  <a:gd name="T5" fmla="*/ 22 h 46"/>
                  <a:gd name="T6" fmla="*/ 23 w 48"/>
                  <a:gd name="T7" fmla="*/ 0 h 46"/>
                  <a:gd name="T8" fmla="*/ 48 w 48"/>
                  <a:gd name="T9" fmla="*/ 23 h 46"/>
                </a:gdLst>
                <a:ahLst/>
                <a:cxnLst>
                  <a:cxn ang="0">
                    <a:pos x="T0" y="T1"/>
                  </a:cxn>
                  <a:cxn ang="0">
                    <a:pos x="T2" y="T3"/>
                  </a:cxn>
                  <a:cxn ang="0">
                    <a:pos x="T4" y="T5"/>
                  </a:cxn>
                  <a:cxn ang="0">
                    <a:pos x="T6" y="T7"/>
                  </a:cxn>
                  <a:cxn ang="0">
                    <a:pos x="T8" y="T9"/>
                  </a:cxn>
                </a:cxnLst>
                <a:rect l="0" t="0" r="r" b="b"/>
                <a:pathLst>
                  <a:path w="48" h="46">
                    <a:moveTo>
                      <a:pt x="48" y="23"/>
                    </a:moveTo>
                    <a:lnTo>
                      <a:pt x="27" y="46"/>
                    </a:lnTo>
                    <a:lnTo>
                      <a:pt x="0" y="22"/>
                    </a:lnTo>
                    <a:lnTo>
                      <a:pt x="23" y="0"/>
                    </a:lnTo>
                    <a:lnTo>
                      <a:pt x="48" y="23"/>
                    </a:lnTo>
                    <a:close/>
                  </a:path>
                </a:pathLst>
              </a:custGeom>
              <a:solidFill>
                <a:srgbClr val="CC99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 name="Freeform 828"/>
              <p:cNvSpPr>
                <a:spLocks/>
              </p:cNvSpPr>
              <p:nvPr/>
            </p:nvSpPr>
            <p:spPr bwMode="auto">
              <a:xfrm>
                <a:off x="915" y="2487"/>
                <a:ext cx="23" cy="26"/>
              </a:xfrm>
              <a:custGeom>
                <a:avLst/>
                <a:gdLst>
                  <a:gd name="T0" fmla="*/ 0 w 23"/>
                  <a:gd name="T1" fmla="*/ 25 h 26"/>
                  <a:gd name="T2" fmla="*/ 1 w 23"/>
                  <a:gd name="T3" fmla="*/ 25 h 26"/>
                  <a:gd name="T4" fmla="*/ 23 w 23"/>
                  <a:gd name="T5" fmla="*/ 1 h 26"/>
                  <a:gd name="T6" fmla="*/ 21 w 23"/>
                  <a:gd name="T7" fmla="*/ 0 h 26"/>
                  <a:gd name="T8" fmla="*/ 0 w 23"/>
                  <a:gd name="T9" fmla="*/ 24 h 26"/>
                  <a:gd name="T10" fmla="*/ 1 w 23"/>
                  <a:gd name="T11" fmla="*/ 24 h 26"/>
                  <a:gd name="T12" fmla="*/ 0 w 23"/>
                  <a:gd name="T13" fmla="*/ 25 h 26"/>
                  <a:gd name="T14" fmla="*/ 1 w 23"/>
                  <a:gd name="T15" fmla="*/ 26 h 26"/>
                  <a:gd name="T16" fmla="*/ 1 w 23"/>
                  <a:gd name="T17" fmla="*/ 25 h 26"/>
                  <a:gd name="T18" fmla="*/ 0 w 23"/>
                  <a:gd name="T1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6">
                    <a:moveTo>
                      <a:pt x="0" y="25"/>
                    </a:moveTo>
                    <a:lnTo>
                      <a:pt x="1" y="25"/>
                    </a:lnTo>
                    <a:lnTo>
                      <a:pt x="23" y="1"/>
                    </a:lnTo>
                    <a:lnTo>
                      <a:pt x="21" y="0"/>
                    </a:lnTo>
                    <a:lnTo>
                      <a:pt x="0" y="24"/>
                    </a:lnTo>
                    <a:lnTo>
                      <a:pt x="1" y="24"/>
                    </a:lnTo>
                    <a:lnTo>
                      <a:pt x="0" y="25"/>
                    </a:lnTo>
                    <a:lnTo>
                      <a:pt x="1" y="26"/>
                    </a:lnTo>
                    <a:lnTo>
                      <a:pt x="1"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 name="Freeform 829"/>
              <p:cNvSpPr>
                <a:spLocks/>
              </p:cNvSpPr>
              <p:nvPr/>
            </p:nvSpPr>
            <p:spPr bwMode="auto">
              <a:xfrm>
                <a:off x="888" y="2487"/>
                <a:ext cx="28" cy="25"/>
              </a:xfrm>
              <a:custGeom>
                <a:avLst/>
                <a:gdLst>
                  <a:gd name="T0" fmla="*/ 1 w 28"/>
                  <a:gd name="T1" fmla="*/ 0 h 25"/>
                  <a:gd name="T2" fmla="*/ 1 w 28"/>
                  <a:gd name="T3" fmla="*/ 1 h 25"/>
                  <a:gd name="T4" fmla="*/ 27 w 28"/>
                  <a:gd name="T5" fmla="*/ 25 h 25"/>
                  <a:gd name="T6" fmla="*/ 28 w 28"/>
                  <a:gd name="T7" fmla="*/ 24 h 25"/>
                  <a:gd name="T8" fmla="*/ 3 w 28"/>
                  <a:gd name="T9" fmla="*/ 0 h 25"/>
                  <a:gd name="T10" fmla="*/ 3 w 28"/>
                  <a:gd name="T11" fmla="*/ 1 h 25"/>
                  <a:gd name="T12" fmla="*/ 1 w 28"/>
                  <a:gd name="T13" fmla="*/ 0 h 25"/>
                  <a:gd name="T14" fmla="*/ 0 w 28"/>
                  <a:gd name="T15" fmla="*/ 0 h 25"/>
                  <a:gd name="T16" fmla="*/ 1 w 28"/>
                  <a:gd name="T17" fmla="*/ 1 h 25"/>
                  <a:gd name="T18" fmla="*/ 1 w 28"/>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5">
                    <a:moveTo>
                      <a:pt x="1" y="0"/>
                    </a:moveTo>
                    <a:lnTo>
                      <a:pt x="1" y="1"/>
                    </a:lnTo>
                    <a:lnTo>
                      <a:pt x="27" y="25"/>
                    </a:lnTo>
                    <a:lnTo>
                      <a:pt x="28" y="24"/>
                    </a:lnTo>
                    <a:lnTo>
                      <a:pt x="3" y="0"/>
                    </a:lnTo>
                    <a:lnTo>
                      <a:pt x="3" y="1"/>
                    </a:lnTo>
                    <a:lnTo>
                      <a:pt x="1" y="0"/>
                    </a:lnTo>
                    <a:lnTo>
                      <a:pt x="0" y="0"/>
                    </a:lnTo>
                    <a:lnTo>
                      <a:pt x="1"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 name="Freeform 830"/>
              <p:cNvSpPr>
                <a:spLocks/>
              </p:cNvSpPr>
              <p:nvPr/>
            </p:nvSpPr>
            <p:spPr bwMode="auto">
              <a:xfrm>
                <a:off x="889" y="2462"/>
                <a:ext cx="23" cy="26"/>
              </a:xfrm>
              <a:custGeom>
                <a:avLst/>
                <a:gdLst>
                  <a:gd name="T0" fmla="*/ 23 w 23"/>
                  <a:gd name="T1" fmla="*/ 2 h 26"/>
                  <a:gd name="T2" fmla="*/ 22 w 23"/>
                  <a:gd name="T3" fmla="*/ 2 h 26"/>
                  <a:gd name="T4" fmla="*/ 0 w 23"/>
                  <a:gd name="T5" fmla="*/ 25 h 26"/>
                  <a:gd name="T6" fmla="*/ 2 w 23"/>
                  <a:gd name="T7" fmla="*/ 26 h 26"/>
                  <a:gd name="T8" fmla="*/ 23 w 23"/>
                  <a:gd name="T9" fmla="*/ 3 h 26"/>
                  <a:gd name="T10" fmla="*/ 22 w 23"/>
                  <a:gd name="T11" fmla="*/ 3 h 26"/>
                  <a:gd name="T12" fmla="*/ 23 w 23"/>
                  <a:gd name="T13" fmla="*/ 2 h 26"/>
                  <a:gd name="T14" fmla="*/ 23 w 23"/>
                  <a:gd name="T15" fmla="*/ 0 h 26"/>
                  <a:gd name="T16" fmla="*/ 22 w 23"/>
                  <a:gd name="T17" fmla="*/ 2 h 26"/>
                  <a:gd name="T18" fmla="*/ 23 w 23"/>
                  <a:gd name="T1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6">
                    <a:moveTo>
                      <a:pt x="23" y="2"/>
                    </a:moveTo>
                    <a:lnTo>
                      <a:pt x="22" y="2"/>
                    </a:lnTo>
                    <a:lnTo>
                      <a:pt x="0" y="25"/>
                    </a:lnTo>
                    <a:lnTo>
                      <a:pt x="2" y="26"/>
                    </a:lnTo>
                    <a:lnTo>
                      <a:pt x="23" y="3"/>
                    </a:lnTo>
                    <a:lnTo>
                      <a:pt x="22" y="3"/>
                    </a:lnTo>
                    <a:lnTo>
                      <a:pt x="23" y="2"/>
                    </a:lnTo>
                    <a:lnTo>
                      <a:pt x="23" y="0"/>
                    </a:lnTo>
                    <a:lnTo>
                      <a:pt x="22" y="2"/>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 name="Freeform 831"/>
              <p:cNvSpPr>
                <a:spLocks/>
              </p:cNvSpPr>
              <p:nvPr/>
            </p:nvSpPr>
            <p:spPr bwMode="auto">
              <a:xfrm>
                <a:off x="911" y="2464"/>
                <a:ext cx="27" cy="24"/>
              </a:xfrm>
              <a:custGeom>
                <a:avLst/>
                <a:gdLst>
                  <a:gd name="T0" fmla="*/ 27 w 27"/>
                  <a:gd name="T1" fmla="*/ 24 h 24"/>
                  <a:gd name="T2" fmla="*/ 27 w 27"/>
                  <a:gd name="T3" fmla="*/ 23 h 24"/>
                  <a:gd name="T4" fmla="*/ 1 w 27"/>
                  <a:gd name="T5" fmla="*/ 0 h 24"/>
                  <a:gd name="T6" fmla="*/ 0 w 27"/>
                  <a:gd name="T7" fmla="*/ 1 h 24"/>
                  <a:gd name="T8" fmla="*/ 25 w 27"/>
                  <a:gd name="T9" fmla="*/ 24 h 24"/>
                  <a:gd name="T10" fmla="*/ 25 w 27"/>
                  <a:gd name="T11" fmla="*/ 23 h 24"/>
                  <a:gd name="T12" fmla="*/ 27 w 27"/>
                  <a:gd name="T13" fmla="*/ 24 h 24"/>
                  <a:gd name="T14" fmla="*/ 27 w 27"/>
                  <a:gd name="T15" fmla="*/ 24 h 24"/>
                  <a:gd name="T16" fmla="*/ 27 w 27"/>
                  <a:gd name="T17" fmla="*/ 23 h 24"/>
                  <a:gd name="T18" fmla="*/ 27 w 27"/>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4">
                    <a:moveTo>
                      <a:pt x="27" y="24"/>
                    </a:moveTo>
                    <a:lnTo>
                      <a:pt x="27" y="23"/>
                    </a:lnTo>
                    <a:lnTo>
                      <a:pt x="1" y="0"/>
                    </a:lnTo>
                    <a:lnTo>
                      <a:pt x="0" y="1"/>
                    </a:lnTo>
                    <a:lnTo>
                      <a:pt x="25" y="24"/>
                    </a:lnTo>
                    <a:lnTo>
                      <a:pt x="25" y="23"/>
                    </a:lnTo>
                    <a:lnTo>
                      <a:pt x="27" y="24"/>
                    </a:lnTo>
                    <a:lnTo>
                      <a:pt x="27" y="24"/>
                    </a:lnTo>
                    <a:lnTo>
                      <a:pt x="27" y="23"/>
                    </a:lnTo>
                    <a:lnTo>
                      <a:pt x="27"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 name="Freeform 832"/>
              <p:cNvSpPr>
                <a:spLocks/>
              </p:cNvSpPr>
              <p:nvPr/>
            </p:nvSpPr>
            <p:spPr bwMode="auto">
              <a:xfrm>
                <a:off x="913" y="2487"/>
                <a:ext cx="148" cy="138"/>
              </a:xfrm>
              <a:custGeom>
                <a:avLst/>
                <a:gdLst>
                  <a:gd name="T0" fmla="*/ 2 w 148"/>
                  <a:gd name="T1" fmla="*/ 25 h 138"/>
                  <a:gd name="T2" fmla="*/ 25 w 148"/>
                  <a:gd name="T3" fmla="*/ 0 h 138"/>
                  <a:gd name="T4" fmla="*/ 27 w 148"/>
                  <a:gd name="T5" fmla="*/ 0 h 138"/>
                  <a:gd name="T6" fmla="*/ 28 w 148"/>
                  <a:gd name="T7" fmla="*/ 0 h 138"/>
                  <a:gd name="T8" fmla="*/ 29 w 148"/>
                  <a:gd name="T9" fmla="*/ 0 h 138"/>
                  <a:gd name="T10" fmla="*/ 29 w 148"/>
                  <a:gd name="T11" fmla="*/ 0 h 138"/>
                  <a:gd name="T12" fmla="*/ 148 w 148"/>
                  <a:gd name="T13" fmla="*/ 110 h 138"/>
                  <a:gd name="T14" fmla="*/ 120 w 148"/>
                  <a:gd name="T15" fmla="*/ 138 h 138"/>
                  <a:gd name="T16" fmla="*/ 2 w 148"/>
                  <a:gd name="T17" fmla="*/ 30 h 138"/>
                  <a:gd name="T18" fmla="*/ 0 w 148"/>
                  <a:gd name="T19" fmla="*/ 29 h 138"/>
                  <a:gd name="T20" fmla="*/ 0 w 148"/>
                  <a:gd name="T21" fmla="*/ 27 h 138"/>
                  <a:gd name="T22" fmla="*/ 0 w 148"/>
                  <a:gd name="T23" fmla="*/ 26 h 138"/>
                  <a:gd name="T24" fmla="*/ 2 w 148"/>
                  <a:gd name="T25" fmla="*/ 2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138">
                    <a:moveTo>
                      <a:pt x="2" y="25"/>
                    </a:moveTo>
                    <a:lnTo>
                      <a:pt x="25" y="0"/>
                    </a:lnTo>
                    <a:lnTo>
                      <a:pt x="27" y="0"/>
                    </a:lnTo>
                    <a:lnTo>
                      <a:pt x="28" y="0"/>
                    </a:lnTo>
                    <a:lnTo>
                      <a:pt x="29" y="0"/>
                    </a:lnTo>
                    <a:lnTo>
                      <a:pt x="29" y="0"/>
                    </a:lnTo>
                    <a:lnTo>
                      <a:pt x="148" y="110"/>
                    </a:lnTo>
                    <a:lnTo>
                      <a:pt x="120" y="138"/>
                    </a:lnTo>
                    <a:lnTo>
                      <a:pt x="2" y="30"/>
                    </a:lnTo>
                    <a:lnTo>
                      <a:pt x="0" y="29"/>
                    </a:lnTo>
                    <a:lnTo>
                      <a:pt x="0" y="27"/>
                    </a:lnTo>
                    <a:lnTo>
                      <a:pt x="0" y="26"/>
                    </a:lnTo>
                    <a:lnTo>
                      <a:pt x="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 name="Freeform 833"/>
              <p:cNvSpPr>
                <a:spLocks/>
              </p:cNvSpPr>
              <p:nvPr/>
            </p:nvSpPr>
            <p:spPr bwMode="auto">
              <a:xfrm>
                <a:off x="913" y="2487"/>
                <a:ext cx="148" cy="138"/>
              </a:xfrm>
              <a:custGeom>
                <a:avLst/>
                <a:gdLst>
                  <a:gd name="T0" fmla="*/ 2 w 148"/>
                  <a:gd name="T1" fmla="*/ 25 h 138"/>
                  <a:gd name="T2" fmla="*/ 25 w 148"/>
                  <a:gd name="T3" fmla="*/ 0 h 138"/>
                  <a:gd name="T4" fmla="*/ 27 w 148"/>
                  <a:gd name="T5" fmla="*/ 0 h 138"/>
                  <a:gd name="T6" fmla="*/ 28 w 148"/>
                  <a:gd name="T7" fmla="*/ 0 h 138"/>
                  <a:gd name="T8" fmla="*/ 29 w 148"/>
                  <a:gd name="T9" fmla="*/ 0 h 138"/>
                  <a:gd name="T10" fmla="*/ 29 w 148"/>
                  <a:gd name="T11" fmla="*/ 0 h 138"/>
                  <a:gd name="T12" fmla="*/ 148 w 148"/>
                  <a:gd name="T13" fmla="*/ 110 h 138"/>
                  <a:gd name="T14" fmla="*/ 120 w 148"/>
                  <a:gd name="T15" fmla="*/ 138 h 138"/>
                  <a:gd name="T16" fmla="*/ 2 w 148"/>
                  <a:gd name="T17" fmla="*/ 30 h 138"/>
                  <a:gd name="T18" fmla="*/ 0 w 148"/>
                  <a:gd name="T19" fmla="*/ 29 h 138"/>
                  <a:gd name="T20" fmla="*/ 0 w 148"/>
                  <a:gd name="T21" fmla="*/ 27 h 138"/>
                  <a:gd name="T22" fmla="*/ 0 w 148"/>
                  <a:gd name="T23" fmla="*/ 26 h 138"/>
                  <a:gd name="T24" fmla="*/ 2 w 148"/>
                  <a:gd name="T25" fmla="*/ 2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138">
                    <a:moveTo>
                      <a:pt x="2" y="25"/>
                    </a:moveTo>
                    <a:lnTo>
                      <a:pt x="25" y="0"/>
                    </a:lnTo>
                    <a:lnTo>
                      <a:pt x="27" y="0"/>
                    </a:lnTo>
                    <a:lnTo>
                      <a:pt x="28" y="0"/>
                    </a:lnTo>
                    <a:lnTo>
                      <a:pt x="29" y="0"/>
                    </a:lnTo>
                    <a:lnTo>
                      <a:pt x="29" y="0"/>
                    </a:lnTo>
                    <a:lnTo>
                      <a:pt x="148" y="110"/>
                    </a:lnTo>
                    <a:lnTo>
                      <a:pt x="120" y="138"/>
                    </a:lnTo>
                    <a:lnTo>
                      <a:pt x="2" y="30"/>
                    </a:lnTo>
                    <a:lnTo>
                      <a:pt x="0" y="29"/>
                    </a:lnTo>
                    <a:lnTo>
                      <a:pt x="0" y="27"/>
                    </a:lnTo>
                    <a:lnTo>
                      <a:pt x="0" y="26"/>
                    </a:lnTo>
                    <a:lnTo>
                      <a:pt x="2" y="2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6" name="Freeform 834"/>
              <p:cNvSpPr>
                <a:spLocks/>
              </p:cNvSpPr>
              <p:nvPr/>
            </p:nvSpPr>
            <p:spPr bwMode="auto">
              <a:xfrm>
                <a:off x="690" y="2274"/>
                <a:ext cx="210" cy="207"/>
              </a:xfrm>
              <a:custGeom>
                <a:avLst/>
                <a:gdLst>
                  <a:gd name="T0" fmla="*/ 178 w 210"/>
                  <a:gd name="T1" fmla="*/ 179 h 207"/>
                  <a:gd name="T2" fmla="*/ 171 w 210"/>
                  <a:gd name="T3" fmla="*/ 185 h 207"/>
                  <a:gd name="T4" fmla="*/ 161 w 210"/>
                  <a:gd name="T5" fmla="*/ 191 h 207"/>
                  <a:gd name="T6" fmla="*/ 153 w 210"/>
                  <a:gd name="T7" fmla="*/ 197 h 207"/>
                  <a:gd name="T8" fmla="*/ 143 w 210"/>
                  <a:gd name="T9" fmla="*/ 200 h 207"/>
                  <a:gd name="T10" fmla="*/ 134 w 210"/>
                  <a:gd name="T11" fmla="*/ 204 h 207"/>
                  <a:gd name="T12" fmla="*/ 124 w 210"/>
                  <a:gd name="T13" fmla="*/ 206 h 207"/>
                  <a:gd name="T14" fmla="*/ 113 w 210"/>
                  <a:gd name="T15" fmla="*/ 207 h 207"/>
                  <a:gd name="T16" fmla="*/ 104 w 210"/>
                  <a:gd name="T17" fmla="*/ 207 h 207"/>
                  <a:gd name="T18" fmla="*/ 93 w 210"/>
                  <a:gd name="T19" fmla="*/ 207 h 207"/>
                  <a:gd name="T20" fmla="*/ 83 w 210"/>
                  <a:gd name="T21" fmla="*/ 205 h 207"/>
                  <a:gd name="T22" fmla="*/ 74 w 210"/>
                  <a:gd name="T23" fmla="*/ 203 h 207"/>
                  <a:gd name="T24" fmla="*/ 64 w 210"/>
                  <a:gd name="T25" fmla="*/ 199 h 207"/>
                  <a:gd name="T26" fmla="*/ 55 w 210"/>
                  <a:gd name="T27" fmla="*/ 194 h 207"/>
                  <a:gd name="T28" fmla="*/ 45 w 210"/>
                  <a:gd name="T29" fmla="*/ 190 h 207"/>
                  <a:gd name="T30" fmla="*/ 37 w 210"/>
                  <a:gd name="T31" fmla="*/ 183 h 207"/>
                  <a:gd name="T32" fmla="*/ 26 w 210"/>
                  <a:gd name="T33" fmla="*/ 172 h 207"/>
                  <a:gd name="T34" fmla="*/ 14 w 210"/>
                  <a:gd name="T35" fmla="*/ 155 h 207"/>
                  <a:gd name="T36" fmla="*/ 6 w 210"/>
                  <a:gd name="T37" fmla="*/ 137 h 207"/>
                  <a:gd name="T38" fmla="*/ 1 w 210"/>
                  <a:gd name="T39" fmla="*/ 117 h 207"/>
                  <a:gd name="T40" fmla="*/ 0 w 210"/>
                  <a:gd name="T41" fmla="*/ 97 h 207"/>
                  <a:gd name="T42" fmla="*/ 3 w 210"/>
                  <a:gd name="T43" fmla="*/ 78 h 207"/>
                  <a:gd name="T44" fmla="*/ 10 w 210"/>
                  <a:gd name="T45" fmla="*/ 59 h 207"/>
                  <a:gd name="T46" fmla="*/ 21 w 210"/>
                  <a:gd name="T47" fmla="*/ 41 h 207"/>
                  <a:gd name="T48" fmla="*/ 32 w 210"/>
                  <a:gd name="T49" fmla="*/ 29 h 207"/>
                  <a:gd name="T50" fmla="*/ 40 w 210"/>
                  <a:gd name="T51" fmla="*/ 22 h 207"/>
                  <a:gd name="T52" fmla="*/ 49 w 210"/>
                  <a:gd name="T53" fmla="*/ 16 h 207"/>
                  <a:gd name="T54" fmla="*/ 58 w 210"/>
                  <a:gd name="T55" fmla="*/ 12 h 207"/>
                  <a:gd name="T56" fmla="*/ 68 w 210"/>
                  <a:gd name="T57" fmla="*/ 7 h 207"/>
                  <a:gd name="T58" fmla="*/ 77 w 210"/>
                  <a:gd name="T59" fmla="*/ 5 h 207"/>
                  <a:gd name="T60" fmla="*/ 87 w 210"/>
                  <a:gd name="T61" fmla="*/ 2 h 207"/>
                  <a:gd name="T62" fmla="*/ 97 w 210"/>
                  <a:gd name="T63" fmla="*/ 1 h 207"/>
                  <a:gd name="T64" fmla="*/ 107 w 210"/>
                  <a:gd name="T65" fmla="*/ 0 h 207"/>
                  <a:gd name="T66" fmla="*/ 117 w 210"/>
                  <a:gd name="T67" fmla="*/ 1 h 207"/>
                  <a:gd name="T68" fmla="*/ 128 w 210"/>
                  <a:gd name="T69" fmla="*/ 2 h 207"/>
                  <a:gd name="T70" fmla="*/ 137 w 210"/>
                  <a:gd name="T71" fmla="*/ 5 h 207"/>
                  <a:gd name="T72" fmla="*/ 147 w 210"/>
                  <a:gd name="T73" fmla="*/ 8 h 207"/>
                  <a:gd name="T74" fmla="*/ 156 w 210"/>
                  <a:gd name="T75" fmla="*/ 13 h 207"/>
                  <a:gd name="T76" fmla="*/ 165 w 210"/>
                  <a:gd name="T77" fmla="*/ 18 h 207"/>
                  <a:gd name="T78" fmla="*/ 173 w 210"/>
                  <a:gd name="T79" fmla="*/ 25 h 207"/>
                  <a:gd name="T80" fmla="*/ 185 w 210"/>
                  <a:gd name="T81" fmla="*/ 35 h 207"/>
                  <a:gd name="T82" fmla="*/ 197 w 210"/>
                  <a:gd name="T83" fmla="*/ 53 h 207"/>
                  <a:gd name="T84" fmla="*/ 205 w 210"/>
                  <a:gd name="T85" fmla="*/ 71 h 207"/>
                  <a:gd name="T86" fmla="*/ 210 w 210"/>
                  <a:gd name="T87" fmla="*/ 91 h 207"/>
                  <a:gd name="T88" fmla="*/ 210 w 210"/>
                  <a:gd name="T89" fmla="*/ 111 h 207"/>
                  <a:gd name="T90" fmla="*/ 207 w 210"/>
                  <a:gd name="T91" fmla="*/ 131 h 207"/>
                  <a:gd name="T92" fmla="*/ 201 w 210"/>
                  <a:gd name="T93" fmla="*/ 150 h 207"/>
                  <a:gd name="T94" fmla="*/ 189 w 210"/>
                  <a:gd name="T95" fmla="*/ 16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0" h="207">
                    <a:moveTo>
                      <a:pt x="183" y="174"/>
                    </a:moveTo>
                    <a:lnTo>
                      <a:pt x="178" y="179"/>
                    </a:lnTo>
                    <a:lnTo>
                      <a:pt x="174" y="183"/>
                    </a:lnTo>
                    <a:lnTo>
                      <a:pt x="171" y="185"/>
                    </a:lnTo>
                    <a:lnTo>
                      <a:pt x="166" y="188"/>
                    </a:lnTo>
                    <a:lnTo>
                      <a:pt x="161" y="191"/>
                    </a:lnTo>
                    <a:lnTo>
                      <a:pt x="158" y="194"/>
                    </a:lnTo>
                    <a:lnTo>
                      <a:pt x="153" y="197"/>
                    </a:lnTo>
                    <a:lnTo>
                      <a:pt x="148" y="198"/>
                    </a:lnTo>
                    <a:lnTo>
                      <a:pt x="143" y="200"/>
                    </a:lnTo>
                    <a:lnTo>
                      <a:pt x="138" y="203"/>
                    </a:lnTo>
                    <a:lnTo>
                      <a:pt x="134" y="204"/>
                    </a:lnTo>
                    <a:lnTo>
                      <a:pt x="129" y="205"/>
                    </a:lnTo>
                    <a:lnTo>
                      <a:pt x="124" y="206"/>
                    </a:lnTo>
                    <a:lnTo>
                      <a:pt x="118" y="206"/>
                    </a:lnTo>
                    <a:lnTo>
                      <a:pt x="113" y="207"/>
                    </a:lnTo>
                    <a:lnTo>
                      <a:pt x="108" y="207"/>
                    </a:lnTo>
                    <a:lnTo>
                      <a:pt x="104" y="207"/>
                    </a:lnTo>
                    <a:lnTo>
                      <a:pt x="98" y="207"/>
                    </a:lnTo>
                    <a:lnTo>
                      <a:pt x="93" y="207"/>
                    </a:lnTo>
                    <a:lnTo>
                      <a:pt x="88" y="206"/>
                    </a:lnTo>
                    <a:lnTo>
                      <a:pt x="83" y="205"/>
                    </a:lnTo>
                    <a:lnTo>
                      <a:pt x="79" y="204"/>
                    </a:lnTo>
                    <a:lnTo>
                      <a:pt x="74" y="203"/>
                    </a:lnTo>
                    <a:lnTo>
                      <a:pt x="68" y="201"/>
                    </a:lnTo>
                    <a:lnTo>
                      <a:pt x="64" y="199"/>
                    </a:lnTo>
                    <a:lnTo>
                      <a:pt x="59" y="197"/>
                    </a:lnTo>
                    <a:lnTo>
                      <a:pt x="55" y="194"/>
                    </a:lnTo>
                    <a:lnTo>
                      <a:pt x="50" y="192"/>
                    </a:lnTo>
                    <a:lnTo>
                      <a:pt x="45" y="190"/>
                    </a:lnTo>
                    <a:lnTo>
                      <a:pt x="41" y="186"/>
                    </a:lnTo>
                    <a:lnTo>
                      <a:pt x="37" y="183"/>
                    </a:lnTo>
                    <a:lnTo>
                      <a:pt x="33" y="179"/>
                    </a:lnTo>
                    <a:lnTo>
                      <a:pt x="26" y="172"/>
                    </a:lnTo>
                    <a:lnTo>
                      <a:pt x="19" y="164"/>
                    </a:lnTo>
                    <a:lnTo>
                      <a:pt x="14" y="155"/>
                    </a:lnTo>
                    <a:lnTo>
                      <a:pt x="9" y="146"/>
                    </a:lnTo>
                    <a:lnTo>
                      <a:pt x="6" y="137"/>
                    </a:lnTo>
                    <a:lnTo>
                      <a:pt x="2" y="127"/>
                    </a:lnTo>
                    <a:lnTo>
                      <a:pt x="1" y="117"/>
                    </a:lnTo>
                    <a:lnTo>
                      <a:pt x="0" y="107"/>
                    </a:lnTo>
                    <a:lnTo>
                      <a:pt x="0" y="97"/>
                    </a:lnTo>
                    <a:lnTo>
                      <a:pt x="1" y="87"/>
                    </a:lnTo>
                    <a:lnTo>
                      <a:pt x="3" y="78"/>
                    </a:lnTo>
                    <a:lnTo>
                      <a:pt x="7" y="68"/>
                    </a:lnTo>
                    <a:lnTo>
                      <a:pt x="10" y="59"/>
                    </a:lnTo>
                    <a:lnTo>
                      <a:pt x="15" y="49"/>
                    </a:lnTo>
                    <a:lnTo>
                      <a:pt x="21" y="41"/>
                    </a:lnTo>
                    <a:lnTo>
                      <a:pt x="28" y="33"/>
                    </a:lnTo>
                    <a:lnTo>
                      <a:pt x="32" y="29"/>
                    </a:lnTo>
                    <a:lnTo>
                      <a:pt x="37" y="26"/>
                    </a:lnTo>
                    <a:lnTo>
                      <a:pt x="40" y="22"/>
                    </a:lnTo>
                    <a:lnTo>
                      <a:pt x="45" y="19"/>
                    </a:lnTo>
                    <a:lnTo>
                      <a:pt x="49" y="16"/>
                    </a:lnTo>
                    <a:lnTo>
                      <a:pt x="53" y="14"/>
                    </a:lnTo>
                    <a:lnTo>
                      <a:pt x="58" y="12"/>
                    </a:lnTo>
                    <a:lnTo>
                      <a:pt x="63" y="9"/>
                    </a:lnTo>
                    <a:lnTo>
                      <a:pt x="68" y="7"/>
                    </a:lnTo>
                    <a:lnTo>
                      <a:pt x="73" y="6"/>
                    </a:lnTo>
                    <a:lnTo>
                      <a:pt x="77" y="5"/>
                    </a:lnTo>
                    <a:lnTo>
                      <a:pt x="82" y="2"/>
                    </a:lnTo>
                    <a:lnTo>
                      <a:pt x="87" y="2"/>
                    </a:lnTo>
                    <a:lnTo>
                      <a:pt x="92" y="1"/>
                    </a:lnTo>
                    <a:lnTo>
                      <a:pt x="97" y="1"/>
                    </a:lnTo>
                    <a:lnTo>
                      <a:pt x="102" y="0"/>
                    </a:lnTo>
                    <a:lnTo>
                      <a:pt x="107" y="0"/>
                    </a:lnTo>
                    <a:lnTo>
                      <a:pt x="112" y="0"/>
                    </a:lnTo>
                    <a:lnTo>
                      <a:pt x="117" y="1"/>
                    </a:lnTo>
                    <a:lnTo>
                      <a:pt x="123" y="1"/>
                    </a:lnTo>
                    <a:lnTo>
                      <a:pt x="128" y="2"/>
                    </a:lnTo>
                    <a:lnTo>
                      <a:pt x="132" y="3"/>
                    </a:lnTo>
                    <a:lnTo>
                      <a:pt x="137" y="5"/>
                    </a:lnTo>
                    <a:lnTo>
                      <a:pt x="142" y="7"/>
                    </a:lnTo>
                    <a:lnTo>
                      <a:pt x="147" y="8"/>
                    </a:lnTo>
                    <a:lnTo>
                      <a:pt x="152" y="11"/>
                    </a:lnTo>
                    <a:lnTo>
                      <a:pt x="156" y="13"/>
                    </a:lnTo>
                    <a:lnTo>
                      <a:pt x="161" y="15"/>
                    </a:lnTo>
                    <a:lnTo>
                      <a:pt x="165" y="18"/>
                    </a:lnTo>
                    <a:lnTo>
                      <a:pt x="170" y="21"/>
                    </a:lnTo>
                    <a:lnTo>
                      <a:pt x="173" y="25"/>
                    </a:lnTo>
                    <a:lnTo>
                      <a:pt x="178" y="28"/>
                    </a:lnTo>
                    <a:lnTo>
                      <a:pt x="185" y="35"/>
                    </a:lnTo>
                    <a:lnTo>
                      <a:pt x="191" y="44"/>
                    </a:lnTo>
                    <a:lnTo>
                      <a:pt x="197" y="53"/>
                    </a:lnTo>
                    <a:lnTo>
                      <a:pt x="202" y="61"/>
                    </a:lnTo>
                    <a:lnTo>
                      <a:pt x="205" y="71"/>
                    </a:lnTo>
                    <a:lnTo>
                      <a:pt x="208" y="80"/>
                    </a:lnTo>
                    <a:lnTo>
                      <a:pt x="210" y="91"/>
                    </a:lnTo>
                    <a:lnTo>
                      <a:pt x="210" y="100"/>
                    </a:lnTo>
                    <a:lnTo>
                      <a:pt x="210" y="111"/>
                    </a:lnTo>
                    <a:lnTo>
                      <a:pt x="209" y="120"/>
                    </a:lnTo>
                    <a:lnTo>
                      <a:pt x="207" y="131"/>
                    </a:lnTo>
                    <a:lnTo>
                      <a:pt x="204" y="140"/>
                    </a:lnTo>
                    <a:lnTo>
                      <a:pt x="201" y="150"/>
                    </a:lnTo>
                    <a:lnTo>
                      <a:pt x="195" y="158"/>
                    </a:lnTo>
                    <a:lnTo>
                      <a:pt x="189" y="166"/>
                    </a:lnTo>
                    <a:lnTo>
                      <a:pt x="183" y="1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 name="Freeform 835"/>
              <p:cNvSpPr>
                <a:spLocks/>
              </p:cNvSpPr>
              <p:nvPr/>
            </p:nvSpPr>
            <p:spPr bwMode="auto">
              <a:xfrm>
                <a:off x="690" y="2274"/>
                <a:ext cx="210" cy="207"/>
              </a:xfrm>
              <a:custGeom>
                <a:avLst/>
                <a:gdLst>
                  <a:gd name="T0" fmla="*/ 178 w 210"/>
                  <a:gd name="T1" fmla="*/ 179 h 207"/>
                  <a:gd name="T2" fmla="*/ 171 w 210"/>
                  <a:gd name="T3" fmla="*/ 185 h 207"/>
                  <a:gd name="T4" fmla="*/ 161 w 210"/>
                  <a:gd name="T5" fmla="*/ 191 h 207"/>
                  <a:gd name="T6" fmla="*/ 153 w 210"/>
                  <a:gd name="T7" fmla="*/ 197 h 207"/>
                  <a:gd name="T8" fmla="*/ 143 w 210"/>
                  <a:gd name="T9" fmla="*/ 200 h 207"/>
                  <a:gd name="T10" fmla="*/ 134 w 210"/>
                  <a:gd name="T11" fmla="*/ 204 h 207"/>
                  <a:gd name="T12" fmla="*/ 124 w 210"/>
                  <a:gd name="T13" fmla="*/ 206 h 207"/>
                  <a:gd name="T14" fmla="*/ 113 w 210"/>
                  <a:gd name="T15" fmla="*/ 207 h 207"/>
                  <a:gd name="T16" fmla="*/ 104 w 210"/>
                  <a:gd name="T17" fmla="*/ 207 h 207"/>
                  <a:gd name="T18" fmla="*/ 93 w 210"/>
                  <a:gd name="T19" fmla="*/ 207 h 207"/>
                  <a:gd name="T20" fmla="*/ 83 w 210"/>
                  <a:gd name="T21" fmla="*/ 205 h 207"/>
                  <a:gd name="T22" fmla="*/ 74 w 210"/>
                  <a:gd name="T23" fmla="*/ 203 h 207"/>
                  <a:gd name="T24" fmla="*/ 64 w 210"/>
                  <a:gd name="T25" fmla="*/ 199 h 207"/>
                  <a:gd name="T26" fmla="*/ 55 w 210"/>
                  <a:gd name="T27" fmla="*/ 194 h 207"/>
                  <a:gd name="T28" fmla="*/ 45 w 210"/>
                  <a:gd name="T29" fmla="*/ 190 h 207"/>
                  <a:gd name="T30" fmla="*/ 37 w 210"/>
                  <a:gd name="T31" fmla="*/ 183 h 207"/>
                  <a:gd name="T32" fmla="*/ 26 w 210"/>
                  <a:gd name="T33" fmla="*/ 172 h 207"/>
                  <a:gd name="T34" fmla="*/ 14 w 210"/>
                  <a:gd name="T35" fmla="*/ 155 h 207"/>
                  <a:gd name="T36" fmla="*/ 6 w 210"/>
                  <a:gd name="T37" fmla="*/ 137 h 207"/>
                  <a:gd name="T38" fmla="*/ 1 w 210"/>
                  <a:gd name="T39" fmla="*/ 117 h 207"/>
                  <a:gd name="T40" fmla="*/ 0 w 210"/>
                  <a:gd name="T41" fmla="*/ 97 h 207"/>
                  <a:gd name="T42" fmla="*/ 3 w 210"/>
                  <a:gd name="T43" fmla="*/ 78 h 207"/>
                  <a:gd name="T44" fmla="*/ 10 w 210"/>
                  <a:gd name="T45" fmla="*/ 59 h 207"/>
                  <a:gd name="T46" fmla="*/ 21 w 210"/>
                  <a:gd name="T47" fmla="*/ 41 h 207"/>
                  <a:gd name="T48" fmla="*/ 32 w 210"/>
                  <a:gd name="T49" fmla="*/ 29 h 207"/>
                  <a:gd name="T50" fmla="*/ 40 w 210"/>
                  <a:gd name="T51" fmla="*/ 22 h 207"/>
                  <a:gd name="T52" fmla="*/ 49 w 210"/>
                  <a:gd name="T53" fmla="*/ 16 h 207"/>
                  <a:gd name="T54" fmla="*/ 58 w 210"/>
                  <a:gd name="T55" fmla="*/ 12 h 207"/>
                  <a:gd name="T56" fmla="*/ 68 w 210"/>
                  <a:gd name="T57" fmla="*/ 7 h 207"/>
                  <a:gd name="T58" fmla="*/ 77 w 210"/>
                  <a:gd name="T59" fmla="*/ 5 h 207"/>
                  <a:gd name="T60" fmla="*/ 87 w 210"/>
                  <a:gd name="T61" fmla="*/ 2 h 207"/>
                  <a:gd name="T62" fmla="*/ 97 w 210"/>
                  <a:gd name="T63" fmla="*/ 1 h 207"/>
                  <a:gd name="T64" fmla="*/ 107 w 210"/>
                  <a:gd name="T65" fmla="*/ 0 h 207"/>
                  <a:gd name="T66" fmla="*/ 117 w 210"/>
                  <a:gd name="T67" fmla="*/ 1 h 207"/>
                  <a:gd name="T68" fmla="*/ 128 w 210"/>
                  <a:gd name="T69" fmla="*/ 2 h 207"/>
                  <a:gd name="T70" fmla="*/ 137 w 210"/>
                  <a:gd name="T71" fmla="*/ 5 h 207"/>
                  <a:gd name="T72" fmla="*/ 147 w 210"/>
                  <a:gd name="T73" fmla="*/ 8 h 207"/>
                  <a:gd name="T74" fmla="*/ 156 w 210"/>
                  <a:gd name="T75" fmla="*/ 13 h 207"/>
                  <a:gd name="T76" fmla="*/ 165 w 210"/>
                  <a:gd name="T77" fmla="*/ 18 h 207"/>
                  <a:gd name="T78" fmla="*/ 173 w 210"/>
                  <a:gd name="T79" fmla="*/ 25 h 207"/>
                  <a:gd name="T80" fmla="*/ 185 w 210"/>
                  <a:gd name="T81" fmla="*/ 35 h 207"/>
                  <a:gd name="T82" fmla="*/ 197 w 210"/>
                  <a:gd name="T83" fmla="*/ 53 h 207"/>
                  <a:gd name="T84" fmla="*/ 205 w 210"/>
                  <a:gd name="T85" fmla="*/ 71 h 207"/>
                  <a:gd name="T86" fmla="*/ 210 w 210"/>
                  <a:gd name="T87" fmla="*/ 91 h 207"/>
                  <a:gd name="T88" fmla="*/ 210 w 210"/>
                  <a:gd name="T89" fmla="*/ 111 h 207"/>
                  <a:gd name="T90" fmla="*/ 207 w 210"/>
                  <a:gd name="T91" fmla="*/ 131 h 207"/>
                  <a:gd name="T92" fmla="*/ 201 w 210"/>
                  <a:gd name="T93" fmla="*/ 150 h 207"/>
                  <a:gd name="T94" fmla="*/ 189 w 210"/>
                  <a:gd name="T95" fmla="*/ 16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0" h="207">
                    <a:moveTo>
                      <a:pt x="183" y="174"/>
                    </a:moveTo>
                    <a:lnTo>
                      <a:pt x="178" y="179"/>
                    </a:lnTo>
                    <a:lnTo>
                      <a:pt x="174" y="183"/>
                    </a:lnTo>
                    <a:lnTo>
                      <a:pt x="171" y="185"/>
                    </a:lnTo>
                    <a:lnTo>
                      <a:pt x="166" y="188"/>
                    </a:lnTo>
                    <a:lnTo>
                      <a:pt x="161" y="191"/>
                    </a:lnTo>
                    <a:lnTo>
                      <a:pt x="158" y="194"/>
                    </a:lnTo>
                    <a:lnTo>
                      <a:pt x="153" y="197"/>
                    </a:lnTo>
                    <a:lnTo>
                      <a:pt x="148" y="198"/>
                    </a:lnTo>
                    <a:lnTo>
                      <a:pt x="143" y="200"/>
                    </a:lnTo>
                    <a:lnTo>
                      <a:pt x="138" y="203"/>
                    </a:lnTo>
                    <a:lnTo>
                      <a:pt x="134" y="204"/>
                    </a:lnTo>
                    <a:lnTo>
                      <a:pt x="129" y="205"/>
                    </a:lnTo>
                    <a:lnTo>
                      <a:pt x="124" y="206"/>
                    </a:lnTo>
                    <a:lnTo>
                      <a:pt x="118" y="206"/>
                    </a:lnTo>
                    <a:lnTo>
                      <a:pt x="113" y="207"/>
                    </a:lnTo>
                    <a:lnTo>
                      <a:pt x="108" y="207"/>
                    </a:lnTo>
                    <a:lnTo>
                      <a:pt x="104" y="207"/>
                    </a:lnTo>
                    <a:lnTo>
                      <a:pt x="98" y="207"/>
                    </a:lnTo>
                    <a:lnTo>
                      <a:pt x="93" y="207"/>
                    </a:lnTo>
                    <a:lnTo>
                      <a:pt x="88" y="206"/>
                    </a:lnTo>
                    <a:lnTo>
                      <a:pt x="83" y="205"/>
                    </a:lnTo>
                    <a:lnTo>
                      <a:pt x="79" y="204"/>
                    </a:lnTo>
                    <a:lnTo>
                      <a:pt x="74" y="203"/>
                    </a:lnTo>
                    <a:lnTo>
                      <a:pt x="68" y="201"/>
                    </a:lnTo>
                    <a:lnTo>
                      <a:pt x="64" y="199"/>
                    </a:lnTo>
                    <a:lnTo>
                      <a:pt x="59" y="197"/>
                    </a:lnTo>
                    <a:lnTo>
                      <a:pt x="55" y="194"/>
                    </a:lnTo>
                    <a:lnTo>
                      <a:pt x="50" y="192"/>
                    </a:lnTo>
                    <a:lnTo>
                      <a:pt x="45" y="190"/>
                    </a:lnTo>
                    <a:lnTo>
                      <a:pt x="41" y="186"/>
                    </a:lnTo>
                    <a:lnTo>
                      <a:pt x="37" y="183"/>
                    </a:lnTo>
                    <a:lnTo>
                      <a:pt x="33" y="179"/>
                    </a:lnTo>
                    <a:lnTo>
                      <a:pt x="26" y="172"/>
                    </a:lnTo>
                    <a:lnTo>
                      <a:pt x="19" y="164"/>
                    </a:lnTo>
                    <a:lnTo>
                      <a:pt x="14" y="155"/>
                    </a:lnTo>
                    <a:lnTo>
                      <a:pt x="9" y="146"/>
                    </a:lnTo>
                    <a:lnTo>
                      <a:pt x="6" y="137"/>
                    </a:lnTo>
                    <a:lnTo>
                      <a:pt x="2" y="127"/>
                    </a:lnTo>
                    <a:lnTo>
                      <a:pt x="1" y="117"/>
                    </a:lnTo>
                    <a:lnTo>
                      <a:pt x="0" y="107"/>
                    </a:lnTo>
                    <a:lnTo>
                      <a:pt x="0" y="97"/>
                    </a:lnTo>
                    <a:lnTo>
                      <a:pt x="1" y="87"/>
                    </a:lnTo>
                    <a:lnTo>
                      <a:pt x="3" y="78"/>
                    </a:lnTo>
                    <a:lnTo>
                      <a:pt x="7" y="68"/>
                    </a:lnTo>
                    <a:lnTo>
                      <a:pt x="10" y="59"/>
                    </a:lnTo>
                    <a:lnTo>
                      <a:pt x="15" y="49"/>
                    </a:lnTo>
                    <a:lnTo>
                      <a:pt x="21" y="41"/>
                    </a:lnTo>
                    <a:lnTo>
                      <a:pt x="28" y="33"/>
                    </a:lnTo>
                    <a:lnTo>
                      <a:pt x="32" y="29"/>
                    </a:lnTo>
                    <a:lnTo>
                      <a:pt x="37" y="26"/>
                    </a:lnTo>
                    <a:lnTo>
                      <a:pt x="40" y="22"/>
                    </a:lnTo>
                    <a:lnTo>
                      <a:pt x="45" y="19"/>
                    </a:lnTo>
                    <a:lnTo>
                      <a:pt x="49" y="16"/>
                    </a:lnTo>
                    <a:lnTo>
                      <a:pt x="53" y="14"/>
                    </a:lnTo>
                    <a:lnTo>
                      <a:pt x="58" y="12"/>
                    </a:lnTo>
                    <a:lnTo>
                      <a:pt x="63" y="9"/>
                    </a:lnTo>
                    <a:lnTo>
                      <a:pt x="68" y="7"/>
                    </a:lnTo>
                    <a:lnTo>
                      <a:pt x="73" y="6"/>
                    </a:lnTo>
                    <a:lnTo>
                      <a:pt x="77" y="5"/>
                    </a:lnTo>
                    <a:lnTo>
                      <a:pt x="82" y="2"/>
                    </a:lnTo>
                    <a:lnTo>
                      <a:pt x="87" y="2"/>
                    </a:lnTo>
                    <a:lnTo>
                      <a:pt x="92" y="1"/>
                    </a:lnTo>
                    <a:lnTo>
                      <a:pt x="97" y="1"/>
                    </a:lnTo>
                    <a:lnTo>
                      <a:pt x="102" y="0"/>
                    </a:lnTo>
                    <a:lnTo>
                      <a:pt x="107" y="0"/>
                    </a:lnTo>
                    <a:lnTo>
                      <a:pt x="112" y="0"/>
                    </a:lnTo>
                    <a:lnTo>
                      <a:pt x="117" y="1"/>
                    </a:lnTo>
                    <a:lnTo>
                      <a:pt x="123" y="1"/>
                    </a:lnTo>
                    <a:lnTo>
                      <a:pt x="128" y="2"/>
                    </a:lnTo>
                    <a:lnTo>
                      <a:pt x="132" y="3"/>
                    </a:lnTo>
                    <a:lnTo>
                      <a:pt x="137" y="5"/>
                    </a:lnTo>
                    <a:lnTo>
                      <a:pt x="142" y="7"/>
                    </a:lnTo>
                    <a:lnTo>
                      <a:pt x="147" y="8"/>
                    </a:lnTo>
                    <a:lnTo>
                      <a:pt x="152" y="11"/>
                    </a:lnTo>
                    <a:lnTo>
                      <a:pt x="156" y="13"/>
                    </a:lnTo>
                    <a:lnTo>
                      <a:pt x="161" y="15"/>
                    </a:lnTo>
                    <a:lnTo>
                      <a:pt x="165" y="18"/>
                    </a:lnTo>
                    <a:lnTo>
                      <a:pt x="170" y="21"/>
                    </a:lnTo>
                    <a:lnTo>
                      <a:pt x="173" y="25"/>
                    </a:lnTo>
                    <a:lnTo>
                      <a:pt x="178" y="28"/>
                    </a:lnTo>
                    <a:lnTo>
                      <a:pt x="185" y="35"/>
                    </a:lnTo>
                    <a:lnTo>
                      <a:pt x="191" y="44"/>
                    </a:lnTo>
                    <a:lnTo>
                      <a:pt x="197" y="53"/>
                    </a:lnTo>
                    <a:lnTo>
                      <a:pt x="202" y="61"/>
                    </a:lnTo>
                    <a:lnTo>
                      <a:pt x="205" y="71"/>
                    </a:lnTo>
                    <a:lnTo>
                      <a:pt x="208" y="80"/>
                    </a:lnTo>
                    <a:lnTo>
                      <a:pt x="210" y="91"/>
                    </a:lnTo>
                    <a:lnTo>
                      <a:pt x="210" y="100"/>
                    </a:lnTo>
                    <a:lnTo>
                      <a:pt x="210" y="111"/>
                    </a:lnTo>
                    <a:lnTo>
                      <a:pt x="209" y="120"/>
                    </a:lnTo>
                    <a:lnTo>
                      <a:pt x="207" y="131"/>
                    </a:lnTo>
                    <a:lnTo>
                      <a:pt x="204" y="140"/>
                    </a:lnTo>
                    <a:lnTo>
                      <a:pt x="201" y="150"/>
                    </a:lnTo>
                    <a:lnTo>
                      <a:pt x="195" y="158"/>
                    </a:lnTo>
                    <a:lnTo>
                      <a:pt x="189" y="166"/>
                    </a:lnTo>
                    <a:lnTo>
                      <a:pt x="183" y="17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8" name="Freeform 836"/>
              <p:cNvSpPr>
                <a:spLocks/>
              </p:cNvSpPr>
              <p:nvPr/>
            </p:nvSpPr>
            <p:spPr bwMode="auto">
              <a:xfrm>
                <a:off x="751" y="2303"/>
                <a:ext cx="59" cy="27"/>
              </a:xfrm>
              <a:custGeom>
                <a:avLst/>
                <a:gdLst>
                  <a:gd name="T0" fmla="*/ 0 w 59"/>
                  <a:gd name="T1" fmla="*/ 10 h 27"/>
                  <a:gd name="T2" fmla="*/ 1 w 59"/>
                  <a:gd name="T3" fmla="*/ 7 h 27"/>
                  <a:gd name="T4" fmla="*/ 3 w 59"/>
                  <a:gd name="T5" fmla="*/ 5 h 27"/>
                  <a:gd name="T6" fmla="*/ 7 w 59"/>
                  <a:gd name="T7" fmla="*/ 4 h 27"/>
                  <a:gd name="T8" fmla="*/ 12 w 59"/>
                  <a:gd name="T9" fmla="*/ 3 h 27"/>
                  <a:gd name="T10" fmla="*/ 16 w 59"/>
                  <a:gd name="T11" fmla="*/ 2 h 27"/>
                  <a:gd name="T12" fmla="*/ 22 w 59"/>
                  <a:gd name="T13" fmla="*/ 2 h 27"/>
                  <a:gd name="T14" fmla="*/ 28 w 59"/>
                  <a:gd name="T15" fmla="*/ 2 h 27"/>
                  <a:gd name="T16" fmla="*/ 34 w 59"/>
                  <a:gd name="T17" fmla="*/ 2 h 27"/>
                  <a:gd name="T18" fmla="*/ 40 w 59"/>
                  <a:gd name="T19" fmla="*/ 3 h 27"/>
                  <a:gd name="T20" fmla="*/ 45 w 59"/>
                  <a:gd name="T21" fmla="*/ 4 h 27"/>
                  <a:gd name="T22" fmla="*/ 50 w 59"/>
                  <a:gd name="T23" fmla="*/ 6 h 27"/>
                  <a:gd name="T24" fmla="*/ 53 w 59"/>
                  <a:gd name="T25" fmla="*/ 9 h 27"/>
                  <a:gd name="T26" fmla="*/ 57 w 59"/>
                  <a:gd name="T27" fmla="*/ 11 h 27"/>
                  <a:gd name="T28" fmla="*/ 59 w 59"/>
                  <a:gd name="T29" fmla="*/ 13 h 27"/>
                  <a:gd name="T30" fmla="*/ 59 w 59"/>
                  <a:gd name="T31" fmla="*/ 16 h 27"/>
                  <a:gd name="T32" fmla="*/ 59 w 59"/>
                  <a:gd name="T33" fmla="*/ 18 h 27"/>
                  <a:gd name="T34" fmla="*/ 58 w 59"/>
                  <a:gd name="T35" fmla="*/ 20 h 27"/>
                  <a:gd name="T36" fmla="*/ 56 w 59"/>
                  <a:gd name="T37" fmla="*/ 23 h 27"/>
                  <a:gd name="T38" fmla="*/ 52 w 59"/>
                  <a:gd name="T39" fmla="*/ 25 h 27"/>
                  <a:gd name="T40" fmla="*/ 47 w 59"/>
                  <a:gd name="T41" fmla="*/ 26 h 27"/>
                  <a:gd name="T42" fmla="*/ 43 w 59"/>
                  <a:gd name="T43" fmla="*/ 26 h 27"/>
                  <a:gd name="T44" fmla="*/ 37 w 59"/>
                  <a:gd name="T45" fmla="*/ 27 h 27"/>
                  <a:gd name="T46" fmla="*/ 31 w 59"/>
                  <a:gd name="T47" fmla="*/ 27 h 27"/>
                  <a:gd name="T48" fmla="*/ 25 w 59"/>
                  <a:gd name="T49" fmla="*/ 26 h 27"/>
                  <a:gd name="T50" fmla="*/ 19 w 59"/>
                  <a:gd name="T51" fmla="*/ 25 h 27"/>
                  <a:gd name="T52" fmla="*/ 14 w 59"/>
                  <a:gd name="T53" fmla="*/ 24 h 27"/>
                  <a:gd name="T54" fmla="*/ 9 w 59"/>
                  <a:gd name="T55" fmla="*/ 22 h 27"/>
                  <a:gd name="T56" fmla="*/ 6 w 59"/>
                  <a:gd name="T57" fmla="*/ 19 h 27"/>
                  <a:gd name="T58" fmla="*/ 2 w 59"/>
                  <a:gd name="T59" fmla="*/ 17 h 27"/>
                  <a:gd name="T60" fmla="*/ 0 w 59"/>
                  <a:gd name="T61" fmla="*/ 15 h 27"/>
                  <a:gd name="T62" fmla="*/ 0 w 59"/>
                  <a:gd name="T63"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27">
                    <a:moveTo>
                      <a:pt x="0" y="11"/>
                    </a:moveTo>
                    <a:lnTo>
                      <a:pt x="0" y="10"/>
                    </a:lnTo>
                    <a:lnTo>
                      <a:pt x="0" y="9"/>
                    </a:lnTo>
                    <a:lnTo>
                      <a:pt x="1" y="7"/>
                    </a:lnTo>
                    <a:lnTo>
                      <a:pt x="2" y="6"/>
                    </a:lnTo>
                    <a:lnTo>
                      <a:pt x="3" y="5"/>
                    </a:lnTo>
                    <a:lnTo>
                      <a:pt x="6" y="4"/>
                    </a:lnTo>
                    <a:lnTo>
                      <a:pt x="7" y="4"/>
                    </a:lnTo>
                    <a:lnTo>
                      <a:pt x="9" y="3"/>
                    </a:lnTo>
                    <a:lnTo>
                      <a:pt x="12" y="3"/>
                    </a:lnTo>
                    <a:lnTo>
                      <a:pt x="14" y="2"/>
                    </a:lnTo>
                    <a:lnTo>
                      <a:pt x="16" y="2"/>
                    </a:lnTo>
                    <a:lnTo>
                      <a:pt x="19" y="2"/>
                    </a:lnTo>
                    <a:lnTo>
                      <a:pt x="22" y="2"/>
                    </a:lnTo>
                    <a:lnTo>
                      <a:pt x="25" y="0"/>
                    </a:lnTo>
                    <a:lnTo>
                      <a:pt x="28" y="2"/>
                    </a:lnTo>
                    <a:lnTo>
                      <a:pt x="31" y="2"/>
                    </a:lnTo>
                    <a:lnTo>
                      <a:pt x="34" y="2"/>
                    </a:lnTo>
                    <a:lnTo>
                      <a:pt x="37" y="3"/>
                    </a:lnTo>
                    <a:lnTo>
                      <a:pt x="40" y="3"/>
                    </a:lnTo>
                    <a:lnTo>
                      <a:pt x="43" y="4"/>
                    </a:lnTo>
                    <a:lnTo>
                      <a:pt x="45" y="4"/>
                    </a:lnTo>
                    <a:lnTo>
                      <a:pt x="47" y="5"/>
                    </a:lnTo>
                    <a:lnTo>
                      <a:pt x="50" y="6"/>
                    </a:lnTo>
                    <a:lnTo>
                      <a:pt x="52" y="7"/>
                    </a:lnTo>
                    <a:lnTo>
                      <a:pt x="53" y="9"/>
                    </a:lnTo>
                    <a:lnTo>
                      <a:pt x="56" y="10"/>
                    </a:lnTo>
                    <a:lnTo>
                      <a:pt x="57" y="11"/>
                    </a:lnTo>
                    <a:lnTo>
                      <a:pt x="58" y="12"/>
                    </a:lnTo>
                    <a:lnTo>
                      <a:pt x="59" y="13"/>
                    </a:lnTo>
                    <a:lnTo>
                      <a:pt x="59" y="15"/>
                    </a:lnTo>
                    <a:lnTo>
                      <a:pt x="59" y="16"/>
                    </a:lnTo>
                    <a:lnTo>
                      <a:pt x="59" y="17"/>
                    </a:lnTo>
                    <a:lnTo>
                      <a:pt x="59" y="18"/>
                    </a:lnTo>
                    <a:lnTo>
                      <a:pt x="59" y="19"/>
                    </a:lnTo>
                    <a:lnTo>
                      <a:pt x="58" y="20"/>
                    </a:lnTo>
                    <a:lnTo>
                      <a:pt x="57" y="22"/>
                    </a:lnTo>
                    <a:lnTo>
                      <a:pt x="56" y="23"/>
                    </a:lnTo>
                    <a:lnTo>
                      <a:pt x="53" y="24"/>
                    </a:lnTo>
                    <a:lnTo>
                      <a:pt x="52" y="25"/>
                    </a:lnTo>
                    <a:lnTo>
                      <a:pt x="50" y="25"/>
                    </a:lnTo>
                    <a:lnTo>
                      <a:pt x="47" y="26"/>
                    </a:lnTo>
                    <a:lnTo>
                      <a:pt x="45" y="26"/>
                    </a:lnTo>
                    <a:lnTo>
                      <a:pt x="43" y="26"/>
                    </a:lnTo>
                    <a:lnTo>
                      <a:pt x="40" y="27"/>
                    </a:lnTo>
                    <a:lnTo>
                      <a:pt x="37" y="27"/>
                    </a:lnTo>
                    <a:lnTo>
                      <a:pt x="34" y="27"/>
                    </a:lnTo>
                    <a:lnTo>
                      <a:pt x="31" y="27"/>
                    </a:lnTo>
                    <a:lnTo>
                      <a:pt x="28" y="26"/>
                    </a:lnTo>
                    <a:lnTo>
                      <a:pt x="25" y="26"/>
                    </a:lnTo>
                    <a:lnTo>
                      <a:pt x="22" y="26"/>
                    </a:lnTo>
                    <a:lnTo>
                      <a:pt x="19" y="25"/>
                    </a:lnTo>
                    <a:lnTo>
                      <a:pt x="16" y="25"/>
                    </a:lnTo>
                    <a:lnTo>
                      <a:pt x="14" y="24"/>
                    </a:lnTo>
                    <a:lnTo>
                      <a:pt x="12" y="23"/>
                    </a:lnTo>
                    <a:lnTo>
                      <a:pt x="9" y="22"/>
                    </a:lnTo>
                    <a:lnTo>
                      <a:pt x="7" y="20"/>
                    </a:lnTo>
                    <a:lnTo>
                      <a:pt x="6" y="19"/>
                    </a:lnTo>
                    <a:lnTo>
                      <a:pt x="3" y="18"/>
                    </a:lnTo>
                    <a:lnTo>
                      <a:pt x="2" y="17"/>
                    </a:lnTo>
                    <a:lnTo>
                      <a:pt x="1" y="16"/>
                    </a:lnTo>
                    <a:lnTo>
                      <a:pt x="0" y="15"/>
                    </a:lnTo>
                    <a:lnTo>
                      <a:pt x="0" y="13"/>
                    </a:lnTo>
                    <a:lnTo>
                      <a:pt x="0" y="12"/>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 name="Freeform 837"/>
              <p:cNvSpPr>
                <a:spLocks/>
              </p:cNvSpPr>
              <p:nvPr/>
            </p:nvSpPr>
            <p:spPr bwMode="auto">
              <a:xfrm>
                <a:off x="751" y="2303"/>
                <a:ext cx="59" cy="27"/>
              </a:xfrm>
              <a:custGeom>
                <a:avLst/>
                <a:gdLst>
                  <a:gd name="T0" fmla="*/ 0 w 59"/>
                  <a:gd name="T1" fmla="*/ 10 h 27"/>
                  <a:gd name="T2" fmla="*/ 1 w 59"/>
                  <a:gd name="T3" fmla="*/ 7 h 27"/>
                  <a:gd name="T4" fmla="*/ 3 w 59"/>
                  <a:gd name="T5" fmla="*/ 5 h 27"/>
                  <a:gd name="T6" fmla="*/ 7 w 59"/>
                  <a:gd name="T7" fmla="*/ 4 h 27"/>
                  <a:gd name="T8" fmla="*/ 12 w 59"/>
                  <a:gd name="T9" fmla="*/ 3 h 27"/>
                  <a:gd name="T10" fmla="*/ 16 w 59"/>
                  <a:gd name="T11" fmla="*/ 2 h 27"/>
                  <a:gd name="T12" fmla="*/ 22 w 59"/>
                  <a:gd name="T13" fmla="*/ 2 h 27"/>
                  <a:gd name="T14" fmla="*/ 28 w 59"/>
                  <a:gd name="T15" fmla="*/ 2 h 27"/>
                  <a:gd name="T16" fmla="*/ 34 w 59"/>
                  <a:gd name="T17" fmla="*/ 2 h 27"/>
                  <a:gd name="T18" fmla="*/ 40 w 59"/>
                  <a:gd name="T19" fmla="*/ 3 h 27"/>
                  <a:gd name="T20" fmla="*/ 45 w 59"/>
                  <a:gd name="T21" fmla="*/ 4 h 27"/>
                  <a:gd name="T22" fmla="*/ 50 w 59"/>
                  <a:gd name="T23" fmla="*/ 6 h 27"/>
                  <a:gd name="T24" fmla="*/ 53 w 59"/>
                  <a:gd name="T25" fmla="*/ 9 h 27"/>
                  <a:gd name="T26" fmla="*/ 57 w 59"/>
                  <a:gd name="T27" fmla="*/ 11 h 27"/>
                  <a:gd name="T28" fmla="*/ 59 w 59"/>
                  <a:gd name="T29" fmla="*/ 13 h 27"/>
                  <a:gd name="T30" fmla="*/ 59 w 59"/>
                  <a:gd name="T31" fmla="*/ 16 h 27"/>
                  <a:gd name="T32" fmla="*/ 59 w 59"/>
                  <a:gd name="T33" fmla="*/ 18 h 27"/>
                  <a:gd name="T34" fmla="*/ 58 w 59"/>
                  <a:gd name="T35" fmla="*/ 20 h 27"/>
                  <a:gd name="T36" fmla="*/ 56 w 59"/>
                  <a:gd name="T37" fmla="*/ 23 h 27"/>
                  <a:gd name="T38" fmla="*/ 52 w 59"/>
                  <a:gd name="T39" fmla="*/ 25 h 27"/>
                  <a:gd name="T40" fmla="*/ 47 w 59"/>
                  <a:gd name="T41" fmla="*/ 26 h 27"/>
                  <a:gd name="T42" fmla="*/ 43 w 59"/>
                  <a:gd name="T43" fmla="*/ 26 h 27"/>
                  <a:gd name="T44" fmla="*/ 37 w 59"/>
                  <a:gd name="T45" fmla="*/ 27 h 27"/>
                  <a:gd name="T46" fmla="*/ 31 w 59"/>
                  <a:gd name="T47" fmla="*/ 27 h 27"/>
                  <a:gd name="T48" fmla="*/ 25 w 59"/>
                  <a:gd name="T49" fmla="*/ 26 h 27"/>
                  <a:gd name="T50" fmla="*/ 19 w 59"/>
                  <a:gd name="T51" fmla="*/ 25 h 27"/>
                  <a:gd name="T52" fmla="*/ 14 w 59"/>
                  <a:gd name="T53" fmla="*/ 24 h 27"/>
                  <a:gd name="T54" fmla="*/ 9 w 59"/>
                  <a:gd name="T55" fmla="*/ 22 h 27"/>
                  <a:gd name="T56" fmla="*/ 6 w 59"/>
                  <a:gd name="T57" fmla="*/ 19 h 27"/>
                  <a:gd name="T58" fmla="*/ 2 w 59"/>
                  <a:gd name="T59" fmla="*/ 17 h 27"/>
                  <a:gd name="T60" fmla="*/ 0 w 59"/>
                  <a:gd name="T61" fmla="*/ 15 h 27"/>
                  <a:gd name="T62" fmla="*/ 0 w 59"/>
                  <a:gd name="T63"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27">
                    <a:moveTo>
                      <a:pt x="0" y="11"/>
                    </a:moveTo>
                    <a:lnTo>
                      <a:pt x="0" y="10"/>
                    </a:lnTo>
                    <a:lnTo>
                      <a:pt x="0" y="9"/>
                    </a:lnTo>
                    <a:lnTo>
                      <a:pt x="1" y="7"/>
                    </a:lnTo>
                    <a:lnTo>
                      <a:pt x="2" y="6"/>
                    </a:lnTo>
                    <a:lnTo>
                      <a:pt x="3" y="5"/>
                    </a:lnTo>
                    <a:lnTo>
                      <a:pt x="6" y="4"/>
                    </a:lnTo>
                    <a:lnTo>
                      <a:pt x="7" y="4"/>
                    </a:lnTo>
                    <a:lnTo>
                      <a:pt x="9" y="3"/>
                    </a:lnTo>
                    <a:lnTo>
                      <a:pt x="12" y="3"/>
                    </a:lnTo>
                    <a:lnTo>
                      <a:pt x="14" y="2"/>
                    </a:lnTo>
                    <a:lnTo>
                      <a:pt x="16" y="2"/>
                    </a:lnTo>
                    <a:lnTo>
                      <a:pt x="19" y="2"/>
                    </a:lnTo>
                    <a:lnTo>
                      <a:pt x="22" y="2"/>
                    </a:lnTo>
                    <a:lnTo>
                      <a:pt x="25" y="0"/>
                    </a:lnTo>
                    <a:lnTo>
                      <a:pt x="28" y="2"/>
                    </a:lnTo>
                    <a:lnTo>
                      <a:pt x="31" y="2"/>
                    </a:lnTo>
                    <a:lnTo>
                      <a:pt x="34" y="2"/>
                    </a:lnTo>
                    <a:lnTo>
                      <a:pt x="37" y="3"/>
                    </a:lnTo>
                    <a:lnTo>
                      <a:pt x="40" y="3"/>
                    </a:lnTo>
                    <a:lnTo>
                      <a:pt x="43" y="4"/>
                    </a:lnTo>
                    <a:lnTo>
                      <a:pt x="45" y="4"/>
                    </a:lnTo>
                    <a:lnTo>
                      <a:pt x="47" y="5"/>
                    </a:lnTo>
                    <a:lnTo>
                      <a:pt x="50" y="6"/>
                    </a:lnTo>
                    <a:lnTo>
                      <a:pt x="52" y="7"/>
                    </a:lnTo>
                    <a:lnTo>
                      <a:pt x="53" y="9"/>
                    </a:lnTo>
                    <a:lnTo>
                      <a:pt x="56" y="10"/>
                    </a:lnTo>
                    <a:lnTo>
                      <a:pt x="57" y="11"/>
                    </a:lnTo>
                    <a:lnTo>
                      <a:pt x="58" y="12"/>
                    </a:lnTo>
                    <a:lnTo>
                      <a:pt x="59" y="13"/>
                    </a:lnTo>
                    <a:lnTo>
                      <a:pt x="59" y="15"/>
                    </a:lnTo>
                    <a:lnTo>
                      <a:pt x="59" y="16"/>
                    </a:lnTo>
                    <a:lnTo>
                      <a:pt x="59" y="17"/>
                    </a:lnTo>
                    <a:lnTo>
                      <a:pt x="59" y="18"/>
                    </a:lnTo>
                    <a:lnTo>
                      <a:pt x="59" y="19"/>
                    </a:lnTo>
                    <a:lnTo>
                      <a:pt x="58" y="20"/>
                    </a:lnTo>
                    <a:lnTo>
                      <a:pt x="57" y="22"/>
                    </a:lnTo>
                    <a:lnTo>
                      <a:pt x="56" y="23"/>
                    </a:lnTo>
                    <a:lnTo>
                      <a:pt x="53" y="24"/>
                    </a:lnTo>
                    <a:lnTo>
                      <a:pt x="52" y="25"/>
                    </a:lnTo>
                    <a:lnTo>
                      <a:pt x="50" y="25"/>
                    </a:lnTo>
                    <a:lnTo>
                      <a:pt x="47" y="26"/>
                    </a:lnTo>
                    <a:lnTo>
                      <a:pt x="45" y="26"/>
                    </a:lnTo>
                    <a:lnTo>
                      <a:pt x="43" y="26"/>
                    </a:lnTo>
                    <a:lnTo>
                      <a:pt x="40" y="27"/>
                    </a:lnTo>
                    <a:lnTo>
                      <a:pt x="37" y="27"/>
                    </a:lnTo>
                    <a:lnTo>
                      <a:pt x="34" y="27"/>
                    </a:lnTo>
                    <a:lnTo>
                      <a:pt x="31" y="27"/>
                    </a:lnTo>
                    <a:lnTo>
                      <a:pt x="28" y="26"/>
                    </a:lnTo>
                    <a:lnTo>
                      <a:pt x="25" y="26"/>
                    </a:lnTo>
                    <a:lnTo>
                      <a:pt x="22" y="26"/>
                    </a:lnTo>
                    <a:lnTo>
                      <a:pt x="19" y="25"/>
                    </a:lnTo>
                    <a:lnTo>
                      <a:pt x="16" y="25"/>
                    </a:lnTo>
                    <a:lnTo>
                      <a:pt x="14" y="24"/>
                    </a:lnTo>
                    <a:lnTo>
                      <a:pt x="12" y="23"/>
                    </a:lnTo>
                    <a:lnTo>
                      <a:pt x="9" y="22"/>
                    </a:lnTo>
                    <a:lnTo>
                      <a:pt x="7" y="20"/>
                    </a:lnTo>
                    <a:lnTo>
                      <a:pt x="6" y="19"/>
                    </a:lnTo>
                    <a:lnTo>
                      <a:pt x="3" y="18"/>
                    </a:lnTo>
                    <a:lnTo>
                      <a:pt x="2" y="17"/>
                    </a:lnTo>
                    <a:lnTo>
                      <a:pt x="1" y="16"/>
                    </a:lnTo>
                    <a:lnTo>
                      <a:pt x="0" y="15"/>
                    </a:lnTo>
                    <a:lnTo>
                      <a:pt x="0" y="13"/>
                    </a:lnTo>
                    <a:lnTo>
                      <a:pt x="0" y="12"/>
                    </a:lnTo>
                    <a:lnTo>
                      <a:pt x="0" y="1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50" name="Freeform 838"/>
              <p:cNvSpPr>
                <a:spLocks/>
              </p:cNvSpPr>
              <p:nvPr/>
            </p:nvSpPr>
            <p:spPr bwMode="auto">
              <a:xfrm>
                <a:off x="705" y="2336"/>
                <a:ext cx="166" cy="132"/>
              </a:xfrm>
              <a:custGeom>
                <a:avLst/>
                <a:gdLst>
                  <a:gd name="T0" fmla="*/ 6 w 166"/>
                  <a:gd name="T1" fmla="*/ 6 h 132"/>
                  <a:gd name="T2" fmla="*/ 3 w 166"/>
                  <a:gd name="T3" fmla="*/ 20 h 132"/>
                  <a:gd name="T4" fmla="*/ 0 w 166"/>
                  <a:gd name="T5" fmla="*/ 37 h 132"/>
                  <a:gd name="T6" fmla="*/ 1 w 166"/>
                  <a:gd name="T7" fmla="*/ 53 h 132"/>
                  <a:gd name="T8" fmla="*/ 5 w 166"/>
                  <a:gd name="T9" fmla="*/ 71 h 132"/>
                  <a:gd name="T10" fmla="*/ 13 w 166"/>
                  <a:gd name="T11" fmla="*/ 89 h 132"/>
                  <a:gd name="T12" fmla="*/ 26 w 166"/>
                  <a:gd name="T13" fmla="*/ 105 h 132"/>
                  <a:gd name="T14" fmla="*/ 48 w 166"/>
                  <a:gd name="T15" fmla="*/ 119 h 132"/>
                  <a:gd name="T16" fmla="*/ 65 w 166"/>
                  <a:gd name="T17" fmla="*/ 128 h 132"/>
                  <a:gd name="T18" fmla="*/ 73 w 166"/>
                  <a:gd name="T19" fmla="*/ 130 h 132"/>
                  <a:gd name="T20" fmla="*/ 80 w 166"/>
                  <a:gd name="T21" fmla="*/ 131 h 132"/>
                  <a:gd name="T22" fmla="*/ 87 w 166"/>
                  <a:gd name="T23" fmla="*/ 132 h 132"/>
                  <a:gd name="T24" fmla="*/ 95 w 166"/>
                  <a:gd name="T25" fmla="*/ 132 h 132"/>
                  <a:gd name="T26" fmla="*/ 102 w 166"/>
                  <a:gd name="T27" fmla="*/ 131 h 132"/>
                  <a:gd name="T28" fmla="*/ 109 w 166"/>
                  <a:gd name="T29" fmla="*/ 129 h 132"/>
                  <a:gd name="T30" fmla="*/ 116 w 166"/>
                  <a:gd name="T31" fmla="*/ 126 h 132"/>
                  <a:gd name="T32" fmla="*/ 122 w 166"/>
                  <a:gd name="T33" fmla="*/ 124 h 132"/>
                  <a:gd name="T34" fmla="*/ 129 w 166"/>
                  <a:gd name="T35" fmla="*/ 121 h 132"/>
                  <a:gd name="T36" fmla="*/ 135 w 166"/>
                  <a:gd name="T37" fmla="*/ 116 h 132"/>
                  <a:gd name="T38" fmla="*/ 141 w 166"/>
                  <a:gd name="T39" fmla="*/ 111 h 132"/>
                  <a:gd name="T40" fmla="*/ 147 w 166"/>
                  <a:gd name="T41" fmla="*/ 106 h 132"/>
                  <a:gd name="T42" fmla="*/ 153 w 166"/>
                  <a:gd name="T43" fmla="*/ 102 h 132"/>
                  <a:gd name="T44" fmla="*/ 159 w 166"/>
                  <a:gd name="T45" fmla="*/ 97 h 132"/>
                  <a:gd name="T46" fmla="*/ 164 w 166"/>
                  <a:gd name="T47" fmla="*/ 91 h 132"/>
                  <a:gd name="T48" fmla="*/ 164 w 166"/>
                  <a:gd name="T49" fmla="*/ 91 h 132"/>
                  <a:gd name="T50" fmla="*/ 158 w 166"/>
                  <a:gd name="T51" fmla="*/ 97 h 132"/>
                  <a:gd name="T52" fmla="*/ 151 w 166"/>
                  <a:gd name="T53" fmla="*/ 102 h 132"/>
                  <a:gd name="T54" fmla="*/ 143 w 166"/>
                  <a:gd name="T55" fmla="*/ 108 h 132"/>
                  <a:gd name="T56" fmla="*/ 135 w 166"/>
                  <a:gd name="T57" fmla="*/ 111 h 132"/>
                  <a:gd name="T58" fmla="*/ 128 w 166"/>
                  <a:gd name="T59" fmla="*/ 112 h 132"/>
                  <a:gd name="T60" fmla="*/ 121 w 166"/>
                  <a:gd name="T61" fmla="*/ 114 h 132"/>
                  <a:gd name="T62" fmla="*/ 116 w 166"/>
                  <a:gd name="T63" fmla="*/ 111 h 132"/>
                  <a:gd name="T64" fmla="*/ 111 w 166"/>
                  <a:gd name="T65" fmla="*/ 111 h 132"/>
                  <a:gd name="T66" fmla="*/ 105 w 166"/>
                  <a:gd name="T67" fmla="*/ 115 h 132"/>
                  <a:gd name="T68" fmla="*/ 98 w 166"/>
                  <a:gd name="T69" fmla="*/ 117 h 132"/>
                  <a:gd name="T70" fmla="*/ 90 w 166"/>
                  <a:gd name="T71" fmla="*/ 118 h 132"/>
                  <a:gd name="T72" fmla="*/ 83 w 166"/>
                  <a:gd name="T73" fmla="*/ 117 h 132"/>
                  <a:gd name="T74" fmla="*/ 74 w 166"/>
                  <a:gd name="T75" fmla="*/ 116 h 132"/>
                  <a:gd name="T76" fmla="*/ 66 w 166"/>
                  <a:gd name="T77" fmla="*/ 114 h 132"/>
                  <a:gd name="T78" fmla="*/ 58 w 166"/>
                  <a:gd name="T79" fmla="*/ 109 h 132"/>
                  <a:gd name="T80" fmla="*/ 49 w 166"/>
                  <a:gd name="T81" fmla="*/ 105 h 132"/>
                  <a:gd name="T82" fmla="*/ 42 w 166"/>
                  <a:gd name="T83" fmla="*/ 99 h 132"/>
                  <a:gd name="T84" fmla="*/ 36 w 166"/>
                  <a:gd name="T85" fmla="*/ 93 h 132"/>
                  <a:gd name="T86" fmla="*/ 31 w 166"/>
                  <a:gd name="T87" fmla="*/ 88 h 132"/>
                  <a:gd name="T88" fmla="*/ 26 w 166"/>
                  <a:gd name="T89" fmla="*/ 82 h 132"/>
                  <a:gd name="T90" fmla="*/ 24 w 166"/>
                  <a:gd name="T91" fmla="*/ 75 h 132"/>
                  <a:gd name="T92" fmla="*/ 23 w 166"/>
                  <a:gd name="T93" fmla="*/ 68 h 132"/>
                  <a:gd name="T94" fmla="*/ 24 w 166"/>
                  <a:gd name="T95" fmla="*/ 62 h 132"/>
                  <a:gd name="T96" fmla="*/ 26 w 166"/>
                  <a:gd name="T97" fmla="*/ 56 h 132"/>
                  <a:gd name="T98" fmla="*/ 28 w 166"/>
                  <a:gd name="T99" fmla="*/ 51 h 132"/>
                  <a:gd name="T100" fmla="*/ 25 w 166"/>
                  <a:gd name="T101" fmla="*/ 44 h 132"/>
                  <a:gd name="T102" fmla="*/ 23 w 166"/>
                  <a:gd name="T103" fmla="*/ 37 h 132"/>
                  <a:gd name="T104" fmla="*/ 18 w 166"/>
                  <a:gd name="T105" fmla="*/ 30 h 132"/>
                  <a:gd name="T106" fmla="*/ 15 w 166"/>
                  <a:gd name="T107" fmla="*/ 22 h 132"/>
                  <a:gd name="T108" fmla="*/ 11 w 166"/>
                  <a:gd name="T109" fmla="*/ 13 h 132"/>
                  <a:gd name="T110" fmla="*/ 9 w 166"/>
                  <a:gd name="T111"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6" h="132">
                    <a:moveTo>
                      <a:pt x="9" y="0"/>
                    </a:moveTo>
                    <a:lnTo>
                      <a:pt x="6" y="6"/>
                    </a:lnTo>
                    <a:lnTo>
                      <a:pt x="4" y="13"/>
                    </a:lnTo>
                    <a:lnTo>
                      <a:pt x="3" y="20"/>
                    </a:lnTo>
                    <a:lnTo>
                      <a:pt x="1" y="29"/>
                    </a:lnTo>
                    <a:lnTo>
                      <a:pt x="0" y="37"/>
                    </a:lnTo>
                    <a:lnTo>
                      <a:pt x="0" y="45"/>
                    </a:lnTo>
                    <a:lnTo>
                      <a:pt x="1" y="53"/>
                    </a:lnTo>
                    <a:lnTo>
                      <a:pt x="3" y="62"/>
                    </a:lnTo>
                    <a:lnTo>
                      <a:pt x="5" y="71"/>
                    </a:lnTo>
                    <a:lnTo>
                      <a:pt x="9" y="79"/>
                    </a:lnTo>
                    <a:lnTo>
                      <a:pt x="13" y="89"/>
                    </a:lnTo>
                    <a:lnTo>
                      <a:pt x="19" y="97"/>
                    </a:lnTo>
                    <a:lnTo>
                      <a:pt x="26" y="105"/>
                    </a:lnTo>
                    <a:lnTo>
                      <a:pt x="36" y="112"/>
                    </a:lnTo>
                    <a:lnTo>
                      <a:pt x="48" y="119"/>
                    </a:lnTo>
                    <a:lnTo>
                      <a:pt x="61" y="126"/>
                    </a:lnTo>
                    <a:lnTo>
                      <a:pt x="65" y="128"/>
                    </a:lnTo>
                    <a:lnTo>
                      <a:pt x="68" y="129"/>
                    </a:lnTo>
                    <a:lnTo>
                      <a:pt x="73" y="130"/>
                    </a:lnTo>
                    <a:lnTo>
                      <a:pt x="77" y="131"/>
                    </a:lnTo>
                    <a:lnTo>
                      <a:pt x="80" y="131"/>
                    </a:lnTo>
                    <a:lnTo>
                      <a:pt x="84" y="132"/>
                    </a:lnTo>
                    <a:lnTo>
                      <a:pt x="87" y="132"/>
                    </a:lnTo>
                    <a:lnTo>
                      <a:pt x="91" y="132"/>
                    </a:lnTo>
                    <a:lnTo>
                      <a:pt x="95" y="132"/>
                    </a:lnTo>
                    <a:lnTo>
                      <a:pt x="98" y="131"/>
                    </a:lnTo>
                    <a:lnTo>
                      <a:pt x="102" y="131"/>
                    </a:lnTo>
                    <a:lnTo>
                      <a:pt x="105" y="130"/>
                    </a:lnTo>
                    <a:lnTo>
                      <a:pt x="109" y="129"/>
                    </a:lnTo>
                    <a:lnTo>
                      <a:pt x="113" y="128"/>
                    </a:lnTo>
                    <a:lnTo>
                      <a:pt x="116" y="126"/>
                    </a:lnTo>
                    <a:lnTo>
                      <a:pt x="119" y="125"/>
                    </a:lnTo>
                    <a:lnTo>
                      <a:pt x="122" y="124"/>
                    </a:lnTo>
                    <a:lnTo>
                      <a:pt x="126" y="122"/>
                    </a:lnTo>
                    <a:lnTo>
                      <a:pt x="129" y="121"/>
                    </a:lnTo>
                    <a:lnTo>
                      <a:pt x="132" y="118"/>
                    </a:lnTo>
                    <a:lnTo>
                      <a:pt x="135" y="116"/>
                    </a:lnTo>
                    <a:lnTo>
                      <a:pt x="138" y="114"/>
                    </a:lnTo>
                    <a:lnTo>
                      <a:pt x="141" y="111"/>
                    </a:lnTo>
                    <a:lnTo>
                      <a:pt x="144" y="109"/>
                    </a:lnTo>
                    <a:lnTo>
                      <a:pt x="147" y="106"/>
                    </a:lnTo>
                    <a:lnTo>
                      <a:pt x="150" y="104"/>
                    </a:lnTo>
                    <a:lnTo>
                      <a:pt x="153" y="102"/>
                    </a:lnTo>
                    <a:lnTo>
                      <a:pt x="156" y="99"/>
                    </a:lnTo>
                    <a:lnTo>
                      <a:pt x="159" y="97"/>
                    </a:lnTo>
                    <a:lnTo>
                      <a:pt x="162" y="93"/>
                    </a:lnTo>
                    <a:lnTo>
                      <a:pt x="164" y="91"/>
                    </a:lnTo>
                    <a:lnTo>
                      <a:pt x="166" y="89"/>
                    </a:lnTo>
                    <a:lnTo>
                      <a:pt x="164" y="91"/>
                    </a:lnTo>
                    <a:lnTo>
                      <a:pt x="160" y="93"/>
                    </a:lnTo>
                    <a:lnTo>
                      <a:pt x="158" y="97"/>
                    </a:lnTo>
                    <a:lnTo>
                      <a:pt x="155" y="99"/>
                    </a:lnTo>
                    <a:lnTo>
                      <a:pt x="151" y="102"/>
                    </a:lnTo>
                    <a:lnTo>
                      <a:pt x="146" y="105"/>
                    </a:lnTo>
                    <a:lnTo>
                      <a:pt x="143" y="108"/>
                    </a:lnTo>
                    <a:lnTo>
                      <a:pt x="139" y="109"/>
                    </a:lnTo>
                    <a:lnTo>
                      <a:pt x="135" y="111"/>
                    </a:lnTo>
                    <a:lnTo>
                      <a:pt x="132" y="112"/>
                    </a:lnTo>
                    <a:lnTo>
                      <a:pt x="128" y="112"/>
                    </a:lnTo>
                    <a:lnTo>
                      <a:pt x="125" y="114"/>
                    </a:lnTo>
                    <a:lnTo>
                      <a:pt x="121" y="114"/>
                    </a:lnTo>
                    <a:lnTo>
                      <a:pt x="119" y="112"/>
                    </a:lnTo>
                    <a:lnTo>
                      <a:pt x="116" y="111"/>
                    </a:lnTo>
                    <a:lnTo>
                      <a:pt x="114" y="109"/>
                    </a:lnTo>
                    <a:lnTo>
                      <a:pt x="111" y="111"/>
                    </a:lnTo>
                    <a:lnTo>
                      <a:pt x="108" y="114"/>
                    </a:lnTo>
                    <a:lnTo>
                      <a:pt x="105" y="115"/>
                    </a:lnTo>
                    <a:lnTo>
                      <a:pt x="102" y="116"/>
                    </a:lnTo>
                    <a:lnTo>
                      <a:pt x="98" y="117"/>
                    </a:lnTo>
                    <a:lnTo>
                      <a:pt x="93" y="118"/>
                    </a:lnTo>
                    <a:lnTo>
                      <a:pt x="90" y="118"/>
                    </a:lnTo>
                    <a:lnTo>
                      <a:pt x="86" y="118"/>
                    </a:lnTo>
                    <a:lnTo>
                      <a:pt x="83" y="117"/>
                    </a:lnTo>
                    <a:lnTo>
                      <a:pt x="78" y="117"/>
                    </a:lnTo>
                    <a:lnTo>
                      <a:pt x="74" y="116"/>
                    </a:lnTo>
                    <a:lnTo>
                      <a:pt x="70" y="115"/>
                    </a:lnTo>
                    <a:lnTo>
                      <a:pt x="66" y="114"/>
                    </a:lnTo>
                    <a:lnTo>
                      <a:pt x="61" y="111"/>
                    </a:lnTo>
                    <a:lnTo>
                      <a:pt x="58" y="109"/>
                    </a:lnTo>
                    <a:lnTo>
                      <a:pt x="54" y="108"/>
                    </a:lnTo>
                    <a:lnTo>
                      <a:pt x="49" y="105"/>
                    </a:lnTo>
                    <a:lnTo>
                      <a:pt x="46" y="103"/>
                    </a:lnTo>
                    <a:lnTo>
                      <a:pt x="42" y="99"/>
                    </a:lnTo>
                    <a:lnTo>
                      <a:pt x="40" y="97"/>
                    </a:lnTo>
                    <a:lnTo>
                      <a:pt x="36" y="93"/>
                    </a:lnTo>
                    <a:lnTo>
                      <a:pt x="34" y="91"/>
                    </a:lnTo>
                    <a:lnTo>
                      <a:pt x="31" y="88"/>
                    </a:lnTo>
                    <a:lnTo>
                      <a:pt x="29" y="84"/>
                    </a:lnTo>
                    <a:lnTo>
                      <a:pt x="26" y="82"/>
                    </a:lnTo>
                    <a:lnTo>
                      <a:pt x="25" y="78"/>
                    </a:lnTo>
                    <a:lnTo>
                      <a:pt x="24" y="75"/>
                    </a:lnTo>
                    <a:lnTo>
                      <a:pt x="23" y="71"/>
                    </a:lnTo>
                    <a:lnTo>
                      <a:pt x="23" y="68"/>
                    </a:lnTo>
                    <a:lnTo>
                      <a:pt x="23" y="65"/>
                    </a:lnTo>
                    <a:lnTo>
                      <a:pt x="24" y="62"/>
                    </a:lnTo>
                    <a:lnTo>
                      <a:pt x="24" y="58"/>
                    </a:lnTo>
                    <a:lnTo>
                      <a:pt x="26" y="56"/>
                    </a:lnTo>
                    <a:lnTo>
                      <a:pt x="28" y="53"/>
                    </a:lnTo>
                    <a:lnTo>
                      <a:pt x="28" y="51"/>
                    </a:lnTo>
                    <a:lnTo>
                      <a:pt x="26" y="48"/>
                    </a:lnTo>
                    <a:lnTo>
                      <a:pt x="25" y="44"/>
                    </a:lnTo>
                    <a:lnTo>
                      <a:pt x="24" y="40"/>
                    </a:lnTo>
                    <a:lnTo>
                      <a:pt x="23" y="37"/>
                    </a:lnTo>
                    <a:lnTo>
                      <a:pt x="20" y="33"/>
                    </a:lnTo>
                    <a:lnTo>
                      <a:pt x="18" y="30"/>
                    </a:lnTo>
                    <a:lnTo>
                      <a:pt x="17" y="26"/>
                    </a:lnTo>
                    <a:lnTo>
                      <a:pt x="15" y="22"/>
                    </a:lnTo>
                    <a:lnTo>
                      <a:pt x="12" y="18"/>
                    </a:lnTo>
                    <a:lnTo>
                      <a:pt x="11" y="13"/>
                    </a:lnTo>
                    <a:lnTo>
                      <a:pt x="10" y="10"/>
                    </a:lnTo>
                    <a:lnTo>
                      <a:pt x="9" y="5"/>
                    </a:lnTo>
                    <a:lnTo>
                      <a:pt x="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 name="Freeform 839"/>
              <p:cNvSpPr>
                <a:spLocks/>
              </p:cNvSpPr>
              <p:nvPr/>
            </p:nvSpPr>
            <p:spPr bwMode="auto">
              <a:xfrm>
                <a:off x="880" y="2455"/>
                <a:ext cx="25" cy="26"/>
              </a:xfrm>
              <a:custGeom>
                <a:avLst/>
                <a:gdLst>
                  <a:gd name="T0" fmla="*/ 9 w 25"/>
                  <a:gd name="T1" fmla="*/ 11 h 26"/>
                  <a:gd name="T2" fmla="*/ 13 w 25"/>
                  <a:gd name="T3" fmla="*/ 9 h 26"/>
                  <a:gd name="T4" fmla="*/ 15 w 25"/>
                  <a:gd name="T5" fmla="*/ 6 h 26"/>
                  <a:gd name="T6" fmla="*/ 18 w 25"/>
                  <a:gd name="T7" fmla="*/ 5 h 26"/>
                  <a:gd name="T8" fmla="*/ 19 w 25"/>
                  <a:gd name="T9" fmla="*/ 3 h 26"/>
                  <a:gd name="T10" fmla="*/ 21 w 25"/>
                  <a:gd name="T11" fmla="*/ 2 h 26"/>
                  <a:gd name="T12" fmla="*/ 23 w 25"/>
                  <a:gd name="T13" fmla="*/ 2 h 26"/>
                  <a:gd name="T14" fmla="*/ 24 w 25"/>
                  <a:gd name="T15" fmla="*/ 0 h 26"/>
                  <a:gd name="T16" fmla="*/ 25 w 25"/>
                  <a:gd name="T17" fmla="*/ 2 h 26"/>
                  <a:gd name="T18" fmla="*/ 25 w 25"/>
                  <a:gd name="T19" fmla="*/ 2 h 26"/>
                  <a:gd name="T20" fmla="*/ 25 w 25"/>
                  <a:gd name="T21" fmla="*/ 3 h 26"/>
                  <a:gd name="T22" fmla="*/ 25 w 25"/>
                  <a:gd name="T23" fmla="*/ 5 h 26"/>
                  <a:gd name="T24" fmla="*/ 24 w 25"/>
                  <a:gd name="T25" fmla="*/ 6 h 26"/>
                  <a:gd name="T26" fmla="*/ 23 w 25"/>
                  <a:gd name="T27" fmla="*/ 9 h 26"/>
                  <a:gd name="T28" fmla="*/ 20 w 25"/>
                  <a:gd name="T29" fmla="*/ 11 h 26"/>
                  <a:gd name="T30" fmla="*/ 18 w 25"/>
                  <a:gd name="T31" fmla="*/ 13 h 26"/>
                  <a:gd name="T32" fmla="*/ 15 w 25"/>
                  <a:gd name="T33" fmla="*/ 17 h 26"/>
                  <a:gd name="T34" fmla="*/ 13 w 25"/>
                  <a:gd name="T35" fmla="*/ 19 h 26"/>
                  <a:gd name="T36" fmla="*/ 11 w 25"/>
                  <a:gd name="T37" fmla="*/ 22 h 26"/>
                  <a:gd name="T38" fmla="*/ 8 w 25"/>
                  <a:gd name="T39" fmla="*/ 23 h 26"/>
                  <a:gd name="T40" fmla="*/ 6 w 25"/>
                  <a:gd name="T41" fmla="*/ 25 h 26"/>
                  <a:gd name="T42" fmla="*/ 5 w 25"/>
                  <a:gd name="T43" fmla="*/ 26 h 26"/>
                  <a:gd name="T44" fmla="*/ 2 w 25"/>
                  <a:gd name="T45" fmla="*/ 26 h 26"/>
                  <a:gd name="T46" fmla="*/ 1 w 25"/>
                  <a:gd name="T47" fmla="*/ 26 h 26"/>
                  <a:gd name="T48" fmla="*/ 1 w 25"/>
                  <a:gd name="T49" fmla="*/ 26 h 26"/>
                  <a:gd name="T50" fmla="*/ 0 w 25"/>
                  <a:gd name="T51" fmla="*/ 26 h 26"/>
                  <a:gd name="T52" fmla="*/ 1 w 25"/>
                  <a:gd name="T53" fmla="*/ 25 h 26"/>
                  <a:gd name="T54" fmla="*/ 1 w 25"/>
                  <a:gd name="T55" fmla="*/ 23 h 26"/>
                  <a:gd name="T56" fmla="*/ 2 w 25"/>
                  <a:gd name="T57" fmla="*/ 20 h 26"/>
                  <a:gd name="T58" fmla="*/ 3 w 25"/>
                  <a:gd name="T59" fmla="*/ 19 h 26"/>
                  <a:gd name="T60" fmla="*/ 6 w 25"/>
                  <a:gd name="T61" fmla="*/ 17 h 26"/>
                  <a:gd name="T62" fmla="*/ 7 w 25"/>
                  <a:gd name="T63" fmla="*/ 13 h 26"/>
                  <a:gd name="T64" fmla="*/ 9 w 25"/>
                  <a:gd name="T65"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6">
                    <a:moveTo>
                      <a:pt x="9" y="11"/>
                    </a:moveTo>
                    <a:lnTo>
                      <a:pt x="13" y="9"/>
                    </a:lnTo>
                    <a:lnTo>
                      <a:pt x="15" y="6"/>
                    </a:lnTo>
                    <a:lnTo>
                      <a:pt x="18" y="5"/>
                    </a:lnTo>
                    <a:lnTo>
                      <a:pt x="19" y="3"/>
                    </a:lnTo>
                    <a:lnTo>
                      <a:pt x="21" y="2"/>
                    </a:lnTo>
                    <a:lnTo>
                      <a:pt x="23" y="2"/>
                    </a:lnTo>
                    <a:lnTo>
                      <a:pt x="24" y="0"/>
                    </a:lnTo>
                    <a:lnTo>
                      <a:pt x="25" y="2"/>
                    </a:lnTo>
                    <a:lnTo>
                      <a:pt x="25" y="2"/>
                    </a:lnTo>
                    <a:lnTo>
                      <a:pt x="25" y="3"/>
                    </a:lnTo>
                    <a:lnTo>
                      <a:pt x="25" y="5"/>
                    </a:lnTo>
                    <a:lnTo>
                      <a:pt x="24" y="6"/>
                    </a:lnTo>
                    <a:lnTo>
                      <a:pt x="23" y="9"/>
                    </a:lnTo>
                    <a:lnTo>
                      <a:pt x="20" y="11"/>
                    </a:lnTo>
                    <a:lnTo>
                      <a:pt x="18" y="13"/>
                    </a:lnTo>
                    <a:lnTo>
                      <a:pt x="15" y="17"/>
                    </a:lnTo>
                    <a:lnTo>
                      <a:pt x="13" y="19"/>
                    </a:lnTo>
                    <a:lnTo>
                      <a:pt x="11" y="22"/>
                    </a:lnTo>
                    <a:lnTo>
                      <a:pt x="8" y="23"/>
                    </a:lnTo>
                    <a:lnTo>
                      <a:pt x="6" y="25"/>
                    </a:lnTo>
                    <a:lnTo>
                      <a:pt x="5" y="26"/>
                    </a:lnTo>
                    <a:lnTo>
                      <a:pt x="2" y="26"/>
                    </a:lnTo>
                    <a:lnTo>
                      <a:pt x="1" y="26"/>
                    </a:lnTo>
                    <a:lnTo>
                      <a:pt x="1" y="26"/>
                    </a:lnTo>
                    <a:lnTo>
                      <a:pt x="0" y="26"/>
                    </a:lnTo>
                    <a:lnTo>
                      <a:pt x="1" y="25"/>
                    </a:lnTo>
                    <a:lnTo>
                      <a:pt x="1" y="23"/>
                    </a:lnTo>
                    <a:lnTo>
                      <a:pt x="2" y="20"/>
                    </a:lnTo>
                    <a:lnTo>
                      <a:pt x="3" y="19"/>
                    </a:lnTo>
                    <a:lnTo>
                      <a:pt x="6" y="17"/>
                    </a:lnTo>
                    <a:lnTo>
                      <a:pt x="7" y="13"/>
                    </a:lnTo>
                    <a:lnTo>
                      <a:pt x="9"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 name="Freeform 840"/>
              <p:cNvSpPr>
                <a:spLocks/>
              </p:cNvSpPr>
              <p:nvPr/>
            </p:nvSpPr>
            <p:spPr bwMode="auto">
              <a:xfrm>
                <a:off x="893" y="2479"/>
                <a:ext cx="31" cy="29"/>
              </a:xfrm>
              <a:custGeom>
                <a:avLst/>
                <a:gdLst>
                  <a:gd name="T0" fmla="*/ 31 w 31"/>
                  <a:gd name="T1" fmla="*/ 24 h 29"/>
                  <a:gd name="T2" fmla="*/ 25 w 31"/>
                  <a:gd name="T3" fmla="*/ 29 h 29"/>
                  <a:gd name="T4" fmla="*/ 0 w 31"/>
                  <a:gd name="T5" fmla="*/ 6 h 29"/>
                  <a:gd name="T6" fmla="*/ 5 w 31"/>
                  <a:gd name="T7" fmla="*/ 0 h 29"/>
                  <a:gd name="T8" fmla="*/ 31 w 31"/>
                  <a:gd name="T9" fmla="*/ 24 h 29"/>
                </a:gdLst>
                <a:ahLst/>
                <a:cxnLst>
                  <a:cxn ang="0">
                    <a:pos x="T0" y="T1"/>
                  </a:cxn>
                  <a:cxn ang="0">
                    <a:pos x="T2" y="T3"/>
                  </a:cxn>
                  <a:cxn ang="0">
                    <a:pos x="T4" y="T5"/>
                  </a:cxn>
                  <a:cxn ang="0">
                    <a:pos x="T6" y="T7"/>
                  </a:cxn>
                  <a:cxn ang="0">
                    <a:pos x="T8" y="T9"/>
                  </a:cxn>
                </a:cxnLst>
                <a:rect l="0" t="0" r="r" b="b"/>
                <a:pathLst>
                  <a:path w="31" h="29">
                    <a:moveTo>
                      <a:pt x="31" y="24"/>
                    </a:moveTo>
                    <a:lnTo>
                      <a:pt x="25" y="29"/>
                    </a:lnTo>
                    <a:lnTo>
                      <a:pt x="0" y="6"/>
                    </a:lnTo>
                    <a:lnTo>
                      <a:pt x="5" y="0"/>
                    </a:lnTo>
                    <a:lnTo>
                      <a:pt x="31"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 name="Freeform 841"/>
              <p:cNvSpPr>
                <a:spLocks/>
              </p:cNvSpPr>
              <p:nvPr/>
            </p:nvSpPr>
            <p:spPr bwMode="auto">
              <a:xfrm>
                <a:off x="907" y="2466"/>
                <a:ext cx="29" cy="27"/>
              </a:xfrm>
              <a:custGeom>
                <a:avLst/>
                <a:gdLst>
                  <a:gd name="T0" fmla="*/ 29 w 29"/>
                  <a:gd name="T1" fmla="*/ 25 h 27"/>
                  <a:gd name="T2" fmla="*/ 27 w 29"/>
                  <a:gd name="T3" fmla="*/ 27 h 27"/>
                  <a:gd name="T4" fmla="*/ 0 w 29"/>
                  <a:gd name="T5" fmla="*/ 2 h 27"/>
                  <a:gd name="T6" fmla="*/ 3 w 29"/>
                  <a:gd name="T7" fmla="*/ 0 h 27"/>
                  <a:gd name="T8" fmla="*/ 29 w 29"/>
                  <a:gd name="T9" fmla="*/ 25 h 27"/>
                </a:gdLst>
                <a:ahLst/>
                <a:cxnLst>
                  <a:cxn ang="0">
                    <a:pos x="T0" y="T1"/>
                  </a:cxn>
                  <a:cxn ang="0">
                    <a:pos x="T2" y="T3"/>
                  </a:cxn>
                  <a:cxn ang="0">
                    <a:pos x="T4" y="T5"/>
                  </a:cxn>
                  <a:cxn ang="0">
                    <a:pos x="T6" y="T7"/>
                  </a:cxn>
                  <a:cxn ang="0">
                    <a:pos x="T8" y="T9"/>
                  </a:cxn>
                </a:cxnLst>
                <a:rect l="0" t="0" r="r" b="b"/>
                <a:pathLst>
                  <a:path w="29" h="27">
                    <a:moveTo>
                      <a:pt x="29" y="25"/>
                    </a:moveTo>
                    <a:lnTo>
                      <a:pt x="27" y="27"/>
                    </a:lnTo>
                    <a:lnTo>
                      <a:pt x="0" y="2"/>
                    </a:lnTo>
                    <a:lnTo>
                      <a:pt x="3" y="0"/>
                    </a:lnTo>
                    <a:lnTo>
                      <a:pt x="29"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4" name="Freeform 842"/>
              <p:cNvSpPr>
                <a:spLocks/>
              </p:cNvSpPr>
              <p:nvPr/>
            </p:nvSpPr>
            <p:spPr bwMode="auto">
              <a:xfrm>
                <a:off x="907" y="2466"/>
                <a:ext cx="29" cy="27"/>
              </a:xfrm>
              <a:custGeom>
                <a:avLst/>
                <a:gdLst>
                  <a:gd name="T0" fmla="*/ 29 w 29"/>
                  <a:gd name="T1" fmla="*/ 25 h 27"/>
                  <a:gd name="T2" fmla="*/ 27 w 29"/>
                  <a:gd name="T3" fmla="*/ 27 h 27"/>
                  <a:gd name="T4" fmla="*/ 0 w 29"/>
                  <a:gd name="T5" fmla="*/ 2 h 27"/>
                  <a:gd name="T6" fmla="*/ 3 w 29"/>
                  <a:gd name="T7" fmla="*/ 0 h 27"/>
                  <a:gd name="T8" fmla="*/ 29 w 29"/>
                  <a:gd name="T9" fmla="*/ 25 h 27"/>
                </a:gdLst>
                <a:ahLst/>
                <a:cxnLst>
                  <a:cxn ang="0">
                    <a:pos x="T0" y="T1"/>
                  </a:cxn>
                  <a:cxn ang="0">
                    <a:pos x="T2" y="T3"/>
                  </a:cxn>
                  <a:cxn ang="0">
                    <a:pos x="T4" y="T5"/>
                  </a:cxn>
                  <a:cxn ang="0">
                    <a:pos x="T6" y="T7"/>
                  </a:cxn>
                  <a:cxn ang="0">
                    <a:pos x="T8" y="T9"/>
                  </a:cxn>
                </a:cxnLst>
                <a:rect l="0" t="0" r="r" b="b"/>
                <a:pathLst>
                  <a:path w="29" h="27">
                    <a:moveTo>
                      <a:pt x="29" y="25"/>
                    </a:moveTo>
                    <a:lnTo>
                      <a:pt x="27" y="27"/>
                    </a:lnTo>
                    <a:lnTo>
                      <a:pt x="0" y="2"/>
                    </a:lnTo>
                    <a:lnTo>
                      <a:pt x="3" y="0"/>
                    </a:lnTo>
                    <a:lnTo>
                      <a:pt x="29" y="2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55" name="Line 843"/>
              <p:cNvSpPr>
                <a:spLocks noChangeShapeType="1"/>
              </p:cNvSpPr>
              <p:nvPr/>
            </p:nvSpPr>
            <p:spPr bwMode="auto">
              <a:xfrm>
                <a:off x="917" y="2516"/>
                <a:ext cx="116" cy="108"/>
              </a:xfrm>
              <a:prstGeom prst="line">
                <a:avLst/>
              </a:prstGeom>
              <a:noFill/>
              <a:ln w="0">
                <a:solidFill>
                  <a:srgbClr val="82828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6" name="Line 844"/>
              <p:cNvSpPr>
                <a:spLocks noChangeShapeType="1"/>
              </p:cNvSpPr>
              <p:nvPr/>
            </p:nvSpPr>
            <p:spPr bwMode="auto">
              <a:xfrm>
                <a:off x="941" y="2490"/>
                <a:ext cx="117" cy="107"/>
              </a:xfrm>
              <a:prstGeom prst="line">
                <a:avLst/>
              </a:prstGeom>
              <a:noFill/>
              <a:ln w="0">
                <a:solidFill>
                  <a:srgbClr val="82828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7" name="Line 845"/>
              <p:cNvSpPr>
                <a:spLocks noChangeShapeType="1"/>
              </p:cNvSpPr>
              <p:nvPr/>
            </p:nvSpPr>
            <p:spPr bwMode="auto">
              <a:xfrm>
                <a:off x="919" y="2512"/>
                <a:ext cx="118" cy="108"/>
              </a:xfrm>
              <a:prstGeom prst="line">
                <a:avLst/>
              </a:prstGeom>
              <a:noFill/>
              <a:ln w="0">
                <a:solidFill>
                  <a:srgbClr val="82828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8" name="Line 846"/>
              <p:cNvSpPr>
                <a:spLocks noChangeShapeType="1"/>
              </p:cNvSpPr>
              <p:nvPr/>
            </p:nvSpPr>
            <p:spPr bwMode="auto">
              <a:xfrm>
                <a:off x="938" y="2492"/>
                <a:ext cx="118" cy="108"/>
              </a:xfrm>
              <a:prstGeom prst="line">
                <a:avLst/>
              </a:prstGeom>
              <a:noFill/>
              <a:ln w="0">
                <a:solidFill>
                  <a:srgbClr val="82828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 name="Line 847"/>
              <p:cNvSpPr>
                <a:spLocks noChangeShapeType="1"/>
              </p:cNvSpPr>
              <p:nvPr/>
            </p:nvSpPr>
            <p:spPr bwMode="auto">
              <a:xfrm>
                <a:off x="923" y="2507"/>
                <a:ext cx="117" cy="109"/>
              </a:xfrm>
              <a:prstGeom prst="line">
                <a:avLst/>
              </a:prstGeom>
              <a:noFill/>
              <a:ln w="0">
                <a:solidFill>
                  <a:srgbClr val="82828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0" name="Line 848"/>
              <p:cNvSpPr>
                <a:spLocks noChangeShapeType="1"/>
              </p:cNvSpPr>
              <p:nvPr/>
            </p:nvSpPr>
            <p:spPr bwMode="auto">
              <a:xfrm>
                <a:off x="934" y="2497"/>
                <a:ext cx="117" cy="108"/>
              </a:xfrm>
              <a:prstGeom prst="line">
                <a:avLst/>
              </a:prstGeom>
              <a:noFill/>
              <a:ln w="0">
                <a:solidFill>
                  <a:srgbClr val="82828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1" name="Line 849"/>
              <p:cNvSpPr>
                <a:spLocks noChangeShapeType="1"/>
              </p:cNvSpPr>
              <p:nvPr/>
            </p:nvSpPr>
            <p:spPr bwMode="auto">
              <a:xfrm>
                <a:off x="929" y="2503"/>
                <a:ext cx="117" cy="108"/>
              </a:xfrm>
              <a:prstGeom prst="line">
                <a:avLst/>
              </a:prstGeom>
              <a:noFill/>
              <a:ln w="0">
                <a:solidFill>
                  <a:srgbClr val="82828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2" name="Freeform 850"/>
              <p:cNvSpPr>
                <a:spLocks/>
              </p:cNvSpPr>
              <p:nvPr/>
            </p:nvSpPr>
            <p:spPr bwMode="auto">
              <a:xfrm>
                <a:off x="1028" y="2591"/>
                <a:ext cx="56" cy="58"/>
              </a:xfrm>
              <a:custGeom>
                <a:avLst/>
                <a:gdLst>
                  <a:gd name="T0" fmla="*/ 16 w 56"/>
                  <a:gd name="T1" fmla="*/ 18 h 58"/>
                  <a:gd name="T2" fmla="*/ 18 w 56"/>
                  <a:gd name="T3" fmla="*/ 15 h 58"/>
                  <a:gd name="T4" fmla="*/ 22 w 56"/>
                  <a:gd name="T5" fmla="*/ 13 h 58"/>
                  <a:gd name="T6" fmla="*/ 24 w 56"/>
                  <a:gd name="T7" fmla="*/ 11 h 58"/>
                  <a:gd name="T8" fmla="*/ 27 w 56"/>
                  <a:gd name="T9" fmla="*/ 8 h 58"/>
                  <a:gd name="T10" fmla="*/ 29 w 56"/>
                  <a:gd name="T11" fmla="*/ 6 h 58"/>
                  <a:gd name="T12" fmla="*/ 33 w 56"/>
                  <a:gd name="T13" fmla="*/ 5 h 58"/>
                  <a:gd name="T14" fmla="*/ 35 w 56"/>
                  <a:gd name="T15" fmla="*/ 3 h 58"/>
                  <a:gd name="T16" fmla="*/ 37 w 56"/>
                  <a:gd name="T17" fmla="*/ 2 h 58"/>
                  <a:gd name="T18" fmla="*/ 40 w 56"/>
                  <a:gd name="T19" fmla="*/ 1 h 58"/>
                  <a:gd name="T20" fmla="*/ 42 w 56"/>
                  <a:gd name="T21" fmla="*/ 1 h 58"/>
                  <a:gd name="T22" fmla="*/ 44 w 56"/>
                  <a:gd name="T23" fmla="*/ 0 h 58"/>
                  <a:gd name="T24" fmla="*/ 47 w 56"/>
                  <a:gd name="T25" fmla="*/ 0 h 58"/>
                  <a:gd name="T26" fmla="*/ 49 w 56"/>
                  <a:gd name="T27" fmla="*/ 1 h 58"/>
                  <a:gd name="T28" fmla="*/ 50 w 56"/>
                  <a:gd name="T29" fmla="*/ 1 h 58"/>
                  <a:gd name="T30" fmla="*/ 52 w 56"/>
                  <a:gd name="T31" fmla="*/ 2 h 58"/>
                  <a:gd name="T32" fmla="*/ 54 w 56"/>
                  <a:gd name="T33" fmla="*/ 2 h 58"/>
                  <a:gd name="T34" fmla="*/ 55 w 56"/>
                  <a:gd name="T35" fmla="*/ 6 h 58"/>
                  <a:gd name="T36" fmla="*/ 56 w 56"/>
                  <a:gd name="T37" fmla="*/ 9 h 58"/>
                  <a:gd name="T38" fmla="*/ 56 w 56"/>
                  <a:gd name="T39" fmla="*/ 14 h 58"/>
                  <a:gd name="T40" fmla="*/ 55 w 56"/>
                  <a:gd name="T41" fmla="*/ 19 h 58"/>
                  <a:gd name="T42" fmla="*/ 53 w 56"/>
                  <a:gd name="T43" fmla="*/ 23 h 58"/>
                  <a:gd name="T44" fmla="*/ 49 w 56"/>
                  <a:gd name="T45" fmla="*/ 29 h 58"/>
                  <a:gd name="T46" fmla="*/ 46 w 56"/>
                  <a:gd name="T47" fmla="*/ 35 h 58"/>
                  <a:gd name="T48" fmla="*/ 41 w 56"/>
                  <a:gd name="T49" fmla="*/ 40 h 58"/>
                  <a:gd name="T50" fmla="*/ 39 w 56"/>
                  <a:gd name="T51" fmla="*/ 44 h 58"/>
                  <a:gd name="T52" fmla="*/ 36 w 56"/>
                  <a:gd name="T53" fmla="*/ 46 h 58"/>
                  <a:gd name="T54" fmla="*/ 34 w 56"/>
                  <a:gd name="T55" fmla="*/ 48 h 58"/>
                  <a:gd name="T56" fmla="*/ 30 w 56"/>
                  <a:gd name="T57" fmla="*/ 49 h 58"/>
                  <a:gd name="T58" fmla="*/ 28 w 56"/>
                  <a:gd name="T59" fmla="*/ 52 h 58"/>
                  <a:gd name="T60" fmla="*/ 25 w 56"/>
                  <a:gd name="T61" fmla="*/ 53 h 58"/>
                  <a:gd name="T62" fmla="*/ 23 w 56"/>
                  <a:gd name="T63" fmla="*/ 54 h 58"/>
                  <a:gd name="T64" fmla="*/ 19 w 56"/>
                  <a:gd name="T65" fmla="*/ 55 h 58"/>
                  <a:gd name="T66" fmla="*/ 17 w 56"/>
                  <a:gd name="T67" fmla="*/ 56 h 58"/>
                  <a:gd name="T68" fmla="*/ 15 w 56"/>
                  <a:gd name="T69" fmla="*/ 58 h 58"/>
                  <a:gd name="T70" fmla="*/ 12 w 56"/>
                  <a:gd name="T71" fmla="*/ 58 h 58"/>
                  <a:gd name="T72" fmla="*/ 11 w 56"/>
                  <a:gd name="T73" fmla="*/ 58 h 58"/>
                  <a:gd name="T74" fmla="*/ 9 w 56"/>
                  <a:gd name="T75" fmla="*/ 58 h 58"/>
                  <a:gd name="T76" fmla="*/ 6 w 56"/>
                  <a:gd name="T77" fmla="*/ 56 h 58"/>
                  <a:gd name="T78" fmla="*/ 5 w 56"/>
                  <a:gd name="T79" fmla="*/ 56 h 58"/>
                  <a:gd name="T80" fmla="*/ 4 w 56"/>
                  <a:gd name="T81" fmla="*/ 55 h 58"/>
                  <a:gd name="T82" fmla="*/ 1 w 56"/>
                  <a:gd name="T83" fmla="*/ 52 h 58"/>
                  <a:gd name="T84" fmla="*/ 0 w 56"/>
                  <a:gd name="T85" fmla="*/ 48 h 58"/>
                  <a:gd name="T86" fmla="*/ 1 w 56"/>
                  <a:gd name="T87" fmla="*/ 45 h 58"/>
                  <a:gd name="T88" fmla="*/ 1 w 56"/>
                  <a:gd name="T89" fmla="*/ 39 h 58"/>
                  <a:gd name="T90" fmla="*/ 4 w 56"/>
                  <a:gd name="T91" fmla="*/ 34 h 58"/>
                  <a:gd name="T92" fmla="*/ 7 w 56"/>
                  <a:gd name="T93" fmla="*/ 28 h 58"/>
                  <a:gd name="T94" fmla="*/ 11 w 56"/>
                  <a:gd name="T95" fmla="*/ 22 h 58"/>
                  <a:gd name="T96" fmla="*/ 16 w 56"/>
                  <a:gd name="T97"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 h="58">
                    <a:moveTo>
                      <a:pt x="16" y="18"/>
                    </a:moveTo>
                    <a:lnTo>
                      <a:pt x="18" y="15"/>
                    </a:lnTo>
                    <a:lnTo>
                      <a:pt x="22" y="13"/>
                    </a:lnTo>
                    <a:lnTo>
                      <a:pt x="24" y="11"/>
                    </a:lnTo>
                    <a:lnTo>
                      <a:pt x="27" y="8"/>
                    </a:lnTo>
                    <a:lnTo>
                      <a:pt x="29" y="6"/>
                    </a:lnTo>
                    <a:lnTo>
                      <a:pt x="33" y="5"/>
                    </a:lnTo>
                    <a:lnTo>
                      <a:pt x="35" y="3"/>
                    </a:lnTo>
                    <a:lnTo>
                      <a:pt x="37" y="2"/>
                    </a:lnTo>
                    <a:lnTo>
                      <a:pt x="40" y="1"/>
                    </a:lnTo>
                    <a:lnTo>
                      <a:pt x="42" y="1"/>
                    </a:lnTo>
                    <a:lnTo>
                      <a:pt x="44" y="0"/>
                    </a:lnTo>
                    <a:lnTo>
                      <a:pt x="47" y="0"/>
                    </a:lnTo>
                    <a:lnTo>
                      <a:pt x="49" y="1"/>
                    </a:lnTo>
                    <a:lnTo>
                      <a:pt x="50" y="1"/>
                    </a:lnTo>
                    <a:lnTo>
                      <a:pt x="52" y="2"/>
                    </a:lnTo>
                    <a:lnTo>
                      <a:pt x="54" y="2"/>
                    </a:lnTo>
                    <a:lnTo>
                      <a:pt x="55" y="6"/>
                    </a:lnTo>
                    <a:lnTo>
                      <a:pt x="56" y="9"/>
                    </a:lnTo>
                    <a:lnTo>
                      <a:pt x="56" y="14"/>
                    </a:lnTo>
                    <a:lnTo>
                      <a:pt x="55" y="19"/>
                    </a:lnTo>
                    <a:lnTo>
                      <a:pt x="53" y="23"/>
                    </a:lnTo>
                    <a:lnTo>
                      <a:pt x="49" y="29"/>
                    </a:lnTo>
                    <a:lnTo>
                      <a:pt x="46" y="35"/>
                    </a:lnTo>
                    <a:lnTo>
                      <a:pt x="41" y="40"/>
                    </a:lnTo>
                    <a:lnTo>
                      <a:pt x="39" y="44"/>
                    </a:lnTo>
                    <a:lnTo>
                      <a:pt x="36" y="46"/>
                    </a:lnTo>
                    <a:lnTo>
                      <a:pt x="34" y="48"/>
                    </a:lnTo>
                    <a:lnTo>
                      <a:pt x="30" y="49"/>
                    </a:lnTo>
                    <a:lnTo>
                      <a:pt x="28" y="52"/>
                    </a:lnTo>
                    <a:lnTo>
                      <a:pt x="25" y="53"/>
                    </a:lnTo>
                    <a:lnTo>
                      <a:pt x="23" y="54"/>
                    </a:lnTo>
                    <a:lnTo>
                      <a:pt x="19" y="55"/>
                    </a:lnTo>
                    <a:lnTo>
                      <a:pt x="17" y="56"/>
                    </a:lnTo>
                    <a:lnTo>
                      <a:pt x="15" y="58"/>
                    </a:lnTo>
                    <a:lnTo>
                      <a:pt x="12" y="58"/>
                    </a:lnTo>
                    <a:lnTo>
                      <a:pt x="11" y="58"/>
                    </a:lnTo>
                    <a:lnTo>
                      <a:pt x="9" y="58"/>
                    </a:lnTo>
                    <a:lnTo>
                      <a:pt x="6" y="56"/>
                    </a:lnTo>
                    <a:lnTo>
                      <a:pt x="5" y="56"/>
                    </a:lnTo>
                    <a:lnTo>
                      <a:pt x="4" y="55"/>
                    </a:lnTo>
                    <a:lnTo>
                      <a:pt x="1" y="52"/>
                    </a:lnTo>
                    <a:lnTo>
                      <a:pt x="0" y="48"/>
                    </a:lnTo>
                    <a:lnTo>
                      <a:pt x="1" y="45"/>
                    </a:lnTo>
                    <a:lnTo>
                      <a:pt x="1" y="39"/>
                    </a:lnTo>
                    <a:lnTo>
                      <a:pt x="4" y="34"/>
                    </a:lnTo>
                    <a:lnTo>
                      <a:pt x="7" y="28"/>
                    </a:lnTo>
                    <a:lnTo>
                      <a:pt x="11" y="22"/>
                    </a:lnTo>
                    <a:lnTo>
                      <a:pt x="16" y="18"/>
                    </a:lnTo>
                    <a:close/>
                  </a:path>
                </a:pathLst>
              </a:custGeom>
              <a:solidFill>
                <a:srgbClr val="CC99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3" name="Freeform 851"/>
              <p:cNvSpPr>
                <a:spLocks/>
              </p:cNvSpPr>
              <p:nvPr/>
            </p:nvSpPr>
            <p:spPr bwMode="auto">
              <a:xfrm>
                <a:off x="1044" y="2605"/>
                <a:ext cx="3" cy="4"/>
              </a:xfrm>
              <a:custGeom>
                <a:avLst/>
                <a:gdLst>
                  <a:gd name="T0" fmla="*/ 2 w 3"/>
                  <a:gd name="T1" fmla="*/ 0 h 4"/>
                  <a:gd name="T2" fmla="*/ 2 w 3"/>
                  <a:gd name="T3" fmla="*/ 0 h 4"/>
                  <a:gd name="T4" fmla="*/ 0 w 3"/>
                  <a:gd name="T5" fmla="*/ 2 h 4"/>
                  <a:gd name="T6" fmla="*/ 1 w 3"/>
                  <a:gd name="T7" fmla="*/ 4 h 4"/>
                  <a:gd name="T8" fmla="*/ 3 w 3"/>
                  <a:gd name="T9" fmla="*/ 1 h 4"/>
                  <a:gd name="T10" fmla="*/ 3 w 3"/>
                  <a:gd name="T11" fmla="*/ 1 h 4"/>
                  <a:gd name="T12" fmla="*/ 2 w 3"/>
                  <a:gd name="T13" fmla="*/ 0 h 4"/>
                  <a:gd name="T14" fmla="*/ 2 w 3"/>
                  <a:gd name="T15" fmla="*/ 0 h 4"/>
                  <a:gd name="T16" fmla="*/ 2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0"/>
                    </a:moveTo>
                    <a:lnTo>
                      <a:pt x="2" y="0"/>
                    </a:lnTo>
                    <a:lnTo>
                      <a:pt x="0" y="2"/>
                    </a:lnTo>
                    <a:lnTo>
                      <a:pt x="1" y="4"/>
                    </a:lnTo>
                    <a:lnTo>
                      <a:pt x="3" y="1"/>
                    </a:lnTo>
                    <a:lnTo>
                      <a:pt x="3" y="1"/>
                    </a:lnTo>
                    <a:lnTo>
                      <a:pt x="2"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4" name="Freeform 852"/>
              <p:cNvSpPr>
                <a:spLocks/>
              </p:cNvSpPr>
              <p:nvPr/>
            </p:nvSpPr>
            <p:spPr bwMode="auto">
              <a:xfrm>
                <a:off x="1046" y="2603"/>
                <a:ext cx="4" cy="3"/>
              </a:xfrm>
              <a:custGeom>
                <a:avLst/>
                <a:gdLst>
                  <a:gd name="T0" fmla="*/ 3 w 4"/>
                  <a:gd name="T1" fmla="*/ 0 h 3"/>
                  <a:gd name="T2" fmla="*/ 3 w 4"/>
                  <a:gd name="T3" fmla="*/ 0 h 3"/>
                  <a:gd name="T4" fmla="*/ 0 w 4"/>
                  <a:gd name="T5" fmla="*/ 2 h 3"/>
                  <a:gd name="T6" fmla="*/ 1 w 4"/>
                  <a:gd name="T7" fmla="*/ 3 h 3"/>
                  <a:gd name="T8" fmla="*/ 4 w 4"/>
                  <a:gd name="T9" fmla="*/ 1 h 3"/>
                  <a:gd name="T10" fmla="*/ 4 w 4"/>
                  <a:gd name="T11" fmla="*/ 1 h 3"/>
                  <a:gd name="T12" fmla="*/ 3 w 4"/>
                  <a:gd name="T13" fmla="*/ 0 h 3"/>
                  <a:gd name="T14" fmla="*/ 3 w 4"/>
                  <a:gd name="T15" fmla="*/ 0 h 3"/>
                  <a:gd name="T16" fmla="*/ 3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0"/>
                    </a:moveTo>
                    <a:lnTo>
                      <a:pt x="3" y="0"/>
                    </a:lnTo>
                    <a:lnTo>
                      <a:pt x="0" y="2"/>
                    </a:lnTo>
                    <a:lnTo>
                      <a:pt x="1" y="3"/>
                    </a:lnTo>
                    <a:lnTo>
                      <a:pt x="4" y="1"/>
                    </a:lnTo>
                    <a:lnTo>
                      <a:pt x="4" y="1"/>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5" name="Freeform 853"/>
              <p:cNvSpPr>
                <a:spLocks/>
              </p:cNvSpPr>
              <p:nvPr/>
            </p:nvSpPr>
            <p:spPr bwMode="auto">
              <a:xfrm>
                <a:off x="1049" y="2600"/>
                <a:ext cx="3" cy="4"/>
              </a:xfrm>
              <a:custGeom>
                <a:avLst/>
                <a:gdLst>
                  <a:gd name="T0" fmla="*/ 2 w 3"/>
                  <a:gd name="T1" fmla="*/ 0 h 4"/>
                  <a:gd name="T2" fmla="*/ 2 w 3"/>
                  <a:gd name="T3" fmla="*/ 0 h 4"/>
                  <a:gd name="T4" fmla="*/ 0 w 3"/>
                  <a:gd name="T5" fmla="*/ 3 h 4"/>
                  <a:gd name="T6" fmla="*/ 1 w 3"/>
                  <a:gd name="T7" fmla="*/ 4 h 4"/>
                  <a:gd name="T8" fmla="*/ 3 w 3"/>
                  <a:gd name="T9" fmla="*/ 2 h 4"/>
                  <a:gd name="T10" fmla="*/ 3 w 3"/>
                  <a:gd name="T11" fmla="*/ 2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lnTo>
                      <a:pt x="2" y="0"/>
                    </a:lnTo>
                    <a:lnTo>
                      <a:pt x="0" y="3"/>
                    </a:lnTo>
                    <a:lnTo>
                      <a:pt x="1" y="4"/>
                    </a:lnTo>
                    <a:lnTo>
                      <a:pt x="3" y="2"/>
                    </a:lnTo>
                    <a:lnTo>
                      <a:pt x="3"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6" name="Freeform 854"/>
              <p:cNvSpPr>
                <a:spLocks/>
              </p:cNvSpPr>
              <p:nvPr/>
            </p:nvSpPr>
            <p:spPr bwMode="auto">
              <a:xfrm>
                <a:off x="1051" y="2598"/>
                <a:ext cx="5" cy="4"/>
              </a:xfrm>
              <a:custGeom>
                <a:avLst/>
                <a:gdLst>
                  <a:gd name="T0" fmla="*/ 4 w 5"/>
                  <a:gd name="T1" fmla="*/ 0 h 4"/>
                  <a:gd name="T2" fmla="*/ 4 w 5"/>
                  <a:gd name="T3" fmla="*/ 0 h 4"/>
                  <a:gd name="T4" fmla="*/ 0 w 5"/>
                  <a:gd name="T5" fmla="*/ 2 h 4"/>
                  <a:gd name="T6" fmla="*/ 1 w 5"/>
                  <a:gd name="T7" fmla="*/ 4 h 4"/>
                  <a:gd name="T8" fmla="*/ 5 w 5"/>
                  <a:gd name="T9" fmla="*/ 2 h 4"/>
                  <a:gd name="T10" fmla="*/ 5 w 5"/>
                  <a:gd name="T11" fmla="*/ 2 h 4"/>
                  <a:gd name="T12" fmla="*/ 4 w 5"/>
                  <a:gd name="T13" fmla="*/ 0 h 4"/>
                  <a:gd name="T14" fmla="*/ 4 w 5"/>
                  <a:gd name="T15" fmla="*/ 0 h 4"/>
                  <a:gd name="T16" fmla="*/ 4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4" y="0"/>
                    </a:moveTo>
                    <a:lnTo>
                      <a:pt x="4" y="0"/>
                    </a:lnTo>
                    <a:lnTo>
                      <a:pt x="0" y="2"/>
                    </a:lnTo>
                    <a:lnTo>
                      <a:pt x="1" y="4"/>
                    </a:lnTo>
                    <a:lnTo>
                      <a:pt x="5" y="2"/>
                    </a:lnTo>
                    <a:lnTo>
                      <a:pt x="5" y="2"/>
                    </a:lnTo>
                    <a:lnTo>
                      <a:pt x="4" y="0"/>
                    </a:lnTo>
                    <a:lnTo>
                      <a:pt x="4"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7" name="Freeform 855"/>
              <p:cNvSpPr>
                <a:spLocks/>
              </p:cNvSpPr>
              <p:nvPr/>
            </p:nvSpPr>
            <p:spPr bwMode="auto">
              <a:xfrm>
                <a:off x="1055" y="2597"/>
                <a:ext cx="3" cy="3"/>
              </a:xfrm>
              <a:custGeom>
                <a:avLst/>
                <a:gdLst>
                  <a:gd name="T0" fmla="*/ 2 w 3"/>
                  <a:gd name="T1" fmla="*/ 0 h 3"/>
                  <a:gd name="T2" fmla="*/ 2 w 3"/>
                  <a:gd name="T3" fmla="*/ 0 h 3"/>
                  <a:gd name="T4" fmla="*/ 0 w 3"/>
                  <a:gd name="T5" fmla="*/ 1 h 3"/>
                  <a:gd name="T6" fmla="*/ 1 w 3"/>
                  <a:gd name="T7" fmla="*/ 3 h 3"/>
                  <a:gd name="T8" fmla="*/ 3 w 3"/>
                  <a:gd name="T9" fmla="*/ 1 h 3"/>
                  <a:gd name="T10" fmla="*/ 3 w 3"/>
                  <a:gd name="T11" fmla="*/ 1 h 3"/>
                  <a:gd name="T12" fmla="*/ 3 w 3"/>
                  <a:gd name="T13" fmla="*/ 1 h 3"/>
                  <a:gd name="T14" fmla="*/ 3 w 3"/>
                  <a:gd name="T15" fmla="*/ 1 h 3"/>
                  <a:gd name="T16" fmla="*/ 3 w 3"/>
                  <a:gd name="T17" fmla="*/ 1 h 3"/>
                  <a:gd name="T18" fmla="*/ 2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2" y="0"/>
                    </a:moveTo>
                    <a:lnTo>
                      <a:pt x="2" y="0"/>
                    </a:lnTo>
                    <a:lnTo>
                      <a:pt x="0" y="1"/>
                    </a:lnTo>
                    <a:lnTo>
                      <a:pt x="1" y="3"/>
                    </a:lnTo>
                    <a:lnTo>
                      <a:pt x="3" y="1"/>
                    </a:lnTo>
                    <a:lnTo>
                      <a:pt x="3" y="1"/>
                    </a:lnTo>
                    <a:lnTo>
                      <a:pt x="3" y="1"/>
                    </a:lnTo>
                    <a:lnTo>
                      <a:pt x="3" y="1"/>
                    </a:lnTo>
                    <a:lnTo>
                      <a:pt x="3" y="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8" name="Freeform 856"/>
              <p:cNvSpPr>
                <a:spLocks/>
              </p:cNvSpPr>
              <p:nvPr/>
            </p:nvSpPr>
            <p:spPr bwMode="auto">
              <a:xfrm>
                <a:off x="1057" y="2594"/>
                <a:ext cx="4" cy="4"/>
              </a:xfrm>
              <a:custGeom>
                <a:avLst/>
                <a:gdLst>
                  <a:gd name="T0" fmla="*/ 2 w 4"/>
                  <a:gd name="T1" fmla="*/ 0 h 4"/>
                  <a:gd name="T2" fmla="*/ 2 w 4"/>
                  <a:gd name="T3" fmla="*/ 0 h 4"/>
                  <a:gd name="T4" fmla="*/ 0 w 4"/>
                  <a:gd name="T5" fmla="*/ 3 h 4"/>
                  <a:gd name="T6" fmla="*/ 1 w 4"/>
                  <a:gd name="T7" fmla="*/ 4 h 4"/>
                  <a:gd name="T8" fmla="*/ 4 w 4"/>
                  <a:gd name="T9" fmla="*/ 3 h 4"/>
                  <a:gd name="T10" fmla="*/ 4 w 4"/>
                  <a:gd name="T11" fmla="*/ 3 h 4"/>
                  <a:gd name="T12" fmla="*/ 2 w 4"/>
                  <a:gd name="T13" fmla="*/ 0 h 4"/>
                  <a:gd name="T14" fmla="*/ 2 w 4"/>
                  <a:gd name="T15" fmla="*/ 0 h 4"/>
                  <a:gd name="T16" fmla="*/ 2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0"/>
                    </a:moveTo>
                    <a:lnTo>
                      <a:pt x="2" y="0"/>
                    </a:lnTo>
                    <a:lnTo>
                      <a:pt x="0" y="3"/>
                    </a:lnTo>
                    <a:lnTo>
                      <a:pt x="1" y="4"/>
                    </a:lnTo>
                    <a:lnTo>
                      <a:pt x="4" y="3"/>
                    </a:lnTo>
                    <a:lnTo>
                      <a:pt x="4" y="3"/>
                    </a:lnTo>
                    <a:lnTo>
                      <a:pt x="2"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9" name="Freeform 857"/>
              <p:cNvSpPr>
                <a:spLocks/>
              </p:cNvSpPr>
              <p:nvPr/>
            </p:nvSpPr>
            <p:spPr bwMode="auto">
              <a:xfrm>
                <a:off x="1059" y="2593"/>
                <a:ext cx="4" cy="4"/>
              </a:xfrm>
              <a:custGeom>
                <a:avLst/>
                <a:gdLst>
                  <a:gd name="T0" fmla="*/ 3 w 4"/>
                  <a:gd name="T1" fmla="*/ 0 h 4"/>
                  <a:gd name="T2" fmla="*/ 3 w 4"/>
                  <a:gd name="T3" fmla="*/ 0 h 4"/>
                  <a:gd name="T4" fmla="*/ 0 w 4"/>
                  <a:gd name="T5" fmla="*/ 1 h 4"/>
                  <a:gd name="T6" fmla="*/ 2 w 4"/>
                  <a:gd name="T7" fmla="*/ 4 h 4"/>
                  <a:gd name="T8" fmla="*/ 4 w 4"/>
                  <a:gd name="T9" fmla="*/ 3 h 4"/>
                  <a:gd name="T10" fmla="*/ 4 w 4"/>
                  <a:gd name="T11" fmla="*/ 3 h 4"/>
                  <a:gd name="T12" fmla="*/ 3 w 4"/>
                  <a:gd name="T13" fmla="*/ 0 h 4"/>
                  <a:gd name="T14" fmla="*/ 3 w 4"/>
                  <a:gd name="T15" fmla="*/ 0 h 4"/>
                  <a:gd name="T16" fmla="*/ 3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3" y="0"/>
                    </a:moveTo>
                    <a:lnTo>
                      <a:pt x="3" y="0"/>
                    </a:lnTo>
                    <a:lnTo>
                      <a:pt x="0" y="1"/>
                    </a:lnTo>
                    <a:lnTo>
                      <a:pt x="2" y="4"/>
                    </a:lnTo>
                    <a:lnTo>
                      <a:pt x="4" y="3"/>
                    </a:lnTo>
                    <a:lnTo>
                      <a:pt x="4" y="3"/>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0" name="Freeform 858"/>
              <p:cNvSpPr>
                <a:spLocks/>
              </p:cNvSpPr>
              <p:nvPr/>
            </p:nvSpPr>
            <p:spPr bwMode="auto">
              <a:xfrm>
                <a:off x="1062" y="2592"/>
                <a:ext cx="3" cy="4"/>
              </a:xfrm>
              <a:custGeom>
                <a:avLst/>
                <a:gdLst>
                  <a:gd name="T0" fmla="*/ 3 w 3"/>
                  <a:gd name="T1" fmla="*/ 0 h 4"/>
                  <a:gd name="T2" fmla="*/ 3 w 3"/>
                  <a:gd name="T3" fmla="*/ 0 h 4"/>
                  <a:gd name="T4" fmla="*/ 0 w 3"/>
                  <a:gd name="T5" fmla="*/ 1 h 4"/>
                  <a:gd name="T6" fmla="*/ 1 w 3"/>
                  <a:gd name="T7" fmla="*/ 4 h 4"/>
                  <a:gd name="T8" fmla="*/ 3 w 3"/>
                  <a:gd name="T9" fmla="*/ 2 h 4"/>
                  <a:gd name="T10" fmla="*/ 3 w 3"/>
                  <a:gd name="T11" fmla="*/ 2 h 4"/>
                  <a:gd name="T12" fmla="*/ 3 w 3"/>
                  <a:gd name="T13" fmla="*/ 0 h 4"/>
                  <a:gd name="T14" fmla="*/ 3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0"/>
                    </a:lnTo>
                    <a:lnTo>
                      <a:pt x="0" y="1"/>
                    </a:lnTo>
                    <a:lnTo>
                      <a:pt x="1" y="4"/>
                    </a:lnTo>
                    <a:lnTo>
                      <a:pt x="3" y="2"/>
                    </a:lnTo>
                    <a:lnTo>
                      <a:pt x="3" y="2"/>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1" name="Freeform 859"/>
              <p:cNvSpPr>
                <a:spLocks/>
              </p:cNvSpPr>
              <p:nvPr/>
            </p:nvSpPr>
            <p:spPr bwMode="auto">
              <a:xfrm>
                <a:off x="1065" y="2591"/>
                <a:ext cx="3" cy="3"/>
              </a:xfrm>
              <a:custGeom>
                <a:avLst/>
                <a:gdLst>
                  <a:gd name="T0" fmla="*/ 3 w 3"/>
                  <a:gd name="T1" fmla="*/ 0 h 3"/>
                  <a:gd name="T2" fmla="*/ 3 w 3"/>
                  <a:gd name="T3" fmla="*/ 0 h 3"/>
                  <a:gd name="T4" fmla="*/ 0 w 3"/>
                  <a:gd name="T5" fmla="*/ 1 h 3"/>
                  <a:gd name="T6" fmla="*/ 0 w 3"/>
                  <a:gd name="T7" fmla="*/ 3 h 3"/>
                  <a:gd name="T8" fmla="*/ 3 w 3"/>
                  <a:gd name="T9" fmla="*/ 2 h 3"/>
                  <a:gd name="T10" fmla="*/ 3 w 3"/>
                  <a:gd name="T11" fmla="*/ 2 h 3"/>
                  <a:gd name="T12" fmla="*/ 3 w 3"/>
                  <a:gd name="T13" fmla="*/ 0 h 3"/>
                  <a:gd name="T14" fmla="*/ 3 w 3"/>
                  <a:gd name="T15" fmla="*/ 0 h 3"/>
                  <a:gd name="T16" fmla="*/ 3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0"/>
                    </a:moveTo>
                    <a:lnTo>
                      <a:pt x="3" y="0"/>
                    </a:lnTo>
                    <a:lnTo>
                      <a:pt x="0" y="1"/>
                    </a:lnTo>
                    <a:lnTo>
                      <a:pt x="0" y="3"/>
                    </a:lnTo>
                    <a:lnTo>
                      <a:pt x="3" y="2"/>
                    </a:lnTo>
                    <a:lnTo>
                      <a:pt x="3" y="2"/>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2" name="Freeform 860"/>
              <p:cNvSpPr>
                <a:spLocks/>
              </p:cNvSpPr>
              <p:nvPr/>
            </p:nvSpPr>
            <p:spPr bwMode="auto">
              <a:xfrm>
                <a:off x="1068" y="2591"/>
                <a:ext cx="2" cy="2"/>
              </a:xfrm>
              <a:custGeom>
                <a:avLst/>
                <a:gdLst>
                  <a:gd name="T0" fmla="*/ 2 w 2"/>
                  <a:gd name="T1" fmla="*/ 0 h 2"/>
                  <a:gd name="T2" fmla="*/ 2 w 2"/>
                  <a:gd name="T3" fmla="*/ 0 h 2"/>
                  <a:gd name="T4" fmla="*/ 0 w 2"/>
                  <a:gd name="T5" fmla="*/ 0 h 2"/>
                  <a:gd name="T6" fmla="*/ 0 w 2"/>
                  <a:gd name="T7" fmla="*/ 2 h 2"/>
                  <a:gd name="T8" fmla="*/ 2 w 2"/>
                  <a:gd name="T9" fmla="*/ 2 h 2"/>
                  <a:gd name="T10" fmla="*/ 2 w 2"/>
                  <a:gd name="T11" fmla="*/ 2 h 2"/>
                  <a:gd name="T12" fmla="*/ 2 w 2"/>
                  <a:gd name="T13" fmla="*/ 0 h 2"/>
                  <a:gd name="T14" fmla="*/ 2 w 2"/>
                  <a:gd name="T15" fmla="*/ 0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0"/>
                    </a:moveTo>
                    <a:lnTo>
                      <a:pt x="2" y="0"/>
                    </a:lnTo>
                    <a:lnTo>
                      <a:pt x="0" y="0"/>
                    </a:lnTo>
                    <a:lnTo>
                      <a:pt x="0" y="2"/>
                    </a:lnTo>
                    <a:lnTo>
                      <a:pt x="2" y="2"/>
                    </a:lnTo>
                    <a:lnTo>
                      <a:pt x="2" y="2"/>
                    </a:lnTo>
                    <a:lnTo>
                      <a:pt x="2"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3" name="Freeform 861"/>
              <p:cNvSpPr>
                <a:spLocks/>
              </p:cNvSpPr>
              <p:nvPr/>
            </p:nvSpPr>
            <p:spPr bwMode="auto">
              <a:xfrm>
                <a:off x="1070" y="2591"/>
                <a:ext cx="2" cy="2"/>
              </a:xfrm>
              <a:custGeom>
                <a:avLst/>
                <a:gdLst>
                  <a:gd name="T0" fmla="*/ 2 w 2"/>
                  <a:gd name="T1" fmla="*/ 0 h 2"/>
                  <a:gd name="T2" fmla="*/ 2 w 2"/>
                  <a:gd name="T3" fmla="*/ 0 h 2"/>
                  <a:gd name="T4" fmla="*/ 0 w 2"/>
                  <a:gd name="T5" fmla="*/ 0 h 2"/>
                  <a:gd name="T6" fmla="*/ 0 w 2"/>
                  <a:gd name="T7" fmla="*/ 2 h 2"/>
                  <a:gd name="T8" fmla="*/ 2 w 2"/>
                  <a:gd name="T9" fmla="*/ 1 h 2"/>
                  <a:gd name="T10" fmla="*/ 2 w 2"/>
                  <a:gd name="T11" fmla="*/ 1 h 2"/>
                  <a:gd name="T12" fmla="*/ 2 w 2"/>
                  <a:gd name="T13" fmla="*/ 0 h 2"/>
                  <a:gd name="T14" fmla="*/ 2 w 2"/>
                  <a:gd name="T15" fmla="*/ 0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0"/>
                    </a:moveTo>
                    <a:lnTo>
                      <a:pt x="2" y="0"/>
                    </a:lnTo>
                    <a:lnTo>
                      <a:pt x="0" y="0"/>
                    </a:lnTo>
                    <a:lnTo>
                      <a:pt x="0" y="2"/>
                    </a:lnTo>
                    <a:lnTo>
                      <a:pt x="2" y="1"/>
                    </a:lnTo>
                    <a:lnTo>
                      <a:pt x="2" y="1"/>
                    </a:lnTo>
                    <a:lnTo>
                      <a:pt x="2"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4" name="Freeform 862"/>
              <p:cNvSpPr>
                <a:spLocks/>
              </p:cNvSpPr>
              <p:nvPr/>
            </p:nvSpPr>
            <p:spPr bwMode="auto">
              <a:xfrm>
                <a:off x="1072" y="2590"/>
                <a:ext cx="3" cy="2"/>
              </a:xfrm>
              <a:custGeom>
                <a:avLst/>
                <a:gdLst>
                  <a:gd name="T0" fmla="*/ 3 w 3"/>
                  <a:gd name="T1" fmla="*/ 0 h 2"/>
                  <a:gd name="T2" fmla="*/ 3 w 3"/>
                  <a:gd name="T3" fmla="*/ 0 h 2"/>
                  <a:gd name="T4" fmla="*/ 0 w 3"/>
                  <a:gd name="T5" fmla="*/ 1 h 2"/>
                  <a:gd name="T6" fmla="*/ 0 w 3"/>
                  <a:gd name="T7" fmla="*/ 2 h 2"/>
                  <a:gd name="T8" fmla="*/ 3 w 3"/>
                  <a:gd name="T9" fmla="*/ 2 h 2"/>
                  <a:gd name="T10" fmla="*/ 3 w 3"/>
                  <a:gd name="T11" fmla="*/ 2 h 2"/>
                  <a:gd name="T12" fmla="*/ 3 w 3"/>
                  <a:gd name="T13" fmla="*/ 0 h 2"/>
                  <a:gd name="T14" fmla="*/ 3 w 3"/>
                  <a:gd name="T15" fmla="*/ 0 h 2"/>
                  <a:gd name="T16" fmla="*/ 3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0"/>
                    </a:moveTo>
                    <a:lnTo>
                      <a:pt x="3" y="0"/>
                    </a:lnTo>
                    <a:lnTo>
                      <a:pt x="0" y="1"/>
                    </a:lnTo>
                    <a:lnTo>
                      <a:pt x="0" y="2"/>
                    </a:lnTo>
                    <a:lnTo>
                      <a:pt x="3" y="2"/>
                    </a:lnTo>
                    <a:lnTo>
                      <a:pt x="3" y="2"/>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5" name="Freeform 863"/>
              <p:cNvSpPr>
                <a:spLocks/>
              </p:cNvSpPr>
              <p:nvPr/>
            </p:nvSpPr>
            <p:spPr bwMode="auto">
              <a:xfrm>
                <a:off x="1075" y="2590"/>
                <a:ext cx="2" cy="2"/>
              </a:xfrm>
              <a:custGeom>
                <a:avLst/>
                <a:gdLst>
                  <a:gd name="T0" fmla="*/ 2 w 2"/>
                  <a:gd name="T1" fmla="*/ 1 h 2"/>
                  <a:gd name="T2" fmla="*/ 2 w 2"/>
                  <a:gd name="T3" fmla="*/ 1 h 2"/>
                  <a:gd name="T4" fmla="*/ 0 w 2"/>
                  <a:gd name="T5" fmla="*/ 0 h 2"/>
                  <a:gd name="T6" fmla="*/ 0 w 2"/>
                  <a:gd name="T7" fmla="*/ 2 h 2"/>
                  <a:gd name="T8" fmla="*/ 1 w 2"/>
                  <a:gd name="T9" fmla="*/ 2 h 2"/>
                  <a:gd name="T10" fmla="*/ 1 w 2"/>
                  <a:gd name="T11" fmla="*/ 2 h 2"/>
                  <a:gd name="T12" fmla="*/ 2 w 2"/>
                  <a:gd name="T13" fmla="*/ 1 h 2"/>
                  <a:gd name="T14" fmla="*/ 2 w 2"/>
                  <a:gd name="T15" fmla="*/ 1 h 2"/>
                  <a:gd name="T16" fmla="*/ 2 w 2"/>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1"/>
                    </a:moveTo>
                    <a:lnTo>
                      <a:pt x="2" y="1"/>
                    </a:lnTo>
                    <a:lnTo>
                      <a:pt x="0" y="0"/>
                    </a:lnTo>
                    <a:lnTo>
                      <a:pt x="0" y="2"/>
                    </a:lnTo>
                    <a:lnTo>
                      <a:pt x="1" y="2"/>
                    </a:lnTo>
                    <a:lnTo>
                      <a:pt x="1" y="2"/>
                    </a:lnTo>
                    <a:lnTo>
                      <a:pt x="2" y="1"/>
                    </a:lnTo>
                    <a:lnTo>
                      <a:pt x="2" y="1"/>
                    </a:lnTo>
                    <a:lnTo>
                      <a:pt x="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6" name="Freeform 864"/>
              <p:cNvSpPr>
                <a:spLocks/>
              </p:cNvSpPr>
              <p:nvPr/>
            </p:nvSpPr>
            <p:spPr bwMode="auto">
              <a:xfrm>
                <a:off x="1076" y="2591"/>
                <a:ext cx="2" cy="2"/>
              </a:xfrm>
              <a:custGeom>
                <a:avLst/>
                <a:gdLst>
                  <a:gd name="T0" fmla="*/ 2 w 2"/>
                  <a:gd name="T1" fmla="*/ 0 h 2"/>
                  <a:gd name="T2" fmla="*/ 2 w 2"/>
                  <a:gd name="T3" fmla="*/ 0 h 2"/>
                  <a:gd name="T4" fmla="*/ 1 w 2"/>
                  <a:gd name="T5" fmla="*/ 0 h 2"/>
                  <a:gd name="T6" fmla="*/ 0 w 2"/>
                  <a:gd name="T7" fmla="*/ 1 h 2"/>
                  <a:gd name="T8" fmla="*/ 2 w 2"/>
                  <a:gd name="T9" fmla="*/ 2 h 2"/>
                  <a:gd name="T10" fmla="*/ 2 w 2"/>
                  <a:gd name="T11" fmla="*/ 2 h 2"/>
                  <a:gd name="T12" fmla="*/ 2 w 2"/>
                  <a:gd name="T13" fmla="*/ 0 h 2"/>
                  <a:gd name="T14" fmla="*/ 2 w 2"/>
                  <a:gd name="T15" fmla="*/ 0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0"/>
                    </a:moveTo>
                    <a:lnTo>
                      <a:pt x="2" y="0"/>
                    </a:lnTo>
                    <a:lnTo>
                      <a:pt x="1" y="0"/>
                    </a:lnTo>
                    <a:lnTo>
                      <a:pt x="0" y="1"/>
                    </a:lnTo>
                    <a:lnTo>
                      <a:pt x="2" y="2"/>
                    </a:lnTo>
                    <a:lnTo>
                      <a:pt x="2" y="2"/>
                    </a:lnTo>
                    <a:lnTo>
                      <a:pt x="2"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7" name="Freeform 865"/>
              <p:cNvSpPr>
                <a:spLocks/>
              </p:cNvSpPr>
              <p:nvPr/>
            </p:nvSpPr>
            <p:spPr bwMode="auto">
              <a:xfrm>
                <a:off x="1078" y="2591"/>
                <a:ext cx="3" cy="2"/>
              </a:xfrm>
              <a:custGeom>
                <a:avLst/>
                <a:gdLst>
                  <a:gd name="T0" fmla="*/ 3 w 3"/>
                  <a:gd name="T1" fmla="*/ 1 h 2"/>
                  <a:gd name="T2" fmla="*/ 3 w 3"/>
                  <a:gd name="T3" fmla="*/ 1 h 2"/>
                  <a:gd name="T4" fmla="*/ 0 w 3"/>
                  <a:gd name="T5" fmla="*/ 0 h 2"/>
                  <a:gd name="T6" fmla="*/ 0 w 3"/>
                  <a:gd name="T7" fmla="*/ 2 h 2"/>
                  <a:gd name="T8" fmla="*/ 2 w 3"/>
                  <a:gd name="T9" fmla="*/ 2 h 2"/>
                  <a:gd name="T10" fmla="*/ 2 w 3"/>
                  <a:gd name="T11" fmla="*/ 2 h 2"/>
                  <a:gd name="T12" fmla="*/ 3 w 3"/>
                  <a:gd name="T13" fmla="*/ 1 h 2"/>
                  <a:gd name="T14" fmla="*/ 3 w 3"/>
                  <a:gd name="T15" fmla="*/ 1 h 2"/>
                  <a:gd name="T16" fmla="*/ 3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1"/>
                    </a:moveTo>
                    <a:lnTo>
                      <a:pt x="3" y="1"/>
                    </a:lnTo>
                    <a:lnTo>
                      <a:pt x="0" y="0"/>
                    </a:lnTo>
                    <a:lnTo>
                      <a:pt x="0" y="2"/>
                    </a:lnTo>
                    <a:lnTo>
                      <a:pt x="2" y="2"/>
                    </a:lnTo>
                    <a:lnTo>
                      <a:pt x="2" y="2"/>
                    </a:lnTo>
                    <a:lnTo>
                      <a:pt x="3" y="1"/>
                    </a:lnTo>
                    <a:lnTo>
                      <a:pt x="3" y="1"/>
                    </a:lnTo>
                    <a:lnTo>
                      <a:pt x="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8" name="Freeform 866"/>
              <p:cNvSpPr>
                <a:spLocks/>
              </p:cNvSpPr>
              <p:nvPr/>
            </p:nvSpPr>
            <p:spPr bwMode="auto">
              <a:xfrm>
                <a:off x="1080" y="2592"/>
                <a:ext cx="2" cy="2"/>
              </a:xfrm>
              <a:custGeom>
                <a:avLst/>
                <a:gdLst>
                  <a:gd name="T0" fmla="*/ 2 w 2"/>
                  <a:gd name="T1" fmla="*/ 1 h 2"/>
                  <a:gd name="T2" fmla="*/ 2 w 2"/>
                  <a:gd name="T3" fmla="*/ 1 h 2"/>
                  <a:gd name="T4" fmla="*/ 1 w 2"/>
                  <a:gd name="T5" fmla="*/ 0 h 2"/>
                  <a:gd name="T6" fmla="*/ 0 w 2"/>
                  <a:gd name="T7" fmla="*/ 1 h 2"/>
                  <a:gd name="T8" fmla="*/ 1 w 2"/>
                  <a:gd name="T9" fmla="*/ 2 h 2"/>
                  <a:gd name="T10" fmla="*/ 1 w 2"/>
                  <a:gd name="T11" fmla="*/ 2 h 2"/>
                  <a:gd name="T12" fmla="*/ 2 w 2"/>
                  <a:gd name="T13" fmla="*/ 1 h 2"/>
                  <a:gd name="T14" fmla="*/ 2 w 2"/>
                  <a:gd name="T15" fmla="*/ 1 h 2"/>
                  <a:gd name="T16" fmla="*/ 2 w 2"/>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1"/>
                    </a:moveTo>
                    <a:lnTo>
                      <a:pt x="2" y="1"/>
                    </a:lnTo>
                    <a:lnTo>
                      <a:pt x="1" y="0"/>
                    </a:lnTo>
                    <a:lnTo>
                      <a:pt x="0" y="1"/>
                    </a:lnTo>
                    <a:lnTo>
                      <a:pt x="1" y="2"/>
                    </a:lnTo>
                    <a:lnTo>
                      <a:pt x="1" y="2"/>
                    </a:lnTo>
                    <a:lnTo>
                      <a:pt x="2" y="1"/>
                    </a:lnTo>
                    <a:lnTo>
                      <a:pt x="2" y="1"/>
                    </a:lnTo>
                    <a:lnTo>
                      <a:pt x="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9" name="Freeform 867"/>
              <p:cNvSpPr>
                <a:spLocks/>
              </p:cNvSpPr>
              <p:nvPr/>
            </p:nvSpPr>
            <p:spPr bwMode="auto">
              <a:xfrm>
                <a:off x="1081" y="2593"/>
                <a:ext cx="3" cy="4"/>
              </a:xfrm>
              <a:custGeom>
                <a:avLst/>
                <a:gdLst>
                  <a:gd name="T0" fmla="*/ 3 w 3"/>
                  <a:gd name="T1" fmla="*/ 4 h 4"/>
                  <a:gd name="T2" fmla="*/ 3 w 3"/>
                  <a:gd name="T3" fmla="*/ 3 h 4"/>
                  <a:gd name="T4" fmla="*/ 1 w 3"/>
                  <a:gd name="T5" fmla="*/ 0 h 4"/>
                  <a:gd name="T6" fmla="*/ 0 w 3"/>
                  <a:gd name="T7" fmla="*/ 1 h 4"/>
                  <a:gd name="T8" fmla="*/ 2 w 3"/>
                  <a:gd name="T9" fmla="*/ 4 h 4"/>
                  <a:gd name="T10" fmla="*/ 1 w 3"/>
                  <a:gd name="T11" fmla="*/ 4 h 4"/>
                  <a:gd name="T12" fmla="*/ 3 w 3"/>
                  <a:gd name="T13" fmla="*/ 4 h 4"/>
                  <a:gd name="T14" fmla="*/ 3 w 3"/>
                  <a:gd name="T15" fmla="*/ 4 h 4"/>
                  <a:gd name="T16" fmla="*/ 3 w 3"/>
                  <a:gd name="T17" fmla="*/ 3 h 4"/>
                  <a:gd name="T18" fmla="*/ 3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4"/>
                    </a:moveTo>
                    <a:lnTo>
                      <a:pt x="3" y="3"/>
                    </a:lnTo>
                    <a:lnTo>
                      <a:pt x="1" y="0"/>
                    </a:lnTo>
                    <a:lnTo>
                      <a:pt x="0" y="1"/>
                    </a:lnTo>
                    <a:lnTo>
                      <a:pt x="2" y="4"/>
                    </a:lnTo>
                    <a:lnTo>
                      <a:pt x="1" y="4"/>
                    </a:lnTo>
                    <a:lnTo>
                      <a:pt x="3" y="4"/>
                    </a:lnTo>
                    <a:lnTo>
                      <a:pt x="3" y="4"/>
                    </a:lnTo>
                    <a:lnTo>
                      <a:pt x="3" y="3"/>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0" name="Freeform 868"/>
              <p:cNvSpPr>
                <a:spLocks/>
              </p:cNvSpPr>
              <p:nvPr/>
            </p:nvSpPr>
            <p:spPr bwMode="auto">
              <a:xfrm>
                <a:off x="1082" y="2597"/>
                <a:ext cx="4" cy="3"/>
              </a:xfrm>
              <a:custGeom>
                <a:avLst/>
                <a:gdLst>
                  <a:gd name="T0" fmla="*/ 4 w 4"/>
                  <a:gd name="T1" fmla="*/ 3 h 3"/>
                  <a:gd name="T2" fmla="*/ 4 w 4"/>
                  <a:gd name="T3" fmla="*/ 3 h 3"/>
                  <a:gd name="T4" fmla="*/ 2 w 4"/>
                  <a:gd name="T5" fmla="*/ 0 h 3"/>
                  <a:gd name="T6" fmla="*/ 0 w 4"/>
                  <a:gd name="T7" fmla="*/ 0 h 3"/>
                  <a:gd name="T8" fmla="*/ 1 w 4"/>
                  <a:gd name="T9" fmla="*/ 3 h 3"/>
                  <a:gd name="T10" fmla="*/ 1 w 4"/>
                  <a:gd name="T11" fmla="*/ 3 h 3"/>
                  <a:gd name="T12" fmla="*/ 4 w 4"/>
                  <a:gd name="T13" fmla="*/ 3 h 3"/>
                  <a:gd name="T14" fmla="*/ 4 w 4"/>
                  <a:gd name="T15" fmla="*/ 3 h 3"/>
                  <a:gd name="T16" fmla="*/ 4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3"/>
                    </a:moveTo>
                    <a:lnTo>
                      <a:pt x="4" y="3"/>
                    </a:lnTo>
                    <a:lnTo>
                      <a:pt x="2" y="0"/>
                    </a:lnTo>
                    <a:lnTo>
                      <a:pt x="0" y="0"/>
                    </a:lnTo>
                    <a:lnTo>
                      <a:pt x="1" y="3"/>
                    </a:lnTo>
                    <a:lnTo>
                      <a:pt x="1" y="3"/>
                    </a:lnTo>
                    <a:lnTo>
                      <a:pt x="4" y="3"/>
                    </a:lnTo>
                    <a:lnTo>
                      <a:pt x="4" y="3"/>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1" name="Freeform 869"/>
              <p:cNvSpPr>
                <a:spLocks/>
              </p:cNvSpPr>
              <p:nvPr/>
            </p:nvSpPr>
            <p:spPr bwMode="auto">
              <a:xfrm>
                <a:off x="1083" y="2600"/>
                <a:ext cx="3" cy="5"/>
              </a:xfrm>
              <a:custGeom>
                <a:avLst/>
                <a:gdLst>
                  <a:gd name="T0" fmla="*/ 3 w 3"/>
                  <a:gd name="T1" fmla="*/ 5 h 5"/>
                  <a:gd name="T2" fmla="*/ 3 w 3"/>
                  <a:gd name="T3" fmla="*/ 5 h 5"/>
                  <a:gd name="T4" fmla="*/ 3 w 3"/>
                  <a:gd name="T5" fmla="*/ 0 h 5"/>
                  <a:gd name="T6" fmla="*/ 0 w 3"/>
                  <a:gd name="T7" fmla="*/ 0 h 5"/>
                  <a:gd name="T8" fmla="*/ 0 w 3"/>
                  <a:gd name="T9" fmla="*/ 5 h 5"/>
                  <a:gd name="T10" fmla="*/ 0 w 3"/>
                  <a:gd name="T11" fmla="*/ 4 h 5"/>
                  <a:gd name="T12" fmla="*/ 3 w 3"/>
                  <a:gd name="T13" fmla="*/ 5 h 5"/>
                  <a:gd name="T14" fmla="*/ 3 w 3"/>
                  <a:gd name="T15" fmla="*/ 5 h 5"/>
                  <a:gd name="T16" fmla="*/ 3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5"/>
                    </a:moveTo>
                    <a:lnTo>
                      <a:pt x="3" y="5"/>
                    </a:lnTo>
                    <a:lnTo>
                      <a:pt x="3" y="0"/>
                    </a:lnTo>
                    <a:lnTo>
                      <a:pt x="0" y="0"/>
                    </a:lnTo>
                    <a:lnTo>
                      <a:pt x="0" y="5"/>
                    </a:lnTo>
                    <a:lnTo>
                      <a:pt x="0" y="4"/>
                    </a:lnTo>
                    <a:lnTo>
                      <a:pt x="3" y="5"/>
                    </a:lnTo>
                    <a:lnTo>
                      <a:pt x="3" y="5"/>
                    </a:lnTo>
                    <a:lnTo>
                      <a:pt x="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2" name="Freeform 870"/>
              <p:cNvSpPr>
                <a:spLocks/>
              </p:cNvSpPr>
              <p:nvPr/>
            </p:nvSpPr>
            <p:spPr bwMode="auto">
              <a:xfrm>
                <a:off x="1082" y="2604"/>
                <a:ext cx="4" cy="6"/>
              </a:xfrm>
              <a:custGeom>
                <a:avLst/>
                <a:gdLst>
                  <a:gd name="T0" fmla="*/ 2 w 4"/>
                  <a:gd name="T1" fmla="*/ 6 h 6"/>
                  <a:gd name="T2" fmla="*/ 2 w 4"/>
                  <a:gd name="T3" fmla="*/ 6 h 6"/>
                  <a:gd name="T4" fmla="*/ 4 w 4"/>
                  <a:gd name="T5" fmla="*/ 1 h 6"/>
                  <a:gd name="T6" fmla="*/ 1 w 4"/>
                  <a:gd name="T7" fmla="*/ 0 h 6"/>
                  <a:gd name="T8" fmla="*/ 0 w 4"/>
                  <a:gd name="T9" fmla="*/ 6 h 6"/>
                  <a:gd name="T10" fmla="*/ 0 w 4"/>
                  <a:gd name="T11" fmla="*/ 6 h 6"/>
                  <a:gd name="T12" fmla="*/ 2 w 4"/>
                  <a:gd name="T13" fmla="*/ 6 h 6"/>
                  <a:gd name="T14" fmla="*/ 2 w 4"/>
                  <a:gd name="T15" fmla="*/ 6 h 6"/>
                  <a:gd name="T16" fmla="*/ 2 w 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6"/>
                    </a:moveTo>
                    <a:lnTo>
                      <a:pt x="2" y="6"/>
                    </a:lnTo>
                    <a:lnTo>
                      <a:pt x="4" y="1"/>
                    </a:lnTo>
                    <a:lnTo>
                      <a:pt x="1" y="0"/>
                    </a:lnTo>
                    <a:lnTo>
                      <a:pt x="0" y="6"/>
                    </a:lnTo>
                    <a:lnTo>
                      <a:pt x="0" y="6"/>
                    </a:lnTo>
                    <a:lnTo>
                      <a:pt x="2" y="6"/>
                    </a:lnTo>
                    <a:lnTo>
                      <a:pt x="2" y="6"/>
                    </a:lnTo>
                    <a:lnTo>
                      <a:pt x="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3" name="Freeform 871"/>
              <p:cNvSpPr>
                <a:spLocks/>
              </p:cNvSpPr>
              <p:nvPr/>
            </p:nvSpPr>
            <p:spPr bwMode="auto">
              <a:xfrm>
                <a:off x="1080" y="2610"/>
                <a:ext cx="4" cy="6"/>
              </a:xfrm>
              <a:custGeom>
                <a:avLst/>
                <a:gdLst>
                  <a:gd name="T0" fmla="*/ 2 w 4"/>
                  <a:gd name="T1" fmla="*/ 6 h 6"/>
                  <a:gd name="T2" fmla="*/ 2 w 4"/>
                  <a:gd name="T3" fmla="*/ 6 h 6"/>
                  <a:gd name="T4" fmla="*/ 4 w 4"/>
                  <a:gd name="T5" fmla="*/ 0 h 6"/>
                  <a:gd name="T6" fmla="*/ 2 w 4"/>
                  <a:gd name="T7" fmla="*/ 0 h 6"/>
                  <a:gd name="T8" fmla="*/ 0 w 4"/>
                  <a:gd name="T9" fmla="*/ 4 h 6"/>
                  <a:gd name="T10" fmla="*/ 0 w 4"/>
                  <a:gd name="T11" fmla="*/ 4 h 6"/>
                  <a:gd name="T12" fmla="*/ 2 w 4"/>
                  <a:gd name="T13" fmla="*/ 6 h 6"/>
                  <a:gd name="T14" fmla="*/ 2 w 4"/>
                  <a:gd name="T15" fmla="*/ 6 h 6"/>
                  <a:gd name="T16" fmla="*/ 2 w 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6"/>
                    </a:moveTo>
                    <a:lnTo>
                      <a:pt x="2" y="6"/>
                    </a:lnTo>
                    <a:lnTo>
                      <a:pt x="4" y="0"/>
                    </a:lnTo>
                    <a:lnTo>
                      <a:pt x="2" y="0"/>
                    </a:lnTo>
                    <a:lnTo>
                      <a:pt x="0" y="4"/>
                    </a:lnTo>
                    <a:lnTo>
                      <a:pt x="0" y="4"/>
                    </a:lnTo>
                    <a:lnTo>
                      <a:pt x="2" y="6"/>
                    </a:lnTo>
                    <a:lnTo>
                      <a:pt x="2" y="6"/>
                    </a:lnTo>
                    <a:lnTo>
                      <a:pt x="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4" name="Freeform 872"/>
              <p:cNvSpPr>
                <a:spLocks/>
              </p:cNvSpPr>
              <p:nvPr/>
            </p:nvSpPr>
            <p:spPr bwMode="auto">
              <a:xfrm>
                <a:off x="1077" y="2614"/>
                <a:ext cx="5" cy="8"/>
              </a:xfrm>
              <a:custGeom>
                <a:avLst/>
                <a:gdLst>
                  <a:gd name="T0" fmla="*/ 1 w 5"/>
                  <a:gd name="T1" fmla="*/ 8 h 8"/>
                  <a:gd name="T2" fmla="*/ 1 w 5"/>
                  <a:gd name="T3" fmla="*/ 6 h 8"/>
                  <a:gd name="T4" fmla="*/ 5 w 5"/>
                  <a:gd name="T5" fmla="*/ 2 h 8"/>
                  <a:gd name="T6" fmla="*/ 3 w 5"/>
                  <a:gd name="T7" fmla="*/ 0 h 8"/>
                  <a:gd name="T8" fmla="*/ 0 w 5"/>
                  <a:gd name="T9" fmla="*/ 6 h 8"/>
                  <a:gd name="T10" fmla="*/ 0 w 5"/>
                  <a:gd name="T11" fmla="*/ 6 h 8"/>
                  <a:gd name="T12" fmla="*/ 1 w 5"/>
                  <a:gd name="T13" fmla="*/ 8 h 8"/>
                  <a:gd name="T14" fmla="*/ 1 w 5"/>
                  <a:gd name="T15" fmla="*/ 8 h 8"/>
                  <a:gd name="T16" fmla="*/ 1 w 5"/>
                  <a:gd name="T17" fmla="*/ 6 h 8"/>
                  <a:gd name="T18" fmla="*/ 1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1" y="8"/>
                    </a:moveTo>
                    <a:lnTo>
                      <a:pt x="1" y="6"/>
                    </a:lnTo>
                    <a:lnTo>
                      <a:pt x="5" y="2"/>
                    </a:lnTo>
                    <a:lnTo>
                      <a:pt x="3" y="0"/>
                    </a:lnTo>
                    <a:lnTo>
                      <a:pt x="0" y="6"/>
                    </a:lnTo>
                    <a:lnTo>
                      <a:pt x="0" y="6"/>
                    </a:lnTo>
                    <a:lnTo>
                      <a:pt x="1" y="8"/>
                    </a:lnTo>
                    <a:lnTo>
                      <a:pt x="1" y="8"/>
                    </a:lnTo>
                    <a:lnTo>
                      <a:pt x="1" y="6"/>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5" name="Freeform 873"/>
              <p:cNvSpPr>
                <a:spLocks/>
              </p:cNvSpPr>
              <p:nvPr/>
            </p:nvSpPr>
            <p:spPr bwMode="auto">
              <a:xfrm>
                <a:off x="1074" y="2620"/>
                <a:ext cx="4" cy="6"/>
              </a:xfrm>
              <a:custGeom>
                <a:avLst/>
                <a:gdLst>
                  <a:gd name="T0" fmla="*/ 1 w 4"/>
                  <a:gd name="T1" fmla="*/ 6 h 6"/>
                  <a:gd name="T2" fmla="*/ 1 w 4"/>
                  <a:gd name="T3" fmla="*/ 6 h 6"/>
                  <a:gd name="T4" fmla="*/ 4 w 4"/>
                  <a:gd name="T5" fmla="*/ 2 h 6"/>
                  <a:gd name="T6" fmla="*/ 3 w 4"/>
                  <a:gd name="T7" fmla="*/ 0 h 6"/>
                  <a:gd name="T8" fmla="*/ 0 w 4"/>
                  <a:gd name="T9" fmla="*/ 5 h 6"/>
                  <a:gd name="T10" fmla="*/ 0 w 4"/>
                  <a:gd name="T11" fmla="*/ 5 h 6"/>
                  <a:gd name="T12" fmla="*/ 1 w 4"/>
                  <a:gd name="T13" fmla="*/ 6 h 6"/>
                  <a:gd name="T14" fmla="*/ 1 w 4"/>
                  <a:gd name="T15" fmla="*/ 6 h 6"/>
                  <a:gd name="T16" fmla="*/ 1 w 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6"/>
                    </a:moveTo>
                    <a:lnTo>
                      <a:pt x="1" y="6"/>
                    </a:lnTo>
                    <a:lnTo>
                      <a:pt x="4" y="2"/>
                    </a:lnTo>
                    <a:lnTo>
                      <a:pt x="3" y="0"/>
                    </a:lnTo>
                    <a:lnTo>
                      <a:pt x="0" y="5"/>
                    </a:lnTo>
                    <a:lnTo>
                      <a:pt x="0" y="5"/>
                    </a:lnTo>
                    <a:lnTo>
                      <a:pt x="1" y="6"/>
                    </a:lnTo>
                    <a:lnTo>
                      <a:pt x="1" y="6"/>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6" name="Freeform 874"/>
              <p:cNvSpPr>
                <a:spLocks/>
              </p:cNvSpPr>
              <p:nvPr/>
            </p:nvSpPr>
            <p:spPr bwMode="auto">
              <a:xfrm>
                <a:off x="1069" y="2625"/>
                <a:ext cx="6" cy="7"/>
              </a:xfrm>
              <a:custGeom>
                <a:avLst/>
                <a:gdLst>
                  <a:gd name="T0" fmla="*/ 1 w 6"/>
                  <a:gd name="T1" fmla="*/ 7 h 7"/>
                  <a:gd name="T2" fmla="*/ 1 w 6"/>
                  <a:gd name="T3" fmla="*/ 7 h 7"/>
                  <a:gd name="T4" fmla="*/ 6 w 6"/>
                  <a:gd name="T5" fmla="*/ 1 h 7"/>
                  <a:gd name="T6" fmla="*/ 5 w 6"/>
                  <a:gd name="T7" fmla="*/ 0 h 7"/>
                  <a:gd name="T8" fmla="*/ 0 w 6"/>
                  <a:gd name="T9" fmla="*/ 6 h 7"/>
                  <a:gd name="T10" fmla="*/ 0 w 6"/>
                  <a:gd name="T11" fmla="*/ 6 h 7"/>
                  <a:gd name="T12" fmla="*/ 1 w 6"/>
                  <a:gd name="T13" fmla="*/ 7 h 7"/>
                  <a:gd name="T14" fmla="*/ 1 w 6"/>
                  <a:gd name="T15" fmla="*/ 7 h 7"/>
                  <a:gd name="T16" fmla="*/ 1 w 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1" y="7"/>
                    </a:moveTo>
                    <a:lnTo>
                      <a:pt x="1" y="7"/>
                    </a:lnTo>
                    <a:lnTo>
                      <a:pt x="6" y="1"/>
                    </a:lnTo>
                    <a:lnTo>
                      <a:pt x="5" y="0"/>
                    </a:lnTo>
                    <a:lnTo>
                      <a:pt x="0" y="6"/>
                    </a:lnTo>
                    <a:lnTo>
                      <a:pt x="0" y="6"/>
                    </a:lnTo>
                    <a:lnTo>
                      <a:pt x="1" y="7"/>
                    </a:lnTo>
                    <a:lnTo>
                      <a:pt x="1" y="7"/>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7" name="Freeform 875"/>
              <p:cNvSpPr>
                <a:spLocks/>
              </p:cNvSpPr>
              <p:nvPr/>
            </p:nvSpPr>
            <p:spPr bwMode="auto">
              <a:xfrm>
                <a:off x="1067" y="2631"/>
                <a:ext cx="3" cy="4"/>
              </a:xfrm>
              <a:custGeom>
                <a:avLst/>
                <a:gdLst>
                  <a:gd name="T0" fmla="*/ 1 w 3"/>
                  <a:gd name="T1" fmla="*/ 4 h 4"/>
                  <a:gd name="T2" fmla="*/ 1 w 3"/>
                  <a:gd name="T3" fmla="*/ 4 h 4"/>
                  <a:gd name="T4" fmla="*/ 3 w 3"/>
                  <a:gd name="T5" fmla="*/ 1 h 4"/>
                  <a:gd name="T6" fmla="*/ 2 w 3"/>
                  <a:gd name="T7" fmla="*/ 0 h 4"/>
                  <a:gd name="T8" fmla="*/ 0 w 3"/>
                  <a:gd name="T9" fmla="*/ 2 h 4"/>
                  <a:gd name="T10" fmla="*/ 0 w 3"/>
                  <a:gd name="T11" fmla="*/ 2 h 4"/>
                  <a:gd name="T12" fmla="*/ 1 w 3"/>
                  <a:gd name="T13" fmla="*/ 4 h 4"/>
                  <a:gd name="T14" fmla="*/ 1 w 3"/>
                  <a:gd name="T15" fmla="*/ 4 h 4"/>
                  <a:gd name="T16" fmla="*/ 1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1" y="4"/>
                    </a:moveTo>
                    <a:lnTo>
                      <a:pt x="1" y="4"/>
                    </a:lnTo>
                    <a:lnTo>
                      <a:pt x="3" y="1"/>
                    </a:lnTo>
                    <a:lnTo>
                      <a:pt x="2" y="0"/>
                    </a:lnTo>
                    <a:lnTo>
                      <a:pt x="0" y="2"/>
                    </a:lnTo>
                    <a:lnTo>
                      <a:pt x="0" y="2"/>
                    </a:lnTo>
                    <a:lnTo>
                      <a:pt x="1" y="4"/>
                    </a:lnTo>
                    <a:lnTo>
                      <a:pt x="1" y="4"/>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8" name="Freeform 876"/>
              <p:cNvSpPr>
                <a:spLocks/>
              </p:cNvSpPr>
              <p:nvPr/>
            </p:nvSpPr>
            <p:spPr bwMode="auto">
              <a:xfrm>
                <a:off x="1063" y="2633"/>
                <a:ext cx="5" cy="4"/>
              </a:xfrm>
              <a:custGeom>
                <a:avLst/>
                <a:gdLst>
                  <a:gd name="T0" fmla="*/ 1 w 5"/>
                  <a:gd name="T1" fmla="*/ 4 h 4"/>
                  <a:gd name="T2" fmla="*/ 1 w 5"/>
                  <a:gd name="T3" fmla="*/ 4 h 4"/>
                  <a:gd name="T4" fmla="*/ 5 w 5"/>
                  <a:gd name="T5" fmla="*/ 2 h 4"/>
                  <a:gd name="T6" fmla="*/ 4 w 5"/>
                  <a:gd name="T7" fmla="*/ 0 h 4"/>
                  <a:gd name="T8" fmla="*/ 0 w 5"/>
                  <a:gd name="T9" fmla="*/ 3 h 4"/>
                  <a:gd name="T10" fmla="*/ 0 w 5"/>
                  <a:gd name="T11" fmla="*/ 3 h 4"/>
                  <a:gd name="T12" fmla="*/ 1 w 5"/>
                  <a:gd name="T13" fmla="*/ 4 h 4"/>
                  <a:gd name="T14" fmla="*/ 1 w 5"/>
                  <a:gd name="T15" fmla="*/ 4 h 4"/>
                  <a:gd name="T16" fmla="*/ 1 w 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4"/>
                    </a:moveTo>
                    <a:lnTo>
                      <a:pt x="1" y="4"/>
                    </a:lnTo>
                    <a:lnTo>
                      <a:pt x="5" y="2"/>
                    </a:lnTo>
                    <a:lnTo>
                      <a:pt x="4" y="0"/>
                    </a:lnTo>
                    <a:lnTo>
                      <a:pt x="0" y="3"/>
                    </a:lnTo>
                    <a:lnTo>
                      <a:pt x="0" y="3"/>
                    </a:lnTo>
                    <a:lnTo>
                      <a:pt x="1" y="4"/>
                    </a:lnTo>
                    <a:lnTo>
                      <a:pt x="1" y="4"/>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9" name="Freeform 877"/>
              <p:cNvSpPr>
                <a:spLocks/>
              </p:cNvSpPr>
              <p:nvPr/>
            </p:nvSpPr>
            <p:spPr bwMode="auto">
              <a:xfrm>
                <a:off x="1061" y="2636"/>
                <a:ext cx="3" cy="3"/>
              </a:xfrm>
              <a:custGeom>
                <a:avLst/>
                <a:gdLst>
                  <a:gd name="T0" fmla="*/ 1 w 3"/>
                  <a:gd name="T1" fmla="*/ 3 h 3"/>
                  <a:gd name="T2" fmla="*/ 1 w 3"/>
                  <a:gd name="T3" fmla="*/ 3 h 3"/>
                  <a:gd name="T4" fmla="*/ 3 w 3"/>
                  <a:gd name="T5" fmla="*/ 1 h 3"/>
                  <a:gd name="T6" fmla="*/ 2 w 3"/>
                  <a:gd name="T7" fmla="*/ 0 h 3"/>
                  <a:gd name="T8" fmla="*/ 0 w 3"/>
                  <a:gd name="T9" fmla="*/ 2 h 3"/>
                  <a:gd name="T10" fmla="*/ 0 w 3"/>
                  <a:gd name="T11" fmla="*/ 2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lnTo>
                      <a:pt x="1" y="3"/>
                    </a:lnTo>
                    <a:lnTo>
                      <a:pt x="3" y="1"/>
                    </a:lnTo>
                    <a:lnTo>
                      <a:pt x="2" y="0"/>
                    </a:lnTo>
                    <a:lnTo>
                      <a:pt x="0" y="2"/>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0" name="Freeform 878"/>
              <p:cNvSpPr>
                <a:spLocks/>
              </p:cNvSpPr>
              <p:nvPr/>
            </p:nvSpPr>
            <p:spPr bwMode="auto">
              <a:xfrm>
                <a:off x="1058" y="2638"/>
                <a:ext cx="4" cy="4"/>
              </a:xfrm>
              <a:custGeom>
                <a:avLst/>
                <a:gdLst>
                  <a:gd name="T0" fmla="*/ 1 w 4"/>
                  <a:gd name="T1" fmla="*/ 4 h 4"/>
                  <a:gd name="T2" fmla="*/ 1 w 4"/>
                  <a:gd name="T3" fmla="*/ 4 h 4"/>
                  <a:gd name="T4" fmla="*/ 4 w 4"/>
                  <a:gd name="T5" fmla="*/ 1 h 4"/>
                  <a:gd name="T6" fmla="*/ 3 w 4"/>
                  <a:gd name="T7" fmla="*/ 0 h 4"/>
                  <a:gd name="T8" fmla="*/ 0 w 4"/>
                  <a:gd name="T9" fmla="*/ 2 h 4"/>
                  <a:gd name="T10" fmla="*/ 0 w 4"/>
                  <a:gd name="T11" fmla="*/ 2 h 4"/>
                  <a:gd name="T12" fmla="*/ 1 w 4"/>
                  <a:gd name="T13" fmla="*/ 4 h 4"/>
                  <a:gd name="T14" fmla="*/ 1 w 4"/>
                  <a:gd name="T15" fmla="*/ 4 h 4"/>
                  <a:gd name="T16" fmla="*/ 1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4"/>
                    </a:moveTo>
                    <a:lnTo>
                      <a:pt x="1" y="4"/>
                    </a:lnTo>
                    <a:lnTo>
                      <a:pt x="4" y="1"/>
                    </a:lnTo>
                    <a:lnTo>
                      <a:pt x="3" y="0"/>
                    </a:lnTo>
                    <a:lnTo>
                      <a:pt x="0" y="2"/>
                    </a:lnTo>
                    <a:lnTo>
                      <a:pt x="0" y="2"/>
                    </a:lnTo>
                    <a:lnTo>
                      <a:pt x="1" y="4"/>
                    </a:lnTo>
                    <a:lnTo>
                      <a:pt x="1" y="4"/>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1" name="Freeform 879"/>
              <p:cNvSpPr>
                <a:spLocks/>
              </p:cNvSpPr>
              <p:nvPr/>
            </p:nvSpPr>
            <p:spPr bwMode="auto">
              <a:xfrm>
                <a:off x="1055" y="2640"/>
                <a:ext cx="4" cy="4"/>
              </a:xfrm>
              <a:custGeom>
                <a:avLst/>
                <a:gdLst>
                  <a:gd name="T0" fmla="*/ 1 w 4"/>
                  <a:gd name="T1" fmla="*/ 4 h 4"/>
                  <a:gd name="T2" fmla="*/ 1 w 4"/>
                  <a:gd name="T3" fmla="*/ 4 h 4"/>
                  <a:gd name="T4" fmla="*/ 4 w 4"/>
                  <a:gd name="T5" fmla="*/ 2 h 4"/>
                  <a:gd name="T6" fmla="*/ 3 w 4"/>
                  <a:gd name="T7" fmla="*/ 0 h 4"/>
                  <a:gd name="T8" fmla="*/ 0 w 4"/>
                  <a:gd name="T9" fmla="*/ 2 h 4"/>
                  <a:gd name="T10" fmla="*/ 0 w 4"/>
                  <a:gd name="T11" fmla="*/ 2 h 4"/>
                  <a:gd name="T12" fmla="*/ 0 w 4"/>
                  <a:gd name="T13" fmla="*/ 2 h 4"/>
                  <a:gd name="T14" fmla="*/ 0 w 4"/>
                  <a:gd name="T15" fmla="*/ 2 h 4"/>
                  <a:gd name="T16" fmla="*/ 0 w 4"/>
                  <a:gd name="T17" fmla="*/ 2 h 4"/>
                  <a:gd name="T18" fmla="*/ 1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1" y="4"/>
                    </a:moveTo>
                    <a:lnTo>
                      <a:pt x="1" y="4"/>
                    </a:lnTo>
                    <a:lnTo>
                      <a:pt x="4" y="2"/>
                    </a:lnTo>
                    <a:lnTo>
                      <a:pt x="3" y="0"/>
                    </a:lnTo>
                    <a:lnTo>
                      <a:pt x="0" y="2"/>
                    </a:lnTo>
                    <a:lnTo>
                      <a:pt x="0" y="2"/>
                    </a:lnTo>
                    <a:lnTo>
                      <a:pt x="0" y="2"/>
                    </a:lnTo>
                    <a:lnTo>
                      <a:pt x="0" y="2"/>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2" name="Freeform 880"/>
              <p:cNvSpPr>
                <a:spLocks/>
              </p:cNvSpPr>
              <p:nvPr/>
            </p:nvSpPr>
            <p:spPr bwMode="auto">
              <a:xfrm>
                <a:off x="1052" y="2642"/>
                <a:ext cx="4" cy="3"/>
              </a:xfrm>
              <a:custGeom>
                <a:avLst/>
                <a:gdLst>
                  <a:gd name="T0" fmla="*/ 1 w 4"/>
                  <a:gd name="T1" fmla="*/ 3 h 3"/>
                  <a:gd name="T2" fmla="*/ 1 w 4"/>
                  <a:gd name="T3" fmla="*/ 3 h 3"/>
                  <a:gd name="T4" fmla="*/ 4 w 4"/>
                  <a:gd name="T5" fmla="*/ 2 h 3"/>
                  <a:gd name="T6" fmla="*/ 3 w 4"/>
                  <a:gd name="T7" fmla="*/ 0 h 3"/>
                  <a:gd name="T8" fmla="*/ 0 w 4"/>
                  <a:gd name="T9" fmla="*/ 2 h 3"/>
                  <a:gd name="T10" fmla="*/ 0 w 4"/>
                  <a:gd name="T11" fmla="*/ 2 h 3"/>
                  <a:gd name="T12" fmla="*/ 1 w 4"/>
                  <a:gd name="T13" fmla="*/ 3 h 3"/>
                  <a:gd name="T14" fmla="*/ 1 w 4"/>
                  <a:gd name="T15" fmla="*/ 3 h 3"/>
                  <a:gd name="T16" fmla="*/ 1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3"/>
                    </a:moveTo>
                    <a:lnTo>
                      <a:pt x="1" y="3"/>
                    </a:lnTo>
                    <a:lnTo>
                      <a:pt x="4" y="2"/>
                    </a:lnTo>
                    <a:lnTo>
                      <a:pt x="3" y="0"/>
                    </a:lnTo>
                    <a:lnTo>
                      <a:pt x="0" y="2"/>
                    </a:lnTo>
                    <a:lnTo>
                      <a:pt x="0" y="2"/>
                    </a:lnTo>
                    <a:lnTo>
                      <a:pt x="1" y="3"/>
                    </a:lnTo>
                    <a:lnTo>
                      <a:pt x="1" y="3"/>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3" name="Freeform 881"/>
              <p:cNvSpPr>
                <a:spLocks/>
              </p:cNvSpPr>
              <p:nvPr/>
            </p:nvSpPr>
            <p:spPr bwMode="auto">
              <a:xfrm>
                <a:off x="1050" y="2644"/>
                <a:ext cx="3" cy="2"/>
              </a:xfrm>
              <a:custGeom>
                <a:avLst/>
                <a:gdLst>
                  <a:gd name="T0" fmla="*/ 1 w 3"/>
                  <a:gd name="T1" fmla="*/ 2 h 2"/>
                  <a:gd name="T2" fmla="*/ 1 w 3"/>
                  <a:gd name="T3" fmla="*/ 2 h 2"/>
                  <a:gd name="T4" fmla="*/ 3 w 3"/>
                  <a:gd name="T5" fmla="*/ 1 h 2"/>
                  <a:gd name="T6" fmla="*/ 2 w 3"/>
                  <a:gd name="T7" fmla="*/ 0 h 2"/>
                  <a:gd name="T8" fmla="*/ 0 w 3"/>
                  <a:gd name="T9" fmla="*/ 1 h 2"/>
                  <a:gd name="T10" fmla="*/ 0 w 3"/>
                  <a:gd name="T11" fmla="*/ 1 h 2"/>
                  <a:gd name="T12" fmla="*/ 1 w 3"/>
                  <a:gd name="T13" fmla="*/ 2 h 2"/>
                  <a:gd name="T14" fmla="*/ 1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lnTo>
                      <a:pt x="1" y="2"/>
                    </a:lnTo>
                    <a:lnTo>
                      <a:pt x="3" y="1"/>
                    </a:lnTo>
                    <a:lnTo>
                      <a:pt x="2" y="0"/>
                    </a:lnTo>
                    <a:lnTo>
                      <a:pt x="0" y="1"/>
                    </a:lnTo>
                    <a:lnTo>
                      <a:pt x="0" y="1"/>
                    </a:lnTo>
                    <a:lnTo>
                      <a:pt x="1" y="2"/>
                    </a:lnTo>
                    <a:lnTo>
                      <a:pt x="1" y="2"/>
                    </a:lnTo>
                    <a:lnTo>
                      <a:pt x="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4" name="Freeform 882"/>
              <p:cNvSpPr>
                <a:spLocks/>
              </p:cNvSpPr>
              <p:nvPr/>
            </p:nvSpPr>
            <p:spPr bwMode="auto">
              <a:xfrm>
                <a:off x="1047" y="2645"/>
                <a:ext cx="4" cy="2"/>
              </a:xfrm>
              <a:custGeom>
                <a:avLst/>
                <a:gdLst>
                  <a:gd name="T0" fmla="*/ 2 w 4"/>
                  <a:gd name="T1" fmla="*/ 2 h 2"/>
                  <a:gd name="T2" fmla="*/ 2 w 4"/>
                  <a:gd name="T3" fmla="*/ 2 h 2"/>
                  <a:gd name="T4" fmla="*/ 4 w 4"/>
                  <a:gd name="T5" fmla="*/ 1 h 2"/>
                  <a:gd name="T6" fmla="*/ 3 w 4"/>
                  <a:gd name="T7" fmla="*/ 0 h 2"/>
                  <a:gd name="T8" fmla="*/ 0 w 4"/>
                  <a:gd name="T9" fmla="*/ 1 h 2"/>
                  <a:gd name="T10" fmla="*/ 0 w 4"/>
                  <a:gd name="T11" fmla="*/ 0 h 2"/>
                  <a:gd name="T12" fmla="*/ 2 w 4"/>
                  <a:gd name="T13" fmla="*/ 2 h 2"/>
                  <a:gd name="T14" fmla="*/ 2 w 4"/>
                  <a:gd name="T15" fmla="*/ 2 h 2"/>
                  <a:gd name="T16" fmla="*/ 2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2" y="2"/>
                    </a:moveTo>
                    <a:lnTo>
                      <a:pt x="2" y="2"/>
                    </a:lnTo>
                    <a:lnTo>
                      <a:pt x="4" y="1"/>
                    </a:lnTo>
                    <a:lnTo>
                      <a:pt x="3" y="0"/>
                    </a:lnTo>
                    <a:lnTo>
                      <a:pt x="0" y="1"/>
                    </a:lnTo>
                    <a:lnTo>
                      <a:pt x="0" y="0"/>
                    </a:lnTo>
                    <a:lnTo>
                      <a:pt x="2"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5" name="Freeform 883"/>
              <p:cNvSpPr>
                <a:spLocks/>
              </p:cNvSpPr>
              <p:nvPr/>
            </p:nvSpPr>
            <p:spPr bwMode="auto">
              <a:xfrm>
                <a:off x="1045" y="2645"/>
                <a:ext cx="4" cy="4"/>
              </a:xfrm>
              <a:custGeom>
                <a:avLst/>
                <a:gdLst>
                  <a:gd name="T0" fmla="*/ 0 w 4"/>
                  <a:gd name="T1" fmla="*/ 4 h 4"/>
                  <a:gd name="T2" fmla="*/ 0 w 4"/>
                  <a:gd name="T3" fmla="*/ 4 h 4"/>
                  <a:gd name="T4" fmla="*/ 4 w 4"/>
                  <a:gd name="T5" fmla="*/ 2 h 4"/>
                  <a:gd name="T6" fmla="*/ 2 w 4"/>
                  <a:gd name="T7" fmla="*/ 0 h 4"/>
                  <a:gd name="T8" fmla="*/ 0 w 4"/>
                  <a:gd name="T9" fmla="*/ 1 h 4"/>
                  <a:gd name="T10" fmla="*/ 0 w 4"/>
                  <a:gd name="T11" fmla="*/ 1 h 4"/>
                  <a:gd name="T12" fmla="*/ 0 w 4"/>
                  <a:gd name="T13" fmla="*/ 4 h 4"/>
                  <a:gd name="T14" fmla="*/ 0 w 4"/>
                  <a:gd name="T15" fmla="*/ 4 h 4"/>
                  <a:gd name="T16" fmla="*/ 0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0" y="4"/>
                    </a:moveTo>
                    <a:lnTo>
                      <a:pt x="0" y="4"/>
                    </a:lnTo>
                    <a:lnTo>
                      <a:pt x="4" y="2"/>
                    </a:lnTo>
                    <a:lnTo>
                      <a:pt x="2" y="0"/>
                    </a:lnTo>
                    <a:lnTo>
                      <a:pt x="0" y="1"/>
                    </a:lnTo>
                    <a:lnTo>
                      <a:pt x="0" y="1"/>
                    </a:lnTo>
                    <a:lnTo>
                      <a:pt x="0" y="4"/>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6" name="Freeform 884"/>
              <p:cNvSpPr>
                <a:spLocks/>
              </p:cNvSpPr>
              <p:nvPr/>
            </p:nvSpPr>
            <p:spPr bwMode="auto">
              <a:xfrm>
                <a:off x="1043" y="2646"/>
                <a:ext cx="2" cy="3"/>
              </a:xfrm>
              <a:custGeom>
                <a:avLst/>
                <a:gdLst>
                  <a:gd name="T0" fmla="*/ 0 w 2"/>
                  <a:gd name="T1" fmla="*/ 3 h 3"/>
                  <a:gd name="T2" fmla="*/ 1 w 2"/>
                  <a:gd name="T3" fmla="*/ 3 h 3"/>
                  <a:gd name="T4" fmla="*/ 2 w 2"/>
                  <a:gd name="T5" fmla="*/ 3 h 3"/>
                  <a:gd name="T6" fmla="*/ 2 w 2"/>
                  <a:gd name="T7" fmla="*/ 0 h 3"/>
                  <a:gd name="T8" fmla="*/ 0 w 2"/>
                  <a:gd name="T9" fmla="*/ 1 h 3"/>
                  <a:gd name="T10" fmla="*/ 0 w 2"/>
                  <a:gd name="T11" fmla="*/ 1 h 3"/>
                  <a:gd name="T12" fmla="*/ 0 w 2"/>
                  <a:gd name="T13" fmla="*/ 3 h 3"/>
                  <a:gd name="T14" fmla="*/ 0 w 2"/>
                  <a:gd name="T15" fmla="*/ 3 h 3"/>
                  <a:gd name="T16" fmla="*/ 1 w 2"/>
                  <a:gd name="T17" fmla="*/ 3 h 3"/>
                  <a:gd name="T18" fmla="*/ 0 w 2"/>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0" y="3"/>
                    </a:moveTo>
                    <a:lnTo>
                      <a:pt x="1" y="3"/>
                    </a:lnTo>
                    <a:lnTo>
                      <a:pt x="2" y="3"/>
                    </a:lnTo>
                    <a:lnTo>
                      <a:pt x="2" y="0"/>
                    </a:lnTo>
                    <a:lnTo>
                      <a:pt x="0" y="1"/>
                    </a:lnTo>
                    <a:lnTo>
                      <a:pt x="0" y="1"/>
                    </a:lnTo>
                    <a:lnTo>
                      <a:pt x="0" y="3"/>
                    </a:lnTo>
                    <a:lnTo>
                      <a:pt x="0" y="3"/>
                    </a:lnTo>
                    <a:lnTo>
                      <a:pt x="1"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7" name="Freeform 885"/>
              <p:cNvSpPr>
                <a:spLocks/>
              </p:cNvSpPr>
              <p:nvPr/>
            </p:nvSpPr>
            <p:spPr bwMode="auto">
              <a:xfrm>
                <a:off x="1040" y="2647"/>
                <a:ext cx="3" cy="3"/>
              </a:xfrm>
              <a:custGeom>
                <a:avLst/>
                <a:gdLst>
                  <a:gd name="T0" fmla="*/ 0 w 3"/>
                  <a:gd name="T1" fmla="*/ 3 h 3"/>
                  <a:gd name="T2" fmla="*/ 0 w 3"/>
                  <a:gd name="T3" fmla="*/ 3 h 3"/>
                  <a:gd name="T4" fmla="*/ 3 w 3"/>
                  <a:gd name="T5" fmla="*/ 2 h 3"/>
                  <a:gd name="T6" fmla="*/ 3 w 3"/>
                  <a:gd name="T7" fmla="*/ 0 h 3"/>
                  <a:gd name="T8" fmla="*/ 0 w 3"/>
                  <a:gd name="T9" fmla="*/ 0 h 3"/>
                  <a:gd name="T10" fmla="*/ 0 w 3"/>
                  <a:gd name="T11" fmla="*/ 0 h 3"/>
                  <a:gd name="T12" fmla="*/ 0 w 3"/>
                  <a:gd name="T13" fmla="*/ 3 h 3"/>
                  <a:gd name="T14" fmla="*/ 0 w 3"/>
                  <a:gd name="T15" fmla="*/ 3 h 3"/>
                  <a:gd name="T16" fmla="*/ 0 w 3"/>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0" y="3"/>
                    </a:moveTo>
                    <a:lnTo>
                      <a:pt x="0" y="3"/>
                    </a:lnTo>
                    <a:lnTo>
                      <a:pt x="3" y="2"/>
                    </a:lnTo>
                    <a:lnTo>
                      <a:pt x="3" y="0"/>
                    </a:lnTo>
                    <a:lnTo>
                      <a:pt x="0" y="0"/>
                    </a:lnTo>
                    <a:lnTo>
                      <a:pt x="0"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8" name="Freeform 886"/>
              <p:cNvSpPr>
                <a:spLocks/>
              </p:cNvSpPr>
              <p:nvPr/>
            </p:nvSpPr>
            <p:spPr bwMode="auto">
              <a:xfrm>
                <a:off x="1038" y="2647"/>
                <a:ext cx="2" cy="3"/>
              </a:xfrm>
              <a:custGeom>
                <a:avLst/>
                <a:gdLst>
                  <a:gd name="T0" fmla="*/ 0 w 2"/>
                  <a:gd name="T1" fmla="*/ 3 h 3"/>
                  <a:gd name="T2" fmla="*/ 1 w 2"/>
                  <a:gd name="T3" fmla="*/ 3 h 3"/>
                  <a:gd name="T4" fmla="*/ 2 w 2"/>
                  <a:gd name="T5" fmla="*/ 3 h 3"/>
                  <a:gd name="T6" fmla="*/ 2 w 2"/>
                  <a:gd name="T7" fmla="*/ 0 h 3"/>
                  <a:gd name="T8" fmla="*/ 1 w 2"/>
                  <a:gd name="T9" fmla="*/ 0 h 3"/>
                  <a:gd name="T10" fmla="*/ 1 w 2"/>
                  <a:gd name="T11" fmla="*/ 0 h 3"/>
                  <a:gd name="T12" fmla="*/ 0 w 2"/>
                  <a:gd name="T13" fmla="*/ 3 h 3"/>
                  <a:gd name="T14" fmla="*/ 1 w 2"/>
                  <a:gd name="T15" fmla="*/ 3 h 3"/>
                  <a:gd name="T16" fmla="*/ 1 w 2"/>
                  <a:gd name="T17" fmla="*/ 3 h 3"/>
                  <a:gd name="T18" fmla="*/ 0 w 2"/>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0" y="3"/>
                    </a:moveTo>
                    <a:lnTo>
                      <a:pt x="1" y="3"/>
                    </a:lnTo>
                    <a:lnTo>
                      <a:pt x="2" y="3"/>
                    </a:lnTo>
                    <a:lnTo>
                      <a:pt x="2" y="0"/>
                    </a:lnTo>
                    <a:lnTo>
                      <a:pt x="1" y="0"/>
                    </a:lnTo>
                    <a:lnTo>
                      <a:pt x="1" y="0"/>
                    </a:lnTo>
                    <a:lnTo>
                      <a:pt x="0" y="3"/>
                    </a:lnTo>
                    <a:lnTo>
                      <a:pt x="1" y="3"/>
                    </a:lnTo>
                    <a:lnTo>
                      <a:pt x="1"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9" name="Freeform 887"/>
              <p:cNvSpPr>
                <a:spLocks/>
              </p:cNvSpPr>
              <p:nvPr/>
            </p:nvSpPr>
            <p:spPr bwMode="auto">
              <a:xfrm>
                <a:off x="1037" y="2647"/>
                <a:ext cx="2" cy="3"/>
              </a:xfrm>
              <a:custGeom>
                <a:avLst/>
                <a:gdLst>
                  <a:gd name="T0" fmla="*/ 0 w 2"/>
                  <a:gd name="T1" fmla="*/ 3 h 3"/>
                  <a:gd name="T2" fmla="*/ 0 w 2"/>
                  <a:gd name="T3" fmla="*/ 3 h 3"/>
                  <a:gd name="T4" fmla="*/ 1 w 2"/>
                  <a:gd name="T5" fmla="*/ 3 h 3"/>
                  <a:gd name="T6" fmla="*/ 2 w 2"/>
                  <a:gd name="T7" fmla="*/ 0 h 3"/>
                  <a:gd name="T8" fmla="*/ 0 w 2"/>
                  <a:gd name="T9" fmla="*/ 0 h 3"/>
                  <a:gd name="T10" fmla="*/ 0 w 2"/>
                  <a:gd name="T11" fmla="*/ 0 h 3"/>
                  <a:gd name="T12" fmla="*/ 0 w 2"/>
                  <a:gd name="T13" fmla="*/ 3 h 3"/>
                  <a:gd name="T14" fmla="*/ 0 w 2"/>
                  <a:gd name="T15" fmla="*/ 3 h 3"/>
                  <a:gd name="T16" fmla="*/ 0 w 2"/>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0" y="3"/>
                    </a:moveTo>
                    <a:lnTo>
                      <a:pt x="0" y="3"/>
                    </a:lnTo>
                    <a:lnTo>
                      <a:pt x="1" y="3"/>
                    </a:lnTo>
                    <a:lnTo>
                      <a:pt x="2" y="0"/>
                    </a:lnTo>
                    <a:lnTo>
                      <a:pt x="0" y="0"/>
                    </a:lnTo>
                    <a:lnTo>
                      <a:pt x="0" y="0"/>
                    </a:lnTo>
                    <a:lnTo>
                      <a:pt x="0" y="3"/>
                    </a:lnTo>
                    <a:lnTo>
                      <a:pt x="0"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0" name="Freeform 888"/>
              <p:cNvSpPr>
                <a:spLocks/>
              </p:cNvSpPr>
              <p:nvPr/>
            </p:nvSpPr>
            <p:spPr bwMode="auto">
              <a:xfrm>
                <a:off x="1034" y="2647"/>
                <a:ext cx="3" cy="3"/>
              </a:xfrm>
              <a:custGeom>
                <a:avLst/>
                <a:gdLst>
                  <a:gd name="T0" fmla="*/ 0 w 3"/>
                  <a:gd name="T1" fmla="*/ 2 h 3"/>
                  <a:gd name="T2" fmla="*/ 0 w 3"/>
                  <a:gd name="T3" fmla="*/ 2 h 3"/>
                  <a:gd name="T4" fmla="*/ 3 w 3"/>
                  <a:gd name="T5" fmla="*/ 3 h 3"/>
                  <a:gd name="T6" fmla="*/ 3 w 3"/>
                  <a:gd name="T7" fmla="*/ 0 h 3"/>
                  <a:gd name="T8" fmla="*/ 1 w 3"/>
                  <a:gd name="T9" fmla="*/ 0 h 3"/>
                  <a:gd name="T10" fmla="*/ 1 w 3"/>
                  <a:gd name="T11" fmla="*/ 0 h 3"/>
                  <a:gd name="T12" fmla="*/ 0 w 3"/>
                  <a:gd name="T13" fmla="*/ 2 h 3"/>
                  <a:gd name="T14" fmla="*/ 0 w 3"/>
                  <a:gd name="T15" fmla="*/ 2 h 3"/>
                  <a:gd name="T16" fmla="*/ 0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0" y="2"/>
                    </a:moveTo>
                    <a:lnTo>
                      <a:pt x="0" y="2"/>
                    </a:lnTo>
                    <a:lnTo>
                      <a:pt x="3" y="3"/>
                    </a:lnTo>
                    <a:lnTo>
                      <a:pt x="3" y="0"/>
                    </a:lnTo>
                    <a:lnTo>
                      <a:pt x="1" y="0"/>
                    </a:lnTo>
                    <a:lnTo>
                      <a:pt x="1" y="0"/>
                    </a:lnTo>
                    <a:lnTo>
                      <a:pt x="0" y="2"/>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1" name="Freeform 889"/>
              <p:cNvSpPr>
                <a:spLocks/>
              </p:cNvSpPr>
              <p:nvPr/>
            </p:nvSpPr>
            <p:spPr bwMode="auto">
              <a:xfrm>
                <a:off x="1033" y="2646"/>
                <a:ext cx="2" cy="3"/>
              </a:xfrm>
              <a:custGeom>
                <a:avLst/>
                <a:gdLst>
                  <a:gd name="T0" fmla="*/ 0 w 2"/>
                  <a:gd name="T1" fmla="*/ 1 h 3"/>
                  <a:gd name="T2" fmla="*/ 0 w 2"/>
                  <a:gd name="T3" fmla="*/ 3 h 3"/>
                  <a:gd name="T4" fmla="*/ 1 w 2"/>
                  <a:gd name="T5" fmla="*/ 3 h 3"/>
                  <a:gd name="T6" fmla="*/ 2 w 2"/>
                  <a:gd name="T7" fmla="*/ 1 h 3"/>
                  <a:gd name="T8" fmla="*/ 0 w 2"/>
                  <a:gd name="T9" fmla="*/ 0 h 3"/>
                  <a:gd name="T10" fmla="*/ 0 w 2"/>
                  <a:gd name="T11" fmla="*/ 0 h 3"/>
                  <a:gd name="T12" fmla="*/ 0 w 2"/>
                  <a:gd name="T13" fmla="*/ 1 h 3"/>
                  <a:gd name="T14" fmla="*/ 0 w 2"/>
                  <a:gd name="T15" fmla="*/ 3 h 3"/>
                  <a:gd name="T16" fmla="*/ 0 w 2"/>
                  <a:gd name="T17" fmla="*/ 3 h 3"/>
                  <a:gd name="T18" fmla="*/ 0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0" y="1"/>
                    </a:moveTo>
                    <a:lnTo>
                      <a:pt x="0" y="3"/>
                    </a:lnTo>
                    <a:lnTo>
                      <a:pt x="1" y="3"/>
                    </a:lnTo>
                    <a:lnTo>
                      <a:pt x="2" y="1"/>
                    </a:lnTo>
                    <a:lnTo>
                      <a:pt x="0" y="0"/>
                    </a:lnTo>
                    <a:lnTo>
                      <a:pt x="0" y="0"/>
                    </a:lnTo>
                    <a:lnTo>
                      <a:pt x="0" y="1"/>
                    </a:lnTo>
                    <a:lnTo>
                      <a:pt x="0" y="3"/>
                    </a:lnTo>
                    <a:lnTo>
                      <a:pt x="0" y="3"/>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2" name="Freeform 890"/>
              <p:cNvSpPr>
                <a:spLocks/>
              </p:cNvSpPr>
              <p:nvPr/>
            </p:nvSpPr>
            <p:spPr bwMode="auto">
              <a:xfrm>
                <a:off x="1031" y="2645"/>
                <a:ext cx="2" cy="2"/>
              </a:xfrm>
              <a:custGeom>
                <a:avLst/>
                <a:gdLst>
                  <a:gd name="T0" fmla="*/ 0 w 2"/>
                  <a:gd name="T1" fmla="*/ 1 h 2"/>
                  <a:gd name="T2" fmla="*/ 0 w 2"/>
                  <a:gd name="T3" fmla="*/ 1 h 2"/>
                  <a:gd name="T4" fmla="*/ 2 w 2"/>
                  <a:gd name="T5" fmla="*/ 2 h 2"/>
                  <a:gd name="T6" fmla="*/ 2 w 2"/>
                  <a:gd name="T7" fmla="*/ 1 h 2"/>
                  <a:gd name="T8" fmla="*/ 1 w 2"/>
                  <a:gd name="T9" fmla="*/ 0 h 2"/>
                  <a:gd name="T10" fmla="*/ 2 w 2"/>
                  <a:gd name="T11" fmla="*/ 0 h 2"/>
                  <a:gd name="T12" fmla="*/ 0 w 2"/>
                  <a:gd name="T13" fmla="*/ 1 h 2"/>
                  <a:gd name="T14" fmla="*/ 0 w 2"/>
                  <a:gd name="T15" fmla="*/ 1 h 2"/>
                  <a:gd name="T16" fmla="*/ 0 w 2"/>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1"/>
                    </a:moveTo>
                    <a:lnTo>
                      <a:pt x="0" y="1"/>
                    </a:lnTo>
                    <a:lnTo>
                      <a:pt x="2" y="2"/>
                    </a:lnTo>
                    <a:lnTo>
                      <a:pt x="2" y="1"/>
                    </a:lnTo>
                    <a:lnTo>
                      <a:pt x="1" y="0"/>
                    </a:lnTo>
                    <a:lnTo>
                      <a:pt x="2" y="0"/>
                    </a:lnTo>
                    <a:lnTo>
                      <a:pt x="0" y="1"/>
                    </a:lnTo>
                    <a:lnTo>
                      <a:pt x="0"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3" name="Freeform 891"/>
              <p:cNvSpPr>
                <a:spLocks/>
              </p:cNvSpPr>
              <p:nvPr/>
            </p:nvSpPr>
            <p:spPr bwMode="auto">
              <a:xfrm>
                <a:off x="1028" y="2643"/>
                <a:ext cx="5" cy="3"/>
              </a:xfrm>
              <a:custGeom>
                <a:avLst/>
                <a:gdLst>
                  <a:gd name="T0" fmla="*/ 0 w 5"/>
                  <a:gd name="T1" fmla="*/ 1 h 3"/>
                  <a:gd name="T2" fmla="*/ 0 w 5"/>
                  <a:gd name="T3" fmla="*/ 1 h 3"/>
                  <a:gd name="T4" fmla="*/ 3 w 5"/>
                  <a:gd name="T5" fmla="*/ 3 h 3"/>
                  <a:gd name="T6" fmla="*/ 5 w 5"/>
                  <a:gd name="T7" fmla="*/ 2 h 3"/>
                  <a:gd name="T8" fmla="*/ 3 w 5"/>
                  <a:gd name="T9" fmla="*/ 0 h 3"/>
                  <a:gd name="T10" fmla="*/ 3 w 5"/>
                  <a:gd name="T11" fmla="*/ 0 h 3"/>
                  <a:gd name="T12" fmla="*/ 0 w 5"/>
                  <a:gd name="T13" fmla="*/ 1 h 3"/>
                  <a:gd name="T14" fmla="*/ 0 w 5"/>
                  <a:gd name="T15" fmla="*/ 1 h 3"/>
                  <a:gd name="T16" fmla="*/ 0 w 5"/>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0" y="1"/>
                    </a:moveTo>
                    <a:lnTo>
                      <a:pt x="0" y="1"/>
                    </a:lnTo>
                    <a:lnTo>
                      <a:pt x="3" y="3"/>
                    </a:lnTo>
                    <a:lnTo>
                      <a:pt x="5" y="2"/>
                    </a:lnTo>
                    <a:lnTo>
                      <a:pt x="3" y="0"/>
                    </a:lnTo>
                    <a:lnTo>
                      <a:pt x="3" y="0"/>
                    </a:lnTo>
                    <a:lnTo>
                      <a:pt x="0" y="1"/>
                    </a:lnTo>
                    <a:lnTo>
                      <a:pt x="0"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4" name="Freeform 892"/>
              <p:cNvSpPr>
                <a:spLocks/>
              </p:cNvSpPr>
              <p:nvPr/>
            </p:nvSpPr>
            <p:spPr bwMode="auto">
              <a:xfrm>
                <a:off x="1028" y="2639"/>
                <a:ext cx="3" cy="5"/>
              </a:xfrm>
              <a:custGeom>
                <a:avLst/>
                <a:gdLst>
                  <a:gd name="T0" fmla="*/ 0 w 3"/>
                  <a:gd name="T1" fmla="*/ 0 h 5"/>
                  <a:gd name="T2" fmla="*/ 0 w 3"/>
                  <a:gd name="T3" fmla="*/ 1 h 5"/>
                  <a:gd name="T4" fmla="*/ 0 w 3"/>
                  <a:gd name="T5" fmla="*/ 5 h 5"/>
                  <a:gd name="T6" fmla="*/ 3 w 3"/>
                  <a:gd name="T7" fmla="*/ 4 h 5"/>
                  <a:gd name="T8" fmla="*/ 1 w 3"/>
                  <a:gd name="T9" fmla="*/ 0 h 5"/>
                  <a:gd name="T10" fmla="*/ 1 w 3"/>
                  <a:gd name="T11" fmla="*/ 0 h 5"/>
                  <a:gd name="T12" fmla="*/ 0 w 3"/>
                  <a:gd name="T13" fmla="*/ 0 h 5"/>
                  <a:gd name="T14" fmla="*/ 0 w 3"/>
                  <a:gd name="T15" fmla="*/ 0 h 5"/>
                  <a:gd name="T16" fmla="*/ 0 w 3"/>
                  <a:gd name="T17" fmla="*/ 1 h 5"/>
                  <a:gd name="T18" fmla="*/ 0 w 3"/>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5">
                    <a:moveTo>
                      <a:pt x="0" y="0"/>
                    </a:moveTo>
                    <a:lnTo>
                      <a:pt x="0" y="1"/>
                    </a:lnTo>
                    <a:lnTo>
                      <a:pt x="0" y="5"/>
                    </a:lnTo>
                    <a:lnTo>
                      <a:pt x="3" y="4"/>
                    </a:lnTo>
                    <a:lnTo>
                      <a:pt x="1" y="0"/>
                    </a:lnTo>
                    <a:lnTo>
                      <a:pt x="1" y="0"/>
                    </a:lnTo>
                    <a:lnTo>
                      <a:pt x="0" y="0"/>
                    </a:lnTo>
                    <a:lnTo>
                      <a:pt x="0" y="0"/>
                    </a:lnTo>
                    <a:lnTo>
                      <a:pt x="0"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5" name="Freeform 893"/>
              <p:cNvSpPr>
                <a:spLocks/>
              </p:cNvSpPr>
              <p:nvPr/>
            </p:nvSpPr>
            <p:spPr bwMode="auto">
              <a:xfrm>
                <a:off x="1028" y="2635"/>
                <a:ext cx="1" cy="4"/>
              </a:xfrm>
              <a:custGeom>
                <a:avLst/>
                <a:gdLst>
                  <a:gd name="T0" fmla="*/ 0 w 1"/>
                  <a:gd name="T1" fmla="*/ 0 h 4"/>
                  <a:gd name="T2" fmla="*/ 0 w 1"/>
                  <a:gd name="T3" fmla="*/ 1 h 4"/>
                  <a:gd name="T4" fmla="*/ 0 w 1"/>
                  <a:gd name="T5" fmla="*/ 4 h 4"/>
                  <a:gd name="T6" fmla="*/ 1 w 1"/>
                  <a:gd name="T7" fmla="*/ 4 h 4"/>
                  <a:gd name="T8" fmla="*/ 1 w 1"/>
                  <a:gd name="T9" fmla="*/ 1 h 4"/>
                  <a:gd name="T10" fmla="*/ 1 w 1"/>
                  <a:gd name="T11" fmla="*/ 1 h 4"/>
                  <a:gd name="T12" fmla="*/ 0 w 1"/>
                  <a:gd name="T13" fmla="*/ 0 h 4"/>
                  <a:gd name="T14" fmla="*/ 0 w 1"/>
                  <a:gd name="T15" fmla="*/ 0 h 4"/>
                  <a:gd name="T16" fmla="*/ 0 w 1"/>
                  <a:gd name="T17" fmla="*/ 1 h 4"/>
                  <a:gd name="T18" fmla="*/ 0 w 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4">
                    <a:moveTo>
                      <a:pt x="0" y="0"/>
                    </a:moveTo>
                    <a:lnTo>
                      <a:pt x="0" y="1"/>
                    </a:lnTo>
                    <a:lnTo>
                      <a:pt x="0" y="4"/>
                    </a:lnTo>
                    <a:lnTo>
                      <a:pt x="1" y="4"/>
                    </a:lnTo>
                    <a:lnTo>
                      <a:pt x="1" y="1"/>
                    </a:lnTo>
                    <a:lnTo>
                      <a:pt x="1" y="1"/>
                    </a:lnTo>
                    <a:lnTo>
                      <a:pt x="0" y="0"/>
                    </a:lnTo>
                    <a:lnTo>
                      <a:pt x="0" y="0"/>
                    </a:lnTo>
                    <a:lnTo>
                      <a:pt x="0"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6" name="Freeform 894"/>
              <p:cNvSpPr>
                <a:spLocks/>
              </p:cNvSpPr>
              <p:nvPr/>
            </p:nvSpPr>
            <p:spPr bwMode="auto">
              <a:xfrm>
                <a:off x="1028" y="2630"/>
                <a:ext cx="3" cy="6"/>
              </a:xfrm>
              <a:custGeom>
                <a:avLst/>
                <a:gdLst>
                  <a:gd name="T0" fmla="*/ 1 w 3"/>
                  <a:gd name="T1" fmla="*/ 0 h 6"/>
                  <a:gd name="T2" fmla="*/ 1 w 3"/>
                  <a:gd name="T3" fmla="*/ 0 h 6"/>
                  <a:gd name="T4" fmla="*/ 0 w 3"/>
                  <a:gd name="T5" fmla="*/ 5 h 6"/>
                  <a:gd name="T6" fmla="*/ 1 w 3"/>
                  <a:gd name="T7" fmla="*/ 6 h 6"/>
                  <a:gd name="T8" fmla="*/ 3 w 3"/>
                  <a:gd name="T9" fmla="*/ 1 h 6"/>
                  <a:gd name="T10" fmla="*/ 3 w 3"/>
                  <a:gd name="T11" fmla="*/ 1 h 6"/>
                  <a:gd name="T12" fmla="*/ 1 w 3"/>
                  <a:gd name="T13" fmla="*/ 0 h 6"/>
                  <a:gd name="T14" fmla="*/ 1 w 3"/>
                  <a:gd name="T15" fmla="*/ 0 h 6"/>
                  <a:gd name="T16" fmla="*/ 1 w 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1" y="0"/>
                    </a:moveTo>
                    <a:lnTo>
                      <a:pt x="1" y="0"/>
                    </a:lnTo>
                    <a:lnTo>
                      <a:pt x="0" y="5"/>
                    </a:lnTo>
                    <a:lnTo>
                      <a:pt x="1" y="6"/>
                    </a:lnTo>
                    <a:lnTo>
                      <a:pt x="3" y="1"/>
                    </a:lnTo>
                    <a:lnTo>
                      <a:pt x="3" y="1"/>
                    </a:lnTo>
                    <a:lnTo>
                      <a:pt x="1" y="0"/>
                    </a:lnTo>
                    <a:lnTo>
                      <a:pt x="1" y="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7" name="Freeform 895"/>
              <p:cNvSpPr>
                <a:spLocks/>
              </p:cNvSpPr>
              <p:nvPr/>
            </p:nvSpPr>
            <p:spPr bwMode="auto">
              <a:xfrm>
                <a:off x="1029" y="2624"/>
                <a:ext cx="4" cy="7"/>
              </a:xfrm>
              <a:custGeom>
                <a:avLst/>
                <a:gdLst>
                  <a:gd name="T0" fmla="*/ 3 w 4"/>
                  <a:gd name="T1" fmla="*/ 0 h 7"/>
                  <a:gd name="T2" fmla="*/ 2 w 4"/>
                  <a:gd name="T3" fmla="*/ 0 h 7"/>
                  <a:gd name="T4" fmla="*/ 0 w 4"/>
                  <a:gd name="T5" fmla="*/ 6 h 7"/>
                  <a:gd name="T6" fmla="*/ 2 w 4"/>
                  <a:gd name="T7" fmla="*/ 7 h 7"/>
                  <a:gd name="T8" fmla="*/ 4 w 4"/>
                  <a:gd name="T9" fmla="*/ 1 h 7"/>
                  <a:gd name="T10" fmla="*/ 4 w 4"/>
                  <a:gd name="T11" fmla="*/ 1 h 7"/>
                  <a:gd name="T12" fmla="*/ 3 w 4"/>
                  <a:gd name="T13" fmla="*/ 0 h 7"/>
                  <a:gd name="T14" fmla="*/ 3 w 4"/>
                  <a:gd name="T15" fmla="*/ 0 h 7"/>
                  <a:gd name="T16" fmla="*/ 3 w 4"/>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3" y="0"/>
                    </a:moveTo>
                    <a:lnTo>
                      <a:pt x="2" y="0"/>
                    </a:lnTo>
                    <a:lnTo>
                      <a:pt x="0" y="6"/>
                    </a:lnTo>
                    <a:lnTo>
                      <a:pt x="2" y="7"/>
                    </a:lnTo>
                    <a:lnTo>
                      <a:pt x="4" y="1"/>
                    </a:lnTo>
                    <a:lnTo>
                      <a:pt x="4" y="1"/>
                    </a:lnTo>
                    <a:lnTo>
                      <a:pt x="3" y="0"/>
                    </a:lnTo>
                    <a:lnTo>
                      <a:pt x="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8" name="Freeform 896"/>
              <p:cNvSpPr>
                <a:spLocks/>
              </p:cNvSpPr>
              <p:nvPr/>
            </p:nvSpPr>
            <p:spPr bwMode="auto">
              <a:xfrm>
                <a:off x="1032" y="2619"/>
                <a:ext cx="5" cy="6"/>
              </a:xfrm>
              <a:custGeom>
                <a:avLst/>
                <a:gdLst>
                  <a:gd name="T0" fmla="*/ 2 w 5"/>
                  <a:gd name="T1" fmla="*/ 0 h 6"/>
                  <a:gd name="T2" fmla="*/ 2 w 5"/>
                  <a:gd name="T3" fmla="*/ 0 h 6"/>
                  <a:gd name="T4" fmla="*/ 0 w 5"/>
                  <a:gd name="T5" fmla="*/ 5 h 6"/>
                  <a:gd name="T6" fmla="*/ 1 w 5"/>
                  <a:gd name="T7" fmla="*/ 6 h 6"/>
                  <a:gd name="T8" fmla="*/ 5 w 5"/>
                  <a:gd name="T9" fmla="*/ 1 h 6"/>
                  <a:gd name="T10" fmla="*/ 5 w 5"/>
                  <a:gd name="T11" fmla="*/ 1 h 6"/>
                  <a:gd name="T12" fmla="*/ 2 w 5"/>
                  <a:gd name="T13" fmla="*/ 0 h 6"/>
                  <a:gd name="T14" fmla="*/ 2 w 5"/>
                  <a:gd name="T15" fmla="*/ 0 h 6"/>
                  <a:gd name="T16" fmla="*/ 2 w 5"/>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2" y="0"/>
                    </a:moveTo>
                    <a:lnTo>
                      <a:pt x="2" y="0"/>
                    </a:lnTo>
                    <a:lnTo>
                      <a:pt x="0" y="5"/>
                    </a:lnTo>
                    <a:lnTo>
                      <a:pt x="1" y="6"/>
                    </a:lnTo>
                    <a:lnTo>
                      <a:pt x="5" y="1"/>
                    </a:lnTo>
                    <a:lnTo>
                      <a:pt x="5" y="1"/>
                    </a:lnTo>
                    <a:lnTo>
                      <a:pt x="2"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9" name="Freeform 897"/>
              <p:cNvSpPr>
                <a:spLocks/>
              </p:cNvSpPr>
              <p:nvPr/>
            </p:nvSpPr>
            <p:spPr bwMode="auto">
              <a:xfrm>
                <a:off x="1034" y="2613"/>
                <a:ext cx="6" cy="7"/>
              </a:xfrm>
              <a:custGeom>
                <a:avLst/>
                <a:gdLst>
                  <a:gd name="T0" fmla="*/ 5 w 6"/>
                  <a:gd name="T1" fmla="*/ 0 h 7"/>
                  <a:gd name="T2" fmla="*/ 4 w 6"/>
                  <a:gd name="T3" fmla="*/ 0 h 7"/>
                  <a:gd name="T4" fmla="*/ 0 w 6"/>
                  <a:gd name="T5" fmla="*/ 6 h 7"/>
                  <a:gd name="T6" fmla="*/ 3 w 6"/>
                  <a:gd name="T7" fmla="*/ 7 h 7"/>
                  <a:gd name="T8" fmla="*/ 6 w 6"/>
                  <a:gd name="T9" fmla="*/ 1 h 7"/>
                  <a:gd name="T10" fmla="*/ 6 w 6"/>
                  <a:gd name="T11" fmla="*/ 1 h 7"/>
                  <a:gd name="T12" fmla="*/ 5 w 6"/>
                  <a:gd name="T13" fmla="*/ 0 h 7"/>
                  <a:gd name="T14" fmla="*/ 4 w 6"/>
                  <a:gd name="T15" fmla="*/ 0 h 7"/>
                  <a:gd name="T16" fmla="*/ 4 w 6"/>
                  <a:gd name="T17" fmla="*/ 0 h 7"/>
                  <a:gd name="T18" fmla="*/ 5 w 6"/>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5" y="0"/>
                    </a:moveTo>
                    <a:lnTo>
                      <a:pt x="4" y="0"/>
                    </a:lnTo>
                    <a:lnTo>
                      <a:pt x="0" y="6"/>
                    </a:lnTo>
                    <a:lnTo>
                      <a:pt x="3" y="7"/>
                    </a:lnTo>
                    <a:lnTo>
                      <a:pt x="6" y="1"/>
                    </a:lnTo>
                    <a:lnTo>
                      <a:pt x="6" y="1"/>
                    </a:lnTo>
                    <a:lnTo>
                      <a:pt x="5" y="0"/>
                    </a:lnTo>
                    <a:lnTo>
                      <a:pt x="4" y="0"/>
                    </a:lnTo>
                    <a:lnTo>
                      <a:pt x="4"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0" name="Freeform 898"/>
              <p:cNvSpPr>
                <a:spLocks/>
              </p:cNvSpPr>
              <p:nvPr/>
            </p:nvSpPr>
            <p:spPr bwMode="auto">
              <a:xfrm>
                <a:off x="1039" y="2607"/>
                <a:ext cx="6" cy="7"/>
              </a:xfrm>
              <a:custGeom>
                <a:avLst/>
                <a:gdLst>
                  <a:gd name="T0" fmla="*/ 5 w 6"/>
                  <a:gd name="T1" fmla="*/ 0 h 7"/>
                  <a:gd name="T2" fmla="*/ 5 w 6"/>
                  <a:gd name="T3" fmla="*/ 0 h 7"/>
                  <a:gd name="T4" fmla="*/ 0 w 6"/>
                  <a:gd name="T5" fmla="*/ 6 h 7"/>
                  <a:gd name="T6" fmla="*/ 1 w 6"/>
                  <a:gd name="T7" fmla="*/ 7 h 7"/>
                  <a:gd name="T8" fmla="*/ 6 w 6"/>
                  <a:gd name="T9" fmla="*/ 2 h 7"/>
                  <a:gd name="T10" fmla="*/ 6 w 6"/>
                  <a:gd name="T11" fmla="*/ 2 h 7"/>
                  <a:gd name="T12" fmla="*/ 5 w 6"/>
                  <a:gd name="T13" fmla="*/ 0 h 7"/>
                  <a:gd name="T14" fmla="*/ 5 w 6"/>
                  <a:gd name="T15" fmla="*/ 0 h 7"/>
                  <a:gd name="T16" fmla="*/ 5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5" y="0"/>
                    </a:moveTo>
                    <a:lnTo>
                      <a:pt x="5" y="0"/>
                    </a:lnTo>
                    <a:lnTo>
                      <a:pt x="0" y="6"/>
                    </a:lnTo>
                    <a:lnTo>
                      <a:pt x="1" y="7"/>
                    </a:lnTo>
                    <a:lnTo>
                      <a:pt x="6" y="2"/>
                    </a:lnTo>
                    <a:lnTo>
                      <a:pt x="6" y="2"/>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1" name="Freeform 899"/>
              <p:cNvSpPr>
                <a:spLocks/>
              </p:cNvSpPr>
              <p:nvPr/>
            </p:nvSpPr>
            <p:spPr bwMode="auto">
              <a:xfrm>
                <a:off x="1038" y="2599"/>
                <a:ext cx="40" cy="43"/>
              </a:xfrm>
              <a:custGeom>
                <a:avLst/>
                <a:gdLst>
                  <a:gd name="T0" fmla="*/ 18 w 40"/>
                  <a:gd name="T1" fmla="*/ 19 h 43"/>
                  <a:gd name="T2" fmla="*/ 19 w 40"/>
                  <a:gd name="T3" fmla="*/ 17 h 43"/>
                  <a:gd name="T4" fmla="*/ 21 w 40"/>
                  <a:gd name="T5" fmla="*/ 14 h 43"/>
                  <a:gd name="T6" fmla="*/ 24 w 40"/>
                  <a:gd name="T7" fmla="*/ 12 h 43"/>
                  <a:gd name="T8" fmla="*/ 25 w 40"/>
                  <a:gd name="T9" fmla="*/ 11 h 43"/>
                  <a:gd name="T10" fmla="*/ 27 w 40"/>
                  <a:gd name="T11" fmla="*/ 8 h 43"/>
                  <a:gd name="T12" fmla="*/ 30 w 40"/>
                  <a:gd name="T13" fmla="*/ 7 h 43"/>
                  <a:gd name="T14" fmla="*/ 31 w 40"/>
                  <a:gd name="T15" fmla="*/ 6 h 43"/>
                  <a:gd name="T16" fmla="*/ 32 w 40"/>
                  <a:gd name="T17" fmla="*/ 5 h 43"/>
                  <a:gd name="T18" fmla="*/ 34 w 40"/>
                  <a:gd name="T19" fmla="*/ 4 h 43"/>
                  <a:gd name="T20" fmla="*/ 36 w 40"/>
                  <a:gd name="T21" fmla="*/ 3 h 43"/>
                  <a:gd name="T22" fmla="*/ 37 w 40"/>
                  <a:gd name="T23" fmla="*/ 1 h 43"/>
                  <a:gd name="T24" fmla="*/ 38 w 40"/>
                  <a:gd name="T25" fmla="*/ 1 h 43"/>
                  <a:gd name="T26" fmla="*/ 39 w 40"/>
                  <a:gd name="T27" fmla="*/ 0 h 43"/>
                  <a:gd name="T28" fmla="*/ 39 w 40"/>
                  <a:gd name="T29" fmla="*/ 0 h 43"/>
                  <a:gd name="T30" fmla="*/ 40 w 40"/>
                  <a:gd name="T31" fmla="*/ 0 h 43"/>
                  <a:gd name="T32" fmla="*/ 40 w 40"/>
                  <a:gd name="T33" fmla="*/ 0 h 43"/>
                  <a:gd name="T34" fmla="*/ 40 w 40"/>
                  <a:gd name="T35" fmla="*/ 1 h 43"/>
                  <a:gd name="T36" fmla="*/ 40 w 40"/>
                  <a:gd name="T37" fmla="*/ 3 h 43"/>
                  <a:gd name="T38" fmla="*/ 38 w 40"/>
                  <a:gd name="T39" fmla="*/ 5 h 43"/>
                  <a:gd name="T40" fmla="*/ 37 w 40"/>
                  <a:gd name="T41" fmla="*/ 8 h 43"/>
                  <a:gd name="T42" fmla="*/ 34 w 40"/>
                  <a:gd name="T43" fmla="*/ 12 h 43"/>
                  <a:gd name="T44" fmla="*/ 31 w 40"/>
                  <a:gd name="T45" fmla="*/ 15 h 43"/>
                  <a:gd name="T46" fmla="*/ 27 w 40"/>
                  <a:gd name="T47" fmla="*/ 20 h 43"/>
                  <a:gd name="T48" fmla="*/ 24 w 40"/>
                  <a:gd name="T49" fmla="*/ 24 h 43"/>
                  <a:gd name="T50" fmla="*/ 21 w 40"/>
                  <a:gd name="T51" fmla="*/ 26 h 43"/>
                  <a:gd name="T52" fmla="*/ 19 w 40"/>
                  <a:gd name="T53" fmla="*/ 28 h 43"/>
                  <a:gd name="T54" fmla="*/ 17 w 40"/>
                  <a:gd name="T55" fmla="*/ 30 h 43"/>
                  <a:gd name="T56" fmla="*/ 15 w 40"/>
                  <a:gd name="T57" fmla="*/ 32 h 43"/>
                  <a:gd name="T58" fmla="*/ 13 w 40"/>
                  <a:gd name="T59" fmla="*/ 33 h 43"/>
                  <a:gd name="T60" fmla="*/ 12 w 40"/>
                  <a:gd name="T61" fmla="*/ 36 h 43"/>
                  <a:gd name="T62" fmla="*/ 9 w 40"/>
                  <a:gd name="T63" fmla="*/ 37 h 43"/>
                  <a:gd name="T64" fmla="*/ 8 w 40"/>
                  <a:gd name="T65" fmla="*/ 38 h 43"/>
                  <a:gd name="T66" fmla="*/ 7 w 40"/>
                  <a:gd name="T67" fmla="*/ 39 h 43"/>
                  <a:gd name="T68" fmla="*/ 6 w 40"/>
                  <a:gd name="T69" fmla="*/ 40 h 43"/>
                  <a:gd name="T70" fmla="*/ 3 w 40"/>
                  <a:gd name="T71" fmla="*/ 41 h 43"/>
                  <a:gd name="T72" fmla="*/ 3 w 40"/>
                  <a:gd name="T73" fmla="*/ 41 h 43"/>
                  <a:gd name="T74" fmla="*/ 2 w 40"/>
                  <a:gd name="T75" fmla="*/ 43 h 43"/>
                  <a:gd name="T76" fmla="*/ 1 w 40"/>
                  <a:gd name="T77" fmla="*/ 43 h 43"/>
                  <a:gd name="T78" fmla="*/ 1 w 40"/>
                  <a:gd name="T79" fmla="*/ 43 h 43"/>
                  <a:gd name="T80" fmla="*/ 0 w 40"/>
                  <a:gd name="T81" fmla="*/ 43 h 43"/>
                  <a:gd name="T82" fmla="*/ 0 w 40"/>
                  <a:gd name="T83" fmla="*/ 41 h 43"/>
                  <a:gd name="T84" fmla="*/ 1 w 40"/>
                  <a:gd name="T85" fmla="*/ 39 h 43"/>
                  <a:gd name="T86" fmla="*/ 2 w 40"/>
                  <a:gd name="T87" fmla="*/ 37 h 43"/>
                  <a:gd name="T88" fmla="*/ 5 w 40"/>
                  <a:gd name="T89" fmla="*/ 34 h 43"/>
                  <a:gd name="T90" fmla="*/ 7 w 40"/>
                  <a:gd name="T91" fmla="*/ 31 h 43"/>
                  <a:gd name="T92" fmla="*/ 9 w 40"/>
                  <a:gd name="T93" fmla="*/ 27 h 43"/>
                  <a:gd name="T94" fmla="*/ 13 w 40"/>
                  <a:gd name="T95" fmla="*/ 23 h 43"/>
                  <a:gd name="T96" fmla="*/ 18 w 40"/>
                  <a:gd name="T97"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 h="43">
                    <a:moveTo>
                      <a:pt x="18" y="19"/>
                    </a:moveTo>
                    <a:lnTo>
                      <a:pt x="19" y="17"/>
                    </a:lnTo>
                    <a:lnTo>
                      <a:pt x="21" y="14"/>
                    </a:lnTo>
                    <a:lnTo>
                      <a:pt x="24" y="12"/>
                    </a:lnTo>
                    <a:lnTo>
                      <a:pt x="25" y="11"/>
                    </a:lnTo>
                    <a:lnTo>
                      <a:pt x="27" y="8"/>
                    </a:lnTo>
                    <a:lnTo>
                      <a:pt x="30" y="7"/>
                    </a:lnTo>
                    <a:lnTo>
                      <a:pt x="31" y="6"/>
                    </a:lnTo>
                    <a:lnTo>
                      <a:pt x="32" y="5"/>
                    </a:lnTo>
                    <a:lnTo>
                      <a:pt x="34" y="4"/>
                    </a:lnTo>
                    <a:lnTo>
                      <a:pt x="36" y="3"/>
                    </a:lnTo>
                    <a:lnTo>
                      <a:pt x="37" y="1"/>
                    </a:lnTo>
                    <a:lnTo>
                      <a:pt x="38" y="1"/>
                    </a:lnTo>
                    <a:lnTo>
                      <a:pt x="39" y="0"/>
                    </a:lnTo>
                    <a:lnTo>
                      <a:pt x="39" y="0"/>
                    </a:lnTo>
                    <a:lnTo>
                      <a:pt x="40" y="0"/>
                    </a:lnTo>
                    <a:lnTo>
                      <a:pt x="40" y="0"/>
                    </a:lnTo>
                    <a:lnTo>
                      <a:pt x="40" y="1"/>
                    </a:lnTo>
                    <a:lnTo>
                      <a:pt x="40" y="3"/>
                    </a:lnTo>
                    <a:lnTo>
                      <a:pt x="38" y="5"/>
                    </a:lnTo>
                    <a:lnTo>
                      <a:pt x="37" y="8"/>
                    </a:lnTo>
                    <a:lnTo>
                      <a:pt x="34" y="12"/>
                    </a:lnTo>
                    <a:lnTo>
                      <a:pt x="31" y="15"/>
                    </a:lnTo>
                    <a:lnTo>
                      <a:pt x="27" y="20"/>
                    </a:lnTo>
                    <a:lnTo>
                      <a:pt x="24" y="24"/>
                    </a:lnTo>
                    <a:lnTo>
                      <a:pt x="21" y="26"/>
                    </a:lnTo>
                    <a:lnTo>
                      <a:pt x="19" y="28"/>
                    </a:lnTo>
                    <a:lnTo>
                      <a:pt x="17" y="30"/>
                    </a:lnTo>
                    <a:lnTo>
                      <a:pt x="15" y="32"/>
                    </a:lnTo>
                    <a:lnTo>
                      <a:pt x="13" y="33"/>
                    </a:lnTo>
                    <a:lnTo>
                      <a:pt x="12" y="36"/>
                    </a:lnTo>
                    <a:lnTo>
                      <a:pt x="9" y="37"/>
                    </a:lnTo>
                    <a:lnTo>
                      <a:pt x="8" y="38"/>
                    </a:lnTo>
                    <a:lnTo>
                      <a:pt x="7" y="39"/>
                    </a:lnTo>
                    <a:lnTo>
                      <a:pt x="6" y="40"/>
                    </a:lnTo>
                    <a:lnTo>
                      <a:pt x="3" y="41"/>
                    </a:lnTo>
                    <a:lnTo>
                      <a:pt x="3" y="41"/>
                    </a:lnTo>
                    <a:lnTo>
                      <a:pt x="2" y="43"/>
                    </a:lnTo>
                    <a:lnTo>
                      <a:pt x="1" y="43"/>
                    </a:lnTo>
                    <a:lnTo>
                      <a:pt x="1" y="43"/>
                    </a:lnTo>
                    <a:lnTo>
                      <a:pt x="0" y="43"/>
                    </a:lnTo>
                    <a:lnTo>
                      <a:pt x="0" y="41"/>
                    </a:lnTo>
                    <a:lnTo>
                      <a:pt x="1" y="39"/>
                    </a:lnTo>
                    <a:lnTo>
                      <a:pt x="2" y="37"/>
                    </a:lnTo>
                    <a:lnTo>
                      <a:pt x="5" y="34"/>
                    </a:lnTo>
                    <a:lnTo>
                      <a:pt x="7" y="31"/>
                    </a:lnTo>
                    <a:lnTo>
                      <a:pt x="9" y="27"/>
                    </a:lnTo>
                    <a:lnTo>
                      <a:pt x="13" y="23"/>
                    </a:lnTo>
                    <a:lnTo>
                      <a:pt x="18"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912" name="Oval 901"/>
            <p:cNvSpPr>
              <a:spLocks noChangeArrowheads="1"/>
            </p:cNvSpPr>
            <p:nvPr/>
          </p:nvSpPr>
          <p:spPr bwMode="auto">
            <a:xfrm>
              <a:off x="1095375" y="3613150"/>
              <a:ext cx="333375" cy="328613"/>
            </a:xfrm>
            <a:prstGeom prst="ellipse">
              <a:avLst/>
            </a:prstGeom>
            <a:solidFill>
              <a:srgbClr val="FFFFFF"/>
            </a:solidFill>
            <a:ln w="7938">
              <a:solidFill>
                <a:srgbClr val="000000"/>
              </a:solidFill>
              <a:round/>
              <a:headEnd/>
              <a:tailEnd/>
            </a:ln>
          </p:spPr>
          <p:txBody>
            <a:bodyPr/>
            <a:lstStyle/>
            <a:p>
              <a:endParaRPr lang="zh-CN" altLang="en-US"/>
            </a:p>
          </p:txBody>
        </p:sp>
        <p:grpSp>
          <p:nvGrpSpPr>
            <p:cNvPr id="1913" name="Group 11"/>
            <p:cNvGrpSpPr>
              <a:grpSpLocks/>
            </p:cNvGrpSpPr>
            <p:nvPr/>
          </p:nvGrpSpPr>
          <p:grpSpPr bwMode="auto">
            <a:xfrm>
              <a:off x="1138238" y="3651250"/>
              <a:ext cx="239712" cy="244475"/>
              <a:chOff x="717" y="2300"/>
              <a:chExt cx="151" cy="154"/>
            </a:xfrm>
          </p:grpSpPr>
          <p:sp>
            <p:nvSpPr>
              <p:cNvPr id="1914" name="Freeform 902"/>
              <p:cNvSpPr>
                <a:spLocks/>
              </p:cNvSpPr>
              <p:nvPr/>
            </p:nvSpPr>
            <p:spPr bwMode="auto">
              <a:xfrm>
                <a:off x="733" y="2407"/>
                <a:ext cx="27" cy="29"/>
              </a:xfrm>
              <a:custGeom>
                <a:avLst/>
                <a:gdLst>
                  <a:gd name="T0" fmla="*/ 0 w 27"/>
                  <a:gd name="T1" fmla="*/ 0 h 29"/>
                  <a:gd name="T2" fmla="*/ 0 w 27"/>
                  <a:gd name="T3" fmla="*/ 2 h 29"/>
                  <a:gd name="T4" fmla="*/ 6 w 27"/>
                  <a:gd name="T5" fmla="*/ 11 h 29"/>
                  <a:gd name="T6" fmla="*/ 13 w 27"/>
                  <a:gd name="T7" fmla="*/ 18 h 29"/>
                  <a:gd name="T8" fmla="*/ 22 w 27"/>
                  <a:gd name="T9" fmla="*/ 25 h 29"/>
                  <a:gd name="T10" fmla="*/ 27 w 27"/>
                  <a:gd name="T11" fmla="*/ 29 h 29"/>
                  <a:gd name="T12" fmla="*/ 27 w 27"/>
                  <a:gd name="T13" fmla="*/ 29 h 29"/>
                  <a:gd name="T14" fmla="*/ 26 w 27"/>
                  <a:gd name="T15" fmla="*/ 29 h 29"/>
                  <a:gd name="T16" fmla="*/ 26 w 27"/>
                  <a:gd name="T17" fmla="*/ 29 h 29"/>
                  <a:gd name="T18" fmla="*/ 26 w 27"/>
                  <a:gd name="T19" fmla="*/ 28 h 29"/>
                  <a:gd name="T20" fmla="*/ 25 w 27"/>
                  <a:gd name="T21" fmla="*/ 28 h 29"/>
                  <a:gd name="T22" fmla="*/ 25 w 27"/>
                  <a:gd name="T23" fmla="*/ 28 h 29"/>
                  <a:gd name="T24" fmla="*/ 25 w 27"/>
                  <a:gd name="T25" fmla="*/ 28 h 29"/>
                  <a:gd name="T26" fmla="*/ 23 w 27"/>
                  <a:gd name="T27" fmla="*/ 28 h 29"/>
                  <a:gd name="T28" fmla="*/ 20 w 27"/>
                  <a:gd name="T29" fmla="*/ 25 h 29"/>
                  <a:gd name="T30" fmla="*/ 17 w 27"/>
                  <a:gd name="T31" fmla="*/ 22 h 29"/>
                  <a:gd name="T32" fmla="*/ 14 w 27"/>
                  <a:gd name="T33" fmla="*/ 21 h 29"/>
                  <a:gd name="T34" fmla="*/ 12 w 27"/>
                  <a:gd name="T35" fmla="*/ 18 h 29"/>
                  <a:gd name="T36" fmla="*/ 9 w 27"/>
                  <a:gd name="T37" fmla="*/ 15 h 29"/>
                  <a:gd name="T38" fmla="*/ 6 w 27"/>
                  <a:gd name="T39" fmla="*/ 12 h 29"/>
                  <a:gd name="T40" fmla="*/ 4 w 27"/>
                  <a:gd name="T41" fmla="*/ 9 h 29"/>
                  <a:gd name="T42" fmla="*/ 1 w 27"/>
                  <a:gd name="T43" fmla="*/ 5 h 29"/>
                  <a:gd name="T44" fmla="*/ 1 w 27"/>
                  <a:gd name="T45" fmla="*/ 5 h 29"/>
                  <a:gd name="T46" fmla="*/ 1 w 27"/>
                  <a:gd name="T47" fmla="*/ 3 h 29"/>
                  <a:gd name="T48" fmla="*/ 1 w 27"/>
                  <a:gd name="T49" fmla="*/ 3 h 29"/>
                  <a:gd name="T50" fmla="*/ 0 w 27"/>
                  <a:gd name="T51" fmla="*/ 3 h 29"/>
                  <a:gd name="T52" fmla="*/ 0 w 27"/>
                  <a:gd name="T53" fmla="*/ 2 h 29"/>
                  <a:gd name="T54" fmla="*/ 0 w 27"/>
                  <a:gd name="T55" fmla="*/ 2 h 29"/>
                  <a:gd name="T56" fmla="*/ 0 w 27"/>
                  <a:gd name="T57" fmla="*/ 0 h 29"/>
                  <a:gd name="T58" fmla="*/ 0 w 27"/>
                  <a:gd name="T5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 h="29">
                    <a:moveTo>
                      <a:pt x="0" y="0"/>
                    </a:moveTo>
                    <a:lnTo>
                      <a:pt x="0" y="2"/>
                    </a:lnTo>
                    <a:lnTo>
                      <a:pt x="6" y="11"/>
                    </a:lnTo>
                    <a:lnTo>
                      <a:pt x="13" y="18"/>
                    </a:lnTo>
                    <a:lnTo>
                      <a:pt x="22" y="25"/>
                    </a:lnTo>
                    <a:lnTo>
                      <a:pt x="27" y="29"/>
                    </a:lnTo>
                    <a:lnTo>
                      <a:pt x="27" y="29"/>
                    </a:lnTo>
                    <a:lnTo>
                      <a:pt x="26" y="29"/>
                    </a:lnTo>
                    <a:lnTo>
                      <a:pt x="26" y="29"/>
                    </a:lnTo>
                    <a:lnTo>
                      <a:pt x="26" y="28"/>
                    </a:lnTo>
                    <a:lnTo>
                      <a:pt x="25" y="28"/>
                    </a:lnTo>
                    <a:lnTo>
                      <a:pt x="25" y="28"/>
                    </a:lnTo>
                    <a:lnTo>
                      <a:pt x="25" y="28"/>
                    </a:lnTo>
                    <a:lnTo>
                      <a:pt x="23" y="28"/>
                    </a:lnTo>
                    <a:lnTo>
                      <a:pt x="20" y="25"/>
                    </a:lnTo>
                    <a:lnTo>
                      <a:pt x="17" y="22"/>
                    </a:lnTo>
                    <a:lnTo>
                      <a:pt x="14" y="21"/>
                    </a:lnTo>
                    <a:lnTo>
                      <a:pt x="12" y="18"/>
                    </a:lnTo>
                    <a:lnTo>
                      <a:pt x="9" y="15"/>
                    </a:lnTo>
                    <a:lnTo>
                      <a:pt x="6" y="12"/>
                    </a:lnTo>
                    <a:lnTo>
                      <a:pt x="4" y="9"/>
                    </a:lnTo>
                    <a:lnTo>
                      <a:pt x="1" y="5"/>
                    </a:lnTo>
                    <a:lnTo>
                      <a:pt x="1" y="5"/>
                    </a:lnTo>
                    <a:lnTo>
                      <a:pt x="1" y="3"/>
                    </a:lnTo>
                    <a:lnTo>
                      <a:pt x="1" y="3"/>
                    </a:lnTo>
                    <a:lnTo>
                      <a:pt x="0" y="3"/>
                    </a:lnTo>
                    <a:lnTo>
                      <a:pt x="0" y="2"/>
                    </a:lnTo>
                    <a:lnTo>
                      <a:pt x="0" y="2"/>
                    </a:lnTo>
                    <a:lnTo>
                      <a:pt x="0" y="0"/>
                    </a:lnTo>
                    <a:lnTo>
                      <a:pt x="0" y="0"/>
                    </a:lnTo>
                    <a:close/>
                  </a:path>
                </a:pathLst>
              </a:custGeom>
              <a:solidFill>
                <a:srgbClr val="3C4F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5" name="Freeform 903"/>
              <p:cNvSpPr>
                <a:spLocks/>
              </p:cNvSpPr>
              <p:nvPr/>
            </p:nvSpPr>
            <p:spPr bwMode="auto">
              <a:xfrm>
                <a:off x="727" y="2393"/>
                <a:ext cx="45" cy="48"/>
              </a:xfrm>
              <a:custGeom>
                <a:avLst/>
                <a:gdLst>
                  <a:gd name="T0" fmla="*/ 6 w 45"/>
                  <a:gd name="T1" fmla="*/ 14 h 48"/>
                  <a:gd name="T2" fmla="*/ 6 w 45"/>
                  <a:gd name="T3" fmla="*/ 16 h 48"/>
                  <a:gd name="T4" fmla="*/ 12 w 45"/>
                  <a:gd name="T5" fmla="*/ 25 h 48"/>
                  <a:gd name="T6" fmla="*/ 19 w 45"/>
                  <a:gd name="T7" fmla="*/ 32 h 48"/>
                  <a:gd name="T8" fmla="*/ 28 w 45"/>
                  <a:gd name="T9" fmla="*/ 39 h 48"/>
                  <a:gd name="T10" fmla="*/ 33 w 45"/>
                  <a:gd name="T11" fmla="*/ 43 h 48"/>
                  <a:gd name="T12" fmla="*/ 35 w 45"/>
                  <a:gd name="T13" fmla="*/ 45 h 48"/>
                  <a:gd name="T14" fmla="*/ 36 w 45"/>
                  <a:gd name="T15" fmla="*/ 45 h 48"/>
                  <a:gd name="T16" fmla="*/ 38 w 45"/>
                  <a:gd name="T17" fmla="*/ 45 h 48"/>
                  <a:gd name="T18" fmla="*/ 39 w 45"/>
                  <a:gd name="T19" fmla="*/ 46 h 48"/>
                  <a:gd name="T20" fmla="*/ 41 w 45"/>
                  <a:gd name="T21" fmla="*/ 46 h 48"/>
                  <a:gd name="T22" fmla="*/ 42 w 45"/>
                  <a:gd name="T23" fmla="*/ 46 h 48"/>
                  <a:gd name="T24" fmla="*/ 44 w 45"/>
                  <a:gd name="T25" fmla="*/ 48 h 48"/>
                  <a:gd name="T26" fmla="*/ 45 w 45"/>
                  <a:gd name="T27" fmla="*/ 48 h 48"/>
                  <a:gd name="T28" fmla="*/ 38 w 45"/>
                  <a:gd name="T29" fmla="*/ 43 h 48"/>
                  <a:gd name="T30" fmla="*/ 29 w 45"/>
                  <a:gd name="T31" fmla="*/ 38 h 48"/>
                  <a:gd name="T32" fmla="*/ 22 w 45"/>
                  <a:gd name="T33" fmla="*/ 30 h 48"/>
                  <a:gd name="T34" fmla="*/ 15 w 45"/>
                  <a:gd name="T35" fmla="*/ 22 h 48"/>
                  <a:gd name="T36" fmla="*/ 9 w 45"/>
                  <a:gd name="T37" fmla="*/ 14 h 48"/>
                  <a:gd name="T38" fmla="*/ 3 w 45"/>
                  <a:gd name="T39" fmla="*/ 4 h 48"/>
                  <a:gd name="T40" fmla="*/ 0 w 45"/>
                  <a:gd name="T41" fmla="*/ 0 h 48"/>
                  <a:gd name="T42" fmla="*/ 0 w 45"/>
                  <a:gd name="T43" fmla="*/ 1 h 48"/>
                  <a:gd name="T44" fmla="*/ 2 w 45"/>
                  <a:gd name="T45" fmla="*/ 4 h 48"/>
                  <a:gd name="T46" fmla="*/ 2 w 45"/>
                  <a:gd name="T47" fmla="*/ 6 h 48"/>
                  <a:gd name="T48" fmla="*/ 3 w 45"/>
                  <a:gd name="T49" fmla="*/ 7 h 48"/>
                  <a:gd name="T50" fmla="*/ 3 w 45"/>
                  <a:gd name="T51" fmla="*/ 9 h 48"/>
                  <a:gd name="T52" fmla="*/ 3 w 45"/>
                  <a:gd name="T53" fmla="*/ 12 h 48"/>
                  <a:gd name="T54" fmla="*/ 4 w 45"/>
                  <a:gd name="T55" fmla="*/ 13 h 48"/>
                  <a:gd name="T56" fmla="*/ 6 w 45"/>
                  <a:gd name="T5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48">
                    <a:moveTo>
                      <a:pt x="6" y="14"/>
                    </a:moveTo>
                    <a:lnTo>
                      <a:pt x="6" y="16"/>
                    </a:lnTo>
                    <a:lnTo>
                      <a:pt x="12" y="25"/>
                    </a:lnTo>
                    <a:lnTo>
                      <a:pt x="19" y="32"/>
                    </a:lnTo>
                    <a:lnTo>
                      <a:pt x="28" y="39"/>
                    </a:lnTo>
                    <a:lnTo>
                      <a:pt x="33" y="43"/>
                    </a:lnTo>
                    <a:lnTo>
                      <a:pt x="35" y="45"/>
                    </a:lnTo>
                    <a:lnTo>
                      <a:pt x="36" y="45"/>
                    </a:lnTo>
                    <a:lnTo>
                      <a:pt x="38" y="45"/>
                    </a:lnTo>
                    <a:lnTo>
                      <a:pt x="39" y="46"/>
                    </a:lnTo>
                    <a:lnTo>
                      <a:pt x="41" y="46"/>
                    </a:lnTo>
                    <a:lnTo>
                      <a:pt x="42" y="46"/>
                    </a:lnTo>
                    <a:lnTo>
                      <a:pt x="44" y="48"/>
                    </a:lnTo>
                    <a:lnTo>
                      <a:pt x="45" y="48"/>
                    </a:lnTo>
                    <a:lnTo>
                      <a:pt x="38" y="43"/>
                    </a:lnTo>
                    <a:lnTo>
                      <a:pt x="29" y="38"/>
                    </a:lnTo>
                    <a:lnTo>
                      <a:pt x="22" y="30"/>
                    </a:lnTo>
                    <a:lnTo>
                      <a:pt x="15" y="22"/>
                    </a:lnTo>
                    <a:lnTo>
                      <a:pt x="9" y="14"/>
                    </a:lnTo>
                    <a:lnTo>
                      <a:pt x="3" y="4"/>
                    </a:lnTo>
                    <a:lnTo>
                      <a:pt x="0" y="0"/>
                    </a:lnTo>
                    <a:lnTo>
                      <a:pt x="0" y="1"/>
                    </a:lnTo>
                    <a:lnTo>
                      <a:pt x="2" y="4"/>
                    </a:lnTo>
                    <a:lnTo>
                      <a:pt x="2" y="6"/>
                    </a:lnTo>
                    <a:lnTo>
                      <a:pt x="3" y="7"/>
                    </a:lnTo>
                    <a:lnTo>
                      <a:pt x="3" y="9"/>
                    </a:lnTo>
                    <a:lnTo>
                      <a:pt x="3" y="12"/>
                    </a:lnTo>
                    <a:lnTo>
                      <a:pt x="4" y="13"/>
                    </a:lnTo>
                    <a:lnTo>
                      <a:pt x="6" y="14"/>
                    </a:lnTo>
                    <a:close/>
                  </a:path>
                </a:pathLst>
              </a:custGeom>
              <a:solidFill>
                <a:srgbClr val="3D52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6" name="Freeform 904"/>
              <p:cNvSpPr>
                <a:spLocks/>
              </p:cNvSpPr>
              <p:nvPr/>
            </p:nvSpPr>
            <p:spPr bwMode="auto">
              <a:xfrm>
                <a:off x="726" y="2383"/>
                <a:ext cx="56" cy="61"/>
              </a:xfrm>
              <a:custGeom>
                <a:avLst/>
                <a:gdLst>
                  <a:gd name="T0" fmla="*/ 1 w 56"/>
                  <a:gd name="T1" fmla="*/ 10 h 61"/>
                  <a:gd name="T2" fmla="*/ 4 w 56"/>
                  <a:gd name="T3" fmla="*/ 14 h 61"/>
                  <a:gd name="T4" fmla="*/ 10 w 56"/>
                  <a:gd name="T5" fmla="*/ 24 h 61"/>
                  <a:gd name="T6" fmla="*/ 16 w 56"/>
                  <a:gd name="T7" fmla="*/ 32 h 61"/>
                  <a:gd name="T8" fmla="*/ 23 w 56"/>
                  <a:gd name="T9" fmla="*/ 40 h 61"/>
                  <a:gd name="T10" fmla="*/ 30 w 56"/>
                  <a:gd name="T11" fmla="*/ 48 h 61"/>
                  <a:gd name="T12" fmla="*/ 39 w 56"/>
                  <a:gd name="T13" fmla="*/ 53 h 61"/>
                  <a:gd name="T14" fmla="*/ 46 w 56"/>
                  <a:gd name="T15" fmla="*/ 58 h 61"/>
                  <a:gd name="T16" fmla="*/ 48 w 56"/>
                  <a:gd name="T17" fmla="*/ 58 h 61"/>
                  <a:gd name="T18" fmla="*/ 49 w 56"/>
                  <a:gd name="T19" fmla="*/ 58 h 61"/>
                  <a:gd name="T20" fmla="*/ 50 w 56"/>
                  <a:gd name="T21" fmla="*/ 59 h 61"/>
                  <a:gd name="T22" fmla="*/ 50 w 56"/>
                  <a:gd name="T23" fmla="*/ 59 h 61"/>
                  <a:gd name="T24" fmla="*/ 52 w 56"/>
                  <a:gd name="T25" fmla="*/ 59 h 61"/>
                  <a:gd name="T26" fmla="*/ 53 w 56"/>
                  <a:gd name="T27" fmla="*/ 59 h 61"/>
                  <a:gd name="T28" fmla="*/ 55 w 56"/>
                  <a:gd name="T29" fmla="*/ 59 h 61"/>
                  <a:gd name="T30" fmla="*/ 56 w 56"/>
                  <a:gd name="T31" fmla="*/ 61 h 61"/>
                  <a:gd name="T32" fmla="*/ 49 w 56"/>
                  <a:gd name="T33" fmla="*/ 56 h 61"/>
                  <a:gd name="T34" fmla="*/ 40 w 56"/>
                  <a:gd name="T35" fmla="*/ 50 h 61"/>
                  <a:gd name="T36" fmla="*/ 32 w 56"/>
                  <a:gd name="T37" fmla="*/ 45 h 61"/>
                  <a:gd name="T38" fmla="*/ 24 w 56"/>
                  <a:gd name="T39" fmla="*/ 37 h 61"/>
                  <a:gd name="T40" fmla="*/ 17 w 56"/>
                  <a:gd name="T41" fmla="*/ 30 h 61"/>
                  <a:gd name="T42" fmla="*/ 11 w 56"/>
                  <a:gd name="T43" fmla="*/ 23 h 61"/>
                  <a:gd name="T44" fmla="*/ 7 w 56"/>
                  <a:gd name="T45" fmla="*/ 14 h 61"/>
                  <a:gd name="T46" fmla="*/ 1 w 56"/>
                  <a:gd name="T47" fmla="*/ 4 h 61"/>
                  <a:gd name="T48" fmla="*/ 0 w 56"/>
                  <a:gd name="T49" fmla="*/ 0 h 61"/>
                  <a:gd name="T50" fmla="*/ 0 w 56"/>
                  <a:gd name="T51" fmla="*/ 1 h 61"/>
                  <a:gd name="T52" fmla="*/ 0 w 56"/>
                  <a:gd name="T53" fmla="*/ 3 h 61"/>
                  <a:gd name="T54" fmla="*/ 0 w 56"/>
                  <a:gd name="T55" fmla="*/ 4 h 61"/>
                  <a:gd name="T56" fmla="*/ 1 w 56"/>
                  <a:gd name="T57" fmla="*/ 4 h 61"/>
                  <a:gd name="T58" fmla="*/ 1 w 56"/>
                  <a:gd name="T59" fmla="*/ 6 h 61"/>
                  <a:gd name="T60" fmla="*/ 1 w 56"/>
                  <a:gd name="T61" fmla="*/ 7 h 61"/>
                  <a:gd name="T62" fmla="*/ 1 w 56"/>
                  <a:gd name="T63" fmla="*/ 8 h 61"/>
                  <a:gd name="T64" fmla="*/ 1 w 56"/>
                  <a:gd name="T65"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1">
                    <a:moveTo>
                      <a:pt x="1" y="10"/>
                    </a:moveTo>
                    <a:lnTo>
                      <a:pt x="4" y="14"/>
                    </a:lnTo>
                    <a:lnTo>
                      <a:pt x="10" y="24"/>
                    </a:lnTo>
                    <a:lnTo>
                      <a:pt x="16" y="32"/>
                    </a:lnTo>
                    <a:lnTo>
                      <a:pt x="23" y="40"/>
                    </a:lnTo>
                    <a:lnTo>
                      <a:pt x="30" y="48"/>
                    </a:lnTo>
                    <a:lnTo>
                      <a:pt x="39" y="53"/>
                    </a:lnTo>
                    <a:lnTo>
                      <a:pt x="46" y="58"/>
                    </a:lnTo>
                    <a:lnTo>
                      <a:pt x="48" y="58"/>
                    </a:lnTo>
                    <a:lnTo>
                      <a:pt x="49" y="58"/>
                    </a:lnTo>
                    <a:lnTo>
                      <a:pt x="50" y="59"/>
                    </a:lnTo>
                    <a:lnTo>
                      <a:pt x="50" y="59"/>
                    </a:lnTo>
                    <a:lnTo>
                      <a:pt x="52" y="59"/>
                    </a:lnTo>
                    <a:lnTo>
                      <a:pt x="53" y="59"/>
                    </a:lnTo>
                    <a:lnTo>
                      <a:pt x="55" y="59"/>
                    </a:lnTo>
                    <a:lnTo>
                      <a:pt x="56" y="61"/>
                    </a:lnTo>
                    <a:lnTo>
                      <a:pt x="49" y="56"/>
                    </a:lnTo>
                    <a:lnTo>
                      <a:pt x="40" y="50"/>
                    </a:lnTo>
                    <a:lnTo>
                      <a:pt x="32" y="45"/>
                    </a:lnTo>
                    <a:lnTo>
                      <a:pt x="24" y="37"/>
                    </a:lnTo>
                    <a:lnTo>
                      <a:pt x="17" y="30"/>
                    </a:lnTo>
                    <a:lnTo>
                      <a:pt x="11" y="23"/>
                    </a:lnTo>
                    <a:lnTo>
                      <a:pt x="7" y="14"/>
                    </a:lnTo>
                    <a:lnTo>
                      <a:pt x="1" y="4"/>
                    </a:lnTo>
                    <a:lnTo>
                      <a:pt x="0" y="0"/>
                    </a:lnTo>
                    <a:lnTo>
                      <a:pt x="0" y="1"/>
                    </a:lnTo>
                    <a:lnTo>
                      <a:pt x="0" y="3"/>
                    </a:lnTo>
                    <a:lnTo>
                      <a:pt x="0" y="4"/>
                    </a:lnTo>
                    <a:lnTo>
                      <a:pt x="1" y="4"/>
                    </a:lnTo>
                    <a:lnTo>
                      <a:pt x="1" y="6"/>
                    </a:lnTo>
                    <a:lnTo>
                      <a:pt x="1" y="7"/>
                    </a:lnTo>
                    <a:lnTo>
                      <a:pt x="1" y="8"/>
                    </a:lnTo>
                    <a:lnTo>
                      <a:pt x="1" y="10"/>
                    </a:lnTo>
                    <a:close/>
                  </a:path>
                </a:pathLst>
              </a:custGeom>
              <a:solidFill>
                <a:srgbClr val="3E55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7" name="Freeform 905"/>
              <p:cNvSpPr>
                <a:spLocks/>
              </p:cNvSpPr>
              <p:nvPr/>
            </p:nvSpPr>
            <p:spPr bwMode="auto">
              <a:xfrm>
                <a:off x="726" y="2374"/>
                <a:ext cx="66" cy="70"/>
              </a:xfrm>
              <a:custGeom>
                <a:avLst/>
                <a:gdLst>
                  <a:gd name="T0" fmla="*/ 0 w 66"/>
                  <a:gd name="T1" fmla="*/ 9 h 70"/>
                  <a:gd name="T2" fmla="*/ 1 w 66"/>
                  <a:gd name="T3" fmla="*/ 13 h 70"/>
                  <a:gd name="T4" fmla="*/ 7 w 66"/>
                  <a:gd name="T5" fmla="*/ 23 h 70"/>
                  <a:gd name="T6" fmla="*/ 11 w 66"/>
                  <a:gd name="T7" fmla="*/ 32 h 70"/>
                  <a:gd name="T8" fmla="*/ 17 w 66"/>
                  <a:gd name="T9" fmla="*/ 39 h 70"/>
                  <a:gd name="T10" fmla="*/ 24 w 66"/>
                  <a:gd name="T11" fmla="*/ 46 h 70"/>
                  <a:gd name="T12" fmla="*/ 32 w 66"/>
                  <a:gd name="T13" fmla="*/ 54 h 70"/>
                  <a:gd name="T14" fmla="*/ 40 w 66"/>
                  <a:gd name="T15" fmla="*/ 59 h 70"/>
                  <a:gd name="T16" fmla="*/ 49 w 66"/>
                  <a:gd name="T17" fmla="*/ 65 h 70"/>
                  <a:gd name="T18" fmla="*/ 56 w 66"/>
                  <a:gd name="T19" fmla="*/ 70 h 70"/>
                  <a:gd name="T20" fmla="*/ 58 w 66"/>
                  <a:gd name="T21" fmla="*/ 70 h 70"/>
                  <a:gd name="T22" fmla="*/ 59 w 66"/>
                  <a:gd name="T23" fmla="*/ 70 h 70"/>
                  <a:gd name="T24" fmla="*/ 61 w 66"/>
                  <a:gd name="T25" fmla="*/ 70 h 70"/>
                  <a:gd name="T26" fmla="*/ 62 w 66"/>
                  <a:gd name="T27" fmla="*/ 70 h 70"/>
                  <a:gd name="T28" fmla="*/ 62 w 66"/>
                  <a:gd name="T29" fmla="*/ 70 h 70"/>
                  <a:gd name="T30" fmla="*/ 64 w 66"/>
                  <a:gd name="T31" fmla="*/ 70 h 70"/>
                  <a:gd name="T32" fmla="*/ 65 w 66"/>
                  <a:gd name="T33" fmla="*/ 70 h 70"/>
                  <a:gd name="T34" fmla="*/ 66 w 66"/>
                  <a:gd name="T35" fmla="*/ 70 h 70"/>
                  <a:gd name="T36" fmla="*/ 59 w 66"/>
                  <a:gd name="T37" fmla="*/ 67 h 70"/>
                  <a:gd name="T38" fmla="*/ 50 w 66"/>
                  <a:gd name="T39" fmla="*/ 62 h 70"/>
                  <a:gd name="T40" fmla="*/ 42 w 66"/>
                  <a:gd name="T41" fmla="*/ 58 h 70"/>
                  <a:gd name="T42" fmla="*/ 34 w 66"/>
                  <a:gd name="T43" fmla="*/ 52 h 70"/>
                  <a:gd name="T44" fmla="*/ 27 w 66"/>
                  <a:gd name="T45" fmla="*/ 45 h 70"/>
                  <a:gd name="T46" fmla="*/ 20 w 66"/>
                  <a:gd name="T47" fmla="*/ 38 h 70"/>
                  <a:gd name="T48" fmla="*/ 14 w 66"/>
                  <a:gd name="T49" fmla="*/ 31 h 70"/>
                  <a:gd name="T50" fmla="*/ 8 w 66"/>
                  <a:gd name="T51" fmla="*/ 22 h 70"/>
                  <a:gd name="T52" fmla="*/ 4 w 66"/>
                  <a:gd name="T53" fmla="*/ 12 h 70"/>
                  <a:gd name="T54" fmla="*/ 1 w 66"/>
                  <a:gd name="T55" fmla="*/ 3 h 70"/>
                  <a:gd name="T56" fmla="*/ 0 w 66"/>
                  <a:gd name="T57" fmla="*/ 0 h 70"/>
                  <a:gd name="T58" fmla="*/ 0 w 66"/>
                  <a:gd name="T59" fmla="*/ 0 h 70"/>
                  <a:gd name="T60" fmla="*/ 0 w 66"/>
                  <a:gd name="T61" fmla="*/ 0 h 70"/>
                  <a:gd name="T62" fmla="*/ 0 w 66"/>
                  <a:gd name="T63" fmla="*/ 2 h 70"/>
                  <a:gd name="T64" fmla="*/ 0 w 66"/>
                  <a:gd name="T65" fmla="*/ 2 h 70"/>
                  <a:gd name="T66" fmla="*/ 0 w 66"/>
                  <a:gd name="T67" fmla="*/ 2 h 70"/>
                  <a:gd name="T68" fmla="*/ 0 w 66"/>
                  <a:gd name="T69" fmla="*/ 3 h 70"/>
                  <a:gd name="T70" fmla="*/ 0 w 66"/>
                  <a:gd name="T71" fmla="*/ 3 h 70"/>
                  <a:gd name="T72" fmla="*/ 0 w 66"/>
                  <a:gd name="T73" fmla="*/ 4 h 70"/>
                  <a:gd name="T74" fmla="*/ 0 w 66"/>
                  <a:gd name="T75" fmla="*/ 4 h 70"/>
                  <a:gd name="T76" fmla="*/ 0 w 66"/>
                  <a:gd name="T77" fmla="*/ 4 h 70"/>
                  <a:gd name="T78" fmla="*/ 0 w 66"/>
                  <a:gd name="T79" fmla="*/ 6 h 70"/>
                  <a:gd name="T80" fmla="*/ 0 w 66"/>
                  <a:gd name="T81" fmla="*/ 6 h 70"/>
                  <a:gd name="T82" fmla="*/ 0 w 66"/>
                  <a:gd name="T83" fmla="*/ 7 h 70"/>
                  <a:gd name="T84" fmla="*/ 0 w 66"/>
                  <a:gd name="T85" fmla="*/ 7 h 70"/>
                  <a:gd name="T86" fmla="*/ 0 w 66"/>
                  <a:gd name="T87" fmla="*/ 7 h 70"/>
                  <a:gd name="T88" fmla="*/ 0 w 66"/>
                  <a:gd name="T89"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70">
                    <a:moveTo>
                      <a:pt x="0" y="9"/>
                    </a:moveTo>
                    <a:lnTo>
                      <a:pt x="1" y="13"/>
                    </a:lnTo>
                    <a:lnTo>
                      <a:pt x="7" y="23"/>
                    </a:lnTo>
                    <a:lnTo>
                      <a:pt x="11" y="32"/>
                    </a:lnTo>
                    <a:lnTo>
                      <a:pt x="17" y="39"/>
                    </a:lnTo>
                    <a:lnTo>
                      <a:pt x="24" y="46"/>
                    </a:lnTo>
                    <a:lnTo>
                      <a:pt x="32" y="54"/>
                    </a:lnTo>
                    <a:lnTo>
                      <a:pt x="40" y="59"/>
                    </a:lnTo>
                    <a:lnTo>
                      <a:pt x="49" y="65"/>
                    </a:lnTo>
                    <a:lnTo>
                      <a:pt x="56" y="70"/>
                    </a:lnTo>
                    <a:lnTo>
                      <a:pt x="58" y="70"/>
                    </a:lnTo>
                    <a:lnTo>
                      <a:pt x="59" y="70"/>
                    </a:lnTo>
                    <a:lnTo>
                      <a:pt x="61" y="70"/>
                    </a:lnTo>
                    <a:lnTo>
                      <a:pt x="62" y="70"/>
                    </a:lnTo>
                    <a:lnTo>
                      <a:pt x="62" y="70"/>
                    </a:lnTo>
                    <a:lnTo>
                      <a:pt x="64" y="70"/>
                    </a:lnTo>
                    <a:lnTo>
                      <a:pt x="65" y="70"/>
                    </a:lnTo>
                    <a:lnTo>
                      <a:pt x="66" y="70"/>
                    </a:lnTo>
                    <a:lnTo>
                      <a:pt x="59" y="67"/>
                    </a:lnTo>
                    <a:lnTo>
                      <a:pt x="50" y="62"/>
                    </a:lnTo>
                    <a:lnTo>
                      <a:pt x="42" y="58"/>
                    </a:lnTo>
                    <a:lnTo>
                      <a:pt x="34" y="52"/>
                    </a:lnTo>
                    <a:lnTo>
                      <a:pt x="27" y="45"/>
                    </a:lnTo>
                    <a:lnTo>
                      <a:pt x="20" y="38"/>
                    </a:lnTo>
                    <a:lnTo>
                      <a:pt x="14" y="31"/>
                    </a:lnTo>
                    <a:lnTo>
                      <a:pt x="8" y="22"/>
                    </a:lnTo>
                    <a:lnTo>
                      <a:pt x="4" y="12"/>
                    </a:lnTo>
                    <a:lnTo>
                      <a:pt x="1" y="3"/>
                    </a:lnTo>
                    <a:lnTo>
                      <a:pt x="0" y="0"/>
                    </a:lnTo>
                    <a:lnTo>
                      <a:pt x="0" y="0"/>
                    </a:lnTo>
                    <a:lnTo>
                      <a:pt x="0" y="0"/>
                    </a:lnTo>
                    <a:lnTo>
                      <a:pt x="0" y="2"/>
                    </a:lnTo>
                    <a:lnTo>
                      <a:pt x="0" y="2"/>
                    </a:lnTo>
                    <a:lnTo>
                      <a:pt x="0" y="2"/>
                    </a:lnTo>
                    <a:lnTo>
                      <a:pt x="0" y="3"/>
                    </a:lnTo>
                    <a:lnTo>
                      <a:pt x="0" y="3"/>
                    </a:lnTo>
                    <a:lnTo>
                      <a:pt x="0" y="4"/>
                    </a:lnTo>
                    <a:lnTo>
                      <a:pt x="0" y="4"/>
                    </a:lnTo>
                    <a:lnTo>
                      <a:pt x="0" y="4"/>
                    </a:lnTo>
                    <a:lnTo>
                      <a:pt x="0" y="6"/>
                    </a:lnTo>
                    <a:lnTo>
                      <a:pt x="0" y="6"/>
                    </a:lnTo>
                    <a:lnTo>
                      <a:pt x="0" y="7"/>
                    </a:lnTo>
                    <a:lnTo>
                      <a:pt x="0" y="7"/>
                    </a:lnTo>
                    <a:lnTo>
                      <a:pt x="0" y="7"/>
                    </a:lnTo>
                    <a:lnTo>
                      <a:pt x="0" y="9"/>
                    </a:lnTo>
                    <a:close/>
                  </a:path>
                </a:pathLst>
              </a:custGeom>
              <a:solidFill>
                <a:srgbClr val="3F5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8" name="Freeform 906"/>
              <p:cNvSpPr>
                <a:spLocks/>
              </p:cNvSpPr>
              <p:nvPr/>
            </p:nvSpPr>
            <p:spPr bwMode="auto">
              <a:xfrm>
                <a:off x="726" y="2365"/>
                <a:ext cx="77" cy="79"/>
              </a:xfrm>
              <a:custGeom>
                <a:avLst/>
                <a:gdLst>
                  <a:gd name="T0" fmla="*/ 0 w 77"/>
                  <a:gd name="T1" fmla="*/ 9 h 79"/>
                  <a:gd name="T2" fmla="*/ 1 w 77"/>
                  <a:gd name="T3" fmla="*/ 12 h 79"/>
                  <a:gd name="T4" fmla="*/ 4 w 77"/>
                  <a:gd name="T5" fmla="*/ 21 h 79"/>
                  <a:gd name="T6" fmla="*/ 8 w 77"/>
                  <a:gd name="T7" fmla="*/ 31 h 79"/>
                  <a:gd name="T8" fmla="*/ 14 w 77"/>
                  <a:gd name="T9" fmla="*/ 40 h 79"/>
                  <a:gd name="T10" fmla="*/ 20 w 77"/>
                  <a:gd name="T11" fmla="*/ 47 h 79"/>
                  <a:gd name="T12" fmla="*/ 27 w 77"/>
                  <a:gd name="T13" fmla="*/ 54 h 79"/>
                  <a:gd name="T14" fmla="*/ 34 w 77"/>
                  <a:gd name="T15" fmla="*/ 61 h 79"/>
                  <a:gd name="T16" fmla="*/ 42 w 77"/>
                  <a:gd name="T17" fmla="*/ 67 h 79"/>
                  <a:gd name="T18" fmla="*/ 50 w 77"/>
                  <a:gd name="T19" fmla="*/ 71 h 79"/>
                  <a:gd name="T20" fmla="*/ 59 w 77"/>
                  <a:gd name="T21" fmla="*/ 76 h 79"/>
                  <a:gd name="T22" fmla="*/ 66 w 77"/>
                  <a:gd name="T23" fmla="*/ 79 h 79"/>
                  <a:gd name="T24" fmla="*/ 66 w 77"/>
                  <a:gd name="T25" fmla="*/ 79 h 79"/>
                  <a:gd name="T26" fmla="*/ 68 w 77"/>
                  <a:gd name="T27" fmla="*/ 79 h 79"/>
                  <a:gd name="T28" fmla="*/ 68 w 77"/>
                  <a:gd name="T29" fmla="*/ 79 h 79"/>
                  <a:gd name="T30" fmla="*/ 68 w 77"/>
                  <a:gd name="T31" fmla="*/ 79 h 79"/>
                  <a:gd name="T32" fmla="*/ 68 w 77"/>
                  <a:gd name="T33" fmla="*/ 79 h 79"/>
                  <a:gd name="T34" fmla="*/ 69 w 77"/>
                  <a:gd name="T35" fmla="*/ 79 h 79"/>
                  <a:gd name="T36" fmla="*/ 69 w 77"/>
                  <a:gd name="T37" fmla="*/ 79 h 79"/>
                  <a:gd name="T38" fmla="*/ 69 w 77"/>
                  <a:gd name="T39" fmla="*/ 79 h 79"/>
                  <a:gd name="T40" fmla="*/ 71 w 77"/>
                  <a:gd name="T41" fmla="*/ 79 h 79"/>
                  <a:gd name="T42" fmla="*/ 71 w 77"/>
                  <a:gd name="T43" fmla="*/ 79 h 79"/>
                  <a:gd name="T44" fmla="*/ 72 w 77"/>
                  <a:gd name="T45" fmla="*/ 79 h 79"/>
                  <a:gd name="T46" fmla="*/ 72 w 77"/>
                  <a:gd name="T47" fmla="*/ 79 h 79"/>
                  <a:gd name="T48" fmla="*/ 74 w 77"/>
                  <a:gd name="T49" fmla="*/ 79 h 79"/>
                  <a:gd name="T50" fmla="*/ 75 w 77"/>
                  <a:gd name="T51" fmla="*/ 79 h 79"/>
                  <a:gd name="T52" fmla="*/ 75 w 77"/>
                  <a:gd name="T53" fmla="*/ 79 h 79"/>
                  <a:gd name="T54" fmla="*/ 77 w 77"/>
                  <a:gd name="T55" fmla="*/ 79 h 79"/>
                  <a:gd name="T56" fmla="*/ 69 w 77"/>
                  <a:gd name="T57" fmla="*/ 77 h 79"/>
                  <a:gd name="T58" fmla="*/ 61 w 77"/>
                  <a:gd name="T59" fmla="*/ 74 h 79"/>
                  <a:gd name="T60" fmla="*/ 52 w 77"/>
                  <a:gd name="T61" fmla="*/ 70 h 79"/>
                  <a:gd name="T62" fmla="*/ 43 w 77"/>
                  <a:gd name="T63" fmla="*/ 64 h 79"/>
                  <a:gd name="T64" fmla="*/ 36 w 77"/>
                  <a:gd name="T65" fmla="*/ 58 h 79"/>
                  <a:gd name="T66" fmla="*/ 29 w 77"/>
                  <a:gd name="T67" fmla="*/ 53 h 79"/>
                  <a:gd name="T68" fmla="*/ 21 w 77"/>
                  <a:gd name="T69" fmla="*/ 45 h 79"/>
                  <a:gd name="T70" fmla="*/ 16 w 77"/>
                  <a:gd name="T71" fmla="*/ 37 h 79"/>
                  <a:gd name="T72" fmla="*/ 11 w 77"/>
                  <a:gd name="T73" fmla="*/ 29 h 79"/>
                  <a:gd name="T74" fmla="*/ 7 w 77"/>
                  <a:gd name="T75" fmla="*/ 21 h 79"/>
                  <a:gd name="T76" fmla="*/ 4 w 77"/>
                  <a:gd name="T77" fmla="*/ 11 h 79"/>
                  <a:gd name="T78" fmla="*/ 1 w 77"/>
                  <a:gd name="T79" fmla="*/ 2 h 79"/>
                  <a:gd name="T80" fmla="*/ 1 w 77"/>
                  <a:gd name="T81" fmla="*/ 0 h 79"/>
                  <a:gd name="T82" fmla="*/ 1 w 77"/>
                  <a:gd name="T83" fmla="*/ 2 h 79"/>
                  <a:gd name="T84" fmla="*/ 1 w 77"/>
                  <a:gd name="T85" fmla="*/ 2 h 79"/>
                  <a:gd name="T86" fmla="*/ 1 w 77"/>
                  <a:gd name="T87" fmla="*/ 3 h 79"/>
                  <a:gd name="T88" fmla="*/ 0 w 77"/>
                  <a:gd name="T89" fmla="*/ 5 h 79"/>
                  <a:gd name="T90" fmla="*/ 0 w 77"/>
                  <a:gd name="T91" fmla="*/ 5 h 79"/>
                  <a:gd name="T92" fmla="*/ 0 w 77"/>
                  <a:gd name="T93" fmla="*/ 6 h 79"/>
                  <a:gd name="T94" fmla="*/ 0 w 77"/>
                  <a:gd name="T95" fmla="*/ 8 h 79"/>
                  <a:gd name="T96" fmla="*/ 0 w 77"/>
                  <a:gd name="T97" fmla="*/ 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79">
                    <a:moveTo>
                      <a:pt x="0" y="9"/>
                    </a:moveTo>
                    <a:lnTo>
                      <a:pt x="1" y="12"/>
                    </a:lnTo>
                    <a:lnTo>
                      <a:pt x="4" y="21"/>
                    </a:lnTo>
                    <a:lnTo>
                      <a:pt x="8" y="31"/>
                    </a:lnTo>
                    <a:lnTo>
                      <a:pt x="14" y="40"/>
                    </a:lnTo>
                    <a:lnTo>
                      <a:pt x="20" y="47"/>
                    </a:lnTo>
                    <a:lnTo>
                      <a:pt x="27" y="54"/>
                    </a:lnTo>
                    <a:lnTo>
                      <a:pt x="34" y="61"/>
                    </a:lnTo>
                    <a:lnTo>
                      <a:pt x="42" y="67"/>
                    </a:lnTo>
                    <a:lnTo>
                      <a:pt x="50" y="71"/>
                    </a:lnTo>
                    <a:lnTo>
                      <a:pt x="59" y="76"/>
                    </a:lnTo>
                    <a:lnTo>
                      <a:pt x="66" y="79"/>
                    </a:lnTo>
                    <a:lnTo>
                      <a:pt x="66" y="79"/>
                    </a:lnTo>
                    <a:lnTo>
                      <a:pt x="68" y="79"/>
                    </a:lnTo>
                    <a:lnTo>
                      <a:pt x="68" y="79"/>
                    </a:lnTo>
                    <a:lnTo>
                      <a:pt x="68" y="79"/>
                    </a:lnTo>
                    <a:lnTo>
                      <a:pt x="68" y="79"/>
                    </a:lnTo>
                    <a:lnTo>
                      <a:pt x="69" y="79"/>
                    </a:lnTo>
                    <a:lnTo>
                      <a:pt x="69" y="79"/>
                    </a:lnTo>
                    <a:lnTo>
                      <a:pt x="69" y="79"/>
                    </a:lnTo>
                    <a:lnTo>
                      <a:pt x="71" y="79"/>
                    </a:lnTo>
                    <a:lnTo>
                      <a:pt x="71" y="79"/>
                    </a:lnTo>
                    <a:lnTo>
                      <a:pt x="72" y="79"/>
                    </a:lnTo>
                    <a:lnTo>
                      <a:pt x="72" y="79"/>
                    </a:lnTo>
                    <a:lnTo>
                      <a:pt x="74" y="79"/>
                    </a:lnTo>
                    <a:lnTo>
                      <a:pt x="75" y="79"/>
                    </a:lnTo>
                    <a:lnTo>
                      <a:pt x="75" y="79"/>
                    </a:lnTo>
                    <a:lnTo>
                      <a:pt x="77" y="79"/>
                    </a:lnTo>
                    <a:lnTo>
                      <a:pt x="69" y="77"/>
                    </a:lnTo>
                    <a:lnTo>
                      <a:pt x="61" y="74"/>
                    </a:lnTo>
                    <a:lnTo>
                      <a:pt x="52" y="70"/>
                    </a:lnTo>
                    <a:lnTo>
                      <a:pt x="43" y="64"/>
                    </a:lnTo>
                    <a:lnTo>
                      <a:pt x="36" y="58"/>
                    </a:lnTo>
                    <a:lnTo>
                      <a:pt x="29" y="53"/>
                    </a:lnTo>
                    <a:lnTo>
                      <a:pt x="21" y="45"/>
                    </a:lnTo>
                    <a:lnTo>
                      <a:pt x="16" y="37"/>
                    </a:lnTo>
                    <a:lnTo>
                      <a:pt x="11" y="29"/>
                    </a:lnTo>
                    <a:lnTo>
                      <a:pt x="7" y="21"/>
                    </a:lnTo>
                    <a:lnTo>
                      <a:pt x="4" y="11"/>
                    </a:lnTo>
                    <a:lnTo>
                      <a:pt x="1" y="2"/>
                    </a:lnTo>
                    <a:lnTo>
                      <a:pt x="1" y="0"/>
                    </a:lnTo>
                    <a:lnTo>
                      <a:pt x="1" y="2"/>
                    </a:lnTo>
                    <a:lnTo>
                      <a:pt x="1" y="2"/>
                    </a:lnTo>
                    <a:lnTo>
                      <a:pt x="1" y="3"/>
                    </a:lnTo>
                    <a:lnTo>
                      <a:pt x="0" y="5"/>
                    </a:lnTo>
                    <a:lnTo>
                      <a:pt x="0" y="5"/>
                    </a:lnTo>
                    <a:lnTo>
                      <a:pt x="0" y="6"/>
                    </a:lnTo>
                    <a:lnTo>
                      <a:pt x="0" y="8"/>
                    </a:lnTo>
                    <a:lnTo>
                      <a:pt x="0" y="9"/>
                    </a:lnTo>
                    <a:close/>
                  </a:path>
                </a:pathLst>
              </a:custGeom>
              <a:solidFill>
                <a:srgbClr val="405B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9" name="Freeform 907"/>
              <p:cNvSpPr>
                <a:spLocks/>
              </p:cNvSpPr>
              <p:nvPr/>
            </p:nvSpPr>
            <p:spPr bwMode="auto">
              <a:xfrm>
                <a:off x="727" y="2358"/>
                <a:ext cx="84" cy="86"/>
              </a:xfrm>
              <a:custGeom>
                <a:avLst/>
                <a:gdLst>
                  <a:gd name="T0" fmla="*/ 0 w 84"/>
                  <a:gd name="T1" fmla="*/ 7 h 86"/>
                  <a:gd name="T2" fmla="*/ 0 w 84"/>
                  <a:gd name="T3" fmla="*/ 9 h 86"/>
                  <a:gd name="T4" fmla="*/ 3 w 84"/>
                  <a:gd name="T5" fmla="*/ 18 h 86"/>
                  <a:gd name="T6" fmla="*/ 6 w 84"/>
                  <a:gd name="T7" fmla="*/ 28 h 86"/>
                  <a:gd name="T8" fmla="*/ 10 w 84"/>
                  <a:gd name="T9" fmla="*/ 36 h 86"/>
                  <a:gd name="T10" fmla="*/ 15 w 84"/>
                  <a:gd name="T11" fmla="*/ 44 h 86"/>
                  <a:gd name="T12" fmla="*/ 20 w 84"/>
                  <a:gd name="T13" fmla="*/ 52 h 86"/>
                  <a:gd name="T14" fmla="*/ 28 w 84"/>
                  <a:gd name="T15" fmla="*/ 60 h 86"/>
                  <a:gd name="T16" fmla="*/ 35 w 84"/>
                  <a:gd name="T17" fmla="*/ 65 h 86"/>
                  <a:gd name="T18" fmla="*/ 42 w 84"/>
                  <a:gd name="T19" fmla="*/ 71 h 86"/>
                  <a:gd name="T20" fmla="*/ 51 w 84"/>
                  <a:gd name="T21" fmla="*/ 77 h 86"/>
                  <a:gd name="T22" fmla="*/ 60 w 84"/>
                  <a:gd name="T23" fmla="*/ 81 h 86"/>
                  <a:gd name="T24" fmla="*/ 68 w 84"/>
                  <a:gd name="T25" fmla="*/ 84 h 86"/>
                  <a:gd name="T26" fmla="*/ 76 w 84"/>
                  <a:gd name="T27" fmla="*/ 86 h 86"/>
                  <a:gd name="T28" fmla="*/ 76 w 84"/>
                  <a:gd name="T29" fmla="*/ 86 h 86"/>
                  <a:gd name="T30" fmla="*/ 77 w 84"/>
                  <a:gd name="T31" fmla="*/ 86 h 86"/>
                  <a:gd name="T32" fmla="*/ 79 w 84"/>
                  <a:gd name="T33" fmla="*/ 86 h 86"/>
                  <a:gd name="T34" fmla="*/ 80 w 84"/>
                  <a:gd name="T35" fmla="*/ 86 h 86"/>
                  <a:gd name="T36" fmla="*/ 81 w 84"/>
                  <a:gd name="T37" fmla="*/ 86 h 86"/>
                  <a:gd name="T38" fmla="*/ 81 w 84"/>
                  <a:gd name="T39" fmla="*/ 86 h 86"/>
                  <a:gd name="T40" fmla="*/ 83 w 84"/>
                  <a:gd name="T41" fmla="*/ 84 h 86"/>
                  <a:gd name="T42" fmla="*/ 84 w 84"/>
                  <a:gd name="T43" fmla="*/ 84 h 86"/>
                  <a:gd name="T44" fmla="*/ 79 w 84"/>
                  <a:gd name="T45" fmla="*/ 84 h 86"/>
                  <a:gd name="T46" fmla="*/ 70 w 84"/>
                  <a:gd name="T47" fmla="*/ 81 h 86"/>
                  <a:gd name="T48" fmla="*/ 61 w 84"/>
                  <a:gd name="T49" fmla="*/ 78 h 86"/>
                  <a:gd name="T50" fmla="*/ 52 w 84"/>
                  <a:gd name="T51" fmla="*/ 74 h 86"/>
                  <a:gd name="T52" fmla="*/ 44 w 84"/>
                  <a:gd name="T53" fmla="*/ 70 h 86"/>
                  <a:gd name="T54" fmla="*/ 36 w 84"/>
                  <a:gd name="T55" fmla="*/ 64 h 86"/>
                  <a:gd name="T56" fmla="*/ 29 w 84"/>
                  <a:gd name="T57" fmla="*/ 57 h 86"/>
                  <a:gd name="T58" fmla="*/ 23 w 84"/>
                  <a:gd name="T59" fmla="*/ 51 h 86"/>
                  <a:gd name="T60" fmla="*/ 18 w 84"/>
                  <a:gd name="T61" fmla="*/ 42 h 86"/>
                  <a:gd name="T62" fmla="*/ 13 w 84"/>
                  <a:gd name="T63" fmla="*/ 35 h 86"/>
                  <a:gd name="T64" fmla="*/ 9 w 84"/>
                  <a:gd name="T65" fmla="*/ 26 h 86"/>
                  <a:gd name="T66" fmla="*/ 4 w 84"/>
                  <a:gd name="T67" fmla="*/ 18 h 86"/>
                  <a:gd name="T68" fmla="*/ 3 w 84"/>
                  <a:gd name="T69" fmla="*/ 7 h 86"/>
                  <a:gd name="T70" fmla="*/ 2 w 84"/>
                  <a:gd name="T71" fmla="*/ 0 h 86"/>
                  <a:gd name="T72" fmla="*/ 2 w 84"/>
                  <a:gd name="T73" fmla="*/ 0 h 86"/>
                  <a:gd name="T74" fmla="*/ 2 w 84"/>
                  <a:gd name="T75" fmla="*/ 2 h 86"/>
                  <a:gd name="T76" fmla="*/ 0 w 84"/>
                  <a:gd name="T77" fmla="*/ 3 h 86"/>
                  <a:gd name="T78" fmla="*/ 0 w 84"/>
                  <a:gd name="T79" fmla="*/ 3 h 86"/>
                  <a:gd name="T80" fmla="*/ 0 w 84"/>
                  <a:gd name="T81" fmla="*/ 5 h 86"/>
                  <a:gd name="T82" fmla="*/ 0 w 84"/>
                  <a:gd name="T83" fmla="*/ 6 h 86"/>
                  <a:gd name="T84" fmla="*/ 0 w 84"/>
                  <a:gd name="T85" fmla="*/ 6 h 86"/>
                  <a:gd name="T86" fmla="*/ 0 w 84"/>
                  <a:gd name="T87" fmla="*/ 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4" h="86">
                    <a:moveTo>
                      <a:pt x="0" y="7"/>
                    </a:moveTo>
                    <a:lnTo>
                      <a:pt x="0" y="9"/>
                    </a:lnTo>
                    <a:lnTo>
                      <a:pt x="3" y="18"/>
                    </a:lnTo>
                    <a:lnTo>
                      <a:pt x="6" y="28"/>
                    </a:lnTo>
                    <a:lnTo>
                      <a:pt x="10" y="36"/>
                    </a:lnTo>
                    <a:lnTo>
                      <a:pt x="15" y="44"/>
                    </a:lnTo>
                    <a:lnTo>
                      <a:pt x="20" y="52"/>
                    </a:lnTo>
                    <a:lnTo>
                      <a:pt x="28" y="60"/>
                    </a:lnTo>
                    <a:lnTo>
                      <a:pt x="35" y="65"/>
                    </a:lnTo>
                    <a:lnTo>
                      <a:pt x="42" y="71"/>
                    </a:lnTo>
                    <a:lnTo>
                      <a:pt x="51" y="77"/>
                    </a:lnTo>
                    <a:lnTo>
                      <a:pt x="60" y="81"/>
                    </a:lnTo>
                    <a:lnTo>
                      <a:pt x="68" y="84"/>
                    </a:lnTo>
                    <a:lnTo>
                      <a:pt x="76" y="86"/>
                    </a:lnTo>
                    <a:lnTo>
                      <a:pt x="76" y="86"/>
                    </a:lnTo>
                    <a:lnTo>
                      <a:pt x="77" y="86"/>
                    </a:lnTo>
                    <a:lnTo>
                      <a:pt x="79" y="86"/>
                    </a:lnTo>
                    <a:lnTo>
                      <a:pt x="80" y="86"/>
                    </a:lnTo>
                    <a:lnTo>
                      <a:pt x="81" y="86"/>
                    </a:lnTo>
                    <a:lnTo>
                      <a:pt x="81" y="86"/>
                    </a:lnTo>
                    <a:lnTo>
                      <a:pt x="83" y="84"/>
                    </a:lnTo>
                    <a:lnTo>
                      <a:pt x="84" y="84"/>
                    </a:lnTo>
                    <a:lnTo>
                      <a:pt x="79" y="84"/>
                    </a:lnTo>
                    <a:lnTo>
                      <a:pt x="70" y="81"/>
                    </a:lnTo>
                    <a:lnTo>
                      <a:pt x="61" y="78"/>
                    </a:lnTo>
                    <a:lnTo>
                      <a:pt x="52" y="74"/>
                    </a:lnTo>
                    <a:lnTo>
                      <a:pt x="44" y="70"/>
                    </a:lnTo>
                    <a:lnTo>
                      <a:pt x="36" y="64"/>
                    </a:lnTo>
                    <a:lnTo>
                      <a:pt x="29" y="57"/>
                    </a:lnTo>
                    <a:lnTo>
                      <a:pt x="23" y="51"/>
                    </a:lnTo>
                    <a:lnTo>
                      <a:pt x="18" y="42"/>
                    </a:lnTo>
                    <a:lnTo>
                      <a:pt x="13" y="35"/>
                    </a:lnTo>
                    <a:lnTo>
                      <a:pt x="9" y="26"/>
                    </a:lnTo>
                    <a:lnTo>
                      <a:pt x="4" y="18"/>
                    </a:lnTo>
                    <a:lnTo>
                      <a:pt x="3" y="7"/>
                    </a:lnTo>
                    <a:lnTo>
                      <a:pt x="2" y="0"/>
                    </a:lnTo>
                    <a:lnTo>
                      <a:pt x="2" y="0"/>
                    </a:lnTo>
                    <a:lnTo>
                      <a:pt x="2" y="2"/>
                    </a:lnTo>
                    <a:lnTo>
                      <a:pt x="0" y="3"/>
                    </a:lnTo>
                    <a:lnTo>
                      <a:pt x="0" y="3"/>
                    </a:lnTo>
                    <a:lnTo>
                      <a:pt x="0" y="5"/>
                    </a:lnTo>
                    <a:lnTo>
                      <a:pt x="0" y="6"/>
                    </a:lnTo>
                    <a:lnTo>
                      <a:pt x="0" y="6"/>
                    </a:lnTo>
                    <a:lnTo>
                      <a:pt x="0" y="7"/>
                    </a:lnTo>
                    <a:close/>
                  </a:path>
                </a:pathLst>
              </a:custGeom>
              <a:solidFill>
                <a:srgbClr val="415E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0" name="Freeform 908"/>
              <p:cNvSpPr>
                <a:spLocks/>
              </p:cNvSpPr>
              <p:nvPr/>
            </p:nvSpPr>
            <p:spPr bwMode="auto">
              <a:xfrm>
                <a:off x="729" y="2351"/>
                <a:ext cx="90" cy="91"/>
              </a:xfrm>
              <a:custGeom>
                <a:avLst/>
                <a:gdLst>
                  <a:gd name="T0" fmla="*/ 0 w 90"/>
                  <a:gd name="T1" fmla="*/ 7 h 91"/>
                  <a:gd name="T2" fmla="*/ 1 w 90"/>
                  <a:gd name="T3" fmla="*/ 14 h 91"/>
                  <a:gd name="T4" fmla="*/ 2 w 90"/>
                  <a:gd name="T5" fmla="*/ 25 h 91"/>
                  <a:gd name="T6" fmla="*/ 7 w 90"/>
                  <a:gd name="T7" fmla="*/ 33 h 91"/>
                  <a:gd name="T8" fmla="*/ 11 w 90"/>
                  <a:gd name="T9" fmla="*/ 42 h 91"/>
                  <a:gd name="T10" fmla="*/ 16 w 90"/>
                  <a:gd name="T11" fmla="*/ 49 h 91"/>
                  <a:gd name="T12" fmla="*/ 21 w 90"/>
                  <a:gd name="T13" fmla="*/ 58 h 91"/>
                  <a:gd name="T14" fmla="*/ 27 w 90"/>
                  <a:gd name="T15" fmla="*/ 64 h 91"/>
                  <a:gd name="T16" fmla="*/ 34 w 90"/>
                  <a:gd name="T17" fmla="*/ 71 h 91"/>
                  <a:gd name="T18" fmla="*/ 42 w 90"/>
                  <a:gd name="T19" fmla="*/ 77 h 91"/>
                  <a:gd name="T20" fmla="*/ 50 w 90"/>
                  <a:gd name="T21" fmla="*/ 81 h 91"/>
                  <a:gd name="T22" fmla="*/ 59 w 90"/>
                  <a:gd name="T23" fmla="*/ 85 h 91"/>
                  <a:gd name="T24" fmla="*/ 68 w 90"/>
                  <a:gd name="T25" fmla="*/ 88 h 91"/>
                  <a:gd name="T26" fmla="*/ 77 w 90"/>
                  <a:gd name="T27" fmla="*/ 91 h 91"/>
                  <a:gd name="T28" fmla="*/ 82 w 90"/>
                  <a:gd name="T29" fmla="*/ 91 h 91"/>
                  <a:gd name="T30" fmla="*/ 84 w 90"/>
                  <a:gd name="T31" fmla="*/ 91 h 91"/>
                  <a:gd name="T32" fmla="*/ 84 w 90"/>
                  <a:gd name="T33" fmla="*/ 91 h 91"/>
                  <a:gd name="T34" fmla="*/ 85 w 90"/>
                  <a:gd name="T35" fmla="*/ 91 h 91"/>
                  <a:gd name="T36" fmla="*/ 87 w 90"/>
                  <a:gd name="T37" fmla="*/ 91 h 91"/>
                  <a:gd name="T38" fmla="*/ 87 w 90"/>
                  <a:gd name="T39" fmla="*/ 91 h 91"/>
                  <a:gd name="T40" fmla="*/ 88 w 90"/>
                  <a:gd name="T41" fmla="*/ 90 h 91"/>
                  <a:gd name="T42" fmla="*/ 90 w 90"/>
                  <a:gd name="T43" fmla="*/ 90 h 91"/>
                  <a:gd name="T44" fmla="*/ 90 w 90"/>
                  <a:gd name="T45" fmla="*/ 90 h 91"/>
                  <a:gd name="T46" fmla="*/ 87 w 90"/>
                  <a:gd name="T47" fmla="*/ 90 h 91"/>
                  <a:gd name="T48" fmla="*/ 78 w 90"/>
                  <a:gd name="T49" fmla="*/ 88 h 91"/>
                  <a:gd name="T50" fmla="*/ 69 w 90"/>
                  <a:gd name="T51" fmla="*/ 85 h 91"/>
                  <a:gd name="T52" fmla="*/ 61 w 90"/>
                  <a:gd name="T53" fmla="*/ 82 h 91"/>
                  <a:gd name="T54" fmla="*/ 52 w 90"/>
                  <a:gd name="T55" fmla="*/ 78 h 91"/>
                  <a:gd name="T56" fmla="*/ 43 w 90"/>
                  <a:gd name="T57" fmla="*/ 74 h 91"/>
                  <a:gd name="T58" fmla="*/ 36 w 90"/>
                  <a:gd name="T59" fmla="*/ 68 h 91"/>
                  <a:gd name="T60" fmla="*/ 30 w 90"/>
                  <a:gd name="T61" fmla="*/ 62 h 91"/>
                  <a:gd name="T62" fmla="*/ 23 w 90"/>
                  <a:gd name="T63" fmla="*/ 55 h 91"/>
                  <a:gd name="T64" fmla="*/ 18 w 90"/>
                  <a:gd name="T65" fmla="*/ 48 h 91"/>
                  <a:gd name="T66" fmla="*/ 13 w 90"/>
                  <a:gd name="T67" fmla="*/ 40 h 91"/>
                  <a:gd name="T68" fmla="*/ 10 w 90"/>
                  <a:gd name="T69" fmla="*/ 32 h 91"/>
                  <a:gd name="T70" fmla="*/ 5 w 90"/>
                  <a:gd name="T71" fmla="*/ 23 h 91"/>
                  <a:gd name="T72" fmla="*/ 4 w 90"/>
                  <a:gd name="T73" fmla="*/ 14 h 91"/>
                  <a:gd name="T74" fmla="*/ 2 w 90"/>
                  <a:gd name="T75" fmla="*/ 4 h 91"/>
                  <a:gd name="T76" fmla="*/ 2 w 90"/>
                  <a:gd name="T77" fmla="*/ 0 h 91"/>
                  <a:gd name="T78" fmla="*/ 1 w 90"/>
                  <a:gd name="T79" fmla="*/ 1 h 91"/>
                  <a:gd name="T80" fmla="*/ 1 w 90"/>
                  <a:gd name="T81" fmla="*/ 1 h 91"/>
                  <a:gd name="T82" fmla="*/ 1 w 90"/>
                  <a:gd name="T83" fmla="*/ 3 h 91"/>
                  <a:gd name="T84" fmla="*/ 1 w 90"/>
                  <a:gd name="T85" fmla="*/ 3 h 91"/>
                  <a:gd name="T86" fmla="*/ 1 w 90"/>
                  <a:gd name="T87" fmla="*/ 4 h 91"/>
                  <a:gd name="T88" fmla="*/ 0 w 90"/>
                  <a:gd name="T89" fmla="*/ 6 h 91"/>
                  <a:gd name="T90" fmla="*/ 0 w 90"/>
                  <a:gd name="T91" fmla="*/ 6 h 91"/>
                  <a:gd name="T92" fmla="*/ 0 w 90"/>
                  <a:gd name="T93"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 h="91">
                    <a:moveTo>
                      <a:pt x="0" y="7"/>
                    </a:moveTo>
                    <a:lnTo>
                      <a:pt x="1" y="14"/>
                    </a:lnTo>
                    <a:lnTo>
                      <a:pt x="2" y="25"/>
                    </a:lnTo>
                    <a:lnTo>
                      <a:pt x="7" y="33"/>
                    </a:lnTo>
                    <a:lnTo>
                      <a:pt x="11" y="42"/>
                    </a:lnTo>
                    <a:lnTo>
                      <a:pt x="16" y="49"/>
                    </a:lnTo>
                    <a:lnTo>
                      <a:pt x="21" y="58"/>
                    </a:lnTo>
                    <a:lnTo>
                      <a:pt x="27" y="64"/>
                    </a:lnTo>
                    <a:lnTo>
                      <a:pt x="34" y="71"/>
                    </a:lnTo>
                    <a:lnTo>
                      <a:pt x="42" y="77"/>
                    </a:lnTo>
                    <a:lnTo>
                      <a:pt x="50" y="81"/>
                    </a:lnTo>
                    <a:lnTo>
                      <a:pt x="59" y="85"/>
                    </a:lnTo>
                    <a:lnTo>
                      <a:pt x="68" y="88"/>
                    </a:lnTo>
                    <a:lnTo>
                      <a:pt x="77" y="91"/>
                    </a:lnTo>
                    <a:lnTo>
                      <a:pt x="82" y="91"/>
                    </a:lnTo>
                    <a:lnTo>
                      <a:pt x="84" y="91"/>
                    </a:lnTo>
                    <a:lnTo>
                      <a:pt x="84" y="91"/>
                    </a:lnTo>
                    <a:lnTo>
                      <a:pt x="85" y="91"/>
                    </a:lnTo>
                    <a:lnTo>
                      <a:pt x="87" y="91"/>
                    </a:lnTo>
                    <a:lnTo>
                      <a:pt x="87" y="91"/>
                    </a:lnTo>
                    <a:lnTo>
                      <a:pt x="88" y="90"/>
                    </a:lnTo>
                    <a:lnTo>
                      <a:pt x="90" y="90"/>
                    </a:lnTo>
                    <a:lnTo>
                      <a:pt x="90" y="90"/>
                    </a:lnTo>
                    <a:lnTo>
                      <a:pt x="87" y="90"/>
                    </a:lnTo>
                    <a:lnTo>
                      <a:pt x="78" y="88"/>
                    </a:lnTo>
                    <a:lnTo>
                      <a:pt x="69" y="85"/>
                    </a:lnTo>
                    <a:lnTo>
                      <a:pt x="61" y="82"/>
                    </a:lnTo>
                    <a:lnTo>
                      <a:pt x="52" y="78"/>
                    </a:lnTo>
                    <a:lnTo>
                      <a:pt x="43" y="74"/>
                    </a:lnTo>
                    <a:lnTo>
                      <a:pt x="36" y="68"/>
                    </a:lnTo>
                    <a:lnTo>
                      <a:pt x="30" y="62"/>
                    </a:lnTo>
                    <a:lnTo>
                      <a:pt x="23" y="55"/>
                    </a:lnTo>
                    <a:lnTo>
                      <a:pt x="18" y="48"/>
                    </a:lnTo>
                    <a:lnTo>
                      <a:pt x="13" y="40"/>
                    </a:lnTo>
                    <a:lnTo>
                      <a:pt x="10" y="32"/>
                    </a:lnTo>
                    <a:lnTo>
                      <a:pt x="5" y="23"/>
                    </a:lnTo>
                    <a:lnTo>
                      <a:pt x="4" y="14"/>
                    </a:lnTo>
                    <a:lnTo>
                      <a:pt x="2" y="4"/>
                    </a:lnTo>
                    <a:lnTo>
                      <a:pt x="2" y="0"/>
                    </a:lnTo>
                    <a:lnTo>
                      <a:pt x="1" y="1"/>
                    </a:lnTo>
                    <a:lnTo>
                      <a:pt x="1" y="1"/>
                    </a:lnTo>
                    <a:lnTo>
                      <a:pt x="1" y="3"/>
                    </a:lnTo>
                    <a:lnTo>
                      <a:pt x="1" y="3"/>
                    </a:lnTo>
                    <a:lnTo>
                      <a:pt x="1" y="4"/>
                    </a:lnTo>
                    <a:lnTo>
                      <a:pt x="0" y="6"/>
                    </a:lnTo>
                    <a:lnTo>
                      <a:pt x="0" y="6"/>
                    </a:lnTo>
                    <a:lnTo>
                      <a:pt x="0" y="7"/>
                    </a:lnTo>
                    <a:close/>
                  </a:path>
                </a:pathLst>
              </a:custGeom>
              <a:solidFill>
                <a:srgbClr val="4261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1" name="Freeform 909"/>
              <p:cNvSpPr>
                <a:spLocks/>
              </p:cNvSpPr>
              <p:nvPr/>
            </p:nvSpPr>
            <p:spPr bwMode="auto">
              <a:xfrm>
                <a:off x="731" y="2347"/>
                <a:ext cx="95" cy="94"/>
              </a:xfrm>
              <a:custGeom>
                <a:avLst/>
                <a:gdLst>
                  <a:gd name="T0" fmla="*/ 0 w 95"/>
                  <a:gd name="T1" fmla="*/ 4 h 94"/>
                  <a:gd name="T2" fmla="*/ 0 w 95"/>
                  <a:gd name="T3" fmla="*/ 8 h 94"/>
                  <a:gd name="T4" fmla="*/ 2 w 95"/>
                  <a:gd name="T5" fmla="*/ 18 h 94"/>
                  <a:gd name="T6" fmla="*/ 3 w 95"/>
                  <a:gd name="T7" fmla="*/ 27 h 94"/>
                  <a:gd name="T8" fmla="*/ 8 w 95"/>
                  <a:gd name="T9" fmla="*/ 36 h 94"/>
                  <a:gd name="T10" fmla="*/ 11 w 95"/>
                  <a:gd name="T11" fmla="*/ 44 h 94"/>
                  <a:gd name="T12" fmla="*/ 16 w 95"/>
                  <a:gd name="T13" fmla="*/ 52 h 94"/>
                  <a:gd name="T14" fmla="*/ 21 w 95"/>
                  <a:gd name="T15" fmla="*/ 59 h 94"/>
                  <a:gd name="T16" fmla="*/ 28 w 95"/>
                  <a:gd name="T17" fmla="*/ 66 h 94"/>
                  <a:gd name="T18" fmla="*/ 34 w 95"/>
                  <a:gd name="T19" fmla="*/ 72 h 94"/>
                  <a:gd name="T20" fmla="*/ 41 w 95"/>
                  <a:gd name="T21" fmla="*/ 78 h 94"/>
                  <a:gd name="T22" fmla="*/ 50 w 95"/>
                  <a:gd name="T23" fmla="*/ 82 h 94"/>
                  <a:gd name="T24" fmla="*/ 59 w 95"/>
                  <a:gd name="T25" fmla="*/ 86 h 94"/>
                  <a:gd name="T26" fmla="*/ 67 w 95"/>
                  <a:gd name="T27" fmla="*/ 89 h 94"/>
                  <a:gd name="T28" fmla="*/ 76 w 95"/>
                  <a:gd name="T29" fmla="*/ 92 h 94"/>
                  <a:gd name="T30" fmla="*/ 85 w 95"/>
                  <a:gd name="T31" fmla="*/ 94 h 94"/>
                  <a:gd name="T32" fmla="*/ 88 w 95"/>
                  <a:gd name="T33" fmla="*/ 94 h 94"/>
                  <a:gd name="T34" fmla="*/ 89 w 95"/>
                  <a:gd name="T35" fmla="*/ 94 h 94"/>
                  <a:gd name="T36" fmla="*/ 91 w 95"/>
                  <a:gd name="T37" fmla="*/ 94 h 94"/>
                  <a:gd name="T38" fmla="*/ 91 w 95"/>
                  <a:gd name="T39" fmla="*/ 92 h 94"/>
                  <a:gd name="T40" fmla="*/ 92 w 95"/>
                  <a:gd name="T41" fmla="*/ 92 h 94"/>
                  <a:gd name="T42" fmla="*/ 92 w 95"/>
                  <a:gd name="T43" fmla="*/ 92 h 94"/>
                  <a:gd name="T44" fmla="*/ 93 w 95"/>
                  <a:gd name="T45" fmla="*/ 92 h 94"/>
                  <a:gd name="T46" fmla="*/ 93 w 95"/>
                  <a:gd name="T47" fmla="*/ 92 h 94"/>
                  <a:gd name="T48" fmla="*/ 95 w 95"/>
                  <a:gd name="T49" fmla="*/ 91 h 94"/>
                  <a:gd name="T50" fmla="*/ 86 w 95"/>
                  <a:gd name="T51" fmla="*/ 91 h 94"/>
                  <a:gd name="T52" fmla="*/ 76 w 95"/>
                  <a:gd name="T53" fmla="*/ 89 h 94"/>
                  <a:gd name="T54" fmla="*/ 67 w 95"/>
                  <a:gd name="T55" fmla="*/ 86 h 94"/>
                  <a:gd name="T56" fmla="*/ 59 w 95"/>
                  <a:gd name="T57" fmla="*/ 84 h 94"/>
                  <a:gd name="T58" fmla="*/ 51 w 95"/>
                  <a:gd name="T59" fmla="*/ 81 h 94"/>
                  <a:gd name="T60" fmla="*/ 43 w 95"/>
                  <a:gd name="T61" fmla="*/ 75 h 94"/>
                  <a:gd name="T62" fmla="*/ 37 w 95"/>
                  <a:gd name="T63" fmla="*/ 71 h 94"/>
                  <a:gd name="T64" fmla="*/ 29 w 95"/>
                  <a:gd name="T65" fmla="*/ 65 h 94"/>
                  <a:gd name="T66" fmla="*/ 24 w 95"/>
                  <a:gd name="T67" fmla="*/ 58 h 94"/>
                  <a:gd name="T68" fmla="*/ 18 w 95"/>
                  <a:gd name="T69" fmla="*/ 50 h 94"/>
                  <a:gd name="T70" fmla="*/ 14 w 95"/>
                  <a:gd name="T71" fmla="*/ 43 h 94"/>
                  <a:gd name="T72" fmla="*/ 9 w 95"/>
                  <a:gd name="T73" fmla="*/ 34 h 94"/>
                  <a:gd name="T74" fmla="*/ 6 w 95"/>
                  <a:gd name="T75" fmla="*/ 27 h 94"/>
                  <a:gd name="T76" fmla="*/ 5 w 95"/>
                  <a:gd name="T77" fmla="*/ 17 h 94"/>
                  <a:gd name="T78" fmla="*/ 3 w 95"/>
                  <a:gd name="T79" fmla="*/ 8 h 94"/>
                  <a:gd name="T80" fmla="*/ 2 w 95"/>
                  <a:gd name="T81" fmla="*/ 0 h 94"/>
                  <a:gd name="T82" fmla="*/ 2 w 95"/>
                  <a:gd name="T83" fmla="*/ 0 h 94"/>
                  <a:gd name="T84" fmla="*/ 2 w 95"/>
                  <a:gd name="T85" fmla="*/ 0 h 94"/>
                  <a:gd name="T86" fmla="*/ 2 w 95"/>
                  <a:gd name="T87" fmla="*/ 1 h 94"/>
                  <a:gd name="T88" fmla="*/ 0 w 95"/>
                  <a:gd name="T89" fmla="*/ 1 h 94"/>
                  <a:gd name="T90" fmla="*/ 0 w 95"/>
                  <a:gd name="T91" fmla="*/ 2 h 94"/>
                  <a:gd name="T92" fmla="*/ 0 w 95"/>
                  <a:gd name="T93" fmla="*/ 2 h 94"/>
                  <a:gd name="T94" fmla="*/ 0 w 95"/>
                  <a:gd name="T95" fmla="*/ 4 h 94"/>
                  <a:gd name="T96" fmla="*/ 0 w 95"/>
                  <a:gd name="T97" fmla="*/ 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 h="94">
                    <a:moveTo>
                      <a:pt x="0" y="4"/>
                    </a:moveTo>
                    <a:lnTo>
                      <a:pt x="0" y="8"/>
                    </a:lnTo>
                    <a:lnTo>
                      <a:pt x="2" y="18"/>
                    </a:lnTo>
                    <a:lnTo>
                      <a:pt x="3" y="27"/>
                    </a:lnTo>
                    <a:lnTo>
                      <a:pt x="8" y="36"/>
                    </a:lnTo>
                    <a:lnTo>
                      <a:pt x="11" y="44"/>
                    </a:lnTo>
                    <a:lnTo>
                      <a:pt x="16" y="52"/>
                    </a:lnTo>
                    <a:lnTo>
                      <a:pt x="21" y="59"/>
                    </a:lnTo>
                    <a:lnTo>
                      <a:pt x="28" y="66"/>
                    </a:lnTo>
                    <a:lnTo>
                      <a:pt x="34" y="72"/>
                    </a:lnTo>
                    <a:lnTo>
                      <a:pt x="41" y="78"/>
                    </a:lnTo>
                    <a:lnTo>
                      <a:pt x="50" y="82"/>
                    </a:lnTo>
                    <a:lnTo>
                      <a:pt x="59" y="86"/>
                    </a:lnTo>
                    <a:lnTo>
                      <a:pt x="67" y="89"/>
                    </a:lnTo>
                    <a:lnTo>
                      <a:pt x="76" y="92"/>
                    </a:lnTo>
                    <a:lnTo>
                      <a:pt x="85" y="94"/>
                    </a:lnTo>
                    <a:lnTo>
                      <a:pt x="88" y="94"/>
                    </a:lnTo>
                    <a:lnTo>
                      <a:pt x="89" y="94"/>
                    </a:lnTo>
                    <a:lnTo>
                      <a:pt x="91" y="94"/>
                    </a:lnTo>
                    <a:lnTo>
                      <a:pt x="91" y="92"/>
                    </a:lnTo>
                    <a:lnTo>
                      <a:pt x="92" y="92"/>
                    </a:lnTo>
                    <a:lnTo>
                      <a:pt x="92" y="92"/>
                    </a:lnTo>
                    <a:lnTo>
                      <a:pt x="93" y="92"/>
                    </a:lnTo>
                    <a:lnTo>
                      <a:pt x="93" y="92"/>
                    </a:lnTo>
                    <a:lnTo>
                      <a:pt x="95" y="91"/>
                    </a:lnTo>
                    <a:lnTo>
                      <a:pt x="86" y="91"/>
                    </a:lnTo>
                    <a:lnTo>
                      <a:pt x="76" y="89"/>
                    </a:lnTo>
                    <a:lnTo>
                      <a:pt x="67" y="86"/>
                    </a:lnTo>
                    <a:lnTo>
                      <a:pt x="59" y="84"/>
                    </a:lnTo>
                    <a:lnTo>
                      <a:pt x="51" y="81"/>
                    </a:lnTo>
                    <a:lnTo>
                      <a:pt x="43" y="75"/>
                    </a:lnTo>
                    <a:lnTo>
                      <a:pt x="37" y="71"/>
                    </a:lnTo>
                    <a:lnTo>
                      <a:pt x="29" y="65"/>
                    </a:lnTo>
                    <a:lnTo>
                      <a:pt x="24" y="58"/>
                    </a:lnTo>
                    <a:lnTo>
                      <a:pt x="18" y="50"/>
                    </a:lnTo>
                    <a:lnTo>
                      <a:pt x="14" y="43"/>
                    </a:lnTo>
                    <a:lnTo>
                      <a:pt x="9" y="34"/>
                    </a:lnTo>
                    <a:lnTo>
                      <a:pt x="6" y="27"/>
                    </a:lnTo>
                    <a:lnTo>
                      <a:pt x="5" y="17"/>
                    </a:lnTo>
                    <a:lnTo>
                      <a:pt x="3" y="8"/>
                    </a:lnTo>
                    <a:lnTo>
                      <a:pt x="2" y="0"/>
                    </a:lnTo>
                    <a:lnTo>
                      <a:pt x="2" y="0"/>
                    </a:lnTo>
                    <a:lnTo>
                      <a:pt x="2" y="0"/>
                    </a:lnTo>
                    <a:lnTo>
                      <a:pt x="2" y="1"/>
                    </a:lnTo>
                    <a:lnTo>
                      <a:pt x="0" y="1"/>
                    </a:lnTo>
                    <a:lnTo>
                      <a:pt x="0" y="2"/>
                    </a:lnTo>
                    <a:lnTo>
                      <a:pt x="0" y="2"/>
                    </a:lnTo>
                    <a:lnTo>
                      <a:pt x="0" y="4"/>
                    </a:lnTo>
                    <a:lnTo>
                      <a:pt x="0" y="4"/>
                    </a:lnTo>
                    <a:close/>
                  </a:path>
                </a:pathLst>
              </a:custGeom>
              <a:solidFill>
                <a:srgbClr val="4364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2" name="Freeform 910"/>
              <p:cNvSpPr>
                <a:spLocks/>
              </p:cNvSpPr>
              <p:nvPr/>
            </p:nvSpPr>
            <p:spPr bwMode="auto">
              <a:xfrm>
                <a:off x="733" y="2341"/>
                <a:ext cx="99" cy="97"/>
              </a:xfrm>
              <a:custGeom>
                <a:avLst/>
                <a:gdLst>
                  <a:gd name="T0" fmla="*/ 0 w 99"/>
                  <a:gd name="T1" fmla="*/ 6 h 97"/>
                  <a:gd name="T2" fmla="*/ 1 w 99"/>
                  <a:gd name="T3" fmla="*/ 14 h 97"/>
                  <a:gd name="T4" fmla="*/ 3 w 99"/>
                  <a:gd name="T5" fmla="*/ 23 h 97"/>
                  <a:gd name="T6" fmla="*/ 4 w 99"/>
                  <a:gd name="T7" fmla="*/ 33 h 97"/>
                  <a:gd name="T8" fmla="*/ 7 w 99"/>
                  <a:gd name="T9" fmla="*/ 40 h 97"/>
                  <a:gd name="T10" fmla="*/ 12 w 99"/>
                  <a:gd name="T11" fmla="*/ 49 h 97"/>
                  <a:gd name="T12" fmla="*/ 16 w 99"/>
                  <a:gd name="T13" fmla="*/ 56 h 97"/>
                  <a:gd name="T14" fmla="*/ 22 w 99"/>
                  <a:gd name="T15" fmla="*/ 64 h 97"/>
                  <a:gd name="T16" fmla="*/ 27 w 99"/>
                  <a:gd name="T17" fmla="*/ 71 h 97"/>
                  <a:gd name="T18" fmla="*/ 35 w 99"/>
                  <a:gd name="T19" fmla="*/ 77 h 97"/>
                  <a:gd name="T20" fmla="*/ 41 w 99"/>
                  <a:gd name="T21" fmla="*/ 81 h 97"/>
                  <a:gd name="T22" fmla="*/ 49 w 99"/>
                  <a:gd name="T23" fmla="*/ 87 h 97"/>
                  <a:gd name="T24" fmla="*/ 57 w 99"/>
                  <a:gd name="T25" fmla="*/ 90 h 97"/>
                  <a:gd name="T26" fmla="*/ 65 w 99"/>
                  <a:gd name="T27" fmla="*/ 92 h 97"/>
                  <a:gd name="T28" fmla="*/ 74 w 99"/>
                  <a:gd name="T29" fmla="*/ 95 h 97"/>
                  <a:gd name="T30" fmla="*/ 84 w 99"/>
                  <a:gd name="T31" fmla="*/ 97 h 97"/>
                  <a:gd name="T32" fmla="*/ 93 w 99"/>
                  <a:gd name="T33" fmla="*/ 97 h 97"/>
                  <a:gd name="T34" fmla="*/ 94 w 99"/>
                  <a:gd name="T35" fmla="*/ 97 h 97"/>
                  <a:gd name="T36" fmla="*/ 94 w 99"/>
                  <a:gd name="T37" fmla="*/ 97 h 97"/>
                  <a:gd name="T38" fmla="*/ 96 w 99"/>
                  <a:gd name="T39" fmla="*/ 97 h 97"/>
                  <a:gd name="T40" fmla="*/ 96 w 99"/>
                  <a:gd name="T41" fmla="*/ 95 h 97"/>
                  <a:gd name="T42" fmla="*/ 97 w 99"/>
                  <a:gd name="T43" fmla="*/ 95 h 97"/>
                  <a:gd name="T44" fmla="*/ 97 w 99"/>
                  <a:gd name="T45" fmla="*/ 95 h 97"/>
                  <a:gd name="T46" fmla="*/ 99 w 99"/>
                  <a:gd name="T47" fmla="*/ 94 h 97"/>
                  <a:gd name="T48" fmla="*/ 99 w 99"/>
                  <a:gd name="T49" fmla="*/ 94 h 97"/>
                  <a:gd name="T50" fmla="*/ 93 w 99"/>
                  <a:gd name="T51" fmla="*/ 94 h 97"/>
                  <a:gd name="T52" fmla="*/ 84 w 99"/>
                  <a:gd name="T53" fmla="*/ 94 h 97"/>
                  <a:gd name="T54" fmla="*/ 75 w 99"/>
                  <a:gd name="T55" fmla="*/ 92 h 97"/>
                  <a:gd name="T56" fmla="*/ 67 w 99"/>
                  <a:gd name="T57" fmla="*/ 91 h 97"/>
                  <a:gd name="T58" fmla="*/ 58 w 99"/>
                  <a:gd name="T59" fmla="*/ 88 h 97"/>
                  <a:gd name="T60" fmla="*/ 51 w 99"/>
                  <a:gd name="T61" fmla="*/ 84 h 97"/>
                  <a:gd name="T62" fmla="*/ 43 w 99"/>
                  <a:gd name="T63" fmla="*/ 79 h 97"/>
                  <a:gd name="T64" fmla="*/ 36 w 99"/>
                  <a:gd name="T65" fmla="*/ 74 h 97"/>
                  <a:gd name="T66" fmla="*/ 29 w 99"/>
                  <a:gd name="T67" fmla="*/ 68 h 97"/>
                  <a:gd name="T68" fmla="*/ 23 w 99"/>
                  <a:gd name="T69" fmla="*/ 62 h 97"/>
                  <a:gd name="T70" fmla="*/ 19 w 99"/>
                  <a:gd name="T71" fmla="*/ 55 h 97"/>
                  <a:gd name="T72" fmla="*/ 14 w 99"/>
                  <a:gd name="T73" fmla="*/ 48 h 97"/>
                  <a:gd name="T74" fmla="*/ 10 w 99"/>
                  <a:gd name="T75" fmla="*/ 40 h 97"/>
                  <a:gd name="T76" fmla="*/ 7 w 99"/>
                  <a:gd name="T77" fmla="*/ 32 h 97"/>
                  <a:gd name="T78" fmla="*/ 6 w 99"/>
                  <a:gd name="T79" fmla="*/ 23 h 97"/>
                  <a:gd name="T80" fmla="*/ 4 w 99"/>
                  <a:gd name="T81" fmla="*/ 14 h 97"/>
                  <a:gd name="T82" fmla="*/ 3 w 99"/>
                  <a:gd name="T83" fmla="*/ 6 h 97"/>
                  <a:gd name="T84" fmla="*/ 3 w 99"/>
                  <a:gd name="T85" fmla="*/ 0 h 97"/>
                  <a:gd name="T86" fmla="*/ 3 w 99"/>
                  <a:gd name="T87" fmla="*/ 1 h 97"/>
                  <a:gd name="T88" fmla="*/ 3 w 99"/>
                  <a:gd name="T89" fmla="*/ 1 h 97"/>
                  <a:gd name="T90" fmla="*/ 3 w 99"/>
                  <a:gd name="T91" fmla="*/ 1 h 97"/>
                  <a:gd name="T92" fmla="*/ 1 w 99"/>
                  <a:gd name="T93" fmla="*/ 3 h 97"/>
                  <a:gd name="T94" fmla="*/ 1 w 99"/>
                  <a:gd name="T95" fmla="*/ 3 h 97"/>
                  <a:gd name="T96" fmla="*/ 1 w 99"/>
                  <a:gd name="T97" fmla="*/ 4 h 97"/>
                  <a:gd name="T98" fmla="*/ 1 w 99"/>
                  <a:gd name="T99" fmla="*/ 4 h 97"/>
                  <a:gd name="T100" fmla="*/ 0 w 99"/>
                  <a:gd name="T101" fmla="*/ 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 h="97">
                    <a:moveTo>
                      <a:pt x="0" y="6"/>
                    </a:moveTo>
                    <a:lnTo>
                      <a:pt x="1" y="14"/>
                    </a:lnTo>
                    <a:lnTo>
                      <a:pt x="3" y="23"/>
                    </a:lnTo>
                    <a:lnTo>
                      <a:pt x="4" y="33"/>
                    </a:lnTo>
                    <a:lnTo>
                      <a:pt x="7" y="40"/>
                    </a:lnTo>
                    <a:lnTo>
                      <a:pt x="12" y="49"/>
                    </a:lnTo>
                    <a:lnTo>
                      <a:pt x="16" y="56"/>
                    </a:lnTo>
                    <a:lnTo>
                      <a:pt x="22" y="64"/>
                    </a:lnTo>
                    <a:lnTo>
                      <a:pt x="27" y="71"/>
                    </a:lnTo>
                    <a:lnTo>
                      <a:pt x="35" y="77"/>
                    </a:lnTo>
                    <a:lnTo>
                      <a:pt x="41" y="81"/>
                    </a:lnTo>
                    <a:lnTo>
                      <a:pt x="49" y="87"/>
                    </a:lnTo>
                    <a:lnTo>
                      <a:pt x="57" y="90"/>
                    </a:lnTo>
                    <a:lnTo>
                      <a:pt x="65" y="92"/>
                    </a:lnTo>
                    <a:lnTo>
                      <a:pt x="74" y="95"/>
                    </a:lnTo>
                    <a:lnTo>
                      <a:pt x="84" y="97"/>
                    </a:lnTo>
                    <a:lnTo>
                      <a:pt x="93" y="97"/>
                    </a:lnTo>
                    <a:lnTo>
                      <a:pt x="94" y="97"/>
                    </a:lnTo>
                    <a:lnTo>
                      <a:pt x="94" y="97"/>
                    </a:lnTo>
                    <a:lnTo>
                      <a:pt x="96" y="97"/>
                    </a:lnTo>
                    <a:lnTo>
                      <a:pt x="96" y="95"/>
                    </a:lnTo>
                    <a:lnTo>
                      <a:pt x="97" y="95"/>
                    </a:lnTo>
                    <a:lnTo>
                      <a:pt x="97" y="95"/>
                    </a:lnTo>
                    <a:lnTo>
                      <a:pt x="99" y="94"/>
                    </a:lnTo>
                    <a:lnTo>
                      <a:pt x="99" y="94"/>
                    </a:lnTo>
                    <a:lnTo>
                      <a:pt x="93" y="94"/>
                    </a:lnTo>
                    <a:lnTo>
                      <a:pt x="84" y="94"/>
                    </a:lnTo>
                    <a:lnTo>
                      <a:pt x="75" y="92"/>
                    </a:lnTo>
                    <a:lnTo>
                      <a:pt x="67" y="91"/>
                    </a:lnTo>
                    <a:lnTo>
                      <a:pt x="58" y="88"/>
                    </a:lnTo>
                    <a:lnTo>
                      <a:pt x="51" y="84"/>
                    </a:lnTo>
                    <a:lnTo>
                      <a:pt x="43" y="79"/>
                    </a:lnTo>
                    <a:lnTo>
                      <a:pt x="36" y="74"/>
                    </a:lnTo>
                    <a:lnTo>
                      <a:pt x="29" y="68"/>
                    </a:lnTo>
                    <a:lnTo>
                      <a:pt x="23" y="62"/>
                    </a:lnTo>
                    <a:lnTo>
                      <a:pt x="19" y="55"/>
                    </a:lnTo>
                    <a:lnTo>
                      <a:pt x="14" y="48"/>
                    </a:lnTo>
                    <a:lnTo>
                      <a:pt x="10" y="40"/>
                    </a:lnTo>
                    <a:lnTo>
                      <a:pt x="7" y="32"/>
                    </a:lnTo>
                    <a:lnTo>
                      <a:pt x="6" y="23"/>
                    </a:lnTo>
                    <a:lnTo>
                      <a:pt x="4" y="14"/>
                    </a:lnTo>
                    <a:lnTo>
                      <a:pt x="3" y="6"/>
                    </a:lnTo>
                    <a:lnTo>
                      <a:pt x="3" y="0"/>
                    </a:lnTo>
                    <a:lnTo>
                      <a:pt x="3" y="1"/>
                    </a:lnTo>
                    <a:lnTo>
                      <a:pt x="3" y="1"/>
                    </a:lnTo>
                    <a:lnTo>
                      <a:pt x="3" y="1"/>
                    </a:lnTo>
                    <a:lnTo>
                      <a:pt x="1" y="3"/>
                    </a:lnTo>
                    <a:lnTo>
                      <a:pt x="1" y="3"/>
                    </a:lnTo>
                    <a:lnTo>
                      <a:pt x="1" y="4"/>
                    </a:lnTo>
                    <a:lnTo>
                      <a:pt x="1" y="4"/>
                    </a:lnTo>
                    <a:lnTo>
                      <a:pt x="0" y="6"/>
                    </a:lnTo>
                    <a:close/>
                  </a:path>
                </a:pathLst>
              </a:custGeom>
              <a:solidFill>
                <a:srgbClr val="4468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3" name="Freeform 911"/>
              <p:cNvSpPr>
                <a:spLocks/>
              </p:cNvSpPr>
              <p:nvPr/>
            </p:nvSpPr>
            <p:spPr bwMode="auto">
              <a:xfrm>
                <a:off x="736" y="2338"/>
                <a:ext cx="102" cy="97"/>
              </a:xfrm>
              <a:custGeom>
                <a:avLst/>
                <a:gdLst>
                  <a:gd name="T0" fmla="*/ 0 w 102"/>
                  <a:gd name="T1" fmla="*/ 3 h 97"/>
                  <a:gd name="T2" fmla="*/ 0 w 102"/>
                  <a:gd name="T3" fmla="*/ 9 h 97"/>
                  <a:gd name="T4" fmla="*/ 1 w 102"/>
                  <a:gd name="T5" fmla="*/ 17 h 97"/>
                  <a:gd name="T6" fmla="*/ 3 w 102"/>
                  <a:gd name="T7" fmla="*/ 26 h 97"/>
                  <a:gd name="T8" fmla="*/ 4 w 102"/>
                  <a:gd name="T9" fmla="*/ 35 h 97"/>
                  <a:gd name="T10" fmla="*/ 7 w 102"/>
                  <a:gd name="T11" fmla="*/ 43 h 97"/>
                  <a:gd name="T12" fmla="*/ 11 w 102"/>
                  <a:gd name="T13" fmla="*/ 51 h 97"/>
                  <a:gd name="T14" fmla="*/ 16 w 102"/>
                  <a:gd name="T15" fmla="*/ 58 h 97"/>
                  <a:gd name="T16" fmla="*/ 20 w 102"/>
                  <a:gd name="T17" fmla="*/ 65 h 97"/>
                  <a:gd name="T18" fmla="*/ 26 w 102"/>
                  <a:gd name="T19" fmla="*/ 71 h 97"/>
                  <a:gd name="T20" fmla="*/ 33 w 102"/>
                  <a:gd name="T21" fmla="*/ 77 h 97"/>
                  <a:gd name="T22" fmla="*/ 40 w 102"/>
                  <a:gd name="T23" fmla="*/ 82 h 97"/>
                  <a:gd name="T24" fmla="*/ 48 w 102"/>
                  <a:gd name="T25" fmla="*/ 87 h 97"/>
                  <a:gd name="T26" fmla="*/ 55 w 102"/>
                  <a:gd name="T27" fmla="*/ 91 h 97"/>
                  <a:gd name="T28" fmla="*/ 64 w 102"/>
                  <a:gd name="T29" fmla="*/ 94 h 97"/>
                  <a:gd name="T30" fmla="*/ 72 w 102"/>
                  <a:gd name="T31" fmla="*/ 95 h 97"/>
                  <a:gd name="T32" fmla="*/ 81 w 102"/>
                  <a:gd name="T33" fmla="*/ 97 h 97"/>
                  <a:gd name="T34" fmla="*/ 90 w 102"/>
                  <a:gd name="T35" fmla="*/ 97 h 97"/>
                  <a:gd name="T36" fmla="*/ 96 w 102"/>
                  <a:gd name="T37" fmla="*/ 97 h 97"/>
                  <a:gd name="T38" fmla="*/ 97 w 102"/>
                  <a:gd name="T39" fmla="*/ 97 h 97"/>
                  <a:gd name="T40" fmla="*/ 97 w 102"/>
                  <a:gd name="T41" fmla="*/ 97 h 97"/>
                  <a:gd name="T42" fmla="*/ 99 w 102"/>
                  <a:gd name="T43" fmla="*/ 95 h 97"/>
                  <a:gd name="T44" fmla="*/ 99 w 102"/>
                  <a:gd name="T45" fmla="*/ 95 h 97"/>
                  <a:gd name="T46" fmla="*/ 100 w 102"/>
                  <a:gd name="T47" fmla="*/ 95 h 97"/>
                  <a:gd name="T48" fmla="*/ 100 w 102"/>
                  <a:gd name="T49" fmla="*/ 95 h 97"/>
                  <a:gd name="T50" fmla="*/ 100 w 102"/>
                  <a:gd name="T51" fmla="*/ 94 h 97"/>
                  <a:gd name="T52" fmla="*/ 102 w 102"/>
                  <a:gd name="T53" fmla="*/ 94 h 97"/>
                  <a:gd name="T54" fmla="*/ 102 w 102"/>
                  <a:gd name="T55" fmla="*/ 94 h 97"/>
                  <a:gd name="T56" fmla="*/ 102 w 102"/>
                  <a:gd name="T57" fmla="*/ 94 h 97"/>
                  <a:gd name="T58" fmla="*/ 102 w 102"/>
                  <a:gd name="T59" fmla="*/ 94 h 97"/>
                  <a:gd name="T60" fmla="*/ 102 w 102"/>
                  <a:gd name="T61" fmla="*/ 94 h 97"/>
                  <a:gd name="T62" fmla="*/ 102 w 102"/>
                  <a:gd name="T63" fmla="*/ 94 h 97"/>
                  <a:gd name="T64" fmla="*/ 102 w 102"/>
                  <a:gd name="T65" fmla="*/ 94 h 97"/>
                  <a:gd name="T66" fmla="*/ 102 w 102"/>
                  <a:gd name="T67" fmla="*/ 94 h 97"/>
                  <a:gd name="T68" fmla="*/ 102 w 102"/>
                  <a:gd name="T69" fmla="*/ 94 h 97"/>
                  <a:gd name="T70" fmla="*/ 99 w 102"/>
                  <a:gd name="T71" fmla="*/ 94 h 97"/>
                  <a:gd name="T72" fmla="*/ 90 w 102"/>
                  <a:gd name="T73" fmla="*/ 94 h 97"/>
                  <a:gd name="T74" fmla="*/ 81 w 102"/>
                  <a:gd name="T75" fmla="*/ 94 h 97"/>
                  <a:gd name="T76" fmla="*/ 72 w 102"/>
                  <a:gd name="T77" fmla="*/ 93 h 97"/>
                  <a:gd name="T78" fmla="*/ 64 w 102"/>
                  <a:gd name="T79" fmla="*/ 91 h 97"/>
                  <a:gd name="T80" fmla="*/ 56 w 102"/>
                  <a:gd name="T81" fmla="*/ 88 h 97"/>
                  <a:gd name="T82" fmla="*/ 49 w 102"/>
                  <a:gd name="T83" fmla="*/ 84 h 97"/>
                  <a:gd name="T84" fmla="*/ 42 w 102"/>
                  <a:gd name="T85" fmla="*/ 80 h 97"/>
                  <a:gd name="T86" fmla="*/ 35 w 102"/>
                  <a:gd name="T87" fmla="*/ 75 h 97"/>
                  <a:gd name="T88" fmla="*/ 29 w 102"/>
                  <a:gd name="T89" fmla="*/ 69 h 97"/>
                  <a:gd name="T90" fmla="*/ 23 w 102"/>
                  <a:gd name="T91" fmla="*/ 64 h 97"/>
                  <a:gd name="T92" fmla="*/ 17 w 102"/>
                  <a:gd name="T93" fmla="*/ 56 h 97"/>
                  <a:gd name="T94" fmla="*/ 13 w 102"/>
                  <a:gd name="T95" fmla="*/ 49 h 97"/>
                  <a:gd name="T96" fmla="*/ 10 w 102"/>
                  <a:gd name="T97" fmla="*/ 42 h 97"/>
                  <a:gd name="T98" fmla="*/ 7 w 102"/>
                  <a:gd name="T99" fmla="*/ 33 h 97"/>
                  <a:gd name="T100" fmla="*/ 4 w 102"/>
                  <a:gd name="T101" fmla="*/ 26 h 97"/>
                  <a:gd name="T102" fmla="*/ 3 w 102"/>
                  <a:gd name="T103" fmla="*/ 17 h 97"/>
                  <a:gd name="T104" fmla="*/ 3 w 102"/>
                  <a:gd name="T105" fmla="*/ 9 h 97"/>
                  <a:gd name="T106" fmla="*/ 3 w 102"/>
                  <a:gd name="T107" fmla="*/ 0 h 97"/>
                  <a:gd name="T108" fmla="*/ 3 w 102"/>
                  <a:gd name="T109" fmla="*/ 0 h 97"/>
                  <a:gd name="T110" fmla="*/ 3 w 102"/>
                  <a:gd name="T111" fmla="*/ 0 h 97"/>
                  <a:gd name="T112" fmla="*/ 3 w 102"/>
                  <a:gd name="T113" fmla="*/ 1 h 97"/>
                  <a:gd name="T114" fmla="*/ 1 w 102"/>
                  <a:gd name="T115" fmla="*/ 1 h 97"/>
                  <a:gd name="T116" fmla="*/ 1 w 102"/>
                  <a:gd name="T117" fmla="*/ 1 h 97"/>
                  <a:gd name="T118" fmla="*/ 1 w 102"/>
                  <a:gd name="T119" fmla="*/ 3 h 97"/>
                  <a:gd name="T120" fmla="*/ 1 w 102"/>
                  <a:gd name="T121" fmla="*/ 3 h 97"/>
                  <a:gd name="T122" fmla="*/ 0 w 102"/>
                  <a:gd name="T123"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2" h="97">
                    <a:moveTo>
                      <a:pt x="0" y="3"/>
                    </a:moveTo>
                    <a:lnTo>
                      <a:pt x="0" y="9"/>
                    </a:lnTo>
                    <a:lnTo>
                      <a:pt x="1" y="17"/>
                    </a:lnTo>
                    <a:lnTo>
                      <a:pt x="3" y="26"/>
                    </a:lnTo>
                    <a:lnTo>
                      <a:pt x="4" y="35"/>
                    </a:lnTo>
                    <a:lnTo>
                      <a:pt x="7" y="43"/>
                    </a:lnTo>
                    <a:lnTo>
                      <a:pt x="11" y="51"/>
                    </a:lnTo>
                    <a:lnTo>
                      <a:pt x="16" y="58"/>
                    </a:lnTo>
                    <a:lnTo>
                      <a:pt x="20" y="65"/>
                    </a:lnTo>
                    <a:lnTo>
                      <a:pt x="26" y="71"/>
                    </a:lnTo>
                    <a:lnTo>
                      <a:pt x="33" y="77"/>
                    </a:lnTo>
                    <a:lnTo>
                      <a:pt x="40" y="82"/>
                    </a:lnTo>
                    <a:lnTo>
                      <a:pt x="48" y="87"/>
                    </a:lnTo>
                    <a:lnTo>
                      <a:pt x="55" y="91"/>
                    </a:lnTo>
                    <a:lnTo>
                      <a:pt x="64" y="94"/>
                    </a:lnTo>
                    <a:lnTo>
                      <a:pt x="72" y="95"/>
                    </a:lnTo>
                    <a:lnTo>
                      <a:pt x="81" y="97"/>
                    </a:lnTo>
                    <a:lnTo>
                      <a:pt x="90" y="97"/>
                    </a:lnTo>
                    <a:lnTo>
                      <a:pt x="96" y="97"/>
                    </a:lnTo>
                    <a:lnTo>
                      <a:pt x="97" y="97"/>
                    </a:lnTo>
                    <a:lnTo>
                      <a:pt x="97" y="97"/>
                    </a:lnTo>
                    <a:lnTo>
                      <a:pt x="99" y="95"/>
                    </a:lnTo>
                    <a:lnTo>
                      <a:pt x="99" y="95"/>
                    </a:lnTo>
                    <a:lnTo>
                      <a:pt x="100" y="95"/>
                    </a:lnTo>
                    <a:lnTo>
                      <a:pt x="100" y="95"/>
                    </a:lnTo>
                    <a:lnTo>
                      <a:pt x="100" y="94"/>
                    </a:lnTo>
                    <a:lnTo>
                      <a:pt x="102" y="94"/>
                    </a:lnTo>
                    <a:lnTo>
                      <a:pt x="102" y="94"/>
                    </a:lnTo>
                    <a:lnTo>
                      <a:pt x="102" y="94"/>
                    </a:lnTo>
                    <a:lnTo>
                      <a:pt x="102" y="94"/>
                    </a:lnTo>
                    <a:lnTo>
                      <a:pt x="102" y="94"/>
                    </a:lnTo>
                    <a:lnTo>
                      <a:pt x="102" y="94"/>
                    </a:lnTo>
                    <a:lnTo>
                      <a:pt x="102" y="94"/>
                    </a:lnTo>
                    <a:lnTo>
                      <a:pt x="102" y="94"/>
                    </a:lnTo>
                    <a:lnTo>
                      <a:pt x="102" y="94"/>
                    </a:lnTo>
                    <a:lnTo>
                      <a:pt x="99" y="94"/>
                    </a:lnTo>
                    <a:lnTo>
                      <a:pt x="90" y="94"/>
                    </a:lnTo>
                    <a:lnTo>
                      <a:pt x="81" y="94"/>
                    </a:lnTo>
                    <a:lnTo>
                      <a:pt x="72" y="93"/>
                    </a:lnTo>
                    <a:lnTo>
                      <a:pt x="64" y="91"/>
                    </a:lnTo>
                    <a:lnTo>
                      <a:pt x="56" y="88"/>
                    </a:lnTo>
                    <a:lnTo>
                      <a:pt x="49" y="84"/>
                    </a:lnTo>
                    <a:lnTo>
                      <a:pt x="42" y="80"/>
                    </a:lnTo>
                    <a:lnTo>
                      <a:pt x="35" y="75"/>
                    </a:lnTo>
                    <a:lnTo>
                      <a:pt x="29" y="69"/>
                    </a:lnTo>
                    <a:lnTo>
                      <a:pt x="23" y="64"/>
                    </a:lnTo>
                    <a:lnTo>
                      <a:pt x="17" y="56"/>
                    </a:lnTo>
                    <a:lnTo>
                      <a:pt x="13" y="49"/>
                    </a:lnTo>
                    <a:lnTo>
                      <a:pt x="10" y="42"/>
                    </a:lnTo>
                    <a:lnTo>
                      <a:pt x="7" y="33"/>
                    </a:lnTo>
                    <a:lnTo>
                      <a:pt x="4" y="26"/>
                    </a:lnTo>
                    <a:lnTo>
                      <a:pt x="3" y="17"/>
                    </a:lnTo>
                    <a:lnTo>
                      <a:pt x="3" y="9"/>
                    </a:lnTo>
                    <a:lnTo>
                      <a:pt x="3" y="0"/>
                    </a:lnTo>
                    <a:lnTo>
                      <a:pt x="3" y="0"/>
                    </a:lnTo>
                    <a:lnTo>
                      <a:pt x="3" y="0"/>
                    </a:lnTo>
                    <a:lnTo>
                      <a:pt x="3" y="1"/>
                    </a:lnTo>
                    <a:lnTo>
                      <a:pt x="1" y="1"/>
                    </a:lnTo>
                    <a:lnTo>
                      <a:pt x="1" y="1"/>
                    </a:lnTo>
                    <a:lnTo>
                      <a:pt x="1" y="3"/>
                    </a:lnTo>
                    <a:lnTo>
                      <a:pt x="1" y="3"/>
                    </a:lnTo>
                    <a:lnTo>
                      <a:pt x="0" y="3"/>
                    </a:lnTo>
                    <a:close/>
                  </a:path>
                </a:pathLst>
              </a:custGeom>
              <a:solidFill>
                <a:srgbClr val="456B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4" name="Freeform 912"/>
              <p:cNvSpPr>
                <a:spLocks/>
              </p:cNvSpPr>
              <p:nvPr/>
            </p:nvSpPr>
            <p:spPr bwMode="auto">
              <a:xfrm>
                <a:off x="739" y="2334"/>
                <a:ext cx="104" cy="98"/>
              </a:xfrm>
              <a:custGeom>
                <a:avLst/>
                <a:gdLst>
                  <a:gd name="T0" fmla="*/ 0 w 104"/>
                  <a:gd name="T1" fmla="*/ 4 h 98"/>
                  <a:gd name="T2" fmla="*/ 0 w 104"/>
                  <a:gd name="T3" fmla="*/ 13 h 98"/>
                  <a:gd name="T4" fmla="*/ 0 w 104"/>
                  <a:gd name="T5" fmla="*/ 21 h 98"/>
                  <a:gd name="T6" fmla="*/ 1 w 104"/>
                  <a:gd name="T7" fmla="*/ 30 h 98"/>
                  <a:gd name="T8" fmla="*/ 4 w 104"/>
                  <a:gd name="T9" fmla="*/ 37 h 98"/>
                  <a:gd name="T10" fmla="*/ 7 w 104"/>
                  <a:gd name="T11" fmla="*/ 46 h 98"/>
                  <a:gd name="T12" fmla="*/ 10 w 104"/>
                  <a:gd name="T13" fmla="*/ 53 h 98"/>
                  <a:gd name="T14" fmla="*/ 14 w 104"/>
                  <a:gd name="T15" fmla="*/ 60 h 98"/>
                  <a:gd name="T16" fmla="*/ 20 w 104"/>
                  <a:gd name="T17" fmla="*/ 68 h 98"/>
                  <a:gd name="T18" fmla="*/ 26 w 104"/>
                  <a:gd name="T19" fmla="*/ 73 h 98"/>
                  <a:gd name="T20" fmla="*/ 32 w 104"/>
                  <a:gd name="T21" fmla="*/ 79 h 98"/>
                  <a:gd name="T22" fmla="*/ 39 w 104"/>
                  <a:gd name="T23" fmla="*/ 84 h 98"/>
                  <a:gd name="T24" fmla="*/ 46 w 104"/>
                  <a:gd name="T25" fmla="*/ 88 h 98"/>
                  <a:gd name="T26" fmla="*/ 53 w 104"/>
                  <a:gd name="T27" fmla="*/ 92 h 98"/>
                  <a:gd name="T28" fmla="*/ 61 w 104"/>
                  <a:gd name="T29" fmla="*/ 95 h 98"/>
                  <a:gd name="T30" fmla="*/ 69 w 104"/>
                  <a:gd name="T31" fmla="*/ 97 h 98"/>
                  <a:gd name="T32" fmla="*/ 78 w 104"/>
                  <a:gd name="T33" fmla="*/ 98 h 98"/>
                  <a:gd name="T34" fmla="*/ 87 w 104"/>
                  <a:gd name="T35" fmla="*/ 98 h 98"/>
                  <a:gd name="T36" fmla="*/ 96 w 104"/>
                  <a:gd name="T37" fmla="*/ 98 h 98"/>
                  <a:gd name="T38" fmla="*/ 99 w 104"/>
                  <a:gd name="T39" fmla="*/ 98 h 98"/>
                  <a:gd name="T40" fmla="*/ 100 w 104"/>
                  <a:gd name="T41" fmla="*/ 97 h 98"/>
                  <a:gd name="T42" fmla="*/ 100 w 104"/>
                  <a:gd name="T43" fmla="*/ 97 h 98"/>
                  <a:gd name="T44" fmla="*/ 101 w 104"/>
                  <a:gd name="T45" fmla="*/ 97 h 98"/>
                  <a:gd name="T46" fmla="*/ 101 w 104"/>
                  <a:gd name="T47" fmla="*/ 97 h 98"/>
                  <a:gd name="T48" fmla="*/ 103 w 104"/>
                  <a:gd name="T49" fmla="*/ 95 h 98"/>
                  <a:gd name="T50" fmla="*/ 103 w 104"/>
                  <a:gd name="T51" fmla="*/ 95 h 98"/>
                  <a:gd name="T52" fmla="*/ 103 w 104"/>
                  <a:gd name="T53" fmla="*/ 95 h 98"/>
                  <a:gd name="T54" fmla="*/ 104 w 104"/>
                  <a:gd name="T55" fmla="*/ 94 h 98"/>
                  <a:gd name="T56" fmla="*/ 104 w 104"/>
                  <a:gd name="T57" fmla="*/ 94 h 98"/>
                  <a:gd name="T58" fmla="*/ 96 w 104"/>
                  <a:gd name="T59" fmla="*/ 95 h 98"/>
                  <a:gd name="T60" fmla="*/ 87 w 104"/>
                  <a:gd name="T61" fmla="*/ 95 h 98"/>
                  <a:gd name="T62" fmla="*/ 78 w 104"/>
                  <a:gd name="T63" fmla="*/ 95 h 98"/>
                  <a:gd name="T64" fmla="*/ 69 w 104"/>
                  <a:gd name="T65" fmla="*/ 94 h 98"/>
                  <a:gd name="T66" fmla="*/ 62 w 104"/>
                  <a:gd name="T67" fmla="*/ 92 h 98"/>
                  <a:gd name="T68" fmla="*/ 55 w 104"/>
                  <a:gd name="T69" fmla="*/ 89 h 98"/>
                  <a:gd name="T70" fmla="*/ 46 w 104"/>
                  <a:gd name="T71" fmla="*/ 86 h 98"/>
                  <a:gd name="T72" fmla="*/ 40 w 104"/>
                  <a:gd name="T73" fmla="*/ 82 h 98"/>
                  <a:gd name="T74" fmla="*/ 33 w 104"/>
                  <a:gd name="T75" fmla="*/ 76 h 98"/>
                  <a:gd name="T76" fmla="*/ 27 w 104"/>
                  <a:gd name="T77" fmla="*/ 72 h 98"/>
                  <a:gd name="T78" fmla="*/ 21 w 104"/>
                  <a:gd name="T79" fmla="*/ 65 h 98"/>
                  <a:gd name="T80" fmla="*/ 17 w 104"/>
                  <a:gd name="T81" fmla="*/ 59 h 98"/>
                  <a:gd name="T82" fmla="*/ 13 w 104"/>
                  <a:gd name="T83" fmla="*/ 52 h 98"/>
                  <a:gd name="T84" fmla="*/ 10 w 104"/>
                  <a:gd name="T85" fmla="*/ 44 h 98"/>
                  <a:gd name="T86" fmla="*/ 7 w 104"/>
                  <a:gd name="T87" fmla="*/ 37 h 98"/>
                  <a:gd name="T88" fmla="*/ 4 w 104"/>
                  <a:gd name="T89" fmla="*/ 29 h 98"/>
                  <a:gd name="T90" fmla="*/ 3 w 104"/>
                  <a:gd name="T91" fmla="*/ 21 h 98"/>
                  <a:gd name="T92" fmla="*/ 3 w 104"/>
                  <a:gd name="T93" fmla="*/ 13 h 98"/>
                  <a:gd name="T94" fmla="*/ 3 w 104"/>
                  <a:gd name="T95" fmla="*/ 4 h 98"/>
                  <a:gd name="T96" fmla="*/ 4 w 104"/>
                  <a:gd name="T97" fmla="*/ 0 h 98"/>
                  <a:gd name="T98" fmla="*/ 4 w 104"/>
                  <a:gd name="T99" fmla="*/ 0 h 98"/>
                  <a:gd name="T100" fmla="*/ 3 w 104"/>
                  <a:gd name="T101" fmla="*/ 1 h 98"/>
                  <a:gd name="T102" fmla="*/ 3 w 104"/>
                  <a:gd name="T103" fmla="*/ 1 h 98"/>
                  <a:gd name="T104" fmla="*/ 3 w 104"/>
                  <a:gd name="T105" fmla="*/ 1 h 98"/>
                  <a:gd name="T106" fmla="*/ 1 w 104"/>
                  <a:gd name="T107" fmla="*/ 2 h 98"/>
                  <a:gd name="T108" fmla="*/ 1 w 104"/>
                  <a:gd name="T109" fmla="*/ 2 h 98"/>
                  <a:gd name="T110" fmla="*/ 1 w 104"/>
                  <a:gd name="T111" fmla="*/ 2 h 98"/>
                  <a:gd name="T112" fmla="*/ 0 w 104"/>
                  <a:gd name="T113" fmla="*/ 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 h="98">
                    <a:moveTo>
                      <a:pt x="0" y="4"/>
                    </a:moveTo>
                    <a:lnTo>
                      <a:pt x="0" y="13"/>
                    </a:lnTo>
                    <a:lnTo>
                      <a:pt x="0" y="21"/>
                    </a:lnTo>
                    <a:lnTo>
                      <a:pt x="1" y="30"/>
                    </a:lnTo>
                    <a:lnTo>
                      <a:pt x="4" y="37"/>
                    </a:lnTo>
                    <a:lnTo>
                      <a:pt x="7" y="46"/>
                    </a:lnTo>
                    <a:lnTo>
                      <a:pt x="10" y="53"/>
                    </a:lnTo>
                    <a:lnTo>
                      <a:pt x="14" y="60"/>
                    </a:lnTo>
                    <a:lnTo>
                      <a:pt x="20" y="68"/>
                    </a:lnTo>
                    <a:lnTo>
                      <a:pt x="26" y="73"/>
                    </a:lnTo>
                    <a:lnTo>
                      <a:pt x="32" y="79"/>
                    </a:lnTo>
                    <a:lnTo>
                      <a:pt x="39" y="84"/>
                    </a:lnTo>
                    <a:lnTo>
                      <a:pt x="46" y="88"/>
                    </a:lnTo>
                    <a:lnTo>
                      <a:pt x="53" y="92"/>
                    </a:lnTo>
                    <a:lnTo>
                      <a:pt x="61" y="95"/>
                    </a:lnTo>
                    <a:lnTo>
                      <a:pt x="69" y="97"/>
                    </a:lnTo>
                    <a:lnTo>
                      <a:pt x="78" y="98"/>
                    </a:lnTo>
                    <a:lnTo>
                      <a:pt x="87" y="98"/>
                    </a:lnTo>
                    <a:lnTo>
                      <a:pt x="96" y="98"/>
                    </a:lnTo>
                    <a:lnTo>
                      <a:pt x="99" y="98"/>
                    </a:lnTo>
                    <a:lnTo>
                      <a:pt x="100" y="97"/>
                    </a:lnTo>
                    <a:lnTo>
                      <a:pt x="100" y="97"/>
                    </a:lnTo>
                    <a:lnTo>
                      <a:pt x="101" y="97"/>
                    </a:lnTo>
                    <a:lnTo>
                      <a:pt x="101" y="97"/>
                    </a:lnTo>
                    <a:lnTo>
                      <a:pt x="103" y="95"/>
                    </a:lnTo>
                    <a:lnTo>
                      <a:pt x="103" y="95"/>
                    </a:lnTo>
                    <a:lnTo>
                      <a:pt x="103" y="95"/>
                    </a:lnTo>
                    <a:lnTo>
                      <a:pt x="104" y="94"/>
                    </a:lnTo>
                    <a:lnTo>
                      <a:pt x="104" y="94"/>
                    </a:lnTo>
                    <a:lnTo>
                      <a:pt x="96" y="95"/>
                    </a:lnTo>
                    <a:lnTo>
                      <a:pt x="87" y="95"/>
                    </a:lnTo>
                    <a:lnTo>
                      <a:pt x="78" y="95"/>
                    </a:lnTo>
                    <a:lnTo>
                      <a:pt x="69" y="94"/>
                    </a:lnTo>
                    <a:lnTo>
                      <a:pt x="62" y="92"/>
                    </a:lnTo>
                    <a:lnTo>
                      <a:pt x="55" y="89"/>
                    </a:lnTo>
                    <a:lnTo>
                      <a:pt x="46" y="86"/>
                    </a:lnTo>
                    <a:lnTo>
                      <a:pt x="40" y="82"/>
                    </a:lnTo>
                    <a:lnTo>
                      <a:pt x="33" y="76"/>
                    </a:lnTo>
                    <a:lnTo>
                      <a:pt x="27" y="72"/>
                    </a:lnTo>
                    <a:lnTo>
                      <a:pt x="21" y="65"/>
                    </a:lnTo>
                    <a:lnTo>
                      <a:pt x="17" y="59"/>
                    </a:lnTo>
                    <a:lnTo>
                      <a:pt x="13" y="52"/>
                    </a:lnTo>
                    <a:lnTo>
                      <a:pt x="10" y="44"/>
                    </a:lnTo>
                    <a:lnTo>
                      <a:pt x="7" y="37"/>
                    </a:lnTo>
                    <a:lnTo>
                      <a:pt x="4" y="29"/>
                    </a:lnTo>
                    <a:lnTo>
                      <a:pt x="3" y="21"/>
                    </a:lnTo>
                    <a:lnTo>
                      <a:pt x="3" y="13"/>
                    </a:lnTo>
                    <a:lnTo>
                      <a:pt x="3" y="4"/>
                    </a:lnTo>
                    <a:lnTo>
                      <a:pt x="4" y="0"/>
                    </a:lnTo>
                    <a:lnTo>
                      <a:pt x="4" y="0"/>
                    </a:lnTo>
                    <a:lnTo>
                      <a:pt x="3" y="1"/>
                    </a:lnTo>
                    <a:lnTo>
                      <a:pt x="3" y="1"/>
                    </a:lnTo>
                    <a:lnTo>
                      <a:pt x="3" y="1"/>
                    </a:lnTo>
                    <a:lnTo>
                      <a:pt x="1" y="2"/>
                    </a:lnTo>
                    <a:lnTo>
                      <a:pt x="1" y="2"/>
                    </a:lnTo>
                    <a:lnTo>
                      <a:pt x="1" y="2"/>
                    </a:lnTo>
                    <a:lnTo>
                      <a:pt x="0" y="4"/>
                    </a:lnTo>
                    <a:close/>
                  </a:path>
                </a:pathLst>
              </a:custGeom>
              <a:solidFill>
                <a:srgbClr val="466E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5" name="Freeform 913"/>
              <p:cNvSpPr>
                <a:spLocks/>
              </p:cNvSpPr>
              <p:nvPr/>
            </p:nvSpPr>
            <p:spPr bwMode="auto">
              <a:xfrm>
                <a:off x="742" y="2331"/>
                <a:ext cx="106" cy="98"/>
              </a:xfrm>
              <a:custGeom>
                <a:avLst/>
                <a:gdLst>
                  <a:gd name="T0" fmla="*/ 0 w 106"/>
                  <a:gd name="T1" fmla="*/ 7 h 98"/>
                  <a:gd name="T2" fmla="*/ 0 w 106"/>
                  <a:gd name="T3" fmla="*/ 24 h 98"/>
                  <a:gd name="T4" fmla="*/ 4 w 106"/>
                  <a:gd name="T5" fmla="*/ 40 h 98"/>
                  <a:gd name="T6" fmla="*/ 10 w 106"/>
                  <a:gd name="T7" fmla="*/ 55 h 98"/>
                  <a:gd name="T8" fmla="*/ 18 w 106"/>
                  <a:gd name="T9" fmla="*/ 68 h 98"/>
                  <a:gd name="T10" fmla="*/ 30 w 106"/>
                  <a:gd name="T11" fmla="*/ 79 h 98"/>
                  <a:gd name="T12" fmla="*/ 43 w 106"/>
                  <a:gd name="T13" fmla="*/ 89 h 98"/>
                  <a:gd name="T14" fmla="*/ 59 w 106"/>
                  <a:gd name="T15" fmla="*/ 95 h 98"/>
                  <a:gd name="T16" fmla="*/ 75 w 106"/>
                  <a:gd name="T17" fmla="*/ 98 h 98"/>
                  <a:gd name="T18" fmla="*/ 93 w 106"/>
                  <a:gd name="T19" fmla="*/ 98 h 98"/>
                  <a:gd name="T20" fmla="*/ 101 w 106"/>
                  <a:gd name="T21" fmla="*/ 97 h 98"/>
                  <a:gd name="T22" fmla="*/ 103 w 106"/>
                  <a:gd name="T23" fmla="*/ 97 h 98"/>
                  <a:gd name="T24" fmla="*/ 103 w 106"/>
                  <a:gd name="T25" fmla="*/ 95 h 98"/>
                  <a:gd name="T26" fmla="*/ 104 w 106"/>
                  <a:gd name="T27" fmla="*/ 94 h 98"/>
                  <a:gd name="T28" fmla="*/ 106 w 106"/>
                  <a:gd name="T29" fmla="*/ 92 h 98"/>
                  <a:gd name="T30" fmla="*/ 93 w 106"/>
                  <a:gd name="T31" fmla="*/ 95 h 98"/>
                  <a:gd name="T32" fmla="*/ 75 w 106"/>
                  <a:gd name="T33" fmla="*/ 95 h 98"/>
                  <a:gd name="T34" fmla="*/ 59 w 106"/>
                  <a:gd name="T35" fmla="*/ 92 h 98"/>
                  <a:gd name="T36" fmla="*/ 45 w 106"/>
                  <a:gd name="T37" fmla="*/ 87 h 98"/>
                  <a:gd name="T38" fmla="*/ 32 w 106"/>
                  <a:gd name="T39" fmla="*/ 78 h 98"/>
                  <a:gd name="T40" fmla="*/ 21 w 106"/>
                  <a:gd name="T41" fmla="*/ 66 h 98"/>
                  <a:gd name="T42" fmla="*/ 13 w 106"/>
                  <a:gd name="T43" fmla="*/ 53 h 98"/>
                  <a:gd name="T44" fmla="*/ 7 w 106"/>
                  <a:gd name="T45" fmla="*/ 39 h 98"/>
                  <a:gd name="T46" fmla="*/ 3 w 106"/>
                  <a:gd name="T47" fmla="*/ 23 h 98"/>
                  <a:gd name="T48" fmla="*/ 3 w 106"/>
                  <a:gd name="T49" fmla="*/ 7 h 98"/>
                  <a:gd name="T50" fmla="*/ 4 w 106"/>
                  <a:gd name="T51" fmla="*/ 0 h 98"/>
                  <a:gd name="T52" fmla="*/ 4 w 106"/>
                  <a:gd name="T53" fmla="*/ 0 h 98"/>
                  <a:gd name="T54" fmla="*/ 3 w 106"/>
                  <a:gd name="T55" fmla="*/ 1 h 98"/>
                  <a:gd name="T56" fmla="*/ 3 w 106"/>
                  <a:gd name="T57" fmla="*/ 1 h 98"/>
                  <a:gd name="T58" fmla="*/ 1 w 106"/>
                  <a:gd name="T59" fmla="*/ 1 h 98"/>
                  <a:gd name="T60" fmla="*/ 1 w 106"/>
                  <a:gd name="T61" fmla="*/ 1 h 98"/>
                  <a:gd name="T62" fmla="*/ 1 w 106"/>
                  <a:gd name="T63" fmla="*/ 3 h 98"/>
                  <a:gd name="T64" fmla="*/ 1 w 106"/>
                  <a:gd name="T65"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98">
                    <a:moveTo>
                      <a:pt x="1" y="3"/>
                    </a:moveTo>
                    <a:lnTo>
                      <a:pt x="0" y="7"/>
                    </a:lnTo>
                    <a:lnTo>
                      <a:pt x="0" y="16"/>
                    </a:lnTo>
                    <a:lnTo>
                      <a:pt x="0" y="24"/>
                    </a:lnTo>
                    <a:lnTo>
                      <a:pt x="1" y="32"/>
                    </a:lnTo>
                    <a:lnTo>
                      <a:pt x="4" y="40"/>
                    </a:lnTo>
                    <a:lnTo>
                      <a:pt x="7" y="47"/>
                    </a:lnTo>
                    <a:lnTo>
                      <a:pt x="10" y="55"/>
                    </a:lnTo>
                    <a:lnTo>
                      <a:pt x="14" y="62"/>
                    </a:lnTo>
                    <a:lnTo>
                      <a:pt x="18" y="68"/>
                    </a:lnTo>
                    <a:lnTo>
                      <a:pt x="24" y="75"/>
                    </a:lnTo>
                    <a:lnTo>
                      <a:pt x="30" y="79"/>
                    </a:lnTo>
                    <a:lnTo>
                      <a:pt x="37" y="85"/>
                    </a:lnTo>
                    <a:lnTo>
                      <a:pt x="43" y="89"/>
                    </a:lnTo>
                    <a:lnTo>
                      <a:pt x="52" y="92"/>
                    </a:lnTo>
                    <a:lnTo>
                      <a:pt x="59" y="95"/>
                    </a:lnTo>
                    <a:lnTo>
                      <a:pt x="66" y="97"/>
                    </a:lnTo>
                    <a:lnTo>
                      <a:pt x="75" y="98"/>
                    </a:lnTo>
                    <a:lnTo>
                      <a:pt x="84" y="98"/>
                    </a:lnTo>
                    <a:lnTo>
                      <a:pt x="93" y="98"/>
                    </a:lnTo>
                    <a:lnTo>
                      <a:pt x="101" y="97"/>
                    </a:lnTo>
                    <a:lnTo>
                      <a:pt x="101" y="97"/>
                    </a:lnTo>
                    <a:lnTo>
                      <a:pt x="101" y="97"/>
                    </a:lnTo>
                    <a:lnTo>
                      <a:pt x="103" y="97"/>
                    </a:lnTo>
                    <a:lnTo>
                      <a:pt x="103" y="95"/>
                    </a:lnTo>
                    <a:lnTo>
                      <a:pt x="103" y="95"/>
                    </a:lnTo>
                    <a:lnTo>
                      <a:pt x="104" y="95"/>
                    </a:lnTo>
                    <a:lnTo>
                      <a:pt x="104" y="94"/>
                    </a:lnTo>
                    <a:lnTo>
                      <a:pt x="106" y="94"/>
                    </a:lnTo>
                    <a:lnTo>
                      <a:pt x="106" y="92"/>
                    </a:lnTo>
                    <a:lnTo>
                      <a:pt x="100" y="94"/>
                    </a:lnTo>
                    <a:lnTo>
                      <a:pt x="93" y="95"/>
                    </a:lnTo>
                    <a:lnTo>
                      <a:pt x="84" y="97"/>
                    </a:lnTo>
                    <a:lnTo>
                      <a:pt x="75" y="95"/>
                    </a:lnTo>
                    <a:lnTo>
                      <a:pt x="68" y="94"/>
                    </a:lnTo>
                    <a:lnTo>
                      <a:pt x="59" y="92"/>
                    </a:lnTo>
                    <a:lnTo>
                      <a:pt x="52" y="89"/>
                    </a:lnTo>
                    <a:lnTo>
                      <a:pt x="45" y="87"/>
                    </a:lnTo>
                    <a:lnTo>
                      <a:pt x="39" y="82"/>
                    </a:lnTo>
                    <a:lnTo>
                      <a:pt x="32" y="78"/>
                    </a:lnTo>
                    <a:lnTo>
                      <a:pt x="26" y="72"/>
                    </a:lnTo>
                    <a:lnTo>
                      <a:pt x="21" y="66"/>
                    </a:lnTo>
                    <a:lnTo>
                      <a:pt x="17" y="60"/>
                    </a:lnTo>
                    <a:lnTo>
                      <a:pt x="13" y="53"/>
                    </a:lnTo>
                    <a:lnTo>
                      <a:pt x="8" y="46"/>
                    </a:lnTo>
                    <a:lnTo>
                      <a:pt x="7" y="39"/>
                    </a:lnTo>
                    <a:lnTo>
                      <a:pt x="4" y="32"/>
                    </a:lnTo>
                    <a:lnTo>
                      <a:pt x="3" y="23"/>
                    </a:lnTo>
                    <a:lnTo>
                      <a:pt x="3" y="16"/>
                    </a:lnTo>
                    <a:lnTo>
                      <a:pt x="3" y="7"/>
                    </a:lnTo>
                    <a:lnTo>
                      <a:pt x="4" y="0"/>
                    </a:lnTo>
                    <a:lnTo>
                      <a:pt x="4" y="0"/>
                    </a:lnTo>
                    <a:lnTo>
                      <a:pt x="4" y="0"/>
                    </a:lnTo>
                    <a:lnTo>
                      <a:pt x="4" y="0"/>
                    </a:lnTo>
                    <a:lnTo>
                      <a:pt x="3" y="0"/>
                    </a:lnTo>
                    <a:lnTo>
                      <a:pt x="3" y="1"/>
                    </a:lnTo>
                    <a:lnTo>
                      <a:pt x="3" y="1"/>
                    </a:lnTo>
                    <a:lnTo>
                      <a:pt x="3" y="1"/>
                    </a:lnTo>
                    <a:lnTo>
                      <a:pt x="3" y="1"/>
                    </a:lnTo>
                    <a:lnTo>
                      <a:pt x="1" y="1"/>
                    </a:lnTo>
                    <a:lnTo>
                      <a:pt x="1" y="1"/>
                    </a:lnTo>
                    <a:lnTo>
                      <a:pt x="1" y="1"/>
                    </a:lnTo>
                    <a:lnTo>
                      <a:pt x="1" y="3"/>
                    </a:lnTo>
                    <a:lnTo>
                      <a:pt x="1" y="3"/>
                    </a:lnTo>
                    <a:lnTo>
                      <a:pt x="1" y="3"/>
                    </a:lnTo>
                    <a:lnTo>
                      <a:pt x="1" y="3"/>
                    </a:lnTo>
                    <a:lnTo>
                      <a:pt x="1" y="3"/>
                    </a:lnTo>
                    <a:close/>
                  </a:path>
                </a:pathLst>
              </a:custGeom>
              <a:solidFill>
                <a:srgbClr val="4771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6" name="Freeform 914"/>
              <p:cNvSpPr>
                <a:spLocks/>
              </p:cNvSpPr>
              <p:nvPr/>
            </p:nvSpPr>
            <p:spPr bwMode="auto">
              <a:xfrm>
                <a:off x="745" y="2328"/>
                <a:ext cx="107" cy="100"/>
              </a:xfrm>
              <a:custGeom>
                <a:avLst/>
                <a:gdLst>
                  <a:gd name="T0" fmla="*/ 1 w 107"/>
                  <a:gd name="T1" fmla="*/ 3 h 100"/>
                  <a:gd name="T2" fmla="*/ 0 w 107"/>
                  <a:gd name="T3" fmla="*/ 10 h 100"/>
                  <a:gd name="T4" fmla="*/ 0 w 107"/>
                  <a:gd name="T5" fmla="*/ 19 h 100"/>
                  <a:gd name="T6" fmla="*/ 0 w 107"/>
                  <a:gd name="T7" fmla="*/ 26 h 100"/>
                  <a:gd name="T8" fmla="*/ 1 w 107"/>
                  <a:gd name="T9" fmla="*/ 35 h 100"/>
                  <a:gd name="T10" fmla="*/ 4 w 107"/>
                  <a:gd name="T11" fmla="*/ 42 h 100"/>
                  <a:gd name="T12" fmla="*/ 5 w 107"/>
                  <a:gd name="T13" fmla="*/ 49 h 100"/>
                  <a:gd name="T14" fmla="*/ 10 w 107"/>
                  <a:gd name="T15" fmla="*/ 56 h 100"/>
                  <a:gd name="T16" fmla="*/ 14 w 107"/>
                  <a:gd name="T17" fmla="*/ 63 h 100"/>
                  <a:gd name="T18" fmla="*/ 18 w 107"/>
                  <a:gd name="T19" fmla="*/ 69 h 100"/>
                  <a:gd name="T20" fmla="*/ 23 w 107"/>
                  <a:gd name="T21" fmla="*/ 75 h 100"/>
                  <a:gd name="T22" fmla="*/ 29 w 107"/>
                  <a:gd name="T23" fmla="*/ 81 h 100"/>
                  <a:gd name="T24" fmla="*/ 36 w 107"/>
                  <a:gd name="T25" fmla="*/ 85 h 100"/>
                  <a:gd name="T26" fmla="*/ 42 w 107"/>
                  <a:gd name="T27" fmla="*/ 90 h 100"/>
                  <a:gd name="T28" fmla="*/ 49 w 107"/>
                  <a:gd name="T29" fmla="*/ 92 h 100"/>
                  <a:gd name="T30" fmla="*/ 56 w 107"/>
                  <a:gd name="T31" fmla="*/ 95 h 100"/>
                  <a:gd name="T32" fmla="*/ 65 w 107"/>
                  <a:gd name="T33" fmla="*/ 97 h 100"/>
                  <a:gd name="T34" fmla="*/ 72 w 107"/>
                  <a:gd name="T35" fmla="*/ 98 h 100"/>
                  <a:gd name="T36" fmla="*/ 81 w 107"/>
                  <a:gd name="T37" fmla="*/ 100 h 100"/>
                  <a:gd name="T38" fmla="*/ 90 w 107"/>
                  <a:gd name="T39" fmla="*/ 98 h 100"/>
                  <a:gd name="T40" fmla="*/ 97 w 107"/>
                  <a:gd name="T41" fmla="*/ 97 h 100"/>
                  <a:gd name="T42" fmla="*/ 103 w 107"/>
                  <a:gd name="T43" fmla="*/ 95 h 100"/>
                  <a:gd name="T44" fmla="*/ 103 w 107"/>
                  <a:gd name="T45" fmla="*/ 95 h 100"/>
                  <a:gd name="T46" fmla="*/ 104 w 107"/>
                  <a:gd name="T47" fmla="*/ 95 h 100"/>
                  <a:gd name="T48" fmla="*/ 104 w 107"/>
                  <a:gd name="T49" fmla="*/ 94 h 100"/>
                  <a:gd name="T50" fmla="*/ 104 w 107"/>
                  <a:gd name="T51" fmla="*/ 94 h 100"/>
                  <a:gd name="T52" fmla="*/ 106 w 107"/>
                  <a:gd name="T53" fmla="*/ 94 h 100"/>
                  <a:gd name="T54" fmla="*/ 106 w 107"/>
                  <a:gd name="T55" fmla="*/ 92 h 100"/>
                  <a:gd name="T56" fmla="*/ 106 w 107"/>
                  <a:gd name="T57" fmla="*/ 92 h 100"/>
                  <a:gd name="T58" fmla="*/ 107 w 107"/>
                  <a:gd name="T59" fmla="*/ 92 h 100"/>
                  <a:gd name="T60" fmla="*/ 104 w 107"/>
                  <a:gd name="T61" fmla="*/ 92 h 100"/>
                  <a:gd name="T62" fmla="*/ 97 w 107"/>
                  <a:gd name="T63" fmla="*/ 95 h 100"/>
                  <a:gd name="T64" fmla="*/ 90 w 107"/>
                  <a:gd name="T65" fmla="*/ 95 h 100"/>
                  <a:gd name="T66" fmla="*/ 81 w 107"/>
                  <a:gd name="T67" fmla="*/ 97 h 100"/>
                  <a:gd name="T68" fmla="*/ 74 w 107"/>
                  <a:gd name="T69" fmla="*/ 95 h 100"/>
                  <a:gd name="T70" fmla="*/ 65 w 107"/>
                  <a:gd name="T71" fmla="*/ 95 h 100"/>
                  <a:gd name="T72" fmla="*/ 58 w 107"/>
                  <a:gd name="T73" fmla="*/ 92 h 100"/>
                  <a:gd name="T74" fmla="*/ 50 w 107"/>
                  <a:gd name="T75" fmla="*/ 90 h 100"/>
                  <a:gd name="T76" fmla="*/ 43 w 107"/>
                  <a:gd name="T77" fmla="*/ 87 h 100"/>
                  <a:gd name="T78" fmla="*/ 37 w 107"/>
                  <a:gd name="T79" fmla="*/ 82 h 100"/>
                  <a:gd name="T80" fmla="*/ 31 w 107"/>
                  <a:gd name="T81" fmla="*/ 78 h 100"/>
                  <a:gd name="T82" fmla="*/ 26 w 107"/>
                  <a:gd name="T83" fmla="*/ 74 h 100"/>
                  <a:gd name="T84" fmla="*/ 20 w 107"/>
                  <a:gd name="T85" fmla="*/ 68 h 100"/>
                  <a:gd name="T86" fmla="*/ 15 w 107"/>
                  <a:gd name="T87" fmla="*/ 62 h 100"/>
                  <a:gd name="T88" fmla="*/ 13 w 107"/>
                  <a:gd name="T89" fmla="*/ 55 h 100"/>
                  <a:gd name="T90" fmla="*/ 8 w 107"/>
                  <a:gd name="T91" fmla="*/ 49 h 100"/>
                  <a:gd name="T92" fmla="*/ 5 w 107"/>
                  <a:gd name="T93" fmla="*/ 42 h 100"/>
                  <a:gd name="T94" fmla="*/ 4 w 107"/>
                  <a:gd name="T95" fmla="*/ 33 h 100"/>
                  <a:gd name="T96" fmla="*/ 2 w 107"/>
                  <a:gd name="T97" fmla="*/ 26 h 100"/>
                  <a:gd name="T98" fmla="*/ 2 w 107"/>
                  <a:gd name="T99" fmla="*/ 19 h 100"/>
                  <a:gd name="T100" fmla="*/ 2 w 107"/>
                  <a:gd name="T101" fmla="*/ 10 h 100"/>
                  <a:gd name="T102" fmla="*/ 4 w 107"/>
                  <a:gd name="T103" fmla="*/ 3 h 100"/>
                  <a:gd name="T104" fmla="*/ 5 w 107"/>
                  <a:gd name="T105" fmla="*/ 0 h 100"/>
                  <a:gd name="T106" fmla="*/ 4 w 107"/>
                  <a:gd name="T107" fmla="*/ 0 h 100"/>
                  <a:gd name="T108" fmla="*/ 4 w 107"/>
                  <a:gd name="T109" fmla="*/ 0 h 100"/>
                  <a:gd name="T110" fmla="*/ 4 w 107"/>
                  <a:gd name="T111" fmla="*/ 1 h 100"/>
                  <a:gd name="T112" fmla="*/ 2 w 107"/>
                  <a:gd name="T113" fmla="*/ 1 h 100"/>
                  <a:gd name="T114" fmla="*/ 2 w 107"/>
                  <a:gd name="T115" fmla="*/ 1 h 100"/>
                  <a:gd name="T116" fmla="*/ 2 w 107"/>
                  <a:gd name="T117" fmla="*/ 1 h 100"/>
                  <a:gd name="T118" fmla="*/ 1 w 107"/>
                  <a:gd name="T119" fmla="*/ 3 h 100"/>
                  <a:gd name="T120" fmla="*/ 1 w 107"/>
                  <a:gd name="T12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 h="100">
                    <a:moveTo>
                      <a:pt x="1" y="3"/>
                    </a:moveTo>
                    <a:lnTo>
                      <a:pt x="0" y="10"/>
                    </a:lnTo>
                    <a:lnTo>
                      <a:pt x="0" y="19"/>
                    </a:lnTo>
                    <a:lnTo>
                      <a:pt x="0" y="26"/>
                    </a:lnTo>
                    <a:lnTo>
                      <a:pt x="1" y="35"/>
                    </a:lnTo>
                    <a:lnTo>
                      <a:pt x="4" y="42"/>
                    </a:lnTo>
                    <a:lnTo>
                      <a:pt x="5" y="49"/>
                    </a:lnTo>
                    <a:lnTo>
                      <a:pt x="10" y="56"/>
                    </a:lnTo>
                    <a:lnTo>
                      <a:pt x="14" y="63"/>
                    </a:lnTo>
                    <a:lnTo>
                      <a:pt x="18" y="69"/>
                    </a:lnTo>
                    <a:lnTo>
                      <a:pt x="23" y="75"/>
                    </a:lnTo>
                    <a:lnTo>
                      <a:pt x="29" y="81"/>
                    </a:lnTo>
                    <a:lnTo>
                      <a:pt x="36" y="85"/>
                    </a:lnTo>
                    <a:lnTo>
                      <a:pt x="42" y="90"/>
                    </a:lnTo>
                    <a:lnTo>
                      <a:pt x="49" y="92"/>
                    </a:lnTo>
                    <a:lnTo>
                      <a:pt x="56" y="95"/>
                    </a:lnTo>
                    <a:lnTo>
                      <a:pt x="65" y="97"/>
                    </a:lnTo>
                    <a:lnTo>
                      <a:pt x="72" y="98"/>
                    </a:lnTo>
                    <a:lnTo>
                      <a:pt x="81" y="100"/>
                    </a:lnTo>
                    <a:lnTo>
                      <a:pt x="90" y="98"/>
                    </a:lnTo>
                    <a:lnTo>
                      <a:pt x="97" y="97"/>
                    </a:lnTo>
                    <a:lnTo>
                      <a:pt x="103" y="95"/>
                    </a:lnTo>
                    <a:lnTo>
                      <a:pt x="103" y="95"/>
                    </a:lnTo>
                    <a:lnTo>
                      <a:pt x="104" y="95"/>
                    </a:lnTo>
                    <a:lnTo>
                      <a:pt x="104" y="94"/>
                    </a:lnTo>
                    <a:lnTo>
                      <a:pt x="104" y="94"/>
                    </a:lnTo>
                    <a:lnTo>
                      <a:pt x="106" y="94"/>
                    </a:lnTo>
                    <a:lnTo>
                      <a:pt x="106" y="92"/>
                    </a:lnTo>
                    <a:lnTo>
                      <a:pt x="106" y="92"/>
                    </a:lnTo>
                    <a:lnTo>
                      <a:pt x="107" y="92"/>
                    </a:lnTo>
                    <a:lnTo>
                      <a:pt x="104" y="92"/>
                    </a:lnTo>
                    <a:lnTo>
                      <a:pt x="97" y="95"/>
                    </a:lnTo>
                    <a:lnTo>
                      <a:pt x="90" y="95"/>
                    </a:lnTo>
                    <a:lnTo>
                      <a:pt x="81" y="97"/>
                    </a:lnTo>
                    <a:lnTo>
                      <a:pt x="74" y="95"/>
                    </a:lnTo>
                    <a:lnTo>
                      <a:pt x="65" y="95"/>
                    </a:lnTo>
                    <a:lnTo>
                      <a:pt x="58" y="92"/>
                    </a:lnTo>
                    <a:lnTo>
                      <a:pt x="50" y="90"/>
                    </a:lnTo>
                    <a:lnTo>
                      <a:pt x="43" y="87"/>
                    </a:lnTo>
                    <a:lnTo>
                      <a:pt x="37" y="82"/>
                    </a:lnTo>
                    <a:lnTo>
                      <a:pt x="31" y="78"/>
                    </a:lnTo>
                    <a:lnTo>
                      <a:pt x="26" y="74"/>
                    </a:lnTo>
                    <a:lnTo>
                      <a:pt x="20" y="68"/>
                    </a:lnTo>
                    <a:lnTo>
                      <a:pt x="15" y="62"/>
                    </a:lnTo>
                    <a:lnTo>
                      <a:pt x="13" y="55"/>
                    </a:lnTo>
                    <a:lnTo>
                      <a:pt x="8" y="49"/>
                    </a:lnTo>
                    <a:lnTo>
                      <a:pt x="5" y="42"/>
                    </a:lnTo>
                    <a:lnTo>
                      <a:pt x="4" y="33"/>
                    </a:lnTo>
                    <a:lnTo>
                      <a:pt x="2" y="26"/>
                    </a:lnTo>
                    <a:lnTo>
                      <a:pt x="2" y="19"/>
                    </a:lnTo>
                    <a:lnTo>
                      <a:pt x="2" y="10"/>
                    </a:lnTo>
                    <a:lnTo>
                      <a:pt x="4" y="3"/>
                    </a:lnTo>
                    <a:lnTo>
                      <a:pt x="5" y="0"/>
                    </a:lnTo>
                    <a:lnTo>
                      <a:pt x="4" y="0"/>
                    </a:lnTo>
                    <a:lnTo>
                      <a:pt x="4" y="0"/>
                    </a:lnTo>
                    <a:lnTo>
                      <a:pt x="4" y="1"/>
                    </a:lnTo>
                    <a:lnTo>
                      <a:pt x="2" y="1"/>
                    </a:lnTo>
                    <a:lnTo>
                      <a:pt x="2" y="1"/>
                    </a:lnTo>
                    <a:lnTo>
                      <a:pt x="2" y="1"/>
                    </a:lnTo>
                    <a:lnTo>
                      <a:pt x="1" y="3"/>
                    </a:lnTo>
                    <a:lnTo>
                      <a:pt x="1" y="3"/>
                    </a:lnTo>
                    <a:close/>
                  </a:path>
                </a:pathLst>
              </a:custGeom>
              <a:solidFill>
                <a:srgbClr val="4874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7" name="Freeform 915"/>
              <p:cNvSpPr>
                <a:spLocks/>
              </p:cNvSpPr>
              <p:nvPr/>
            </p:nvSpPr>
            <p:spPr bwMode="auto">
              <a:xfrm>
                <a:off x="747" y="2325"/>
                <a:ext cx="108" cy="100"/>
              </a:xfrm>
              <a:custGeom>
                <a:avLst/>
                <a:gdLst>
                  <a:gd name="T0" fmla="*/ 2 w 108"/>
                  <a:gd name="T1" fmla="*/ 6 h 100"/>
                  <a:gd name="T2" fmla="*/ 0 w 108"/>
                  <a:gd name="T3" fmla="*/ 22 h 100"/>
                  <a:gd name="T4" fmla="*/ 2 w 108"/>
                  <a:gd name="T5" fmla="*/ 36 h 100"/>
                  <a:gd name="T6" fmla="*/ 6 w 108"/>
                  <a:gd name="T7" fmla="*/ 52 h 100"/>
                  <a:gd name="T8" fmla="*/ 13 w 108"/>
                  <a:gd name="T9" fmla="*/ 65 h 100"/>
                  <a:gd name="T10" fmla="*/ 24 w 108"/>
                  <a:gd name="T11" fmla="*/ 77 h 100"/>
                  <a:gd name="T12" fmla="*/ 35 w 108"/>
                  <a:gd name="T13" fmla="*/ 85 h 100"/>
                  <a:gd name="T14" fmla="*/ 48 w 108"/>
                  <a:gd name="T15" fmla="*/ 93 h 100"/>
                  <a:gd name="T16" fmla="*/ 63 w 108"/>
                  <a:gd name="T17" fmla="*/ 98 h 100"/>
                  <a:gd name="T18" fmla="*/ 79 w 108"/>
                  <a:gd name="T19" fmla="*/ 100 h 100"/>
                  <a:gd name="T20" fmla="*/ 95 w 108"/>
                  <a:gd name="T21" fmla="*/ 98 h 100"/>
                  <a:gd name="T22" fmla="*/ 105 w 108"/>
                  <a:gd name="T23" fmla="*/ 95 h 100"/>
                  <a:gd name="T24" fmla="*/ 105 w 108"/>
                  <a:gd name="T25" fmla="*/ 94 h 100"/>
                  <a:gd name="T26" fmla="*/ 107 w 108"/>
                  <a:gd name="T27" fmla="*/ 93 h 100"/>
                  <a:gd name="T28" fmla="*/ 107 w 108"/>
                  <a:gd name="T29" fmla="*/ 93 h 100"/>
                  <a:gd name="T30" fmla="*/ 108 w 108"/>
                  <a:gd name="T31" fmla="*/ 91 h 100"/>
                  <a:gd name="T32" fmla="*/ 95 w 108"/>
                  <a:gd name="T33" fmla="*/ 95 h 100"/>
                  <a:gd name="T34" fmla="*/ 79 w 108"/>
                  <a:gd name="T35" fmla="*/ 97 h 100"/>
                  <a:gd name="T36" fmla="*/ 64 w 108"/>
                  <a:gd name="T37" fmla="*/ 95 h 100"/>
                  <a:gd name="T38" fmla="*/ 50 w 108"/>
                  <a:gd name="T39" fmla="*/ 91 h 100"/>
                  <a:gd name="T40" fmla="*/ 43 w 108"/>
                  <a:gd name="T41" fmla="*/ 87 h 100"/>
                  <a:gd name="T42" fmla="*/ 40 w 108"/>
                  <a:gd name="T43" fmla="*/ 87 h 100"/>
                  <a:gd name="T44" fmla="*/ 35 w 108"/>
                  <a:gd name="T45" fmla="*/ 84 h 100"/>
                  <a:gd name="T46" fmla="*/ 32 w 108"/>
                  <a:gd name="T47" fmla="*/ 82 h 100"/>
                  <a:gd name="T48" fmla="*/ 31 w 108"/>
                  <a:gd name="T49" fmla="*/ 80 h 100"/>
                  <a:gd name="T50" fmla="*/ 31 w 108"/>
                  <a:gd name="T51" fmla="*/ 80 h 100"/>
                  <a:gd name="T52" fmla="*/ 31 w 108"/>
                  <a:gd name="T53" fmla="*/ 80 h 100"/>
                  <a:gd name="T54" fmla="*/ 29 w 108"/>
                  <a:gd name="T55" fmla="*/ 78 h 100"/>
                  <a:gd name="T56" fmla="*/ 25 w 108"/>
                  <a:gd name="T57" fmla="*/ 74 h 100"/>
                  <a:gd name="T58" fmla="*/ 9 w 108"/>
                  <a:gd name="T59" fmla="*/ 51 h 100"/>
                  <a:gd name="T60" fmla="*/ 5 w 108"/>
                  <a:gd name="T61" fmla="*/ 36 h 100"/>
                  <a:gd name="T62" fmla="*/ 3 w 108"/>
                  <a:gd name="T63" fmla="*/ 22 h 100"/>
                  <a:gd name="T64" fmla="*/ 5 w 108"/>
                  <a:gd name="T65" fmla="*/ 6 h 100"/>
                  <a:gd name="T66" fmla="*/ 6 w 108"/>
                  <a:gd name="T67" fmla="*/ 0 h 100"/>
                  <a:gd name="T68" fmla="*/ 5 w 108"/>
                  <a:gd name="T69" fmla="*/ 1 h 100"/>
                  <a:gd name="T70" fmla="*/ 3 w 108"/>
                  <a:gd name="T71" fmla="*/ 1 h 100"/>
                  <a:gd name="T72" fmla="*/ 3 w 108"/>
                  <a:gd name="T7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 h="100">
                    <a:moveTo>
                      <a:pt x="3" y="3"/>
                    </a:moveTo>
                    <a:lnTo>
                      <a:pt x="2" y="6"/>
                    </a:lnTo>
                    <a:lnTo>
                      <a:pt x="0" y="13"/>
                    </a:lnTo>
                    <a:lnTo>
                      <a:pt x="0" y="22"/>
                    </a:lnTo>
                    <a:lnTo>
                      <a:pt x="0" y="29"/>
                    </a:lnTo>
                    <a:lnTo>
                      <a:pt x="2" y="36"/>
                    </a:lnTo>
                    <a:lnTo>
                      <a:pt x="3" y="45"/>
                    </a:lnTo>
                    <a:lnTo>
                      <a:pt x="6" y="52"/>
                    </a:lnTo>
                    <a:lnTo>
                      <a:pt x="11" y="58"/>
                    </a:lnTo>
                    <a:lnTo>
                      <a:pt x="13" y="65"/>
                    </a:lnTo>
                    <a:lnTo>
                      <a:pt x="18" y="71"/>
                    </a:lnTo>
                    <a:lnTo>
                      <a:pt x="24" y="77"/>
                    </a:lnTo>
                    <a:lnTo>
                      <a:pt x="29" y="81"/>
                    </a:lnTo>
                    <a:lnTo>
                      <a:pt x="35" y="85"/>
                    </a:lnTo>
                    <a:lnTo>
                      <a:pt x="41" y="90"/>
                    </a:lnTo>
                    <a:lnTo>
                      <a:pt x="48" y="93"/>
                    </a:lnTo>
                    <a:lnTo>
                      <a:pt x="56" y="95"/>
                    </a:lnTo>
                    <a:lnTo>
                      <a:pt x="63" y="98"/>
                    </a:lnTo>
                    <a:lnTo>
                      <a:pt x="72" y="98"/>
                    </a:lnTo>
                    <a:lnTo>
                      <a:pt x="79" y="100"/>
                    </a:lnTo>
                    <a:lnTo>
                      <a:pt x="88" y="98"/>
                    </a:lnTo>
                    <a:lnTo>
                      <a:pt x="95" y="98"/>
                    </a:lnTo>
                    <a:lnTo>
                      <a:pt x="102" y="95"/>
                    </a:lnTo>
                    <a:lnTo>
                      <a:pt x="105" y="95"/>
                    </a:lnTo>
                    <a:lnTo>
                      <a:pt x="105" y="94"/>
                    </a:lnTo>
                    <a:lnTo>
                      <a:pt x="105" y="94"/>
                    </a:lnTo>
                    <a:lnTo>
                      <a:pt x="105" y="94"/>
                    </a:lnTo>
                    <a:lnTo>
                      <a:pt x="107" y="93"/>
                    </a:lnTo>
                    <a:lnTo>
                      <a:pt x="107" y="93"/>
                    </a:lnTo>
                    <a:lnTo>
                      <a:pt x="107" y="93"/>
                    </a:lnTo>
                    <a:lnTo>
                      <a:pt x="108" y="91"/>
                    </a:lnTo>
                    <a:lnTo>
                      <a:pt x="108" y="91"/>
                    </a:lnTo>
                    <a:lnTo>
                      <a:pt x="102" y="93"/>
                    </a:lnTo>
                    <a:lnTo>
                      <a:pt x="95" y="95"/>
                    </a:lnTo>
                    <a:lnTo>
                      <a:pt x="86" y="95"/>
                    </a:lnTo>
                    <a:lnTo>
                      <a:pt x="79" y="97"/>
                    </a:lnTo>
                    <a:lnTo>
                      <a:pt x="72" y="95"/>
                    </a:lnTo>
                    <a:lnTo>
                      <a:pt x="64" y="95"/>
                    </a:lnTo>
                    <a:lnTo>
                      <a:pt x="57" y="93"/>
                    </a:lnTo>
                    <a:lnTo>
                      <a:pt x="50" y="91"/>
                    </a:lnTo>
                    <a:lnTo>
                      <a:pt x="44" y="88"/>
                    </a:lnTo>
                    <a:lnTo>
                      <a:pt x="43" y="87"/>
                    </a:lnTo>
                    <a:lnTo>
                      <a:pt x="41" y="87"/>
                    </a:lnTo>
                    <a:lnTo>
                      <a:pt x="40" y="87"/>
                    </a:lnTo>
                    <a:lnTo>
                      <a:pt x="37" y="85"/>
                    </a:lnTo>
                    <a:lnTo>
                      <a:pt x="35" y="84"/>
                    </a:lnTo>
                    <a:lnTo>
                      <a:pt x="34" y="82"/>
                    </a:lnTo>
                    <a:lnTo>
                      <a:pt x="32" y="82"/>
                    </a:lnTo>
                    <a:lnTo>
                      <a:pt x="31" y="81"/>
                    </a:lnTo>
                    <a:lnTo>
                      <a:pt x="31" y="80"/>
                    </a:lnTo>
                    <a:lnTo>
                      <a:pt x="31" y="80"/>
                    </a:lnTo>
                    <a:lnTo>
                      <a:pt x="31" y="80"/>
                    </a:lnTo>
                    <a:lnTo>
                      <a:pt x="31" y="80"/>
                    </a:lnTo>
                    <a:lnTo>
                      <a:pt x="31" y="80"/>
                    </a:lnTo>
                    <a:lnTo>
                      <a:pt x="31" y="78"/>
                    </a:lnTo>
                    <a:lnTo>
                      <a:pt x="29" y="78"/>
                    </a:lnTo>
                    <a:lnTo>
                      <a:pt x="29" y="78"/>
                    </a:lnTo>
                    <a:lnTo>
                      <a:pt x="25" y="74"/>
                    </a:lnTo>
                    <a:lnTo>
                      <a:pt x="16" y="64"/>
                    </a:lnTo>
                    <a:lnTo>
                      <a:pt x="9" y="51"/>
                    </a:lnTo>
                    <a:lnTo>
                      <a:pt x="6" y="43"/>
                    </a:lnTo>
                    <a:lnTo>
                      <a:pt x="5" y="36"/>
                    </a:lnTo>
                    <a:lnTo>
                      <a:pt x="3" y="29"/>
                    </a:lnTo>
                    <a:lnTo>
                      <a:pt x="3" y="22"/>
                    </a:lnTo>
                    <a:lnTo>
                      <a:pt x="3" y="13"/>
                    </a:lnTo>
                    <a:lnTo>
                      <a:pt x="5" y="6"/>
                    </a:lnTo>
                    <a:lnTo>
                      <a:pt x="6" y="0"/>
                    </a:lnTo>
                    <a:lnTo>
                      <a:pt x="6" y="0"/>
                    </a:lnTo>
                    <a:lnTo>
                      <a:pt x="5" y="1"/>
                    </a:lnTo>
                    <a:lnTo>
                      <a:pt x="5" y="1"/>
                    </a:lnTo>
                    <a:lnTo>
                      <a:pt x="5" y="1"/>
                    </a:lnTo>
                    <a:lnTo>
                      <a:pt x="3" y="1"/>
                    </a:lnTo>
                    <a:lnTo>
                      <a:pt x="3" y="1"/>
                    </a:lnTo>
                    <a:lnTo>
                      <a:pt x="3" y="3"/>
                    </a:lnTo>
                    <a:lnTo>
                      <a:pt x="3" y="3"/>
                    </a:lnTo>
                    <a:close/>
                  </a:path>
                </a:pathLst>
              </a:custGeom>
              <a:solidFill>
                <a:srgbClr val="4977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8" name="Freeform 916"/>
              <p:cNvSpPr>
                <a:spLocks noEditPoints="1"/>
              </p:cNvSpPr>
              <p:nvPr/>
            </p:nvSpPr>
            <p:spPr bwMode="auto">
              <a:xfrm>
                <a:off x="750" y="2323"/>
                <a:ext cx="108" cy="99"/>
              </a:xfrm>
              <a:custGeom>
                <a:avLst/>
                <a:gdLst>
                  <a:gd name="T0" fmla="*/ 2 w 108"/>
                  <a:gd name="T1" fmla="*/ 8 h 99"/>
                  <a:gd name="T2" fmla="*/ 0 w 108"/>
                  <a:gd name="T3" fmla="*/ 24 h 99"/>
                  <a:gd name="T4" fmla="*/ 2 w 108"/>
                  <a:gd name="T5" fmla="*/ 38 h 99"/>
                  <a:gd name="T6" fmla="*/ 6 w 108"/>
                  <a:gd name="T7" fmla="*/ 53 h 99"/>
                  <a:gd name="T8" fmla="*/ 22 w 108"/>
                  <a:gd name="T9" fmla="*/ 76 h 99"/>
                  <a:gd name="T10" fmla="*/ 26 w 108"/>
                  <a:gd name="T11" fmla="*/ 80 h 99"/>
                  <a:gd name="T12" fmla="*/ 26 w 108"/>
                  <a:gd name="T13" fmla="*/ 79 h 99"/>
                  <a:gd name="T14" fmla="*/ 25 w 108"/>
                  <a:gd name="T15" fmla="*/ 77 h 99"/>
                  <a:gd name="T16" fmla="*/ 25 w 108"/>
                  <a:gd name="T17" fmla="*/ 76 h 99"/>
                  <a:gd name="T18" fmla="*/ 15 w 108"/>
                  <a:gd name="T19" fmla="*/ 64 h 99"/>
                  <a:gd name="T20" fmla="*/ 6 w 108"/>
                  <a:gd name="T21" fmla="*/ 45 h 99"/>
                  <a:gd name="T22" fmla="*/ 3 w 108"/>
                  <a:gd name="T23" fmla="*/ 31 h 99"/>
                  <a:gd name="T24" fmla="*/ 3 w 108"/>
                  <a:gd name="T25" fmla="*/ 15 h 99"/>
                  <a:gd name="T26" fmla="*/ 6 w 108"/>
                  <a:gd name="T27" fmla="*/ 2 h 99"/>
                  <a:gd name="T28" fmla="*/ 6 w 108"/>
                  <a:gd name="T29" fmla="*/ 0 h 99"/>
                  <a:gd name="T30" fmla="*/ 5 w 108"/>
                  <a:gd name="T31" fmla="*/ 0 h 99"/>
                  <a:gd name="T32" fmla="*/ 5 w 108"/>
                  <a:gd name="T33" fmla="*/ 2 h 99"/>
                  <a:gd name="T34" fmla="*/ 3 w 108"/>
                  <a:gd name="T35" fmla="*/ 2 h 99"/>
                  <a:gd name="T36" fmla="*/ 41 w 108"/>
                  <a:gd name="T37" fmla="*/ 90 h 99"/>
                  <a:gd name="T38" fmla="*/ 54 w 108"/>
                  <a:gd name="T39" fmla="*/ 95 h 99"/>
                  <a:gd name="T40" fmla="*/ 69 w 108"/>
                  <a:gd name="T41" fmla="*/ 97 h 99"/>
                  <a:gd name="T42" fmla="*/ 83 w 108"/>
                  <a:gd name="T43" fmla="*/ 97 h 99"/>
                  <a:gd name="T44" fmla="*/ 99 w 108"/>
                  <a:gd name="T45" fmla="*/ 95 h 99"/>
                  <a:gd name="T46" fmla="*/ 105 w 108"/>
                  <a:gd name="T47" fmla="*/ 92 h 99"/>
                  <a:gd name="T48" fmla="*/ 106 w 108"/>
                  <a:gd name="T49" fmla="*/ 92 h 99"/>
                  <a:gd name="T50" fmla="*/ 106 w 108"/>
                  <a:gd name="T51" fmla="*/ 90 h 99"/>
                  <a:gd name="T52" fmla="*/ 108 w 108"/>
                  <a:gd name="T53" fmla="*/ 89 h 99"/>
                  <a:gd name="T54" fmla="*/ 105 w 108"/>
                  <a:gd name="T55" fmla="*/ 90 h 99"/>
                  <a:gd name="T56" fmla="*/ 90 w 108"/>
                  <a:gd name="T57" fmla="*/ 95 h 99"/>
                  <a:gd name="T58" fmla="*/ 76 w 108"/>
                  <a:gd name="T59" fmla="*/ 96 h 99"/>
                  <a:gd name="T60" fmla="*/ 61 w 108"/>
                  <a:gd name="T61" fmla="*/ 95 h 99"/>
                  <a:gd name="T62" fmla="*/ 48 w 108"/>
                  <a:gd name="T63" fmla="*/ 90 h 99"/>
                  <a:gd name="T64" fmla="*/ 48 w 108"/>
                  <a:gd name="T65" fmla="*/ 90 h 99"/>
                  <a:gd name="T66" fmla="*/ 47 w 108"/>
                  <a:gd name="T67" fmla="*/ 90 h 99"/>
                  <a:gd name="T68" fmla="*/ 47 w 108"/>
                  <a:gd name="T69" fmla="*/ 90 h 99"/>
                  <a:gd name="T70" fmla="*/ 45 w 108"/>
                  <a:gd name="T71" fmla="*/ 90 h 99"/>
                  <a:gd name="T72" fmla="*/ 45 w 108"/>
                  <a:gd name="T73" fmla="*/ 90 h 99"/>
                  <a:gd name="T74" fmla="*/ 44 w 108"/>
                  <a:gd name="T75" fmla="*/ 90 h 99"/>
                  <a:gd name="T76" fmla="*/ 42 w 108"/>
                  <a:gd name="T77" fmla="*/ 90 h 99"/>
                  <a:gd name="T78" fmla="*/ 41 w 108"/>
                  <a:gd name="T79"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8" h="99">
                    <a:moveTo>
                      <a:pt x="3" y="2"/>
                    </a:moveTo>
                    <a:lnTo>
                      <a:pt x="2" y="8"/>
                    </a:lnTo>
                    <a:lnTo>
                      <a:pt x="0" y="15"/>
                    </a:lnTo>
                    <a:lnTo>
                      <a:pt x="0" y="24"/>
                    </a:lnTo>
                    <a:lnTo>
                      <a:pt x="0" y="31"/>
                    </a:lnTo>
                    <a:lnTo>
                      <a:pt x="2" y="38"/>
                    </a:lnTo>
                    <a:lnTo>
                      <a:pt x="3" y="45"/>
                    </a:lnTo>
                    <a:lnTo>
                      <a:pt x="6" y="53"/>
                    </a:lnTo>
                    <a:lnTo>
                      <a:pt x="13" y="66"/>
                    </a:lnTo>
                    <a:lnTo>
                      <a:pt x="22" y="76"/>
                    </a:lnTo>
                    <a:lnTo>
                      <a:pt x="26" y="80"/>
                    </a:lnTo>
                    <a:lnTo>
                      <a:pt x="26" y="80"/>
                    </a:lnTo>
                    <a:lnTo>
                      <a:pt x="26" y="79"/>
                    </a:lnTo>
                    <a:lnTo>
                      <a:pt x="26" y="79"/>
                    </a:lnTo>
                    <a:lnTo>
                      <a:pt x="25" y="77"/>
                    </a:lnTo>
                    <a:lnTo>
                      <a:pt x="25" y="77"/>
                    </a:lnTo>
                    <a:lnTo>
                      <a:pt x="25" y="76"/>
                    </a:lnTo>
                    <a:lnTo>
                      <a:pt x="25" y="76"/>
                    </a:lnTo>
                    <a:lnTo>
                      <a:pt x="25" y="74"/>
                    </a:lnTo>
                    <a:lnTo>
                      <a:pt x="15" y="64"/>
                    </a:lnTo>
                    <a:lnTo>
                      <a:pt x="9" y="51"/>
                    </a:lnTo>
                    <a:lnTo>
                      <a:pt x="6" y="45"/>
                    </a:lnTo>
                    <a:lnTo>
                      <a:pt x="5" y="38"/>
                    </a:lnTo>
                    <a:lnTo>
                      <a:pt x="3" y="31"/>
                    </a:lnTo>
                    <a:lnTo>
                      <a:pt x="3" y="24"/>
                    </a:lnTo>
                    <a:lnTo>
                      <a:pt x="3" y="15"/>
                    </a:lnTo>
                    <a:lnTo>
                      <a:pt x="5" y="8"/>
                    </a:lnTo>
                    <a:lnTo>
                      <a:pt x="6" y="2"/>
                    </a:lnTo>
                    <a:lnTo>
                      <a:pt x="6" y="0"/>
                    </a:lnTo>
                    <a:lnTo>
                      <a:pt x="6" y="0"/>
                    </a:lnTo>
                    <a:lnTo>
                      <a:pt x="6" y="0"/>
                    </a:lnTo>
                    <a:lnTo>
                      <a:pt x="5" y="0"/>
                    </a:lnTo>
                    <a:lnTo>
                      <a:pt x="5" y="0"/>
                    </a:lnTo>
                    <a:lnTo>
                      <a:pt x="5" y="2"/>
                    </a:lnTo>
                    <a:lnTo>
                      <a:pt x="5" y="2"/>
                    </a:lnTo>
                    <a:lnTo>
                      <a:pt x="3" y="2"/>
                    </a:lnTo>
                    <a:lnTo>
                      <a:pt x="3" y="2"/>
                    </a:lnTo>
                    <a:close/>
                    <a:moveTo>
                      <a:pt x="41" y="90"/>
                    </a:moveTo>
                    <a:lnTo>
                      <a:pt x="47" y="93"/>
                    </a:lnTo>
                    <a:lnTo>
                      <a:pt x="54" y="95"/>
                    </a:lnTo>
                    <a:lnTo>
                      <a:pt x="61" y="97"/>
                    </a:lnTo>
                    <a:lnTo>
                      <a:pt x="69" y="97"/>
                    </a:lnTo>
                    <a:lnTo>
                      <a:pt x="76" y="99"/>
                    </a:lnTo>
                    <a:lnTo>
                      <a:pt x="83" y="97"/>
                    </a:lnTo>
                    <a:lnTo>
                      <a:pt x="92" y="97"/>
                    </a:lnTo>
                    <a:lnTo>
                      <a:pt x="99" y="95"/>
                    </a:lnTo>
                    <a:lnTo>
                      <a:pt x="105" y="93"/>
                    </a:lnTo>
                    <a:lnTo>
                      <a:pt x="105" y="92"/>
                    </a:lnTo>
                    <a:lnTo>
                      <a:pt x="105" y="92"/>
                    </a:lnTo>
                    <a:lnTo>
                      <a:pt x="106" y="92"/>
                    </a:lnTo>
                    <a:lnTo>
                      <a:pt x="106" y="90"/>
                    </a:lnTo>
                    <a:lnTo>
                      <a:pt x="106" y="90"/>
                    </a:lnTo>
                    <a:lnTo>
                      <a:pt x="106" y="89"/>
                    </a:lnTo>
                    <a:lnTo>
                      <a:pt x="108" y="89"/>
                    </a:lnTo>
                    <a:lnTo>
                      <a:pt x="108" y="89"/>
                    </a:lnTo>
                    <a:lnTo>
                      <a:pt x="105" y="90"/>
                    </a:lnTo>
                    <a:lnTo>
                      <a:pt x="98" y="93"/>
                    </a:lnTo>
                    <a:lnTo>
                      <a:pt x="90" y="95"/>
                    </a:lnTo>
                    <a:lnTo>
                      <a:pt x="83" y="96"/>
                    </a:lnTo>
                    <a:lnTo>
                      <a:pt x="76" y="96"/>
                    </a:lnTo>
                    <a:lnTo>
                      <a:pt x="69" y="96"/>
                    </a:lnTo>
                    <a:lnTo>
                      <a:pt x="61" y="95"/>
                    </a:lnTo>
                    <a:lnTo>
                      <a:pt x="54" y="93"/>
                    </a:lnTo>
                    <a:lnTo>
                      <a:pt x="48" y="90"/>
                    </a:lnTo>
                    <a:lnTo>
                      <a:pt x="48" y="90"/>
                    </a:lnTo>
                    <a:lnTo>
                      <a:pt x="48" y="90"/>
                    </a:lnTo>
                    <a:lnTo>
                      <a:pt x="47" y="90"/>
                    </a:lnTo>
                    <a:lnTo>
                      <a:pt x="47" y="90"/>
                    </a:lnTo>
                    <a:lnTo>
                      <a:pt x="47" y="90"/>
                    </a:lnTo>
                    <a:lnTo>
                      <a:pt x="47" y="90"/>
                    </a:lnTo>
                    <a:lnTo>
                      <a:pt x="47" y="90"/>
                    </a:lnTo>
                    <a:lnTo>
                      <a:pt x="45" y="90"/>
                    </a:lnTo>
                    <a:lnTo>
                      <a:pt x="45" y="90"/>
                    </a:lnTo>
                    <a:lnTo>
                      <a:pt x="45" y="90"/>
                    </a:lnTo>
                    <a:lnTo>
                      <a:pt x="44" y="90"/>
                    </a:lnTo>
                    <a:lnTo>
                      <a:pt x="44" y="90"/>
                    </a:lnTo>
                    <a:lnTo>
                      <a:pt x="42" y="90"/>
                    </a:lnTo>
                    <a:lnTo>
                      <a:pt x="42" y="90"/>
                    </a:lnTo>
                    <a:lnTo>
                      <a:pt x="42" y="90"/>
                    </a:lnTo>
                    <a:lnTo>
                      <a:pt x="41" y="90"/>
                    </a:lnTo>
                    <a:close/>
                  </a:path>
                </a:pathLst>
              </a:custGeom>
              <a:solidFill>
                <a:srgbClr val="4A7A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9" name="Freeform 917"/>
              <p:cNvSpPr>
                <a:spLocks noEditPoints="1"/>
              </p:cNvSpPr>
              <p:nvPr/>
            </p:nvSpPr>
            <p:spPr bwMode="auto">
              <a:xfrm>
                <a:off x="753" y="2322"/>
                <a:ext cx="108" cy="97"/>
              </a:xfrm>
              <a:custGeom>
                <a:avLst/>
                <a:gdLst>
                  <a:gd name="T0" fmla="*/ 3 w 108"/>
                  <a:gd name="T1" fmla="*/ 3 h 97"/>
                  <a:gd name="T2" fmla="*/ 0 w 108"/>
                  <a:gd name="T3" fmla="*/ 16 h 97"/>
                  <a:gd name="T4" fmla="*/ 0 w 108"/>
                  <a:gd name="T5" fmla="*/ 32 h 97"/>
                  <a:gd name="T6" fmla="*/ 3 w 108"/>
                  <a:gd name="T7" fmla="*/ 46 h 97"/>
                  <a:gd name="T8" fmla="*/ 12 w 108"/>
                  <a:gd name="T9" fmla="*/ 65 h 97"/>
                  <a:gd name="T10" fmla="*/ 21 w 108"/>
                  <a:gd name="T11" fmla="*/ 75 h 97"/>
                  <a:gd name="T12" fmla="*/ 21 w 108"/>
                  <a:gd name="T13" fmla="*/ 74 h 97"/>
                  <a:gd name="T14" fmla="*/ 21 w 108"/>
                  <a:gd name="T15" fmla="*/ 72 h 97"/>
                  <a:gd name="T16" fmla="*/ 21 w 108"/>
                  <a:gd name="T17" fmla="*/ 69 h 97"/>
                  <a:gd name="T18" fmla="*/ 15 w 108"/>
                  <a:gd name="T19" fmla="*/ 64 h 97"/>
                  <a:gd name="T20" fmla="*/ 5 w 108"/>
                  <a:gd name="T21" fmla="*/ 38 h 97"/>
                  <a:gd name="T22" fmla="*/ 5 w 108"/>
                  <a:gd name="T23" fmla="*/ 10 h 97"/>
                  <a:gd name="T24" fmla="*/ 7 w 108"/>
                  <a:gd name="T25" fmla="*/ 0 h 97"/>
                  <a:gd name="T26" fmla="*/ 6 w 108"/>
                  <a:gd name="T27" fmla="*/ 0 h 97"/>
                  <a:gd name="T28" fmla="*/ 5 w 108"/>
                  <a:gd name="T29" fmla="*/ 0 h 97"/>
                  <a:gd name="T30" fmla="*/ 5 w 108"/>
                  <a:gd name="T31" fmla="*/ 1 h 97"/>
                  <a:gd name="T32" fmla="*/ 45 w 108"/>
                  <a:gd name="T33" fmla="*/ 91 h 97"/>
                  <a:gd name="T34" fmla="*/ 58 w 108"/>
                  <a:gd name="T35" fmla="*/ 96 h 97"/>
                  <a:gd name="T36" fmla="*/ 73 w 108"/>
                  <a:gd name="T37" fmla="*/ 97 h 97"/>
                  <a:gd name="T38" fmla="*/ 87 w 108"/>
                  <a:gd name="T39" fmla="*/ 96 h 97"/>
                  <a:gd name="T40" fmla="*/ 102 w 108"/>
                  <a:gd name="T41" fmla="*/ 91 h 97"/>
                  <a:gd name="T42" fmla="*/ 105 w 108"/>
                  <a:gd name="T43" fmla="*/ 88 h 97"/>
                  <a:gd name="T44" fmla="*/ 106 w 108"/>
                  <a:gd name="T45" fmla="*/ 87 h 97"/>
                  <a:gd name="T46" fmla="*/ 106 w 108"/>
                  <a:gd name="T47" fmla="*/ 87 h 97"/>
                  <a:gd name="T48" fmla="*/ 106 w 108"/>
                  <a:gd name="T49" fmla="*/ 85 h 97"/>
                  <a:gd name="T50" fmla="*/ 101 w 108"/>
                  <a:gd name="T51" fmla="*/ 88 h 97"/>
                  <a:gd name="T52" fmla="*/ 73 w 108"/>
                  <a:gd name="T53" fmla="*/ 94 h 97"/>
                  <a:gd name="T54" fmla="*/ 53 w 108"/>
                  <a:gd name="T55" fmla="*/ 90 h 97"/>
                  <a:gd name="T56" fmla="*/ 50 w 108"/>
                  <a:gd name="T57" fmla="*/ 91 h 97"/>
                  <a:gd name="T58" fmla="*/ 48 w 108"/>
                  <a:gd name="T59" fmla="*/ 91 h 97"/>
                  <a:gd name="T60" fmla="*/ 47 w 108"/>
                  <a:gd name="T61" fmla="*/ 91 h 97"/>
                  <a:gd name="T62" fmla="*/ 45 w 108"/>
                  <a:gd name="T63" fmla="*/ 9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7">
                    <a:moveTo>
                      <a:pt x="3" y="1"/>
                    </a:moveTo>
                    <a:lnTo>
                      <a:pt x="3" y="3"/>
                    </a:lnTo>
                    <a:lnTo>
                      <a:pt x="2" y="9"/>
                    </a:lnTo>
                    <a:lnTo>
                      <a:pt x="0" y="16"/>
                    </a:lnTo>
                    <a:lnTo>
                      <a:pt x="0" y="25"/>
                    </a:lnTo>
                    <a:lnTo>
                      <a:pt x="0" y="32"/>
                    </a:lnTo>
                    <a:lnTo>
                      <a:pt x="2" y="39"/>
                    </a:lnTo>
                    <a:lnTo>
                      <a:pt x="3" y="46"/>
                    </a:lnTo>
                    <a:lnTo>
                      <a:pt x="6" y="52"/>
                    </a:lnTo>
                    <a:lnTo>
                      <a:pt x="12" y="65"/>
                    </a:lnTo>
                    <a:lnTo>
                      <a:pt x="22" y="75"/>
                    </a:lnTo>
                    <a:lnTo>
                      <a:pt x="21" y="75"/>
                    </a:lnTo>
                    <a:lnTo>
                      <a:pt x="21" y="74"/>
                    </a:lnTo>
                    <a:lnTo>
                      <a:pt x="21" y="74"/>
                    </a:lnTo>
                    <a:lnTo>
                      <a:pt x="21" y="72"/>
                    </a:lnTo>
                    <a:lnTo>
                      <a:pt x="21" y="72"/>
                    </a:lnTo>
                    <a:lnTo>
                      <a:pt x="21" y="71"/>
                    </a:lnTo>
                    <a:lnTo>
                      <a:pt x="21" y="69"/>
                    </a:lnTo>
                    <a:lnTo>
                      <a:pt x="21" y="69"/>
                    </a:lnTo>
                    <a:lnTo>
                      <a:pt x="15" y="64"/>
                    </a:lnTo>
                    <a:lnTo>
                      <a:pt x="9" y="51"/>
                    </a:lnTo>
                    <a:lnTo>
                      <a:pt x="5" y="38"/>
                    </a:lnTo>
                    <a:lnTo>
                      <a:pt x="3" y="25"/>
                    </a:lnTo>
                    <a:lnTo>
                      <a:pt x="5" y="10"/>
                    </a:lnTo>
                    <a:lnTo>
                      <a:pt x="7" y="0"/>
                    </a:lnTo>
                    <a:lnTo>
                      <a:pt x="7" y="0"/>
                    </a:lnTo>
                    <a:lnTo>
                      <a:pt x="6" y="0"/>
                    </a:lnTo>
                    <a:lnTo>
                      <a:pt x="6" y="0"/>
                    </a:lnTo>
                    <a:lnTo>
                      <a:pt x="6" y="0"/>
                    </a:lnTo>
                    <a:lnTo>
                      <a:pt x="5" y="0"/>
                    </a:lnTo>
                    <a:lnTo>
                      <a:pt x="5" y="0"/>
                    </a:lnTo>
                    <a:lnTo>
                      <a:pt x="5" y="1"/>
                    </a:lnTo>
                    <a:lnTo>
                      <a:pt x="3" y="1"/>
                    </a:lnTo>
                    <a:close/>
                    <a:moveTo>
                      <a:pt x="45" y="91"/>
                    </a:moveTo>
                    <a:lnTo>
                      <a:pt x="51" y="94"/>
                    </a:lnTo>
                    <a:lnTo>
                      <a:pt x="58" y="96"/>
                    </a:lnTo>
                    <a:lnTo>
                      <a:pt x="66" y="97"/>
                    </a:lnTo>
                    <a:lnTo>
                      <a:pt x="73" y="97"/>
                    </a:lnTo>
                    <a:lnTo>
                      <a:pt x="80" y="97"/>
                    </a:lnTo>
                    <a:lnTo>
                      <a:pt x="87" y="96"/>
                    </a:lnTo>
                    <a:lnTo>
                      <a:pt x="95" y="94"/>
                    </a:lnTo>
                    <a:lnTo>
                      <a:pt x="102" y="91"/>
                    </a:lnTo>
                    <a:lnTo>
                      <a:pt x="105" y="90"/>
                    </a:lnTo>
                    <a:lnTo>
                      <a:pt x="105" y="88"/>
                    </a:lnTo>
                    <a:lnTo>
                      <a:pt x="105" y="88"/>
                    </a:lnTo>
                    <a:lnTo>
                      <a:pt x="106" y="87"/>
                    </a:lnTo>
                    <a:lnTo>
                      <a:pt x="106" y="87"/>
                    </a:lnTo>
                    <a:lnTo>
                      <a:pt x="106" y="87"/>
                    </a:lnTo>
                    <a:lnTo>
                      <a:pt x="106" y="85"/>
                    </a:lnTo>
                    <a:lnTo>
                      <a:pt x="106" y="85"/>
                    </a:lnTo>
                    <a:lnTo>
                      <a:pt x="108" y="85"/>
                    </a:lnTo>
                    <a:lnTo>
                      <a:pt x="101" y="88"/>
                    </a:lnTo>
                    <a:lnTo>
                      <a:pt x="87" y="93"/>
                    </a:lnTo>
                    <a:lnTo>
                      <a:pt x="73" y="94"/>
                    </a:lnTo>
                    <a:lnTo>
                      <a:pt x="58" y="93"/>
                    </a:lnTo>
                    <a:lnTo>
                      <a:pt x="53" y="90"/>
                    </a:lnTo>
                    <a:lnTo>
                      <a:pt x="51" y="91"/>
                    </a:lnTo>
                    <a:lnTo>
                      <a:pt x="50" y="91"/>
                    </a:lnTo>
                    <a:lnTo>
                      <a:pt x="50" y="91"/>
                    </a:lnTo>
                    <a:lnTo>
                      <a:pt x="48" y="91"/>
                    </a:lnTo>
                    <a:lnTo>
                      <a:pt x="48" y="91"/>
                    </a:lnTo>
                    <a:lnTo>
                      <a:pt x="47" y="91"/>
                    </a:lnTo>
                    <a:lnTo>
                      <a:pt x="45" y="91"/>
                    </a:lnTo>
                    <a:lnTo>
                      <a:pt x="45" y="91"/>
                    </a:lnTo>
                    <a:close/>
                  </a:path>
                </a:pathLst>
              </a:custGeom>
              <a:solidFill>
                <a:srgbClr val="4B7D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0" name="Freeform 918"/>
              <p:cNvSpPr>
                <a:spLocks noEditPoints="1"/>
              </p:cNvSpPr>
              <p:nvPr/>
            </p:nvSpPr>
            <p:spPr bwMode="auto">
              <a:xfrm>
                <a:off x="756" y="2321"/>
                <a:ext cx="106" cy="95"/>
              </a:xfrm>
              <a:custGeom>
                <a:avLst/>
                <a:gdLst>
                  <a:gd name="T0" fmla="*/ 4 w 106"/>
                  <a:gd name="T1" fmla="*/ 1 h 95"/>
                  <a:gd name="T2" fmla="*/ 2 w 106"/>
                  <a:gd name="T3" fmla="*/ 11 h 95"/>
                  <a:gd name="T4" fmla="*/ 0 w 106"/>
                  <a:gd name="T5" fmla="*/ 26 h 95"/>
                  <a:gd name="T6" fmla="*/ 2 w 106"/>
                  <a:gd name="T7" fmla="*/ 39 h 95"/>
                  <a:gd name="T8" fmla="*/ 6 w 106"/>
                  <a:gd name="T9" fmla="*/ 52 h 95"/>
                  <a:gd name="T10" fmla="*/ 12 w 106"/>
                  <a:gd name="T11" fmla="*/ 65 h 95"/>
                  <a:gd name="T12" fmla="*/ 18 w 106"/>
                  <a:gd name="T13" fmla="*/ 70 h 95"/>
                  <a:gd name="T14" fmla="*/ 18 w 106"/>
                  <a:gd name="T15" fmla="*/ 70 h 95"/>
                  <a:gd name="T16" fmla="*/ 18 w 106"/>
                  <a:gd name="T17" fmla="*/ 69 h 95"/>
                  <a:gd name="T18" fmla="*/ 16 w 106"/>
                  <a:gd name="T19" fmla="*/ 69 h 95"/>
                  <a:gd name="T20" fmla="*/ 16 w 106"/>
                  <a:gd name="T21" fmla="*/ 69 h 95"/>
                  <a:gd name="T22" fmla="*/ 16 w 106"/>
                  <a:gd name="T23" fmla="*/ 69 h 95"/>
                  <a:gd name="T24" fmla="*/ 16 w 106"/>
                  <a:gd name="T25" fmla="*/ 69 h 95"/>
                  <a:gd name="T26" fmla="*/ 16 w 106"/>
                  <a:gd name="T27" fmla="*/ 68 h 95"/>
                  <a:gd name="T28" fmla="*/ 16 w 106"/>
                  <a:gd name="T29" fmla="*/ 68 h 95"/>
                  <a:gd name="T30" fmla="*/ 19 w 106"/>
                  <a:gd name="T31" fmla="*/ 68 h 95"/>
                  <a:gd name="T32" fmla="*/ 15 w 106"/>
                  <a:gd name="T33" fmla="*/ 62 h 95"/>
                  <a:gd name="T34" fmla="*/ 7 w 106"/>
                  <a:gd name="T35" fmla="*/ 52 h 95"/>
                  <a:gd name="T36" fmla="*/ 4 w 106"/>
                  <a:gd name="T37" fmla="*/ 39 h 95"/>
                  <a:gd name="T38" fmla="*/ 3 w 106"/>
                  <a:gd name="T39" fmla="*/ 26 h 95"/>
                  <a:gd name="T40" fmla="*/ 4 w 106"/>
                  <a:gd name="T41" fmla="*/ 11 h 95"/>
                  <a:gd name="T42" fmla="*/ 7 w 106"/>
                  <a:gd name="T43" fmla="*/ 0 h 95"/>
                  <a:gd name="T44" fmla="*/ 7 w 106"/>
                  <a:gd name="T45" fmla="*/ 0 h 95"/>
                  <a:gd name="T46" fmla="*/ 7 w 106"/>
                  <a:gd name="T47" fmla="*/ 0 h 95"/>
                  <a:gd name="T48" fmla="*/ 6 w 106"/>
                  <a:gd name="T49" fmla="*/ 0 h 95"/>
                  <a:gd name="T50" fmla="*/ 6 w 106"/>
                  <a:gd name="T51" fmla="*/ 0 h 95"/>
                  <a:gd name="T52" fmla="*/ 6 w 106"/>
                  <a:gd name="T53" fmla="*/ 0 h 95"/>
                  <a:gd name="T54" fmla="*/ 6 w 106"/>
                  <a:gd name="T55" fmla="*/ 0 h 95"/>
                  <a:gd name="T56" fmla="*/ 4 w 106"/>
                  <a:gd name="T57" fmla="*/ 0 h 95"/>
                  <a:gd name="T58" fmla="*/ 4 w 106"/>
                  <a:gd name="T59" fmla="*/ 1 h 95"/>
                  <a:gd name="T60" fmla="*/ 50 w 106"/>
                  <a:gd name="T61" fmla="*/ 91 h 95"/>
                  <a:gd name="T62" fmla="*/ 55 w 106"/>
                  <a:gd name="T63" fmla="*/ 94 h 95"/>
                  <a:gd name="T64" fmla="*/ 70 w 106"/>
                  <a:gd name="T65" fmla="*/ 95 h 95"/>
                  <a:gd name="T66" fmla="*/ 84 w 106"/>
                  <a:gd name="T67" fmla="*/ 94 h 95"/>
                  <a:gd name="T68" fmla="*/ 98 w 106"/>
                  <a:gd name="T69" fmla="*/ 89 h 95"/>
                  <a:gd name="T70" fmla="*/ 105 w 106"/>
                  <a:gd name="T71" fmla="*/ 86 h 95"/>
                  <a:gd name="T72" fmla="*/ 105 w 106"/>
                  <a:gd name="T73" fmla="*/ 85 h 95"/>
                  <a:gd name="T74" fmla="*/ 105 w 106"/>
                  <a:gd name="T75" fmla="*/ 85 h 95"/>
                  <a:gd name="T76" fmla="*/ 105 w 106"/>
                  <a:gd name="T77" fmla="*/ 84 h 95"/>
                  <a:gd name="T78" fmla="*/ 105 w 106"/>
                  <a:gd name="T79" fmla="*/ 84 h 95"/>
                  <a:gd name="T80" fmla="*/ 105 w 106"/>
                  <a:gd name="T81" fmla="*/ 84 h 95"/>
                  <a:gd name="T82" fmla="*/ 106 w 106"/>
                  <a:gd name="T83" fmla="*/ 82 h 95"/>
                  <a:gd name="T84" fmla="*/ 106 w 106"/>
                  <a:gd name="T85" fmla="*/ 82 h 95"/>
                  <a:gd name="T86" fmla="*/ 106 w 106"/>
                  <a:gd name="T87" fmla="*/ 82 h 95"/>
                  <a:gd name="T88" fmla="*/ 96 w 106"/>
                  <a:gd name="T89" fmla="*/ 86 h 95"/>
                  <a:gd name="T90" fmla="*/ 83 w 106"/>
                  <a:gd name="T91" fmla="*/ 91 h 95"/>
                  <a:gd name="T92" fmla="*/ 70 w 106"/>
                  <a:gd name="T93" fmla="*/ 92 h 95"/>
                  <a:gd name="T94" fmla="*/ 57 w 106"/>
                  <a:gd name="T95" fmla="*/ 91 h 95"/>
                  <a:gd name="T96" fmla="*/ 54 w 106"/>
                  <a:gd name="T97" fmla="*/ 89 h 95"/>
                  <a:gd name="T98" fmla="*/ 52 w 106"/>
                  <a:gd name="T99" fmla="*/ 91 h 95"/>
                  <a:gd name="T100" fmla="*/ 52 w 106"/>
                  <a:gd name="T101" fmla="*/ 91 h 95"/>
                  <a:gd name="T102" fmla="*/ 52 w 106"/>
                  <a:gd name="T103" fmla="*/ 91 h 95"/>
                  <a:gd name="T104" fmla="*/ 51 w 106"/>
                  <a:gd name="T105" fmla="*/ 91 h 95"/>
                  <a:gd name="T106" fmla="*/ 51 w 106"/>
                  <a:gd name="T107" fmla="*/ 91 h 95"/>
                  <a:gd name="T108" fmla="*/ 50 w 106"/>
                  <a:gd name="T109" fmla="*/ 91 h 95"/>
                  <a:gd name="T110" fmla="*/ 50 w 106"/>
                  <a:gd name="T111" fmla="*/ 91 h 95"/>
                  <a:gd name="T112" fmla="*/ 50 w 106"/>
                  <a:gd name="T113" fmla="*/ 9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6" h="95">
                    <a:moveTo>
                      <a:pt x="4" y="1"/>
                    </a:moveTo>
                    <a:lnTo>
                      <a:pt x="2" y="11"/>
                    </a:lnTo>
                    <a:lnTo>
                      <a:pt x="0" y="26"/>
                    </a:lnTo>
                    <a:lnTo>
                      <a:pt x="2" y="39"/>
                    </a:lnTo>
                    <a:lnTo>
                      <a:pt x="6" y="52"/>
                    </a:lnTo>
                    <a:lnTo>
                      <a:pt x="12" y="65"/>
                    </a:lnTo>
                    <a:lnTo>
                      <a:pt x="18" y="70"/>
                    </a:lnTo>
                    <a:lnTo>
                      <a:pt x="18" y="70"/>
                    </a:lnTo>
                    <a:lnTo>
                      <a:pt x="18" y="69"/>
                    </a:lnTo>
                    <a:lnTo>
                      <a:pt x="16" y="69"/>
                    </a:lnTo>
                    <a:lnTo>
                      <a:pt x="16" y="69"/>
                    </a:lnTo>
                    <a:lnTo>
                      <a:pt x="16" y="69"/>
                    </a:lnTo>
                    <a:lnTo>
                      <a:pt x="16" y="69"/>
                    </a:lnTo>
                    <a:lnTo>
                      <a:pt x="16" y="68"/>
                    </a:lnTo>
                    <a:lnTo>
                      <a:pt x="16" y="68"/>
                    </a:lnTo>
                    <a:lnTo>
                      <a:pt x="19" y="68"/>
                    </a:lnTo>
                    <a:lnTo>
                      <a:pt x="15" y="62"/>
                    </a:lnTo>
                    <a:lnTo>
                      <a:pt x="7" y="52"/>
                    </a:lnTo>
                    <a:lnTo>
                      <a:pt x="4" y="39"/>
                    </a:lnTo>
                    <a:lnTo>
                      <a:pt x="3" y="26"/>
                    </a:lnTo>
                    <a:lnTo>
                      <a:pt x="4" y="11"/>
                    </a:lnTo>
                    <a:lnTo>
                      <a:pt x="7" y="0"/>
                    </a:lnTo>
                    <a:lnTo>
                      <a:pt x="7" y="0"/>
                    </a:lnTo>
                    <a:lnTo>
                      <a:pt x="7" y="0"/>
                    </a:lnTo>
                    <a:lnTo>
                      <a:pt x="6" y="0"/>
                    </a:lnTo>
                    <a:lnTo>
                      <a:pt x="6" y="0"/>
                    </a:lnTo>
                    <a:lnTo>
                      <a:pt x="6" y="0"/>
                    </a:lnTo>
                    <a:lnTo>
                      <a:pt x="6" y="0"/>
                    </a:lnTo>
                    <a:lnTo>
                      <a:pt x="4" y="0"/>
                    </a:lnTo>
                    <a:lnTo>
                      <a:pt x="4" y="1"/>
                    </a:lnTo>
                    <a:close/>
                    <a:moveTo>
                      <a:pt x="50" y="91"/>
                    </a:moveTo>
                    <a:lnTo>
                      <a:pt x="55" y="94"/>
                    </a:lnTo>
                    <a:lnTo>
                      <a:pt x="70" y="95"/>
                    </a:lnTo>
                    <a:lnTo>
                      <a:pt x="84" y="94"/>
                    </a:lnTo>
                    <a:lnTo>
                      <a:pt x="98" y="89"/>
                    </a:lnTo>
                    <a:lnTo>
                      <a:pt x="105" y="86"/>
                    </a:lnTo>
                    <a:lnTo>
                      <a:pt x="105" y="85"/>
                    </a:lnTo>
                    <a:lnTo>
                      <a:pt x="105" y="85"/>
                    </a:lnTo>
                    <a:lnTo>
                      <a:pt x="105" y="84"/>
                    </a:lnTo>
                    <a:lnTo>
                      <a:pt x="105" y="84"/>
                    </a:lnTo>
                    <a:lnTo>
                      <a:pt x="105" y="84"/>
                    </a:lnTo>
                    <a:lnTo>
                      <a:pt x="106" y="82"/>
                    </a:lnTo>
                    <a:lnTo>
                      <a:pt x="106" y="82"/>
                    </a:lnTo>
                    <a:lnTo>
                      <a:pt x="106" y="82"/>
                    </a:lnTo>
                    <a:lnTo>
                      <a:pt x="96" y="86"/>
                    </a:lnTo>
                    <a:lnTo>
                      <a:pt x="83" y="91"/>
                    </a:lnTo>
                    <a:lnTo>
                      <a:pt x="70" y="92"/>
                    </a:lnTo>
                    <a:lnTo>
                      <a:pt x="57" y="91"/>
                    </a:lnTo>
                    <a:lnTo>
                      <a:pt x="54" y="89"/>
                    </a:lnTo>
                    <a:lnTo>
                      <a:pt x="52" y="91"/>
                    </a:lnTo>
                    <a:lnTo>
                      <a:pt x="52" y="91"/>
                    </a:lnTo>
                    <a:lnTo>
                      <a:pt x="52" y="91"/>
                    </a:lnTo>
                    <a:lnTo>
                      <a:pt x="51" y="91"/>
                    </a:lnTo>
                    <a:lnTo>
                      <a:pt x="51" y="91"/>
                    </a:lnTo>
                    <a:lnTo>
                      <a:pt x="50" y="91"/>
                    </a:lnTo>
                    <a:lnTo>
                      <a:pt x="50" y="91"/>
                    </a:lnTo>
                    <a:lnTo>
                      <a:pt x="50" y="91"/>
                    </a:lnTo>
                    <a:close/>
                  </a:path>
                </a:pathLst>
              </a:custGeom>
              <a:solidFill>
                <a:srgbClr val="4D81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1" name="Freeform 919"/>
              <p:cNvSpPr>
                <a:spLocks noEditPoints="1"/>
              </p:cNvSpPr>
              <p:nvPr/>
            </p:nvSpPr>
            <p:spPr bwMode="auto">
              <a:xfrm>
                <a:off x="759" y="2319"/>
                <a:ext cx="103" cy="94"/>
              </a:xfrm>
              <a:custGeom>
                <a:avLst/>
                <a:gdLst>
                  <a:gd name="T0" fmla="*/ 4 w 103"/>
                  <a:gd name="T1" fmla="*/ 2 h 94"/>
                  <a:gd name="T2" fmla="*/ 1 w 103"/>
                  <a:gd name="T3" fmla="*/ 13 h 94"/>
                  <a:gd name="T4" fmla="*/ 0 w 103"/>
                  <a:gd name="T5" fmla="*/ 28 h 94"/>
                  <a:gd name="T6" fmla="*/ 1 w 103"/>
                  <a:gd name="T7" fmla="*/ 41 h 94"/>
                  <a:gd name="T8" fmla="*/ 4 w 103"/>
                  <a:gd name="T9" fmla="*/ 54 h 94"/>
                  <a:gd name="T10" fmla="*/ 12 w 103"/>
                  <a:gd name="T11" fmla="*/ 64 h 94"/>
                  <a:gd name="T12" fmla="*/ 16 w 103"/>
                  <a:gd name="T13" fmla="*/ 70 h 94"/>
                  <a:gd name="T14" fmla="*/ 19 w 103"/>
                  <a:gd name="T15" fmla="*/ 70 h 94"/>
                  <a:gd name="T16" fmla="*/ 13 w 103"/>
                  <a:gd name="T17" fmla="*/ 62 h 94"/>
                  <a:gd name="T18" fmla="*/ 7 w 103"/>
                  <a:gd name="T19" fmla="*/ 52 h 94"/>
                  <a:gd name="T20" fmla="*/ 4 w 103"/>
                  <a:gd name="T21" fmla="*/ 41 h 94"/>
                  <a:gd name="T22" fmla="*/ 3 w 103"/>
                  <a:gd name="T23" fmla="*/ 28 h 94"/>
                  <a:gd name="T24" fmla="*/ 4 w 103"/>
                  <a:gd name="T25" fmla="*/ 15 h 94"/>
                  <a:gd name="T26" fmla="*/ 7 w 103"/>
                  <a:gd name="T27" fmla="*/ 2 h 94"/>
                  <a:gd name="T28" fmla="*/ 9 w 103"/>
                  <a:gd name="T29" fmla="*/ 0 h 94"/>
                  <a:gd name="T30" fmla="*/ 9 w 103"/>
                  <a:gd name="T31" fmla="*/ 0 h 94"/>
                  <a:gd name="T32" fmla="*/ 7 w 103"/>
                  <a:gd name="T33" fmla="*/ 0 h 94"/>
                  <a:gd name="T34" fmla="*/ 7 w 103"/>
                  <a:gd name="T35" fmla="*/ 0 h 94"/>
                  <a:gd name="T36" fmla="*/ 7 w 103"/>
                  <a:gd name="T37" fmla="*/ 0 h 94"/>
                  <a:gd name="T38" fmla="*/ 6 w 103"/>
                  <a:gd name="T39" fmla="*/ 0 h 94"/>
                  <a:gd name="T40" fmla="*/ 6 w 103"/>
                  <a:gd name="T41" fmla="*/ 0 h 94"/>
                  <a:gd name="T42" fmla="*/ 6 w 103"/>
                  <a:gd name="T43" fmla="*/ 0 h 94"/>
                  <a:gd name="T44" fmla="*/ 4 w 103"/>
                  <a:gd name="T45" fmla="*/ 2 h 94"/>
                  <a:gd name="T46" fmla="*/ 51 w 103"/>
                  <a:gd name="T47" fmla="*/ 91 h 94"/>
                  <a:gd name="T48" fmla="*/ 54 w 103"/>
                  <a:gd name="T49" fmla="*/ 93 h 94"/>
                  <a:gd name="T50" fmla="*/ 67 w 103"/>
                  <a:gd name="T51" fmla="*/ 94 h 94"/>
                  <a:gd name="T52" fmla="*/ 80 w 103"/>
                  <a:gd name="T53" fmla="*/ 93 h 94"/>
                  <a:gd name="T54" fmla="*/ 93 w 103"/>
                  <a:gd name="T55" fmla="*/ 88 h 94"/>
                  <a:gd name="T56" fmla="*/ 103 w 103"/>
                  <a:gd name="T57" fmla="*/ 84 h 94"/>
                  <a:gd name="T58" fmla="*/ 103 w 103"/>
                  <a:gd name="T59" fmla="*/ 84 h 94"/>
                  <a:gd name="T60" fmla="*/ 103 w 103"/>
                  <a:gd name="T61" fmla="*/ 83 h 94"/>
                  <a:gd name="T62" fmla="*/ 103 w 103"/>
                  <a:gd name="T63" fmla="*/ 83 h 94"/>
                  <a:gd name="T64" fmla="*/ 103 w 103"/>
                  <a:gd name="T65" fmla="*/ 83 h 94"/>
                  <a:gd name="T66" fmla="*/ 103 w 103"/>
                  <a:gd name="T67" fmla="*/ 83 h 94"/>
                  <a:gd name="T68" fmla="*/ 103 w 103"/>
                  <a:gd name="T69" fmla="*/ 83 h 94"/>
                  <a:gd name="T70" fmla="*/ 103 w 103"/>
                  <a:gd name="T71" fmla="*/ 83 h 94"/>
                  <a:gd name="T72" fmla="*/ 103 w 103"/>
                  <a:gd name="T73" fmla="*/ 83 h 94"/>
                  <a:gd name="T74" fmla="*/ 99 w 103"/>
                  <a:gd name="T75" fmla="*/ 83 h 94"/>
                  <a:gd name="T76" fmla="*/ 92 w 103"/>
                  <a:gd name="T77" fmla="*/ 86 h 94"/>
                  <a:gd name="T78" fmla="*/ 80 w 103"/>
                  <a:gd name="T79" fmla="*/ 90 h 94"/>
                  <a:gd name="T80" fmla="*/ 67 w 103"/>
                  <a:gd name="T81" fmla="*/ 91 h 94"/>
                  <a:gd name="T82" fmla="*/ 54 w 103"/>
                  <a:gd name="T83" fmla="*/ 90 h 94"/>
                  <a:gd name="T84" fmla="*/ 54 w 103"/>
                  <a:gd name="T85" fmla="*/ 90 h 94"/>
                  <a:gd name="T86" fmla="*/ 54 w 103"/>
                  <a:gd name="T87" fmla="*/ 90 h 94"/>
                  <a:gd name="T88" fmla="*/ 52 w 103"/>
                  <a:gd name="T89" fmla="*/ 90 h 94"/>
                  <a:gd name="T90" fmla="*/ 52 w 103"/>
                  <a:gd name="T91" fmla="*/ 90 h 94"/>
                  <a:gd name="T92" fmla="*/ 52 w 103"/>
                  <a:gd name="T93" fmla="*/ 91 h 94"/>
                  <a:gd name="T94" fmla="*/ 52 w 103"/>
                  <a:gd name="T95" fmla="*/ 91 h 94"/>
                  <a:gd name="T96" fmla="*/ 52 w 103"/>
                  <a:gd name="T97" fmla="*/ 91 h 94"/>
                  <a:gd name="T98" fmla="*/ 51 w 103"/>
                  <a:gd name="T99" fmla="*/ 91 h 94"/>
                  <a:gd name="T100" fmla="*/ 51 w 103"/>
                  <a:gd name="T101" fmla="*/ 91 h 94"/>
                  <a:gd name="T102" fmla="*/ 51 w 103"/>
                  <a:gd name="T103" fmla="*/ 91 h 94"/>
                  <a:gd name="T104" fmla="*/ 51 w 103"/>
                  <a:gd name="T105" fmla="*/ 91 h 94"/>
                  <a:gd name="T106" fmla="*/ 51 w 103"/>
                  <a:gd name="T107" fmla="*/ 91 h 94"/>
                  <a:gd name="T108" fmla="*/ 51 w 103"/>
                  <a:gd name="T109" fmla="*/ 91 h 94"/>
                  <a:gd name="T110" fmla="*/ 51 w 103"/>
                  <a:gd name="T111" fmla="*/ 91 h 94"/>
                  <a:gd name="T112" fmla="*/ 51 w 103"/>
                  <a:gd name="T113" fmla="*/ 91 h 94"/>
                  <a:gd name="T114" fmla="*/ 51 w 103"/>
                  <a:gd name="T115" fmla="*/ 91 h 94"/>
                  <a:gd name="T116" fmla="*/ 51 w 103"/>
                  <a:gd name="T117" fmla="*/ 9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3" h="94">
                    <a:moveTo>
                      <a:pt x="4" y="2"/>
                    </a:moveTo>
                    <a:lnTo>
                      <a:pt x="1" y="13"/>
                    </a:lnTo>
                    <a:lnTo>
                      <a:pt x="0" y="28"/>
                    </a:lnTo>
                    <a:lnTo>
                      <a:pt x="1" y="41"/>
                    </a:lnTo>
                    <a:lnTo>
                      <a:pt x="4" y="54"/>
                    </a:lnTo>
                    <a:lnTo>
                      <a:pt x="12" y="64"/>
                    </a:lnTo>
                    <a:lnTo>
                      <a:pt x="16" y="70"/>
                    </a:lnTo>
                    <a:lnTo>
                      <a:pt x="19" y="70"/>
                    </a:lnTo>
                    <a:lnTo>
                      <a:pt x="13" y="62"/>
                    </a:lnTo>
                    <a:lnTo>
                      <a:pt x="7" y="52"/>
                    </a:lnTo>
                    <a:lnTo>
                      <a:pt x="4" y="41"/>
                    </a:lnTo>
                    <a:lnTo>
                      <a:pt x="3" y="28"/>
                    </a:lnTo>
                    <a:lnTo>
                      <a:pt x="4" y="15"/>
                    </a:lnTo>
                    <a:lnTo>
                      <a:pt x="7" y="2"/>
                    </a:lnTo>
                    <a:lnTo>
                      <a:pt x="9" y="0"/>
                    </a:lnTo>
                    <a:lnTo>
                      <a:pt x="9" y="0"/>
                    </a:lnTo>
                    <a:lnTo>
                      <a:pt x="7" y="0"/>
                    </a:lnTo>
                    <a:lnTo>
                      <a:pt x="7" y="0"/>
                    </a:lnTo>
                    <a:lnTo>
                      <a:pt x="7" y="0"/>
                    </a:lnTo>
                    <a:lnTo>
                      <a:pt x="6" y="0"/>
                    </a:lnTo>
                    <a:lnTo>
                      <a:pt x="6" y="0"/>
                    </a:lnTo>
                    <a:lnTo>
                      <a:pt x="6" y="0"/>
                    </a:lnTo>
                    <a:lnTo>
                      <a:pt x="4" y="2"/>
                    </a:lnTo>
                    <a:close/>
                    <a:moveTo>
                      <a:pt x="51" y="91"/>
                    </a:moveTo>
                    <a:lnTo>
                      <a:pt x="54" y="93"/>
                    </a:lnTo>
                    <a:lnTo>
                      <a:pt x="67" y="94"/>
                    </a:lnTo>
                    <a:lnTo>
                      <a:pt x="80" y="93"/>
                    </a:lnTo>
                    <a:lnTo>
                      <a:pt x="93" y="88"/>
                    </a:lnTo>
                    <a:lnTo>
                      <a:pt x="103" y="84"/>
                    </a:lnTo>
                    <a:lnTo>
                      <a:pt x="103" y="84"/>
                    </a:lnTo>
                    <a:lnTo>
                      <a:pt x="103" y="83"/>
                    </a:lnTo>
                    <a:lnTo>
                      <a:pt x="103" y="83"/>
                    </a:lnTo>
                    <a:lnTo>
                      <a:pt x="103" y="83"/>
                    </a:lnTo>
                    <a:lnTo>
                      <a:pt x="103" y="83"/>
                    </a:lnTo>
                    <a:lnTo>
                      <a:pt x="103" y="83"/>
                    </a:lnTo>
                    <a:lnTo>
                      <a:pt x="103" y="83"/>
                    </a:lnTo>
                    <a:lnTo>
                      <a:pt x="103" y="83"/>
                    </a:lnTo>
                    <a:lnTo>
                      <a:pt x="99" y="83"/>
                    </a:lnTo>
                    <a:lnTo>
                      <a:pt x="92" y="86"/>
                    </a:lnTo>
                    <a:lnTo>
                      <a:pt x="80" y="90"/>
                    </a:lnTo>
                    <a:lnTo>
                      <a:pt x="67" y="91"/>
                    </a:lnTo>
                    <a:lnTo>
                      <a:pt x="54" y="90"/>
                    </a:lnTo>
                    <a:lnTo>
                      <a:pt x="54" y="90"/>
                    </a:lnTo>
                    <a:lnTo>
                      <a:pt x="54" y="90"/>
                    </a:lnTo>
                    <a:lnTo>
                      <a:pt x="52" y="90"/>
                    </a:lnTo>
                    <a:lnTo>
                      <a:pt x="52" y="90"/>
                    </a:lnTo>
                    <a:lnTo>
                      <a:pt x="52" y="91"/>
                    </a:lnTo>
                    <a:lnTo>
                      <a:pt x="52" y="91"/>
                    </a:lnTo>
                    <a:lnTo>
                      <a:pt x="52" y="91"/>
                    </a:lnTo>
                    <a:lnTo>
                      <a:pt x="51" y="91"/>
                    </a:lnTo>
                    <a:lnTo>
                      <a:pt x="51" y="91"/>
                    </a:lnTo>
                    <a:lnTo>
                      <a:pt x="51" y="91"/>
                    </a:lnTo>
                    <a:lnTo>
                      <a:pt x="51" y="91"/>
                    </a:lnTo>
                    <a:lnTo>
                      <a:pt x="51" y="91"/>
                    </a:lnTo>
                    <a:lnTo>
                      <a:pt x="51" y="91"/>
                    </a:lnTo>
                    <a:lnTo>
                      <a:pt x="51" y="91"/>
                    </a:lnTo>
                    <a:lnTo>
                      <a:pt x="51" y="91"/>
                    </a:lnTo>
                    <a:lnTo>
                      <a:pt x="51" y="91"/>
                    </a:lnTo>
                    <a:lnTo>
                      <a:pt x="51" y="91"/>
                    </a:lnTo>
                    <a:close/>
                  </a:path>
                </a:pathLst>
              </a:custGeom>
              <a:solidFill>
                <a:srgbClr val="4E8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2" name="Freeform 920"/>
              <p:cNvSpPr>
                <a:spLocks noEditPoints="1"/>
              </p:cNvSpPr>
              <p:nvPr/>
            </p:nvSpPr>
            <p:spPr bwMode="auto">
              <a:xfrm>
                <a:off x="762" y="2318"/>
                <a:ext cx="96" cy="92"/>
              </a:xfrm>
              <a:custGeom>
                <a:avLst/>
                <a:gdLst>
                  <a:gd name="T0" fmla="*/ 6 w 96"/>
                  <a:gd name="T1" fmla="*/ 1 h 92"/>
                  <a:gd name="T2" fmla="*/ 4 w 96"/>
                  <a:gd name="T3" fmla="*/ 3 h 92"/>
                  <a:gd name="T4" fmla="*/ 1 w 96"/>
                  <a:gd name="T5" fmla="*/ 16 h 92"/>
                  <a:gd name="T6" fmla="*/ 0 w 96"/>
                  <a:gd name="T7" fmla="*/ 29 h 92"/>
                  <a:gd name="T8" fmla="*/ 1 w 96"/>
                  <a:gd name="T9" fmla="*/ 42 h 92"/>
                  <a:gd name="T10" fmla="*/ 4 w 96"/>
                  <a:gd name="T11" fmla="*/ 53 h 92"/>
                  <a:gd name="T12" fmla="*/ 10 w 96"/>
                  <a:gd name="T13" fmla="*/ 63 h 92"/>
                  <a:gd name="T14" fmla="*/ 16 w 96"/>
                  <a:gd name="T15" fmla="*/ 71 h 92"/>
                  <a:gd name="T16" fmla="*/ 20 w 96"/>
                  <a:gd name="T17" fmla="*/ 71 h 92"/>
                  <a:gd name="T18" fmla="*/ 13 w 96"/>
                  <a:gd name="T19" fmla="*/ 62 h 92"/>
                  <a:gd name="T20" fmla="*/ 7 w 96"/>
                  <a:gd name="T21" fmla="*/ 52 h 92"/>
                  <a:gd name="T22" fmla="*/ 3 w 96"/>
                  <a:gd name="T23" fmla="*/ 40 h 92"/>
                  <a:gd name="T24" fmla="*/ 3 w 96"/>
                  <a:gd name="T25" fmla="*/ 29 h 92"/>
                  <a:gd name="T26" fmla="*/ 3 w 96"/>
                  <a:gd name="T27" fmla="*/ 16 h 92"/>
                  <a:gd name="T28" fmla="*/ 7 w 96"/>
                  <a:gd name="T29" fmla="*/ 4 h 92"/>
                  <a:gd name="T30" fmla="*/ 10 w 96"/>
                  <a:gd name="T31" fmla="*/ 0 h 92"/>
                  <a:gd name="T32" fmla="*/ 9 w 96"/>
                  <a:gd name="T33" fmla="*/ 0 h 92"/>
                  <a:gd name="T34" fmla="*/ 9 w 96"/>
                  <a:gd name="T35" fmla="*/ 0 h 92"/>
                  <a:gd name="T36" fmla="*/ 9 w 96"/>
                  <a:gd name="T37" fmla="*/ 0 h 92"/>
                  <a:gd name="T38" fmla="*/ 7 w 96"/>
                  <a:gd name="T39" fmla="*/ 0 h 92"/>
                  <a:gd name="T40" fmla="*/ 7 w 96"/>
                  <a:gd name="T41" fmla="*/ 0 h 92"/>
                  <a:gd name="T42" fmla="*/ 7 w 96"/>
                  <a:gd name="T43" fmla="*/ 1 h 92"/>
                  <a:gd name="T44" fmla="*/ 6 w 96"/>
                  <a:gd name="T45" fmla="*/ 1 h 92"/>
                  <a:gd name="T46" fmla="*/ 6 w 96"/>
                  <a:gd name="T47" fmla="*/ 1 h 92"/>
                  <a:gd name="T48" fmla="*/ 51 w 96"/>
                  <a:gd name="T49" fmla="*/ 91 h 92"/>
                  <a:gd name="T50" fmla="*/ 51 w 96"/>
                  <a:gd name="T51" fmla="*/ 91 h 92"/>
                  <a:gd name="T52" fmla="*/ 64 w 96"/>
                  <a:gd name="T53" fmla="*/ 92 h 92"/>
                  <a:gd name="T54" fmla="*/ 77 w 96"/>
                  <a:gd name="T55" fmla="*/ 91 h 92"/>
                  <a:gd name="T56" fmla="*/ 89 w 96"/>
                  <a:gd name="T57" fmla="*/ 87 h 92"/>
                  <a:gd name="T58" fmla="*/ 96 w 96"/>
                  <a:gd name="T59" fmla="*/ 84 h 92"/>
                  <a:gd name="T60" fmla="*/ 90 w 96"/>
                  <a:gd name="T61" fmla="*/ 84 h 92"/>
                  <a:gd name="T62" fmla="*/ 89 w 96"/>
                  <a:gd name="T63" fmla="*/ 85 h 92"/>
                  <a:gd name="T64" fmla="*/ 77 w 96"/>
                  <a:gd name="T65" fmla="*/ 88 h 92"/>
                  <a:gd name="T66" fmla="*/ 64 w 96"/>
                  <a:gd name="T67" fmla="*/ 89 h 92"/>
                  <a:gd name="T68" fmla="*/ 52 w 96"/>
                  <a:gd name="T69" fmla="*/ 88 h 92"/>
                  <a:gd name="T70" fmla="*/ 52 w 96"/>
                  <a:gd name="T71" fmla="*/ 89 h 92"/>
                  <a:gd name="T72" fmla="*/ 52 w 96"/>
                  <a:gd name="T73" fmla="*/ 89 h 92"/>
                  <a:gd name="T74" fmla="*/ 52 w 96"/>
                  <a:gd name="T75" fmla="*/ 89 h 92"/>
                  <a:gd name="T76" fmla="*/ 52 w 96"/>
                  <a:gd name="T77" fmla="*/ 89 h 92"/>
                  <a:gd name="T78" fmla="*/ 51 w 96"/>
                  <a:gd name="T79" fmla="*/ 89 h 92"/>
                  <a:gd name="T80" fmla="*/ 51 w 96"/>
                  <a:gd name="T81" fmla="*/ 91 h 92"/>
                  <a:gd name="T82" fmla="*/ 51 w 96"/>
                  <a:gd name="T83" fmla="*/ 91 h 92"/>
                  <a:gd name="T84" fmla="*/ 51 w 96"/>
                  <a:gd name="T8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2">
                    <a:moveTo>
                      <a:pt x="6" y="1"/>
                    </a:moveTo>
                    <a:lnTo>
                      <a:pt x="4" y="3"/>
                    </a:lnTo>
                    <a:lnTo>
                      <a:pt x="1" y="16"/>
                    </a:lnTo>
                    <a:lnTo>
                      <a:pt x="0" y="29"/>
                    </a:lnTo>
                    <a:lnTo>
                      <a:pt x="1" y="42"/>
                    </a:lnTo>
                    <a:lnTo>
                      <a:pt x="4" y="53"/>
                    </a:lnTo>
                    <a:lnTo>
                      <a:pt x="10" y="63"/>
                    </a:lnTo>
                    <a:lnTo>
                      <a:pt x="16" y="71"/>
                    </a:lnTo>
                    <a:lnTo>
                      <a:pt x="20" y="71"/>
                    </a:lnTo>
                    <a:lnTo>
                      <a:pt x="13" y="62"/>
                    </a:lnTo>
                    <a:lnTo>
                      <a:pt x="7" y="52"/>
                    </a:lnTo>
                    <a:lnTo>
                      <a:pt x="3" y="40"/>
                    </a:lnTo>
                    <a:lnTo>
                      <a:pt x="3" y="29"/>
                    </a:lnTo>
                    <a:lnTo>
                      <a:pt x="3" y="16"/>
                    </a:lnTo>
                    <a:lnTo>
                      <a:pt x="7" y="4"/>
                    </a:lnTo>
                    <a:lnTo>
                      <a:pt x="10" y="0"/>
                    </a:lnTo>
                    <a:lnTo>
                      <a:pt x="9" y="0"/>
                    </a:lnTo>
                    <a:lnTo>
                      <a:pt x="9" y="0"/>
                    </a:lnTo>
                    <a:lnTo>
                      <a:pt x="9" y="0"/>
                    </a:lnTo>
                    <a:lnTo>
                      <a:pt x="7" y="0"/>
                    </a:lnTo>
                    <a:lnTo>
                      <a:pt x="7" y="0"/>
                    </a:lnTo>
                    <a:lnTo>
                      <a:pt x="7" y="1"/>
                    </a:lnTo>
                    <a:lnTo>
                      <a:pt x="6" y="1"/>
                    </a:lnTo>
                    <a:lnTo>
                      <a:pt x="6" y="1"/>
                    </a:lnTo>
                    <a:close/>
                    <a:moveTo>
                      <a:pt x="51" y="91"/>
                    </a:moveTo>
                    <a:lnTo>
                      <a:pt x="51" y="91"/>
                    </a:lnTo>
                    <a:lnTo>
                      <a:pt x="64" y="92"/>
                    </a:lnTo>
                    <a:lnTo>
                      <a:pt x="77" y="91"/>
                    </a:lnTo>
                    <a:lnTo>
                      <a:pt x="89" y="87"/>
                    </a:lnTo>
                    <a:lnTo>
                      <a:pt x="96" y="84"/>
                    </a:lnTo>
                    <a:lnTo>
                      <a:pt x="90" y="84"/>
                    </a:lnTo>
                    <a:lnTo>
                      <a:pt x="89" y="85"/>
                    </a:lnTo>
                    <a:lnTo>
                      <a:pt x="77" y="88"/>
                    </a:lnTo>
                    <a:lnTo>
                      <a:pt x="64" y="89"/>
                    </a:lnTo>
                    <a:lnTo>
                      <a:pt x="52" y="88"/>
                    </a:lnTo>
                    <a:lnTo>
                      <a:pt x="52" y="89"/>
                    </a:lnTo>
                    <a:lnTo>
                      <a:pt x="52" y="89"/>
                    </a:lnTo>
                    <a:lnTo>
                      <a:pt x="52" y="89"/>
                    </a:lnTo>
                    <a:lnTo>
                      <a:pt x="52" y="89"/>
                    </a:lnTo>
                    <a:lnTo>
                      <a:pt x="51" y="89"/>
                    </a:lnTo>
                    <a:lnTo>
                      <a:pt x="51" y="91"/>
                    </a:lnTo>
                    <a:lnTo>
                      <a:pt x="51" y="91"/>
                    </a:lnTo>
                    <a:lnTo>
                      <a:pt x="51" y="91"/>
                    </a:lnTo>
                    <a:close/>
                  </a:path>
                </a:pathLst>
              </a:custGeom>
              <a:solidFill>
                <a:srgbClr val="4F87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3" name="Freeform 921"/>
              <p:cNvSpPr>
                <a:spLocks noEditPoints="1"/>
              </p:cNvSpPr>
              <p:nvPr/>
            </p:nvSpPr>
            <p:spPr bwMode="auto">
              <a:xfrm>
                <a:off x="765" y="2316"/>
                <a:ext cx="87" cy="91"/>
              </a:xfrm>
              <a:custGeom>
                <a:avLst/>
                <a:gdLst>
                  <a:gd name="T0" fmla="*/ 7 w 87"/>
                  <a:gd name="T1" fmla="*/ 2 h 91"/>
                  <a:gd name="T2" fmla="*/ 4 w 87"/>
                  <a:gd name="T3" fmla="*/ 6 h 91"/>
                  <a:gd name="T4" fmla="*/ 0 w 87"/>
                  <a:gd name="T5" fmla="*/ 18 h 91"/>
                  <a:gd name="T6" fmla="*/ 0 w 87"/>
                  <a:gd name="T7" fmla="*/ 31 h 91"/>
                  <a:gd name="T8" fmla="*/ 0 w 87"/>
                  <a:gd name="T9" fmla="*/ 42 h 91"/>
                  <a:gd name="T10" fmla="*/ 4 w 87"/>
                  <a:gd name="T11" fmla="*/ 54 h 91"/>
                  <a:gd name="T12" fmla="*/ 10 w 87"/>
                  <a:gd name="T13" fmla="*/ 64 h 91"/>
                  <a:gd name="T14" fmla="*/ 17 w 87"/>
                  <a:gd name="T15" fmla="*/ 73 h 91"/>
                  <a:gd name="T16" fmla="*/ 22 w 87"/>
                  <a:gd name="T17" fmla="*/ 73 h 91"/>
                  <a:gd name="T18" fmla="*/ 19 w 87"/>
                  <a:gd name="T19" fmla="*/ 71 h 91"/>
                  <a:gd name="T20" fmla="*/ 11 w 87"/>
                  <a:gd name="T21" fmla="*/ 62 h 91"/>
                  <a:gd name="T22" fmla="*/ 7 w 87"/>
                  <a:gd name="T23" fmla="*/ 52 h 91"/>
                  <a:gd name="T24" fmla="*/ 3 w 87"/>
                  <a:gd name="T25" fmla="*/ 42 h 91"/>
                  <a:gd name="T26" fmla="*/ 3 w 87"/>
                  <a:gd name="T27" fmla="*/ 31 h 91"/>
                  <a:gd name="T28" fmla="*/ 3 w 87"/>
                  <a:gd name="T29" fmla="*/ 18 h 91"/>
                  <a:gd name="T30" fmla="*/ 7 w 87"/>
                  <a:gd name="T31" fmla="*/ 7 h 91"/>
                  <a:gd name="T32" fmla="*/ 10 w 87"/>
                  <a:gd name="T33" fmla="*/ 0 h 91"/>
                  <a:gd name="T34" fmla="*/ 10 w 87"/>
                  <a:gd name="T35" fmla="*/ 0 h 91"/>
                  <a:gd name="T36" fmla="*/ 9 w 87"/>
                  <a:gd name="T37" fmla="*/ 2 h 91"/>
                  <a:gd name="T38" fmla="*/ 9 w 87"/>
                  <a:gd name="T39" fmla="*/ 2 h 91"/>
                  <a:gd name="T40" fmla="*/ 9 w 87"/>
                  <a:gd name="T41" fmla="*/ 2 h 91"/>
                  <a:gd name="T42" fmla="*/ 9 w 87"/>
                  <a:gd name="T43" fmla="*/ 2 h 91"/>
                  <a:gd name="T44" fmla="*/ 7 w 87"/>
                  <a:gd name="T45" fmla="*/ 2 h 91"/>
                  <a:gd name="T46" fmla="*/ 7 w 87"/>
                  <a:gd name="T47" fmla="*/ 2 h 91"/>
                  <a:gd name="T48" fmla="*/ 7 w 87"/>
                  <a:gd name="T49" fmla="*/ 2 h 91"/>
                  <a:gd name="T50" fmla="*/ 49 w 87"/>
                  <a:gd name="T51" fmla="*/ 90 h 91"/>
                  <a:gd name="T52" fmla="*/ 61 w 87"/>
                  <a:gd name="T53" fmla="*/ 91 h 91"/>
                  <a:gd name="T54" fmla="*/ 74 w 87"/>
                  <a:gd name="T55" fmla="*/ 90 h 91"/>
                  <a:gd name="T56" fmla="*/ 86 w 87"/>
                  <a:gd name="T57" fmla="*/ 87 h 91"/>
                  <a:gd name="T58" fmla="*/ 87 w 87"/>
                  <a:gd name="T59" fmla="*/ 86 h 91"/>
                  <a:gd name="T60" fmla="*/ 78 w 87"/>
                  <a:gd name="T61" fmla="*/ 86 h 91"/>
                  <a:gd name="T62" fmla="*/ 73 w 87"/>
                  <a:gd name="T63" fmla="*/ 87 h 91"/>
                  <a:gd name="T64" fmla="*/ 61 w 87"/>
                  <a:gd name="T65" fmla="*/ 89 h 91"/>
                  <a:gd name="T66" fmla="*/ 52 w 87"/>
                  <a:gd name="T67" fmla="*/ 89 h 91"/>
                  <a:gd name="T68" fmla="*/ 52 w 87"/>
                  <a:gd name="T69" fmla="*/ 89 h 91"/>
                  <a:gd name="T70" fmla="*/ 52 w 87"/>
                  <a:gd name="T71" fmla="*/ 89 h 91"/>
                  <a:gd name="T72" fmla="*/ 51 w 87"/>
                  <a:gd name="T73" fmla="*/ 89 h 91"/>
                  <a:gd name="T74" fmla="*/ 51 w 87"/>
                  <a:gd name="T75" fmla="*/ 89 h 91"/>
                  <a:gd name="T76" fmla="*/ 51 w 87"/>
                  <a:gd name="T77" fmla="*/ 90 h 91"/>
                  <a:gd name="T78" fmla="*/ 51 w 87"/>
                  <a:gd name="T79" fmla="*/ 90 h 91"/>
                  <a:gd name="T80" fmla="*/ 51 w 87"/>
                  <a:gd name="T81" fmla="*/ 90 h 91"/>
                  <a:gd name="T82" fmla="*/ 49 w 87"/>
                  <a:gd name="T83"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 h="91">
                    <a:moveTo>
                      <a:pt x="7" y="2"/>
                    </a:moveTo>
                    <a:lnTo>
                      <a:pt x="4" y="6"/>
                    </a:lnTo>
                    <a:lnTo>
                      <a:pt x="0" y="18"/>
                    </a:lnTo>
                    <a:lnTo>
                      <a:pt x="0" y="31"/>
                    </a:lnTo>
                    <a:lnTo>
                      <a:pt x="0" y="42"/>
                    </a:lnTo>
                    <a:lnTo>
                      <a:pt x="4" y="54"/>
                    </a:lnTo>
                    <a:lnTo>
                      <a:pt x="10" y="64"/>
                    </a:lnTo>
                    <a:lnTo>
                      <a:pt x="17" y="73"/>
                    </a:lnTo>
                    <a:lnTo>
                      <a:pt x="22" y="73"/>
                    </a:lnTo>
                    <a:lnTo>
                      <a:pt x="19" y="71"/>
                    </a:lnTo>
                    <a:lnTo>
                      <a:pt x="11" y="62"/>
                    </a:lnTo>
                    <a:lnTo>
                      <a:pt x="7" y="52"/>
                    </a:lnTo>
                    <a:lnTo>
                      <a:pt x="3" y="42"/>
                    </a:lnTo>
                    <a:lnTo>
                      <a:pt x="3" y="31"/>
                    </a:lnTo>
                    <a:lnTo>
                      <a:pt x="3" y="18"/>
                    </a:lnTo>
                    <a:lnTo>
                      <a:pt x="7" y="7"/>
                    </a:lnTo>
                    <a:lnTo>
                      <a:pt x="10" y="0"/>
                    </a:lnTo>
                    <a:lnTo>
                      <a:pt x="10" y="0"/>
                    </a:lnTo>
                    <a:lnTo>
                      <a:pt x="9" y="2"/>
                    </a:lnTo>
                    <a:lnTo>
                      <a:pt x="9" y="2"/>
                    </a:lnTo>
                    <a:lnTo>
                      <a:pt x="9" y="2"/>
                    </a:lnTo>
                    <a:lnTo>
                      <a:pt x="9" y="2"/>
                    </a:lnTo>
                    <a:lnTo>
                      <a:pt x="7" y="2"/>
                    </a:lnTo>
                    <a:lnTo>
                      <a:pt x="7" y="2"/>
                    </a:lnTo>
                    <a:lnTo>
                      <a:pt x="7" y="2"/>
                    </a:lnTo>
                    <a:close/>
                    <a:moveTo>
                      <a:pt x="49" y="90"/>
                    </a:moveTo>
                    <a:lnTo>
                      <a:pt x="61" y="91"/>
                    </a:lnTo>
                    <a:lnTo>
                      <a:pt x="74" y="90"/>
                    </a:lnTo>
                    <a:lnTo>
                      <a:pt x="86" y="87"/>
                    </a:lnTo>
                    <a:lnTo>
                      <a:pt x="87" y="86"/>
                    </a:lnTo>
                    <a:lnTo>
                      <a:pt x="78" y="86"/>
                    </a:lnTo>
                    <a:lnTo>
                      <a:pt x="73" y="87"/>
                    </a:lnTo>
                    <a:lnTo>
                      <a:pt x="61" y="89"/>
                    </a:lnTo>
                    <a:lnTo>
                      <a:pt x="52" y="89"/>
                    </a:lnTo>
                    <a:lnTo>
                      <a:pt x="52" y="89"/>
                    </a:lnTo>
                    <a:lnTo>
                      <a:pt x="52" y="89"/>
                    </a:lnTo>
                    <a:lnTo>
                      <a:pt x="51" y="89"/>
                    </a:lnTo>
                    <a:lnTo>
                      <a:pt x="51" y="89"/>
                    </a:lnTo>
                    <a:lnTo>
                      <a:pt x="51" y="90"/>
                    </a:lnTo>
                    <a:lnTo>
                      <a:pt x="51" y="90"/>
                    </a:lnTo>
                    <a:lnTo>
                      <a:pt x="51" y="90"/>
                    </a:lnTo>
                    <a:lnTo>
                      <a:pt x="49" y="90"/>
                    </a:lnTo>
                    <a:close/>
                  </a:path>
                </a:pathLst>
              </a:custGeom>
              <a:solidFill>
                <a:srgbClr val="508A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4" name="Freeform 922"/>
              <p:cNvSpPr>
                <a:spLocks noEditPoints="1"/>
              </p:cNvSpPr>
              <p:nvPr/>
            </p:nvSpPr>
            <p:spPr bwMode="auto">
              <a:xfrm>
                <a:off x="768" y="2316"/>
                <a:ext cx="97" cy="89"/>
              </a:xfrm>
              <a:custGeom>
                <a:avLst/>
                <a:gdLst>
                  <a:gd name="T0" fmla="*/ 7 w 97"/>
                  <a:gd name="T1" fmla="*/ 0 h 89"/>
                  <a:gd name="T2" fmla="*/ 4 w 97"/>
                  <a:gd name="T3" fmla="*/ 7 h 89"/>
                  <a:gd name="T4" fmla="*/ 0 w 97"/>
                  <a:gd name="T5" fmla="*/ 18 h 89"/>
                  <a:gd name="T6" fmla="*/ 0 w 97"/>
                  <a:gd name="T7" fmla="*/ 31 h 89"/>
                  <a:gd name="T8" fmla="*/ 0 w 97"/>
                  <a:gd name="T9" fmla="*/ 42 h 89"/>
                  <a:gd name="T10" fmla="*/ 4 w 97"/>
                  <a:gd name="T11" fmla="*/ 52 h 89"/>
                  <a:gd name="T12" fmla="*/ 8 w 97"/>
                  <a:gd name="T13" fmla="*/ 62 h 89"/>
                  <a:gd name="T14" fmla="*/ 16 w 97"/>
                  <a:gd name="T15" fmla="*/ 71 h 89"/>
                  <a:gd name="T16" fmla="*/ 19 w 97"/>
                  <a:gd name="T17" fmla="*/ 73 h 89"/>
                  <a:gd name="T18" fmla="*/ 23 w 97"/>
                  <a:gd name="T19" fmla="*/ 73 h 89"/>
                  <a:gd name="T20" fmla="*/ 19 w 97"/>
                  <a:gd name="T21" fmla="*/ 70 h 89"/>
                  <a:gd name="T22" fmla="*/ 11 w 97"/>
                  <a:gd name="T23" fmla="*/ 61 h 89"/>
                  <a:gd name="T24" fmla="*/ 6 w 97"/>
                  <a:gd name="T25" fmla="*/ 52 h 89"/>
                  <a:gd name="T26" fmla="*/ 6 w 97"/>
                  <a:gd name="T27" fmla="*/ 51 h 89"/>
                  <a:gd name="T28" fmla="*/ 4 w 97"/>
                  <a:gd name="T29" fmla="*/ 51 h 89"/>
                  <a:gd name="T30" fmla="*/ 4 w 97"/>
                  <a:gd name="T31" fmla="*/ 51 h 89"/>
                  <a:gd name="T32" fmla="*/ 4 w 97"/>
                  <a:gd name="T33" fmla="*/ 51 h 89"/>
                  <a:gd name="T34" fmla="*/ 6 w 97"/>
                  <a:gd name="T35" fmla="*/ 49 h 89"/>
                  <a:gd name="T36" fmla="*/ 6 w 97"/>
                  <a:gd name="T37" fmla="*/ 49 h 89"/>
                  <a:gd name="T38" fmla="*/ 6 w 97"/>
                  <a:gd name="T39" fmla="*/ 49 h 89"/>
                  <a:gd name="T40" fmla="*/ 6 w 97"/>
                  <a:gd name="T41" fmla="*/ 49 h 89"/>
                  <a:gd name="T42" fmla="*/ 6 w 97"/>
                  <a:gd name="T43" fmla="*/ 48 h 89"/>
                  <a:gd name="T44" fmla="*/ 6 w 97"/>
                  <a:gd name="T45" fmla="*/ 48 h 89"/>
                  <a:gd name="T46" fmla="*/ 3 w 97"/>
                  <a:gd name="T47" fmla="*/ 41 h 89"/>
                  <a:gd name="T48" fmla="*/ 1 w 97"/>
                  <a:gd name="T49" fmla="*/ 31 h 89"/>
                  <a:gd name="T50" fmla="*/ 3 w 97"/>
                  <a:gd name="T51" fmla="*/ 19 h 89"/>
                  <a:gd name="T52" fmla="*/ 6 w 97"/>
                  <a:gd name="T53" fmla="*/ 9 h 89"/>
                  <a:gd name="T54" fmla="*/ 10 w 97"/>
                  <a:gd name="T55" fmla="*/ 0 h 89"/>
                  <a:gd name="T56" fmla="*/ 10 w 97"/>
                  <a:gd name="T57" fmla="*/ 0 h 89"/>
                  <a:gd name="T58" fmla="*/ 10 w 97"/>
                  <a:gd name="T59" fmla="*/ 0 h 89"/>
                  <a:gd name="T60" fmla="*/ 10 w 97"/>
                  <a:gd name="T61" fmla="*/ 0 h 89"/>
                  <a:gd name="T62" fmla="*/ 8 w 97"/>
                  <a:gd name="T63" fmla="*/ 0 h 89"/>
                  <a:gd name="T64" fmla="*/ 8 w 97"/>
                  <a:gd name="T65" fmla="*/ 0 h 89"/>
                  <a:gd name="T66" fmla="*/ 8 w 97"/>
                  <a:gd name="T67" fmla="*/ 0 h 89"/>
                  <a:gd name="T68" fmla="*/ 7 w 97"/>
                  <a:gd name="T69" fmla="*/ 0 h 89"/>
                  <a:gd name="T70" fmla="*/ 7 w 97"/>
                  <a:gd name="T71" fmla="*/ 0 h 89"/>
                  <a:gd name="T72" fmla="*/ 49 w 97"/>
                  <a:gd name="T73" fmla="*/ 89 h 89"/>
                  <a:gd name="T74" fmla="*/ 58 w 97"/>
                  <a:gd name="T75" fmla="*/ 89 h 89"/>
                  <a:gd name="T76" fmla="*/ 70 w 97"/>
                  <a:gd name="T77" fmla="*/ 87 h 89"/>
                  <a:gd name="T78" fmla="*/ 75 w 97"/>
                  <a:gd name="T79" fmla="*/ 86 h 89"/>
                  <a:gd name="T80" fmla="*/ 51 w 97"/>
                  <a:gd name="T81" fmla="*/ 86 h 89"/>
                  <a:gd name="T82" fmla="*/ 51 w 97"/>
                  <a:gd name="T83" fmla="*/ 87 h 89"/>
                  <a:gd name="T84" fmla="*/ 51 w 97"/>
                  <a:gd name="T85" fmla="*/ 87 h 89"/>
                  <a:gd name="T86" fmla="*/ 49 w 97"/>
                  <a:gd name="T87" fmla="*/ 87 h 89"/>
                  <a:gd name="T88" fmla="*/ 49 w 97"/>
                  <a:gd name="T89" fmla="*/ 87 h 89"/>
                  <a:gd name="T90" fmla="*/ 49 w 97"/>
                  <a:gd name="T91" fmla="*/ 87 h 89"/>
                  <a:gd name="T92" fmla="*/ 49 w 97"/>
                  <a:gd name="T93" fmla="*/ 87 h 89"/>
                  <a:gd name="T94" fmla="*/ 49 w 97"/>
                  <a:gd name="T95" fmla="*/ 87 h 89"/>
                  <a:gd name="T96" fmla="*/ 49 w 97"/>
                  <a:gd name="T97" fmla="*/ 89 h 89"/>
                  <a:gd name="T98" fmla="*/ 94 w 97"/>
                  <a:gd name="T99" fmla="*/ 73 h 89"/>
                  <a:gd name="T100" fmla="*/ 97 w 97"/>
                  <a:gd name="T101" fmla="*/ 70 h 89"/>
                  <a:gd name="T102" fmla="*/ 97 w 97"/>
                  <a:gd name="T103" fmla="*/ 73 h 89"/>
                  <a:gd name="T104" fmla="*/ 94 w 97"/>
                  <a:gd name="T105" fmla="*/ 7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89">
                    <a:moveTo>
                      <a:pt x="7" y="0"/>
                    </a:moveTo>
                    <a:lnTo>
                      <a:pt x="4" y="7"/>
                    </a:lnTo>
                    <a:lnTo>
                      <a:pt x="0" y="18"/>
                    </a:lnTo>
                    <a:lnTo>
                      <a:pt x="0" y="31"/>
                    </a:lnTo>
                    <a:lnTo>
                      <a:pt x="0" y="42"/>
                    </a:lnTo>
                    <a:lnTo>
                      <a:pt x="4" y="52"/>
                    </a:lnTo>
                    <a:lnTo>
                      <a:pt x="8" y="62"/>
                    </a:lnTo>
                    <a:lnTo>
                      <a:pt x="16" y="71"/>
                    </a:lnTo>
                    <a:lnTo>
                      <a:pt x="19" y="73"/>
                    </a:lnTo>
                    <a:lnTo>
                      <a:pt x="23" y="73"/>
                    </a:lnTo>
                    <a:lnTo>
                      <a:pt x="19" y="70"/>
                    </a:lnTo>
                    <a:lnTo>
                      <a:pt x="11" y="61"/>
                    </a:lnTo>
                    <a:lnTo>
                      <a:pt x="6" y="52"/>
                    </a:lnTo>
                    <a:lnTo>
                      <a:pt x="6" y="51"/>
                    </a:lnTo>
                    <a:lnTo>
                      <a:pt x="4" y="51"/>
                    </a:lnTo>
                    <a:lnTo>
                      <a:pt x="4" y="51"/>
                    </a:lnTo>
                    <a:lnTo>
                      <a:pt x="4" y="51"/>
                    </a:lnTo>
                    <a:lnTo>
                      <a:pt x="6" y="49"/>
                    </a:lnTo>
                    <a:lnTo>
                      <a:pt x="6" y="49"/>
                    </a:lnTo>
                    <a:lnTo>
                      <a:pt x="6" y="49"/>
                    </a:lnTo>
                    <a:lnTo>
                      <a:pt x="6" y="49"/>
                    </a:lnTo>
                    <a:lnTo>
                      <a:pt x="6" y="48"/>
                    </a:lnTo>
                    <a:lnTo>
                      <a:pt x="6" y="48"/>
                    </a:lnTo>
                    <a:lnTo>
                      <a:pt x="3" y="41"/>
                    </a:lnTo>
                    <a:lnTo>
                      <a:pt x="1" y="31"/>
                    </a:lnTo>
                    <a:lnTo>
                      <a:pt x="3" y="19"/>
                    </a:lnTo>
                    <a:lnTo>
                      <a:pt x="6" y="9"/>
                    </a:lnTo>
                    <a:lnTo>
                      <a:pt x="10" y="0"/>
                    </a:lnTo>
                    <a:lnTo>
                      <a:pt x="10" y="0"/>
                    </a:lnTo>
                    <a:lnTo>
                      <a:pt x="10" y="0"/>
                    </a:lnTo>
                    <a:lnTo>
                      <a:pt x="10" y="0"/>
                    </a:lnTo>
                    <a:lnTo>
                      <a:pt x="8" y="0"/>
                    </a:lnTo>
                    <a:lnTo>
                      <a:pt x="8" y="0"/>
                    </a:lnTo>
                    <a:lnTo>
                      <a:pt x="8" y="0"/>
                    </a:lnTo>
                    <a:lnTo>
                      <a:pt x="7" y="0"/>
                    </a:lnTo>
                    <a:lnTo>
                      <a:pt x="7" y="0"/>
                    </a:lnTo>
                    <a:close/>
                    <a:moveTo>
                      <a:pt x="49" y="89"/>
                    </a:moveTo>
                    <a:lnTo>
                      <a:pt x="58" y="89"/>
                    </a:lnTo>
                    <a:lnTo>
                      <a:pt x="70" y="87"/>
                    </a:lnTo>
                    <a:lnTo>
                      <a:pt x="75" y="86"/>
                    </a:lnTo>
                    <a:lnTo>
                      <a:pt x="51" y="86"/>
                    </a:lnTo>
                    <a:lnTo>
                      <a:pt x="51" y="87"/>
                    </a:lnTo>
                    <a:lnTo>
                      <a:pt x="51" y="87"/>
                    </a:lnTo>
                    <a:lnTo>
                      <a:pt x="49" y="87"/>
                    </a:lnTo>
                    <a:lnTo>
                      <a:pt x="49" y="87"/>
                    </a:lnTo>
                    <a:lnTo>
                      <a:pt x="49" y="87"/>
                    </a:lnTo>
                    <a:lnTo>
                      <a:pt x="49" y="87"/>
                    </a:lnTo>
                    <a:lnTo>
                      <a:pt x="49" y="87"/>
                    </a:lnTo>
                    <a:lnTo>
                      <a:pt x="49" y="89"/>
                    </a:lnTo>
                    <a:close/>
                    <a:moveTo>
                      <a:pt x="94" y="73"/>
                    </a:moveTo>
                    <a:lnTo>
                      <a:pt x="97" y="70"/>
                    </a:lnTo>
                    <a:lnTo>
                      <a:pt x="97" y="73"/>
                    </a:lnTo>
                    <a:lnTo>
                      <a:pt x="94" y="73"/>
                    </a:lnTo>
                    <a:close/>
                  </a:path>
                </a:pathLst>
              </a:custGeom>
              <a:solidFill>
                <a:srgbClr val="518D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5" name="Freeform 923"/>
              <p:cNvSpPr>
                <a:spLocks noEditPoints="1"/>
              </p:cNvSpPr>
              <p:nvPr/>
            </p:nvSpPr>
            <p:spPr bwMode="auto">
              <a:xfrm>
                <a:off x="769" y="2316"/>
                <a:ext cx="96" cy="73"/>
              </a:xfrm>
              <a:custGeom>
                <a:avLst/>
                <a:gdLst>
                  <a:gd name="T0" fmla="*/ 9 w 96"/>
                  <a:gd name="T1" fmla="*/ 0 h 73"/>
                  <a:gd name="T2" fmla="*/ 5 w 96"/>
                  <a:gd name="T3" fmla="*/ 9 h 73"/>
                  <a:gd name="T4" fmla="*/ 2 w 96"/>
                  <a:gd name="T5" fmla="*/ 19 h 73"/>
                  <a:gd name="T6" fmla="*/ 0 w 96"/>
                  <a:gd name="T7" fmla="*/ 31 h 73"/>
                  <a:gd name="T8" fmla="*/ 2 w 96"/>
                  <a:gd name="T9" fmla="*/ 41 h 73"/>
                  <a:gd name="T10" fmla="*/ 5 w 96"/>
                  <a:gd name="T11" fmla="*/ 48 h 73"/>
                  <a:gd name="T12" fmla="*/ 5 w 96"/>
                  <a:gd name="T13" fmla="*/ 48 h 73"/>
                  <a:gd name="T14" fmla="*/ 5 w 96"/>
                  <a:gd name="T15" fmla="*/ 47 h 73"/>
                  <a:gd name="T16" fmla="*/ 5 w 96"/>
                  <a:gd name="T17" fmla="*/ 47 h 73"/>
                  <a:gd name="T18" fmla="*/ 5 w 96"/>
                  <a:gd name="T19" fmla="*/ 45 h 73"/>
                  <a:gd name="T20" fmla="*/ 5 w 96"/>
                  <a:gd name="T21" fmla="*/ 45 h 73"/>
                  <a:gd name="T22" fmla="*/ 5 w 96"/>
                  <a:gd name="T23" fmla="*/ 44 h 73"/>
                  <a:gd name="T24" fmla="*/ 5 w 96"/>
                  <a:gd name="T25" fmla="*/ 44 h 73"/>
                  <a:gd name="T26" fmla="*/ 6 w 96"/>
                  <a:gd name="T27" fmla="*/ 42 h 73"/>
                  <a:gd name="T28" fmla="*/ 5 w 96"/>
                  <a:gd name="T29" fmla="*/ 41 h 73"/>
                  <a:gd name="T30" fmla="*/ 3 w 96"/>
                  <a:gd name="T31" fmla="*/ 31 h 73"/>
                  <a:gd name="T32" fmla="*/ 5 w 96"/>
                  <a:gd name="T33" fmla="*/ 19 h 73"/>
                  <a:gd name="T34" fmla="*/ 7 w 96"/>
                  <a:gd name="T35" fmla="*/ 9 h 73"/>
                  <a:gd name="T36" fmla="*/ 13 w 96"/>
                  <a:gd name="T37" fmla="*/ 0 h 73"/>
                  <a:gd name="T38" fmla="*/ 13 w 96"/>
                  <a:gd name="T39" fmla="*/ 0 h 73"/>
                  <a:gd name="T40" fmla="*/ 13 w 96"/>
                  <a:gd name="T41" fmla="*/ 0 h 73"/>
                  <a:gd name="T42" fmla="*/ 12 w 96"/>
                  <a:gd name="T43" fmla="*/ 0 h 73"/>
                  <a:gd name="T44" fmla="*/ 12 w 96"/>
                  <a:gd name="T45" fmla="*/ 0 h 73"/>
                  <a:gd name="T46" fmla="*/ 12 w 96"/>
                  <a:gd name="T47" fmla="*/ 0 h 73"/>
                  <a:gd name="T48" fmla="*/ 10 w 96"/>
                  <a:gd name="T49" fmla="*/ 0 h 73"/>
                  <a:gd name="T50" fmla="*/ 10 w 96"/>
                  <a:gd name="T51" fmla="*/ 0 h 73"/>
                  <a:gd name="T52" fmla="*/ 10 w 96"/>
                  <a:gd name="T53" fmla="*/ 0 h 73"/>
                  <a:gd name="T54" fmla="*/ 9 w 96"/>
                  <a:gd name="T55" fmla="*/ 0 h 73"/>
                  <a:gd name="T56" fmla="*/ 5 w 96"/>
                  <a:gd name="T57" fmla="*/ 51 h 73"/>
                  <a:gd name="T58" fmla="*/ 5 w 96"/>
                  <a:gd name="T59" fmla="*/ 52 h 73"/>
                  <a:gd name="T60" fmla="*/ 10 w 96"/>
                  <a:gd name="T61" fmla="*/ 61 h 73"/>
                  <a:gd name="T62" fmla="*/ 18 w 96"/>
                  <a:gd name="T63" fmla="*/ 70 h 73"/>
                  <a:gd name="T64" fmla="*/ 22 w 96"/>
                  <a:gd name="T65" fmla="*/ 73 h 73"/>
                  <a:gd name="T66" fmla="*/ 26 w 96"/>
                  <a:gd name="T67" fmla="*/ 73 h 73"/>
                  <a:gd name="T68" fmla="*/ 19 w 96"/>
                  <a:gd name="T69" fmla="*/ 68 h 73"/>
                  <a:gd name="T70" fmla="*/ 13 w 96"/>
                  <a:gd name="T71" fmla="*/ 60 h 73"/>
                  <a:gd name="T72" fmla="*/ 7 w 96"/>
                  <a:gd name="T73" fmla="*/ 51 h 73"/>
                  <a:gd name="T74" fmla="*/ 5 w 96"/>
                  <a:gd name="T75" fmla="*/ 51 h 73"/>
                  <a:gd name="T76" fmla="*/ 93 w 96"/>
                  <a:gd name="T77" fmla="*/ 73 h 73"/>
                  <a:gd name="T78" fmla="*/ 96 w 96"/>
                  <a:gd name="T79" fmla="*/ 70 h 73"/>
                  <a:gd name="T80" fmla="*/ 96 w 96"/>
                  <a:gd name="T81" fmla="*/ 68 h 73"/>
                  <a:gd name="T82" fmla="*/ 96 w 96"/>
                  <a:gd name="T83" fmla="*/ 68 h 73"/>
                  <a:gd name="T84" fmla="*/ 96 w 96"/>
                  <a:gd name="T85" fmla="*/ 67 h 73"/>
                  <a:gd name="T86" fmla="*/ 96 w 96"/>
                  <a:gd name="T87" fmla="*/ 67 h 73"/>
                  <a:gd name="T88" fmla="*/ 96 w 96"/>
                  <a:gd name="T89" fmla="*/ 67 h 73"/>
                  <a:gd name="T90" fmla="*/ 96 w 96"/>
                  <a:gd name="T91" fmla="*/ 67 h 73"/>
                  <a:gd name="T92" fmla="*/ 96 w 96"/>
                  <a:gd name="T93" fmla="*/ 67 h 73"/>
                  <a:gd name="T94" fmla="*/ 96 w 96"/>
                  <a:gd name="T95" fmla="*/ 67 h 73"/>
                  <a:gd name="T96" fmla="*/ 96 w 96"/>
                  <a:gd name="T97" fmla="*/ 65 h 73"/>
                  <a:gd name="T98" fmla="*/ 95 w 96"/>
                  <a:gd name="T99" fmla="*/ 68 h 73"/>
                  <a:gd name="T100" fmla="*/ 87 w 96"/>
                  <a:gd name="T101" fmla="*/ 73 h 73"/>
                  <a:gd name="T102" fmla="*/ 93 w 96"/>
                  <a:gd name="T103"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3">
                    <a:moveTo>
                      <a:pt x="9" y="0"/>
                    </a:moveTo>
                    <a:lnTo>
                      <a:pt x="5" y="9"/>
                    </a:lnTo>
                    <a:lnTo>
                      <a:pt x="2" y="19"/>
                    </a:lnTo>
                    <a:lnTo>
                      <a:pt x="0" y="31"/>
                    </a:lnTo>
                    <a:lnTo>
                      <a:pt x="2" y="41"/>
                    </a:lnTo>
                    <a:lnTo>
                      <a:pt x="5" y="48"/>
                    </a:lnTo>
                    <a:lnTo>
                      <a:pt x="5" y="48"/>
                    </a:lnTo>
                    <a:lnTo>
                      <a:pt x="5" y="47"/>
                    </a:lnTo>
                    <a:lnTo>
                      <a:pt x="5" y="47"/>
                    </a:lnTo>
                    <a:lnTo>
                      <a:pt x="5" y="45"/>
                    </a:lnTo>
                    <a:lnTo>
                      <a:pt x="5" y="45"/>
                    </a:lnTo>
                    <a:lnTo>
                      <a:pt x="5" y="44"/>
                    </a:lnTo>
                    <a:lnTo>
                      <a:pt x="5" y="44"/>
                    </a:lnTo>
                    <a:lnTo>
                      <a:pt x="6" y="42"/>
                    </a:lnTo>
                    <a:lnTo>
                      <a:pt x="5" y="41"/>
                    </a:lnTo>
                    <a:lnTo>
                      <a:pt x="3" y="31"/>
                    </a:lnTo>
                    <a:lnTo>
                      <a:pt x="5" y="19"/>
                    </a:lnTo>
                    <a:lnTo>
                      <a:pt x="7" y="9"/>
                    </a:lnTo>
                    <a:lnTo>
                      <a:pt x="13" y="0"/>
                    </a:lnTo>
                    <a:lnTo>
                      <a:pt x="13" y="0"/>
                    </a:lnTo>
                    <a:lnTo>
                      <a:pt x="13" y="0"/>
                    </a:lnTo>
                    <a:lnTo>
                      <a:pt x="12" y="0"/>
                    </a:lnTo>
                    <a:lnTo>
                      <a:pt x="12" y="0"/>
                    </a:lnTo>
                    <a:lnTo>
                      <a:pt x="12" y="0"/>
                    </a:lnTo>
                    <a:lnTo>
                      <a:pt x="10" y="0"/>
                    </a:lnTo>
                    <a:lnTo>
                      <a:pt x="10" y="0"/>
                    </a:lnTo>
                    <a:lnTo>
                      <a:pt x="10" y="0"/>
                    </a:lnTo>
                    <a:lnTo>
                      <a:pt x="9" y="0"/>
                    </a:lnTo>
                    <a:close/>
                    <a:moveTo>
                      <a:pt x="5" y="51"/>
                    </a:moveTo>
                    <a:lnTo>
                      <a:pt x="5" y="52"/>
                    </a:lnTo>
                    <a:lnTo>
                      <a:pt x="10" y="61"/>
                    </a:lnTo>
                    <a:lnTo>
                      <a:pt x="18" y="70"/>
                    </a:lnTo>
                    <a:lnTo>
                      <a:pt x="22" y="73"/>
                    </a:lnTo>
                    <a:lnTo>
                      <a:pt x="26" y="73"/>
                    </a:lnTo>
                    <a:lnTo>
                      <a:pt x="19" y="68"/>
                    </a:lnTo>
                    <a:lnTo>
                      <a:pt x="13" y="60"/>
                    </a:lnTo>
                    <a:lnTo>
                      <a:pt x="7" y="51"/>
                    </a:lnTo>
                    <a:lnTo>
                      <a:pt x="5" y="51"/>
                    </a:lnTo>
                    <a:close/>
                    <a:moveTo>
                      <a:pt x="93" y="73"/>
                    </a:moveTo>
                    <a:lnTo>
                      <a:pt x="96" y="70"/>
                    </a:lnTo>
                    <a:lnTo>
                      <a:pt x="96" y="68"/>
                    </a:lnTo>
                    <a:lnTo>
                      <a:pt x="96" y="68"/>
                    </a:lnTo>
                    <a:lnTo>
                      <a:pt x="96" y="67"/>
                    </a:lnTo>
                    <a:lnTo>
                      <a:pt x="96" y="67"/>
                    </a:lnTo>
                    <a:lnTo>
                      <a:pt x="96" y="67"/>
                    </a:lnTo>
                    <a:lnTo>
                      <a:pt x="96" y="67"/>
                    </a:lnTo>
                    <a:lnTo>
                      <a:pt x="96" y="67"/>
                    </a:lnTo>
                    <a:lnTo>
                      <a:pt x="96" y="67"/>
                    </a:lnTo>
                    <a:lnTo>
                      <a:pt x="96" y="65"/>
                    </a:lnTo>
                    <a:lnTo>
                      <a:pt x="95" y="68"/>
                    </a:lnTo>
                    <a:lnTo>
                      <a:pt x="87" y="73"/>
                    </a:lnTo>
                    <a:lnTo>
                      <a:pt x="93" y="73"/>
                    </a:lnTo>
                    <a:close/>
                  </a:path>
                </a:pathLst>
              </a:custGeom>
              <a:solidFill>
                <a:srgbClr val="5290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6" name="Freeform 924"/>
              <p:cNvSpPr>
                <a:spLocks noEditPoints="1"/>
              </p:cNvSpPr>
              <p:nvPr/>
            </p:nvSpPr>
            <p:spPr bwMode="auto">
              <a:xfrm>
                <a:off x="772" y="2315"/>
                <a:ext cx="93" cy="74"/>
              </a:xfrm>
              <a:custGeom>
                <a:avLst/>
                <a:gdLst>
                  <a:gd name="T0" fmla="*/ 10 w 93"/>
                  <a:gd name="T1" fmla="*/ 1 h 74"/>
                  <a:gd name="T2" fmla="*/ 10 w 93"/>
                  <a:gd name="T3" fmla="*/ 1 h 74"/>
                  <a:gd name="T4" fmla="*/ 4 w 93"/>
                  <a:gd name="T5" fmla="*/ 10 h 74"/>
                  <a:gd name="T6" fmla="*/ 2 w 93"/>
                  <a:gd name="T7" fmla="*/ 20 h 74"/>
                  <a:gd name="T8" fmla="*/ 0 w 93"/>
                  <a:gd name="T9" fmla="*/ 32 h 74"/>
                  <a:gd name="T10" fmla="*/ 2 w 93"/>
                  <a:gd name="T11" fmla="*/ 42 h 74"/>
                  <a:gd name="T12" fmla="*/ 3 w 93"/>
                  <a:gd name="T13" fmla="*/ 43 h 74"/>
                  <a:gd name="T14" fmla="*/ 3 w 93"/>
                  <a:gd name="T15" fmla="*/ 43 h 74"/>
                  <a:gd name="T16" fmla="*/ 3 w 93"/>
                  <a:gd name="T17" fmla="*/ 42 h 74"/>
                  <a:gd name="T18" fmla="*/ 3 w 93"/>
                  <a:gd name="T19" fmla="*/ 42 h 74"/>
                  <a:gd name="T20" fmla="*/ 3 w 93"/>
                  <a:gd name="T21" fmla="*/ 42 h 74"/>
                  <a:gd name="T22" fmla="*/ 3 w 93"/>
                  <a:gd name="T23" fmla="*/ 40 h 74"/>
                  <a:gd name="T24" fmla="*/ 3 w 93"/>
                  <a:gd name="T25" fmla="*/ 40 h 74"/>
                  <a:gd name="T26" fmla="*/ 4 w 93"/>
                  <a:gd name="T27" fmla="*/ 39 h 74"/>
                  <a:gd name="T28" fmla="*/ 4 w 93"/>
                  <a:gd name="T29" fmla="*/ 39 h 74"/>
                  <a:gd name="T30" fmla="*/ 3 w 93"/>
                  <a:gd name="T31" fmla="*/ 32 h 74"/>
                  <a:gd name="T32" fmla="*/ 4 w 93"/>
                  <a:gd name="T33" fmla="*/ 21 h 74"/>
                  <a:gd name="T34" fmla="*/ 7 w 93"/>
                  <a:gd name="T35" fmla="*/ 11 h 74"/>
                  <a:gd name="T36" fmla="*/ 12 w 93"/>
                  <a:gd name="T37" fmla="*/ 3 h 74"/>
                  <a:gd name="T38" fmla="*/ 15 w 93"/>
                  <a:gd name="T39" fmla="*/ 0 h 74"/>
                  <a:gd name="T40" fmla="*/ 13 w 93"/>
                  <a:gd name="T41" fmla="*/ 0 h 74"/>
                  <a:gd name="T42" fmla="*/ 13 w 93"/>
                  <a:gd name="T43" fmla="*/ 0 h 74"/>
                  <a:gd name="T44" fmla="*/ 13 w 93"/>
                  <a:gd name="T45" fmla="*/ 1 h 74"/>
                  <a:gd name="T46" fmla="*/ 12 w 93"/>
                  <a:gd name="T47" fmla="*/ 1 h 74"/>
                  <a:gd name="T48" fmla="*/ 12 w 93"/>
                  <a:gd name="T49" fmla="*/ 1 h 74"/>
                  <a:gd name="T50" fmla="*/ 12 w 93"/>
                  <a:gd name="T51" fmla="*/ 1 h 74"/>
                  <a:gd name="T52" fmla="*/ 10 w 93"/>
                  <a:gd name="T53" fmla="*/ 1 h 74"/>
                  <a:gd name="T54" fmla="*/ 10 w 93"/>
                  <a:gd name="T55" fmla="*/ 1 h 74"/>
                  <a:gd name="T56" fmla="*/ 4 w 93"/>
                  <a:gd name="T57" fmla="*/ 52 h 74"/>
                  <a:gd name="T58" fmla="*/ 10 w 93"/>
                  <a:gd name="T59" fmla="*/ 61 h 74"/>
                  <a:gd name="T60" fmla="*/ 16 w 93"/>
                  <a:gd name="T61" fmla="*/ 69 h 74"/>
                  <a:gd name="T62" fmla="*/ 23 w 93"/>
                  <a:gd name="T63" fmla="*/ 74 h 74"/>
                  <a:gd name="T64" fmla="*/ 28 w 93"/>
                  <a:gd name="T65" fmla="*/ 74 h 74"/>
                  <a:gd name="T66" fmla="*/ 26 w 93"/>
                  <a:gd name="T67" fmla="*/ 72 h 74"/>
                  <a:gd name="T68" fmla="*/ 18 w 93"/>
                  <a:gd name="T69" fmla="*/ 66 h 74"/>
                  <a:gd name="T70" fmla="*/ 12 w 93"/>
                  <a:gd name="T71" fmla="*/ 59 h 74"/>
                  <a:gd name="T72" fmla="*/ 9 w 93"/>
                  <a:gd name="T73" fmla="*/ 52 h 74"/>
                  <a:gd name="T74" fmla="*/ 4 w 93"/>
                  <a:gd name="T75" fmla="*/ 52 h 74"/>
                  <a:gd name="T76" fmla="*/ 84 w 93"/>
                  <a:gd name="T77" fmla="*/ 74 h 74"/>
                  <a:gd name="T78" fmla="*/ 92 w 93"/>
                  <a:gd name="T79" fmla="*/ 69 h 74"/>
                  <a:gd name="T80" fmla="*/ 93 w 93"/>
                  <a:gd name="T81" fmla="*/ 66 h 74"/>
                  <a:gd name="T82" fmla="*/ 93 w 93"/>
                  <a:gd name="T83" fmla="*/ 66 h 74"/>
                  <a:gd name="T84" fmla="*/ 93 w 93"/>
                  <a:gd name="T85" fmla="*/ 66 h 74"/>
                  <a:gd name="T86" fmla="*/ 93 w 93"/>
                  <a:gd name="T87" fmla="*/ 65 h 74"/>
                  <a:gd name="T88" fmla="*/ 93 w 93"/>
                  <a:gd name="T89" fmla="*/ 65 h 74"/>
                  <a:gd name="T90" fmla="*/ 93 w 93"/>
                  <a:gd name="T91" fmla="*/ 65 h 74"/>
                  <a:gd name="T92" fmla="*/ 93 w 93"/>
                  <a:gd name="T93" fmla="*/ 63 h 74"/>
                  <a:gd name="T94" fmla="*/ 93 w 93"/>
                  <a:gd name="T95" fmla="*/ 63 h 74"/>
                  <a:gd name="T96" fmla="*/ 93 w 93"/>
                  <a:gd name="T97" fmla="*/ 63 h 74"/>
                  <a:gd name="T98" fmla="*/ 90 w 93"/>
                  <a:gd name="T99" fmla="*/ 66 h 74"/>
                  <a:gd name="T100" fmla="*/ 83 w 93"/>
                  <a:gd name="T101" fmla="*/ 72 h 74"/>
                  <a:gd name="T102" fmla="*/ 80 w 93"/>
                  <a:gd name="T103" fmla="*/ 74 h 74"/>
                  <a:gd name="T104" fmla="*/ 84 w 93"/>
                  <a:gd name="T105"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 h="74">
                    <a:moveTo>
                      <a:pt x="10" y="1"/>
                    </a:moveTo>
                    <a:lnTo>
                      <a:pt x="10" y="1"/>
                    </a:lnTo>
                    <a:lnTo>
                      <a:pt x="4" y="10"/>
                    </a:lnTo>
                    <a:lnTo>
                      <a:pt x="2" y="20"/>
                    </a:lnTo>
                    <a:lnTo>
                      <a:pt x="0" y="32"/>
                    </a:lnTo>
                    <a:lnTo>
                      <a:pt x="2" y="42"/>
                    </a:lnTo>
                    <a:lnTo>
                      <a:pt x="3" y="43"/>
                    </a:lnTo>
                    <a:lnTo>
                      <a:pt x="3" y="43"/>
                    </a:lnTo>
                    <a:lnTo>
                      <a:pt x="3" y="42"/>
                    </a:lnTo>
                    <a:lnTo>
                      <a:pt x="3" y="42"/>
                    </a:lnTo>
                    <a:lnTo>
                      <a:pt x="3" y="42"/>
                    </a:lnTo>
                    <a:lnTo>
                      <a:pt x="3" y="40"/>
                    </a:lnTo>
                    <a:lnTo>
                      <a:pt x="3" y="40"/>
                    </a:lnTo>
                    <a:lnTo>
                      <a:pt x="4" y="39"/>
                    </a:lnTo>
                    <a:lnTo>
                      <a:pt x="4" y="39"/>
                    </a:lnTo>
                    <a:lnTo>
                      <a:pt x="3" y="32"/>
                    </a:lnTo>
                    <a:lnTo>
                      <a:pt x="4" y="21"/>
                    </a:lnTo>
                    <a:lnTo>
                      <a:pt x="7" y="11"/>
                    </a:lnTo>
                    <a:lnTo>
                      <a:pt x="12" y="3"/>
                    </a:lnTo>
                    <a:lnTo>
                      <a:pt x="15" y="0"/>
                    </a:lnTo>
                    <a:lnTo>
                      <a:pt x="13" y="0"/>
                    </a:lnTo>
                    <a:lnTo>
                      <a:pt x="13" y="0"/>
                    </a:lnTo>
                    <a:lnTo>
                      <a:pt x="13" y="1"/>
                    </a:lnTo>
                    <a:lnTo>
                      <a:pt x="12" y="1"/>
                    </a:lnTo>
                    <a:lnTo>
                      <a:pt x="12" y="1"/>
                    </a:lnTo>
                    <a:lnTo>
                      <a:pt x="12" y="1"/>
                    </a:lnTo>
                    <a:lnTo>
                      <a:pt x="10" y="1"/>
                    </a:lnTo>
                    <a:lnTo>
                      <a:pt x="10" y="1"/>
                    </a:lnTo>
                    <a:close/>
                    <a:moveTo>
                      <a:pt x="4" y="52"/>
                    </a:moveTo>
                    <a:lnTo>
                      <a:pt x="10" y="61"/>
                    </a:lnTo>
                    <a:lnTo>
                      <a:pt x="16" y="69"/>
                    </a:lnTo>
                    <a:lnTo>
                      <a:pt x="23" y="74"/>
                    </a:lnTo>
                    <a:lnTo>
                      <a:pt x="28" y="74"/>
                    </a:lnTo>
                    <a:lnTo>
                      <a:pt x="26" y="72"/>
                    </a:lnTo>
                    <a:lnTo>
                      <a:pt x="18" y="66"/>
                    </a:lnTo>
                    <a:lnTo>
                      <a:pt x="12" y="59"/>
                    </a:lnTo>
                    <a:lnTo>
                      <a:pt x="9" y="52"/>
                    </a:lnTo>
                    <a:lnTo>
                      <a:pt x="4" y="52"/>
                    </a:lnTo>
                    <a:close/>
                    <a:moveTo>
                      <a:pt x="84" y="74"/>
                    </a:moveTo>
                    <a:lnTo>
                      <a:pt x="92" y="69"/>
                    </a:lnTo>
                    <a:lnTo>
                      <a:pt x="93" y="66"/>
                    </a:lnTo>
                    <a:lnTo>
                      <a:pt x="93" y="66"/>
                    </a:lnTo>
                    <a:lnTo>
                      <a:pt x="93" y="66"/>
                    </a:lnTo>
                    <a:lnTo>
                      <a:pt x="93" y="65"/>
                    </a:lnTo>
                    <a:lnTo>
                      <a:pt x="93" y="65"/>
                    </a:lnTo>
                    <a:lnTo>
                      <a:pt x="93" y="65"/>
                    </a:lnTo>
                    <a:lnTo>
                      <a:pt x="93" y="63"/>
                    </a:lnTo>
                    <a:lnTo>
                      <a:pt x="93" y="63"/>
                    </a:lnTo>
                    <a:lnTo>
                      <a:pt x="93" y="63"/>
                    </a:lnTo>
                    <a:lnTo>
                      <a:pt x="90" y="66"/>
                    </a:lnTo>
                    <a:lnTo>
                      <a:pt x="83" y="72"/>
                    </a:lnTo>
                    <a:lnTo>
                      <a:pt x="80" y="74"/>
                    </a:lnTo>
                    <a:lnTo>
                      <a:pt x="84" y="74"/>
                    </a:lnTo>
                    <a:close/>
                  </a:path>
                </a:pathLst>
              </a:custGeom>
              <a:solidFill>
                <a:srgbClr val="5393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7" name="Freeform 925"/>
              <p:cNvSpPr>
                <a:spLocks noEditPoints="1"/>
              </p:cNvSpPr>
              <p:nvPr/>
            </p:nvSpPr>
            <p:spPr bwMode="auto">
              <a:xfrm>
                <a:off x="775" y="2315"/>
                <a:ext cx="90" cy="74"/>
              </a:xfrm>
              <a:custGeom>
                <a:avLst/>
                <a:gdLst>
                  <a:gd name="T0" fmla="*/ 12 w 90"/>
                  <a:gd name="T1" fmla="*/ 0 h 74"/>
                  <a:gd name="T2" fmla="*/ 9 w 90"/>
                  <a:gd name="T3" fmla="*/ 3 h 74"/>
                  <a:gd name="T4" fmla="*/ 4 w 90"/>
                  <a:gd name="T5" fmla="*/ 11 h 74"/>
                  <a:gd name="T6" fmla="*/ 1 w 90"/>
                  <a:gd name="T7" fmla="*/ 21 h 74"/>
                  <a:gd name="T8" fmla="*/ 0 w 90"/>
                  <a:gd name="T9" fmla="*/ 32 h 74"/>
                  <a:gd name="T10" fmla="*/ 1 w 90"/>
                  <a:gd name="T11" fmla="*/ 39 h 74"/>
                  <a:gd name="T12" fmla="*/ 1 w 90"/>
                  <a:gd name="T13" fmla="*/ 39 h 74"/>
                  <a:gd name="T14" fmla="*/ 1 w 90"/>
                  <a:gd name="T15" fmla="*/ 37 h 74"/>
                  <a:gd name="T16" fmla="*/ 1 w 90"/>
                  <a:gd name="T17" fmla="*/ 37 h 74"/>
                  <a:gd name="T18" fmla="*/ 1 w 90"/>
                  <a:gd name="T19" fmla="*/ 37 h 74"/>
                  <a:gd name="T20" fmla="*/ 3 w 90"/>
                  <a:gd name="T21" fmla="*/ 37 h 74"/>
                  <a:gd name="T22" fmla="*/ 3 w 90"/>
                  <a:gd name="T23" fmla="*/ 36 h 74"/>
                  <a:gd name="T24" fmla="*/ 3 w 90"/>
                  <a:gd name="T25" fmla="*/ 36 h 74"/>
                  <a:gd name="T26" fmla="*/ 3 w 90"/>
                  <a:gd name="T27" fmla="*/ 36 h 74"/>
                  <a:gd name="T28" fmla="*/ 3 w 90"/>
                  <a:gd name="T29" fmla="*/ 36 h 74"/>
                  <a:gd name="T30" fmla="*/ 3 w 90"/>
                  <a:gd name="T31" fmla="*/ 36 h 74"/>
                  <a:gd name="T32" fmla="*/ 3 w 90"/>
                  <a:gd name="T33" fmla="*/ 36 h 74"/>
                  <a:gd name="T34" fmla="*/ 3 w 90"/>
                  <a:gd name="T35" fmla="*/ 36 h 74"/>
                  <a:gd name="T36" fmla="*/ 3 w 90"/>
                  <a:gd name="T37" fmla="*/ 36 h 74"/>
                  <a:gd name="T38" fmla="*/ 3 w 90"/>
                  <a:gd name="T39" fmla="*/ 36 h 74"/>
                  <a:gd name="T40" fmla="*/ 3 w 90"/>
                  <a:gd name="T41" fmla="*/ 36 h 74"/>
                  <a:gd name="T42" fmla="*/ 4 w 90"/>
                  <a:gd name="T43" fmla="*/ 34 h 74"/>
                  <a:gd name="T44" fmla="*/ 3 w 90"/>
                  <a:gd name="T45" fmla="*/ 32 h 74"/>
                  <a:gd name="T46" fmla="*/ 4 w 90"/>
                  <a:gd name="T47" fmla="*/ 21 h 74"/>
                  <a:gd name="T48" fmla="*/ 7 w 90"/>
                  <a:gd name="T49" fmla="*/ 13 h 74"/>
                  <a:gd name="T50" fmla="*/ 12 w 90"/>
                  <a:gd name="T51" fmla="*/ 4 h 74"/>
                  <a:gd name="T52" fmla="*/ 15 w 90"/>
                  <a:gd name="T53" fmla="*/ 0 h 74"/>
                  <a:gd name="T54" fmla="*/ 15 w 90"/>
                  <a:gd name="T55" fmla="*/ 0 h 74"/>
                  <a:gd name="T56" fmla="*/ 15 w 90"/>
                  <a:gd name="T57" fmla="*/ 0 h 74"/>
                  <a:gd name="T58" fmla="*/ 13 w 90"/>
                  <a:gd name="T59" fmla="*/ 0 h 74"/>
                  <a:gd name="T60" fmla="*/ 13 w 90"/>
                  <a:gd name="T61" fmla="*/ 0 h 74"/>
                  <a:gd name="T62" fmla="*/ 13 w 90"/>
                  <a:gd name="T63" fmla="*/ 0 h 74"/>
                  <a:gd name="T64" fmla="*/ 12 w 90"/>
                  <a:gd name="T65" fmla="*/ 0 h 74"/>
                  <a:gd name="T66" fmla="*/ 12 w 90"/>
                  <a:gd name="T67" fmla="*/ 0 h 74"/>
                  <a:gd name="T68" fmla="*/ 12 w 90"/>
                  <a:gd name="T69" fmla="*/ 0 h 74"/>
                  <a:gd name="T70" fmla="*/ 6 w 90"/>
                  <a:gd name="T71" fmla="*/ 52 h 74"/>
                  <a:gd name="T72" fmla="*/ 9 w 90"/>
                  <a:gd name="T73" fmla="*/ 59 h 74"/>
                  <a:gd name="T74" fmla="*/ 15 w 90"/>
                  <a:gd name="T75" fmla="*/ 66 h 74"/>
                  <a:gd name="T76" fmla="*/ 23 w 90"/>
                  <a:gd name="T77" fmla="*/ 72 h 74"/>
                  <a:gd name="T78" fmla="*/ 25 w 90"/>
                  <a:gd name="T79" fmla="*/ 74 h 74"/>
                  <a:gd name="T80" fmla="*/ 31 w 90"/>
                  <a:gd name="T81" fmla="*/ 74 h 74"/>
                  <a:gd name="T82" fmla="*/ 25 w 90"/>
                  <a:gd name="T83" fmla="*/ 71 h 74"/>
                  <a:gd name="T84" fmla="*/ 17 w 90"/>
                  <a:gd name="T85" fmla="*/ 65 h 74"/>
                  <a:gd name="T86" fmla="*/ 12 w 90"/>
                  <a:gd name="T87" fmla="*/ 58 h 74"/>
                  <a:gd name="T88" fmla="*/ 9 w 90"/>
                  <a:gd name="T89" fmla="*/ 52 h 74"/>
                  <a:gd name="T90" fmla="*/ 6 w 90"/>
                  <a:gd name="T91" fmla="*/ 52 h 74"/>
                  <a:gd name="T92" fmla="*/ 77 w 90"/>
                  <a:gd name="T93" fmla="*/ 74 h 74"/>
                  <a:gd name="T94" fmla="*/ 80 w 90"/>
                  <a:gd name="T95" fmla="*/ 72 h 74"/>
                  <a:gd name="T96" fmla="*/ 87 w 90"/>
                  <a:gd name="T97" fmla="*/ 66 h 74"/>
                  <a:gd name="T98" fmla="*/ 90 w 90"/>
                  <a:gd name="T99" fmla="*/ 63 h 74"/>
                  <a:gd name="T100" fmla="*/ 90 w 90"/>
                  <a:gd name="T101" fmla="*/ 62 h 74"/>
                  <a:gd name="T102" fmla="*/ 90 w 90"/>
                  <a:gd name="T103" fmla="*/ 62 h 74"/>
                  <a:gd name="T104" fmla="*/ 90 w 90"/>
                  <a:gd name="T105" fmla="*/ 62 h 74"/>
                  <a:gd name="T106" fmla="*/ 90 w 90"/>
                  <a:gd name="T107" fmla="*/ 61 h 74"/>
                  <a:gd name="T108" fmla="*/ 90 w 90"/>
                  <a:gd name="T109" fmla="*/ 61 h 74"/>
                  <a:gd name="T110" fmla="*/ 90 w 90"/>
                  <a:gd name="T111" fmla="*/ 59 h 74"/>
                  <a:gd name="T112" fmla="*/ 90 w 90"/>
                  <a:gd name="T113" fmla="*/ 59 h 74"/>
                  <a:gd name="T114" fmla="*/ 90 w 90"/>
                  <a:gd name="T115" fmla="*/ 59 h 74"/>
                  <a:gd name="T116" fmla="*/ 84 w 90"/>
                  <a:gd name="T117" fmla="*/ 65 h 74"/>
                  <a:gd name="T118" fmla="*/ 77 w 90"/>
                  <a:gd name="T119" fmla="*/ 71 h 74"/>
                  <a:gd name="T120" fmla="*/ 71 w 90"/>
                  <a:gd name="T121" fmla="*/ 74 h 74"/>
                  <a:gd name="T122" fmla="*/ 77 w 90"/>
                  <a:gd name="T12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 h="74">
                    <a:moveTo>
                      <a:pt x="12" y="0"/>
                    </a:moveTo>
                    <a:lnTo>
                      <a:pt x="9" y="3"/>
                    </a:lnTo>
                    <a:lnTo>
                      <a:pt x="4" y="11"/>
                    </a:lnTo>
                    <a:lnTo>
                      <a:pt x="1" y="21"/>
                    </a:lnTo>
                    <a:lnTo>
                      <a:pt x="0" y="32"/>
                    </a:lnTo>
                    <a:lnTo>
                      <a:pt x="1" y="39"/>
                    </a:lnTo>
                    <a:lnTo>
                      <a:pt x="1" y="39"/>
                    </a:lnTo>
                    <a:lnTo>
                      <a:pt x="1" y="37"/>
                    </a:lnTo>
                    <a:lnTo>
                      <a:pt x="1" y="37"/>
                    </a:lnTo>
                    <a:lnTo>
                      <a:pt x="1" y="37"/>
                    </a:lnTo>
                    <a:lnTo>
                      <a:pt x="3" y="37"/>
                    </a:lnTo>
                    <a:lnTo>
                      <a:pt x="3" y="36"/>
                    </a:lnTo>
                    <a:lnTo>
                      <a:pt x="3" y="36"/>
                    </a:lnTo>
                    <a:lnTo>
                      <a:pt x="3" y="36"/>
                    </a:lnTo>
                    <a:lnTo>
                      <a:pt x="3" y="36"/>
                    </a:lnTo>
                    <a:lnTo>
                      <a:pt x="3" y="36"/>
                    </a:lnTo>
                    <a:lnTo>
                      <a:pt x="3" y="36"/>
                    </a:lnTo>
                    <a:lnTo>
                      <a:pt x="3" y="36"/>
                    </a:lnTo>
                    <a:lnTo>
                      <a:pt x="3" y="36"/>
                    </a:lnTo>
                    <a:lnTo>
                      <a:pt x="3" y="36"/>
                    </a:lnTo>
                    <a:lnTo>
                      <a:pt x="3" y="36"/>
                    </a:lnTo>
                    <a:lnTo>
                      <a:pt x="4" y="34"/>
                    </a:lnTo>
                    <a:lnTo>
                      <a:pt x="3" y="32"/>
                    </a:lnTo>
                    <a:lnTo>
                      <a:pt x="4" y="21"/>
                    </a:lnTo>
                    <a:lnTo>
                      <a:pt x="7" y="13"/>
                    </a:lnTo>
                    <a:lnTo>
                      <a:pt x="12" y="4"/>
                    </a:lnTo>
                    <a:lnTo>
                      <a:pt x="15" y="0"/>
                    </a:lnTo>
                    <a:lnTo>
                      <a:pt x="15" y="0"/>
                    </a:lnTo>
                    <a:lnTo>
                      <a:pt x="15" y="0"/>
                    </a:lnTo>
                    <a:lnTo>
                      <a:pt x="13" y="0"/>
                    </a:lnTo>
                    <a:lnTo>
                      <a:pt x="13" y="0"/>
                    </a:lnTo>
                    <a:lnTo>
                      <a:pt x="13" y="0"/>
                    </a:lnTo>
                    <a:lnTo>
                      <a:pt x="12" y="0"/>
                    </a:lnTo>
                    <a:lnTo>
                      <a:pt x="12" y="0"/>
                    </a:lnTo>
                    <a:lnTo>
                      <a:pt x="12" y="0"/>
                    </a:lnTo>
                    <a:close/>
                    <a:moveTo>
                      <a:pt x="6" y="52"/>
                    </a:moveTo>
                    <a:lnTo>
                      <a:pt x="9" y="59"/>
                    </a:lnTo>
                    <a:lnTo>
                      <a:pt x="15" y="66"/>
                    </a:lnTo>
                    <a:lnTo>
                      <a:pt x="23" y="72"/>
                    </a:lnTo>
                    <a:lnTo>
                      <a:pt x="25" y="74"/>
                    </a:lnTo>
                    <a:lnTo>
                      <a:pt x="31" y="74"/>
                    </a:lnTo>
                    <a:lnTo>
                      <a:pt x="25" y="71"/>
                    </a:lnTo>
                    <a:lnTo>
                      <a:pt x="17" y="65"/>
                    </a:lnTo>
                    <a:lnTo>
                      <a:pt x="12" y="58"/>
                    </a:lnTo>
                    <a:lnTo>
                      <a:pt x="9" y="52"/>
                    </a:lnTo>
                    <a:lnTo>
                      <a:pt x="6" y="52"/>
                    </a:lnTo>
                    <a:close/>
                    <a:moveTo>
                      <a:pt x="77" y="74"/>
                    </a:moveTo>
                    <a:lnTo>
                      <a:pt x="80" y="72"/>
                    </a:lnTo>
                    <a:lnTo>
                      <a:pt x="87" y="66"/>
                    </a:lnTo>
                    <a:lnTo>
                      <a:pt x="90" y="63"/>
                    </a:lnTo>
                    <a:lnTo>
                      <a:pt x="90" y="62"/>
                    </a:lnTo>
                    <a:lnTo>
                      <a:pt x="90" y="62"/>
                    </a:lnTo>
                    <a:lnTo>
                      <a:pt x="90" y="62"/>
                    </a:lnTo>
                    <a:lnTo>
                      <a:pt x="90" y="61"/>
                    </a:lnTo>
                    <a:lnTo>
                      <a:pt x="90" y="61"/>
                    </a:lnTo>
                    <a:lnTo>
                      <a:pt x="90" y="59"/>
                    </a:lnTo>
                    <a:lnTo>
                      <a:pt x="90" y="59"/>
                    </a:lnTo>
                    <a:lnTo>
                      <a:pt x="90" y="59"/>
                    </a:lnTo>
                    <a:lnTo>
                      <a:pt x="84" y="65"/>
                    </a:lnTo>
                    <a:lnTo>
                      <a:pt x="77" y="71"/>
                    </a:lnTo>
                    <a:lnTo>
                      <a:pt x="71" y="74"/>
                    </a:lnTo>
                    <a:lnTo>
                      <a:pt x="77" y="74"/>
                    </a:lnTo>
                    <a:close/>
                  </a:path>
                </a:pathLst>
              </a:custGeom>
              <a:solidFill>
                <a:srgbClr val="5496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8" name="Freeform 926"/>
              <p:cNvSpPr>
                <a:spLocks noEditPoints="1"/>
              </p:cNvSpPr>
              <p:nvPr/>
            </p:nvSpPr>
            <p:spPr bwMode="auto">
              <a:xfrm>
                <a:off x="778" y="2315"/>
                <a:ext cx="87" cy="74"/>
              </a:xfrm>
              <a:custGeom>
                <a:avLst/>
                <a:gdLst>
                  <a:gd name="T0" fmla="*/ 12 w 87"/>
                  <a:gd name="T1" fmla="*/ 0 h 74"/>
                  <a:gd name="T2" fmla="*/ 9 w 87"/>
                  <a:gd name="T3" fmla="*/ 4 h 74"/>
                  <a:gd name="T4" fmla="*/ 4 w 87"/>
                  <a:gd name="T5" fmla="*/ 13 h 74"/>
                  <a:gd name="T6" fmla="*/ 1 w 87"/>
                  <a:gd name="T7" fmla="*/ 21 h 74"/>
                  <a:gd name="T8" fmla="*/ 0 w 87"/>
                  <a:gd name="T9" fmla="*/ 32 h 74"/>
                  <a:gd name="T10" fmla="*/ 1 w 87"/>
                  <a:gd name="T11" fmla="*/ 34 h 74"/>
                  <a:gd name="T12" fmla="*/ 1 w 87"/>
                  <a:gd name="T13" fmla="*/ 34 h 74"/>
                  <a:gd name="T14" fmla="*/ 1 w 87"/>
                  <a:gd name="T15" fmla="*/ 34 h 74"/>
                  <a:gd name="T16" fmla="*/ 1 w 87"/>
                  <a:gd name="T17" fmla="*/ 34 h 74"/>
                  <a:gd name="T18" fmla="*/ 1 w 87"/>
                  <a:gd name="T19" fmla="*/ 33 h 74"/>
                  <a:gd name="T20" fmla="*/ 3 w 87"/>
                  <a:gd name="T21" fmla="*/ 33 h 74"/>
                  <a:gd name="T22" fmla="*/ 3 w 87"/>
                  <a:gd name="T23" fmla="*/ 33 h 74"/>
                  <a:gd name="T24" fmla="*/ 3 w 87"/>
                  <a:gd name="T25" fmla="*/ 33 h 74"/>
                  <a:gd name="T26" fmla="*/ 3 w 87"/>
                  <a:gd name="T27" fmla="*/ 33 h 74"/>
                  <a:gd name="T28" fmla="*/ 3 w 87"/>
                  <a:gd name="T29" fmla="*/ 32 h 74"/>
                  <a:gd name="T30" fmla="*/ 4 w 87"/>
                  <a:gd name="T31" fmla="*/ 21 h 74"/>
                  <a:gd name="T32" fmla="*/ 7 w 87"/>
                  <a:gd name="T33" fmla="*/ 14 h 74"/>
                  <a:gd name="T34" fmla="*/ 10 w 87"/>
                  <a:gd name="T35" fmla="*/ 6 h 74"/>
                  <a:gd name="T36" fmla="*/ 16 w 87"/>
                  <a:gd name="T37" fmla="*/ 0 h 74"/>
                  <a:gd name="T38" fmla="*/ 14 w 87"/>
                  <a:gd name="T39" fmla="*/ 0 h 74"/>
                  <a:gd name="T40" fmla="*/ 14 w 87"/>
                  <a:gd name="T41" fmla="*/ 0 h 74"/>
                  <a:gd name="T42" fmla="*/ 14 w 87"/>
                  <a:gd name="T43" fmla="*/ 0 h 74"/>
                  <a:gd name="T44" fmla="*/ 14 w 87"/>
                  <a:gd name="T45" fmla="*/ 0 h 74"/>
                  <a:gd name="T46" fmla="*/ 13 w 87"/>
                  <a:gd name="T47" fmla="*/ 0 h 74"/>
                  <a:gd name="T48" fmla="*/ 13 w 87"/>
                  <a:gd name="T49" fmla="*/ 0 h 74"/>
                  <a:gd name="T50" fmla="*/ 13 w 87"/>
                  <a:gd name="T51" fmla="*/ 0 h 74"/>
                  <a:gd name="T52" fmla="*/ 12 w 87"/>
                  <a:gd name="T53" fmla="*/ 0 h 74"/>
                  <a:gd name="T54" fmla="*/ 6 w 87"/>
                  <a:gd name="T55" fmla="*/ 52 h 74"/>
                  <a:gd name="T56" fmla="*/ 9 w 87"/>
                  <a:gd name="T57" fmla="*/ 58 h 74"/>
                  <a:gd name="T58" fmla="*/ 14 w 87"/>
                  <a:gd name="T59" fmla="*/ 65 h 74"/>
                  <a:gd name="T60" fmla="*/ 22 w 87"/>
                  <a:gd name="T61" fmla="*/ 71 h 74"/>
                  <a:gd name="T62" fmla="*/ 28 w 87"/>
                  <a:gd name="T63" fmla="*/ 74 h 74"/>
                  <a:gd name="T64" fmla="*/ 36 w 87"/>
                  <a:gd name="T65" fmla="*/ 74 h 74"/>
                  <a:gd name="T66" fmla="*/ 30 w 87"/>
                  <a:gd name="T67" fmla="*/ 72 h 74"/>
                  <a:gd name="T68" fmla="*/ 23 w 87"/>
                  <a:gd name="T69" fmla="*/ 68 h 74"/>
                  <a:gd name="T70" fmla="*/ 16 w 87"/>
                  <a:gd name="T71" fmla="*/ 62 h 74"/>
                  <a:gd name="T72" fmla="*/ 10 w 87"/>
                  <a:gd name="T73" fmla="*/ 56 h 74"/>
                  <a:gd name="T74" fmla="*/ 9 w 87"/>
                  <a:gd name="T75" fmla="*/ 52 h 74"/>
                  <a:gd name="T76" fmla="*/ 6 w 87"/>
                  <a:gd name="T77" fmla="*/ 52 h 74"/>
                  <a:gd name="T78" fmla="*/ 68 w 87"/>
                  <a:gd name="T79" fmla="*/ 74 h 74"/>
                  <a:gd name="T80" fmla="*/ 74 w 87"/>
                  <a:gd name="T81" fmla="*/ 71 h 74"/>
                  <a:gd name="T82" fmla="*/ 81 w 87"/>
                  <a:gd name="T83" fmla="*/ 65 h 74"/>
                  <a:gd name="T84" fmla="*/ 87 w 87"/>
                  <a:gd name="T85" fmla="*/ 59 h 74"/>
                  <a:gd name="T86" fmla="*/ 87 w 87"/>
                  <a:gd name="T87" fmla="*/ 58 h 74"/>
                  <a:gd name="T88" fmla="*/ 87 w 87"/>
                  <a:gd name="T89" fmla="*/ 58 h 74"/>
                  <a:gd name="T90" fmla="*/ 87 w 87"/>
                  <a:gd name="T91" fmla="*/ 58 h 74"/>
                  <a:gd name="T92" fmla="*/ 86 w 87"/>
                  <a:gd name="T93" fmla="*/ 56 h 74"/>
                  <a:gd name="T94" fmla="*/ 86 w 87"/>
                  <a:gd name="T95" fmla="*/ 56 h 74"/>
                  <a:gd name="T96" fmla="*/ 86 w 87"/>
                  <a:gd name="T97" fmla="*/ 55 h 74"/>
                  <a:gd name="T98" fmla="*/ 86 w 87"/>
                  <a:gd name="T99" fmla="*/ 55 h 74"/>
                  <a:gd name="T100" fmla="*/ 86 w 87"/>
                  <a:gd name="T101" fmla="*/ 55 h 74"/>
                  <a:gd name="T102" fmla="*/ 86 w 87"/>
                  <a:gd name="T103" fmla="*/ 56 h 74"/>
                  <a:gd name="T104" fmla="*/ 80 w 87"/>
                  <a:gd name="T105" fmla="*/ 62 h 74"/>
                  <a:gd name="T106" fmla="*/ 73 w 87"/>
                  <a:gd name="T107" fmla="*/ 68 h 74"/>
                  <a:gd name="T108" fmla="*/ 65 w 87"/>
                  <a:gd name="T109" fmla="*/ 72 h 74"/>
                  <a:gd name="T110" fmla="*/ 60 w 87"/>
                  <a:gd name="T111" fmla="*/ 74 h 74"/>
                  <a:gd name="T112" fmla="*/ 68 w 87"/>
                  <a:gd name="T11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 h="74">
                    <a:moveTo>
                      <a:pt x="12" y="0"/>
                    </a:moveTo>
                    <a:lnTo>
                      <a:pt x="9" y="4"/>
                    </a:lnTo>
                    <a:lnTo>
                      <a:pt x="4" y="13"/>
                    </a:lnTo>
                    <a:lnTo>
                      <a:pt x="1" y="21"/>
                    </a:lnTo>
                    <a:lnTo>
                      <a:pt x="0" y="32"/>
                    </a:lnTo>
                    <a:lnTo>
                      <a:pt x="1" y="34"/>
                    </a:lnTo>
                    <a:lnTo>
                      <a:pt x="1" y="34"/>
                    </a:lnTo>
                    <a:lnTo>
                      <a:pt x="1" y="34"/>
                    </a:lnTo>
                    <a:lnTo>
                      <a:pt x="1" y="34"/>
                    </a:lnTo>
                    <a:lnTo>
                      <a:pt x="1" y="33"/>
                    </a:lnTo>
                    <a:lnTo>
                      <a:pt x="3" y="33"/>
                    </a:lnTo>
                    <a:lnTo>
                      <a:pt x="3" y="33"/>
                    </a:lnTo>
                    <a:lnTo>
                      <a:pt x="3" y="33"/>
                    </a:lnTo>
                    <a:lnTo>
                      <a:pt x="3" y="33"/>
                    </a:lnTo>
                    <a:lnTo>
                      <a:pt x="3" y="32"/>
                    </a:lnTo>
                    <a:lnTo>
                      <a:pt x="4" y="21"/>
                    </a:lnTo>
                    <a:lnTo>
                      <a:pt x="7" y="14"/>
                    </a:lnTo>
                    <a:lnTo>
                      <a:pt x="10" y="6"/>
                    </a:lnTo>
                    <a:lnTo>
                      <a:pt x="16" y="0"/>
                    </a:lnTo>
                    <a:lnTo>
                      <a:pt x="14" y="0"/>
                    </a:lnTo>
                    <a:lnTo>
                      <a:pt x="14" y="0"/>
                    </a:lnTo>
                    <a:lnTo>
                      <a:pt x="14" y="0"/>
                    </a:lnTo>
                    <a:lnTo>
                      <a:pt x="14" y="0"/>
                    </a:lnTo>
                    <a:lnTo>
                      <a:pt x="13" y="0"/>
                    </a:lnTo>
                    <a:lnTo>
                      <a:pt x="13" y="0"/>
                    </a:lnTo>
                    <a:lnTo>
                      <a:pt x="13" y="0"/>
                    </a:lnTo>
                    <a:lnTo>
                      <a:pt x="12" y="0"/>
                    </a:lnTo>
                    <a:close/>
                    <a:moveTo>
                      <a:pt x="6" y="52"/>
                    </a:moveTo>
                    <a:lnTo>
                      <a:pt x="9" y="58"/>
                    </a:lnTo>
                    <a:lnTo>
                      <a:pt x="14" y="65"/>
                    </a:lnTo>
                    <a:lnTo>
                      <a:pt x="22" y="71"/>
                    </a:lnTo>
                    <a:lnTo>
                      <a:pt x="28" y="74"/>
                    </a:lnTo>
                    <a:lnTo>
                      <a:pt x="36" y="74"/>
                    </a:lnTo>
                    <a:lnTo>
                      <a:pt x="30" y="72"/>
                    </a:lnTo>
                    <a:lnTo>
                      <a:pt x="23" y="68"/>
                    </a:lnTo>
                    <a:lnTo>
                      <a:pt x="16" y="62"/>
                    </a:lnTo>
                    <a:lnTo>
                      <a:pt x="10" y="56"/>
                    </a:lnTo>
                    <a:lnTo>
                      <a:pt x="9" y="52"/>
                    </a:lnTo>
                    <a:lnTo>
                      <a:pt x="6" y="52"/>
                    </a:lnTo>
                    <a:close/>
                    <a:moveTo>
                      <a:pt x="68" y="74"/>
                    </a:moveTo>
                    <a:lnTo>
                      <a:pt x="74" y="71"/>
                    </a:lnTo>
                    <a:lnTo>
                      <a:pt x="81" y="65"/>
                    </a:lnTo>
                    <a:lnTo>
                      <a:pt x="87" y="59"/>
                    </a:lnTo>
                    <a:lnTo>
                      <a:pt x="87" y="58"/>
                    </a:lnTo>
                    <a:lnTo>
                      <a:pt x="87" y="58"/>
                    </a:lnTo>
                    <a:lnTo>
                      <a:pt x="87" y="58"/>
                    </a:lnTo>
                    <a:lnTo>
                      <a:pt x="86" y="56"/>
                    </a:lnTo>
                    <a:lnTo>
                      <a:pt x="86" y="56"/>
                    </a:lnTo>
                    <a:lnTo>
                      <a:pt x="86" y="55"/>
                    </a:lnTo>
                    <a:lnTo>
                      <a:pt x="86" y="55"/>
                    </a:lnTo>
                    <a:lnTo>
                      <a:pt x="86" y="55"/>
                    </a:lnTo>
                    <a:lnTo>
                      <a:pt x="86" y="56"/>
                    </a:lnTo>
                    <a:lnTo>
                      <a:pt x="80" y="62"/>
                    </a:lnTo>
                    <a:lnTo>
                      <a:pt x="73" y="68"/>
                    </a:lnTo>
                    <a:lnTo>
                      <a:pt x="65" y="72"/>
                    </a:lnTo>
                    <a:lnTo>
                      <a:pt x="60" y="74"/>
                    </a:lnTo>
                    <a:lnTo>
                      <a:pt x="68" y="74"/>
                    </a:lnTo>
                    <a:close/>
                  </a:path>
                </a:pathLst>
              </a:custGeom>
              <a:solidFill>
                <a:srgbClr val="559A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9" name="Freeform 927"/>
              <p:cNvSpPr>
                <a:spLocks noEditPoints="1"/>
              </p:cNvSpPr>
              <p:nvPr/>
            </p:nvSpPr>
            <p:spPr bwMode="auto">
              <a:xfrm>
                <a:off x="781" y="2315"/>
                <a:ext cx="83" cy="74"/>
              </a:xfrm>
              <a:custGeom>
                <a:avLst/>
                <a:gdLst>
                  <a:gd name="T0" fmla="*/ 7 w 83"/>
                  <a:gd name="T1" fmla="*/ 6 h 74"/>
                  <a:gd name="T2" fmla="*/ 1 w 83"/>
                  <a:gd name="T3" fmla="*/ 21 h 74"/>
                  <a:gd name="T4" fmla="*/ 0 w 83"/>
                  <a:gd name="T5" fmla="*/ 33 h 74"/>
                  <a:gd name="T6" fmla="*/ 1 w 83"/>
                  <a:gd name="T7" fmla="*/ 32 h 74"/>
                  <a:gd name="T8" fmla="*/ 1 w 83"/>
                  <a:gd name="T9" fmla="*/ 32 h 74"/>
                  <a:gd name="T10" fmla="*/ 3 w 83"/>
                  <a:gd name="T11" fmla="*/ 32 h 74"/>
                  <a:gd name="T12" fmla="*/ 3 w 83"/>
                  <a:gd name="T13" fmla="*/ 30 h 74"/>
                  <a:gd name="T14" fmla="*/ 6 w 83"/>
                  <a:gd name="T15" fmla="*/ 14 h 74"/>
                  <a:gd name="T16" fmla="*/ 16 w 83"/>
                  <a:gd name="T17" fmla="*/ 1 h 74"/>
                  <a:gd name="T18" fmla="*/ 16 w 83"/>
                  <a:gd name="T19" fmla="*/ 0 h 74"/>
                  <a:gd name="T20" fmla="*/ 16 w 83"/>
                  <a:gd name="T21" fmla="*/ 0 h 74"/>
                  <a:gd name="T22" fmla="*/ 14 w 83"/>
                  <a:gd name="T23" fmla="*/ 0 h 74"/>
                  <a:gd name="T24" fmla="*/ 13 w 83"/>
                  <a:gd name="T25" fmla="*/ 0 h 74"/>
                  <a:gd name="T26" fmla="*/ 13 w 83"/>
                  <a:gd name="T27" fmla="*/ 0 h 74"/>
                  <a:gd name="T28" fmla="*/ 13 w 83"/>
                  <a:gd name="T29" fmla="*/ 0 h 74"/>
                  <a:gd name="T30" fmla="*/ 13 w 83"/>
                  <a:gd name="T31" fmla="*/ 0 h 74"/>
                  <a:gd name="T32" fmla="*/ 13 w 83"/>
                  <a:gd name="T33" fmla="*/ 0 h 74"/>
                  <a:gd name="T34" fmla="*/ 6 w 83"/>
                  <a:gd name="T35" fmla="*/ 52 h 74"/>
                  <a:gd name="T36" fmla="*/ 13 w 83"/>
                  <a:gd name="T37" fmla="*/ 62 h 74"/>
                  <a:gd name="T38" fmla="*/ 27 w 83"/>
                  <a:gd name="T39" fmla="*/ 72 h 74"/>
                  <a:gd name="T40" fmla="*/ 57 w 83"/>
                  <a:gd name="T41" fmla="*/ 74 h 74"/>
                  <a:gd name="T42" fmla="*/ 70 w 83"/>
                  <a:gd name="T43" fmla="*/ 68 h 74"/>
                  <a:gd name="T44" fmla="*/ 83 w 83"/>
                  <a:gd name="T45" fmla="*/ 56 h 74"/>
                  <a:gd name="T46" fmla="*/ 83 w 83"/>
                  <a:gd name="T47" fmla="*/ 53 h 74"/>
                  <a:gd name="T48" fmla="*/ 83 w 83"/>
                  <a:gd name="T49" fmla="*/ 53 h 74"/>
                  <a:gd name="T50" fmla="*/ 83 w 83"/>
                  <a:gd name="T51" fmla="*/ 52 h 74"/>
                  <a:gd name="T52" fmla="*/ 83 w 83"/>
                  <a:gd name="T53" fmla="*/ 50 h 74"/>
                  <a:gd name="T54" fmla="*/ 80 w 83"/>
                  <a:gd name="T55" fmla="*/ 55 h 74"/>
                  <a:gd name="T56" fmla="*/ 68 w 83"/>
                  <a:gd name="T57" fmla="*/ 66 h 74"/>
                  <a:gd name="T58" fmla="*/ 54 w 83"/>
                  <a:gd name="T59" fmla="*/ 72 h 74"/>
                  <a:gd name="T60" fmla="*/ 36 w 83"/>
                  <a:gd name="T61" fmla="*/ 72 h 74"/>
                  <a:gd name="T62" fmla="*/ 22 w 83"/>
                  <a:gd name="T63" fmla="*/ 66 h 74"/>
                  <a:gd name="T64" fmla="*/ 10 w 83"/>
                  <a:gd name="T65" fmla="*/ 55 h 74"/>
                  <a:gd name="T66" fmla="*/ 6 w 83"/>
                  <a:gd name="T67"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13" y="0"/>
                    </a:moveTo>
                    <a:lnTo>
                      <a:pt x="7" y="6"/>
                    </a:lnTo>
                    <a:lnTo>
                      <a:pt x="4" y="14"/>
                    </a:lnTo>
                    <a:lnTo>
                      <a:pt x="1" y="21"/>
                    </a:lnTo>
                    <a:lnTo>
                      <a:pt x="0" y="32"/>
                    </a:lnTo>
                    <a:lnTo>
                      <a:pt x="0" y="33"/>
                    </a:lnTo>
                    <a:lnTo>
                      <a:pt x="0" y="32"/>
                    </a:lnTo>
                    <a:lnTo>
                      <a:pt x="1" y="32"/>
                    </a:lnTo>
                    <a:lnTo>
                      <a:pt x="1" y="32"/>
                    </a:lnTo>
                    <a:lnTo>
                      <a:pt x="1" y="32"/>
                    </a:lnTo>
                    <a:lnTo>
                      <a:pt x="1" y="32"/>
                    </a:lnTo>
                    <a:lnTo>
                      <a:pt x="3" y="32"/>
                    </a:lnTo>
                    <a:lnTo>
                      <a:pt x="3" y="30"/>
                    </a:lnTo>
                    <a:lnTo>
                      <a:pt x="3" y="30"/>
                    </a:lnTo>
                    <a:lnTo>
                      <a:pt x="4" y="23"/>
                    </a:lnTo>
                    <a:lnTo>
                      <a:pt x="6" y="14"/>
                    </a:lnTo>
                    <a:lnTo>
                      <a:pt x="10" y="7"/>
                    </a:lnTo>
                    <a:lnTo>
                      <a:pt x="16" y="1"/>
                    </a:lnTo>
                    <a:lnTo>
                      <a:pt x="17" y="0"/>
                    </a:lnTo>
                    <a:lnTo>
                      <a:pt x="16" y="0"/>
                    </a:lnTo>
                    <a:lnTo>
                      <a:pt x="16" y="0"/>
                    </a:lnTo>
                    <a:lnTo>
                      <a:pt x="16" y="0"/>
                    </a:lnTo>
                    <a:lnTo>
                      <a:pt x="14" y="0"/>
                    </a:lnTo>
                    <a:lnTo>
                      <a:pt x="14" y="0"/>
                    </a:lnTo>
                    <a:lnTo>
                      <a:pt x="14" y="0"/>
                    </a:lnTo>
                    <a:lnTo>
                      <a:pt x="13" y="0"/>
                    </a:lnTo>
                    <a:lnTo>
                      <a:pt x="13" y="0"/>
                    </a:lnTo>
                    <a:lnTo>
                      <a:pt x="13" y="0"/>
                    </a:lnTo>
                    <a:lnTo>
                      <a:pt x="13" y="0"/>
                    </a:lnTo>
                    <a:lnTo>
                      <a:pt x="13" y="0"/>
                    </a:lnTo>
                    <a:lnTo>
                      <a:pt x="13" y="0"/>
                    </a:lnTo>
                    <a:lnTo>
                      <a:pt x="13" y="0"/>
                    </a:lnTo>
                    <a:lnTo>
                      <a:pt x="13" y="0"/>
                    </a:lnTo>
                    <a:lnTo>
                      <a:pt x="13" y="0"/>
                    </a:lnTo>
                    <a:lnTo>
                      <a:pt x="13" y="0"/>
                    </a:lnTo>
                    <a:close/>
                    <a:moveTo>
                      <a:pt x="6" y="52"/>
                    </a:moveTo>
                    <a:lnTo>
                      <a:pt x="7" y="56"/>
                    </a:lnTo>
                    <a:lnTo>
                      <a:pt x="13" y="62"/>
                    </a:lnTo>
                    <a:lnTo>
                      <a:pt x="20" y="68"/>
                    </a:lnTo>
                    <a:lnTo>
                      <a:pt x="27" y="72"/>
                    </a:lnTo>
                    <a:lnTo>
                      <a:pt x="33" y="74"/>
                    </a:lnTo>
                    <a:lnTo>
                      <a:pt x="57" y="74"/>
                    </a:lnTo>
                    <a:lnTo>
                      <a:pt x="62" y="72"/>
                    </a:lnTo>
                    <a:lnTo>
                      <a:pt x="70" y="68"/>
                    </a:lnTo>
                    <a:lnTo>
                      <a:pt x="77" y="62"/>
                    </a:lnTo>
                    <a:lnTo>
                      <a:pt x="83" y="56"/>
                    </a:lnTo>
                    <a:lnTo>
                      <a:pt x="83" y="55"/>
                    </a:lnTo>
                    <a:lnTo>
                      <a:pt x="83" y="53"/>
                    </a:lnTo>
                    <a:lnTo>
                      <a:pt x="83" y="53"/>
                    </a:lnTo>
                    <a:lnTo>
                      <a:pt x="83" y="53"/>
                    </a:lnTo>
                    <a:lnTo>
                      <a:pt x="83" y="52"/>
                    </a:lnTo>
                    <a:lnTo>
                      <a:pt x="83" y="52"/>
                    </a:lnTo>
                    <a:lnTo>
                      <a:pt x="83" y="50"/>
                    </a:lnTo>
                    <a:lnTo>
                      <a:pt x="83" y="50"/>
                    </a:lnTo>
                    <a:lnTo>
                      <a:pt x="83" y="50"/>
                    </a:lnTo>
                    <a:lnTo>
                      <a:pt x="80" y="55"/>
                    </a:lnTo>
                    <a:lnTo>
                      <a:pt x="75" y="61"/>
                    </a:lnTo>
                    <a:lnTo>
                      <a:pt x="68" y="66"/>
                    </a:lnTo>
                    <a:lnTo>
                      <a:pt x="61" y="69"/>
                    </a:lnTo>
                    <a:lnTo>
                      <a:pt x="54" y="72"/>
                    </a:lnTo>
                    <a:lnTo>
                      <a:pt x="45" y="74"/>
                    </a:lnTo>
                    <a:lnTo>
                      <a:pt x="36" y="72"/>
                    </a:lnTo>
                    <a:lnTo>
                      <a:pt x="29" y="69"/>
                    </a:lnTo>
                    <a:lnTo>
                      <a:pt x="22" y="66"/>
                    </a:lnTo>
                    <a:lnTo>
                      <a:pt x="16" y="61"/>
                    </a:lnTo>
                    <a:lnTo>
                      <a:pt x="10" y="55"/>
                    </a:lnTo>
                    <a:lnTo>
                      <a:pt x="9" y="52"/>
                    </a:lnTo>
                    <a:lnTo>
                      <a:pt x="6" y="52"/>
                    </a:lnTo>
                    <a:close/>
                  </a:path>
                </a:pathLst>
              </a:custGeom>
              <a:solidFill>
                <a:srgbClr val="569D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0" name="Freeform 928"/>
              <p:cNvSpPr>
                <a:spLocks noEditPoints="1"/>
              </p:cNvSpPr>
              <p:nvPr/>
            </p:nvSpPr>
            <p:spPr bwMode="auto">
              <a:xfrm>
                <a:off x="784" y="2315"/>
                <a:ext cx="80" cy="74"/>
              </a:xfrm>
              <a:custGeom>
                <a:avLst/>
                <a:gdLst>
                  <a:gd name="T0" fmla="*/ 14 w 80"/>
                  <a:gd name="T1" fmla="*/ 0 h 74"/>
                  <a:gd name="T2" fmla="*/ 13 w 80"/>
                  <a:gd name="T3" fmla="*/ 1 h 74"/>
                  <a:gd name="T4" fmla="*/ 7 w 80"/>
                  <a:gd name="T5" fmla="*/ 7 h 74"/>
                  <a:gd name="T6" fmla="*/ 3 w 80"/>
                  <a:gd name="T7" fmla="*/ 14 h 74"/>
                  <a:gd name="T8" fmla="*/ 1 w 80"/>
                  <a:gd name="T9" fmla="*/ 23 h 74"/>
                  <a:gd name="T10" fmla="*/ 0 w 80"/>
                  <a:gd name="T11" fmla="*/ 30 h 74"/>
                  <a:gd name="T12" fmla="*/ 0 w 80"/>
                  <a:gd name="T13" fmla="*/ 30 h 74"/>
                  <a:gd name="T14" fmla="*/ 1 w 80"/>
                  <a:gd name="T15" fmla="*/ 30 h 74"/>
                  <a:gd name="T16" fmla="*/ 1 w 80"/>
                  <a:gd name="T17" fmla="*/ 30 h 74"/>
                  <a:gd name="T18" fmla="*/ 1 w 80"/>
                  <a:gd name="T19" fmla="*/ 30 h 74"/>
                  <a:gd name="T20" fmla="*/ 1 w 80"/>
                  <a:gd name="T21" fmla="*/ 29 h 74"/>
                  <a:gd name="T22" fmla="*/ 3 w 80"/>
                  <a:gd name="T23" fmla="*/ 29 h 74"/>
                  <a:gd name="T24" fmla="*/ 3 w 80"/>
                  <a:gd name="T25" fmla="*/ 29 h 74"/>
                  <a:gd name="T26" fmla="*/ 3 w 80"/>
                  <a:gd name="T27" fmla="*/ 29 h 74"/>
                  <a:gd name="T28" fmla="*/ 4 w 80"/>
                  <a:gd name="T29" fmla="*/ 23 h 74"/>
                  <a:gd name="T30" fmla="*/ 6 w 80"/>
                  <a:gd name="T31" fmla="*/ 16 h 74"/>
                  <a:gd name="T32" fmla="*/ 10 w 80"/>
                  <a:gd name="T33" fmla="*/ 8 h 74"/>
                  <a:gd name="T34" fmla="*/ 14 w 80"/>
                  <a:gd name="T35" fmla="*/ 3 h 74"/>
                  <a:gd name="T36" fmla="*/ 17 w 80"/>
                  <a:gd name="T37" fmla="*/ 0 h 74"/>
                  <a:gd name="T38" fmla="*/ 17 w 80"/>
                  <a:gd name="T39" fmla="*/ 0 h 74"/>
                  <a:gd name="T40" fmla="*/ 17 w 80"/>
                  <a:gd name="T41" fmla="*/ 0 h 74"/>
                  <a:gd name="T42" fmla="*/ 16 w 80"/>
                  <a:gd name="T43" fmla="*/ 0 h 74"/>
                  <a:gd name="T44" fmla="*/ 16 w 80"/>
                  <a:gd name="T45" fmla="*/ 0 h 74"/>
                  <a:gd name="T46" fmla="*/ 16 w 80"/>
                  <a:gd name="T47" fmla="*/ 0 h 74"/>
                  <a:gd name="T48" fmla="*/ 14 w 80"/>
                  <a:gd name="T49" fmla="*/ 0 h 74"/>
                  <a:gd name="T50" fmla="*/ 14 w 80"/>
                  <a:gd name="T51" fmla="*/ 0 h 74"/>
                  <a:gd name="T52" fmla="*/ 14 w 80"/>
                  <a:gd name="T53" fmla="*/ 0 h 74"/>
                  <a:gd name="T54" fmla="*/ 6 w 80"/>
                  <a:gd name="T55" fmla="*/ 52 h 74"/>
                  <a:gd name="T56" fmla="*/ 7 w 80"/>
                  <a:gd name="T57" fmla="*/ 55 h 74"/>
                  <a:gd name="T58" fmla="*/ 13 w 80"/>
                  <a:gd name="T59" fmla="*/ 61 h 74"/>
                  <a:gd name="T60" fmla="*/ 19 w 80"/>
                  <a:gd name="T61" fmla="*/ 66 h 74"/>
                  <a:gd name="T62" fmla="*/ 26 w 80"/>
                  <a:gd name="T63" fmla="*/ 69 h 74"/>
                  <a:gd name="T64" fmla="*/ 33 w 80"/>
                  <a:gd name="T65" fmla="*/ 72 h 74"/>
                  <a:gd name="T66" fmla="*/ 42 w 80"/>
                  <a:gd name="T67" fmla="*/ 74 h 74"/>
                  <a:gd name="T68" fmla="*/ 51 w 80"/>
                  <a:gd name="T69" fmla="*/ 72 h 74"/>
                  <a:gd name="T70" fmla="*/ 58 w 80"/>
                  <a:gd name="T71" fmla="*/ 69 h 74"/>
                  <a:gd name="T72" fmla="*/ 65 w 80"/>
                  <a:gd name="T73" fmla="*/ 66 h 74"/>
                  <a:gd name="T74" fmla="*/ 72 w 80"/>
                  <a:gd name="T75" fmla="*/ 61 h 74"/>
                  <a:gd name="T76" fmla="*/ 77 w 80"/>
                  <a:gd name="T77" fmla="*/ 55 h 74"/>
                  <a:gd name="T78" fmla="*/ 80 w 80"/>
                  <a:gd name="T79" fmla="*/ 50 h 74"/>
                  <a:gd name="T80" fmla="*/ 80 w 80"/>
                  <a:gd name="T81" fmla="*/ 49 h 74"/>
                  <a:gd name="T82" fmla="*/ 80 w 80"/>
                  <a:gd name="T83" fmla="*/ 49 h 74"/>
                  <a:gd name="T84" fmla="*/ 80 w 80"/>
                  <a:gd name="T85" fmla="*/ 48 h 74"/>
                  <a:gd name="T86" fmla="*/ 80 w 80"/>
                  <a:gd name="T87" fmla="*/ 48 h 74"/>
                  <a:gd name="T88" fmla="*/ 78 w 80"/>
                  <a:gd name="T89" fmla="*/ 48 h 74"/>
                  <a:gd name="T90" fmla="*/ 78 w 80"/>
                  <a:gd name="T91" fmla="*/ 46 h 74"/>
                  <a:gd name="T92" fmla="*/ 78 w 80"/>
                  <a:gd name="T93" fmla="*/ 46 h 74"/>
                  <a:gd name="T94" fmla="*/ 78 w 80"/>
                  <a:gd name="T95" fmla="*/ 45 h 74"/>
                  <a:gd name="T96" fmla="*/ 78 w 80"/>
                  <a:gd name="T97" fmla="*/ 46 h 74"/>
                  <a:gd name="T98" fmla="*/ 74 w 80"/>
                  <a:gd name="T99" fmla="*/ 53 h 74"/>
                  <a:gd name="T100" fmla="*/ 70 w 80"/>
                  <a:gd name="T101" fmla="*/ 59 h 74"/>
                  <a:gd name="T102" fmla="*/ 64 w 80"/>
                  <a:gd name="T103" fmla="*/ 63 h 74"/>
                  <a:gd name="T104" fmla="*/ 58 w 80"/>
                  <a:gd name="T105" fmla="*/ 66 h 74"/>
                  <a:gd name="T106" fmla="*/ 51 w 80"/>
                  <a:gd name="T107" fmla="*/ 69 h 74"/>
                  <a:gd name="T108" fmla="*/ 42 w 80"/>
                  <a:gd name="T109" fmla="*/ 71 h 74"/>
                  <a:gd name="T110" fmla="*/ 35 w 80"/>
                  <a:gd name="T111" fmla="*/ 69 h 74"/>
                  <a:gd name="T112" fmla="*/ 27 w 80"/>
                  <a:gd name="T113" fmla="*/ 66 h 74"/>
                  <a:gd name="T114" fmla="*/ 20 w 80"/>
                  <a:gd name="T115" fmla="*/ 63 h 74"/>
                  <a:gd name="T116" fmla="*/ 14 w 80"/>
                  <a:gd name="T117" fmla="*/ 59 h 74"/>
                  <a:gd name="T118" fmla="*/ 10 w 80"/>
                  <a:gd name="T119" fmla="*/ 53 h 74"/>
                  <a:gd name="T120" fmla="*/ 8 w 80"/>
                  <a:gd name="T121" fmla="*/ 52 h 74"/>
                  <a:gd name="T122" fmla="*/ 6 w 80"/>
                  <a:gd name="T123"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4">
                    <a:moveTo>
                      <a:pt x="14" y="0"/>
                    </a:moveTo>
                    <a:lnTo>
                      <a:pt x="13" y="1"/>
                    </a:lnTo>
                    <a:lnTo>
                      <a:pt x="7" y="7"/>
                    </a:lnTo>
                    <a:lnTo>
                      <a:pt x="3" y="14"/>
                    </a:lnTo>
                    <a:lnTo>
                      <a:pt x="1" y="23"/>
                    </a:lnTo>
                    <a:lnTo>
                      <a:pt x="0" y="30"/>
                    </a:lnTo>
                    <a:lnTo>
                      <a:pt x="0" y="30"/>
                    </a:lnTo>
                    <a:lnTo>
                      <a:pt x="1" y="30"/>
                    </a:lnTo>
                    <a:lnTo>
                      <a:pt x="1" y="30"/>
                    </a:lnTo>
                    <a:lnTo>
                      <a:pt x="1" y="30"/>
                    </a:lnTo>
                    <a:lnTo>
                      <a:pt x="1" y="29"/>
                    </a:lnTo>
                    <a:lnTo>
                      <a:pt x="3" y="29"/>
                    </a:lnTo>
                    <a:lnTo>
                      <a:pt x="3" y="29"/>
                    </a:lnTo>
                    <a:lnTo>
                      <a:pt x="3" y="29"/>
                    </a:lnTo>
                    <a:lnTo>
                      <a:pt x="4" y="23"/>
                    </a:lnTo>
                    <a:lnTo>
                      <a:pt x="6" y="16"/>
                    </a:lnTo>
                    <a:lnTo>
                      <a:pt x="10" y="8"/>
                    </a:lnTo>
                    <a:lnTo>
                      <a:pt x="14" y="3"/>
                    </a:lnTo>
                    <a:lnTo>
                      <a:pt x="17" y="0"/>
                    </a:lnTo>
                    <a:lnTo>
                      <a:pt x="17" y="0"/>
                    </a:lnTo>
                    <a:lnTo>
                      <a:pt x="17" y="0"/>
                    </a:lnTo>
                    <a:lnTo>
                      <a:pt x="16" y="0"/>
                    </a:lnTo>
                    <a:lnTo>
                      <a:pt x="16" y="0"/>
                    </a:lnTo>
                    <a:lnTo>
                      <a:pt x="16" y="0"/>
                    </a:lnTo>
                    <a:lnTo>
                      <a:pt x="14" y="0"/>
                    </a:lnTo>
                    <a:lnTo>
                      <a:pt x="14" y="0"/>
                    </a:lnTo>
                    <a:lnTo>
                      <a:pt x="14" y="0"/>
                    </a:lnTo>
                    <a:close/>
                    <a:moveTo>
                      <a:pt x="6" y="52"/>
                    </a:moveTo>
                    <a:lnTo>
                      <a:pt x="7" y="55"/>
                    </a:lnTo>
                    <a:lnTo>
                      <a:pt x="13" y="61"/>
                    </a:lnTo>
                    <a:lnTo>
                      <a:pt x="19" y="66"/>
                    </a:lnTo>
                    <a:lnTo>
                      <a:pt x="26" y="69"/>
                    </a:lnTo>
                    <a:lnTo>
                      <a:pt x="33" y="72"/>
                    </a:lnTo>
                    <a:lnTo>
                      <a:pt x="42" y="74"/>
                    </a:lnTo>
                    <a:lnTo>
                      <a:pt x="51" y="72"/>
                    </a:lnTo>
                    <a:lnTo>
                      <a:pt x="58" y="69"/>
                    </a:lnTo>
                    <a:lnTo>
                      <a:pt x="65" y="66"/>
                    </a:lnTo>
                    <a:lnTo>
                      <a:pt x="72" y="61"/>
                    </a:lnTo>
                    <a:lnTo>
                      <a:pt x="77" y="55"/>
                    </a:lnTo>
                    <a:lnTo>
                      <a:pt x="80" y="50"/>
                    </a:lnTo>
                    <a:lnTo>
                      <a:pt x="80" y="49"/>
                    </a:lnTo>
                    <a:lnTo>
                      <a:pt x="80" y="49"/>
                    </a:lnTo>
                    <a:lnTo>
                      <a:pt x="80" y="48"/>
                    </a:lnTo>
                    <a:lnTo>
                      <a:pt x="80" y="48"/>
                    </a:lnTo>
                    <a:lnTo>
                      <a:pt x="78" y="48"/>
                    </a:lnTo>
                    <a:lnTo>
                      <a:pt x="78" y="46"/>
                    </a:lnTo>
                    <a:lnTo>
                      <a:pt x="78" y="46"/>
                    </a:lnTo>
                    <a:lnTo>
                      <a:pt x="78" y="45"/>
                    </a:lnTo>
                    <a:lnTo>
                      <a:pt x="78" y="46"/>
                    </a:lnTo>
                    <a:lnTo>
                      <a:pt x="74" y="53"/>
                    </a:lnTo>
                    <a:lnTo>
                      <a:pt x="70" y="59"/>
                    </a:lnTo>
                    <a:lnTo>
                      <a:pt x="64" y="63"/>
                    </a:lnTo>
                    <a:lnTo>
                      <a:pt x="58" y="66"/>
                    </a:lnTo>
                    <a:lnTo>
                      <a:pt x="51" y="69"/>
                    </a:lnTo>
                    <a:lnTo>
                      <a:pt x="42" y="71"/>
                    </a:lnTo>
                    <a:lnTo>
                      <a:pt x="35" y="69"/>
                    </a:lnTo>
                    <a:lnTo>
                      <a:pt x="27" y="66"/>
                    </a:lnTo>
                    <a:lnTo>
                      <a:pt x="20" y="63"/>
                    </a:lnTo>
                    <a:lnTo>
                      <a:pt x="14" y="59"/>
                    </a:lnTo>
                    <a:lnTo>
                      <a:pt x="10" y="53"/>
                    </a:lnTo>
                    <a:lnTo>
                      <a:pt x="8" y="52"/>
                    </a:lnTo>
                    <a:lnTo>
                      <a:pt x="6" y="52"/>
                    </a:lnTo>
                    <a:close/>
                  </a:path>
                </a:pathLst>
              </a:custGeom>
              <a:solidFill>
                <a:srgbClr val="57A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1" name="Freeform 929"/>
              <p:cNvSpPr>
                <a:spLocks noEditPoints="1"/>
              </p:cNvSpPr>
              <p:nvPr/>
            </p:nvSpPr>
            <p:spPr bwMode="auto">
              <a:xfrm>
                <a:off x="787" y="2315"/>
                <a:ext cx="75" cy="71"/>
              </a:xfrm>
              <a:custGeom>
                <a:avLst/>
                <a:gdLst>
                  <a:gd name="T0" fmla="*/ 14 w 75"/>
                  <a:gd name="T1" fmla="*/ 0 h 71"/>
                  <a:gd name="T2" fmla="*/ 11 w 75"/>
                  <a:gd name="T3" fmla="*/ 3 h 71"/>
                  <a:gd name="T4" fmla="*/ 7 w 75"/>
                  <a:gd name="T5" fmla="*/ 8 h 71"/>
                  <a:gd name="T6" fmla="*/ 3 w 75"/>
                  <a:gd name="T7" fmla="*/ 16 h 71"/>
                  <a:gd name="T8" fmla="*/ 1 w 75"/>
                  <a:gd name="T9" fmla="*/ 23 h 71"/>
                  <a:gd name="T10" fmla="*/ 0 w 75"/>
                  <a:gd name="T11" fmla="*/ 29 h 71"/>
                  <a:gd name="T12" fmla="*/ 0 w 75"/>
                  <a:gd name="T13" fmla="*/ 29 h 71"/>
                  <a:gd name="T14" fmla="*/ 1 w 75"/>
                  <a:gd name="T15" fmla="*/ 29 h 71"/>
                  <a:gd name="T16" fmla="*/ 1 w 75"/>
                  <a:gd name="T17" fmla="*/ 29 h 71"/>
                  <a:gd name="T18" fmla="*/ 1 w 75"/>
                  <a:gd name="T19" fmla="*/ 29 h 71"/>
                  <a:gd name="T20" fmla="*/ 1 w 75"/>
                  <a:gd name="T21" fmla="*/ 29 h 71"/>
                  <a:gd name="T22" fmla="*/ 3 w 75"/>
                  <a:gd name="T23" fmla="*/ 29 h 71"/>
                  <a:gd name="T24" fmla="*/ 3 w 75"/>
                  <a:gd name="T25" fmla="*/ 29 h 71"/>
                  <a:gd name="T26" fmla="*/ 3 w 75"/>
                  <a:gd name="T27" fmla="*/ 27 h 71"/>
                  <a:gd name="T28" fmla="*/ 3 w 75"/>
                  <a:gd name="T29" fmla="*/ 24 h 71"/>
                  <a:gd name="T30" fmla="*/ 5 w 75"/>
                  <a:gd name="T31" fmla="*/ 17 h 71"/>
                  <a:gd name="T32" fmla="*/ 8 w 75"/>
                  <a:gd name="T33" fmla="*/ 11 h 71"/>
                  <a:gd name="T34" fmla="*/ 13 w 75"/>
                  <a:gd name="T35" fmla="*/ 6 h 71"/>
                  <a:gd name="T36" fmla="*/ 19 w 75"/>
                  <a:gd name="T37" fmla="*/ 1 h 71"/>
                  <a:gd name="T38" fmla="*/ 19 w 75"/>
                  <a:gd name="T39" fmla="*/ 1 h 71"/>
                  <a:gd name="T40" fmla="*/ 19 w 75"/>
                  <a:gd name="T41" fmla="*/ 1 h 71"/>
                  <a:gd name="T42" fmla="*/ 19 w 75"/>
                  <a:gd name="T43" fmla="*/ 1 h 71"/>
                  <a:gd name="T44" fmla="*/ 17 w 75"/>
                  <a:gd name="T45" fmla="*/ 1 h 71"/>
                  <a:gd name="T46" fmla="*/ 17 w 75"/>
                  <a:gd name="T47" fmla="*/ 0 h 71"/>
                  <a:gd name="T48" fmla="*/ 17 w 75"/>
                  <a:gd name="T49" fmla="*/ 0 h 71"/>
                  <a:gd name="T50" fmla="*/ 16 w 75"/>
                  <a:gd name="T51" fmla="*/ 0 h 71"/>
                  <a:gd name="T52" fmla="*/ 16 w 75"/>
                  <a:gd name="T53" fmla="*/ 0 h 71"/>
                  <a:gd name="T54" fmla="*/ 14 w 75"/>
                  <a:gd name="T55" fmla="*/ 0 h 71"/>
                  <a:gd name="T56" fmla="*/ 5 w 75"/>
                  <a:gd name="T57" fmla="*/ 52 h 71"/>
                  <a:gd name="T58" fmla="*/ 7 w 75"/>
                  <a:gd name="T59" fmla="*/ 53 h 71"/>
                  <a:gd name="T60" fmla="*/ 11 w 75"/>
                  <a:gd name="T61" fmla="*/ 59 h 71"/>
                  <a:gd name="T62" fmla="*/ 17 w 75"/>
                  <a:gd name="T63" fmla="*/ 63 h 71"/>
                  <a:gd name="T64" fmla="*/ 24 w 75"/>
                  <a:gd name="T65" fmla="*/ 66 h 71"/>
                  <a:gd name="T66" fmla="*/ 32 w 75"/>
                  <a:gd name="T67" fmla="*/ 69 h 71"/>
                  <a:gd name="T68" fmla="*/ 39 w 75"/>
                  <a:gd name="T69" fmla="*/ 71 h 71"/>
                  <a:gd name="T70" fmla="*/ 48 w 75"/>
                  <a:gd name="T71" fmla="*/ 69 h 71"/>
                  <a:gd name="T72" fmla="*/ 55 w 75"/>
                  <a:gd name="T73" fmla="*/ 66 h 71"/>
                  <a:gd name="T74" fmla="*/ 61 w 75"/>
                  <a:gd name="T75" fmla="*/ 63 h 71"/>
                  <a:gd name="T76" fmla="*/ 67 w 75"/>
                  <a:gd name="T77" fmla="*/ 59 h 71"/>
                  <a:gd name="T78" fmla="*/ 71 w 75"/>
                  <a:gd name="T79" fmla="*/ 53 h 71"/>
                  <a:gd name="T80" fmla="*/ 75 w 75"/>
                  <a:gd name="T81" fmla="*/ 46 h 71"/>
                  <a:gd name="T82" fmla="*/ 75 w 75"/>
                  <a:gd name="T83" fmla="*/ 45 h 71"/>
                  <a:gd name="T84" fmla="*/ 75 w 75"/>
                  <a:gd name="T85" fmla="*/ 45 h 71"/>
                  <a:gd name="T86" fmla="*/ 75 w 75"/>
                  <a:gd name="T87" fmla="*/ 45 h 71"/>
                  <a:gd name="T88" fmla="*/ 75 w 75"/>
                  <a:gd name="T89" fmla="*/ 43 h 71"/>
                  <a:gd name="T90" fmla="*/ 75 w 75"/>
                  <a:gd name="T91" fmla="*/ 43 h 71"/>
                  <a:gd name="T92" fmla="*/ 75 w 75"/>
                  <a:gd name="T93" fmla="*/ 42 h 71"/>
                  <a:gd name="T94" fmla="*/ 75 w 75"/>
                  <a:gd name="T95" fmla="*/ 42 h 71"/>
                  <a:gd name="T96" fmla="*/ 74 w 75"/>
                  <a:gd name="T97" fmla="*/ 40 h 71"/>
                  <a:gd name="T98" fmla="*/ 74 w 75"/>
                  <a:gd name="T99" fmla="*/ 40 h 71"/>
                  <a:gd name="T100" fmla="*/ 72 w 75"/>
                  <a:gd name="T101" fmla="*/ 45 h 71"/>
                  <a:gd name="T102" fmla="*/ 69 w 75"/>
                  <a:gd name="T103" fmla="*/ 52 h 71"/>
                  <a:gd name="T104" fmla="*/ 65 w 75"/>
                  <a:gd name="T105" fmla="*/ 56 h 71"/>
                  <a:gd name="T106" fmla="*/ 59 w 75"/>
                  <a:gd name="T107" fmla="*/ 61 h 71"/>
                  <a:gd name="T108" fmla="*/ 53 w 75"/>
                  <a:gd name="T109" fmla="*/ 65 h 71"/>
                  <a:gd name="T110" fmla="*/ 46 w 75"/>
                  <a:gd name="T111" fmla="*/ 66 h 71"/>
                  <a:gd name="T112" fmla="*/ 39 w 75"/>
                  <a:gd name="T113" fmla="*/ 68 h 71"/>
                  <a:gd name="T114" fmla="*/ 32 w 75"/>
                  <a:gd name="T115" fmla="*/ 66 h 71"/>
                  <a:gd name="T116" fmla="*/ 24 w 75"/>
                  <a:gd name="T117" fmla="*/ 65 h 71"/>
                  <a:gd name="T118" fmla="*/ 19 w 75"/>
                  <a:gd name="T119" fmla="*/ 61 h 71"/>
                  <a:gd name="T120" fmla="*/ 13 w 75"/>
                  <a:gd name="T121" fmla="*/ 56 h 71"/>
                  <a:gd name="T122" fmla="*/ 10 w 75"/>
                  <a:gd name="T123" fmla="*/ 52 h 71"/>
                  <a:gd name="T124" fmla="*/ 5 w 75"/>
                  <a:gd name="T125" fmla="*/ 5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 h="71">
                    <a:moveTo>
                      <a:pt x="14" y="0"/>
                    </a:moveTo>
                    <a:lnTo>
                      <a:pt x="11" y="3"/>
                    </a:lnTo>
                    <a:lnTo>
                      <a:pt x="7" y="8"/>
                    </a:lnTo>
                    <a:lnTo>
                      <a:pt x="3" y="16"/>
                    </a:lnTo>
                    <a:lnTo>
                      <a:pt x="1" y="23"/>
                    </a:lnTo>
                    <a:lnTo>
                      <a:pt x="0" y="29"/>
                    </a:lnTo>
                    <a:lnTo>
                      <a:pt x="0" y="29"/>
                    </a:lnTo>
                    <a:lnTo>
                      <a:pt x="1" y="29"/>
                    </a:lnTo>
                    <a:lnTo>
                      <a:pt x="1" y="29"/>
                    </a:lnTo>
                    <a:lnTo>
                      <a:pt x="1" y="29"/>
                    </a:lnTo>
                    <a:lnTo>
                      <a:pt x="1" y="29"/>
                    </a:lnTo>
                    <a:lnTo>
                      <a:pt x="3" y="29"/>
                    </a:lnTo>
                    <a:lnTo>
                      <a:pt x="3" y="29"/>
                    </a:lnTo>
                    <a:lnTo>
                      <a:pt x="3" y="27"/>
                    </a:lnTo>
                    <a:lnTo>
                      <a:pt x="3" y="24"/>
                    </a:lnTo>
                    <a:lnTo>
                      <a:pt x="5" y="17"/>
                    </a:lnTo>
                    <a:lnTo>
                      <a:pt x="8" y="11"/>
                    </a:lnTo>
                    <a:lnTo>
                      <a:pt x="13" y="6"/>
                    </a:lnTo>
                    <a:lnTo>
                      <a:pt x="19" y="1"/>
                    </a:lnTo>
                    <a:lnTo>
                      <a:pt x="19" y="1"/>
                    </a:lnTo>
                    <a:lnTo>
                      <a:pt x="19" y="1"/>
                    </a:lnTo>
                    <a:lnTo>
                      <a:pt x="19" y="1"/>
                    </a:lnTo>
                    <a:lnTo>
                      <a:pt x="17" y="1"/>
                    </a:lnTo>
                    <a:lnTo>
                      <a:pt x="17" y="0"/>
                    </a:lnTo>
                    <a:lnTo>
                      <a:pt x="17" y="0"/>
                    </a:lnTo>
                    <a:lnTo>
                      <a:pt x="16" y="0"/>
                    </a:lnTo>
                    <a:lnTo>
                      <a:pt x="16" y="0"/>
                    </a:lnTo>
                    <a:lnTo>
                      <a:pt x="14" y="0"/>
                    </a:lnTo>
                    <a:close/>
                    <a:moveTo>
                      <a:pt x="5" y="52"/>
                    </a:moveTo>
                    <a:lnTo>
                      <a:pt x="7" y="53"/>
                    </a:lnTo>
                    <a:lnTo>
                      <a:pt x="11" y="59"/>
                    </a:lnTo>
                    <a:lnTo>
                      <a:pt x="17" y="63"/>
                    </a:lnTo>
                    <a:lnTo>
                      <a:pt x="24" y="66"/>
                    </a:lnTo>
                    <a:lnTo>
                      <a:pt x="32" y="69"/>
                    </a:lnTo>
                    <a:lnTo>
                      <a:pt x="39" y="71"/>
                    </a:lnTo>
                    <a:lnTo>
                      <a:pt x="48" y="69"/>
                    </a:lnTo>
                    <a:lnTo>
                      <a:pt x="55" y="66"/>
                    </a:lnTo>
                    <a:lnTo>
                      <a:pt x="61" y="63"/>
                    </a:lnTo>
                    <a:lnTo>
                      <a:pt x="67" y="59"/>
                    </a:lnTo>
                    <a:lnTo>
                      <a:pt x="71" y="53"/>
                    </a:lnTo>
                    <a:lnTo>
                      <a:pt x="75" y="46"/>
                    </a:lnTo>
                    <a:lnTo>
                      <a:pt x="75" y="45"/>
                    </a:lnTo>
                    <a:lnTo>
                      <a:pt x="75" y="45"/>
                    </a:lnTo>
                    <a:lnTo>
                      <a:pt x="75" y="45"/>
                    </a:lnTo>
                    <a:lnTo>
                      <a:pt x="75" y="43"/>
                    </a:lnTo>
                    <a:lnTo>
                      <a:pt x="75" y="43"/>
                    </a:lnTo>
                    <a:lnTo>
                      <a:pt x="75" y="42"/>
                    </a:lnTo>
                    <a:lnTo>
                      <a:pt x="75" y="42"/>
                    </a:lnTo>
                    <a:lnTo>
                      <a:pt x="74" y="40"/>
                    </a:lnTo>
                    <a:lnTo>
                      <a:pt x="74" y="40"/>
                    </a:lnTo>
                    <a:lnTo>
                      <a:pt x="72" y="45"/>
                    </a:lnTo>
                    <a:lnTo>
                      <a:pt x="69" y="52"/>
                    </a:lnTo>
                    <a:lnTo>
                      <a:pt x="65" y="56"/>
                    </a:lnTo>
                    <a:lnTo>
                      <a:pt x="59" y="61"/>
                    </a:lnTo>
                    <a:lnTo>
                      <a:pt x="53" y="65"/>
                    </a:lnTo>
                    <a:lnTo>
                      <a:pt x="46" y="66"/>
                    </a:lnTo>
                    <a:lnTo>
                      <a:pt x="39" y="68"/>
                    </a:lnTo>
                    <a:lnTo>
                      <a:pt x="32" y="66"/>
                    </a:lnTo>
                    <a:lnTo>
                      <a:pt x="24" y="65"/>
                    </a:lnTo>
                    <a:lnTo>
                      <a:pt x="19" y="61"/>
                    </a:lnTo>
                    <a:lnTo>
                      <a:pt x="13" y="56"/>
                    </a:lnTo>
                    <a:lnTo>
                      <a:pt x="10" y="52"/>
                    </a:lnTo>
                    <a:lnTo>
                      <a:pt x="5" y="52"/>
                    </a:lnTo>
                    <a:close/>
                  </a:path>
                </a:pathLst>
              </a:custGeom>
              <a:solidFill>
                <a:srgbClr val="58A3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2" name="Freeform 930"/>
              <p:cNvSpPr>
                <a:spLocks noEditPoints="1"/>
              </p:cNvSpPr>
              <p:nvPr/>
            </p:nvSpPr>
            <p:spPr bwMode="auto">
              <a:xfrm>
                <a:off x="790" y="2316"/>
                <a:ext cx="71" cy="67"/>
              </a:xfrm>
              <a:custGeom>
                <a:avLst/>
                <a:gdLst>
                  <a:gd name="T0" fmla="*/ 16 w 71"/>
                  <a:gd name="T1" fmla="*/ 0 h 67"/>
                  <a:gd name="T2" fmla="*/ 5 w 71"/>
                  <a:gd name="T3" fmla="*/ 10 h 67"/>
                  <a:gd name="T4" fmla="*/ 0 w 71"/>
                  <a:gd name="T5" fmla="*/ 23 h 67"/>
                  <a:gd name="T6" fmla="*/ 0 w 71"/>
                  <a:gd name="T7" fmla="*/ 26 h 67"/>
                  <a:gd name="T8" fmla="*/ 1 w 71"/>
                  <a:gd name="T9" fmla="*/ 26 h 67"/>
                  <a:gd name="T10" fmla="*/ 1 w 71"/>
                  <a:gd name="T11" fmla="*/ 26 h 67"/>
                  <a:gd name="T12" fmla="*/ 2 w 71"/>
                  <a:gd name="T13" fmla="*/ 26 h 67"/>
                  <a:gd name="T14" fmla="*/ 2 w 71"/>
                  <a:gd name="T15" fmla="*/ 23 h 67"/>
                  <a:gd name="T16" fmla="*/ 8 w 71"/>
                  <a:gd name="T17" fmla="*/ 12 h 67"/>
                  <a:gd name="T18" fmla="*/ 17 w 71"/>
                  <a:gd name="T19" fmla="*/ 2 h 67"/>
                  <a:gd name="T20" fmla="*/ 20 w 71"/>
                  <a:gd name="T21" fmla="*/ 0 h 67"/>
                  <a:gd name="T22" fmla="*/ 20 w 71"/>
                  <a:gd name="T23" fmla="*/ 0 h 67"/>
                  <a:gd name="T24" fmla="*/ 18 w 71"/>
                  <a:gd name="T25" fmla="*/ 0 h 67"/>
                  <a:gd name="T26" fmla="*/ 17 w 71"/>
                  <a:gd name="T27" fmla="*/ 0 h 67"/>
                  <a:gd name="T28" fmla="*/ 7 w 71"/>
                  <a:gd name="T29" fmla="*/ 51 h 67"/>
                  <a:gd name="T30" fmla="*/ 16 w 71"/>
                  <a:gd name="T31" fmla="*/ 60 h 67"/>
                  <a:gd name="T32" fmla="*/ 29 w 71"/>
                  <a:gd name="T33" fmla="*/ 65 h 67"/>
                  <a:gd name="T34" fmla="*/ 43 w 71"/>
                  <a:gd name="T35" fmla="*/ 65 h 67"/>
                  <a:gd name="T36" fmla="*/ 56 w 71"/>
                  <a:gd name="T37" fmla="*/ 60 h 67"/>
                  <a:gd name="T38" fmla="*/ 66 w 71"/>
                  <a:gd name="T39" fmla="*/ 51 h 67"/>
                  <a:gd name="T40" fmla="*/ 71 w 71"/>
                  <a:gd name="T41" fmla="*/ 39 h 67"/>
                  <a:gd name="T42" fmla="*/ 71 w 71"/>
                  <a:gd name="T43" fmla="*/ 38 h 67"/>
                  <a:gd name="T44" fmla="*/ 71 w 71"/>
                  <a:gd name="T45" fmla="*/ 36 h 67"/>
                  <a:gd name="T46" fmla="*/ 69 w 71"/>
                  <a:gd name="T47" fmla="*/ 35 h 67"/>
                  <a:gd name="T48" fmla="*/ 69 w 71"/>
                  <a:gd name="T49" fmla="*/ 33 h 67"/>
                  <a:gd name="T50" fmla="*/ 66 w 71"/>
                  <a:gd name="T51" fmla="*/ 44 h 67"/>
                  <a:gd name="T52" fmla="*/ 59 w 71"/>
                  <a:gd name="T53" fmla="*/ 54 h 67"/>
                  <a:gd name="T54" fmla="*/ 49 w 71"/>
                  <a:gd name="T55" fmla="*/ 61 h 67"/>
                  <a:gd name="T56" fmla="*/ 36 w 71"/>
                  <a:gd name="T57" fmla="*/ 64 h 67"/>
                  <a:gd name="T58" fmla="*/ 23 w 71"/>
                  <a:gd name="T59" fmla="*/ 61 h 67"/>
                  <a:gd name="T60" fmla="*/ 13 w 71"/>
                  <a:gd name="T61" fmla="*/ 54 h 67"/>
                  <a:gd name="T62" fmla="*/ 7 w 71"/>
                  <a:gd name="T6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67">
                    <a:moveTo>
                      <a:pt x="16" y="0"/>
                    </a:moveTo>
                    <a:lnTo>
                      <a:pt x="16" y="0"/>
                    </a:lnTo>
                    <a:lnTo>
                      <a:pt x="10" y="5"/>
                    </a:lnTo>
                    <a:lnTo>
                      <a:pt x="5" y="10"/>
                    </a:lnTo>
                    <a:lnTo>
                      <a:pt x="2" y="16"/>
                    </a:lnTo>
                    <a:lnTo>
                      <a:pt x="0" y="23"/>
                    </a:lnTo>
                    <a:lnTo>
                      <a:pt x="0" y="26"/>
                    </a:lnTo>
                    <a:lnTo>
                      <a:pt x="0" y="26"/>
                    </a:lnTo>
                    <a:lnTo>
                      <a:pt x="1" y="26"/>
                    </a:lnTo>
                    <a:lnTo>
                      <a:pt x="1" y="26"/>
                    </a:lnTo>
                    <a:lnTo>
                      <a:pt x="1" y="26"/>
                    </a:lnTo>
                    <a:lnTo>
                      <a:pt x="1" y="26"/>
                    </a:lnTo>
                    <a:lnTo>
                      <a:pt x="2" y="26"/>
                    </a:lnTo>
                    <a:lnTo>
                      <a:pt x="2" y="26"/>
                    </a:lnTo>
                    <a:lnTo>
                      <a:pt x="2" y="26"/>
                    </a:lnTo>
                    <a:lnTo>
                      <a:pt x="2" y="23"/>
                    </a:lnTo>
                    <a:lnTo>
                      <a:pt x="5" y="18"/>
                    </a:lnTo>
                    <a:lnTo>
                      <a:pt x="8" y="12"/>
                    </a:lnTo>
                    <a:lnTo>
                      <a:pt x="13" y="6"/>
                    </a:lnTo>
                    <a:lnTo>
                      <a:pt x="17" y="2"/>
                    </a:lnTo>
                    <a:lnTo>
                      <a:pt x="21" y="0"/>
                    </a:lnTo>
                    <a:lnTo>
                      <a:pt x="20" y="0"/>
                    </a:lnTo>
                    <a:lnTo>
                      <a:pt x="20" y="0"/>
                    </a:lnTo>
                    <a:lnTo>
                      <a:pt x="20" y="0"/>
                    </a:lnTo>
                    <a:lnTo>
                      <a:pt x="18" y="0"/>
                    </a:lnTo>
                    <a:lnTo>
                      <a:pt x="18" y="0"/>
                    </a:lnTo>
                    <a:lnTo>
                      <a:pt x="17" y="0"/>
                    </a:lnTo>
                    <a:lnTo>
                      <a:pt x="17" y="0"/>
                    </a:lnTo>
                    <a:lnTo>
                      <a:pt x="16" y="0"/>
                    </a:lnTo>
                    <a:close/>
                    <a:moveTo>
                      <a:pt x="7" y="51"/>
                    </a:moveTo>
                    <a:lnTo>
                      <a:pt x="10" y="55"/>
                    </a:lnTo>
                    <a:lnTo>
                      <a:pt x="16" y="60"/>
                    </a:lnTo>
                    <a:lnTo>
                      <a:pt x="21" y="64"/>
                    </a:lnTo>
                    <a:lnTo>
                      <a:pt x="29" y="65"/>
                    </a:lnTo>
                    <a:lnTo>
                      <a:pt x="36" y="67"/>
                    </a:lnTo>
                    <a:lnTo>
                      <a:pt x="43" y="65"/>
                    </a:lnTo>
                    <a:lnTo>
                      <a:pt x="50" y="64"/>
                    </a:lnTo>
                    <a:lnTo>
                      <a:pt x="56" y="60"/>
                    </a:lnTo>
                    <a:lnTo>
                      <a:pt x="62" y="55"/>
                    </a:lnTo>
                    <a:lnTo>
                      <a:pt x="66" y="51"/>
                    </a:lnTo>
                    <a:lnTo>
                      <a:pt x="69" y="44"/>
                    </a:lnTo>
                    <a:lnTo>
                      <a:pt x="71" y="39"/>
                    </a:lnTo>
                    <a:lnTo>
                      <a:pt x="71" y="38"/>
                    </a:lnTo>
                    <a:lnTo>
                      <a:pt x="71" y="38"/>
                    </a:lnTo>
                    <a:lnTo>
                      <a:pt x="71" y="38"/>
                    </a:lnTo>
                    <a:lnTo>
                      <a:pt x="71" y="36"/>
                    </a:lnTo>
                    <a:lnTo>
                      <a:pt x="69" y="36"/>
                    </a:lnTo>
                    <a:lnTo>
                      <a:pt x="69" y="35"/>
                    </a:lnTo>
                    <a:lnTo>
                      <a:pt x="69" y="35"/>
                    </a:lnTo>
                    <a:lnTo>
                      <a:pt x="69" y="33"/>
                    </a:lnTo>
                    <a:lnTo>
                      <a:pt x="69" y="36"/>
                    </a:lnTo>
                    <a:lnTo>
                      <a:pt x="66" y="44"/>
                    </a:lnTo>
                    <a:lnTo>
                      <a:pt x="64" y="49"/>
                    </a:lnTo>
                    <a:lnTo>
                      <a:pt x="59" y="54"/>
                    </a:lnTo>
                    <a:lnTo>
                      <a:pt x="55" y="58"/>
                    </a:lnTo>
                    <a:lnTo>
                      <a:pt x="49" y="61"/>
                    </a:lnTo>
                    <a:lnTo>
                      <a:pt x="43" y="62"/>
                    </a:lnTo>
                    <a:lnTo>
                      <a:pt x="36" y="64"/>
                    </a:lnTo>
                    <a:lnTo>
                      <a:pt x="29" y="62"/>
                    </a:lnTo>
                    <a:lnTo>
                      <a:pt x="23" y="61"/>
                    </a:lnTo>
                    <a:lnTo>
                      <a:pt x="17" y="58"/>
                    </a:lnTo>
                    <a:lnTo>
                      <a:pt x="13" y="54"/>
                    </a:lnTo>
                    <a:lnTo>
                      <a:pt x="10" y="51"/>
                    </a:lnTo>
                    <a:lnTo>
                      <a:pt x="7" y="51"/>
                    </a:lnTo>
                    <a:close/>
                  </a:path>
                </a:pathLst>
              </a:custGeom>
              <a:solidFill>
                <a:srgbClr val="59A6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3" name="Freeform 931"/>
              <p:cNvSpPr>
                <a:spLocks noEditPoints="1"/>
              </p:cNvSpPr>
              <p:nvPr/>
            </p:nvSpPr>
            <p:spPr bwMode="auto">
              <a:xfrm>
                <a:off x="792" y="2316"/>
                <a:ext cx="67" cy="64"/>
              </a:xfrm>
              <a:custGeom>
                <a:avLst/>
                <a:gdLst>
                  <a:gd name="T0" fmla="*/ 15 w 67"/>
                  <a:gd name="T1" fmla="*/ 2 h 64"/>
                  <a:gd name="T2" fmla="*/ 6 w 67"/>
                  <a:gd name="T3" fmla="*/ 12 h 64"/>
                  <a:gd name="T4" fmla="*/ 0 w 67"/>
                  <a:gd name="T5" fmla="*/ 23 h 64"/>
                  <a:gd name="T6" fmla="*/ 0 w 67"/>
                  <a:gd name="T7" fmla="*/ 26 h 64"/>
                  <a:gd name="T8" fmla="*/ 2 w 67"/>
                  <a:gd name="T9" fmla="*/ 26 h 64"/>
                  <a:gd name="T10" fmla="*/ 2 w 67"/>
                  <a:gd name="T11" fmla="*/ 26 h 64"/>
                  <a:gd name="T12" fmla="*/ 3 w 67"/>
                  <a:gd name="T13" fmla="*/ 26 h 64"/>
                  <a:gd name="T14" fmla="*/ 3 w 67"/>
                  <a:gd name="T15" fmla="*/ 23 h 64"/>
                  <a:gd name="T16" fmla="*/ 8 w 67"/>
                  <a:gd name="T17" fmla="*/ 13 h 64"/>
                  <a:gd name="T18" fmla="*/ 16 w 67"/>
                  <a:gd name="T19" fmla="*/ 5 h 64"/>
                  <a:gd name="T20" fmla="*/ 24 w 67"/>
                  <a:gd name="T21" fmla="*/ 2 h 64"/>
                  <a:gd name="T22" fmla="*/ 24 w 67"/>
                  <a:gd name="T23" fmla="*/ 0 h 64"/>
                  <a:gd name="T24" fmla="*/ 22 w 67"/>
                  <a:gd name="T25" fmla="*/ 0 h 64"/>
                  <a:gd name="T26" fmla="*/ 21 w 67"/>
                  <a:gd name="T27" fmla="*/ 0 h 64"/>
                  <a:gd name="T28" fmla="*/ 19 w 67"/>
                  <a:gd name="T29" fmla="*/ 0 h 64"/>
                  <a:gd name="T30" fmla="*/ 11 w 67"/>
                  <a:gd name="T31" fmla="*/ 54 h 64"/>
                  <a:gd name="T32" fmla="*/ 21 w 67"/>
                  <a:gd name="T33" fmla="*/ 61 h 64"/>
                  <a:gd name="T34" fmla="*/ 34 w 67"/>
                  <a:gd name="T35" fmla="*/ 64 h 64"/>
                  <a:gd name="T36" fmla="*/ 47 w 67"/>
                  <a:gd name="T37" fmla="*/ 61 h 64"/>
                  <a:gd name="T38" fmla="*/ 57 w 67"/>
                  <a:gd name="T39" fmla="*/ 54 h 64"/>
                  <a:gd name="T40" fmla="*/ 64 w 67"/>
                  <a:gd name="T41" fmla="*/ 44 h 64"/>
                  <a:gd name="T42" fmla="*/ 67 w 67"/>
                  <a:gd name="T43" fmla="*/ 33 h 64"/>
                  <a:gd name="T44" fmla="*/ 67 w 67"/>
                  <a:gd name="T45" fmla="*/ 33 h 64"/>
                  <a:gd name="T46" fmla="*/ 66 w 67"/>
                  <a:gd name="T47" fmla="*/ 32 h 64"/>
                  <a:gd name="T48" fmla="*/ 66 w 67"/>
                  <a:gd name="T49" fmla="*/ 31 h 64"/>
                  <a:gd name="T50" fmla="*/ 66 w 67"/>
                  <a:gd name="T51" fmla="*/ 31 h 64"/>
                  <a:gd name="T52" fmla="*/ 64 w 67"/>
                  <a:gd name="T53" fmla="*/ 29 h 64"/>
                  <a:gd name="T54" fmla="*/ 64 w 67"/>
                  <a:gd name="T55" fmla="*/ 29 h 64"/>
                  <a:gd name="T56" fmla="*/ 64 w 67"/>
                  <a:gd name="T57" fmla="*/ 29 h 64"/>
                  <a:gd name="T58" fmla="*/ 64 w 67"/>
                  <a:gd name="T59" fmla="*/ 29 h 64"/>
                  <a:gd name="T60" fmla="*/ 66 w 67"/>
                  <a:gd name="T61" fmla="*/ 29 h 64"/>
                  <a:gd name="T62" fmla="*/ 66 w 67"/>
                  <a:gd name="T63" fmla="*/ 29 h 64"/>
                  <a:gd name="T64" fmla="*/ 66 w 67"/>
                  <a:gd name="T65" fmla="*/ 29 h 64"/>
                  <a:gd name="T66" fmla="*/ 66 w 67"/>
                  <a:gd name="T67" fmla="*/ 29 h 64"/>
                  <a:gd name="T68" fmla="*/ 66 w 67"/>
                  <a:gd name="T69" fmla="*/ 31 h 64"/>
                  <a:gd name="T70" fmla="*/ 64 w 67"/>
                  <a:gd name="T71" fmla="*/ 36 h 64"/>
                  <a:gd name="T72" fmla="*/ 60 w 67"/>
                  <a:gd name="T73" fmla="*/ 47 h 64"/>
                  <a:gd name="T74" fmla="*/ 51 w 67"/>
                  <a:gd name="T75" fmla="*/ 55 h 64"/>
                  <a:gd name="T76" fmla="*/ 40 w 67"/>
                  <a:gd name="T77" fmla="*/ 60 h 64"/>
                  <a:gd name="T78" fmla="*/ 28 w 67"/>
                  <a:gd name="T79" fmla="*/ 60 h 64"/>
                  <a:gd name="T80" fmla="*/ 16 w 67"/>
                  <a:gd name="T81" fmla="*/ 55 h 64"/>
                  <a:gd name="T82" fmla="*/ 12 w 67"/>
                  <a:gd name="T83"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64">
                    <a:moveTo>
                      <a:pt x="19" y="0"/>
                    </a:moveTo>
                    <a:lnTo>
                      <a:pt x="15" y="2"/>
                    </a:lnTo>
                    <a:lnTo>
                      <a:pt x="11" y="6"/>
                    </a:lnTo>
                    <a:lnTo>
                      <a:pt x="6" y="12"/>
                    </a:lnTo>
                    <a:lnTo>
                      <a:pt x="3" y="18"/>
                    </a:lnTo>
                    <a:lnTo>
                      <a:pt x="0" y="23"/>
                    </a:lnTo>
                    <a:lnTo>
                      <a:pt x="0" y="26"/>
                    </a:lnTo>
                    <a:lnTo>
                      <a:pt x="0" y="26"/>
                    </a:lnTo>
                    <a:lnTo>
                      <a:pt x="2" y="26"/>
                    </a:lnTo>
                    <a:lnTo>
                      <a:pt x="2" y="26"/>
                    </a:lnTo>
                    <a:lnTo>
                      <a:pt x="2" y="26"/>
                    </a:lnTo>
                    <a:lnTo>
                      <a:pt x="2" y="26"/>
                    </a:lnTo>
                    <a:lnTo>
                      <a:pt x="3" y="26"/>
                    </a:lnTo>
                    <a:lnTo>
                      <a:pt x="3" y="26"/>
                    </a:lnTo>
                    <a:lnTo>
                      <a:pt x="3" y="26"/>
                    </a:lnTo>
                    <a:lnTo>
                      <a:pt x="3" y="23"/>
                    </a:lnTo>
                    <a:lnTo>
                      <a:pt x="5" y="18"/>
                    </a:lnTo>
                    <a:lnTo>
                      <a:pt x="8" y="13"/>
                    </a:lnTo>
                    <a:lnTo>
                      <a:pt x="12" y="9"/>
                    </a:lnTo>
                    <a:lnTo>
                      <a:pt x="16" y="5"/>
                    </a:lnTo>
                    <a:lnTo>
                      <a:pt x="22" y="2"/>
                    </a:lnTo>
                    <a:lnTo>
                      <a:pt x="24" y="2"/>
                    </a:lnTo>
                    <a:lnTo>
                      <a:pt x="24" y="0"/>
                    </a:lnTo>
                    <a:lnTo>
                      <a:pt x="24" y="0"/>
                    </a:lnTo>
                    <a:lnTo>
                      <a:pt x="22" y="0"/>
                    </a:lnTo>
                    <a:lnTo>
                      <a:pt x="22" y="0"/>
                    </a:lnTo>
                    <a:lnTo>
                      <a:pt x="21" y="0"/>
                    </a:lnTo>
                    <a:lnTo>
                      <a:pt x="21" y="0"/>
                    </a:lnTo>
                    <a:lnTo>
                      <a:pt x="19" y="0"/>
                    </a:lnTo>
                    <a:lnTo>
                      <a:pt x="19" y="0"/>
                    </a:lnTo>
                    <a:close/>
                    <a:moveTo>
                      <a:pt x="8" y="51"/>
                    </a:moveTo>
                    <a:lnTo>
                      <a:pt x="11" y="54"/>
                    </a:lnTo>
                    <a:lnTo>
                      <a:pt x="15" y="58"/>
                    </a:lnTo>
                    <a:lnTo>
                      <a:pt x="21" y="61"/>
                    </a:lnTo>
                    <a:lnTo>
                      <a:pt x="27" y="62"/>
                    </a:lnTo>
                    <a:lnTo>
                      <a:pt x="34" y="64"/>
                    </a:lnTo>
                    <a:lnTo>
                      <a:pt x="41" y="62"/>
                    </a:lnTo>
                    <a:lnTo>
                      <a:pt x="47" y="61"/>
                    </a:lnTo>
                    <a:lnTo>
                      <a:pt x="53" y="58"/>
                    </a:lnTo>
                    <a:lnTo>
                      <a:pt x="57" y="54"/>
                    </a:lnTo>
                    <a:lnTo>
                      <a:pt x="62" y="49"/>
                    </a:lnTo>
                    <a:lnTo>
                      <a:pt x="64" y="44"/>
                    </a:lnTo>
                    <a:lnTo>
                      <a:pt x="67" y="36"/>
                    </a:lnTo>
                    <a:lnTo>
                      <a:pt x="67" y="33"/>
                    </a:lnTo>
                    <a:lnTo>
                      <a:pt x="67" y="33"/>
                    </a:lnTo>
                    <a:lnTo>
                      <a:pt x="67" y="33"/>
                    </a:lnTo>
                    <a:lnTo>
                      <a:pt x="67" y="32"/>
                    </a:lnTo>
                    <a:lnTo>
                      <a:pt x="66" y="32"/>
                    </a:lnTo>
                    <a:lnTo>
                      <a:pt x="66" y="32"/>
                    </a:lnTo>
                    <a:lnTo>
                      <a:pt x="66" y="31"/>
                    </a:lnTo>
                    <a:lnTo>
                      <a:pt x="66" y="31"/>
                    </a:lnTo>
                    <a:lnTo>
                      <a:pt x="66" y="31"/>
                    </a:lnTo>
                    <a:lnTo>
                      <a:pt x="64" y="31"/>
                    </a:lnTo>
                    <a:lnTo>
                      <a:pt x="64" y="29"/>
                    </a:lnTo>
                    <a:lnTo>
                      <a:pt x="64" y="29"/>
                    </a:lnTo>
                    <a:lnTo>
                      <a:pt x="64" y="29"/>
                    </a:lnTo>
                    <a:lnTo>
                      <a:pt x="64" y="29"/>
                    </a:lnTo>
                    <a:lnTo>
                      <a:pt x="64" y="29"/>
                    </a:lnTo>
                    <a:lnTo>
                      <a:pt x="64" y="29"/>
                    </a:lnTo>
                    <a:lnTo>
                      <a:pt x="64" y="29"/>
                    </a:lnTo>
                    <a:lnTo>
                      <a:pt x="64" y="29"/>
                    </a:lnTo>
                    <a:lnTo>
                      <a:pt x="66" y="29"/>
                    </a:lnTo>
                    <a:lnTo>
                      <a:pt x="66" y="29"/>
                    </a:lnTo>
                    <a:lnTo>
                      <a:pt x="66" y="29"/>
                    </a:lnTo>
                    <a:lnTo>
                      <a:pt x="66" y="29"/>
                    </a:lnTo>
                    <a:lnTo>
                      <a:pt x="66" y="29"/>
                    </a:lnTo>
                    <a:lnTo>
                      <a:pt x="66" y="29"/>
                    </a:lnTo>
                    <a:lnTo>
                      <a:pt x="66" y="29"/>
                    </a:lnTo>
                    <a:lnTo>
                      <a:pt x="66" y="31"/>
                    </a:lnTo>
                    <a:lnTo>
                      <a:pt x="66" y="31"/>
                    </a:lnTo>
                    <a:lnTo>
                      <a:pt x="64" y="31"/>
                    </a:lnTo>
                    <a:lnTo>
                      <a:pt x="64" y="36"/>
                    </a:lnTo>
                    <a:lnTo>
                      <a:pt x="63" y="42"/>
                    </a:lnTo>
                    <a:lnTo>
                      <a:pt x="60" y="47"/>
                    </a:lnTo>
                    <a:lnTo>
                      <a:pt x="56" y="52"/>
                    </a:lnTo>
                    <a:lnTo>
                      <a:pt x="51" y="55"/>
                    </a:lnTo>
                    <a:lnTo>
                      <a:pt x="46" y="58"/>
                    </a:lnTo>
                    <a:lnTo>
                      <a:pt x="40" y="60"/>
                    </a:lnTo>
                    <a:lnTo>
                      <a:pt x="34" y="61"/>
                    </a:lnTo>
                    <a:lnTo>
                      <a:pt x="28" y="60"/>
                    </a:lnTo>
                    <a:lnTo>
                      <a:pt x="22" y="58"/>
                    </a:lnTo>
                    <a:lnTo>
                      <a:pt x="16" y="55"/>
                    </a:lnTo>
                    <a:lnTo>
                      <a:pt x="12" y="52"/>
                    </a:lnTo>
                    <a:lnTo>
                      <a:pt x="12" y="51"/>
                    </a:lnTo>
                    <a:lnTo>
                      <a:pt x="8" y="51"/>
                    </a:lnTo>
                    <a:close/>
                  </a:path>
                </a:pathLst>
              </a:custGeom>
              <a:solidFill>
                <a:srgbClr val="5AA9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4" name="Freeform 932"/>
              <p:cNvSpPr>
                <a:spLocks noEditPoints="1"/>
              </p:cNvSpPr>
              <p:nvPr/>
            </p:nvSpPr>
            <p:spPr bwMode="auto">
              <a:xfrm>
                <a:off x="795" y="2318"/>
                <a:ext cx="61" cy="59"/>
              </a:xfrm>
              <a:custGeom>
                <a:avLst/>
                <a:gdLst>
                  <a:gd name="T0" fmla="*/ 61 w 61"/>
                  <a:gd name="T1" fmla="*/ 27 h 59"/>
                  <a:gd name="T2" fmla="*/ 61 w 61"/>
                  <a:gd name="T3" fmla="*/ 26 h 59"/>
                  <a:gd name="T4" fmla="*/ 60 w 61"/>
                  <a:gd name="T5" fmla="*/ 24 h 59"/>
                  <a:gd name="T6" fmla="*/ 59 w 61"/>
                  <a:gd name="T7" fmla="*/ 23 h 59"/>
                  <a:gd name="T8" fmla="*/ 59 w 61"/>
                  <a:gd name="T9" fmla="*/ 21 h 59"/>
                  <a:gd name="T10" fmla="*/ 59 w 61"/>
                  <a:gd name="T11" fmla="*/ 29 h 59"/>
                  <a:gd name="T12" fmla="*/ 61 w 61"/>
                  <a:gd name="T13" fmla="*/ 34 h 59"/>
                  <a:gd name="T14" fmla="*/ 57 w 61"/>
                  <a:gd name="T15" fmla="*/ 45 h 59"/>
                  <a:gd name="T16" fmla="*/ 48 w 61"/>
                  <a:gd name="T17" fmla="*/ 53 h 59"/>
                  <a:gd name="T18" fmla="*/ 37 w 61"/>
                  <a:gd name="T19" fmla="*/ 58 h 59"/>
                  <a:gd name="T20" fmla="*/ 25 w 61"/>
                  <a:gd name="T21" fmla="*/ 58 h 59"/>
                  <a:gd name="T22" fmla="*/ 13 w 61"/>
                  <a:gd name="T23" fmla="*/ 53 h 59"/>
                  <a:gd name="T24" fmla="*/ 9 w 61"/>
                  <a:gd name="T25" fmla="*/ 49 h 59"/>
                  <a:gd name="T26" fmla="*/ 15 w 61"/>
                  <a:gd name="T27" fmla="*/ 52 h 59"/>
                  <a:gd name="T28" fmla="*/ 25 w 61"/>
                  <a:gd name="T29" fmla="*/ 56 h 59"/>
                  <a:gd name="T30" fmla="*/ 37 w 61"/>
                  <a:gd name="T31" fmla="*/ 56 h 59"/>
                  <a:gd name="T32" fmla="*/ 47 w 61"/>
                  <a:gd name="T33" fmla="*/ 52 h 59"/>
                  <a:gd name="T34" fmla="*/ 54 w 61"/>
                  <a:gd name="T35" fmla="*/ 43 h 59"/>
                  <a:gd name="T36" fmla="*/ 59 w 61"/>
                  <a:gd name="T37" fmla="*/ 33 h 59"/>
                  <a:gd name="T38" fmla="*/ 61 w 61"/>
                  <a:gd name="T39" fmla="*/ 29 h 59"/>
                  <a:gd name="T40" fmla="*/ 19 w 61"/>
                  <a:gd name="T41" fmla="*/ 0 h 59"/>
                  <a:gd name="T42" fmla="*/ 9 w 61"/>
                  <a:gd name="T43" fmla="*/ 7 h 59"/>
                  <a:gd name="T44" fmla="*/ 2 w 61"/>
                  <a:gd name="T45" fmla="*/ 16 h 59"/>
                  <a:gd name="T46" fmla="*/ 0 w 61"/>
                  <a:gd name="T47" fmla="*/ 24 h 59"/>
                  <a:gd name="T48" fmla="*/ 0 w 61"/>
                  <a:gd name="T49" fmla="*/ 24 h 59"/>
                  <a:gd name="T50" fmla="*/ 0 w 61"/>
                  <a:gd name="T51" fmla="*/ 24 h 59"/>
                  <a:gd name="T52" fmla="*/ 0 w 61"/>
                  <a:gd name="T53" fmla="*/ 24 h 59"/>
                  <a:gd name="T54" fmla="*/ 0 w 61"/>
                  <a:gd name="T55" fmla="*/ 24 h 59"/>
                  <a:gd name="T56" fmla="*/ 2 w 61"/>
                  <a:gd name="T57" fmla="*/ 24 h 59"/>
                  <a:gd name="T58" fmla="*/ 2 w 61"/>
                  <a:gd name="T59" fmla="*/ 24 h 59"/>
                  <a:gd name="T60" fmla="*/ 3 w 61"/>
                  <a:gd name="T61" fmla="*/ 24 h 59"/>
                  <a:gd name="T62" fmla="*/ 3 w 61"/>
                  <a:gd name="T63" fmla="*/ 24 h 59"/>
                  <a:gd name="T64" fmla="*/ 5 w 61"/>
                  <a:gd name="T65" fmla="*/ 17 h 59"/>
                  <a:gd name="T66" fmla="*/ 11 w 61"/>
                  <a:gd name="T67" fmla="*/ 8 h 59"/>
                  <a:gd name="T68" fmla="*/ 21 w 61"/>
                  <a:gd name="T69" fmla="*/ 3 h 59"/>
                  <a:gd name="T70" fmla="*/ 28 w 61"/>
                  <a:gd name="T71" fmla="*/ 1 h 59"/>
                  <a:gd name="T72" fmla="*/ 27 w 61"/>
                  <a:gd name="T73" fmla="*/ 0 h 59"/>
                  <a:gd name="T74" fmla="*/ 25 w 61"/>
                  <a:gd name="T75" fmla="*/ 0 h 59"/>
                  <a:gd name="T76" fmla="*/ 24 w 61"/>
                  <a:gd name="T77" fmla="*/ 0 h 59"/>
                  <a:gd name="T78" fmla="*/ 21 w 61"/>
                  <a:gd name="T7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59">
                    <a:moveTo>
                      <a:pt x="61" y="29"/>
                    </a:moveTo>
                    <a:lnTo>
                      <a:pt x="61" y="27"/>
                    </a:lnTo>
                    <a:lnTo>
                      <a:pt x="61" y="26"/>
                    </a:lnTo>
                    <a:lnTo>
                      <a:pt x="61" y="26"/>
                    </a:lnTo>
                    <a:lnTo>
                      <a:pt x="60" y="24"/>
                    </a:lnTo>
                    <a:lnTo>
                      <a:pt x="60" y="24"/>
                    </a:lnTo>
                    <a:lnTo>
                      <a:pt x="60" y="23"/>
                    </a:lnTo>
                    <a:lnTo>
                      <a:pt x="59" y="23"/>
                    </a:lnTo>
                    <a:lnTo>
                      <a:pt x="59" y="21"/>
                    </a:lnTo>
                    <a:lnTo>
                      <a:pt x="59" y="21"/>
                    </a:lnTo>
                    <a:lnTo>
                      <a:pt x="59" y="23"/>
                    </a:lnTo>
                    <a:lnTo>
                      <a:pt x="59" y="29"/>
                    </a:lnTo>
                    <a:lnTo>
                      <a:pt x="61" y="29"/>
                    </a:lnTo>
                    <a:lnTo>
                      <a:pt x="61" y="34"/>
                    </a:lnTo>
                    <a:lnTo>
                      <a:pt x="60" y="40"/>
                    </a:lnTo>
                    <a:lnTo>
                      <a:pt x="57" y="45"/>
                    </a:lnTo>
                    <a:lnTo>
                      <a:pt x="53" y="50"/>
                    </a:lnTo>
                    <a:lnTo>
                      <a:pt x="48" y="53"/>
                    </a:lnTo>
                    <a:lnTo>
                      <a:pt x="43" y="56"/>
                    </a:lnTo>
                    <a:lnTo>
                      <a:pt x="37" y="58"/>
                    </a:lnTo>
                    <a:lnTo>
                      <a:pt x="31" y="59"/>
                    </a:lnTo>
                    <a:lnTo>
                      <a:pt x="25" y="58"/>
                    </a:lnTo>
                    <a:lnTo>
                      <a:pt x="19" y="56"/>
                    </a:lnTo>
                    <a:lnTo>
                      <a:pt x="13" y="53"/>
                    </a:lnTo>
                    <a:lnTo>
                      <a:pt x="9" y="50"/>
                    </a:lnTo>
                    <a:lnTo>
                      <a:pt x="9" y="49"/>
                    </a:lnTo>
                    <a:lnTo>
                      <a:pt x="12" y="49"/>
                    </a:lnTo>
                    <a:lnTo>
                      <a:pt x="15" y="52"/>
                    </a:lnTo>
                    <a:lnTo>
                      <a:pt x="21" y="53"/>
                    </a:lnTo>
                    <a:lnTo>
                      <a:pt x="25" y="56"/>
                    </a:lnTo>
                    <a:lnTo>
                      <a:pt x="31" y="56"/>
                    </a:lnTo>
                    <a:lnTo>
                      <a:pt x="37" y="56"/>
                    </a:lnTo>
                    <a:lnTo>
                      <a:pt x="43" y="53"/>
                    </a:lnTo>
                    <a:lnTo>
                      <a:pt x="47" y="52"/>
                    </a:lnTo>
                    <a:lnTo>
                      <a:pt x="51" y="47"/>
                    </a:lnTo>
                    <a:lnTo>
                      <a:pt x="54" y="43"/>
                    </a:lnTo>
                    <a:lnTo>
                      <a:pt x="57" y="39"/>
                    </a:lnTo>
                    <a:lnTo>
                      <a:pt x="59" y="33"/>
                    </a:lnTo>
                    <a:lnTo>
                      <a:pt x="59" y="29"/>
                    </a:lnTo>
                    <a:lnTo>
                      <a:pt x="61" y="29"/>
                    </a:lnTo>
                    <a:close/>
                    <a:moveTo>
                      <a:pt x="21" y="0"/>
                    </a:moveTo>
                    <a:lnTo>
                      <a:pt x="19" y="0"/>
                    </a:lnTo>
                    <a:lnTo>
                      <a:pt x="13" y="3"/>
                    </a:lnTo>
                    <a:lnTo>
                      <a:pt x="9" y="7"/>
                    </a:lnTo>
                    <a:lnTo>
                      <a:pt x="5" y="11"/>
                    </a:lnTo>
                    <a:lnTo>
                      <a:pt x="2" y="16"/>
                    </a:lnTo>
                    <a:lnTo>
                      <a:pt x="0" y="21"/>
                    </a:lnTo>
                    <a:lnTo>
                      <a:pt x="0" y="24"/>
                    </a:lnTo>
                    <a:lnTo>
                      <a:pt x="0" y="24"/>
                    </a:lnTo>
                    <a:lnTo>
                      <a:pt x="0" y="24"/>
                    </a:lnTo>
                    <a:lnTo>
                      <a:pt x="0" y="24"/>
                    </a:lnTo>
                    <a:lnTo>
                      <a:pt x="0" y="24"/>
                    </a:lnTo>
                    <a:lnTo>
                      <a:pt x="0" y="24"/>
                    </a:lnTo>
                    <a:lnTo>
                      <a:pt x="0" y="24"/>
                    </a:lnTo>
                    <a:lnTo>
                      <a:pt x="0" y="24"/>
                    </a:lnTo>
                    <a:lnTo>
                      <a:pt x="0" y="24"/>
                    </a:lnTo>
                    <a:lnTo>
                      <a:pt x="0" y="24"/>
                    </a:lnTo>
                    <a:lnTo>
                      <a:pt x="2" y="24"/>
                    </a:lnTo>
                    <a:lnTo>
                      <a:pt x="2" y="24"/>
                    </a:lnTo>
                    <a:lnTo>
                      <a:pt x="2" y="24"/>
                    </a:lnTo>
                    <a:lnTo>
                      <a:pt x="2" y="24"/>
                    </a:lnTo>
                    <a:lnTo>
                      <a:pt x="3" y="24"/>
                    </a:lnTo>
                    <a:lnTo>
                      <a:pt x="3" y="24"/>
                    </a:lnTo>
                    <a:lnTo>
                      <a:pt x="3" y="24"/>
                    </a:lnTo>
                    <a:lnTo>
                      <a:pt x="3" y="23"/>
                    </a:lnTo>
                    <a:lnTo>
                      <a:pt x="5" y="17"/>
                    </a:lnTo>
                    <a:lnTo>
                      <a:pt x="8" y="13"/>
                    </a:lnTo>
                    <a:lnTo>
                      <a:pt x="11" y="8"/>
                    </a:lnTo>
                    <a:lnTo>
                      <a:pt x="15" y="5"/>
                    </a:lnTo>
                    <a:lnTo>
                      <a:pt x="21" y="3"/>
                    </a:lnTo>
                    <a:lnTo>
                      <a:pt x="25" y="1"/>
                    </a:lnTo>
                    <a:lnTo>
                      <a:pt x="28" y="1"/>
                    </a:lnTo>
                    <a:lnTo>
                      <a:pt x="27" y="0"/>
                    </a:lnTo>
                    <a:lnTo>
                      <a:pt x="27" y="0"/>
                    </a:lnTo>
                    <a:lnTo>
                      <a:pt x="25" y="0"/>
                    </a:lnTo>
                    <a:lnTo>
                      <a:pt x="25" y="0"/>
                    </a:lnTo>
                    <a:lnTo>
                      <a:pt x="24" y="0"/>
                    </a:lnTo>
                    <a:lnTo>
                      <a:pt x="24" y="0"/>
                    </a:lnTo>
                    <a:lnTo>
                      <a:pt x="22" y="0"/>
                    </a:lnTo>
                    <a:lnTo>
                      <a:pt x="21" y="0"/>
                    </a:lnTo>
                    <a:close/>
                  </a:path>
                </a:pathLst>
              </a:custGeom>
              <a:solidFill>
                <a:srgbClr val="5BAC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5" name="Freeform 933"/>
              <p:cNvSpPr>
                <a:spLocks noEditPoints="1"/>
              </p:cNvSpPr>
              <p:nvPr/>
            </p:nvSpPr>
            <p:spPr bwMode="auto">
              <a:xfrm>
                <a:off x="798" y="2319"/>
                <a:ext cx="56" cy="55"/>
              </a:xfrm>
              <a:custGeom>
                <a:avLst/>
                <a:gdLst>
                  <a:gd name="T0" fmla="*/ 56 w 56"/>
                  <a:gd name="T1" fmla="*/ 22 h 55"/>
                  <a:gd name="T2" fmla="*/ 54 w 56"/>
                  <a:gd name="T3" fmla="*/ 19 h 55"/>
                  <a:gd name="T4" fmla="*/ 53 w 56"/>
                  <a:gd name="T5" fmla="*/ 16 h 55"/>
                  <a:gd name="T6" fmla="*/ 51 w 56"/>
                  <a:gd name="T7" fmla="*/ 15 h 55"/>
                  <a:gd name="T8" fmla="*/ 50 w 56"/>
                  <a:gd name="T9" fmla="*/ 13 h 55"/>
                  <a:gd name="T10" fmla="*/ 48 w 56"/>
                  <a:gd name="T11" fmla="*/ 13 h 55"/>
                  <a:gd name="T12" fmla="*/ 53 w 56"/>
                  <a:gd name="T13" fmla="*/ 22 h 55"/>
                  <a:gd name="T14" fmla="*/ 56 w 56"/>
                  <a:gd name="T15" fmla="*/ 28 h 55"/>
                  <a:gd name="T16" fmla="*/ 54 w 56"/>
                  <a:gd name="T17" fmla="*/ 38 h 55"/>
                  <a:gd name="T18" fmla="*/ 48 w 56"/>
                  <a:gd name="T19" fmla="*/ 46 h 55"/>
                  <a:gd name="T20" fmla="*/ 40 w 56"/>
                  <a:gd name="T21" fmla="*/ 52 h 55"/>
                  <a:gd name="T22" fmla="*/ 28 w 56"/>
                  <a:gd name="T23" fmla="*/ 55 h 55"/>
                  <a:gd name="T24" fmla="*/ 18 w 56"/>
                  <a:gd name="T25" fmla="*/ 52 h 55"/>
                  <a:gd name="T26" fmla="*/ 9 w 56"/>
                  <a:gd name="T27" fmla="*/ 48 h 55"/>
                  <a:gd name="T28" fmla="*/ 18 w 56"/>
                  <a:gd name="T29" fmla="*/ 51 h 55"/>
                  <a:gd name="T30" fmla="*/ 28 w 56"/>
                  <a:gd name="T31" fmla="*/ 52 h 55"/>
                  <a:gd name="T32" fmla="*/ 38 w 56"/>
                  <a:gd name="T33" fmla="*/ 51 h 55"/>
                  <a:gd name="T34" fmla="*/ 45 w 56"/>
                  <a:gd name="T35" fmla="*/ 45 h 55"/>
                  <a:gd name="T36" fmla="*/ 51 w 56"/>
                  <a:gd name="T37" fmla="*/ 36 h 55"/>
                  <a:gd name="T38" fmla="*/ 53 w 56"/>
                  <a:gd name="T39" fmla="*/ 28 h 55"/>
                  <a:gd name="T40" fmla="*/ 25 w 56"/>
                  <a:gd name="T41" fmla="*/ 0 h 55"/>
                  <a:gd name="T42" fmla="*/ 18 w 56"/>
                  <a:gd name="T43" fmla="*/ 2 h 55"/>
                  <a:gd name="T44" fmla="*/ 8 w 56"/>
                  <a:gd name="T45" fmla="*/ 7 h 55"/>
                  <a:gd name="T46" fmla="*/ 2 w 56"/>
                  <a:gd name="T47" fmla="*/ 16 h 55"/>
                  <a:gd name="T48" fmla="*/ 0 w 56"/>
                  <a:gd name="T49" fmla="*/ 23 h 55"/>
                  <a:gd name="T50" fmla="*/ 0 w 56"/>
                  <a:gd name="T51" fmla="*/ 23 h 55"/>
                  <a:gd name="T52" fmla="*/ 2 w 56"/>
                  <a:gd name="T53" fmla="*/ 23 h 55"/>
                  <a:gd name="T54" fmla="*/ 2 w 56"/>
                  <a:gd name="T55" fmla="*/ 23 h 55"/>
                  <a:gd name="T56" fmla="*/ 3 w 56"/>
                  <a:gd name="T57" fmla="*/ 23 h 55"/>
                  <a:gd name="T58" fmla="*/ 5 w 56"/>
                  <a:gd name="T59" fmla="*/ 17 h 55"/>
                  <a:gd name="T60" fmla="*/ 10 w 56"/>
                  <a:gd name="T61" fmla="*/ 9 h 55"/>
                  <a:gd name="T62" fmla="*/ 18 w 56"/>
                  <a:gd name="T63" fmla="*/ 4 h 55"/>
                  <a:gd name="T64" fmla="*/ 28 w 56"/>
                  <a:gd name="T65" fmla="*/ 2 h 55"/>
                  <a:gd name="T66" fmla="*/ 34 w 56"/>
                  <a:gd name="T67" fmla="*/ 3 h 55"/>
                  <a:gd name="T68" fmla="*/ 32 w 56"/>
                  <a:gd name="T69" fmla="*/ 2 h 55"/>
                  <a:gd name="T70" fmla="*/ 29 w 56"/>
                  <a:gd name="T71" fmla="*/ 2 h 55"/>
                  <a:gd name="T72" fmla="*/ 26 w 56"/>
                  <a:gd name="T73" fmla="*/ 0 h 55"/>
                  <a:gd name="T74" fmla="*/ 25 w 56"/>
                  <a:gd name="T7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5">
                    <a:moveTo>
                      <a:pt x="56" y="28"/>
                    </a:moveTo>
                    <a:lnTo>
                      <a:pt x="56" y="22"/>
                    </a:lnTo>
                    <a:lnTo>
                      <a:pt x="56" y="20"/>
                    </a:lnTo>
                    <a:lnTo>
                      <a:pt x="54" y="19"/>
                    </a:lnTo>
                    <a:lnTo>
                      <a:pt x="54" y="17"/>
                    </a:lnTo>
                    <a:lnTo>
                      <a:pt x="53" y="16"/>
                    </a:lnTo>
                    <a:lnTo>
                      <a:pt x="51" y="16"/>
                    </a:lnTo>
                    <a:lnTo>
                      <a:pt x="51" y="15"/>
                    </a:lnTo>
                    <a:lnTo>
                      <a:pt x="50" y="15"/>
                    </a:lnTo>
                    <a:lnTo>
                      <a:pt x="50" y="13"/>
                    </a:lnTo>
                    <a:lnTo>
                      <a:pt x="48" y="12"/>
                    </a:lnTo>
                    <a:lnTo>
                      <a:pt x="48" y="13"/>
                    </a:lnTo>
                    <a:lnTo>
                      <a:pt x="51" y="17"/>
                    </a:lnTo>
                    <a:lnTo>
                      <a:pt x="53" y="22"/>
                    </a:lnTo>
                    <a:lnTo>
                      <a:pt x="53" y="28"/>
                    </a:lnTo>
                    <a:lnTo>
                      <a:pt x="56" y="28"/>
                    </a:lnTo>
                    <a:lnTo>
                      <a:pt x="56" y="32"/>
                    </a:lnTo>
                    <a:lnTo>
                      <a:pt x="54" y="38"/>
                    </a:lnTo>
                    <a:lnTo>
                      <a:pt x="51" y="42"/>
                    </a:lnTo>
                    <a:lnTo>
                      <a:pt x="48" y="46"/>
                    </a:lnTo>
                    <a:lnTo>
                      <a:pt x="44" y="51"/>
                    </a:lnTo>
                    <a:lnTo>
                      <a:pt x="40" y="52"/>
                    </a:lnTo>
                    <a:lnTo>
                      <a:pt x="34" y="55"/>
                    </a:lnTo>
                    <a:lnTo>
                      <a:pt x="28" y="55"/>
                    </a:lnTo>
                    <a:lnTo>
                      <a:pt x="22" y="55"/>
                    </a:lnTo>
                    <a:lnTo>
                      <a:pt x="18" y="52"/>
                    </a:lnTo>
                    <a:lnTo>
                      <a:pt x="12" y="51"/>
                    </a:lnTo>
                    <a:lnTo>
                      <a:pt x="9" y="48"/>
                    </a:lnTo>
                    <a:lnTo>
                      <a:pt x="15" y="48"/>
                    </a:lnTo>
                    <a:lnTo>
                      <a:pt x="18" y="51"/>
                    </a:lnTo>
                    <a:lnTo>
                      <a:pt x="24" y="52"/>
                    </a:lnTo>
                    <a:lnTo>
                      <a:pt x="28" y="52"/>
                    </a:lnTo>
                    <a:lnTo>
                      <a:pt x="34" y="52"/>
                    </a:lnTo>
                    <a:lnTo>
                      <a:pt x="38" y="51"/>
                    </a:lnTo>
                    <a:lnTo>
                      <a:pt x="42" y="48"/>
                    </a:lnTo>
                    <a:lnTo>
                      <a:pt x="45" y="45"/>
                    </a:lnTo>
                    <a:lnTo>
                      <a:pt x="48" y="41"/>
                    </a:lnTo>
                    <a:lnTo>
                      <a:pt x="51" y="36"/>
                    </a:lnTo>
                    <a:lnTo>
                      <a:pt x="53" y="32"/>
                    </a:lnTo>
                    <a:lnTo>
                      <a:pt x="53" y="28"/>
                    </a:lnTo>
                    <a:lnTo>
                      <a:pt x="56" y="28"/>
                    </a:lnTo>
                    <a:close/>
                    <a:moveTo>
                      <a:pt x="25" y="0"/>
                    </a:moveTo>
                    <a:lnTo>
                      <a:pt x="22" y="0"/>
                    </a:lnTo>
                    <a:lnTo>
                      <a:pt x="18" y="2"/>
                    </a:lnTo>
                    <a:lnTo>
                      <a:pt x="12" y="4"/>
                    </a:lnTo>
                    <a:lnTo>
                      <a:pt x="8" y="7"/>
                    </a:lnTo>
                    <a:lnTo>
                      <a:pt x="5" y="12"/>
                    </a:lnTo>
                    <a:lnTo>
                      <a:pt x="2" y="16"/>
                    </a:lnTo>
                    <a:lnTo>
                      <a:pt x="0" y="22"/>
                    </a:lnTo>
                    <a:lnTo>
                      <a:pt x="0" y="23"/>
                    </a:lnTo>
                    <a:lnTo>
                      <a:pt x="0" y="23"/>
                    </a:lnTo>
                    <a:lnTo>
                      <a:pt x="0" y="23"/>
                    </a:lnTo>
                    <a:lnTo>
                      <a:pt x="2" y="23"/>
                    </a:lnTo>
                    <a:lnTo>
                      <a:pt x="2" y="23"/>
                    </a:lnTo>
                    <a:lnTo>
                      <a:pt x="2" y="23"/>
                    </a:lnTo>
                    <a:lnTo>
                      <a:pt x="2" y="23"/>
                    </a:lnTo>
                    <a:lnTo>
                      <a:pt x="3" y="23"/>
                    </a:lnTo>
                    <a:lnTo>
                      <a:pt x="3" y="23"/>
                    </a:lnTo>
                    <a:lnTo>
                      <a:pt x="3" y="22"/>
                    </a:lnTo>
                    <a:lnTo>
                      <a:pt x="5" y="17"/>
                    </a:lnTo>
                    <a:lnTo>
                      <a:pt x="8" y="13"/>
                    </a:lnTo>
                    <a:lnTo>
                      <a:pt x="10" y="9"/>
                    </a:lnTo>
                    <a:lnTo>
                      <a:pt x="13" y="6"/>
                    </a:lnTo>
                    <a:lnTo>
                      <a:pt x="18" y="4"/>
                    </a:lnTo>
                    <a:lnTo>
                      <a:pt x="24" y="3"/>
                    </a:lnTo>
                    <a:lnTo>
                      <a:pt x="28" y="2"/>
                    </a:lnTo>
                    <a:lnTo>
                      <a:pt x="34" y="3"/>
                    </a:lnTo>
                    <a:lnTo>
                      <a:pt x="34" y="3"/>
                    </a:lnTo>
                    <a:lnTo>
                      <a:pt x="32" y="2"/>
                    </a:lnTo>
                    <a:lnTo>
                      <a:pt x="32" y="2"/>
                    </a:lnTo>
                    <a:lnTo>
                      <a:pt x="31" y="2"/>
                    </a:lnTo>
                    <a:lnTo>
                      <a:pt x="29" y="2"/>
                    </a:lnTo>
                    <a:lnTo>
                      <a:pt x="28" y="0"/>
                    </a:lnTo>
                    <a:lnTo>
                      <a:pt x="26" y="0"/>
                    </a:lnTo>
                    <a:lnTo>
                      <a:pt x="26" y="0"/>
                    </a:lnTo>
                    <a:lnTo>
                      <a:pt x="25" y="0"/>
                    </a:lnTo>
                    <a:close/>
                  </a:path>
                </a:pathLst>
              </a:custGeom>
              <a:solidFill>
                <a:srgbClr val="5CAF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 name="Freeform 934"/>
              <p:cNvSpPr>
                <a:spLocks/>
              </p:cNvSpPr>
              <p:nvPr/>
            </p:nvSpPr>
            <p:spPr bwMode="auto">
              <a:xfrm>
                <a:off x="801" y="2321"/>
                <a:ext cx="50" cy="50"/>
              </a:xfrm>
              <a:custGeom>
                <a:avLst/>
                <a:gdLst>
                  <a:gd name="T0" fmla="*/ 50 w 50"/>
                  <a:gd name="T1" fmla="*/ 20 h 50"/>
                  <a:gd name="T2" fmla="*/ 45 w 50"/>
                  <a:gd name="T3" fmla="*/ 11 h 50"/>
                  <a:gd name="T4" fmla="*/ 44 w 50"/>
                  <a:gd name="T5" fmla="*/ 10 h 50"/>
                  <a:gd name="T6" fmla="*/ 41 w 50"/>
                  <a:gd name="T7" fmla="*/ 7 h 50"/>
                  <a:gd name="T8" fmla="*/ 38 w 50"/>
                  <a:gd name="T9" fmla="*/ 5 h 50"/>
                  <a:gd name="T10" fmla="*/ 35 w 50"/>
                  <a:gd name="T11" fmla="*/ 2 h 50"/>
                  <a:gd name="T12" fmla="*/ 34 w 50"/>
                  <a:gd name="T13" fmla="*/ 1 h 50"/>
                  <a:gd name="T14" fmla="*/ 32 w 50"/>
                  <a:gd name="T15" fmla="*/ 1 h 50"/>
                  <a:gd name="T16" fmla="*/ 32 w 50"/>
                  <a:gd name="T17" fmla="*/ 1 h 50"/>
                  <a:gd name="T18" fmla="*/ 31 w 50"/>
                  <a:gd name="T19" fmla="*/ 1 h 50"/>
                  <a:gd name="T20" fmla="*/ 31 w 50"/>
                  <a:gd name="T21" fmla="*/ 1 h 50"/>
                  <a:gd name="T22" fmla="*/ 21 w 50"/>
                  <a:gd name="T23" fmla="*/ 1 h 50"/>
                  <a:gd name="T24" fmla="*/ 10 w 50"/>
                  <a:gd name="T25" fmla="*/ 4 h 50"/>
                  <a:gd name="T26" fmla="*/ 5 w 50"/>
                  <a:gd name="T27" fmla="*/ 11 h 50"/>
                  <a:gd name="T28" fmla="*/ 0 w 50"/>
                  <a:gd name="T29" fmla="*/ 20 h 50"/>
                  <a:gd name="T30" fmla="*/ 0 w 50"/>
                  <a:gd name="T31" fmla="*/ 21 h 50"/>
                  <a:gd name="T32" fmla="*/ 2 w 50"/>
                  <a:gd name="T33" fmla="*/ 23 h 50"/>
                  <a:gd name="T34" fmla="*/ 2 w 50"/>
                  <a:gd name="T35" fmla="*/ 23 h 50"/>
                  <a:gd name="T36" fmla="*/ 3 w 50"/>
                  <a:gd name="T37" fmla="*/ 23 h 50"/>
                  <a:gd name="T38" fmla="*/ 3 w 50"/>
                  <a:gd name="T39" fmla="*/ 20 h 50"/>
                  <a:gd name="T40" fmla="*/ 6 w 50"/>
                  <a:gd name="T41" fmla="*/ 13 h 50"/>
                  <a:gd name="T42" fmla="*/ 12 w 50"/>
                  <a:gd name="T43" fmla="*/ 7 h 50"/>
                  <a:gd name="T44" fmla="*/ 21 w 50"/>
                  <a:gd name="T45" fmla="*/ 2 h 50"/>
                  <a:gd name="T46" fmla="*/ 29 w 50"/>
                  <a:gd name="T47" fmla="*/ 2 h 50"/>
                  <a:gd name="T48" fmla="*/ 38 w 50"/>
                  <a:gd name="T49" fmla="*/ 7 h 50"/>
                  <a:gd name="T50" fmla="*/ 44 w 50"/>
                  <a:gd name="T51" fmla="*/ 13 h 50"/>
                  <a:gd name="T52" fmla="*/ 47 w 50"/>
                  <a:gd name="T53" fmla="*/ 20 h 50"/>
                  <a:gd name="T54" fmla="*/ 50 w 50"/>
                  <a:gd name="T55" fmla="*/ 26 h 50"/>
                  <a:gd name="T56" fmla="*/ 48 w 50"/>
                  <a:gd name="T57" fmla="*/ 34 h 50"/>
                  <a:gd name="T58" fmla="*/ 42 w 50"/>
                  <a:gd name="T59" fmla="*/ 43 h 50"/>
                  <a:gd name="T60" fmla="*/ 35 w 50"/>
                  <a:gd name="T61" fmla="*/ 49 h 50"/>
                  <a:gd name="T62" fmla="*/ 25 w 50"/>
                  <a:gd name="T63" fmla="*/ 50 h 50"/>
                  <a:gd name="T64" fmla="*/ 15 w 50"/>
                  <a:gd name="T65" fmla="*/ 49 h 50"/>
                  <a:gd name="T66" fmla="*/ 18 w 50"/>
                  <a:gd name="T67" fmla="*/ 46 h 50"/>
                  <a:gd name="T68" fmla="*/ 18 w 50"/>
                  <a:gd name="T69" fmla="*/ 46 h 50"/>
                  <a:gd name="T70" fmla="*/ 18 w 50"/>
                  <a:gd name="T71" fmla="*/ 46 h 50"/>
                  <a:gd name="T72" fmla="*/ 18 w 50"/>
                  <a:gd name="T73" fmla="*/ 46 h 50"/>
                  <a:gd name="T74" fmla="*/ 18 w 50"/>
                  <a:gd name="T75" fmla="*/ 46 h 50"/>
                  <a:gd name="T76" fmla="*/ 25 w 50"/>
                  <a:gd name="T77" fmla="*/ 47 h 50"/>
                  <a:gd name="T78" fmla="*/ 34 w 50"/>
                  <a:gd name="T79" fmla="*/ 46 h 50"/>
                  <a:gd name="T80" fmla="*/ 41 w 50"/>
                  <a:gd name="T81" fmla="*/ 42 h 50"/>
                  <a:gd name="T82" fmla="*/ 45 w 50"/>
                  <a:gd name="T83" fmla="*/ 34 h 50"/>
                  <a:gd name="T84" fmla="*/ 48 w 50"/>
                  <a:gd name="T85" fmla="*/ 2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 h="50">
                    <a:moveTo>
                      <a:pt x="50" y="26"/>
                    </a:moveTo>
                    <a:lnTo>
                      <a:pt x="50" y="20"/>
                    </a:lnTo>
                    <a:lnTo>
                      <a:pt x="48" y="15"/>
                    </a:lnTo>
                    <a:lnTo>
                      <a:pt x="45" y="11"/>
                    </a:lnTo>
                    <a:lnTo>
                      <a:pt x="45" y="10"/>
                    </a:lnTo>
                    <a:lnTo>
                      <a:pt x="44" y="10"/>
                    </a:lnTo>
                    <a:lnTo>
                      <a:pt x="42" y="8"/>
                    </a:lnTo>
                    <a:lnTo>
                      <a:pt x="41" y="7"/>
                    </a:lnTo>
                    <a:lnTo>
                      <a:pt x="39" y="5"/>
                    </a:lnTo>
                    <a:lnTo>
                      <a:pt x="38" y="5"/>
                    </a:lnTo>
                    <a:lnTo>
                      <a:pt x="37" y="4"/>
                    </a:lnTo>
                    <a:lnTo>
                      <a:pt x="35" y="2"/>
                    </a:lnTo>
                    <a:lnTo>
                      <a:pt x="34" y="2"/>
                    </a:lnTo>
                    <a:lnTo>
                      <a:pt x="34" y="1"/>
                    </a:lnTo>
                    <a:lnTo>
                      <a:pt x="32" y="1"/>
                    </a:lnTo>
                    <a:lnTo>
                      <a:pt x="32" y="1"/>
                    </a:lnTo>
                    <a:lnTo>
                      <a:pt x="32" y="1"/>
                    </a:lnTo>
                    <a:lnTo>
                      <a:pt x="32" y="1"/>
                    </a:lnTo>
                    <a:lnTo>
                      <a:pt x="31" y="1"/>
                    </a:lnTo>
                    <a:lnTo>
                      <a:pt x="31" y="1"/>
                    </a:lnTo>
                    <a:lnTo>
                      <a:pt x="31" y="1"/>
                    </a:lnTo>
                    <a:lnTo>
                      <a:pt x="31" y="1"/>
                    </a:lnTo>
                    <a:lnTo>
                      <a:pt x="25" y="0"/>
                    </a:lnTo>
                    <a:lnTo>
                      <a:pt x="21" y="1"/>
                    </a:lnTo>
                    <a:lnTo>
                      <a:pt x="15" y="2"/>
                    </a:lnTo>
                    <a:lnTo>
                      <a:pt x="10" y="4"/>
                    </a:lnTo>
                    <a:lnTo>
                      <a:pt x="7" y="7"/>
                    </a:lnTo>
                    <a:lnTo>
                      <a:pt x="5" y="11"/>
                    </a:lnTo>
                    <a:lnTo>
                      <a:pt x="2" y="15"/>
                    </a:lnTo>
                    <a:lnTo>
                      <a:pt x="0" y="20"/>
                    </a:lnTo>
                    <a:lnTo>
                      <a:pt x="0" y="21"/>
                    </a:lnTo>
                    <a:lnTo>
                      <a:pt x="0" y="21"/>
                    </a:lnTo>
                    <a:lnTo>
                      <a:pt x="0" y="21"/>
                    </a:lnTo>
                    <a:lnTo>
                      <a:pt x="2" y="23"/>
                    </a:lnTo>
                    <a:lnTo>
                      <a:pt x="2" y="23"/>
                    </a:lnTo>
                    <a:lnTo>
                      <a:pt x="2" y="23"/>
                    </a:lnTo>
                    <a:lnTo>
                      <a:pt x="2" y="23"/>
                    </a:lnTo>
                    <a:lnTo>
                      <a:pt x="3" y="23"/>
                    </a:lnTo>
                    <a:lnTo>
                      <a:pt x="3" y="23"/>
                    </a:lnTo>
                    <a:lnTo>
                      <a:pt x="3" y="20"/>
                    </a:lnTo>
                    <a:lnTo>
                      <a:pt x="5" y="17"/>
                    </a:lnTo>
                    <a:lnTo>
                      <a:pt x="6" y="13"/>
                    </a:lnTo>
                    <a:lnTo>
                      <a:pt x="9" y="10"/>
                    </a:lnTo>
                    <a:lnTo>
                      <a:pt x="12" y="7"/>
                    </a:lnTo>
                    <a:lnTo>
                      <a:pt x="16" y="4"/>
                    </a:lnTo>
                    <a:lnTo>
                      <a:pt x="21" y="2"/>
                    </a:lnTo>
                    <a:lnTo>
                      <a:pt x="25" y="2"/>
                    </a:lnTo>
                    <a:lnTo>
                      <a:pt x="29" y="2"/>
                    </a:lnTo>
                    <a:lnTo>
                      <a:pt x="34" y="4"/>
                    </a:lnTo>
                    <a:lnTo>
                      <a:pt x="38" y="7"/>
                    </a:lnTo>
                    <a:lnTo>
                      <a:pt x="41" y="10"/>
                    </a:lnTo>
                    <a:lnTo>
                      <a:pt x="44" y="13"/>
                    </a:lnTo>
                    <a:lnTo>
                      <a:pt x="45" y="17"/>
                    </a:lnTo>
                    <a:lnTo>
                      <a:pt x="47" y="20"/>
                    </a:lnTo>
                    <a:lnTo>
                      <a:pt x="48" y="26"/>
                    </a:lnTo>
                    <a:lnTo>
                      <a:pt x="50" y="26"/>
                    </a:lnTo>
                    <a:lnTo>
                      <a:pt x="50" y="30"/>
                    </a:lnTo>
                    <a:lnTo>
                      <a:pt x="48" y="34"/>
                    </a:lnTo>
                    <a:lnTo>
                      <a:pt x="45" y="39"/>
                    </a:lnTo>
                    <a:lnTo>
                      <a:pt x="42" y="43"/>
                    </a:lnTo>
                    <a:lnTo>
                      <a:pt x="39" y="46"/>
                    </a:lnTo>
                    <a:lnTo>
                      <a:pt x="35" y="49"/>
                    </a:lnTo>
                    <a:lnTo>
                      <a:pt x="31" y="50"/>
                    </a:lnTo>
                    <a:lnTo>
                      <a:pt x="25" y="50"/>
                    </a:lnTo>
                    <a:lnTo>
                      <a:pt x="21" y="50"/>
                    </a:lnTo>
                    <a:lnTo>
                      <a:pt x="15" y="49"/>
                    </a:lnTo>
                    <a:lnTo>
                      <a:pt x="12" y="46"/>
                    </a:lnTo>
                    <a:lnTo>
                      <a:pt x="18" y="46"/>
                    </a:lnTo>
                    <a:lnTo>
                      <a:pt x="18" y="46"/>
                    </a:lnTo>
                    <a:lnTo>
                      <a:pt x="18" y="46"/>
                    </a:lnTo>
                    <a:lnTo>
                      <a:pt x="18" y="46"/>
                    </a:lnTo>
                    <a:lnTo>
                      <a:pt x="18" y="46"/>
                    </a:lnTo>
                    <a:lnTo>
                      <a:pt x="18" y="46"/>
                    </a:lnTo>
                    <a:lnTo>
                      <a:pt x="18" y="46"/>
                    </a:lnTo>
                    <a:lnTo>
                      <a:pt x="18" y="46"/>
                    </a:lnTo>
                    <a:lnTo>
                      <a:pt x="18" y="46"/>
                    </a:lnTo>
                    <a:lnTo>
                      <a:pt x="21" y="47"/>
                    </a:lnTo>
                    <a:lnTo>
                      <a:pt x="25" y="47"/>
                    </a:lnTo>
                    <a:lnTo>
                      <a:pt x="29" y="47"/>
                    </a:lnTo>
                    <a:lnTo>
                      <a:pt x="34" y="46"/>
                    </a:lnTo>
                    <a:lnTo>
                      <a:pt x="38" y="43"/>
                    </a:lnTo>
                    <a:lnTo>
                      <a:pt x="41" y="42"/>
                    </a:lnTo>
                    <a:lnTo>
                      <a:pt x="44" y="37"/>
                    </a:lnTo>
                    <a:lnTo>
                      <a:pt x="45" y="34"/>
                    </a:lnTo>
                    <a:lnTo>
                      <a:pt x="47" y="30"/>
                    </a:lnTo>
                    <a:lnTo>
                      <a:pt x="48" y="26"/>
                    </a:lnTo>
                    <a:lnTo>
                      <a:pt x="50" y="26"/>
                    </a:lnTo>
                    <a:close/>
                  </a:path>
                </a:pathLst>
              </a:custGeom>
              <a:solidFill>
                <a:srgbClr val="5DB3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 name="Freeform 935"/>
              <p:cNvSpPr>
                <a:spLocks/>
              </p:cNvSpPr>
              <p:nvPr/>
            </p:nvSpPr>
            <p:spPr bwMode="auto">
              <a:xfrm>
                <a:off x="804" y="2323"/>
                <a:ext cx="45" cy="45"/>
              </a:xfrm>
              <a:custGeom>
                <a:avLst/>
                <a:gdLst>
                  <a:gd name="T0" fmla="*/ 44 w 45"/>
                  <a:gd name="T1" fmla="*/ 18 h 45"/>
                  <a:gd name="T2" fmla="*/ 41 w 45"/>
                  <a:gd name="T3" fmla="*/ 11 h 45"/>
                  <a:gd name="T4" fmla="*/ 35 w 45"/>
                  <a:gd name="T5" fmla="*/ 5 h 45"/>
                  <a:gd name="T6" fmla="*/ 26 w 45"/>
                  <a:gd name="T7" fmla="*/ 0 h 45"/>
                  <a:gd name="T8" fmla="*/ 18 w 45"/>
                  <a:gd name="T9" fmla="*/ 0 h 45"/>
                  <a:gd name="T10" fmla="*/ 9 w 45"/>
                  <a:gd name="T11" fmla="*/ 5 h 45"/>
                  <a:gd name="T12" fmla="*/ 3 w 45"/>
                  <a:gd name="T13" fmla="*/ 11 h 45"/>
                  <a:gd name="T14" fmla="*/ 0 w 45"/>
                  <a:gd name="T15" fmla="*/ 18 h 45"/>
                  <a:gd name="T16" fmla="*/ 0 w 45"/>
                  <a:gd name="T17" fmla="*/ 21 h 45"/>
                  <a:gd name="T18" fmla="*/ 0 w 45"/>
                  <a:gd name="T19" fmla="*/ 21 h 45"/>
                  <a:gd name="T20" fmla="*/ 2 w 45"/>
                  <a:gd name="T21" fmla="*/ 21 h 45"/>
                  <a:gd name="T22" fmla="*/ 2 w 45"/>
                  <a:gd name="T23" fmla="*/ 22 h 45"/>
                  <a:gd name="T24" fmla="*/ 3 w 45"/>
                  <a:gd name="T25" fmla="*/ 19 h 45"/>
                  <a:gd name="T26" fmla="*/ 6 w 45"/>
                  <a:gd name="T27" fmla="*/ 12 h 45"/>
                  <a:gd name="T28" fmla="*/ 12 w 45"/>
                  <a:gd name="T29" fmla="*/ 6 h 45"/>
                  <a:gd name="T30" fmla="*/ 18 w 45"/>
                  <a:gd name="T31" fmla="*/ 3 h 45"/>
                  <a:gd name="T32" fmla="*/ 26 w 45"/>
                  <a:gd name="T33" fmla="*/ 3 h 45"/>
                  <a:gd name="T34" fmla="*/ 34 w 45"/>
                  <a:gd name="T35" fmla="*/ 6 h 45"/>
                  <a:gd name="T36" fmla="*/ 38 w 45"/>
                  <a:gd name="T37" fmla="*/ 12 h 45"/>
                  <a:gd name="T38" fmla="*/ 41 w 45"/>
                  <a:gd name="T39" fmla="*/ 19 h 45"/>
                  <a:gd name="T40" fmla="*/ 45 w 45"/>
                  <a:gd name="T41" fmla="*/ 24 h 45"/>
                  <a:gd name="T42" fmla="*/ 42 w 45"/>
                  <a:gd name="T43" fmla="*/ 32 h 45"/>
                  <a:gd name="T44" fmla="*/ 38 w 45"/>
                  <a:gd name="T45" fmla="*/ 40 h 45"/>
                  <a:gd name="T46" fmla="*/ 31 w 45"/>
                  <a:gd name="T47" fmla="*/ 44 h 45"/>
                  <a:gd name="T48" fmla="*/ 22 w 45"/>
                  <a:gd name="T49" fmla="*/ 45 h 45"/>
                  <a:gd name="T50" fmla="*/ 15 w 45"/>
                  <a:gd name="T51" fmla="*/ 44 h 45"/>
                  <a:gd name="T52" fmla="*/ 15 w 45"/>
                  <a:gd name="T53" fmla="*/ 42 h 45"/>
                  <a:gd name="T54" fmla="*/ 15 w 45"/>
                  <a:gd name="T55" fmla="*/ 42 h 45"/>
                  <a:gd name="T56" fmla="*/ 13 w 45"/>
                  <a:gd name="T57" fmla="*/ 41 h 45"/>
                  <a:gd name="T58" fmla="*/ 13 w 45"/>
                  <a:gd name="T59" fmla="*/ 41 h 45"/>
                  <a:gd name="T60" fmla="*/ 18 w 45"/>
                  <a:gd name="T61" fmla="*/ 42 h 45"/>
                  <a:gd name="T62" fmla="*/ 26 w 45"/>
                  <a:gd name="T63" fmla="*/ 42 h 45"/>
                  <a:gd name="T64" fmla="*/ 34 w 45"/>
                  <a:gd name="T65" fmla="*/ 40 h 45"/>
                  <a:gd name="T66" fmla="*/ 38 w 45"/>
                  <a:gd name="T67" fmla="*/ 34 h 45"/>
                  <a:gd name="T68" fmla="*/ 41 w 45"/>
                  <a:gd name="T69" fmla="*/ 26 h 45"/>
                  <a:gd name="T70" fmla="*/ 45 w 45"/>
                  <a:gd name="T71" fmla="*/ 2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 h="45">
                    <a:moveTo>
                      <a:pt x="45" y="24"/>
                    </a:moveTo>
                    <a:lnTo>
                      <a:pt x="44" y="18"/>
                    </a:lnTo>
                    <a:lnTo>
                      <a:pt x="42" y="15"/>
                    </a:lnTo>
                    <a:lnTo>
                      <a:pt x="41" y="11"/>
                    </a:lnTo>
                    <a:lnTo>
                      <a:pt x="38" y="8"/>
                    </a:lnTo>
                    <a:lnTo>
                      <a:pt x="35" y="5"/>
                    </a:lnTo>
                    <a:lnTo>
                      <a:pt x="31" y="2"/>
                    </a:lnTo>
                    <a:lnTo>
                      <a:pt x="26" y="0"/>
                    </a:lnTo>
                    <a:lnTo>
                      <a:pt x="22" y="0"/>
                    </a:lnTo>
                    <a:lnTo>
                      <a:pt x="18" y="0"/>
                    </a:lnTo>
                    <a:lnTo>
                      <a:pt x="13" y="2"/>
                    </a:lnTo>
                    <a:lnTo>
                      <a:pt x="9" y="5"/>
                    </a:lnTo>
                    <a:lnTo>
                      <a:pt x="6" y="8"/>
                    </a:lnTo>
                    <a:lnTo>
                      <a:pt x="3" y="11"/>
                    </a:lnTo>
                    <a:lnTo>
                      <a:pt x="2" y="15"/>
                    </a:lnTo>
                    <a:lnTo>
                      <a:pt x="0" y="18"/>
                    </a:lnTo>
                    <a:lnTo>
                      <a:pt x="0" y="21"/>
                    </a:lnTo>
                    <a:lnTo>
                      <a:pt x="0" y="21"/>
                    </a:lnTo>
                    <a:lnTo>
                      <a:pt x="0" y="21"/>
                    </a:lnTo>
                    <a:lnTo>
                      <a:pt x="0" y="21"/>
                    </a:lnTo>
                    <a:lnTo>
                      <a:pt x="2" y="21"/>
                    </a:lnTo>
                    <a:lnTo>
                      <a:pt x="2" y="21"/>
                    </a:lnTo>
                    <a:lnTo>
                      <a:pt x="2" y="21"/>
                    </a:lnTo>
                    <a:lnTo>
                      <a:pt x="2" y="22"/>
                    </a:lnTo>
                    <a:lnTo>
                      <a:pt x="3" y="22"/>
                    </a:lnTo>
                    <a:lnTo>
                      <a:pt x="3" y="19"/>
                    </a:lnTo>
                    <a:lnTo>
                      <a:pt x="4" y="15"/>
                    </a:lnTo>
                    <a:lnTo>
                      <a:pt x="6" y="12"/>
                    </a:lnTo>
                    <a:lnTo>
                      <a:pt x="9" y="9"/>
                    </a:lnTo>
                    <a:lnTo>
                      <a:pt x="12" y="6"/>
                    </a:lnTo>
                    <a:lnTo>
                      <a:pt x="15" y="5"/>
                    </a:lnTo>
                    <a:lnTo>
                      <a:pt x="18" y="3"/>
                    </a:lnTo>
                    <a:lnTo>
                      <a:pt x="22" y="3"/>
                    </a:lnTo>
                    <a:lnTo>
                      <a:pt x="26" y="3"/>
                    </a:lnTo>
                    <a:lnTo>
                      <a:pt x="29" y="5"/>
                    </a:lnTo>
                    <a:lnTo>
                      <a:pt x="34" y="6"/>
                    </a:lnTo>
                    <a:lnTo>
                      <a:pt x="36" y="9"/>
                    </a:lnTo>
                    <a:lnTo>
                      <a:pt x="38" y="12"/>
                    </a:lnTo>
                    <a:lnTo>
                      <a:pt x="41" y="15"/>
                    </a:lnTo>
                    <a:lnTo>
                      <a:pt x="41" y="19"/>
                    </a:lnTo>
                    <a:lnTo>
                      <a:pt x="42" y="24"/>
                    </a:lnTo>
                    <a:lnTo>
                      <a:pt x="45" y="24"/>
                    </a:lnTo>
                    <a:lnTo>
                      <a:pt x="44" y="28"/>
                    </a:lnTo>
                    <a:lnTo>
                      <a:pt x="42" y="32"/>
                    </a:lnTo>
                    <a:lnTo>
                      <a:pt x="41" y="35"/>
                    </a:lnTo>
                    <a:lnTo>
                      <a:pt x="38" y="40"/>
                    </a:lnTo>
                    <a:lnTo>
                      <a:pt x="35" y="41"/>
                    </a:lnTo>
                    <a:lnTo>
                      <a:pt x="31" y="44"/>
                    </a:lnTo>
                    <a:lnTo>
                      <a:pt x="26" y="45"/>
                    </a:lnTo>
                    <a:lnTo>
                      <a:pt x="22" y="45"/>
                    </a:lnTo>
                    <a:lnTo>
                      <a:pt x="18" y="45"/>
                    </a:lnTo>
                    <a:lnTo>
                      <a:pt x="15" y="44"/>
                    </a:lnTo>
                    <a:lnTo>
                      <a:pt x="15" y="44"/>
                    </a:lnTo>
                    <a:lnTo>
                      <a:pt x="15" y="42"/>
                    </a:lnTo>
                    <a:lnTo>
                      <a:pt x="15" y="42"/>
                    </a:lnTo>
                    <a:lnTo>
                      <a:pt x="15" y="42"/>
                    </a:lnTo>
                    <a:lnTo>
                      <a:pt x="13" y="42"/>
                    </a:lnTo>
                    <a:lnTo>
                      <a:pt x="13" y="41"/>
                    </a:lnTo>
                    <a:lnTo>
                      <a:pt x="13" y="41"/>
                    </a:lnTo>
                    <a:lnTo>
                      <a:pt x="13" y="41"/>
                    </a:lnTo>
                    <a:lnTo>
                      <a:pt x="15" y="41"/>
                    </a:lnTo>
                    <a:lnTo>
                      <a:pt x="18" y="42"/>
                    </a:lnTo>
                    <a:lnTo>
                      <a:pt x="22" y="42"/>
                    </a:lnTo>
                    <a:lnTo>
                      <a:pt x="26" y="42"/>
                    </a:lnTo>
                    <a:lnTo>
                      <a:pt x="29" y="41"/>
                    </a:lnTo>
                    <a:lnTo>
                      <a:pt x="34" y="40"/>
                    </a:lnTo>
                    <a:lnTo>
                      <a:pt x="36" y="37"/>
                    </a:lnTo>
                    <a:lnTo>
                      <a:pt x="38" y="34"/>
                    </a:lnTo>
                    <a:lnTo>
                      <a:pt x="41" y="31"/>
                    </a:lnTo>
                    <a:lnTo>
                      <a:pt x="41" y="26"/>
                    </a:lnTo>
                    <a:lnTo>
                      <a:pt x="42" y="24"/>
                    </a:lnTo>
                    <a:lnTo>
                      <a:pt x="45" y="24"/>
                    </a:lnTo>
                    <a:close/>
                  </a:path>
                </a:pathLst>
              </a:custGeom>
              <a:solidFill>
                <a:srgbClr val="5EB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 name="Freeform 936"/>
              <p:cNvSpPr>
                <a:spLocks/>
              </p:cNvSpPr>
              <p:nvPr/>
            </p:nvSpPr>
            <p:spPr bwMode="auto">
              <a:xfrm>
                <a:off x="807" y="2326"/>
                <a:ext cx="39" cy="39"/>
              </a:xfrm>
              <a:custGeom>
                <a:avLst/>
                <a:gdLst>
                  <a:gd name="T0" fmla="*/ 38 w 39"/>
                  <a:gd name="T1" fmla="*/ 16 h 39"/>
                  <a:gd name="T2" fmla="*/ 35 w 39"/>
                  <a:gd name="T3" fmla="*/ 9 h 39"/>
                  <a:gd name="T4" fmla="*/ 31 w 39"/>
                  <a:gd name="T5" fmla="*/ 3 h 39"/>
                  <a:gd name="T6" fmla="*/ 23 w 39"/>
                  <a:gd name="T7" fmla="*/ 0 h 39"/>
                  <a:gd name="T8" fmla="*/ 15 w 39"/>
                  <a:gd name="T9" fmla="*/ 0 h 39"/>
                  <a:gd name="T10" fmla="*/ 9 w 39"/>
                  <a:gd name="T11" fmla="*/ 3 h 39"/>
                  <a:gd name="T12" fmla="*/ 3 w 39"/>
                  <a:gd name="T13" fmla="*/ 9 h 39"/>
                  <a:gd name="T14" fmla="*/ 0 w 39"/>
                  <a:gd name="T15" fmla="*/ 16 h 39"/>
                  <a:gd name="T16" fmla="*/ 0 w 39"/>
                  <a:gd name="T17" fmla="*/ 19 h 39"/>
                  <a:gd name="T18" fmla="*/ 0 w 39"/>
                  <a:gd name="T19" fmla="*/ 19 h 39"/>
                  <a:gd name="T20" fmla="*/ 1 w 39"/>
                  <a:gd name="T21" fmla="*/ 19 h 39"/>
                  <a:gd name="T22" fmla="*/ 1 w 39"/>
                  <a:gd name="T23" fmla="*/ 21 h 39"/>
                  <a:gd name="T24" fmla="*/ 1 w 39"/>
                  <a:gd name="T25" fmla="*/ 21 h 39"/>
                  <a:gd name="T26" fmla="*/ 3 w 39"/>
                  <a:gd name="T27" fmla="*/ 13 h 39"/>
                  <a:gd name="T28" fmla="*/ 7 w 39"/>
                  <a:gd name="T29" fmla="*/ 8 h 39"/>
                  <a:gd name="T30" fmla="*/ 13 w 39"/>
                  <a:gd name="T31" fmla="*/ 5 h 39"/>
                  <a:gd name="T32" fmla="*/ 19 w 39"/>
                  <a:gd name="T33" fmla="*/ 3 h 39"/>
                  <a:gd name="T34" fmla="*/ 26 w 39"/>
                  <a:gd name="T35" fmla="*/ 5 h 39"/>
                  <a:gd name="T36" fmla="*/ 31 w 39"/>
                  <a:gd name="T37" fmla="*/ 8 h 39"/>
                  <a:gd name="T38" fmla="*/ 35 w 39"/>
                  <a:gd name="T39" fmla="*/ 13 h 39"/>
                  <a:gd name="T40" fmla="*/ 36 w 39"/>
                  <a:gd name="T41" fmla="*/ 21 h 39"/>
                  <a:gd name="T42" fmla="*/ 38 w 39"/>
                  <a:gd name="T43" fmla="*/ 23 h 39"/>
                  <a:gd name="T44" fmla="*/ 35 w 39"/>
                  <a:gd name="T45" fmla="*/ 31 h 39"/>
                  <a:gd name="T46" fmla="*/ 31 w 39"/>
                  <a:gd name="T47" fmla="*/ 37 h 39"/>
                  <a:gd name="T48" fmla="*/ 23 w 39"/>
                  <a:gd name="T49" fmla="*/ 39 h 39"/>
                  <a:gd name="T50" fmla="*/ 15 w 39"/>
                  <a:gd name="T51" fmla="*/ 39 h 39"/>
                  <a:gd name="T52" fmla="*/ 10 w 39"/>
                  <a:gd name="T53" fmla="*/ 38 h 39"/>
                  <a:gd name="T54" fmla="*/ 10 w 39"/>
                  <a:gd name="T55" fmla="*/ 37 h 39"/>
                  <a:gd name="T56" fmla="*/ 10 w 39"/>
                  <a:gd name="T57" fmla="*/ 37 h 39"/>
                  <a:gd name="T58" fmla="*/ 10 w 39"/>
                  <a:gd name="T59" fmla="*/ 35 h 39"/>
                  <a:gd name="T60" fmla="*/ 10 w 39"/>
                  <a:gd name="T61" fmla="*/ 34 h 39"/>
                  <a:gd name="T62" fmla="*/ 16 w 39"/>
                  <a:gd name="T63" fmla="*/ 37 h 39"/>
                  <a:gd name="T64" fmla="*/ 22 w 39"/>
                  <a:gd name="T65" fmla="*/ 37 h 39"/>
                  <a:gd name="T66" fmla="*/ 29 w 39"/>
                  <a:gd name="T67" fmla="*/ 34 h 39"/>
                  <a:gd name="T68" fmla="*/ 33 w 39"/>
                  <a:gd name="T69" fmla="*/ 29 h 39"/>
                  <a:gd name="T70" fmla="*/ 35 w 39"/>
                  <a:gd name="T71" fmla="*/ 23 h 39"/>
                  <a:gd name="T72" fmla="*/ 39 w 39"/>
                  <a:gd name="T73" fmla="*/ 2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39">
                    <a:moveTo>
                      <a:pt x="39" y="21"/>
                    </a:moveTo>
                    <a:lnTo>
                      <a:pt x="38" y="16"/>
                    </a:lnTo>
                    <a:lnTo>
                      <a:pt x="38" y="12"/>
                    </a:lnTo>
                    <a:lnTo>
                      <a:pt x="35" y="9"/>
                    </a:lnTo>
                    <a:lnTo>
                      <a:pt x="33" y="6"/>
                    </a:lnTo>
                    <a:lnTo>
                      <a:pt x="31" y="3"/>
                    </a:lnTo>
                    <a:lnTo>
                      <a:pt x="26" y="2"/>
                    </a:lnTo>
                    <a:lnTo>
                      <a:pt x="23" y="0"/>
                    </a:lnTo>
                    <a:lnTo>
                      <a:pt x="19" y="0"/>
                    </a:lnTo>
                    <a:lnTo>
                      <a:pt x="15" y="0"/>
                    </a:lnTo>
                    <a:lnTo>
                      <a:pt x="12" y="2"/>
                    </a:lnTo>
                    <a:lnTo>
                      <a:pt x="9" y="3"/>
                    </a:lnTo>
                    <a:lnTo>
                      <a:pt x="6" y="6"/>
                    </a:lnTo>
                    <a:lnTo>
                      <a:pt x="3" y="9"/>
                    </a:lnTo>
                    <a:lnTo>
                      <a:pt x="1" y="12"/>
                    </a:lnTo>
                    <a:lnTo>
                      <a:pt x="0" y="16"/>
                    </a:lnTo>
                    <a:lnTo>
                      <a:pt x="0" y="19"/>
                    </a:lnTo>
                    <a:lnTo>
                      <a:pt x="0" y="19"/>
                    </a:lnTo>
                    <a:lnTo>
                      <a:pt x="0" y="19"/>
                    </a:lnTo>
                    <a:lnTo>
                      <a:pt x="0" y="19"/>
                    </a:lnTo>
                    <a:lnTo>
                      <a:pt x="1" y="19"/>
                    </a:lnTo>
                    <a:lnTo>
                      <a:pt x="1" y="19"/>
                    </a:lnTo>
                    <a:lnTo>
                      <a:pt x="1" y="21"/>
                    </a:lnTo>
                    <a:lnTo>
                      <a:pt x="1" y="21"/>
                    </a:lnTo>
                    <a:lnTo>
                      <a:pt x="3" y="21"/>
                    </a:lnTo>
                    <a:lnTo>
                      <a:pt x="1" y="21"/>
                    </a:lnTo>
                    <a:lnTo>
                      <a:pt x="3" y="16"/>
                    </a:lnTo>
                    <a:lnTo>
                      <a:pt x="3" y="13"/>
                    </a:lnTo>
                    <a:lnTo>
                      <a:pt x="4" y="10"/>
                    </a:lnTo>
                    <a:lnTo>
                      <a:pt x="7" y="8"/>
                    </a:lnTo>
                    <a:lnTo>
                      <a:pt x="10" y="6"/>
                    </a:lnTo>
                    <a:lnTo>
                      <a:pt x="13" y="5"/>
                    </a:lnTo>
                    <a:lnTo>
                      <a:pt x="16" y="3"/>
                    </a:lnTo>
                    <a:lnTo>
                      <a:pt x="19" y="3"/>
                    </a:lnTo>
                    <a:lnTo>
                      <a:pt x="22" y="3"/>
                    </a:lnTo>
                    <a:lnTo>
                      <a:pt x="26" y="5"/>
                    </a:lnTo>
                    <a:lnTo>
                      <a:pt x="29" y="6"/>
                    </a:lnTo>
                    <a:lnTo>
                      <a:pt x="31" y="8"/>
                    </a:lnTo>
                    <a:lnTo>
                      <a:pt x="33" y="10"/>
                    </a:lnTo>
                    <a:lnTo>
                      <a:pt x="35" y="13"/>
                    </a:lnTo>
                    <a:lnTo>
                      <a:pt x="35" y="16"/>
                    </a:lnTo>
                    <a:lnTo>
                      <a:pt x="36" y="21"/>
                    </a:lnTo>
                    <a:lnTo>
                      <a:pt x="39" y="21"/>
                    </a:lnTo>
                    <a:lnTo>
                      <a:pt x="38" y="23"/>
                    </a:lnTo>
                    <a:lnTo>
                      <a:pt x="38" y="28"/>
                    </a:lnTo>
                    <a:lnTo>
                      <a:pt x="35" y="31"/>
                    </a:lnTo>
                    <a:lnTo>
                      <a:pt x="33" y="34"/>
                    </a:lnTo>
                    <a:lnTo>
                      <a:pt x="31" y="37"/>
                    </a:lnTo>
                    <a:lnTo>
                      <a:pt x="26" y="38"/>
                    </a:lnTo>
                    <a:lnTo>
                      <a:pt x="23" y="39"/>
                    </a:lnTo>
                    <a:lnTo>
                      <a:pt x="19" y="39"/>
                    </a:lnTo>
                    <a:lnTo>
                      <a:pt x="15" y="39"/>
                    </a:lnTo>
                    <a:lnTo>
                      <a:pt x="12" y="38"/>
                    </a:lnTo>
                    <a:lnTo>
                      <a:pt x="10" y="38"/>
                    </a:lnTo>
                    <a:lnTo>
                      <a:pt x="10" y="37"/>
                    </a:lnTo>
                    <a:lnTo>
                      <a:pt x="10" y="37"/>
                    </a:lnTo>
                    <a:lnTo>
                      <a:pt x="10" y="37"/>
                    </a:lnTo>
                    <a:lnTo>
                      <a:pt x="10" y="37"/>
                    </a:lnTo>
                    <a:lnTo>
                      <a:pt x="10" y="35"/>
                    </a:lnTo>
                    <a:lnTo>
                      <a:pt x="10" y="35"/>
                    </a:lnTo>
                    <a:lnTo>
                      <a:pt x="10" y="35"/>
                    </a:lnTo>
                    <a:lnTo>
                      <a:pt x="10" y="34"/>
                    </a:lnTo>
                    <a:lnTo>
                      <a:pt x="13" y="35"/>
                    </a:lnTo>
                    <a:lnTo>
                      <a:pt x="16" y="37"/>
                    </a:lnTo>
                    <a:lnTo>
                      <a:pt x="19" y="37"/>
                    </a:lnTo>
                    <a:lnTo>
                      <a:pt x="22" y="37"/>
                    </a:lnTo>
                    <a:lnTo>
                      <a:pt x="26" y="35"/>
                    </a:lnTo>
                    <a:lnTo>
                      <a:pt x="29" y="34"/>
                    </a:lnTo>
                    <a:lnTo>
                      <a:pt x="31" y="32"/>
                    </a:lnTo>
                    <a:lnTo>
                      <a:pt x="33" y="29"/>
                    </a:lnTo>
                    <a:lnTo>
                      <a:pt x="35" y="26"/>
                    </a:lnTo>
                    <a:lnTo>
                      <a:pt x="35" y="23"/>
                    </a:lnTo>
                    <a:lnTo>
                      <a:pt x="36" y="21"/>
                    </a:lnTo>
                    <a:lnTo>
                      <a:pt x="39" y="21"/>
                    </a:lnTo>
                    <a:close/>
                  </a:path>
                </a:pathLst>
              </a:custGeom>
              <a:solidFill>
                <a:srgbClr val="5FB9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 name="Freeform 937"/>
              <p:cNvSpPr>
                <a:spLocks/>
              </p:cNvSpPr>
              <p:nvPr/>
            </p:nvSpPr>
            <p:spPr bwMode="auto">
              <a:xfrm>
                <a:off x="808" y="2329"/>
                <a:ext cx="35" cy="34"/>
              </a:xfrm>
              <a:custGeom>
                <a:avLst/>
                <a:gdLst>
                  <a:gd name="T0" fmla="*/ 34 w 35"/>
                  <a:gd name="T1" fmla="*/ 13 h 34"/>
                  <a:gd name="T2" fmla="*/ 32 w 35"/>
                  <a:gd name="T3" fmla="*/ 7 h 34"/>
                  <a:gd name="T4" fmla="*/ 28 w 35"/>
                  <a:gd name="T5" fmla="*/ 3 h 34"/>
                  <a:gd name="T6" fmla="*/ 21 w 35"/>
                  <a:gd name="T7" fmla="*/ 0 h 34"/>
                  <a:gd name="T8" fmla="*/ 15 w 35"/>
                  <a:gd name="T9" fmla="*/ 0 h 34"/>
                  <a:gd name="T10" fmla="*/ 9 w 35"/>
                  <a:gd name="T11" fmla="*/ 3 h 34"/>
                  <a:gd name="T12" fmla="*/ 3 w 35"/>
                  <a:gd name="T13" fmla="*/ 7 h 34"/>
                  <a:gd name="T14" fmla="*/ 2 w 35"/>
                  <a:gd name="T15" fmla="*/ 13 h 34"/>
                  <a:gd name="T16" fmla="*/ 2 w 35"/>
                  <a:gd name="T17" fmla="*/ 18 h 34"/>
                  <a:gd name="T18" fmla="*/ 2 w 35"/>
                  <a:gd name="T19" fmla="*/ 18 h 34"/>
                  <a:gd name="T20" fmla="*/ 2 w 35"/>
                  <a:gd name="T21" fmla="*/ 18 h 34"/>
                  <a:gd name="T22" fmla="*/ 2 w 35"/>
                  <a:gd name="T23" fmla="*/ 19 h 34"/>
                  <a:gd name="T24" fmla="*/ 3 w 35"/>
                  <a:gd name="T25" fmla="*/ 19 h 34"/>
                  <a:gd name="T26" fmla="*/ 3 w 35"/>
                  <a:gd name="T27" fmla="*/ 19 h 34"/>
                  <a:gd name="T28" fmla="*/ 3 w 35"/>
                  <a:gd name="T29" fmla="*/ 20 h 34"/>
                  <a:gd name="T30" fmla="*/ 5 w 35"/>
                  <a:gd name="T31" fmla="*/ 20 h 34"/>
                  <a:gd name="T32" fmla="*/ 5 w 35"/>
                  <a:gd name="T33" fmla="*/ 20 h 34"/>
                  <a:gd name="T34" fmla="*/ 3 w 35"/>
                  <a:gd name="T35" fmla="*/ 18 h 34"/>
                  <a:gd name="T36" fmla="*/ 5 w 35"/>
                  <a:gd name="T37" fmla="*/ 12 h 34"/>
                  <a:gd name="T38" fmla="*/ 8 w 35"/>
                  <a:gd name="T39" fmla="*/ 7 h 34"/>
                  <a:gd name="T40" fmla="*/ 12 w 35"/>
                  <a:gd name="T41" fmla="*/ 5 h 34"/>
                  <a:gd name="T42" fmla="*/ 18 w 35"/>
                  <a:gd name="T43" fmla="*/ 3 h 34"/>
                  <a:gd name="T44" fmla="*/ 24 w 35"/>
                  <a:gd name="T45" fmla="*/ 5 h 34"/>
                  <a:gd name="T46" fmla="*/ 28 w 35"/>
                  <a:gd name="T47" fmla="*/ 7 h 34"/>
                  <a:gd name="T48" fmla="*/ 31 w 35"/>
                  <a:gd name="T49" fmla="*/ 12 h 34"/>
                  <a:gd name="T50" fmla="*/ 32 w 35"/>
                  <a:gd name="T51" fmla="*/ 18 h 34"/>
                  <a:gd name="T52" fmla="*/ 34 w 35"/>
                  <a:gd name="T53" fmla="*/ 20 h 34"/>
                  <a:gd name="T54" fmla="*/ 32 w 35"/>
                  <a:gd name="T55" fmla="*/ 26 h 34"/>
                  <a:gd name="T56" fmla="*/ 28 w 35"/>
                  <a:gd name="T57" fmla="*/ 31 h 34"/>
                  <a:gd name="T58" fmla="*/ 21 w 35"/>
                  <a:gd name="T59" fmla="*/ 34 h 34"/>
                  <a:gd name="T60" fmla="*/ 15 w 35"/>
                  <a:gd name="T61" fmla="*/ 34 h 34"/>
                  <a:gd name="T62" fmla="*/ 9 w 35"/>
                  <a:gd name="T63" fmla="*/ 31 h 34"/>
                  <a:gd name="T64" fmla="*/ 9 w 35"/>
                  <a:gd name="T65" fmla="*/ 29 h 34"/>
                  <a:gd name="T66" fmla="*/ 8 w 35"/>
                  <a:gd name="T67" fmla="*/ 29 h 34"/>
                  <a:gd name="T68" fmla="*/ 8 w 35"/>
                  <a:gd name="T69" fmla="*/ 28 h 34"/>
                  <a:gd name="T70" fmla="*/ 8 w 35"/>
                  <a:gd name="T71" fmla="*/ 26 h 34"/>
                  <a:gd name="T72" fmla="*/ 11 w 35"/>
                  <a:gd name="T73" fmla="*/ 29 h 34"/>
                  <a:gd name="T74" fmla="*/ 15 w 35"/>
                  <a:gd name="T75" fmla="*/ 31 h 34"/>
                  <a:gd name="T76" fmla="*/ 21 w 35"/>
                  <a:gd name="T77" fmla="*/ 31 h 34"/>
                  <a:gd name="T78" fmla="*/ 25 w 35"/>
                  <a:gd name="T79" fmla="*/ 29 h 34"/>
                  <a:gd name="T80" fmla="*/ 30 w 35"/>
                  <a:gd name="T81" fmla="*/ 25 h 34"/>
                  <a:gd name="T82" fmla="*/ 32 w 35"/>
                  <a:gd name="T83" fmla="*/ 20 h 34"/>
                  <a:gd name="T84" fmla="*/ 35 w 35"/>
                  <a:gd name="T85" fmla="*/ 1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34">
                    <a:moveTo>
                      <a:pt x="35" y="18"/>
                    </a:moveTo>
                    <a:lnTo>
                      <a:pt x="34" y="13"/>
                    </a:lnTo>
                    <a:lnTo>
                      <a:pt x="34" y="10"/>
                    </a:lnTo>
                    <a:lnTo>
                      <a:pt x="32" y="7"/>
                    </a:lnTo>
                    <a:lnTo>
                      <a:pt x="30" y="5"/>
                    </a:lnTo>
                    <a:lnTo>
                      <a:pt x="28" y="3"/>
                    </a:lnTo>
                    <a:lnTo>
                      <a:pt x="25" y="2"/>
                    </a:lnTo>
                    <a:lnTo>
                      <a:pt x="21" y="0"/>
                    </a:lnTo>
                    <a:lnTo>
                      <a:pt x="18" y="0"/>
                    </a:lnTo>
                    <a:lnTo>
                      <a:pt x="15" y="0"/>
                    </a:lnTo>
                    <a:lnTo>
                      <a:pt x="12" y="2"/>
                    </a:lnTo>
                    <a:lnTo>
                      <a:pt x="9" y="3"/>
                    </a:lnTo>
                    <a:lnTo>
                      <a:pt x="6" y="5"/>
                    </a:lnTo>
                    <a:lnTo>
                      <a:pt x="3" y="7"/>
                    </a:lnTo>
                    <a:lnTo>
                      <a:pt x="2" y="10"/>
                    </a:lnTo>
                    <a:lnTo>
                      <a:pt x="2" y="13"/>
                    </a:lnTo>
                    <a:lnTo>
                      <a:pt x="0" y="18"/>
                    </a:lnTo>
                    <a:lnTo>
                      <a:pt x="2" y="18"/>
                    </a:lnTo>
                    <a:lnTo>
                      <a:pt x="2" y="18"/>
                    </a:lnTo>
                    <a:lnTo>
                      <a:pt x="2" y="18"/>
                    </a:lnTo>
                    <a:lnTo>
                      <a:pt x="2" y="18"/>
                    </a:lnTo>
                    <a:lnTo>
                      <a:pt x="2" y="18"/>
                    </a:lnTo>
                    <a:lnTo>
                      <a:pt x="2" y="19"/>
                    </a:lnTo>
                    <a:lnTo>
                      <a:pt x="2" y="19"/>
                    </a:lnTo>
                    <a:lnTo>
                      <a:pt x="3" y="19"/>
                    </a:lnTo>
                    <a:lnTo>
                      <a:pt x="3" y="19"/>
                    </a:lnTo>
                    <a:lnTo>
                      <a:pt x="3" y="19"/>
                    </a:lnTo>
                    <a:lnTo>
                      <a:pt x="3" y="19"/>
                    </a:lnTo>
                    <a:lnTo>
                      <a:pt x="3" y="19"/>
                    </a:lnTo>
                    <a:lnTo>
                      <a:pt x="3" y="20"/>
                    </a:lnTo>
                    <a:lnTo>
                      <a:pt x="3" y="20"/>
                    </a:lnTo>
                    <a:lnTo>
                      <a:pt x="5" y="20"/>
                    </a:lnTo>
                    <a:lnTo>
                      <a:pt x="5" y="20"/>
                    </a:lnTo>
                    <a:lnTo>
                      <a:pt x="5" y="20"/>
                    </a:lnTo>
                    <a:lnTo>
                      <a:pt x="5" y="20"/>
                    </a:lnTo>
                    <a:lnTo>
                      <a:pt x="3" y="18"/>
                    </a:lnTo>
                    <a:lnTo>
                      <a:pt x="5" y="15"/>
                    </a:lnTo>
                    <a:lnTo>
                      <a:pt x="5" y="12"/>
                    </a:lnTo>
                    <a:lnTo>
                      <a:pt x="6" y="9"/>
                    </a:lnTo>
                    <a:lnTo>
                      <a:pt x="8" y="7"/>
                    </a:lnTo>
                    <a:lnTo>
                      <a:pt x="11" y="6"/>
                    </a:lnTo>
                    <a:lnTo>
                      <a:pt x="12" y="5"/>
                    </a:lnTo>
                    <a:lnTo>
                      <a:pt x="15" y="3"/>
                    </a:lnTo>
                    <a:lnTo>
                      <a:pt x="18" y="3"/>
                    </a:lnTo>
                    <a:lnTo>
                      <a:pt x="21" y="3"/>
                    </a:lnTo>
                    <a:lnTo>
                      <a:pt x="24" y="5"/>
                    </a:lnTo>
                    <a:lnTo>
                      <a:pt x="25" y="6"/>
                    </a:lnTo>
                    <a:lnTo>
                      <a:pt x="28" y="7"/>
                    </a:lnTo>
                    <a:lnTo>
                      <a:pt x="30" y="9"/>
                    </a:lnTo>
                    <a:lnTo>
                      <a:pt x="31" y="12"/>
                    </a:lnTo>
                    <a:lnTo>
                      <a:pt x="32" y="15"/>
                    </a:lnTo>
                    <a:lnTo>
                      <a:pt x="32" y="18"/>
                    </a:lnTo>
                    <a:lnTo>
                      <a:pt x="35" y="18"/>
                    </a:lnTo>
                    <a:lnTo>
                      <a:pt x="34" y="20"/>
                    </a:lnTo>
                    <a:lnTo>
                      <a:pt x="34" y="23"/>
                    </a:lnTo>
                    <a:lnTo>
                      <a:pt x="32" y="26"/>
                    </a:lnTo>
                    <a:lnTo>
                      <a:pt x="30" y="29"/>
                    </a:lnTo>
                    <a:lnTo>
                      <a:pt x="28" y="31"/>
                    </a:lnTo>
                    <a:lnTo>
                      <a:pt x="25" y="32"/>
                    </a:lnTo>
                    <a:lnTo>
                      <a:pt x="21" y="34"/>
                    </a:lnTo>
                    <a:lnTo>
                      <a:pt x="18" y="34"/>
                    </a:lnTo>
                    <a:lnTo>
                      <a:pt x="15" y="34"/>
                    </a:lnTo>
                    <a:lnTo>
                      <a:pt x="12" y="32"/>
                    </a:lnTo>
                    <a:lnTo>
                      <a:pt x="9" y="31"/>
                    </a:lnTo>
                    <a:lnTo>
                      <a:pt x="9" y="31"/>
                    </a:lnTo>
                    <a:lnTo>
                      <a:pt x="9" y="29"/>
                    </a:lnTo>
                    <a:lnTo>
                      <a:pt x="9" y="29"/>
                    </a:lnTo>
                    <a:lnTo>
                      <a:pt x="8" y="29"/>
                    </a:lnTo>
                    <a:lnTo>
                      <a:pt x="8" y="28"/>
                    </a:lnTo>
                    <a:lnTo>
                      <a:pt x="8" y="28"/>
                    </a:lnTo>
                    <a:lnTo>
                      <a:pt x="8" y="26"/>
                    </a:lnTo>
                    <a:lnTo>
                      <a:pt x="8" y="26"/>
                    </a:lnTo>
                    <a:lnTo>
                      <a:pt x="8" y="26"/>
                    </a:lnTo>
                    <a:lnTo>
                      <a:pt x="11" y="29"/>
                    </a:lnTo>
                    <a:lnTo>
                      <a:pt x="12" y="29"/>
                    </a:lnTo>
                    <a:lnTo>
                      <a:pt x="15" y="31"/>
                    </a:lnTo>
                    <a:lnTo>
                      <a:pt x="18" y="31"/>
                    </a:lnTo>
                    <a:lnTo>
                      <a:pt x="21" y="31"/>
                    </a:lnTo>
                    <a:lnTo>
                      <a:pt x="24" y="29"/>
                    </a:lnTo>
                    <a:lnTo>
                      <a:pt x="25" y="29"/>
                    </a:lnTo>
                    <a:lnTo>
                      <a:pt x="28" y="26"/>
                    </a:lnTo>
                    <a:lnTo>
                      <a:pt x="30" y="25"/>
                    </a:lnTo>
                    <a:lnTo>
                      <a:pt x="31" y="22"/>
                    </a:lnTo>
                    <a:lnTo>
                      <a:pt x="32" y="20"/>
                    </a:lnTo>
                    <a:lnTo>
                      <a:pt x="32" y="18"/>
                    </a:lnTo>
                    <a:lnTo>
                      <a:pt x="35" y="18"/>
                    </a:lnTo>
                    <a:close/>
                  </a:path>
                </a:pathLst>
              </a:custGeom>
              <a:solidFill>
                <a:srgbClr val="60BC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 name="Freeform 938"/>
              <p:cNvSpPr>
                <a:spLocks/>
              </p:cNvSpPr>
              <p:nvPr/>
            </p:nvSpPr>
            <p:spPr bwMode="auto">
              <a:xfrm>
                <a:off x="811" y="2332"/>
                <a:ext cx="29" cy="28"/>
              </a:xfrm>
              <a:custGeom>
                <a:avLst/>
                <a:gdLst>
                  <a:gd name="T0" fmla="*/ 29 w 29"/>
                  <a:gd name="T1" fmla="*/ 12 h 28"/>
                  <a:gd name="T2" fmla="*/ 27 w 29"/>
                  <a:gd name="T3" fmla="*/ 6 h 28"/>
                  <a:gd name="T4" fmla="*/ 22 w 29"/>
                  <a:gd name="T5" fmla="*/ 3 h 28"/>
                  <a:gd name="T6" fmla="*/ 18 w 29"/>
                  <a:gd name="T7" fmla="*/ 0 h 28"/>
                  <a:gd name="T8" fmla="*/ 12 w 29"/>
                  <a:gd name="T9" fmla="*/ 0 h 28"/>
                  <a:gd name="T10" fmla="*/ 8 w 29"/>
                  <a:gd name="T11" fmla="*/ 3 h 28"/>
                  <a:gd name="T12" fmla="*/ 3 w 29"/>
                  <a:gd name="T13" fmla="*/ 6 h 28"/>
                  <a:gd name="T14" fmla="*/ 2 w 29"/>
                  <a:gd name="T15" fmla="*/ 12 h 28"/>
                  <a:gd name="T16" fmla="*/ 2 w 29"/>
                  <a:gd name="T17" fmla="*/ 17 h 28"/>
                  <a:gd name="T18" fmla="*/ 2 w 29"/>
                  <a:gd name="T19" fmla="*/ 19 h 28"/>
                  <a:gd name="T20" fmla="*/ 3 w 29"/>
                  <a:gd name="T21" fmla="*/ 19 h 28"/>
                  <a:gd name="T22" fmla="*/ 3 w 29"/>
                  <a:gd name="T23" fmla="*/ 20 h 28"/>
                  <a:gd name="T24" fmla="*/ 5 w 29"/>
                  <a:gd name="T25" fmla="*/ 22 h 28"/>
                  <a:gd name="T26" fmla="*/ 5 w 29"/>
                  <a:gd name="T27" fmla="*/ 23 h 28"/>
                  <a:gd name="T28" fmla="*/ 9 w 29"/>
                  <a:gd name="T29" fmla="*/ 26 h 28"/>
                  <a:gd name="T30" fmla="*/ 15 w 29"/>
                  <a:gd name="T31" fmla="*/ 28 h 28"/>
                  <a:gd name="T32" fmla="*/ 21 w 29"/>
                  <a:gd name="T33" fmla="*/ 26 h 28"/>
                  <a:gd name="T34" fmla="*/ 25 w 29"/>
                  <a:gd name="T35" fmla="*/ 23 h 28"/>
                  <a:gd name="T36" fmla="*/ 28 w 29"/>
                  <a:gd name="T37" fmla="*/ 19 h 28"/>
                  <a:gd name="T38" fmla="*/ 29 w 29"/>
                  <a:gd name="T39" fmla="*/ 15 h 28"/>
                  <a:gd name="T40" fmla="*/ 27 w 29"/>
                  <a:gd name="T41" fmla="*/ 12 h 28"/>
                  <a:gd name="T42" fmla="*/ 24 w 29"/>
                  <a:gd name="T43" fmla="*/ 7 h 28"/>
                  <a:gd name="T44" fmla="*/ 21 w 29"/>
                  <a:gd name="T45" fmla="*/ 4 h 28"/>
                  <a:gd name="T46" fmla="*/ 18 w 29"/>
                  <a:gd name="T47" fmla="*/ 3 h 28"/>
                  <a:gd name="T48" fmla="*/ 13 w 29"/>
                  <a:gd name="T49" fmla="*/ 3 h 28"/>
                  <a:gd name="T50" fmla="*/ 9 w 29"/>
                  <a:gd name="T51" fmla="*/ 4 h 28"/>
                  <a:gd name="T52" fmla="*/ 6 w 29"/>
                  <a:gd name="T53" fmla="*/ 7 h 28"/>
                  <a:gd name="T54" fmla="*/ 3 w 29"/>
                  <a:gd name="T55" fmla="*/ 12 h 28"/>
                  <a:gd name="T56" fmla="*/ 3 w 29"/>
                  <a:gd name="T57" fmla="*/ 16 h 28"/>
                  <a:gd name="T58" fmla="*/ 6 w 29"/>
                  <a:gd name="T59" fmla="*/ 20 h 28"/>
                  <a:gd name="T60" fmla="*/ 9 w 29"/>
                  <a:gd name="T61" fmla="*/ 23 h 28"/>
                  <a:gd name="T62" fmla="*/ 13 w 29"/>
                  <a:gd name="T63" fmla="*/ 25 h 28"/>
                  <a:gd name="T64" fmla="*/ 18 w 29"/>
                  <a:gd name="T65" fmla="*/ 25 h 28"/>
                  <a:gd name="T66" fmla="*/ 21 w 29"/>
                  <a:gd name="T67" fmla="*/ 23 h 28"/>
                  <a:gd name="T68" fmla="*/ 24 w 29"/>
                  <a:gd name="T69" fmla="*/ 20 h 28"/>
                  <a:gd name="T70" fmla="*/ 27 w 29"/>
                  <a:gd name="T71" fmla="*/ 16 h 28"/>
                  <a:gd name="T72" fmla="*/ 29 w 29"/>
                  <a:gd name="T73"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28">
                    <a:moveTo>
                      <a:pt x="29" y="15"/>
                    </a:moveTo>
                    <a:lnTo>
                      <a:pt x="29" y="12"/>
                    </a:lnTo>
                    <a:lnTo>
                      <a:pt x="28" y="9"/>
                    </a:lnTo>
                    <a:lnTo>
                      <a:pt x="27" y="6"/>
                    </a:lnTo>
                    <a:lnTo>
                      <a:pt x="25" y="4"/>
                    </a:lnTo>
                    <a:lnTo>
                      <a:pt x="22" y="3"/>
                    </a:lnTo>
                    <a:lnTo>
                      <a:pt x="21" y="2"/>
                    </a:lnTo>
                    <a:lnTo>
                      <a:pt x="18" y="0"/>
                    </a:lnTo>
                    <a:lnTo>
                      <a:pt x="15" y="0"/>
                    </a:lnTo>
                    <a:lnTo>
                      <a:pt x="12" y="0"/>
                    </a:lnTo>
                    <a:lnTo>
                      <a:pt x="9" y="2"/>
                    </a:lnTo>
                    <a:lnTo>
                      <a:pt x="8" y="3"/>
                    </a:lnTo>
                    <a:lnTo>
                      <a:pt x="5" y="4"/>
                    </a:lnTo>
                    <a:lnTo>
                      <a:pt x="3" y="6"/>
                    </a:lnTo>
                    <a:lnTo>
                      <a:pt x="2" y="9"/>
                    </a:lnTo>
                    <a:lnTo>
                      <a:pt x="2" y="12"/>
                    </a:lnTo>
                    <a:lnTo>
                      <a:pt x="0" y="15"/>
                    </a:lnTo>
                    <a:lnTo>
                      <a:pt x="2" y="17"/>
                    </a:lnTo>
                    <a:lnTo>
                      <a:pt x="2" y="17"/>
                    </a:lnTo>
                    <a:lnTo>
                      <a:pt x="2" y="19"/>
                    </a:lnTo>
                    <a:lnTo>
                      <a:pt x="2" y="19"/>
                    </a:lnTo>
                    <a:lnTo>
                      <a:pt x="3" y="19"/>
                    </a:lnTo>
                    <a:lnTo>
                      <a:pt x="3" y="20"/>
                    </a:lnTo>
                    <a:lnTo>
                      <a:pt x="3" y="20"/>
                    </a:lnTo>
                    <a:lnTo>
                      <a:pt x="3" y="22"/>
                    </a:lnTo>
                    <a:lnTo>
                      <a:pt x="5" y="22"/>
                    </a:lnTo>
                    <a:lnTo>
                      <a:pt x="5" y="23"/>
                    </a:lnTo>
                    <a:lnTo>
                      <a:pt x="5" y="23"/>
                    </a:lnTo>
                    <a:lnTo>
                      <a:pt x="8" y="26"/>
                    </a:lnTo>
                    <a:lnTo>
                      <a:pt x="9" y="26"/>
                    </a:lnTo>
                    <a:lnTo>
                      <a:pt x="12" y="28"/>
                    </a:lnTo>
                    <a:lnTo>
                      <a:pt x="15" y="28"/>
                    </a:lnTo>
                    <a:lnTo>
                      <a:pt x="18" y="28"/>
                    </a:lnTo>
                    <a:lnTo>
                      <a:pt x="21" y="26"/>
                    </a:lnTo>
                    <a:lnTo>
                      <a:pt x="22" y="26"/>
                    </a:lnTo>
                    <a:lnTo>
                      <a:pt x="25" y="23"/>
                    </a:lnTo>
                    <a:lnTo>
                      <a:pt x="27" y="22"/>
                    </a:lnTo>
                    <a:lnTo>
                      <a:pt x="28" y="19"/>
                    </a:lnTo>
                    <a:lnTo>
                      <a:pt x="29" y="17"/>
                    </a:lnTo>
                    <a:lnTo>
                      <a:pt x="29" y="15"/>
                    </a:lnTo>
                    <a:lnTo>
                      <a:pt x="27" y="15"/>
                    </a:lnTo>
                    <a:lnTo>
                      <a:pt x="27" y="12"/>
                    </a:lnTo>
                    <a:lnTo>
                      <a:pt x="25" y="10"/>
                    </a:lnTo>
                    <a:lnTo>
                      <a:pt x="24" y="7"/>
                    </a:lnTo>
                    <a:lnTo>
                      <a:pt x="24" y="6"/>
                    </a:lnTo>
                    <a:lnTo>
                      <a:pt x="21" y="4"/>
                    </a:lnTo>
                    <a:lnTo>
                      <a:pt x="19" y="3"/>
                    </a:lnTo>
                    <a:lnTo>
                      <a:pt x="18" y="3"/>
                    </a:lnTo>
                    <a:lnTo>
                      <a:pt x="15" y="3"/>
                    </a:lnTo>
                    <a:lnTo>
                      <a:pt x="13" y="3"/>
                    </a:lnTo>
                    <a:lnTo>
                      <a:pt x="11" y="3"/>
                    </a:lnTo>
                    <a:lnTo>
                      <a:pt x="9" y="4"/>
                    </a:lnTo>
                    <a:lnTo>
                      <a:pt x="8" y="6"/>
                    </a:lnTo>
                    <a:lnTo>
                      <a:pt x="6" y="7"/>
                    </a:lnTo>
                    <a:lnTo>
                      <a:pt x="5" y="10"/>
                    </a:lnTo>
                    <a:lnTo>
                      <a:pt x="3" y="12"/>
                    </a:lnTo>
                    <a:lnTo>
                      <a:pt x="3" y="15"/>
                    </a:lnTo>
                    <a:lnTo>
                      <a:pt x="3" y="16"/>
                    </a:lnTo>
                    <a:lnTo>
                      <a:pt x="5" y="19"/>
                    </a:lnTo>
                    <a:lnTo>
                      <a:pt x="6" y="20"/>
                    </a:lnTo>
                    <a:lnTo>
                      <a:pt x="8" y="22"/>
                    </a:lnTo>
                    <a:lnTo>
                      <a:pt x="9" y="23"/>
                    </a:lnTo>
                    <a:lnTo>
                      <a:pt x="11" y="25"/>
                    </a:lnTo>
                    <a:lnTo>
                      <a:pt x="13" y="25"/>
                    </a:lnTo>
                    <a:lnTo>
                      <a:pt x="15" y="25"/>
                    </a:lnTo>
                    <a:lnTo>
                      <a:pt x="18" y="25"/>
                    </a:lnTo>
                    <a:lnTo>
                      <a:pt x="19" y="25"/>
                    </a:lnTo>
                    <a:lnTo>
                      <a:pt x="21" y="23"/>
                    </a:lnTo>
                    <a:lnTo>
                      <a:pt x="24" y="22"/>
                    </a:lnTo>
                    <a:lnTo>
                      <a:pt x="24" y="20"/>
                    </a:lnTo>
                    <a:lnTo>
                      <a:pt x="25" y="19"/>
                    </a:lnTo>
                    <a:lnTo>
                      <a:pt x="27" y="16"/>
                    </a:lnTo>
                    <a:lnTo>
                      <a:pt x="27" y="15"/>
                    </a:lnTo>
                    <a:lnTo>
                      <a:pt x="29" y="15"/>
                    </a:lnTo>
                    <a:close/>
                  </a:path>
                </a:pathLst>
              </a:custGeom>
              <a:solidFill>
                <a:srgbClr val="61BF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1" name="Freeform 939"/>
              <p:cNvSpPr>
                <a:spLocks/>
              </p:cNvSpPr>
              <p:nvPr/>
            </p:nvSpPr>
            <p:spPr bwMode="auto">
              <a:xfrm>
                <a:off x="814" y="2335"/>
                <a:ext cx="24" cy="22"/>
              </a:xfrm>
              <a:custGeom>
                <a:avLst/>
                <a:gdLst>
                  <a:gd name="T0" fmla="*/ 24 w 24"/>
                  <a:gd name="T1" fmla="*/ 9 h 22"/>
                  <a:gd name="T2" fmla="*/ 21 w 24"/>
                  <a:gd name="T3" fmla="*/ 4 h 22"/>
                  <a:gd name="T4" fmla="*/ 18 w 24"/>
                  <a:gd name="T5" fmla="*/ 1 h 22"/>
                  <a:gd name="T6" fmla="*/ 15 w 24"/>
                  <a:gd name="T7" fmla="*/ 0 h 22"/>
                  <a:gd name="T8" fmla="*/ 10 w 24"/>
                  <a:gd name="T9" fmla="*/ 0 h 22"/>
                  <a:gd name="T10" fmla="*/ 6 w 24"/>
                  <a:gd name="T11" fmla="*/ 1 h 22"/>
                  <a:gd name="T12" fmla="*/ 3 w 24"/>
                  <a:gd name="T13" fmla="*/ 4 h 22"/>
                  <a:gd name="T14" fmla="*/ 0 w 24"/>
                  <a:gd name="T15" fmla="*/ 9 h 22"/>
                  <a:gd name="T16" fmla="*/ 0 w 24"/>
                  <a:gd name="T17" fmla="*/ 13 h 22"/>
                  <a:gd name="T18" fmla="*/ 3 w 24"/>
                  <a:gd name="T19" fmla="*/ 17 h 22"/>
                  <a:gd name="T20" fmla="*/ 6 w 24"/>
                  <a:gd name="T21" fmla="*/ 20 h 22"/>
                  <a:gd name="T22" fmla="*/ 10 w 24"/>
                  <a:gd name="T23" fmla="*/ 22 h 22"/>
                  <a:gd name="T24" fmla="*/ 15 w 24"/>
                  <a:gd name="T25" fmla="*/ 22 h 22"/>
                  <a:gd name="T26" fmla="*/ 18 w 24"/>
                  <a:gd name="T27" fmla="*/ 20 h 22"/>
                  <a:gd name="T28" fmla="*/ 21 w 24"/>
                  <a:gd name="T29" fmla="*/ 17 h 22"/>
                  <a:gd name="T30" fmla="*/ 24 w 24"/>
                  <a:gd name="T31" fmla="*/ 13 h 22"/>
                  <a:gd name="T32" fmla="*/ 21 w 24"/>
                  <a:gd name="T33" fmla="*/ 12 h 22"/>
                  <a:gd name="T34" fmla="*/ 19 w 24"/>
                  <a:gd name="T35" fmla="*/ 7 h 22"/>
                  <a:gd name="T36" fmla="*/ 18 w 24"/>
                  <a:gd name="T37" fmla="*/ 6 h 22"/>
                  <a:gd name="T38" fmla="*/ 15 w 24"/>
                  <a:gd name="T39" fmla="*/ 3 h 22"/>
                  <a:gd name="T40" fmla="*/ 12 w 24"/>
                  <a:gd name="T41" fmla="*/ 3 h 22"/>
                  <a:gd name="T42" fmla="*/ 9 w 24"/>
                  <a:gd name="T43" fmla="*/ 3 h 22"/>
                  <a:gd name="T44" fmla="*/ 6 w 24"/>
                  <a:gd name="T45" fmla="*/ 6 h 22"/>
                  <a:gd name="T46" fmla="*/ 5 w 24"/>
                  <a:gd name="T47" fmla="*/ 7 h 22"/>
                  <a:gd name="T48" fmla="*/ 3 w 24"/>
                  <a:gd name="T49" fmla="*/ 12 h 22"/>
                  <a:gd name="T50" fmla="*/ 5 w 24"/>
                  <a:gd name="T51" fmla="*/ 14 h 22"/>
                  <a:gd name="T52" fmla="*/ 6 w 24"/>
                  <a:gd name="T53" fmla="*/ 17 h 22"/>
                  <a:gd name="T54" fmla="*/ 9 w 24"/>
                  <a:gd name="T55" fmla="*/ 19 h 22"/>
                  <a:gd name="T56" fmla="*/ 12 w 24"/>
                  <a:gd name="T57" fmla="*/ 19 h 22"/>
                  <a:gd name="T58" fmla="*/ 15 w 24"/>
                  <a:gd name="T59" fmla="*/ 19 h 22"/>
                  <a:gd name="T60" fmla="*/ 18 w 24"/>
                  <a:gd name="T61" fmla="*/ 17 h 22"/>
                  <a:gd name="T62" fmla="*/ 19 w 24"/>
                  <a:gd name="T63" fmla="*/ 14 h 22"/>
                  <a:gd name="T64" fmla="*/ 21 w 24"/>
                  <a:gd name="T65"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2">
                    <a:moveTo>
                      <a:pt x="24" y="12"/>
                    </a:moveTo>
                    <a:lnTo>
                      <a:pt x="24" y="9"/>
                    </a:lnTo>
                    <a:lnTo>
                      <a:pt x="22" y="7"/>
                    </a:lnTo>
                    <a:lnTo>
                      <a:pt x="21" y="4"/>
                    </a:lnTo>
                    <a:lnTo>
                      <a:pt x="21" y="3"/>
                    </a:lnTo>
                    <a:lnTo>
                      <a:pt x="18" y="1"/>
                    </a:lnTo>
                    <a:lnTo>
                      <a:pt x="16" y="0"/>
                    </a:lnTo>
                    <a:lnTo>
                      <a:pt x="15" y="0"/>
                    </a:lnTo>
                    <a:lnTo>
                      <a:pt x="12" y="0"/>
                    </a:lnTo>
                    <a:lnTo>
                      <a:pt x="10" y="0"/>
                    </a:lnTo>
                    <a:lnTo>
                      <a:pt x="8" y="0"/>
                    </a:lnTo>
                    <a:lnTo>
                      <a:pt x="6" y="1"/>
                    </a:lnTo>
                    <a:lnTo>
                      <a:pt x="5" y="3"/>
                    </a:lnTo>
                    <a:lnTo>
                      <a:pt x="3" y="4"/>
                    </a:lnTo>
                    <a:lnTo>
                      <a:pt x="2" y="7"/>
                    </a:lnTo>
                    <a:lnTo>
                      <a:pt x="0" y="9"/>
                    </a:lnTo>
                    <a:lnTo>
                      <a:pt x="0" y="12"/>
                    </a:lnTo>
                    <a:lnTo>
                      <a:pt x="0" y="13"/>
                    </a:lnTo>
                    <a:lnTo>
                      <a:pt x="2" y="16"/>
                    </a:lnTo>
                    <a:lnTo>
                      <a:pt x="3" y="17"/>
                    </a:lnTo>
                    <a:lnTo>
                      <a:pt x="5" y="19"/>
                    </a:lnTo>
                    <a:lnTo>
                      <a:pt x="6" y="20"/>
                    </a:lnTo>
                    <a:lnTo>
                      <a:pt x="8" y="22"/>
                    </a:lnTo>
                    <a:lnTo>
                      <a:pt x="10" y="22"/>
                    </a:lnTo>
                    <a:lnTo>
                      <a:pt x="12" y="22"/>
                    </a:lnTo>
                    <a:lnTo>
                      <a:pt x="15" y="22"/>
                    </a:lnTo>
                    <a:lnTo>
                      <a:pt x="16" y="22"/>
                    </a:lnTo>
                    <a:lnTo>
                      <a:pt x="18" y="20"/>
                    </a:lnTo>
                    <a:lnTo>
                      <a:pt x="21" y="19"/>
                    </a:lnTo>
                    <a:lnTo>
                      <a:pt x="21" y="17"/>
                    </a:lnTo>
                    <a:lnTo>
                      <a:pt x="22" y="16"/>
                    </a:lnTo>
                    <a:lnTo>
                      <a:pt x="24" y="13"/>
                    </a:lnTo>
                    <a:lnTo>
                      <a:pt x="24" y="12"/>
                    </a:lnTo>
                    <a:lnTo>
                      <a:pt x="21" y="12"/>
                    </a:lnTo>
                    <a:lnTo>
                      <a:pt x="21" y="9"/>
                    </a:lnTo>
                    <a:lnTo>
                      <a:pt x="19" y="7"/>
                    </a:lnTo>
                    <a:lnTo>
                      <a:pt x="19" y="6"/>
                    </a:lnTo>
                    <a:lnTo>
                      <a:pt x="18" y="6"/>
                    </a:lnTo>
                    <a:lnTo>
                      <a:pt x="16" y="4"/>
                    </a:lnTo>
                    <a:lnTo>
                      <a:pt x="15" y="3"/>
                    </a:lnTo>
                    <a:lnTo>
                      <a:pt x="13" y="3"/>
                    </a:lnTo>
                    <a:lnTo>
                      <a:pt x="12" y="3"/>
                    </a:lnTo>
                    <a:lnTo>
                      <a:pt x="10" y="3"/>
                    </a:lnTo>
                    <a:lnTo>
                      <a:pt x="9" y="3"/>
                    </a:lnTo>
                    <a:lnTo>
                      <a:pt x="8" y="4"/>
                    </a:lnTo>
                    <a:lnTo>
                      <a:pt x="6" y="6"/>
                    </a:lnTo>
                    <a:lnTo>
                      <a:pt x="5" y="6"/>
                    </a:lnTo>
                    <a:lnTo>
                      <a:pt x="5" y="7"/>
                    </a:lnTo>
                    <a:lnTo>
                      <a:pt x="3" y="9"/>
                    </a:lnTo>
                    <a:lnTo>
                      <a:pt x="3" y="12"/>
                    </a:lnTo>
                    <a:lnTo>
                      <a:pt x="3" y="13"/>
                    </a:lnTo>
                    <a:lnTo>
                      <a:pt x="5" y="14"/>
                    </a:lnTo>
                    <a:lnTo>
                      <a:pt x="5" y="16"/>
                    </a:lnTo>
                    <a:lnTo>
                      <a:pt x="6" y="17"/>
                    </a:lnTo>
                    <a:lnTo>
                      <a:pt x="8" y="17"/>
                    </a:lnTo>
                    <a:lnTo>
                      <a:pt x="9" y="19"/>
                    </a:lnTo>
                    <a:lnTo>
                      <a:pt x="10" y="19"/>
                    </a:lnTo>
                    <a:lnTo>
                      <a:pt x="12" y="19"/>
                    </a:lnTo>
                    <a:lnTo>
                      <a:pt x="13" y="19"/>
                    </a:lnTo>
                    <a:lnTo>
                      <a:pt x="15" y="19"/>
                    </a:lnTo>
                    <a:lnTo>
                      <a:pt x="16" y="17"/>
                    </a:lnTo>
                    <a:lnTo>
                      <a:pt x="18" y="17"/>
                    </a:lnTo>
                    <a:lnTo>
                      <a:pt x="19" y="16"/>
                    </a:lnTo>
                    <a:lnTo>
                      <a:pt x="19" y="14"/>
                    </a:lnTo>
                    <a:lnTo>
                      <a:pt x="21" y="13"/>
                    </a:lnTo>
                    <a:lnTo>
                      <a:pt x="21" y="12"/>
                    </a:lnTo>
                    <a:lnTo>
                      <a:pt x="24" y="12"/>
                    </a:lnTo>
                    <a:close/>
                  </a:path>
                </a:pathLst>
              </a:custGeom>
              <a:solidFill>
                <a:srgbClr val="62C2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2" name="Freeform 940"/>
              <p:cNvSpPr>
                <a:spLocks/>
              </p:cNvSpPr>
              <p:nvPr/>
            </p:nvSpPr>
            <p:spPr bwMode="auto">
              <a:xfrm>
                <a:off x="817" y="2338"/>
                <a:ext cx="18" cy="16"/>
              </a:xfrm>
              <a:custGeom>
                <a:avLst/>
                <a:gdLst>
                  <a:gd name="T0" fmla="*/ 18 w 18"/>
                  <a:gd name="T1" fmla="*/ 6 h 16"/>
                  <a:gd name="T2" fmla="*/ 16 w 18"/>
                  <a:gd name="T3" fmla="*/ 3 h 16"/>
                  <a:gd name="T4" fmla="*/ 13 w 18"/>
                  <a:gd name="T5" fmla="*/ 1 h 16"/>
                  <a:gd name="T6" fmla="*/ 10 w 18"/>
                  <a:gd name="T7" fmla="*/ 0 h 16"/>
                  <a:gd name="T8" fmla="*/ 7 w 18"/>
                  <a:gd name="T9" fmla="*/ 0 h 16"/>
                  <a:gd name="T10" fmla="*/ 5 w 18"/>
                  <a:gd name="T11" fmla="*/ 1 h 16"/>
                  <a:gd name="T12" fmla="*/ 2 w 18"/>
                  <a:gd name="T13" fmla="*/ 3 h 16"/>
                  <a:gd name="T14" fmla="*/ 0 w 18"/>
                  <a:gd name="T15" fmla="*/ 6 h 16"/>
                  <a:gd name="T16" fmla="*/ 0 w 18"/>
                  <a:gd name="T17" fmla="*/ 10 h 16"/>
                  <a:gd name="T18" fmla="*/ 2 w 18"/>
                  <a:gd name="T19" fmla="*/ 13 h 16"/>
                  <a:gd name="T20" fmla="*/ 5 w 18"/>
                  <a:gd name="T21" fmla="*/ 14 h 16"/>
                  <a:gd name="T22" fmla="*/ 7 w 18"/>
                  <a:gd name="T23" fmla="*/ 16 h 16"/>
                  <a:gd name="T24" fmla="*/ 10 w 18"/>
                  <a:gd name="T25" fmla="*/ 16 h 16"/>
                  <a:gd name="T26" fmla="*/ 13 w 18"/>
                  <a:gd name="T27" fmla="*/ 14 h 16"/>
                  <a:gd name="T28" fmla="*/ 16 w 18"/>
                  <a:gd name="T29" fmla="*/ 13 h 16"/>
                  <a:gd name="T30" fmla="*/ 18 w 18"/>
                  <a:gd name="T31" fmla="*/ 10 h 16"/>
                  <a:gd name="T32" fmla="*/ 15 w 18"/>
                  <a:gd name="T33" fmla="*/ 9 h 16"/>
                  <a:gd name="T34" fmla="*/ 15 w 18"/>
                  <a:gd name="T35" fmla="*/ 6 h 16"/>
                  <a:gd name="T36" fmla="*/ 13 w 18"/>
                  <a:gd name="T37" fmla="*/ 4 h 16"/>
                  <a:gd name="T38" fmla="*/ 12 w 18"/>
                  <a:gd name="T39" fmla="*/ 3 h 16"/>
                  <a:gd name="T40" fmla="*/ 9 w 18"/>
                  <a:gd name="T41" fmla="*/ 3 h 16"/>
                  <a:gd name="T42" fmla="*/ 7 w 18"/>
                  <a:gd name="T43" fmla="*/ 3 h 16"/>
                  <a:gd name="T44" fmla="*/ 5 w 18"/>
                  <a:gd name="T45" fmla="*/ 4 h 16"/>
                  <a:gd name="T46" fmla="*/ 5 w 18"/>
                  <a:gd name="T47" fmla="*/ 6 h 16"/>
                  <a:gd name="T48" fmla="*/ 3 w 18"/>
                  <a:gd name="T49" fmla="*/ 9 h 16"/>
                  <a:gd name="T50" fmla="*/ 5 w 18"/>
                  <a:gd name="T51" fmla="*/ 10 h 16"/>
                  <a:gd name="T52" fmla="*/ 5 w 18"/>
                  <a:gd name="T53" fmla="*/ 11 h 16"/>
                  <a:gd name="T54" fmla="*/ 7 w 18"/>
                  <a:gd name="T55" fmla="*/ 13 h 16"/>
                  <a:gd name="T56" fmla="*/ 9 w 18"/>
                  <a:gd name="T57" fmla="*/ 13 h 16"/>
                  <a:gd name="T58" fmla="*/ 12 w 18"/>
                  <a:gd name="T59" fmla="*/ 13 h 16"/>
                  <a:gd name="T60" fmla="*/ 13 w 18"/>
                  <a:gd name="T61" fmla="*/ 11 h 16"/>
                  <a:gd name="T62" fmla="*/ 15 w 18"/>
                  <a:gd name="T63" fmla="*/ 10 h 16"/>
                  <a:gd name="T64" fmla="*/ 15 w 18"/>
                  <a:gd name="T6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16">
                    <a:moveTo>
                      <a:pt x="18" y="9"/>
                    </a:moveTo>
                    <a:lnTo>
                      <a:pt x="18" y="6"/>
                    </a:lnTo>
                    <a:lnTo>
                      <a:pt x="16" y="4"/>
                    </a:lnTo>
                    <a:lnTo>
                      <a:pt x="16" y="3"/>
                    </a:lnTo>
                    <a:lnTo>
                      <a:pt x="15" y="3"/>
                    </a:lnTo>
                    <a:lnTo>
                      <a:pt x="13" y="1"/>
                    </a:lnTo>
                    <a:lnTo>
                      <a:pt x="12" y="0"/>
                    </a:lnTo>
                    <a:lnTo>
                      <a:pt x="10" y="0"/>
                    </a:lnTo>
                    <a:lnTo>
                      <a:pt x="9" y="0"/>
                    </a:lnTo>
                    <a:lnTo>
                      <a:pt x="7" y="0"/>
                    </a:lnTo>
                    <a:lnTo>
                      <a:pt x="6" y="0"/>
                    </a:lnTo>
                    <a:lnTo>
                      <a:pt x="5" y="1"/>
                    </a:lnTo>
                    <a:lnTo>
                      <a:pt x="3" y="3"/>
                    </a:lnTo>
                    <a:lnTo>
                      <a:pt x="2" y="3"/>
                    </a:lnTo>
                    <a:lnTo>
                      <a:pt x="2" y="4"/>
                    </a:lnTo>
                    <a:lnTo>
                      <a:pt x="0" y="6"/>
                    </a:lnTo>
                    <a:lnTo>
                      <a:pt x="0" y="9"/>
                    </a:lnTo>
                    <a:lnTo>
                      <a:pt x="0" y="10"/>
                    </a:lnTo>
                    <a:lnTo>
                      <a:pt x="2" y="11"/>
                    </a:lnTo>
                    <a:lnTo>
                      <a:pt x="2" y="13"/>
                    </a:lnTo>
                    <a:lnTo>
                      <a:pt x="3" y="14"/>
                    </a:lnTo>
                    <a:lnTo>
                      <a:pt x="5" y="14"/>
                    </a:lnTo>
                    <a:lnTo>
                      <a:pt x="6" y="16"/>
                    </a:lnTo>
                    <a:lnTo>
                      <a:pt x="7" y="16"/>
                    </a:lnTo>
                    <a:lnTo>
                      <a:pt x="9" y="16"/>
                    </a:lnTo>
                    <a:lnTo>
                      <a:pt x="10" y="16"/>
                    </a:lnTo>
                    <a:lnTo>
                      <a:pt x="12" y="16"/>
                    </a:lnTo>
                    <a:lnTo>
                      <a:pt x="13" y="14"/>
                    </a:lnTo>
                    <a:lnTo>
                      <a:pt x="15" y="14"/>
                    </a:lnTo>
                    <a:lnTo>
                      <a:pt x="16" y="13"/>
                    </a:lnTo>
                    <a:lnTo>
                      <a:pt x="16" y="11"/>
                    </a:lnTo>
                    <a:lnTo>
                      <a:pt x="18" y="10"/>
                    </a:lnTo>
                    <a:lnTo>
                      <a:pt x="18" y="9"/>
                    </a:lnTo>
                    <a:lnTo>
                      <a:pt x="15" y="9"/>
                    </a:lnTo>
                    <a:lnTo>
                      <a:pt x="15" y="7"/>
                    </a:lnTo>
                    <a:lnTo>
                      <a:pt x="15" y="6"/>
                    </a:lnTo>
                    <a:lnTo>
                      <a:pt x="13" y="4"/>
                    </a:lnTo>
                    <a:lnTo>
                      <a:pt x="13" y="4"/>
                    </a:lnTo>
                    <a:lnTo>
                      <a:pt x="12" y="3"/>
                    </a:lnTo>
                    <a:lnTo>
                      <a:pt x="12" y="3"/>
                    </a:lnTo>
                    <a:lnTo>
                      <a:pt x="10" y="3"/>
                    </a:lnTo>
                    <a:lnTo>
                      <a:pt x="9" y="3"/>
                    </a:lnTo>
                    <a:lnTo>
                      <a:pt x="7" y="3"/>
                    </a:lnTo>
                    <a:lnTo>
                      <a:pt x="7" y="3"/>
                    </a:lnTo>
                    <a:lnTo>
                      <a:pt x="6" y="3"/>
                    </a:lnTo>
                    <a:lnTo>
                      <a:pt x="5" y="4"/>
                    </a:lnTo>
                    <a:lnTo>
                      <a:pt x="5" y="4"/>
                    </a:lnTo>
                    <a:lnTo>
                      <a:pt x="5" y="6"/>
                    </a:lnTo>
                    <a:lnTo>
                      <a:pt x="3" y="7"/>
                    </a:lnTo>
                    <a:lnTo>
                      <a:pt x="3" y="9"/>
                    </a:lnTo>
                    <a:lnTo>
                      <a:pt x="3" y="9"/>
                    </a:lnTo>
                    <a:lnTo>
                      <a:pt x="5" y="10"/>
                    </a:lnTo>
                    <a:lnTo>
                      <a:pt x="5" y="11"/>
                    </a:lnTo>
                    <a:lnTo>
                      <a:pt x="5" y="11"/>
                    </a:lnTo>
                    <a:lnTo>
                      <a:pt x="6" y="13"/>
                    </a:lnTo>
                    <a:lnTo>
                      <a:pt x="7" y="13"/>
                    </a:lnTo>
                    <a:lnTo>
                      <a:pt x="7" y="13"/>
                    </a:lnTo>
                    <a:lnTo>
                      <a:pt x="9" y="13"/>
                    </a:lnTo>
                    <a:lnTo>
                      <a:pt x="10" y="13"/>
                    </a:lnTo>
                    <a:lnTo>
                      <a:pt x="12" y="13"/>
                    </a:lnTo>
                    <a:lnTo>
                      <a:pt x="12" y="13"/>
                    </a:lnTo>
                    <a:lnTo>
                      <a:pt x="13" y="11"/>
                    </a:lnTo>
                    <a:lnTo>
                      <a:pt x="13" y="11"/>
                    </a:lnTo>
                    <a:lnTo>
                      <a:pt x="15" y="10"/>
                    </a:lnTo>
                    <a:lnTo>
                      <a:pt x="15" y="9"/>
                    </a:lnTo>
                    <a:lnTo>
                      <a:pt x="15" y="9"/>
                    </a:lnTo>
                    <a:lnTo>
                      <a:pt x="18" y="9"/>
                    </a:lnTo>
                    <a:close/>
                  </a:path>
                </a:pathLst>
              </a:custGeom>
              <a:solidFill>
                <a:srgbClr val="63C5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3" name="Freeform 941"/>
              <p:cNvSpPr>
                <a:spLocks/>
              </p:cNvSpPr>
              <p:nvPr/>
            </p:nvSpPr>
            <p:spPr bwMode="auto">
              <a:xfrm>
                <a:off x="820" y="2341"/>
                <a:ext cx="12" cy="10"/>
              </a:xfrm>
              <a:custGeom>
                <a:avLst/>
                <a:gdLst>
                  <a:gd name="T0" fmla="*/ 12 w 12"/>
                  <a:gd name="T1" fmla="*/ 6 h 10"/>
                  <a:gd name="T2" fmla="*/ 12 w 12"/>
                  <a:gd name="T3" fmla="*/ 4 h 10"/>
                  <a:gd name="T4" fmla="*/ 12 w 12"/>
                  <a:gd name="T5" fmla="*/ 3 h 10"/>
                  <a:gd name="T6" fmla="*/ 10 w 12"/>
                  <a:gd name="T7" fmla="*/ 1 h 10"/>
                  <a:gd name="T8" fmla="*/ 10 w 12"/>
                  <a:gd name="T9" fmla="*/ 1 h 10"/>
                  <a:gd name="T10" fmla="*/ 9 w 12"/>
                  <a:gd name="T11" fmla="*/ 0 h 10"/>
                  <a:gd name="T12" fmla="*/ 9 w 12"/>
                  <a:gd name="T13" fmla="*/ 0 h 10"/>
                  <a:gd name="T14" fmla="*/ 7 w 12"/>
                  <a:gd name="T15" fmla="*/ 0 h 10"/>
                  <a:gd name="T16" fmla="*/ 6 w 12"/>
                  <a:gd name="T17" fmla="*/ 0 h 10"/>
                  <a:gd name="T18" fmla="*/ 4 w 12"/>
                  <a:gd name="T19" fmla="*/ 0 h 10"/>
                  <a:gd name="T20" fmla="*/ 4 w 12"/>
                  <a:gd name="T21" fmla="*/ 0 h 10"/>
                  <a:gd name="T22" fmla="*/ 3 w 12"/>
                  <a:gd name="T23" fmla="*/ 0 h 10"/>
                  <a:gd name="T24" fmla="*/ 2 w 12"/>
                  <a:gd name="T25" fmla="*/ 1 h 10"/>
                  <a:gd name="T26" fmla="*/ 2 w 12"/>
                  <a:gd name="T27" fmla="*/ 1 h 10"/>
                  <a:gd name="T28" fmla="*/ 2 w 12"/>
                  <a:gd name="T29" fmla="*/ 3 h 10"/>
                  <a:gd name="T30" fmla="*/ 0 w 12"/>
                  <a:gd name="T31" fmla="*/ 4 h 10"/>
                  <a:gd name="T32" fmla="*/ 0 w 12"/>
                  <a:gd name="T33" fmla="*/ 6 h 10"/>
                  <a:gd name="T34" fmla="*/ 0 w 12"/>
                  <a:gd name="T35" fmla="*/ 6 h 10"/>
                  <a:gd name="T36" fmla="*/ 2 w 12"/>
                  <a:gd name="T37" fmla="*/ 7 h 10"/>
                  <a:gd name="T38" fmla="*/ 2 w 12"/>
                  <a:gd name="T39" fmla="*/ 8 h 10"/>
                  <a:gd name="T40" fmla="*/ 2 w 12"/>
                  <a:gd name="T41" fmla="*/ 8 h 10"/>
                  <a:gd name="T42" fmla="*/ 3 w 12"/>
                  <a:gd name="T43" fmla="*/ 10 h 10"/>
                  <a:gd name="T44" fmla="*/ 4 w 12"/>
                  <a:gd name="T45" fmla="*/ 10 h 10"/>
                  <a:gd name="T46" fmla="*/ 4 w 12"/>
                  <a:gd name="T47" fmla="*/ 10 h 10"/>
                  <a:gd name="T48" fmla="*/ 6 w 12"/>
                  <a:gd name="T49" fmla="*/ 10 h 10"/>
                  <a:gd name="T50" fmla="*/ 7 w 12"/>
                  <a:gd name="T51" fmla="*/ 10 h 10"/>
                  <a:gd name="T52" fmla="*/ 9 w 12"/>
                  <a:gd name="T53" fmla="*/ 10 h 10"/>
                  <a:gd name="T54" fmla="*/ 9 w 12"/>
                  <a:gd name="T55" fmla="*/ 10 h 10"/>
                  <a:gd name="T56" fmla="*/ 10 w 12"/>
                  <a:gd name="T57" fmla="*/ 8 h 10"/>
                  <a:gd name="T58" fmla="*/ 10 w 12"/>
                  <a:gd name="T59" fmla="*/ 8 h 10"/>
                  <a:gd name="T60" fmla="*/ 12 w 12"/>
                  <a:gd name="T61" fmla="*/ 7 h 10"/>
                  <a:gd name="T62" fmla="*/ 12 w 12"/>
                  <a:gd name="T63" fmla="*/ 6 h 10"/>
                  <a:gd name="T64" fmla="*/ 12 w 12"/>
                  <a:gd name="T6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10">
                    <a:moveTo>
                      <a:pt x="12" y="6"/>
                    </a:moveTo>
                    <a:lnTo>
                      <a:pt x="12" y="4"/>
                    </a:lnTo>
                    <a:lnTo>
                      <a:pt x="12" y="3"/>
                    </a:lnTo>
                    <a:lnTo>
                      <a:pt x="10" y="1"/>
                    </a:lnTo>
                    <a:lnTo>
                      <a:pt x="10" y="1"/>
                    </a:lnTo>
                    <a:lnTo>
                      <a:pt x="9" y="0"/>
                    </a:lnTo>
                    <a:lnTo>
                      <a:pt x="9" y="0"/>
                    </a:lnTo>
                    <a:lnTo>
                      <a:pt x="7" y="0"/>
                    </a:lnTo>
                    <a:lnTo>
                      <a:pt x="6" y="0"/>
                    </a:lnTo>
                    <a:lnTo>
                      <a:pt x="4" y="0"/>
                    </a:lnTo>
                    <a:lnTo>
                      <a:pt x="4" y="0"/>
                    </a:lnTo>
                    <a:lnTo>
                      <a:pt x="3" y="0"/>
                    </a:lnTo>
                    <a:lnTo>
                      <a:pt x="2" y="1"/>
                    </a:lnTo>
                    <a:lnTo>
                      <a:pt x="2" y="1"/>
                    </a:lnTo>
                    <a:lnTo>
                      <a:pt x="2" y="3"/>
                    </a:lnTo>
                    <a:lnTo>
                      <a:pt x="0" y="4"/>
                    </a:lnTo>
                    <a:lnTo>
                      <a:pt x="0" y="6"/>
                    </a:lnTo>
                    <a:lnTo>
                      <a:pt x="0" y="6"/>
                    </a:lnTo>
                    <a:lnTo>
                      <a:pt x="2" y="7"/>
                    </a:lnTo>
                    <a:lnTo>
                      <a:pt x="2" y="8"/>
                    </a:lnTo>
                    <a:lnTo>
                      <a:pt x="2" y="8"/>
                    </a:lnTo>
                    <a:lnTo>
                      <a:pt x="3" y="10"/>
                    </a:lnTo>
                    <a:lnTo>
                      <a:pt x="4" y="10"/>
                    </a:lnTo>
                    <a:lnTo>
                      <a:pt x="4" y="10"/>
                    </a:lnTo>
                    <a:lnTo>
                      <a:pt x="6" y="10"/>
                    </a:lnTo>
                    <a:lnTo>
                      <a:pt x="7" y="10"/>
                    </a:lnTo>
                    <a:lnTo>
                      <a:pt x="9" y="10"/>
                    </a:lnTo>
                    <a:lnTo>
                      <a:pt x="9" y="10"/>
                    </a:lnTo>
                    <a:lnTo>
                      <a:pt x="10" y="8"/>
                    </a:lnTo>
                    <a:lnTo>
                      <a:pt x="10" y="8"/>
                    </a:lnTo>
                    <a:lnTo>
                      <a:pt x="12" y="7"/>
                    </a:lnTo>
                    <a:lnTo>
                      <a:pt x="12" y="6"/>
                    </a:lnTo>
                    <a:lnTo>
                      <a:pt x="12" y="6"/>
                    </a:lnTo>
                    <a:close/>
                  </a:path>
                </a:pathLst>
              </a:custGeom>
              <a:solidFill>
                <a:srgbClr val="64C8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4" name="Freeform 942"/>
              <p:cNvSpPr>
                <a:spLocks/>
              </p:cNvSpPr>
              <p:nvPr/>
            </p:nvSpPr>
            <p:spPr bwMode="auto">
              <a:xfrm>
                <a:off x="823" y="2344"/>
                <a:ext cx="6" cy="5"/>
              </a:xfrm>
              <a:custGeom>
                <a:avLst/>
                <a:gdLst>
                  <a:gd name="T0" fmla="*/ 6 w 6"/>
                  <a:gd name="T1" fmla="*/ 3 h 5"/>
                  <a:gd name="T2" fmla="*/ 6 w 6"/>
                  <a:gd name="T3" fmla="*/ 1 h 5"/>
                  <a:gd name="T4" fmla="*/ 6 w 6"/>
                  <a:gd name="T5" fmla="*/ 1 h 5"/>
                  <a:gd name="T6" fmla="*/ 6 w 6"/>
                  <a:gd name="T7" fmla="*/ 1 h 5"/>
                  <a:gd name="T8" fmla="*/ 4 w 6"/>
                  <a:gd name="T9" fmla="*/ 0 h 5"/>
                  <a:gd name="T10" fmla="*/ 4 w 6"/>
                  <a:gd name="T11" fmla="*/ 0 h 5"/>
                  <a:gd name="T12" fmla="*/ 4 w 6"/>
                  <a:gd name="T13" fmla="*/ 0 h 5"/>
                  <a:gd name="T14" fmla="*/ 3 w 6"/>
                  <a:gd name="T15" fmla="*/ 0 h 5"/>
                  <a:gd name="T16" fmla="*/ 3 w 6"/>
                  <a:gd name="T17" fmla="*/ 0 h 5"/>
                  <a:gd name="T18" fmla="*/ 3 w 6"/>
                  <a:gd name="T19" fmla="*/ 0 h 5"/>
                  <a:gd name="T20" fmla="*/ 1 w 6"/>
                  <a:gd name="T21" fmla="*/ 0 h 5"/>
                  <a:gd name="T22" fmla="*/ 1 w 6"/>
                  <a:gd name="T23" fmla="*/ 0 h 5"/>
                  <a:gd name="T24" fmla="*/ 1 w 6"/>
                  <a:gd name="T25" fmla="*/ 0 h 5"/>
                  <a:gd name="T26" fmla="*/ 0 w 6"/>
                  <a:gd name="T27" fmla="*/ 1 h 5"/>
                  <a:gd name="T28" fmla="*/ 0 w 6"/>
                  <a:gd name="T29" fmla="*/ 1 h 5"/>
                  <a:gd name="T30" fmla="*/ 0 w 6"/>
                  <a:gd name="T31" fmla="*/ 1 h 5"/>
                  <a:gd name="T32" fmla="*/ 0 w 6"/>
                  <a:gd name="T33" fmla="*/ 3 h 5"/>
                  <a:gd name="T34" fmla="*/ 0 w 6"/>
                  <a:gd name="T35" fmla="*/ 3 h 5"/>
                  <a:gd name="T36" fmla="*/ 0 w 6"/>
                  <a:gd name="T37" fmla="*/ 3 h 5"/>
                  <a:gd name="T38" fmla="*/ 0 w 6"/>
                  <a:gd name="T39" fmla="*/ 4 h 5"/>
                  <a:gd name="T40" fmla="*/ 1 w 6"/>
                  <a:gd name="T41" fmla="*/ 4 h 5"/>
                  <a:gd name="T42" fmla="*/ 1 w 6"/>
                  <a:gd name="T43" fmla="*/ 4 h 5"/>
                  <a:gd name="T44" fmla="*/ 1 w 6"/>
                  <a:gd name="T45" fmla="*/ 4 h 5"/>
                  <a:gd name="T46" fmla="*/ 3 w 6"/>
                  <a:gd name="T47" fmla="*/ 4 h 5"/>
                  <a:gd name="T48" fmla="*/ 3 w 6"/>
                  <a:gd name="T49" fmla="*/ 5 h 5"/>
                  <a:gd name="T50" fmla="*/ 3 w 6"/>
                  <a:gd name="T51" fmla="*/ 4 h 5"/>
                  <a:gd name="T52" fmla="*/ 4 w 6"/>
                  <a:gd name="T53" fmla="*/ 4 h 5"/>
                  <a:gd name="T54" fmla="*/ 4 w 6"/>
                  <a:gd name="T55" fmla="*/ 4 h 5"/>
                  <a:gd name="T56" fmla="*/ 4 w 6"/>
                  <a:gd name="T57" fmla="*/ 4 h 5"/>
                  <a:gd name="T58" fmla="*/ 6 w 6"/>
                  <a:gd name="T59" fmla="*/ 4 h 5"/>
                  <a:gd name="T60" fmla="*/ 6 w 6"/>
                  <a:gd name="T61" fmla="*/ 3 h 5"/>
                  <a:gd name="T62" fmla="*/ 6 w 6"/>
                  <a:gd name="T63" fmla="*/ 3 h 5"/>
                  <a:gd name="T64" fmla="*/ 6 w 6"/>
                  <a:gd name="T6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 h="5">
                    <a:moveTo>
                      <a:pt x="6" y="3"/>
                    </a:moveTo>
                    <a:lnTo>
                      <a:pt x="6" y="1"/>
                    </a:lnTo>
                    <a:lnTo>
                      <a:pt x="6" y="1"/>
                    </a:lnTo>
                    <a:lnTo>
                      <a:pt x="6" y="1"/>
                    </a:lnTo>
                    <a:lnTo>
                      <a:pt x="4" y="0"/>
                    </a:lnTo>
                    <a:lnTo>
                      <a:pt x="4" y="0"/>
                    </a:lnTo>
                    <a:lnTo>
                      <a:pt x="4" y="0"/>
                    </a:lnTo>
                    <a:lnTo>
                      <a:pt x="3" y="0"/>
                    </a:lnTo>
                    <a:lnTo>
                      <a:pt x="3" y="0"/>
                    </a:lnTo>
                    <a:lnTo>
                      <a:pt x="3" y="0"/>
                    </a:lnTo>
                    <a:lnTo>
                      <a:pt x="1" y="0"/>
                    </a:lnTo>
                    <a:lnTo>
                      <a:pt x="1" y="0"/>
                    </a:lnTo>
                    <a:lnTo>
                      <a:pt x="1" y="0"/>
                    </a:lnTo>
                    <a:lnTo>
                      <a:pt x="0" y="1"/>
                    </a:lnTo>
                    <a:lnTo>
                      <a:pt x="0" y="1"/>
                    </a:lnTo>
                    <a:lnTo>
                      <a:pt x="0" y="1"/>
                    </a:lnTo>
                    <a:lnTo>
                      <a:pt x="0" y="3"/>
                    </a:lnTo>
                    <a:lnTo>
                      <a:pt x="0" y="3"/>
                    </a:lnTo>
                    <a:lnTo>
                      <a:pt x="0" y="3"/>
                    </a:lnTo>
                    <a:lnTo>
                      <a:pt x="0" y="4"/>
                    </a:lnTo>
                    <a:lnTo>
                      <a:pt x="1" y="4"/>
                    </a:lnTo>
                    <a:lnTo>
                      <a:pt x="1" y="4"/>
                    </a:lnTo>
                    <a:lnTo>
                      <a:pt x="1" y="4"/>
                    </a:lnTo>
                    <a:lnTo>
                      <a:pt x="3" y="4"/>
                    </a:lnTo>
                    <a:lnTo>
                      <a:pt x="3" y="5"/>
                    </a:lnTo>
                    <a:lnTo>
                      <a:pt x="3" y="4"/>
                    </a:lnTo>
                    <a:lnTo>
                      <a:pt x="4" y="4"/>
                    </a:lnTo>
                    <a:lnTo>
                      <a:pt x="4" y="4"/>
                    </a:lnTo>
                    <a:lnTo>
                      <a:pt x="4" y="4"/>
                    </a:lnTo>
                    <a:lnTo>
                      <a:pt x="6" y="4"/>
                    </a:lnTo>
                    <a:lnTo>
                      <a:pt x="6" y="3"/>
                    </a:lnTo>
                    <a:lnTo>
                      <a:pt x="6" y="3"/>
                    </a:lnTo>
                    <a:lnTo>
                      <a:pt x="6" y="3"/>
                    </a:ln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5" name="Freeform 943"/>
              <p:cNvSpPr>
                <a:spLocks/>
              </p:cNvSpPr>
              <p:nvPr/>
            </p:nvSpPr>
            <p:spPr bwMode="auto">
              <a:xfrm>
                <a:off x="726" y="2315"/>
                <a:ext cx="139" cy="129"/>
              </a:xfrm>
              <a:custGeom>
                <a:avLst/>
                <a:gdLst>
                  <a:gd name="T0" fmla="*/ 46 w 139"/>
                  <a:gd name="T1" fmla="*/ 74 h 129"/>
                  <a:gd name="T2" fmla="*/ 48 w 139"/>
                  <a:gd name="T3" fmla="*/ 79 h 129"/>
                  <a:gd name="T4" fmla="*/ 49 w 139"/>
                  <a:gd name="T5" fmla="*/ 84 h 129"/>
                  <a:gd name="T6" fmla="*/ 50 w 139"/>
                  <a:gd name="T7" fmla="*/ 88 h 129"/>
                  <a:gd name="T8" fmla="*/ 52 w 139"/>
                  <a:gd name="T9" fmla="*/ 91 h 129"/>
                  <a:gd name="T10" fmla="*/ 56 w 139"/>
                  <a:gd name="T11" fmla="*/ 94 h 129"/>
                  <a:gd name="T12" fmla="*/ 61 w 139"/>
                  <a:gd name="T13" fmla="*/ 97 h 129"/>
                  <a:gd name="T14" fmla="*/ 65 w 139"/>
                  <a:gd name="T15" fmla="*/ 98 h 129"/>
                  <a:gd name="T16" fmla="*/ 69 w 139"/>
                  <a:gd name="T17" fmla="*/ 98 h 129"/>
                  <a:gd name="T18" fmla="*/ 74 w 139"/>
                  <a:gd name="T19" fmla="*/ 98 h 129"/>
                  <a:gd name="T20" fmla="*/ 77 w 139"/>
                  <a:gd name="T21" fmla="*/ 98 h 129"/>
                  <a:gd name="T22" fmla="*/ 81 w 139"/>
                  <a:gd name="T23" fmla="*/ 97 h 129"/>
                  <a:gd name="T24" fmla="*/ 84 w 139"/>
                  <a:gd name="T25" fmla="*/ 95 h 129"/>
                  <a:gd name="T26" fmla="*/ 87 w 139"/>
                  <a:gd name="T27" fmla="*/ 94 h 129"/>
                  <a:gd name="T28" fmla="*/ 90 w 139"/>
                  <a:gd name="T29" fmla="*/ 91 h 129"/>
                  <a:gd name="T30" fmla="*/ 91 w 139"/>
                  <a:gd name="T31" fmla="*/ 88 h 129"/>
                  <a:gd name="T32" fmla="*/ 136 w 139"/>
                  <a:gd name="T33" fmla="*/ 87 h 129"/>
                  <a:gd name="T34" fmla="*/ 132 w 139"/>
                  <a:gd name="T35" fmla="*/ 97 h 129"/>
                  <a:gd name="T36" fmla="*/ 126 w 139"/>
                  <a:gd name="T37" fmla="*/ 105 h 129"/>
                  <a:gd name="T38" fmla="*/ 119 w 139"/>
                  <a:gd name="T39" fmla="*/ 113 h 129"/>
                  <a:gd name="T40" fmla="*/ 112 w 139"/>
                  <a:gd name="T41" fmla="*/ 117 h 129"/>
                  <a:gd name="T42" fmla="*/ 104 w 139"/>
                  <a:gd name="T43" fmla="*/ 121 h 129"/>
                  <a:gd name="T44" fmla="*/ 94 w 139"/>
                  <a:gd name="T45" fmla="*/ 126 h 129"/>
                  <a:gd name="T46" fmla="*/ 84 w 139"/>
                  <a:gd name="T47" fmla="*/ 127 h 129"/>
                  <a:gd name="T48" fmla="*/ 69 w 139"/>
                  <a:gd name="T49" fmla="*/ 129 h 129"/>
                  <a:gd name="T50" fmla="*/ 58 w 139"/>
                  <a:gd name="T51" fmla="*/ 129 h 129"/>
                  <a:gd name="T52" fmla="*/ 48 w 139"/>
                  <a:gd name="T53" fmla="*/ 126 h 129"/>
                  <a:gd name="T54" fmla="*/ 37 w 139"/>
                  <a:gd name="T55" fmla="*/ 123 h 129"/>
                  <a:gd name="T56" fmla="*/ 30 w 139"/>
                  <a:gd name="T57" fmla="*/ 120 h 129"/>
                  <a:gd name="T58" fmla="*/ 24 w 139"/>
                  <a:gd name="T59" fmla="*/ 114 h 129"/>
                  <a:gd name="T60" fmla="*/ 19 w 139"/>
                  <a:gd name="T61" fmla="*/ 110 h 129"/>
                  <a:gd name="T62" fmla="*/ 13 w 139"/>
                  <a:gd name="T63" fmla="*/ 104 h 129"/>
                  <a:gd name="T64" fmla="*/ 8 w 139"/>
                  <a:gd name="T65" fmla="*/ 97 h 129"/>
                  <a:gd name="T66" fmla="*/ 5 w 139"/>
                  <a:gd name="T67" fmla="*/ 90 h 129"/>
                  <a:gd name="T68" fmla="*/ 3 w 139"/>
                  <a:gd name="T69" fmla="*/ 81 h 129"/>
                  <a:gd name="T70" fmla="*/ 1 w 139"/>
                  <a:gd name="T71" fmla="*/ 72 h 129"/>
                  <a:gd name="T72" fmla="*/ 0 w 139"/>
                  <a:gd name="T73" fmla="*/ 63 h 129"/>
                  <a:gd name="T74" fmla="*/ 1 w 139"/>
                  <a:gd name="T75" fmla="*/ 49 h 129"/>
                  <a:gd name="T76" fmla="*/ 4 w 139"/>
                  <a:gd name="T77" fmla="*/ 37 h 129"/>
                  <a:gd name="T78" fmla="*/ 10 w 139"/>
                  <a:gd name="T79" fmla="*/ 27 h 129"/>
                  <a:gd name="T80" fmla="*/ 19 w 139"/>
                  <a:gd name="T81" fmla="*/ 17 h 129"/>
                  <a:gd name="T82" fmla="*/ 27 w 139"/>
                  <a:gd name="T83" fmla="*/ 10 h 129"/>
                  <a:gd name="T84" fmla="*/ 39 w 139"/>
                  <a:gd name="T85" fmla="*/ 4 h 129"/>
                  <a:gd name="T86" fmla="*/ 52 w 139"/>
                  <a:gd name="T87" fmla="*/ 1 h 129"/>
                  <a:gd name="T88" fmla="*/ 68 w 139"/>
                  <a:gd name="T89" fmla="*/ 0 h 129"/>
                  <a:gd name="T90" fmla="*/ 80 w 139"/>
                  <a:gd name="T91" fmla="*/ 1 h 129"/>
                  <a:gd name="T92" fmla="*/ 91 w 139"/>
                  <a:gd name="T93" fmla="*/ 3 h 129"/>
                  <a:gd name="T94" fmla="*/ 100 w 139"/>
                  <a:gd name="T95" fmla="*/ 4 h 129"/>
                  <a:gd name="T96" fmla="*/ 109 w 139"/>
                  <a:gd name="T97" fmla="*/ 8 h 129"/>
                  <a:gd name="T98" fmla="*/ 116 w 139"/>
                  <a:gd name="T99" fmla="*/ 13 h 129"/>
                  <a:gd name="T100" fmla="*/ 122 w 139"/>
                  <a:gd name="T101" fmla="*/ 17 h 129"/>
                  <a:gd name="T102" fmla="*/ 128 w 139"/>
                  <a:gd name="T103" fmla="*/ 23 h 129"/>
                  <a:gd name="T104" fmla="*/ 132 w 139"/>
                  <a:gd name="T105" fmla="*/ 30 h 129"/>
                  <a:gd name="T106" fmla="*/ 135 w 139"/>
                  <a:gd name="T107" fmla="*/ 39 h 129"/>
                  <a:gd name="T108" fmla="*/ 138 w 139"/>
                  <a:gd name="T109" fmla="*/ 48 h 129"/>
                  <a:gd name="T110" fmla="*/ 139 w 139"/>
                  <a:gd name="T111" fmla="*/ 58 h 129"/>
                  <a:gd name="T112" fmla="*/ 139 w 139"/>
                  <a:gd name="T113" fmla="*/ 6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 h="129">
                    <a:moveTo>
                      <a:pt x="139" y="74"/>
                    </a:moveTo>
                    <a:lnTo>
                      <a:pt x="46" y="74"/>
                    </a:lnTo>
                    <a:lnTo>
                      <a:pt x="48" y="76"/>
                    </a:lnTo>
                    <a:lnTo>
                      <a:pt x="48" y="79"/>
                    </a:lnTo>
                    <a:lnTo>
                      <a:pt x="48" y="81"/>
                    </a:lnTo>
                    <a:lnTo>
                      <a:pt x="49" y="84"/>
                    </a:lnTo>
                    <a:lnTo>
                      <a:pt x="49" y="85"/>
                    </a:lnTo>
                    <a:lnTo>
                      <a:pt x="50" y="88"/>
                    </a:lnTo>
                    <a:lnTo>
                      <a:pt x="52" y="90"/>
                    </a:lnTo>
                    <a:lnTo>
                      <a:pt x="52" y="91"/>
                    </a:lnTo>
                    <a:lnTo>
                      <a:pt x="55" y="92"/>
                    </a:lnTo>
                    <a:lnTo>
                      <a:pt x="56" y="94"/>
                    </a:lnTo>
                    <a:lnTo>
                      <a:pt x="58" y="95"/>
                    </a:lnTo>
                    <a:lnTo>
                      <a:pt x="61" y="97"/>
                    </a:lnTo>
                    <a:lnTo>
                      <a:pt x="62" y="97"/>
                    </a:lnTo>
                    <a:lnTo>
                      <a:pt x="65" y="98"/>
                    </a:lnTo>
                    <a:lnTo>
                      <a:pt x="68" y="98"/>
                    </a:lnTo>
                    <a:lnTo>
                      <a:pt x="69" y="98"/>
                    </a:lnTo>
                    <a:lnTo>
                      <a:pt x="72" y="98"/>
                    </a:lnTo>
                    <a:lnTo>
                      <a:pt x="74" y="98"/>
                    </a:lnTo>
                    <a:lnTo>
                      <a:pt x="75" y="98"/>
                    </a:lnTo>
                    <a:lnTo>
                      <a:pt x="77" y="98"/>
                    </a:lnTo>
                    <a:lnTo>
                      <a:pt x="80" y="97"/>
                    </a:lnTo>
                    <a:lnTo>
                      <a:pt x="81" y="97"/>
                    </a:lnTo>
                    <a:lnTo>
                      <a:pt x="82" y="97"/>
                    </a:lnTo>
                    <a:lnTo>
                      <a:pt x="84" y="95"/>
                    </a:lnTo>
                    <a:lnTo>
                      <a:pt x="85" y="95"/>
                    </a:lnTo>
                    <a:lnTo>
                      <a:pt x="87" y="94"/>
                    </a:lnTo>
                    <a:lnTo>
                      <a:pt x="88" y="92"/>
                    </a:lnTo>
                    <a:lnTo>
                      <a:pt x="90" y="91"/>
                    </a:lnTo>
                    <a:lnTo>
                      <a:pt x="90" y="90"/>
                    </a:lnTo>
                    <a:lnTo>
                      <a:pt x="91" y="88"/>
                    </a:lnTo>
                    <a:lnTo>
                      <a:pt x="93" y="87"/>
                    </a:lnTo>
                    <a:lnTo>
                      <a:pt x="136" y="87"/>
                    </a:lnTo>
                    <a:lnTo>
                      <a:pt x="135" y="92"/>
                    </a:lnTo>
                    <a:lnTo>
                      <a:pt x="132" y="97"/>
                    </a:lnTo>
                    <a:lnTo>
                      <a:pt x="129" y="101"/>
                    </a:lnTo>
                    <a:lnTo>
                      <a:pt x="126" y="105"/>
                    </a:lnTo>
                    <a:lnTo>
                      <a:pt x="122" y="108"/>
                    </a:lnTo>
                    <a:lnTo>
                      <a:pt x="119" y="113"/>
                    </a:lnTo>
                    <a:lnTo>
                      <a:pt x="114" y="114"/>
                    </a:lnTo>
                    <a:lnTo>
                      <a:pt x="112" y="117"/>
                    </a:lnTo>
                    <a:lnTo>
                      <a:pt x="107" y="120"/>
                    </a:lnTo>
                    <a:lnTo>
                      <a:pt x="104" y="121"/>
                    </a:lnTo>
                    <a:lnTo>
                      <a:pt x="100" y="123"/>
                    </a:lnTo>
                    <a:lnTo>
                      <a:pt x="94" y="126"/>
                    </a:lnTo>
                    <a:lnTo>
                      <a:pt x="90" y="127"/>
                    </a:lnTo>
                    <a:lnTo>
                      <a:pt x="84" y="127"/>
                    </a:lnTo>
                    <a:lnTo>
                      <a:pt x="77" y="129"/>
                    </a:lnTo>
                    <a:lnTo>
                      <a:pt x="69" y="129"/>
                    </a:lnTo>
                    <a:lnTo>
                      <a:pt x="64" y="129"/>
                    </a:lnTo>
                    <a:lnTo>
                      <a:pt x="58" y="129"/>
                    </a:lnTo>
                    <a:lnTo>
                      <a:pt x="53" y="127"/>
                    </a:lnTo>
                    <a:lnTo>
                      <a:pt x="48" y="126"/>
                    </a:lnTo>
                    <a:lnTo>
                      <a:pt x="43" y="124"/>
                    </a:lnTo>
                    <a:lnTo>
                      <a:pt x="37" y="123"/>
                    </a:lnTo>
                    <a:lnTo>
                      <a:pt x="34" y="121"/>
                    </a:lnTo>
                    <a:lnTo>
                      <a:pt x="30" y="120"/>
                    </a:lnTo>
                    <a:lnTo>
                      <a:pt x="27" y="117"/>
                    </a:lnTo>
                    <a:lnTo>
                      <a:pt x="24" y="114"/>
                    </a:lnTo>
                    <a:lnTo>
                      <a:pt x="21" y="113"/>
                    </a:lnTo>
                    <a:lnTo>
                      <a:pt x="19" y="110"/>
                    </a:lnTo>
                    <a:lnTo>
                      <a:pt x="16" y="107"/>
                    </a:lnTo>
                    <a:lnTo>
                      <a:pt x="13" y="104"/>
                    </a:lnTo>
                    <a:lnTo>
                      <a:pt x="11" y="101"/>
                    </a:lnTo>
                    <a:lnTo>
                      <a:pt x="8" y="97"/>
                    </a:lnTo>
                    <a:lnTo>
                      <a:pt x="7" y="94"/>
                    </a:lnTo>
                    <a:lnTo>
                      <a:pt x="5" y="90"/>
                    </a:lnTo>
                    <a:lnTo>
                      <a:pt x="4" y="85"/>
                    </a:lnTo>
                    <a:lnTo>
                      <a:pt x="3" y="81"/>
                    </a:lnTo>
                    <a:lnTo>
                      <a:pt x="1" y="76"/>
                    </a:lnTo>
                    <a:lnTo>
                      <a:pt x="1" y="72"/>
                    </a:lnTo>
                    <a:lnTo>
                      <a:pt x="0" y="68"/>
                    </a:lnTo>
                    <a:lnTo>
                      <a:pt x="0" y="63"/>
                    </a:lnTo>
                    <a:lnTo>
                      <a:pt x="0" y="56"/>
                    </a:lnTo>
                    <a:lnTo>
                      <a:pt x="1" y="49"/>
                    </a:lnTo>
                    <a:lnTo>
                      <a:pt x="3" y="43"/>
                    </a:lnTo>
                    <a:lnTo>
                      <a:pt x="4" y="37"/>
                    </a:lnTo>
                    <a:lnTo>
                      <a:pt x="7" y="32"/>
                    </a:lnTo>
                    <a:lnTo>
                      <a:pt x="10" y="27"/>
                    </a:lnTo>
                    <a:lnTo>
                      <a:pt x="14" y="21"/>
                    </a:lnTo>
                    <a:lnTo>
                      <a:pt x="19" y="17"/>
                    </a:lnTo>
                    <a:lnTo>
                      <a:pt x="23" y="13"/>
                    </a:lnTo>
                    <a:lnTo>
                      <a:pt x="27" y="10"/>
                    </a:lnTo>
                    <a:lnTo>
                      <a:pt x="33" y="7"/>
                    </a:lnTo>
                    <a:lnTo>
                      <a:pt x="39" y="4"/>
                    </a:lnTo>
                    <a:lnTo>
                      <a:pt x="46" y="3"/>
                    </a:lnTo>
                    <a:lnTo>
                      <a:pt x="52" y="1"/>
                    </a:lnTo>
                    <a:lnTo>
                      <a:pt x="61" y="0"/>
                    </a:lnTo>
                    <a:lnTo>
                      <a:pt x="68" y="0"/>
                    </a:lnTo>
                    <a:lnTo>
                      <a:pt x="74" y="0"/>
                    </a:lnTo>
                    <a:lnTo>
                      <a:pt x="80" y="1"/>
                    </a:lnTo>
                    <a:lnTo>
                      <a:pt x="85" y="1"/>
                    </a:lnTo>
                    <a:lnTo>
                      <a:pt x="91" y="3"/>
                    </a:lnTo>
                    <a:lnTo>
                      <a:pt x="96" y="3"/>
                    </a:lnTo>
                    <a:lnTo>
                      <a:pt x="100" y="4"/>
                    </a:lnTo>
                    <a:lnTo>
                      <a:pt x="104" y="6"/>
                    </a:lnTo>
                    <a:lnTo>
                      <a:pt x="109" y="8"/>
                    </a:lnTo>
                    <a:lnTo>
                      <a:pt x="112" y="10"/>
                    </a:lnTo>
                    <a:lnTo>
                      <a:pt x="116" y="13"/>
                    </a:lnTo>
                    <a:lnTo>
                      <a:pt x="119" y="14"/>
                    </a:lnTo>
                    <a:lnTo>
                      <a:pt x="122" y="17"/>
                    </a:lnTo>
                    <a:lnTo>
                      <a:pt x="125" y="20"/>
                    </a:lnTo>
                    <a:lnTo>
                      <a:pt x="128" y="23"/>
                    </a:lnTo>
                    <a:lnTo>
                      <a:pt x="129" y="27"/>
                    </a:lnTo>
                    <a:lnTo>
                      <a:pt x="132" y="30"/>
                    </a:lnTo>
                    <a:lnTo>
                      <a:pt x="133" y="34"/>
                    </a:lnTo>
                    <a:lnTo>
                      <a:pt x="135" y="39"/>
                    </a:lnTo>
                    <a:lnTo>
                      <a:pt x="136" y="43"/>
                    </a:lnTo>
                    <a:lnTo>
                      <a:pt x="138" y="48"/>
                    </a:lnTo>
                    <a:lnTo>
                      <a:pt x="138" y="52"/>
                    </a:lnTo>
                    <a:lnTo>
                      <a:pt x="139" y="58"/>
                    </a:lnTo>
                    <a:lnTo>
                      <a:pt x="139" y="63"/>
                    </a:lnTo>
                    <a:lnTo>
                      <a:pt x="139" y="69"/>
                    </a:lnTo>
                    <a:lnTo>
                      <a:pt x="139" y="74"/>
                    </a:lnTo>
                  </a:path>
                </a:pathLst>
              </a:custGeom>
              <a:noFill/>
              <a:ln w="0">
                <a:solidFill>
                  <a:srgbClr val="0066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6" name="Freeform 944"/>
              <p:cNvSpPr>
                <a:spLocks/>
              </p:cNvSpPr>
              <p:nvPr/>
            </p:nvSpPr>
            <p:spPr bwMode="auto">
              <a:xfrm>
                <a:off x="772" y="2342"/>
                <a:ext cx="47" cy="25"/>
              </a:xfrm>
              <a:custGeom>
                <a:avLst/>
                <a:gdLst>
                  <a:gd name="T0" fmla="*/ 47 w 47"/>
                  <a:gd name="T1" fmla="*/ 25 h 25"/>
                  <a:gd name="T2" fmla="*/ 45 w 47"/>
                  <a:gd name="T3" fmla="*/ 22 h 25"/>
                  <a:gd name="T4" fmla="*/ 45 w 47"/>
                  <a:gd name="T5" fmla="*/ 19 h 25"/>
                  <a:gd name="T6" fmla="*/ 45 w 47"/>
                  <a:gd name="T7" fmla="*/ 16 h 25"/>
                  <a:gd name="T8" fmla="*/ 44 w 47"/>
                  <a:gd name="T9" fmla="*/ 13 h 25"/>
                  <a:gd name="T10" fmla="*/ 42 w 47"/>
                  <a:gd name="T11" fmla="*/ 12 h 25"/>
                  <a:gd name="T12" fmla="*/ 42 w 47"/>
                  <a:gd name="T13" fmla="*/ 9 h 25"/>
                  <a:gd name="T14" fmla="*/ 41 w 47"/>
                  <a:gd name="T15" fmla="*/ 7 h 25"/>
                  <a:gd name="T16" fmla="*/ 39 w 47"/>
                  <a:gd name="T17" fmla="*/ 6 h 25"/>
                  <a:gd name="T18" fmla="*/ 38 w 47"/>
                  <a:gd name="T19" fmla="*/ 5 h 25"/>
                  <a:gd name="T20" fmla="*/ 36 w 47"/>
                  <a:gd name="T21" fmla="*/ 3 h 25"/>
                  <a:gd name="T22" fmla="*/ 34 w 47"/>
                  <a:gd name="T23" fmla="*/ 3 h 25"/>
                  <a:gd name="T24" fmla="*/ 32 w 47"/>
                  <a:gd name="T25" fmla="*/ 2 h 25"/>
                  <a:gd name="T26" fmla="*/ 31 w 47"/>
                  <a:gd name="T27" fmla="*/ 2 h 25"/>
                  <a:gd name="T28" fmla="*/ 28 w 47"/>
                  <a:gd name="T29" fmla="*/ 0 h 25"/>
                  <a:gd name="T30" fmla="*/ 26 w 47"/>
                  <a:gd name="T31" fmla="*/ 0 h 25"/>
                  <a:gd name="T32" fmla="*/ 23 w 47"/>
                  <a:gd name="T33" fmla="*/ 0 h 25"/>
                  <a:gd name="T34" fmla="*/ 20 w 47"/>
                  <a:gd name="T35" fmla="*/ 0 h 25"/>
                  <a:gd name="T36" fmla="*/ 19 w 47"/>
                  <a:gd name="T37" fmla="*/ 0 h 25"/>
                  <a:gd name="T38" fmla="*/ 16 w 47"/>
                  <a:gd name="T39" fmla="*/ 2 h 25"/>
                  <a:gd name="T40" fmla="*/ 13 w 47"/>
                  <a:gd name="T41" fmla="*/ 2 h 25"/>
                  <a:gd name="T42" fmla="*/ 12 w 47"/>
                  <a:gd name="T43" fmla="*/ 3 h 25"/>
                  <a:gd name="T44" fmla="*/ 10 w 47"/>
                  <a:gd name="T45" fmla="*/ 5 h 25"/>
                  <a:gd name="T46" fmla="*/ 7 w 47"/>
                  <a:gd name="T47" fmla="*/ 7 h 25"/>
                  <a:gd name="T48" fmla="*/ 6 w 47"/>
                  <a:gd name="T49" fmla="*/ 9 h 25"/>
                  <a:gd name="T50" fmla="*/ 4 w 47"/>
                  <a:gd name="T51" fmla="*/ 10 h 25"/>
                  <a:gd name="T52" fmla="*/ 4 w 47"/>
                  <a:gd name="T53" fmla="*/ 12 h 25"/>
                  <a:gd name="T54" fmla="*/ 3 w 47"/>
                  <a:gd name="T55" fmla="*/ 13 h 25"/>
                  <a:gd name="T56" fmla="*/ 3 w 47"/>
                  <a:gd name="T57" fmla="*/ 16 h 25"/>
                  <a:gd name="T58" fmla="*/ 2 w 47"/>
                  <a:gd name="T59" fmla="*/ 18 h 25"/>
                  <a:gd name="T60" fmla="*/ 2 w 47"/>
                  <a:gd name="T61" fmla="*/ 21 h 25"/>
                  <a:gd name="T62" fmla="*/ 2 w 47"/>
                  <a:gd name="T63" fmla="*/ 22 h 25"/>
                  <a:gd name="T64" fmla="*/ 0 w 47"/>
                  <a:gd name="T65" fmla="*/ 25 h 25"/>
                  <a:gd name="T66" fmla="*/ 47 w 47"/>
                  <a:gd name="T6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25">
                    <a:moveTo>
                      <a:pt x="47" y="25"/>
                    </a:moveTo>
                    <a:lnTo>
                      <a:pt x="45" y="22"/>
                    </a:lnTo>
                    <a:lnTo>
                      <a:pt x="45" y="19"/>
                    </a:lnTo>
                    <a:lnTo>
                      <a:pt x="45" y="16"/>
                    </a:lnTo>
                    <a:lnTo>
                      <a:pt x="44" y="13"/>
                    </a:lnTo>
                    <a:lnTo>
                      <a:pt x="42" y="12"/>
                    </a:lnTo>
                    <a:lnTo>
                      <a:pt x="42" y="9"/>
                    </a:lnTo>
                    <a:lnTo>
                      <a:pt x="41" y="7"/>
                    </a:lnTo>
                    <a:lnTo>
                      <a:pt x="39" y="6"/>
                    </a:lnTo>
                    <a:lnTo>
                      <a:pt x="38" y="5"/>
                    </a:lnTo>
                    <a:lnTo>
                      <a:pt x="36" y="3"/>
                    </a:lnTo>
                    <a:lnTo>
                      <a:pt x="34" y="3"/>
                    </a:lnTo>
                    <a:lnTo>
                      <a:pt x="32" y="2"/>
                    </a:lnTo>
                    <a:lnTo>
                      <a:pt x="31" y="2"/>
                    </a:lnTo>
                    <a:lnTo>
                      <a:pt x="28" y="0"/>
                    </a:lnTo>
                    <a:lnTo>
                      <a:pt x="26" y="0"/>
                    </a:lnTo>
                    <a:lnTo>
                      <a:pt x="23" y="0"/>
                    </a:lnTo>
                    <a:lnTo>
                      <a:pt x="20" y="0"/>
                    </a:lnTo>
                    <a:lnTo>
                      <a:pt x="19" y="0"/>
                    </a:lnTo>
                    <a:lnTo>
                      <a:pt x="16" y="2"/>
                    </a:lnTo>
                    <a:lnTo>
                      <a:pt x="13" y="2"/>
                    </a:lnTo>
                    <a:lnTo>
                      <a:pt x="12" y="3"/>
                    </a:lnTo>
                    <a:lnTo>
                      <a:pt x="10" y="5"/>
                    </a:lnTo>
                    <a:lnTo>
                      <a:pt x="7" y="7"/>
                    </a:lnTo>
                    <a:lnTo>
                      <a:pt x="6" y="9"/>
                    </a:lnTo>
                    <a:lnTo>
                      <a:pt x="4" y="10"/>
                    </a:lnTo>
                    <a:lnTo>
                      <a:pt x="4" y="12"/>
                    </a:lnTo>
                    <a:lnTo>
                      <a:pt x="3" y="13"/>
                    </a:lnTo>
                    <a:lnTo>
                      <a:pt x="3" y="16"/>
                    </a:lnTo>
                    <a:lnTo>
                      <a:pt x="2" y="18"/>
                    </a:lnTo>
                    <a:lnTo>
                      <a:pt x="2" y="21"/>
                    </a:lnTo>
                    <a:lnTo>
                      <a:pt x="2" y="22"/>
                    </a:lnTo>
                    <a:lnTo>
                      <a:pt x="0" y="25"/>
                    </a:lnTo>
                    <a:lnTo>
                      <a:pt x="47" y="25"/>
                    </a:lnTo>
                  </a:path>
                </a:pathLst>
              </a:custGeom>
              <a:noFill/>
              <a:ln w="0">
                <a:solidFill>
                  <a:srgbClr val="0066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7" name="Freeform 945"/>
              <p:cNvSpPr>
                <a:spLocks/>
              </p:cNvSpPr>
              <p:nvPr/>
            </p:nvSpPr>
            <p:spPr bwMode="auto">
              <a:xfrm>
                <a:off x="737" y="2393"/>
                <a:ext cx="70" cy="51"/>
              </a:xfrm>
              <a:custGeom>
                <a:avLst/>
                <a:gdLst>
                  <a:gd name="T0" fmla="*/ 13 w 70"/>
                  <a:gd name="T1" fmla="*/ 0 h 51"/>
                  <a:gd name="T2" fmla="*/ 12 w 70"/>
                  <a:gd name="T3" fmla="*/ 3 h 51"/>
                  <a:gd name="T4" fmla="*/ 9 w 70"/>
                  <a:gd name="T5" fmla="*/ 6 h 51"/>
                  <a:gd name="T6" fmla="*/ 8 w 70"/>
                  <a:gd name="T7" fmla="*/ 9 h 51"/>
                  <a:gd name="T8" fmla="*/ 6 w 70"/>
                  <a:gd name="T9" fmla="*/ 12 h 51"/>
                  <a:gd name="T10" fmla="*/ 5 w 70"/>
                  <a:gd name="T11" fmla="*/ 13 h 51"/>
                  <a:gd name="T12" fmla="*/ 3 w 70"/>
                  <a:gd name="T13" fmla="*/ 16 h 51"/>
                  <a:gd name="T14" fmla="*/ 2 w 70"/>
                  <a:gd name="T15" fmla="*/ 20 h 51"/>
                  <a:gd name="T16" fmla="*/ 0 w 70"/>
                  <a:gd name="T17" fmla="*/ 23 h 51"/>
                  <a:gd name="T18" fmla="*/ 8 w 70"/>
                  <a:gd name="T19" fmla="*/ 32 h 51"/>
                  <a:gd name="T20" fmla="*/ 16 w 70"/>
                  <a:gd name="T21" fmla="*/ 38 h 51"/>
                  <a:gd name="T22" fmla="*/ 23 w 70"/>
                  <a:gd name="T23" fmla="*/ 43 h 51"/>
                  <a:gd name="T24" fmla="*/ 32 w 70"/>
                  <a:gd name="T25" fmla="*/ 46 h 51"/>
                  <a:gd name="T26" fmla="*/ 41 w 70"/>
                  <a:gd name="T27" fmla="*/ 49 h 51"/>
                  <a:gd name="T28" fmla="*/ 50 w 70"/>
                  <a:gd name="T29" fmla="*/ 51 h 51"/>
                  <a:gd name="T30" fmla="*/ 60 w 70"/>
                  <a:gd name="T31" fmla="*/ 51 h 51"/>
                  <a:gd name="T32" fmla="*/ 70 w 70"/>
                  <a:gd name="T33" fmla="*/ 49 h 51"/>
                  <a:gd name="T34" fmla="*/ 57 w 70"/>
                  <a:gd name="T35" fmla="*/ 45 h 51"/>
                  <a:gd name="T36" fmla="*/ 45 w 70"/>
                  <a:gd name="T37" fmla="*/ 40 h 51"/>
                  <a:gd name="T38" fmla="*/ 35 w 70"/>
                  <a:gd name="T39" fmla="*/ 36 h 51"/>
                  <a:gd name="T40" fmla="*/ 28 w 70"/>
                  <a:gd name="T41" fmla="*/ 30 h 51"/>
                  <a:gd name="T42" fmla="*/ 22 w 70"/>
                  <a:gd name="T43" fmla="*/ 25 h 51"/>
                  <a:gd name="T44" fmla="*/ 19 w 70"/>
                  <a:gd name="T45" fmla="*/ 17 h 51"/>
                  <a:gd name="T46" fmla="*/ 16 w 70"/>
                  <a:gd name="T47" fmla="*/ 10 h 51"/>
                  <a:gd name="T48" fmla="*/ 13 w 70"/>
                  <a:gd name="T4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51">
                    <a:moveTo>
                      <a:pt x="13" y="0"/>
                    </a:moveTo>
                    <a:lnTo>
                      <a:pt x="12" y="3"/>
                    </a:lnTo>
                    <a:lnTo>
                      <a:pt x="9" y="6"/>
                    </a:lnTo>
                    <a:lnTo>
                      <a:pt x="8" y="9"/>
                    </a:lnTo>
                    <a:lnTo>
                      <a:pt x="6" y="12"/>
                    </a:lnTo>
                    <a:lnTo>
                      <a:pt x="5" y="13"/>
                    </a:lnTo>
                    <a:lnTo>
                      <a:pt x="3" y="16"/>
                    </a:lnTo>
                    <a:lnTo>
                      <a:pt x="2" y="20"/>
                    </a:lnTo>
                    <a:lnTo>
                      <a:pt x="0" y="23"/>
                    </a:lnTo>
                    <a:lnTo>
                      <a:pt x="8" y="32"/>
                    </a:lnTo>
                    <a:lnTo>
                      <a:pt x="16" y="38"/>
                    </a:lnTo>
                    <a:lnTo>
                      <a:pt x="23" y="43"/>
                    </a:lnTo>
                    <a:lnTo>
                      <a:pt x="32" y="46"/>
                    </a:lnTo>
                    <a:lnTo>
                      <a:pt x="41" y="49"/>
                    </a:lnTo>
                    <a:lnTo>
                      <a:pt x="50" y="51"/>
                    </a:lnTo>
                    <a:lnTo>
                      <a:pt x="60" y="51"/>
                    </a:lnTo>
                    <a:lnTo>
                      <a:pt x="70" y="49"/>
                    </a:lnTo>
                    <a:lnTo>
                      <a:pt x="57" y="45"/>
                    </a:lnTo>
                    <a:lnTo>
                      <a:pt x="45" y="40"/>
                    </a:lnTo>
                    <a:lnTo>
                      <a:pt x="35" y="36"/>
                    </a:lnTo>
                    <a:lnTo>
                      <a:pt x="28" y="30"/>
                    </a:lnTo>
                    <a:lnTo>
                      <a:pt x="22" y="25"/>
                    </a:lnTo>
                    <a:lnTo>
                      <a:pt x="19" y="17"/>
                    </a:lnTo>
                    <a:lnTo>
                      <a:pt x="16" y="10"/>
                    </a:lnTo>
                    <a:lnTo>
                      <a:pt x="13" y="0"/>
                    </a:lnTo>
                    <a:close/>
                  </a:path>
                </a:pathLst>
              </a:custGeom>
              <a:solidFill>
                <a:srgbClr val="00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8" name="Freeform 946"/>
              <p:cNvSpPr>
                <a:spLocks/>
              </p:cNvSpPr>
              <p:nvPr/>
            </p:nvSpPr>
            <p:spPr bwMode="auto">
              <a:xfrm>
                <a:off x="720" y="2439"/>
                <a:ext cx="16" cy="13"/>
              </a:xfrm>
              <a:custGeom>
                <a:avLst/>
                <a:gdLst>
                  <a:gd name="T0" fmla="*/ 0 w 16"/>
                  <a:gd name="T1" fmla="*/ 0 h 13"/>
                  <a:gd name="T2" fmla="*/ 10 w 16"/>
                  <a:gd name="T3" fmla="*/ 10 h 13"/>
                  <a:gd name="T4" fmla="*/ 16 w 16"/>
                  <a:gd name="T5" fmla="*/ 13 h 13"/>
                  <a:gd name="T6" fmla="*/ 14 w 16"/>
                  <a:gd name="T7" fmla="*/ 13 h 13"/>
                  <a:gd name="T8" fmla="*/ 13 w 16"/>
                  <a:gd name="T9" fmla="*/ 13 h 13"/>
                  <a:gd name="T10" fmla="*/ 11 w 16"/>
                  <a:gd name="T11" fmla="*/ 12 h 13"/>
                  <a:gd name="T12" fmla="*/ 10 w 16"/>
                  <a:gd name="T13" fmla="*/ 12 h 13"/>
                  <a:gd name="T14" fmla="*/ 9 w 16"/>
                  <a:gd name="T15" fmla="*/ 10 h 13"/>
                  <a:gd name="T16" fmla="*/ 7 w 16"/>
                  <a:gd name="T17" fmla="*/ 10 h 13"/>
                  <a:gd name="T18" fmla="*/ 6 w 16"/>
                  <a:gd name="T19" fmla="*/ 9 h 13"/>
                  <a:gd name="T20" fmla="*/ 4 w 16"/>
                  <a:gd name="T21" fmla="*/ 8 h 13"/>
                  <a:gd name="T22" fmla="*/ 3 w 16"/>
                  <a:gd name="T23" fmla="*/ 8 h 13"/>
                  <a:gd name="T24" fmla="*/ 3 w 16"/>
                  <a:gd name="T25" fmla="*/ 6 h 13"/>
                  <a:gd name="T26" fmla="*/ 3 w 16"/>
                  <a:gd name="T27" fmla="*/ 6 h 13"/>
                  <a:gd name="T28" fmla="*/ 1 w 16"/>
                  <a:gd name="T29" fmla="*/ 5 h 13"/>
                  <a:gd name="T30" fmla="*/ 1 w 16"/>
                  <a:gd name="T31" fmla="*/ 3 h 13"/>
                  <a:gd name="T32" fmla="*/ 1 w 16"/>
                  <a:gd name="T33" fmla="*/ 3 h 13"/>
                  <a:gd name="T34" fmla="*/ 0 w 16"/>
                  <a:gd name="T35" fmla="*/ 2 h 13"/>
                  <a:gd name="T36" fmla="*/ 0 w 16"/>
                  <a:gd name="T3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3">
                    <a:moveTo>
                      <a:pt x="0" y="0"/>
                    </a:moveTo>
                    <a:lnTo>
                      <a:pt x="10" y="10"/>
                    </a:lnTo>
                    <a:lnTo>
                      <a:pt x="16" y="13"/>
                    </a:lnTo>
                    <a:lnTo>
                      <a:pt x="14" y="13"/>
                    </a:lnTo>
                    <a:lnTo>
                      <a:pt x="13" y="13"/>
                    </a:lnTo>
                    <a:lnTo>
                      <a:pt x="11" y="12"/>
                    </a:lnTo>
                    <a:lnTo>
                      <a:pt x="10" y="12"/>
                    </a:lnTo>
                    <a:lnTo>
                      <a:pt x="9" y="10"/>
                    </a:lnTo>
                    <a:lnTo>
                      <a:pt x="7" y="10"/>
                    </a:lnTo>
                    <a:lnTo>
                      <a:pt x="6" y="9"/>
                    </a:lnTo>
                    <a:lnTo>
                      <a:pt x="4" y="8"/>
                    </a:lnTo>
                    <a:lnTo>
                      <a:pt x="3" y="8"/>
                    </a:lnTo>
                    <a:lnTo>
                      <a:pt x="3" y="6"/>
                    </a:lnTo>
                    <a:lnTo>
                      <a:pt x="3" y="6"/>
                    </a:lnTo>
                    <a:lnTo>
                      <a:pt x="1" y="5"/>
                    </a:lnTo>
                    <a:lnTo>
                      <a:pt x="1" y="3"/>
                    </a:lnTo>
                    <a:lnTo>
                      <a:pt x="1" y="3"/>
                    </a:lnTo>
                    <a:lnTo>
                      <a:pt x="0" y="2"/>
                    </a:lnTo>
                    <a:lnTo>
                      <a:pt x="0" y="0"/>
                    </a:lnTo>
                    <a:close/>
                  </a:path>
                </a:pathLst>
              </a:custGeom>
              <a:solidFill>
                <a:srgbClr val="3842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9" name="Freeform 947"/>
              <p:cNvSpPr>
                <a:spLocks/>
              </p:cNvSpPr>
              <p:nvPr/>
            </p:nvSpPr>
            <p:spPr bwMode="auto">
              <a:xfrm>
                <a:off x="718" y="2432"/>
                <a:ext cx="24" cy="22"/>
              </a:xfrm>
              <a:custGeom>
                <a:avLst/>
                <a:gdLst>
                  <a:gd name="T0" fmla="*/ 2 w 24"/>
                  <a:gd name="T1" fmla="*/ 7 h 22"/>
                  <a:gd name="T2" fmla="*/ 12 w 24"/>
                  <a:gd name="T3" fmla="*/ 17 h 22"/>
                  <a:gd name="T4" fmla="*/ 18 w 24"/>
                  <a:gd name="T5" fmla="*/ 20 h 22"/>
                  <a:gd name="T6" fmla="*/ 18 w 24"/>
                  <a:gd name="T7" fmla="*/ 22 h 22"/>
                  <a:gd name="T8" fmla="*/ 19 w 24"/>
                  <a:gd name="T9" fmla="*/ 22 h 22"/>
                  <a:gd name="T10" fmla="*/ 21 w 24"/>
                  <a:gd name="T11" fmla="*/ 22 h 22"/>
                  <a:gd name="T12" fmla="*/ 21 w 24"/>
                  <a:gd name="T13" fmla="*/ 22 h 22"/>
                  <a:gd name="T14" fmla="*/ 22 w 24"/>
                  <a:gd name="T15" fmla="*/ 22 h 22"/>
                  <a:gd name="T16" fmla="*/ 22 w 24"/>
                  <a:gd name="T17" fmla="*/ 22 h 22"/>
                  <a:gd name="T18" fmla="*/ 24 w 24"/>
                  <a:gd name="T19" fmla="*/ 22 h 22"/>
                  <a:gd name="T20" fmla="*/ 24 w 24"/>
                  <a:gd name="T21" fmla="*/ 22 h 22"/>
                  <a:gd name="T22" fmla="*/ 15 w 24"/>
                  <a:gd name="T23" fmla="*/ 15 h 22"/>
                  <a:gd name="T24" fmla="*/ 5 w 24"/>
                  <a:gd name="T25" fmla="*/ 4 h 22"/>
                  <a:gd name="T26" fmla="*/ 0 w 24"/>
                  <a:gd name="T27" fmla="*/ 0 h 22"/>
                  <a:gd name="T28" fmla="*/ 0 w 24"/>
                  <a:gd name="T29" fmla="*/ 1 h 22"/>
                  <a:gd name="T30" fmla="*/ 0 w 24"/>
                  <a:gd name="T31" fmla="*/ 3 h 22"/>
                  <a:gd name="T32" fmla="*/ 0 w 24"/>
                  <a:gd name="T33" fmla="*/ 3 h 22"/>
                  <a:gd name="T34" fmla="*/ 0 w 24"/>
                  <a:gd name="T35" fmla="*/ 4 h 22"/>
                  <a:gd name="T36" fmla="*/ 0 w 24"/>
                  <a:gd name="T37" fmla="*/ 4 h 22"/>
                  <a:gd name="T38" fmla="*/ 2 w 24"/>
                  <a:gd name="T39" fmla="*/ 6 h 22"/>
                  <a:gd name="T40" fmla="*/ 2 w 24"/>
                  <a:gd name="T41" fmla="*/ 7 h 22"/>
                  <a:gd name="T42" fmla="*/ 2 w 24"/>
                  <a:gd name="T4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2" y="7"/>
                    </a:moveTo>
                    <a:lnTo>
                      <a:pt x="12" y="17"/>
                    </a:lnTo>
                    <a:lnTo>
                      <a:pt x="18" y="20"/>
                    </a:lnTo>
                    <a:lnTo>
                      <a:pt x="18" y="22"/>
                    </a:lnTo>
                    <a:lnTo>
                      <a:pt x="19" y="22"/>
                    </a:lnTo>
                    <a:lnTo>
                      <a:pt x="21" y="22"/>
                    </a:lnTo>
                    <a:lnTo>
                      <a:pt x="21" y="22"/>
                    </a:lnTo>
                    <a:lnTo>
                      <a:pt x="22" y="22"/>
                    </a:lnTo>
                    <a:lnTo>
                      <a:pt x="22" y="22"/>
                    </a:lnTo>
                    <a:lnTo>
                      <a:pt x="24" y="22"/>
                    </a:lnTo>
                    <a:lnTo>
                      <a:pt x="24" y="22"/>
                    </a:lnTo>
                    <a:lnTo>
                      <a:pt x="15" y="15"/>
                    </a:lnTo>
                    <a:lnTo>
                      <a:pt x="5" y="4"/>
                    </a:lnTo>
                    <a:lnTo>
                      <a:pt x="0" y="0"/>
                    </a:lnTo>
                    <a:lnTo>
                      <a:pt x="0" y="1"/>
                    </a:lnTo>
                    <a:lnTo>
                      <a:pt x="0" y="3"/>
                    </a:lnTo>
                    <a:lnTo>
                      <a:pt x="0" y="3"/>
                    </a:lnTo>
                    <a:lnTo>
                      <a:pt x="0" y="4"/>
                    </a:lnTo>
                    <a:lnTo>
                      <a:pt x="0" y="4"/>
                    </a:lnTo>
                    <a:lnTo>
                      <a:pt x="2" y="6"/>
                    </a:lnTo>
                    <a:lnTo>
                      <a:pt x="2" y="7"/>
                    </a:lnTo>
                    <a:lnTo>
                      <a:pt x="2" y="7"/>
                    </a:lnTo>
                    <a:close/>
                  </a:path>
                </a:pathLst>
              </a:custGeom>
              <a:solidFill>
                <a:srgbClr val="3945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0" name="Freeform 948"/>
              <p:cNvSpPr>
                <a:spLocks/>
              </p:cNvSpPr>
              <p:nvPr/>
            </p:nvSpPr>
            <p:spPr bwMode="auto">
              <a:xfrm>
                <a:off x="717" y="2426"/>
                <a:ext cx="30" cy="28"/>
              </a:xfrm>
              <a:custGeom>
                <a:avLst/>
                <a:gdLst>
                  <a:gd name="T0" fmla="*/ 1 w 30"/>
                  <a:gd name="T1" fmla="*/ 6 h 28"/>
                  <a:gd name="T2" fmla="*/ 6 w 30"/>
                  <a:gd name="T3" fmla="*/ 10 h 28"/>
                  <a:gd name="T4" fmla="*/ 16 w 30"/>
                  <a:gd name="T5" fmla="*/ 21 h 28"/>
                  <a:gd name="T6" fmla="*/ 25 w 30"/>
                  <a:gd name="T7" fmla="*/ 28 h 28"/>
                  <a:gd name="T8" fmla="*/ 26 w 30"/>
                  <a:gd name="T9" fmla="*/ 28 h 28"/>
                  <a:gd name="T10" fmla="*/ 26 w 30"/>
                  <a:gd name="T11" fmla="*/ 28 h 28"/>
                  <a:gd name="T12" fmla="*/ 28 w 30"/>
                  <a:gd name="T13" fmla="*/ 28 h 28"/>
                  <a:gd name="T14" fmla="*/ 28 w 30"/>
                  <a:gd name="T15" fmla="*/ 28 h 28"/>
                  <a:gd name="T16" fmla="*/ 29 w 30"/>
                  <a:gd name="T17" fmla="*/ 28 h 28"/>
                  <a:gd name="T18" fmla="*/ 29 w 30"/>
                  <a:gd name="T19" fmla="*/ 28 h 28"/>
                  <a:gd name="T20" fmla="*/ 30 w 30"/>
                  <a:gd name="T21" fmla="*/ 28 h 28"/>
                  <a:gd name="T22" fmla="*/ 30 w 30"/>
                  <a:gd name="T23" fmla="*/ 28 h 28"/>
                  <a:gd name="T24" fmla="*/ 29 w 30"/>
                  <a:gd name="T25" fmla="*/ 26 h 28"/>
                  <a:gd name="T26" fmla="*/ 17 w 30"/>
                  <a:gd name="T27" fmla="*/ 18 h 28"/>
                  <a:gd name="T28" fmla="*/ 7 w 30"/>
                  <a:gd name="T29" fmla="*/ 9 h 28"/>
                  <a:gd name="T30" fmla="*/ 0 w 30"/>
                  <a:gd name="T31" fmla="*/ 0 h 28"/>
                  <a:gd name="T32" fmla="*/ 0 w 30"/>
                  <a:gd name="T33" fmla="*/ 2 h 28"/>
                  <a:gd name="T34" fmla="*/ 0 w 30"/>
                  <a:gd name="T35" fmla="*/ 2 h 28"/>
                  <a:gd name="T36" fmla="*/ 0 w 30"/>
                  <a:gd name="T37" fmla="*/ 3 h 28"/>
                  <a:gd name="T38" fmla="*/ 0 w 30"/>
                  <a:gd name="T39" fmla="*/ 3 h 28"/>
                  <a:gd name="T40" fmla="*/ 0 w 30"/>
                  <a:gd name="T41" fmla="*/ 5 h 28"/>
                  <a:gd name="T42" fmla="*/ 0 w 30"/>
                  <a:gd name="T43" fmla="*/ 5 h 28"/>
                  <a:gd name="T44" fmla="*/ 1 w 30"/>
                  <a:gd name="T45" fmla="*/ 6 h 28"/>
                  <a:gd name="T46" fmla="*/ 1 w 30"/>
                  <a:gd name="T4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8">
                    <a:moveTo>
                      <a:pt x="1" y="6"/>
                    </a:moveTo>
                    <a:lnTo>
                      <a:pt x="6" y="10"/>
                    </a:lnTo>
                    <a:lnTo>
                      <a:pt x="16" y="21"/>
                    </a:lnTo>
                    <a:lnTo>
                      <a:pt x="25" y="28"/>
                    </a:lnTo>
                    <a:lnTo>
                      <a:pt x="26" y="28"/>
                    </a:lnTo>
                    <a:lnTo>
                      <a:pt x="26" y="28"/>
                    </a:lnTo>
                    <a:lnTo>
                      <a:pt x="28" y="28"/>
                    </a:lnTo>
                    <a:lnTo>
                      <a:pt x="28" y="28"/>
                    </a:lnTo>
                    <a:lnTo>
                      <a:pt x="29" y="28"/>
                    </a:lnTo>
                    <a:lnTo>
                      <a:pt x="29" y="28"/>
                    </a:lnTo>
                    <a:lnTo>
                      <a:pt x="30" y="28"/>
                    </a:lnTo>
                    <a:lnTo>
                      <a:pt x="30" y="28"/>
                    </a:lnTo>
                    <a:lnTo>
                      <a:pt x="29" y="26"/>
                    </a:lnTo>
                    <a:lnTo>
                      <a:pt x="17" y="18"/>
                    </a:lnTo>
                    <a:lnTo>
                      <a:pt x="7" y="9"/>
                    </a:lnTo>
                    <a:lnTo>
                      <a:pt x="0" y="0"/>
                    </a:lnTo>
                    <a:lnTo>
                      <a:pt x="0" y="2"/>
                    </a:lnTo>
                    <a:lnTo>
                      <a:pt x="0" y="2"/>
                    </a:lnTo>
                    <a:lnTo>
                      <a:pt x="0" y="3"/>
                    </a:lnTo>
                    <a:lnTo>
                      <a:pt x="0" y="3"/>
                    </a:lnTo>
                    <a:lnTo>
                      <a:pt x="0" y="5"/>
                    </a:lnTo>
                    <a:lnTo>
                      <a:pt x="0" y="5"/>
                    </a:lnTo>
                    <a:lnTo>
                      <a:pt x="1" y="6"/>
                    </a:lnTo>
                    <a:lnTo>
                      <a:pt x="1" y="6"/>
                    </a:lnTo>
                    <a:close/>
                  </a:path>
                </a:pathLst>
              </a:custGeom>
              <a:solidFill>
                <a:srgbClr val="3A48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1" name="Freeform 949"/>
              <p:cNvSpPr>
                <a:spLocks/>
              </p:cNvSpPr>
              <p:nvPr/>
            </p:nvSpPr>
            <p:spPr bwMode="auto">
              <a:xfrm>
                <a:off x="717" y="2420"/>
                <a:ext cx="36" cy="34"/>
              </a:xfrm>
              <a:custGeom>
                <a:avLst/>
                <a:gdLst>
                  <a:gd name="T0" fmla="*/ 0 w 36"/>
                  <a:gd name="T1" fmla="*/ 6 h 34"/>
                  <a:gd name="T2" fmla="*/ 7 w 36"/>
                  <a:gd name="T3" fmla="*/ 15 h 34"/>
                  <a:gd name="T4" fmla="*/ 17 w 36"/>
                  <a:gd name="T5" fmla="*/ 24 h 34"/>
                  <a:gd name="T6" fmla="*/ 29 w 36"/>
                  <a:gd name="T7" fmla="*/ 32 h 34"/>
                  <a:gd name="T8" fmla="*/ 30 w 36"/>
                  <a:gd name="T9" fmla="*/ 34 h 34"/>
                  <a:gd name="T10" fmla="*/ 32 w 36"/>
                  <a:gd name="T11" fmla="*/ 34 h 34"/>
                  <a:gd name="T12" fmla="*/ 32 w 36"/>
                  <a:gd name="T13" fmla="*/ 34 h 34"/>
                  <a:gd name="T14" fmla="*/ 32 w 36"/>
                  <a:gd name="T15" fmla="*/ 32 h 34"/>
                  <a:gd name="T16" fmla="*/ 33 w 36"/>
                  <a:gd name="T17" fmla="*/ 32 h 34"/>
                  <a:gd name="T18" fmla="*/ 33 w 36"/>
                  <a:gd name="T19" fmla="*/ 32 h 34"/>
                  <a:gd name="T20" fmla="*/ 35 w 36"/>
                  <a:gd name="T21" fmla="*/ 32 h 34"/>
                  <a:gd name="T22" fmla="*/ 35 w 36"/>
                  <a:gd name="T23" fmla="*/ 32 h 34"/>
                  <a:gd name="T24" fmla="*/ 36 w 36"/>
                  <a:gd name="T25" fmla="*/ 32 h 34"/>
                  <a:gd name="T26" fmla="*/ 30 w 36"/>
                  <a:gd name="T27" fmla="*/ 29 h 34"/>
                  <a:gd name="T28" fmla="*/ 25 w 36"/>
                  <a:gd name="T29" fmla="*/ 25 h 34"/>
                  <a:gd name="T30" fmla="*/ 23 w 36"/>
                  <a:gd name="T31" fmla="*/ 25 h 34"/>
                  <a:gd name="T32" fmla="*/ 22 w 36"/>
                  <a:gd name="T33" fmla="*/ 24 h 34"/>
                  <a:gd name="T34" fmla="*/ 22 w 36"/>
                  <a:gd name="T35" fmla="*/ 24 h 34"/>
                  <a:gd name="T36" fmla="*/ 20 w 36"/>
                  <a:gd name="T37" fmla="*/ 22 h 34"/>
                  <a:gd name="T38" fmla="*/ 20 w 36"/>
                  <a:gd name="T39" fmla="*/ 22 h 34"/>
                  <a:gd name="T40" fmla="*/ 19 w 36"/>
                  <a:gd name="T41" fmla="*/ 21 h 34"/>
                  <a:gd name="T42" fmla="*/ 19 w 36"/>
                  <a:gd name="T43" fmla="*/ 21 h 34"/>
                  <a:gd name="T44" fmla="*/ 17 w 36"/>
                  <a:gd name="T45" fmla="*/ 19 h 34"/>
                  <a:gd name="T46" fmla="*/ 10 w 36"/>
                  <a:gd name="T47" fmla="*/ 12 h 34"/>
                  <a:gd name="T48" fmla="*/ 1 w 36"/>
                  <a:gd name="T49" fmla="*/ 2 h 34"/>
                  <a:gd name="T50" fmla="*/ 0 w 36"/>
                  <a:gd name="T51" fmla="*/ 0 h 34"/>
                  <a:gd name="T52" fmla="*/ 0 w 36"/>
                  <a:gd name="T53" fmla="*/ 2 h 34"/>
                  <a:gd name="T54" fmla="*/ 0 w 36"/>
                  <a:gd name="T55" fmla="*/ 2 h 34"/>
                  <a:gd name="T56" fmla="*/ 0 w 36"/>
                  <a:gd name="T57" fmla="*/ 3 h 34"/>
                  <a:gd name="T58" fmla="*/ 0 w 36"/>
                  <a:gd name="T59" fmla="*/ 3 h 34"/>
                  <a:gd name="T60" fmla="*/ 0 w 36"/>
                  <a:gd name="T61" fmla="*/ 5 h 34"/>
                  <a:gd name="T62" fmla="*/ 0 w 36"/>
                  <a:gd name="T63" fmla="*/ 5 h 34"/>
                  <a:gd name="T64" fmla="*/ 0 w 36"/>
                  <a:gd name="T65" fmla="*/ 6 h 34"/>
                  <a:gd name="T66" fmla="*/ 0 w 36"/>
                  <a:gd name="T6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34">
                    <a:moveTo>
                      <a:pt x="0" y="6"/>
                    </a:moveTo>
                    <a:lnTo>
                      <a:pt x="7" y="15"/>
                    </a:lnTo>
                    <a:lnTo>
                      <a:pt x="17" y="24"/>
                    </a:lnTo>
                    <a:lnTo>
                      <a:pt x="29" y="32"/>
                    </a:lnTo>
                    <a:lnTo>
                      <a:pt x="30" y="34"/>
                    </a:lnTo>
                    <a:lnTo>
                      <a:pt x="32" y="34"/>
                    </a:lnTo>
                    <a:lnTo>
                      <a:pt x="32" y="34"/>
                    </a:lnTo>
                    <a:lnTo>
                      <a:pt x="32" y="32"/>
                    </a:lnTo>
                    <a:lnTo>
                      <a:pt x="33" y="32"/>
                    </a:lnTo>
                    <a:lnTo>
                      <a:pt x="33" y="32"/>
                    </a:lnTo>
                    <a:lnTo>
                      <a:pt x="35" y="32"/>
                    </a:lnTo>
                    <a:lnTo>
                      <a:pt x="35" y="32"/>
                    </a:lnTo>
                    <a:lnTo>
                      <a:pt x="36" y="32"/>
                    </a:lnTo>
                    <a:lnTo>
                      <a:pt x="30" y="29"/>
                    </a:lnTo>
                    <a:lnTo>
                      <a:pt x="25" y="25"/>
                    </a:lnTo>
                    <a:lnTo>
                      <a:pt x="23" y="25"/>
                    </a:lnTo>
                    <a:lnTo>
                      <a:pt x="22" y="24"/>
                    </a:lnTo>
                    <a:lnTo>
                      <a:pt x="22" y="24"/>
                    </a:lnTo>
                    <a:lnTo>
                      <a:pt x="20" y="22"/>
                    </a:lnTo>
                    <a:lnTo>
                      <a:pt x="20" y="22"/>
                    </a:lnTo>
                    <a:lnTo>
                      <a:pt x="19" y="21"/>
                    </a:lnTo>
                    <a:lnTo>
                      <a:pt x="19" y="21"/>
                    </a:lnTo>
                    <a:lnTo>
                      <a:pt x="17" y="19"/>
                    </a:lnTo>
                    <a:lnTo>
                      <a:pt x="10" y="12"/>
                    </a:lnTo>
                    <a:lnTo>
                      <a:pt x="1" y="2"/>
                    </a:lnTo>
                    <a:lnTo>
                      <a:pt x="0" y="0"/>
                    </a:lnTo>
                    <a:lnTo>
                      <a:pt x="0" y="2"/>
                    </a:lnTo>
                    <a:lnTo>
                      <a:pt x="0" y="2"/>
                    </a:lnTo>
                    <a:lnTo>
                      <a:pt x="0" y="3"/>
                    </a:lnTo>
                    <a:lnTo>
                      <a:pt x="0" y="3"/>
                    </a:lnTo>
                    <a:lnTo>
                      <a:pt x="0" y="5"/>
                    </a:lnTo>
                    <a:lnTo>
                      <a:pt x="0" y="5"/>
                    </a:lnTo>
                    <a:lnTo>
                      <a:pt x="0" y="6"/>
                    </a:lnTo>
                    <a:lnTo>
                      <a:pt x="0" y="6"/>
                    </a:lnTo>
                    <a:close/>
                  </a:path>
                </a:pathLst>
              </a:custGeom>
              <a:solidFill>
                <a:srgbClr val="3B4B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2" name="Freeform 950"/>
              <p:cNvSpPr>
                <a:spLocks noEditPoints="1"/>
              </p:cNvSpPr>
              <p:nvPr/>
            </p:nvSpPr>
            <p:spPr bwMode="auto">
              <a:xfrm>
                <a:off x="717" y="2416"/>
                <a:ext cx="41" cy="36"/>
              </a:xfrm>
              <a:custGeom>
                <a:avLst/>
                <a:gdLst>
                  <a:gd name="T0" fmla="*/ 0 w 41"/>
                  <a:gd name="T1" fmla="*/ 4 h 36"/>
                  <a:gd name="T2" fmla="*/ 1 w 41"/>
                  <a:gd name="T3" fmla="*/ 6 h 36"/>
                  <a:gd name="T4" fmla="*/ 10 w 41"/>
                  <a:gd name="T5" fmla="*/ 16 h 36"/>
                  <a:gd name="T6" fmla="*/ 17 w 41"/>
                  <a:gd name="T7" fmla="*/ 23 h 36"/>
                  <a:gd name="T8" fmla="*/ 17 w 41"/>
                  <a:gd name="T9" fmla="*/ 23 h 36"/>
                  <a:gd name="T10" fmla="*/ 17 w 41"/>
                  <a:gd name="T11" fmla="*/ 23 h 36"/>
                  <a:gd name="T12" fmla="*/ 17 w 41"/>
                  <a:gd name="T13" fmla="*/ 23 h 36"/>
                  <a:gd name="T14" fmla="*/ 17 w 41"/>
                  <a:gd name="T15" fmla="*/ 23 h 36"/>
                  <a:gd name="T16" fmla="*/ 17 w 41"/>
                  <a:gd name="T17" fmla="*/ 23 h 36"/>
                  <a:gd name="T18" fmla="*/ 17 w 41"/>
                  <a:gd name="T19" fmla="*/ 23 h 36"/>
                  <a:gd name="T20" fmla="*/ 17 w 41"/>
                  <a:gd name="T21" fmla="*/ 23 h 36"/>
                  <a:gd name="T22" fmla="*/ 17 w 41"/>
                  <a:gd name="T23" fmla="*/ 23 h 36"/>
                  <a:gd name="T24" fmla="*/ 17 w 41"/>
                  <a:gd name="T25" fmla="*/ 23 h 36"/>
                  <a:gd name="T26" fmla="*/ 17 w 41"/>
                  <a:gd name="T27" fmla="*/ 22 h 36"/>
                  <a:gd name="T28" fmla="*/ 17 w 41"/>
                  <a:gd name="T29" fmla="*/ 22 h 36"/>
                  <a:gd name="T30" fmla="*/ 17 w 41"/>
                  <a:gd name="T31" fmla="*/ 20 h 36"/>
                  <a:gd name="T32" fmla="*/ 17 w 41"/>
                  <a:gd name="T33" fmla="*/ 20 h 36"/>
                  <a:gd name="T34" fmla="*/ 17 w 41"/>
                  <a:gd name="T35" fmla="*/ 19 h 36"/>
                  <a:gd name="T36" fmla="*/ 17 w 41"/>
                  <a:gd name="T37" fmla="*/ 19 h 36"/>
                  <a:gd name="T38" fmla="*/ 17 w 41"/>
                  <a:gd name="T39" fmla="*/ 17 h 36"/>
                  <a:gd name="T40" fmla="*/ 13 w 41"/>
                  <a:gd name="T41" fmla="*/ 13 h 36"/>
                  <a:gd name="T42" fmla="*/ 3 w 41"/>
                  <a:gd name="T43" fmla="*/ 4 h 36"/>
                  <a:gd name="T44" fmla="*/ 0 w 41"/>
                  <a:gd name="T45" fmla="*/ 0 h 36"/>
                  <a:gd name="T46" fmla="*/ 0 w 41"/>
                  <a:gd name="T47" fmla="*/ 0 h 36"/>
                  <a:gd name="T48" fmla="*/ 0 w 41"/>
                  <a:gd name="T49" fmla="*/ 2 h 36"/>
                  <a:gd name="T50" fmla="*/ 0 w 41"/>
                  <a:gd name="T51" fmla="*/ 2 h 36"/>
                  <a:gd name="T52" fmla="*/ 0 w 41"/>
                  <a:gd name="T53" fmla="*/ 2 h 36"/>
                  <a:gd name="T54" fmla="*/ 0 w 41"/>
                  <a:gd name="T55" fmla="*/ 3 h 36"/>
                  <a:gd name="T56" fmla="*/ 0 w 41"/>
                  <a:gd name="T57" fmla="*/ 3 h 36"/>
                  <a:gd name="T58" fmla="*/ 0 w 41"/>
                  <a:gd name="T59" fmla="*/ 4 h 36"/>
                  <a:gd name="T60" fmla="*/ 0 w 41"/>
                  <a:gd name="T61" fmla="*/ 4 h 36"/>
                  <a:gd name="T62" fmla="*/ 25 w 41"/>
                  <a:gd name="T63" fmla="*/ 29 h 36"/>
                  <a:gd name="T64" fmla="*/ 30 w 41"/>
                  <a:gd name="T65" fmla="*/ 33 h 36"/>
                  <a:gd name="T66" fmla="*/ 36 w 41"/>
                  <a:gd name="T67" fmla="*/ 36 h 36"/>
                  <a:gd name="T68" fmla="*/ 36 w 41"/>
                  <a:gd name="T69" fmla="*/ 36 h 36"/>
                  <a:gd name="T70" fmla="*/ 36 w 41"/>
                  <a:gd name="T71" fmla="*/ 36 h 36"/>
                  <a:gd name="T72" fmla="*/ 38 w 41"/>
                  <a:gd name="T73" fmla="*/ 36 h 36"/>
                  <a:gd name="T74" fmla="*/ 38 w 41"/>
                  <a:gd name="T75" fmla="*/ 36 h 36"/>
                  <a:gd name="T76" fmla="*/ 38 w 41"/>
                  <a:gd name="T77" fmla="*/ 35 h 36"/>
                  <a:gd name="T78" fmla="*/ 39 w 41"/>
                  <a:gd name="T79" fmla="*/ 35 h 36"/>
                  <a:gd name="T80" fmla="*/ 39 w 41"/>
                  <a:gd name="T81" fmla="*/ 35 h 36"/>
                  <a:gd name="T82" fmla="*/ 41 w 41"/>
                  <a:gd name="T83" fmla="*/ 35 h 36"/>
                  <a:gd name="T84" fmla="*/ 32 w 41"/>
                  <a:gd name="T85" fmla="*/ 31 h 36"/>
                  <a:gd name="T86" fmla="*/ 30 w 41"/>
                  <a:gd name="T87" fmla="*/ 29 h 36"/>
                  <a:gd name="T88" fmla="*/ 30 w 41"/>
                  <a:gd name="T89" fmla="*/ 29 h 36"/>
                  <a:gd name="T90" fmla="*/ 29 w 41"/>
                  <a:gd name="T91" fmla="*/ 29 h 36"/>
                  <a:gd name="T92" fmla="*/ 29 w 41"/>
                  <a:gd name="T93" fmla="*/ 29 h 36"/>
                  <a:gd name="T94" fmla="*/ 28 w 41"/>
                  <a:gd name="T95" fmla="*/ 29 h 36"/>
                  <a:gd name="T96" fmla="*/ 26 w 41"/>
                  <a:gd name="T97" fmla="*/ 29 h 36"/>
                  <a:gd name="T98" fmla="*/ 26 w 41"/>
                  <a:gd name="T99" fmla="*/ 29 h 36"/>
                  <a:gd name="T100" fmla="*/ 25 w 41"/>
                  <a:gd name="T101" fmla="*/ 29 h 36"/>
                  <a:gd name="T102" fmla="*/ 25 w 41"/>
                  <a:gd name="T103"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1" h="36">
                    <a:moveTo>
                      <a:pt x="0" y="4"/>
                    </a:moveTo>
                    <a:lnTo>
                      <a:pt x="1" y="6"/>
                    </a:lnTo>
                    <a:lnTo>
                      <a:pt x="10" y="16"/>
                    </a:lnTo>
                    <a:lnTo>
                      <a:pt x="17" y="23"/>
                    </a:lnTo>
                    <a:lnTo>
                      <a:pt x="17" y="23"/>
                    </a:lnTo>
                    <a:lnTo>
                      <a:pt x="17" y="23"/>
                    </a:lnTo>
                    <a:lnTo>
                      <a:pt x="17" y="23"/>
                    </a:lnTo>
                    <a:lnTo>
                      <a:pt x="17" y="23"/>
                    </a:lnTo>
                    <a:lnTo>
                      <a:pt x="17" y="23"/>
                    </a:lnTo>
                    <a:lnTo>
                      <a:pt x="17" y="23"/>
                    </a:lnTo>
                    <a:lnTo>
                      <a:pt x="17" y="23"/>
                    </a:lnTo>
                    <a:lnTo>
                      <a:pt x="17" y="23"/>
                    </a:lnTo>
                    <a:lnTo>
                      <a:pt x="17" y="23"/>
                    </a:lnTo>
                    <a:lnTo>
                      <a:pt x="17" y="22"/>
                    </a:lnTo>
                    <a:lnTo>
                      <a:pt x="17" y="22"/>
                    </a:lnTo>
                    <a:lnTo>
                      <a:pt x="17" y="20"/>
                    </a:lnTo>
                    <a:lnTo>
                      <a:pt x="17" y="20"/>
                    </a:lnTo>
                    <a:lnTo>
                      <a:pt x="17" y="19"/>
                    </a:lnTo>
                    <a:lnTo>
                      <a:pt x="17" y="19"/>
                    </a:lnTo>
                    <a:lnTo>
                      <a:pt x="17" y="17"/>
                    </a:lnTo>
                    <a:lnTo>
                      <a:pt x="13" y="13"/>
                    </a:lnTo>
                    <a:lnTo>
                      <a:pt x="3" y="4"/>
                    </a:lnTo>
                    <a:lnTo>
                      <a:pt x="0" y="0"/>
                    </a:lnTo>
                    <a:lnTo>
                      <a:pt x="0" y="0"/>
                    </a:lnTo>
                    <a:lnTo>
                      <a:pt x="0" y="2"/>
                    </a:lnTo>
                    <a:lnTo>
                      <a:pt x="0" y="2"/>
                    </a:lnTo>
                    <a:lnTo>
                      <a:pt x="0" y="2"/>
                    </a:lnTo>
                    <a:lnTo>
                      <a:pt x="0" y="3"/>
                    </a:lnTo>
                    <a:lnTo>
                      <a:pt x="0" y="3"/>
                    </a:lnTo>
                    <a:lnTo>
                      <a:pt x="0" y="4"/>
                    </a:lnTo>
                    <a:lnTo>
                      <a:pt x="0" y="4"/>
                    </a:lnTo>
                    <a:close/>
                    <a:moveTo>
                      <a:pt x="25" y="29"/>
                    </a:moveTo>
                    <a:lnTo>
                      <a:pt x="30" y="33"/>
                    </a:lnTo>
                    <a:lnTo>
                      <a:pt x="36" y="36"/>
                    </a:lnTo>
                    <a:lnTo>
                      <a:pt x="36" y="36"/>
                    </a:lnTo>
                    <a:lnTo>
                      <a:pt x="36" y="36"/>
                    </a:lnTo>
                    <a:lnTo>
                      <a:pt x="38" y="36"/>
                    </a:lnTo>
                    <a:lnTo>
                      <a:pt x="38" y="36"/>
                    </a:lnTo>
                    <a:lnTo>
                      <a:pt x="38" y="35"/>
                    </a:lnTo>
                    <a:lnTo>
                      <a:pt x="39" y="35"/>
                    </a:lnTo>
                    <a:lnTo>
                      <a:pt x="39" y="35"/>
                    </a:lnTo>
                    <a:lnTo>
                      <a:pt x="41" y="35"/>
                    </a:lnTo>
                    <a:lnTo>
                      <a:pt x="32" y="31"/>
                    </a:lnTo>
                    <a:lnTo>
                      <a:pt x="30" y="29"/>
                    </a:lnTo>
                    <a:lnTo>
                      <a:pt x="30" y="29"/>
                    </a:lnTo>
                    <a:lnTo>
                      <a:pt x="29" y="29"/>
                    </a:lnTo>
                    <a:lnTo>
                      <a:pt x="29" y="29"/>
                    </a:lnTo>
                    <a:lnTo>
                      <a:pt x="28" y="29"/>
                    </a:lnTo>
                    <a:lnTo>
                      <a:pt x="26" y="29"/>
                    </a:lnTo>
                    <a:lnTo>
                      <a:pt x="26" y="29"/>
                    </a:lnTo>
                    <a:lnTo>
                      <a:pt x="25" y="29"/>
                    </a:lnTo>
                    <a:lnTo>
                      <a:pt x="25" y="29"/>
                    </a:lnTo>
                    <a:close/>
                  </a:path>
                </a:pathLst>
              </a:custGeom>
              <a:solidFill>
                <a:srgbClr val="3C4F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3" name="Freeform 951"/>
              <p:cNvSpPr>
                <a:spLocks noEditPoints="1"/>
              </p:cNvSpPr>
              <p:nvPr/>
            </p:nvSpPr>
            <p:spPr bwMode="auto">
              <a:xfrm>
                <a:off x="717" y="2410"/>
                <a:ext cx="43" cy="41"/>
              </a:xfrm>
              <a:custGeom>
                <a:avLst/>
                <a:gdLst>
                  <a:gd name="T0" fmla="*/ 0 w 43"/>
                  <a:gd name="T1" fmla="*/ 6 h 41"/>
                  <a:gd name="T2" fmla="*/ 3 w 43"/>
                  <a:gd name="T3" fmla="*/ 10 h 41"/>
                  <a:gd name="T4" fmla="*/ 13 w 43"/>
                  <a:gd name="T5" fmla="*/ 19 h 41"/>
                  <a:gd name="T6" fmla="*/ 17 w 43"/>
                  <a:gd name="T7" fmla="*/ 23 h 41"/>
                  <a:gd name="T8" fmla="*/ 17 w 43"/>
                  <a:gd name="T9" fmla="*/ 23 h 41"/>
                  <a:gd name="T10" fmla="*/ 17 w 43"/>
                  <a:gd name="T11" fmla="*/ 22 h 41"/>
                  <a:gd name="T12" fmla="*/ 17 w 43"/>
                  <a:gd name="T13" fmla="*/ 22 h 41"/>
                  <a:gd name="T14" fmla="*/ 17 w 43"/>
                  <a:gd name="T15" fmla="*/ 22 h 41"/>
                  <a:gd name="T16" fmla="*/ 17 w 43"/>
                  <a:gd name="T17" fmla="*/ 21 h 41"/>
                  <a:gd name="T18" fmla="*/ 17 w 43"/>
                  <a:gd name="T19" fmla="*/ 21 h 41"/>
                  <a:gd name="T20" fmla="*/ 17 w 43"/>
                  <a:gd name="T21" fmla="*/ 21 h 41"/>
                  <a:gd name="T22" fmla="*/ 17 w 43"/>
                  <a:gd name="T23" fmla="*/ 19 h 41"/>
                  <a:gd name="T24" fmla="*/ 14 w 43"/>
                  <a:gd name="T25" fmla="*/ 18 h 41"/>
                  <a:gd name="T26" fmla="*/ 6 w 43"/>
                  <a:gd name="T27" fmla="*/ 8 h 41"/>
                  <a:gd name="T28" fmla="*/ 0 w 43"/>
                  <a:gd name="T29" fmla="*/ 0 h 41"/>
                  <a:gd name="T30" fmla="*/ 0 w 43"/>
                  <a:gd name="T31" fmla="*/ 0 h 41"/>
                  <a:gd name="T32" fmla="*/ 0 w 43"/>
                  <a:gd name="T33" fmla="*/ 2 h 41"/>
                  <a:gd name="T34" fmla="*/ 0 w 43"/>
                  <a:gd name="T35" fmla="*/ 2 h 41"/>
                  <a:gd name="T36" fmla="*/ 0 w 43"/>
                  <a:gd name="T37" fmla="*/ 3 h 41"/>
                  <a:gd name="T38" fmla="*/ 0 w 43"/>
                  <a:gd name="T39" fmla="*/ 3 h 41"/>
                  <a:gd name="T40" fmla="*/ 0 w 43"/>
                  <a:gd name="T41" fmla="*/ 5 h 41"/>
                  <a:gd name="T42" fmla="*/ 0 w 43"/>
                  <a:gd name="T43" fmla="*/ 5 h 41"/>
                  <a:gd name="T44" fmla="*/ 0 w 43"/>
                  <a:gd name="T45" fmla="*/ 6 h 41"/>
                  <a:gd name="T46" fmla="*/ 30 w 43"/>
                  <a:gd name="T47" fmla="*/ 35 h 41"/>
                  <a:gd name="T48" fmla="*/ 32 w 43"/>
                  <a:gd name="T49" fmla="*/ 37 h 41"/>
                  <a:gd name="T50" fmla="*/ 41 w 43"/>
                  <a:gd name="T51" fmla="*/ 41 h 41"/>
                  <a:gd name="T52" fmla="*/ 41 w 43"/>
                  <a:gd name="T53" fmla="*/ 41 h 41"/>
                  <a:gd name="T54" fmla="*/ 41 w 43"/>
                  <a:gd name="T55" fmla="*/ 41 h 41"/>
                  <a:gd name="T56" fmla="*/ 42 w 43"/>
                  <a:gd name="T57" fmla="*/ 41 h 41"/>
                  <a:gd name="T58" fmla="*/ 42 w 43"/>
                  <a:gd name="T59" fmla="*/ 41 h 41"/>
                  <a:gd name="T60" fmla="*/ 42 w 43"/>
                  <a:gd name="T61" fmla="*/ 39 h 41"/>
                  <a:gd name="T62" fmla="*/ 43 w 43"/>
                  <a:gd name="T63" fmla="*/ 39 h 41"/>
                  <a:gd name="T64" fmla="*/ 43 w 43"/>
                  <a:gd name="T65" fmla="*/ 39 h 41"/>
                  <a:gd name="T66" fmla="*/ 43 w 43"/>
                  <a:gd name="T67" fmla="*/ 39 h 41"/>
                  <a:gd name="T68" fmla="*/ 36 w 43"/>
                  <a:gd name="T69" fmla="*/ 35 h 41"/>
                  <a:gd name="T70" fmla="*/ 35 w 43"/>
                  <a:gd name="T71" fmla="*/ 35 h 41"/>
                  <a:gd name="T72" fmla="*/ 35 w 43"/>
                  <a:gd name="T73" fmla="*/ 35 h 41"/>
                  <a:gd name="T74" fmla="*/ 35 w 43"/>
                  <a:gd name="T75" fmla="*/ 35 h 41"/>
                  <a:gd name="T76" fmla="*/ 33 w 43"/>
                  <a:gd name="T77" fmla="*/ 35 h 41"/>
                  <a:gd name="T78" fmla="*/ 33 w 43"/>
                  <a:gd name="T79" fmla="*/ 35 h 41"/>
                  <a:gd name="T80" fmla="*/ 32 w 43"/>
                  <a:gd name="T81" fmla="*/ 35 h 41"/>
                  <a:gd name="T82" fmla="*/ 32 w 43"/>
                  <a:gd name="T83" fmla="*/ 35 h 41"/>
                  <a:gd name="T84" fmla="*/ 30 w 43"/>
                  <a:gd name="T85" fmla="*/ 3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 h="41">
                    <a:moveTo>
                      <a:pt x="0" y="6"/>
                    </a:moveTo>
                    <a:lnTo>
                      <a:pt x="3" y="10"/>
                    </a:lnTo>
                    <a:lnTo>
                      <a:pt x="13" y="19"/>
                    </a:lnTo>
                    <a:lnTo>
                      <a:pt x="17" y="23"/>
                    </a:lnTo>
                    <a:lnTo>
                      <a:pt x="17" y="23"/>
                    </a:lnTo>
                    <a:lnTo>
                      <a:pt x="17" y="22"/>
                    </a:lnTo>
                    <a:lnTo>
                      <a:pt x="17" y="22"/>
                    </a:lnTo>
                    <a:lnTo>
                      <a:pt x="17" y="22"/>
                    </a:lnTo>
                    <a:lnTo>
                      <a:pt x="17" y="21"/>
                    </a:lnTo>
                    <a:lnTo>
                      <a:pt x="17" y="21"/>
                    </a:lnTo>
                    <a:lnTo>
                      <a:pt x="17" y="21"/>
                    </a:lnTo>
                    <a:lnTo>
                      <a:pt x="17" y="19"/>
                    </a:lnTo>
                    <a:lnTo>
                      <a:pt x="14" y="18"/>
                    </a:lnTo>
                    <a:lnTo>
                      <a:pt x="6" y="8"/>
                    </a:lnTo>
                    <a:lnTo>
                      <a:pt x="0" y="0"/>
                    </a:lnTo>
                    <a:lnTo>
                      <a:pt x="0" y="0"/>
                    </a:lnTo>
                    <a:lnTo>
                      <a:pt x="0" y="2"/>
                    </a:lnTo>
                    <a:lnTo>
                      <a:pt x="0" y="2"/>
                    </a:lnTo>
                    <a:lnTo>
                      <a:pt x="0" y="3"/>
                    </a:lnTo>
                    <a:lnTo>
                      <a:pt x="0" y="3"/>
                    </a:lnTo>
                    <a:lnTo>
                      <a:pt x="0" y="5"/>
                    </a:lnTo>
                    <a:lnTo>
                      <a:pt x="0" y="5"/>
                    </a:lnTo>
                    <a:lnTo>
                      <a:pt x="0" y="6"/>
                    </a:lnTo>
                    <a:close/>
                    <a:moveTo>
                      <a:pt x="30" y="35"/>
                    </a:moveTo>
                    <a:lnTo>
                      <a:pt x="32" y="37"/>
                    </a:lnTo>
                    <a:lnTo>
                      <a:pt x="41" y="41"/>
                    </a:lnTo>
                    <a:lnTo>
                      <a:pt x="41" y="41"/>
                    </a:lnTo>
                    <a:lnTo>
                      <a:pt x="41" y="41"/>
                    </a:lnTo>
                    <a:lnTo>
                      <a:pt x="42" y="41"/>
                    </a:lnTo>
                    <a:lnTo>
                      <a:pt x="42" y="41"/>
                    </a:lnTo>
                    <a:lnTo>
                      <a:pt x="42" y="39"/>
                    </a:lnTo>
                    <a:lnTo>
                      <a:pt x="43" y="39"/>
                    </a:lnTo>
                    <a:lnTo>
                      <a:pt x="43" y="39"/>
                    </a:lnTo>
                    <a:lnTo>
                      <a:pt x="43" y="39"/>
                    </a:lnTo>
                    <a:lnTo>
                      <a:pt x="36" y="35"/>
                    </a:lnTo>
                    <a:lnTo>
                      <a:pt x="35" y="35"/>
                    </a:lnTo>
                    <a:lnTo>
                      <a:pt x="35" y="35"/>
                    </a:lnTo>
                    <a:lnTo>
                      <a:pt x="35" y="35"/>
                    </a:lnTo>
                    <a:lnTo>
                      <a:pt x="33" y="35"/>
                    </a:lnTo>
                    <a:lnTo>
                      <a:pt x="33" y="35"/>
                    </a:lnTo>
                    <a:lnTo>
                      <a:pt x="32" y="35"/>
                    </a:lnTo>
                    <a:lnTo>
                      <a:pt x="32" y="35"/>
                    </a:lnTo>
                    <a:lnTo>
                      <a:pt x="30" y="35"/>
                    </a:lnTo>
                    <a:close/>
                  </a:path>
                </a:pathLst>
              </a:custGeom>
              <a:solidFill>
                <a:srgbClr val="3D52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4" name="Freeform 952"/>
              <p:cNvSpPr>
                <a:spLocks noEditPoints="1"/>
              </p:cNvSpPr>
              <p:nvPr/>
            </p:nvSpPr>
            <p:spPr bwMode="auto">
              <a:xfrm>
                <a:off x="717" y="2406"/>
                <a:ext cx="48" cy="43"/>
              </a:xfrm>
              <a:custGeom>
                <a:avLst/>
                <a:gdLst>
                  <a:gd name="T0" fmla="*/ 0 w 48"/>
                  <a:gd name="T1" fmla="*/ 4 h 43"/>
                  <a:gd name="T2" fmla="*/ 6 w 48"/>
                  <a:gd name="T3" fmla="*/ 12 h 43"/>
                  <a:gd name="T4" fmla="*/ 14 w 48"/>
                  <a:gd name="T5" fmla="*/ 22 h 43"/>
                  <a:gd name="T6" fmla="*/ 17 w 48"/>
                  <a:gd name="T7" fmla="*/ 23 h 43"/>
                  <a:gd name="T8" fmla="*/ 17 w 48"/>
                  <a:gd name="T9" fmla="*/ 23 h 43"/>
                  <a:gd name="T10" fmla="*/ 17 w 48"/>
                  <a:gd name="T11" fmla="*/ 22 h 43"/>
                  <a:gd name="T12" fmla="*/ 17 w 48"/>
                  <a:gd name="T13" fmla="*/ 22 h 43"/>
                  <a:gd name="T14" fmla="*/ 17 w 48"/>
                  <a:gd name="T15" fmla="*/ 22 h 43"/>
                  <a:gd name="T16" fmla="*/ 17 w 48"/>
                  <a:gd name="T17" fmla="*/ 20 h 43"/>
                  <a:gd name="T18" fmla="*/ 17 w 48"/>
                  <a:gd name="T19" fmla="*/ 20 h 43"/>
                  <a:gd name="T20" fmla="*/ 17 w 48"/>
                  <a:gd name="T21" fmla="*/ 20 h 43"/>
                  <a:gd name="T22" fmla="*/ 17 w 48"/>
                  <a:gd name="T23" fmla="*/ 19 h 43"/>
                  <a:gd name="T24" fmla="*/ 17 w 48"/>
                  <a:gd name="T25" fmla="*/ 19 h 43"/>
                  <a:gd name="T26" fmla="*/ 9 w 48"/>
                  <a:gd name="T27" fmla="*/ 10 h 43"/>
                  <a:gd name="T28" fmla="*/ 1 w 48"/>
                  <a:gd name="T29" fmla="*/ 0 h 43"/>
                  <a:gd name="T30" fmla="*/ 1 w 48"/>
                  <a:gd name="T31" fmla="*/ 0 h 43"/>
                  <a:gd name="T32" fmla="*/ 1 w 48"/>
                  <a:gd name="T33" fmla="*/ 0 h 43"/>
                  <a:gd name="T34" fmla="*/ 1 w 48"/>
                  <a:gd name="T35" fmla="*/ 0 h 43"/>
                  <a:gd name="T36" fmla="*/ 1 w 48"/>
                  <a:gd name="T37" fmla="*/ 1 h 43"/>
                  <a:gd name="T38" fmla="*/ 1 w 48"/>
                  <a:gd name="T39" fmla="*/ 1 h 43"/>
                  <a:gd name="T40" fmla="*/ 0 w 48"/>
                  <a:gd name="T41" fmla="*/ 3 h 43"/>
                  <a:gd name="T42" fmla="*/ 0 w 48"/>
                  <a:gd name="T43" fmla="*/ 3 h 43"/>
                  <a:gd name="T44" fmla="*/ 0 w 48"/>
                  <a:gd name="T45" fmla="*/ 4 h 43"/>
                  <a:gd name="T46" fmla="*/ 0 w 48"/>
                  <a:gd name="T47" fmla="*/ 4 h 43"/>
                  <a:gd name="T48" fmla="*/ 36 w 48"/>
                  <a:gd name="T49" fmla="*/ 39 h 43"/>
                  <a:gd name="T50" fmla="*/ 43 w 48"/>
                  <a:gd name="T51" fmla="*/ 43 h 43"/>
                  <a:gd name="T52" fmla="*/ 45 w 48"/>
                  <a:gd name="T53" fmla="*/ 43 h 43"/>
                  <a:gd name="T54" fmla="*/ 45 w 48"/>
                  <a:gd name="T55" fmla="*/ 43 h 43"/>
                  <a:gd name="T56" fmla="*/ 45 w 48"/>
                  <a:gd name="T57" fmla="*/ 43 h 43"/>
                  <a:gd name="T58" fmla="*/ 46 w 48"/>
                  <a:gd name="T59" fmla="*/ 42 h 43"/>
                  <a:gd name="T60" fmla="*/ 46 w 48"/>
                  <a:gd name="T61" fmla="*/ 42 h 43"/>
                  <a:gd name="T62" fmla="*/ 48 w 48"/>
                  <a:gd name="T63" fmla="*/ 42 h 43"/>
                  <a:gd name="T64" fmla="*/ 48 w 48"/>
                  <a:gd name="T65" fmla="*/ 42 h 43"/>
                  <a:gd name="T66" fmla="*/ 48 w 48"/>
                  <a:gd name="T67" fmla="*/ 42 h 43"/>
                  <a:gd name="T68" fmla="*/ 46 w 48"/>
                  <a:gd name="T69" fmla="*/ 41 h 43"/>
                  <a:gd name="T70" fmla="*/ 41 w 48"/>
                  <a:gd name="T71" fmla="*/ 38 h 43"/>
                  <a:gd name="T72" fmla="*/ 41 w 48"/>
                  <a:gd name="T73" fmla="*/ 38 h 43"/>
                  <a:gd name="T74" fmla="*/ 39 w 48"/>
                  <a:gd name="T75" fmla="*/ 38 h 43"/>
                  <a:gd name="T76" fmla="*/ 39 w 48"/>
                  <a:gd name="T77" fmla="*/ 38 h 43"/>
                  <a:gd name="T78" fmla="*/ 39 w 48"/>
                  <a:gd name="T79" fmla="*/ 38 h 43"/>
                  <a:gd name="T80" fmla="*/ 38 w 48"/>
                  <a:gd name="T81" fmla="*/ 38 h 43"/>
                  <a:gd name="T82" fmla="*/ 38 w 48"/>
                  <a:gd name="T83" fmla="*/ 39 h 43"/>
                  <a:gd name="T84" fmla="*/ 36 w 48"/>
                  <a:gd name="T85" fmla="*/ 39 h 43"/>
                  <a:gd name="T86" fmla="*/ 36 w 48"/>
                  <a:gd name="T87"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 h="43">
                    <a:moveTo>
                      <a:pt x="0" y="4"/>
                    </a:moveTo>
                    <a:lnTo>
                      <a:pt x="6" y="12"/>
                    </a:lnTo>
                    <a:lnTo>
                      <a:pt x="14" y="22"/>
                    </a:lnTo>
                    <a:lnTo>
                      <a:pt x="17" y="23"/>
                    </a:lnTo>
                    <a:lnTo>
                      <a:pt x="17" y="23"/>
                    </a:lnTo>
                    <a:lnTo>
                      <a:pt x="17" y="22"/>
                    </a:lnTo>
                    <a:lnTo>
                      <a:pt x="17" y="22"/>
                    </a:lnTo>
                    <a:lnTo>
                      <a:pt x="17" y="22"/>
                    </a:lnTo>
                    <a:lnTo>
                      <a:pt x="17" y="20"/>
                    </a:lnTo>
                    <a:lnTo>
                      <a:pt x="17" y="20"/>
                    </a:lnTo>
                    <a:lnTo>
                      <a:pt x="17" y="20"/>
                    </a:lnTo>
                    <a:lnTo>
                      <a:pt x="17" y="19"/>
                    </a:lnTo>
                    <a:lnTo>
                      <a:pt x="17" y="19"/>
                    </a:lnTo>
                    <a:lnTo>
                      <a:pt x="9" y="10"/>
                    </a:lnTo>
                    <a:lnTo>
                      <a:pt x="1" y="0"/>
                    </a:lnTo>
                    <a:lnTo>
                      <a:pt x="1" y="0"/>
                    </a:lnTo>
                    <a:lnTo>
                      <a:pt x="1" y="0"/>
                    </a:lnTo>
                    <a:lnTo>
                      <a:pt x="1" y="0"/>
                    </a:lnTo>
                    <a:lnTo>
                      <a:pt x="1" y="1"/>
                    </a:lnTo>
                    <a:lnTo>
                      <a:pt x="1" y="1"/>
                    </a:lnTo>
                    <a:lnTo>
                      <a:pt x="0" y="3"/>
                    </a:lnTo>
                    <a:lnTo>
                      <a:pt x="0" y="3"/>
                    </a:lnTo>
                    <a:lnTo>
                      <a:pt x="0" y="4"/>
                    </a:lnTo>
                    <a:lnTo>
                      <a:pt x="0" y="4"/>
                    </a:lnTo>
                    <a:close/>
                    <a:moveTo>
                      <a:pt x="36" y="39"/>
                    </a:moveTo>
                    <a:lnTo>
                      <a:pt x="43" y="43"/>
                    </a:lnTo>
                    <a:lnTo>
                      <a:pt x="45" y="43"/>
                    </a:lnTo>
                    <a:lnTo>
                      <a:pt x="45" y="43"/>
                    </a:lnTo>
                    <a:lnTo>
                      <a:pt x="45" y="43"/>
                    </a:lnTo>
                    <a:lnTo>
                      <a:pt x="46" y="42"/>
                    </a:lnTo>
                    <a:lnTo>
                      <a:pt x="46" y="42"/>
                    </a:lnTo>
                    <a:lnTo>
                      <a:pt x="48" y="42"/>
                    </a:lnTo>
                    <a:lnTo>
                      <a:pt x="48" y="42"/>
                    </a:lnTo>
                    <a:lnTo>
                      <a:pt x="48" y="42"/>
                    </a:lnTo>
                    <a:lnTo>
                      <a:pt x="46" y="41"/>
                    </a:lnTo>
                    <a:lnTo>
                      <a:pt x="41" y="38"/>
                    </a:lnTo>
                    <a:lnTo>
                      <a:pt x="41" y="38"/>
                    </a:lnTo>
                    <a:lnTo>
                      <a:pt x="39" y="38"/>
                    </a:lnTo>
                    <a:lnTo>
                      <a:pt x="39" y="38"/>
                    </a:lnTo>
                    <a:lnTo>
                      <a:pt x="39" y="38"/>
                    </a:lnTo>
                    <a:lnTo>
                      <a:pt x="38" y="38"/>
                    </a:lnTo>
                    <a:lnTo>
                      <a:pt x="38" y="39"/>
                    </a:lnTo>
                    <a:lnTo>
                      <a:pt x="36" y="39"/>
                    </a:lnTo>
                    <a:lnTo>
                      <a:pt x="36" y="39"/>
                    </a:lnTo>
                    <a:close/>
                  </a:path>
                </a:pathLst>
              </a:custGeom>
              <a:solidFill>
                <a:srgbClr val="3E55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5" name="Freeform 953"/>
              <p:cNvSpPr>
                <a:spLocks noEditPoints="1"/>
              </p:cNvSpPr>
              <p:nvPr/>
            </p:nvSpPr>
            <p:spPr bwMode="auto">
              <a:xfrm>
                <a:off x="718" y="2400"/>
                <a:ext cx="51" cy="48"/>
              </a:xfrm>
              <a:custGeom>
                <a:avLst/>
                <a:gdLst>
                  <a:gd name="T0" fmla="*/ 0 w 51"/>
                  <a:gd name="T1" fmla="*/ 6 h 48"/>
                  <a:gd name="T2" fmla="*/ 0 w 51"/>
                  <a:gd name="T3" fmla="*/ 6 h 48"/>
                  <a:gd name="T4" fmla="*/ 8 w 51"/>
                  <a:gd name="T5" fmla="*/ 16 h 48"/>
                  <a:gd name="T6" fmla="*/ 16 w 51"/>
                  <a:gd name="T7" fmla="*/ 25 h 48"/>
                  <a:gd name="T8" fmla="*/ 16 w 51"/>
                  <a:gd name="T9" fmla="*/ 25 h 48"/>
                  <a:gd name="T10" fmla="*/ 16 w 51"/>
                  <a:gd name="T11" fmla="*/ 25 h 48"/>
                  <a:gd name="T12" fmla="*/ 16 w 51"/>
                  <a:gd name="T13" fmla="*/ 25 h 48"/>
                  <a:gd name="T14" fmla="*/ 16 w 51"/>
                  <a:gd name="T15" fmla="*/ 23 h 48"/>
                  <a:gd name="T16" fmla="*/ 16 w 51"/>
                  <a:gd name="T17" fmla="*/ 23 h 48"/>
                  <a:gd name="T18" fmla="*/ 16 w 51"/>
                  <a:gd name="T19" fmla="*/ 23 h 48"/>
                  <a:gd name="T20" fmla="*/ 18 w 51"/>
                  <a:gd name="T21" fmla="*/ 22 h 48"/>
                  <a:gd name="T22" fmla="*/ 18 w 51"/>
                  <a:gd name="T23" fmla="*/ 22 h 48"/>
                  <a:gd name="T24" fmla="*/ 18 w 51"/>
                  <a:gd name="T25" fmla="*/ 22 h 48"/>
                  <a:gd name="T26" fmla="*/ 11 w 51"/>
                  <a:gd name="T27" fmla="*/ 13 h 48"/>
                  <a:gd name="T28" fmla="*/ 3 w 51"/>
                  <a:gd name="T29" fmla="*/ 5 h 48"/>
                  <a:gd name="T30" fmla="*/ 0 w 51"/>
                  <a:gd name="T31" fmla="*/ 0 h 48"/>
                  <a:gd name="T32" fmla="*/ 0 w 51"/>
                  <a:gd name="T33" fmla="*/ 2 h 48"/>
                  <a:gd name="T34" fmla="*/ 0 w 51"/>
                  <a:gd name="T35" fmla="*/ 2 h 48"/>
                  <a:gd name="T36" fmla="*/ 0 w 51"/>
                  <a:gd name="T37" fmla="*/ 2 h 48"/>
                  <a:gd name="T38" fmla="*/ 0 w 51"/>
                  <a:gd name="T39" fmla="*/ 3 h 48"/>
                  <a:gd name="T40" fmla="*/ 0 w 51"/>
                  <a:gd name="T41" fmla="*/ 3 h 48"/>
                  <a:gd name="T42" fmla="*/ 0 w 51"/>
                  <a:gd name="T43" fmla="*/ 5 h 48"/>
                  <a:gd name="T44" fmla="*/ 0 w 51"/>
                  <a:gd name="T45" fmla="*/ 5 h 48"/>
                  <a:gd name="T46" fmla="*/ 0 w 51"/>
                  <a:gd name="T47" fmla="*/ 6 h 48"/>
                  <a:gd name="T48" fmla="*/ 40 w 51"/>
                  <a:gd name="T49" fmla="*/ 44 h 48"/>
                  <a:gd name="T50" fmla="*/ 45 w 51"/>
                  <a:gd name="T51" fmla="*/ 47 h 48"/>
                  <a:gd name="T52" fmla="*/ 47 w 51"/>
                  <a:gd name="T53" fmla="*/ 48 h 48"/>
                  <a:gd name="T54" fmla="*/ 48 w 51"/>
                  <a:gd name="T55" fmla="*/ 48 h 48"/>
                  <a:gd name="T56" fmla="*/ 48 w 51"/>
                  <a:gd name="T57" fmla="*/ 48 h 48"/>
                  <a:gd name="T58" fmla="*/ 48 w 51"/>
                  <a:gd name="T59" fmla="*/ 47 h 48"/>
                  <a:gd name="T60" fmla="*/ 50 w 51"/>
                  <a:gd name="T61" fmla="*/ 47 h 48"/>
                  <a:gd name="T62" fmla="*/ 50 w 51"/>
                  <a:gd name="T63" fmla="*/ 47 h 48"/>
                  <a:gd name="T64" fmla="*/ 50 w 51"/>
                  <a:gd name="T65" fmla="*/ 47 h 48"/>
                  <a:gd name="T66" fmla="*/ 51 w 51"/>
                  <a:gd name="T67" fmla="*/ 47 h 48"/>
                  <a:gd name="T68" fmla="*/ 51 w 51"/>
                  <a:gd name="T69" fmla="*/ 47 h 48"/>
                  <a:gd name="T70" fmla="*/ 48 w 51"/>
                  <a:gd name="T71" fmla="*/ 44 h 48"/>
                  <a:gd name="T72" fmla="*/ 45 w 51"/>
                  <a:gd name="T73" fmla="*/ 42 h 48"/>
                  <a:gd name="T74" fmla="*/ 44 w 51"/>
                  <a:gd name="T75" fmla="*/ 42 h 48"/>
                  <a:gd name="T76" fmla="*/ 44 w 51"/>
                  <a:gd name="T77" fmla="*/ 44 h 48"/>
                  <a:gd name="T78" fmla="*/ 42 w 51"/>
                  <a:gd name="T79" fmla="*/ 44 h 48"/>
                  <a:gd name="T80" fmla="*/ 42 w 51"/>
                  <a:gd name="T81" fmla="*/ 44 h 48"/>
                  <a:gd name="T82" fmla="*/ 42 w 51"/>
                  <a:gd name="T83" fmla="*/ 44 h 48"/>
                  <a:gd name="T84" fmla="*/ 41 w 51"/>
                  <a:gd name="T85" fmla="*/ 44 h 48"/>
                  <a:gd name="T86" fmla="*/ 41 w 51"/>
                  <a:gd name="T87" fmla="*/ 44 h 48"/>
                  <a:gd name="T88" fmla="*/ 40 w 51"/>
                  <a:gd name="T8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 h="48">
                    <a:moveTo>
                      <a:pt x="0" y="6"/>
                    </a:moveTo>
                    <a:lnTo>
                      <a:pt x="0" y="6"/>
                    </a:lnTo>
                    <a:lnTo>
                      <a:pt x="8" y="16"/>
                    </a:lnTo>
                    <a:lnTo>
                      <a:pt x="16" y="25"/>
                    </a:lnTo>
                    <a:lnTo>
                      <a:pt x="16" y="25"/>
                    </a:lnTo>
                    <a:lnTo>
                      <a:pt x="16" y="25"/>
                    </a:lnTo>
                    <a:lnTo>
                      <a:pt x="16" y="25"/>
                    </a:lnTo>
                    <a:lnTo>
                      <a:pt x="16" y="23"/>
                    </a:lnTo>
                    <a:lnTo>
                      <a:pt x="16" y="23"/>
                    </a:lnTo>
                    <a:lnTo>
                      <a:pt x="16" y="23"/>
                    </a:lnTo>
                    <a:lnTo>
                      <a:pt x="18" y="22"/>
                    </a:lnTo>
                    <a:lnTo>
                      <a:pt x="18" y="22"/>
                    </a:lnTo>
                    <a:lnTo>
                      <a:pt x="18" y="22"/>
                    </a:lnTo>
                    <a:lnTo>
                      <a:pt x="11" y="13"/>
                    </a:lnTo>
                    <a:lnTo>
                      <a:pt x="3" y="5"/>
                    </a:lnTo>
                    <a:lnTo>
                      <a:pt x="0" y="0"/>
                    </a:lnTo>
                    <a:lnTo>
                      <a:pt x="0" y="2"/>
                    </a:lnTo>
                    <a:lnTo>
                      <a:pt x="0" y="2"/>
                    </a:lnTo>
                    <a:lnTo>
                      <a:pt x="0" y="2"/>
                    </a:lnTo>
                    <a:lnTo>
                      <a:pt x="0" y="3"/>
                    </a:lnTo>
                    <a:lnTo>
                      <a:pt x="0" y="3"/>
                    </a:lnTo>
                    <a:lnTo>
                      <a:pt x="0" y="5"/>
                    </a:lnTo>
                    <a:lnTo>
                      <a:pt x="0" y="5"/>
                    </a:lnTo>
                    <a:lnTo>
                      <a:pt x="0" y="6"/>
                    </a:lnTo>
                    <a:close/>
                    <a:moveTo>
                      <a:pt x="40" y="44"/>
                    </a:moveTo>
                    <a:lnTo>
                      <a:pt x="45" y="47"/>
                    </a:lnTo>
                    <a:lnTo>
                      <a:pt x="47" y="48"/>
                    </a:lnTo>
                    <a:lnTo>
                      <a:pt x="48" y="48"/>
                    </a:lnTo>
                    <a:lnTo>
                      <a:pt x="48" y="48"/>
                    </a:lnTo>
                    <a:lnTo>
                      <a:pt x="48" y="47"/>
                    </a:lnTo>
                    <a:lnTo>
                      <a:pt x="50" y="47"/>
                    </a:lnTo>
                    <a:lnTo>
                      <a:pt x="50" y="47"/>
                    </a:lnTo>
                    <a:lnTo>
                      <a:pt x="50" y="47"/>
                    </a:lnTo>
                    <a:lnTo>
                      <a:pt x="51" y="47"/>
                    </a:lnTo>
                    <a:lnTo>
                      <a:pt x="51" y="47"/>
                    </a:lnTo>
                    <a:lnTo>
                      <a:pt x="48" y="44"/>
                    </a:lnTo>
                    <a:lnTo>
                      <a:pt x="45" y="42"/>
                    </a:lnTo>
                    <a:lnTo>
                      <a:pt x="44" y="42"/>
                    </a:lnTo>
                    <a:lnTo>
                      <a:pt x="44" y="44"/>
                    </a:lnTo>
                    <a:lnTo>
                      <a:pt x="42" y="44"/>
                    </a:lnTo>
                    <a:lnTo>
                      <a:pt x="42" y="44"/>
                    </a:lnTo>
                    <a:lnTo>
                      <a:pt x="42" y="44"/>
                    </a:lnTo>
                    <a:lnTo>
                      <a:pt x="41" y="44"/>
                    </a:lnTo>
                    <a:lnTo>
                      <a:pt x="41" y="44"/>
                    </a:lnTo>
                    <a:lnTo>
                      <a:pt x="40" y="44"/>
                    </a:lnTo>
                    <a:close/>
                  </a:path>
                </a:pathLst>
              </a:custGeom>
              <a:solidFill>
                <a:srgbClr val="3F5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6" name="Freeform 954"/>
              <p:cNvSpPr>
                <a:spLocks noEditPoints="1"/>
              </p:cNvSpPr>
              <p:nvPr/>
            </p:nvSpPr>
            <p:spPr bwMode="auto">
              <a:xfrm>
                <a:off x="718" y="2396"/>
                <a:ext cx="54" cy="51"/>
              </a:xfrm>
              <a:custGeom>
                <a:avLst/>
                <a:gdLst>
                  <a:gd name="T0" fmla="*/ 0 w 54"/>
                  <a:gd name="T1" fmla="*/ 4 h 51"/>
                  <a:gd name="T2" fmla="*/ 3 w 54"/>
                  <a:gd name="T3" fmla="*/ 9 h 51"/>
                  <a:gd name="T4" fmla="*/ 11 w 54"/>
                  <a:gd name="T5" fmla="*/ 17 h 51"/>
                  <a:gd name="T6" fmla="*/ 18 w 54"/>
                  <a:gd name="T7" fmla="*/ 26 h 51"/>
                  <a:gd name="T8" fmla="*/ 18 w 54"/>
                  <a:gd name="T9" fmla="*/ 24 h 51"/>
                  <a:gd name="T10" fmla="*/ 18 w 54"/>
                  <a:gd name="T11" fmla="*/ 24 h 51"/>
                  <a:gd name="T12" fmla="*/ 18 w 54"/>
                  <a:gd name="T13" fmla="*/ 24 h 51"/>
                  <a:gd name="T14" fmla="*/ 18 w 54"/>
                  <a:gd name="T15" fmla="*/ 23 h 51"/>
                  <a:gd name="T16" fmla="*/ 18 w 54"/>
                  <a:gd name="T17" fmla="*/ 23 h 51"/>
                  <a:gd name="T18" fmla="*/ 18 w 54"/>
                  <a:gd name="T19" fmla="*/ 23 h 51"/>
                  <a:gd name="T20" fmla="*/ 18 w 54"/>
                  <a:gd name="T21" fmla="*/ 22 h 51"/>
                  <a:gd name="T22" fmla="*/ 19 w 54"/>
                  <a:gd name="T23" fmla="*/ 22 h 51"/>
                  <a:gd name="T24" fmla="*/ 13 w 54"/>
                  <a:gd name="T25" fmla="*/ 16 h 51"/>
                  <a:gd name="T26" fmla="*/ 6 w 54"/>
                  <a:gd name="T27" fmla="*/ 6 h 51"/>
                  <a:gd name="T28" fmla="*/ 2 w 54"/>
                  <a:gd name="T29" fmla="*/ 0 h 51"/>
                  <a:gd name="T30" fmla="*/ 2 w 54"/>
                  <a:gd name="T31" fmla="*/ 0 h 51"/>
                  <a:gd name="T32" fmla="*/ 2 w 54"/>
                  <a:gd name="T33" fmla="*/ 1 h 51"/>
                  <a:gd name="T34" fmla="*/ 2 w 54"/>
                  <a:gd name="T35" fmla="*/ 1 h 51"/>
                  <a:gd name="T36" fmla="*/ 2 w 54"/>
                  <a:gd name="T37" fmla="*/ 3 h 51"/>
                  <a:gd name="T38" fmla="*/ 2 w 54"/>
                  <a:gd name="T39" fmla="*/ 3 h 51"/>
                  <a:gd name="T40" fmla="*/ 2 w 54"/>
                  <a:gd name="T41" fmla="*/ 3 h 51"/>
                  <a:gd name="T42" fmla="*/ 0 w 54"/>
                  <a:gd name="T43" fmla="*/ 4 h 51"/>
                  <a:gd name="T44" fmla="*/ 0 w 54"/>
                  <a:gd name="T45" fmla="*/ 4 h 51"/>
                  <a:gd name="T46" fmla="*/ 45 w 54"/>
                  <a:gd name="T47" fmla="*/ 46 h 51"/>
                  <a:gd name="T48" fmla="*/ 48 w 54"/>
                  <a:gd name="T49" fmla="*/ 48 h 51"/>
                  <a:gd name="T50" fmla="*/ 51 w 54"/>
                  <a:gd name="T51" fmla="*/ 51 h 51"/>
                  <a:gd name="T52" fmla="*/ 51 w 54"/>
                  <a:gd name="T53" fmla="*/ 49 h 51"/>
                  <a:gd name="T54" fmla="*/ 53 w 54"/>
                  <a:gd name="T55" fmla="*/ 49 h 51"/>
                  <a:gd name="T56" fmla="*/ 53 w 54"/>
                  <a:gd name="T57" fmla="*/ 49 h 51"/>
                  <a:gd name="T58" fmla="*/ 53 w 54"/>
                  <a:gd name="T59" fmla="*/ 49 h 51"/>
                  <a:gd name="T60" fmla="*/ 53 w 54"/>
                  <a:gd name="T61" fmla="*/ 49 h 51"/>
                  <a:gd name="T62" fmla="*/ 54 w 54"/>
                  <a:gd name="T63" fmla="*/ 49 h 51"/>
                  <a:gd name="T64" fmla="*/ 54 w 54"/>
                  <a:gd name="T65" fmla="*/ 48 h 51"/>
                  <a:gd name="T66" fmla="*/ 54 w 54"/>
                  <a:gd name="T67" fmla="*/ 48 h 51"/>
                  <a:gd name="T68" fmla="*/ 50 w 54"/>
                  <a:gd name="T69" fmla="*/ 46 h 51"/>
                  <a:gd name="T70" fmla="*/ 50 w 54"/>
                  <a:gd name="T71" fmla="*/ 46 h 51"/>
                  <a:gd name="T72" fmla="*/ 48 w 54"/>
                  <a:gd name="T73" fmla="*/ 46 h 51"/>
                  <a:gd name="T74" fmla="*/ 48 w 54"/>
                  <a:gd name="T75" fmla="*/ 46 h 51"/>
                  <a:gd name="T76" fmla="*/ 47 w 54"/>
                  <a:gd name="T77" fmla="*/ 46 h 51"/>
                  <a:gd name="T78" fmla="*/ 47 w 54"/>
                  <a:gd name="T79" fmla="*/ 46 h 51"/>
                  <a:gd name="T80" fmla="*/ 47 w 54"/>
                  <a:gd name="T81" fmla="*/ 46 h 51"/>
                  <a:gd name="T82" fmla="*/ 45 w 54"/>
                  <a:gd name="T83" fmla="*/ 46 h 51"/>
                  <a:gd name="T84" fmla="*/ 45 w 54"/>
                  <a:gd name="T8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 h="51">
                    <a:moveTo>
                      <a:pt x="0" y="4"/>
                    </a:moveTo>
                    <a:lnTo>
                      <a:pt x="3" y="9"/>
                    </a:lnTo>
                    <a:lnTo>
                      <a:pt x="11" y="17"/>
                    </a:lnTo>
                    <a:lnTo>
                      <a:pt x="18" y="26"/>
                    </a:lnTo>
                    <a:lnTo>
                      <a:pt x="18" y="24"/>
                    </a:lnTo>
                    <a:lnTo>
                      <a:pt x="18" y="24"/>
                    </a:lnTo>
                    <a:lnTo>
                      <a:pt x="18" y="24"/>
                    </a:lnTo>
                    <a:lnTo>
                      <a:pt x="18" y="23"/>
                    </a:lnTo>
                    <a:lnTo>
                      <a:pt x="18" y="23"/>
                    </a:lnTo>
                    <a:lnTo>
                      <a:pt x="18" y="23"/>
                    </a:lnTo>
                    <a:lnTo>
                      <a:pt x="18" y="22"/>
                    </a:lnTo>
                    <a:lnTo>
                      <a:pt x="19" y="22"/>
                    </a:lnTo>
                    <a:lnTo>
                      <a:pt x="13" y="16"/>
                    </a:lnTo>
                    <a:lnTo>
                      <a:pt x="6" y="6"/>
                    </a:lnTo>
                    <a:lnTo>
                      <a:pt x="2" y="0"/>
                    </a:lnTo>
                    <a:lnTo>
                      <a:pt x="2" y="0"/>
                    </a:lnTo>
                    <a:lnTo>
                      <a:pt x="2" y="1"/>
                    </a:lnTo>
                    <a:lnTo>
                      <a:pt x="2" y="1"/>
                    </a:lnTo>
                    <a:lnTo>
                      <a:pt x="2" y="3"/>
                    </a:lnTo>
                    <a:lnTo>
                      <a:pt x="2" y="3"/>
                    </a:lnTo>
                    <a:lnTo>
                      <a:pt x="2" y="3"/>
                    </a:lnTo>
                    <a:lnTo>
                      <a:pt x="0" y="4"/>
                    </a:lnTo>
                    <a:lnTo>
                      <a:pt x="0" y="4"/>
                    </a:lnTo>
                    <a:close/>
                    <a:moveTo>
                      <a:pt x="45" y="46"/>
                    </a:moveTo>
                    <a:lnTo>
                      <a:pt x="48" y="48"/>
                    </a:lnTo>
                    <a:lnTo>
                      <a:pt x="51" y="51"/>
                    </a:lnTo>
                    <a:lnTo>
                      <a:pt x="51" y="49"/>
                    </a:lnTo>
                    <a:lnTo>
                      <a:pt x="53" y="49"/>
                    </a:lnTo>
                    <a:lnTo>
                      <a:pt x="53" y="49"/>
                    </a:lnTo>
                    <a:lnTo>
                      <a:pt x="53" y="49"/>
                    </a:lnTo>
                    <a:lnTo>
                      <a:pt x="53" y="49"/>
                    </a:lnTo>
                    <a:lnTo>
                      <a:pt x="54" y="49"/>
                    </a:lnTo>
                    <a:lnTo>
                      <a:pt x="54" y="48"/>
                    </a:lnTo>
                    <a:lnTo>
                      <a:pt x="54" y="48"/>
                    </a:lnTo>
                    <a:lnTo>
                      <a:pt x="50" y="46"/>
                    </a:lnTo>
                    <a:lnTo>
                      <a:pt x="50" y="46"/>
                    </a:lnTo>
                    <a:lnTo>
                      <a:pt x="48" y="46"/>
                    </a:lnTo>
                    <a:lnTo>
                      <a:pt x="48" y="46"/>
                    </a:lnTo>
                    <a:lnTo>
                      <a:pt x="47" y="46"/>
                    </a:lnTo>
                    <a:lnTo>
                      <a:pt x="47" y="46"/>
                    </a:lnTo>
                    <a:lnTo>
                      <a:pt x="47" y="46"/>
                    </a:lnTo>
                    <a:lnTo>
                      <a:pt x="45" y="46"/>
                    </a:lnTo>
                    <a:lnTo>
                      <a:pt x="45" y="46"/>
                    </a:lnTo>
                    <a:close/>
                  </a:path>
                </a:pathLst>
              </a:custGeom>
              <a:solidFill>
                <a:srgbClr val="405B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7" name="Freeform 955"/>
              <p:cNvSpPr>
                <a:spLocks noEditPoints="1"/>
              </p:cNvSpPr>
              <p:nvPr/>
            </p:nvSpPr>
            <p:spPr bwMode="auto">
              <a:xfrm>
                <a:off x="720" y="2391"/>
                <a:ext cx="54" cy="53"/>
              </a:xfrm>
              <a:custGeom>
                <a:avLst/>
                <a:gdLst>
                  <a:gd name="T0" fmla="*/ 0 w 54"/>
                  <a:gd name="T1" fmla="*/ 5 h 53"/>
                  <a:gd name="T2" fmla="*/ 4 w 54"/>
                  <a:gd name="T3" fmla="*/ 11 h 53"/>
                  <a:gd name="T4" fmla="*/ 11 w 54"/>
                  <a:gd name="T5" fmla="*/ 21 h 53"/>
                  <a:gd name="T6" fmla="*/ 17 w 54"/>
                  <a:gd name="T7" fmla="*/ 27 h 53"/>
                  <a:gd name="T8" fmla="*/ 17 w 54"/>
                  <a:gd name="T9" fmla="*/ 27 h 53"/>
                  <a:gd name="T10" fmla="*/ 17 w 54"/>
                  <a:gd name="T11" fmla="*/ 25 h 53"/>
                  <a:gd name="T12" fmla="*/ 17 w 54"/>
                  <a:gd name="T13" fmla="*/ 25 h 53"/>
                  <a:gd name="T14" fmla="*/ 17 w 54"/>
                  <a:gd name="T15" fmla="*/ 25 h 53"/>
                  <a:gd name="T16" fmla="*/ 17 w 54"/>
                  <a:gd name="T17" fmla="*/ 25 h 53"/>
                  <a:gd name="T18" fmla="*/ 17 w 54"/>
                  <a:gd name="T19" fmla="*/ 24 h 53"/>
                  <a:gd name="T20" fmla="*/ 17 w 54"/>
                  <a:gd name="T21" fmla="*/ 24 h 53"/>
                  <a:gd name="T22" fmla="*/ 19 w 54"/>
                  <a:gd name="T23" fmla="*/ 24 h 53"/>
                  <a:gd name="T24" fmla="*/ 14 w 54"/>
                  <a:gd name="T25" fmla="*/ 18 h 53"/>
                  <a:gd name="T26" fmla="*/ 7 w 54"/>
                  <a:gd name="T27" fmla="*/ 9 h 53"/>
                  <a:gd name="T28" fmla="*/ 1 w 54"/>
                  <a:gd name="T29" fmla="*/ 0 h 53"/>
                  <a:gd name="T30" fmla="*/ 1 w 54"/>
                  <a:gd name="T31" fmla="*/ 0 h 53"/>
                  <a:gd name="T32" fmla="*/ 1 w 54"/>
                  <a:gd name="T33" fmla="*/ 2 h 53"/>
                  <a:gd name="T34" fmla="*/ 1 w 54"/>
                  <a:gd name="T35" fmla="*/ 2 h 53"/>
                  <a:gd name="T36" fmla="*/ 1 w 54"/>
                  <a:gd name="T37" fmla="*/ 2 h 53"/>
                  <a:gd name="T38" fmla="*/ 0 w 54"/>
                  <a:gd name="T39" fmla="*/ 3 h 53"/>
                  <a:gd name="T40" fmla="*/ 0 w 54"/>
                  <a:gd name="T41" fmla="*/ 3 h 53"/>
                  <a:gd name="T42" fmla="*/ 0 w 54"/>
                  <a:gd name="T43" fmla="*/ 5 h 53"/>
                  <a:gd name="T44" fmla="*/ 0 w 54"/>
                  <a:gd name="T45" fmla="*/ 5 h 53"/>
                  <a:gd name="T46" fmla="*/ 48 w 54"/>
                  <a:gd name="T47" fmla="*/ 51 h 53"/>
                  <a:gd name="T48" fmla="*/ 52 w 54"/>
                  <a:gd name="T49" fmla="*/ 53 h 53"/>
                  <a:gd name="T50" fmla="*/ 54 w 54"/>
                  <a:gd name="T51" fmla="*/ 53 h 53"/>
                  <a:gd name="T52" fmla="*/ 54 w 54"/>
                  <a:gd name="T53" fmla="*/ 53 h 53"/>
                  <a:gd name="T54" fmla="*/ 54 w 54"/>
                  <a:gd name="T55" fmla="*/ 53 h 53"/>
                  <a:gd name="T56" fmla="*/ 54 w 54"/>
                  <a:gd name="T57" fmla="*/ 53 h 53"/>
                  <a:gd name="T58" fmla="*/ 54 w 54"/>
                  <a:gd name="T59" fmla="*/ 53 h 53"/>
                  <a:gd name="T60" fmla="*/ 54 w 54"/>
                  <a:gd name="T61" fmla="*/ 53 h 53"/>
                  <a:gd name="T62" fmla="*/ 54 w 54"/>
                  <a:gd name="T63" fmla="*/ 53 h 53"/>
                  <a:gd name="T64" fmla="*/ 54 w 54"/>
                  <a:gd name="T65" fmla="*/ 53 h 53"/>
                  <a:gd name="T66" fmla="*/ 54 w 54"/>
                  <a:gd name="T67" fmla="*/ 53 h 53"/>
                  <a:gd name="T68" fmla="*/ 52 w 54"/>
                  <a:gd name="T69" fmla="*/ 53 h 53"/>
                  <a:gd name="T70" fmla="*/ 52 w 54"/>
                  <a:gd name="T71" fmla="*/ 51 h 53"/>
                  <a:gd name="T72" fmla="*/ 52 w 54"/>
                  <a:gd name="T73" fmla="*/ 51 h 53"/>
                  <a:gd name="T74" fmla="*/ 52 w 54"/>
                  <a:gd name="T75" fmla="*/ 51 h 53"/>
                  <a:gd name="T76" fmla="*/ 52 w 54"/>
                  <a:gd name="T77" fmla="*/ 50 h 53"/>
                  <a:gd name="T78" fmla="*/ 52 w 54"/>
                  <a:gd name="T79" fmla="*/ 50 h 53"/>
                  <a:gd name="T80" fmla="*/ 51 w 54"/>
                  <a:gd name="T81" fmla="*/ 50 h 53"/>
                  <a:gd name="T82" fmla="*/ 51 w 54"/>
                  <a:gd name="T83" fmla="*/ 50 h 53"/>
                  <a:gd name="T84" fmla="*/ 51 w 54"/>
                  <a:gd name="T85" fmla="*/ 50 h 53"/>
                  <a:gd name="T86" fmla="*/ 49 w 54"/>
                  <a:gd name="T87" fmla="*/ 50 h 53"/>
                  <a:gd name="T88" fmla="*/ 49 w 54"/>
                  <a:gd name="T89" fmla="*/ 50 h 53"/>
                  <a:gd name="T90" fmla="*/ 49 w 54"/>
                  <a:gd name="T91" fmla="*/ 50 h 53"/>
                  <a:gd name="T92" fmla="*/ 49 w 54"/>
                  <a:gd name="T93" fmla="*/ 50 h 53"/>
                  <a:gd name="T94" fmla="*/ 48 w 54"/>
                  <a:gd name="T95" fmla="*/ 51 h 53"/>
                  <a:gd name="T96" fmla="*/ 48 w 54"/>
                  <a:gd name="T97" fmla="*/ 5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 h="53">
                    <a:moveTo>
                      <a:pt x="0" y="5"/>
                    </a:moveTo>
                    <a:lnTo>
                      <a:pt x="4" y="11"/>
                    </a:lnTo>
                    <a:lnTo>
                      <a:pt x="11" y="21"/>
                    </a:lnTo>
                    <a:lnTo>
                      <a:pt x="17" y="27"/>
                    </a:lnTo>
                    <a:lnTo>
                      <a:pt x="17" y="27"/>
                    </a:lnTo>
                    <a:lnTo>
                      <a:pt x="17" y="25"/>
                    </a:lnTo>
                    <a:lnTo>
                      <a:pt x="17" y="25"/>
                    </a:lnTo>
                    <a:lnTo>
                      <a:pt x="17" y="25"/>
                    </a:lnTo>
                    <a:lnTo>
                      <a:pt x="17" y="25"/>
                    </a:lnTo>
                    <a:lnTo>
                      <a:pt x="17" y="24"/>
                    </a:lnTo>
                    <a:lnTo>
                      <a:pt x="17" y="24"/>
                    </a:lnTo>
                    <a:lnTo>
                      <a:pt x="19" y="24"/>
                    </a:lnTo>
                    <a:lnTo>
                      <a:pt x="14" y="18"/>
                    </a:lnTo>
                    <a:lnTo>
                      <a:pt x="7" y="9"/>
                    </a:lnTo>
                    <a:lnTo>
                      <a:pt x="1" y="0"/>
                    </a:lnTo>
                    <a:lnTo>
                      <a:pt x="1" y="0"/>
                    </a:lnTo>
                    <a:lnTo>
                      <a:pt x="1" y="2"/>
                    </a:lnTo>
                    <a:lnTo>
                      <a:pt x="1" y="2"/>
                    </a:lnTo>
                    <a:lnTo>
                      <a:pt x="1" y="2"/>
                    </a:lnTo>
                    <a:lnTo>
                      <a:pt x="0" y="3"/>
                    </a:lnTo>
                    <a:lnTo>
                      <a:pt x="0" y="3"/>
                    </a:lnTo>
                    <a:lnTo>
                      <a:pt x="0" y="5"/>
                    </a:lnTo>
                    <a:lnTo>
                      <a:pt x="0" y="5"/>
                    </a:lnTo>
                    <a:close/>
                    <a:moveTo>
                      <a:pt x="48" y="51"/>
                    </a:moveTo>
                    <a:lnTo>
                      <a:pt x="52" y="53"/>
                    </a:lnTo>
                    <a:lnTo>
                      <a:pt x="54" y="53"/>
                    </a:lnTo>
                    <a:lnTo>
                      <a:pt x="54" y="53"/>
                    </a:lnTo>
                    <a:lnTo>
                      <a:pt x="54" y="53"/>
                    </a:lnTo>
                    <a:lnTo>
                      <a:pt x="54" y="53"/>
                    </a:lnTo>
                    <a:lnTo>
                      <a:pt x="54" y="53"/>
                    </a:lnTo>
                    <a:lnTo>
                      <a:pt x="54" y="53"/>
                    </a:lnTo>
                    <a:lnTo>
                      <a:pt x="54" y="53"/>
                    </a:lnTo>
                    <a:lnTo>
                      <a:pt x="54" y="53"/>
                    </a:lnTo>
                    <a:lnTo>
                      <a:pt x="54" y="53"/>
                    </a:lnTo>
                    <a:lnTo>
                      <a:pt x="52" y="53"/>
                    </a:lnTo>
                    <a:lnTo>
                      <a:pt x="52" y="51"/>
                    </a:lnTo>
                    <a:lnTo>
                      <a:pt x="52" y="51"/>
                    </a:lnTo>
                    <a:lnTo>
                      <a:pt x="52" y="51"/>
                    </a:lnTo>
                    <a:lnTo>
                      <a:pt x="52" y="50"/>
                    </a:lnTo>
                    <a:lnTo>
                      <a:pt x="52" y="50"/>
                    </a:lnTo>
                    <a:lnTo>
                      <a:pt x="51" y="50"/>
                    </a:lnTo>
                    <a:lnTo>
                      <a:pt x="51" y="50"/>
                    </a:lnTo>
                    <a:lnTo>
                      <a:pt x="51" y="50"/>
                    </a:lnTo>
                    <a:lnTo>
                      <a:pt x="49" y="50"/>
                    </a:lnTo>
                    <a:lnTo>
                      <a:pt x="49" y="50"/>
                    </a:lnTo>
                    <a:lnTo>
                      <a:pt x="49" y="50"/>
                    </a:lnTo>
                    <a:lnTo>
                      <a:pt x="49" y="50"/>
                    </a:lnTo>
                    <a:lnTo>
                      <a:pt x="48" y="51"/>
                    </a:lnTo>
                    <a:lnTo>
                      <a:pt x="48" y="51"/>
                    </a:lnTo>
                    <a:close/>
                  </a:path>
                </a:pathLst>
              </a:custGeom>
              <a:solidFill>
                <a:srgbClr val="415E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 name="Freeform 956"/>
              <p:cNvSpPr>
                <a:spLocks/>
              </p:cNvSpPr>
              <p:nvPr/>
            </p:nvSpPr>
            <p:spPr bwMode="auto">
              <a:xfrm>
                <a:off x="721" y="2387"/>
                <a:ext cx="19" cy="28"/>
              </a:xfrm>
              <a:custGeom>
                <a:avLst/>
                <a:gdLst>
                  <a:gd name="T0" fmla="*/ 0 w 19"/>
                  <a:gd name="T1" fmla="*/ 4 h 28"/>
                  <a:gd name="T2" fmla="*/ 6 w 19"/>
                  <a:gd name="T3" fmla="*/ 13 h 28"/>
                  <a:gd name="T4" fmla="*/ 13 w 19"/>
                  <a:gd name="T5" fmla="*/ 22 h 28"/>
                  <a:gd name="T6" fmla="*/ 18 w 19"/>
                  <a:gd name="T7" fmla="*/ 28 h 28"/>
                  <a:gd name="T8" fmla="*/ 18 w 19"/>
                  <a:gd name="T9" fmla="*/ 26 h 28"/>
                  <a:gd name="T10" fmla="*/ 18 w 19"/>
                  <a:gd name="T11" fmla="*/ 26 h 28"/>
                  <a:gd name="T12" fmla="*/ 18 w 19"/>
                  <a:gd name="T13" fmla="*/ 26 h 28"/>
                  <a:gd name="T14" fmla="*/ 18 w 19"/>
                  <a:gd name="T15" fmla="*/ 25 h 28"/>
                  <a:gd name="T16" fmla="*/ 18 w 19"/>
                  <a:gd name="T17" fmla="*/ 25 h 28"/>
                  <a:gd name="T18" fmla="*/ 18 w 19"/>
                  <a:gd name="T19" fmla="*/ 25 h 28"/>
                  <a:gd name="T20" fmla="*/ 18 w 19"/>
                  <a:gd name="T21" fmla="*/ 25 h 28"/>
                  <a:gd name="T22" fmla="*/ 19 w 19"/>
                  <a:gd name="T23" fmla="*/ 23 h 28"/>
                  <a:gd name="T24" fmla="*/ 15 w 19"/>
                  <a:gd name="T25" fmla="*/ 20 h 28"/>
                  <a:gd name="T26" fmla="*/ 9 w 19"/>
                  <a:gd name="T27" fmla="*/ 12 h 28"/>
                  <a:gd name="T28" fmla="*/ 3 w 19"/>
                  <a:gd name="T29" fmla="*/ 2 h 28"/>
                  <a:gd name="T30" fmla="*/ 2 w 19"/>
                  <a:gd name="T31" fmla="*/ 0 h 28"/>
                  <a:gd name="T32" fmla="*/ 2 w 19"/>
                  <a:gd name="T33" fmla="*/ 0 h 28"/>
                  <a:gd name="T34" fmla="*/ 2 w 19"/>
                  <a:gd name="T35" fmla="*/ 0 h 28"/>
                  <a:gd name="T36" fmla="*/ 2 w 19"/>
                  <a:gd name="T37" fmla="*/ 2 h 28"/>
                  <a:gd name="T38" fmla="*/ 0 w 19"/>
                  <a:gd name="T39" fmla="*/ 2 h 28"/>
                  <a:gd name="T40" fmla="*/ 0 w 19"/>
                  <a:gd name="T41" fmla="*/ 3 h 28"/>
                  <a:gd name="T42" fmla="*/ 0 w 19"/>
                  <a:gd name="T43" fmla="*/ 3 h 28"/>
                  <a:gd name="T44" fmla="*/ 0 w 19"/>
                  <a:gd name="T45" fmla="*/ 3 h 28"/>
                  <a:gd name="T46" fmla="*/ 0 w 19"/>
                  <a:gd name="T4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28">
                    <a:moveTo>
                      <a:pt x="0" y="4"/>
                    </a:moveTo>
                    <a:lnTo>
                      <a:pt x="6" y="13"/>
                    </a:lnTo>
                    <a:lnTo>
                      <a:pt x="13" y="22"/>
                    </a:lnTo>
                    <a:lnTo>
                      <a:pt x="18" y="28"/>
                    </a:lnTo>
                    <a:lnTo>
                      <a:pt x="18" y="26"/>
                    </a:lnTo>
                    <a:lnTo>
                      <a:pt x="18" y="26"/>
                    </a:lnTo>
                    <a:lnTo>
                      <a:pt x="18" y="26"/>
                    </a:lnTo>
                    <a:lnTo>
                      <a:pt x="18" y="25"/>
                    </a:lnTo>
                    <a:lnTo>
                      <a:pt x="18" y="25"/>
                    </a:lnTo>
                    <a:lnTo>
                      <a:pt x="18" y="25"/>
                    </a:lnTo>
                    <a:lnTo>
                      <a:pt x="18" y="25"/>
                    </a:lnTo>
                    <a:lnTo>
                      <a:pt x="19" y="23"/>
                    </a:lnTo>
                    <a:lnTo>
                      <a:pt x="15" y="20"/>
                    </a:lnTo>
                    <a:lnTo>
                      <a:pt x="9" y="12"/>
                    </a:lnTo>
                    <a:lnTo>
                      <a:pt x="3" y="2"/>
                    </a:lnTo>
                    <a:lnTo>
                      <a:pt x="2" y="0"/>
                    </a:lnTo>
                    <a:lnTo>
                      <a:pt x="2" y="0"/>
                    </a:lnTo>
                    <a:lnTo>
                      <a:pt x="2" y="0"/>
                    </a:lnTo>
                    <a:lnTo>
                      <a:pt x="2" y="2"/>
                    </a:lnTo>
                    <a:lnTo>
                      <a:pt x="0" y="2"/>
                    </a:lnTo>
                    <a:lnTo>
                      <a:pt x="0" y="3"/>
                    </a:lnTo>
                    <a:lnTo>
                      <a:pt x="0" y="3"/>
                    </a:lnTo>
                    <a:lnTo>
                      <a:pt x="0" y="3"/>
                    </a:lnTo>
                    <a:lnTo>
                      <a:pt x="0" y="4"/>
                    </a:lnTo>
                    <a:close/>
                  </a:path>
                </a:pathLst>
              </a:custGeom>
              <a:solidFill>
                <a:srgbClr val="4261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 name="Freeform 957"/>
              <p:cNvSpPr>
                <a:spLocks/>
              </p:cNvSpPr>
              <p:nvPr/>
            </p:nvSpPr>
            <p:spPr bwMode="auto">
              <a:xfrm>
                <a:off x="723" y="2383"/>
                <a:ext cx="19" cy="27"/>
              </a:xfrm>
              <a:custGeom>
                <a:avLst/>
                <a:gdLst>
                  <a:gd name="T0" fmla="*/ 0 w 19"/>
                  <a:gd name="T1" fmla="*/ 4 h 27"/>
                  <a:gd name="T2" fmla="*/ 1 w 19"/>
                  <a:gd name="T3" fmla="*/ 6 h 27"/>
                  <a:gd name="T4" fmla="*/ 7 w 19"/>
                  <a:gd name="T5" fmla="*/ 16 h 27"/>
                  <a:gd name="T6" fmla="*/ 13 w 19"/>
                  <a:gd name="T7" fmla="*/ 24 h 27"/>
                  <a:gd name="T8" fmla="*/ 17 w 19"/>
                  <a:gd name="T9" fmla="*/ 27 h 27"/>
                  <a:gd name="T10" fmla="*/ 17 w 19"/>
                  <a:gd name="T11" fmla="*/ 27 h 27"/>
                  <a:gd name="T12" fmla="*/ 17 w 19"/>
                  <a:gd name="T13" fmla="*/ 27 h 27"/>
                  <a:gd name="T14" fmla="*/ 17 w 19"/>
                  <a:gd name="T15" fmla="*/ 26 h 27"/>
                  <a:gd name="T16" fmla="*/ 17 w 19"/>
                  <a:gd name="T17" fmla="*/ 26 h 27"/>
                  <a:gd name="T18" fmla="*/ 17 w 19"/>
                  <a:gd name="T19" fmla="*/ 26 h 27"/>
                  <a:gd name="T20" fmla="*/ 17 w 19"/>
                  <a:gd name="T21" fmla="*/ 24 h 27"/>
                  <a:gd name="T22" fmla="*/ 17 w 19"/>
                  <a:gd name="T23" fmla="*/ 24 h 27"/>
                  <a:gd name="T24" fmla="*/ 19 w 19"/>
                  <a:gd name="T25" fmla="*/ 24 h 27"/>
                  <a:gd name="T26" fmla="*/ 16 w 19"/>
                  <a:gd name="T27" fmla="*/ 22 h 27"/>
                  <a:gd name="T28" fmla="*/ 10 w 19"/>
                  <a:gd name="T29" fmla="*/ 13 h 27"/>
                  <a:gd name="T30" fmla="*/ 4 w 19"/>
                  <a:gd name="T31" fmla="*/ 4 h 27"/>
                  <a:gd name="T32" fmla="*/ 1 w 19"/>
                  <a:gd name="T33" fmla="*/ 0 h 27"/>
                  <a:gd name="T34" fmla="*/ 1 w 19"/>
                  <a:gd name="T35" fmla="*/ 0 h 27"/>
                  <a:gd name="T36" fmla="*/ 1 w 19"/>
                  <a:gd name="T37" fmla="*/ 0 h 27"/>
                  <a:gd name="T38" fmla="*/ 1 w 19"/>
                  <a:gd name="T39" fmla="*/ 1 h 27"/>
                  <a:gd name="T40" fmla="*/ 1 w 19"/>
                  <a:gd name="T41" fmla="*/ 1 h 27"/>
                  <a:gd name="T42" fmla="*/ 0 w 19"/>
                  <a:gd name="T43" fmla="*/ 3 h 27"/>
                  <a:gd name="T44" fmla="*/ 0 w 19"/>
                  <a:gd name="T45" fmla="*/ 3 h 27"/>
                  <a:gd name="T46" fmla="*/ 0 w 19"/>
                  <a:gd name="T47" fmla="*/ 3 h 27"/>
                  <a:gd name="T48" fmla="*/ 0 w 19"/>
                  <a:gd name="T4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7">
                    <a:moveTo>
                      <a:pt x="0" y="4"/>
                    </a:moveTo>
                    <a:lnTo>
                      <a:pt x="1" y="6"/>
                    </a:lnTo>
                    <a:lnTo>
                      <a:pt x="7" y="16"/>
                    </a:lnTo>
                    <a:lnTo>
                      <a:pt x="13" y="24"/>
                    </a:lnTo>
                    <a:lnTo>
                      <a:pt x="17" y="27"/>
                    </a:lnTo>
                    <a:lnTo>
                      <a:pt x="17" y="27"/>
                    </a:lnTo>
                    <a:lnTo>
                      <a:pt x="17" y="27"/>
                    </a:lnTo>
                    <a:lnTo>
                      <a:pt x="17" y="26"/>
                    </a:lnTo>
                    <a:lnTo>
                      <a:pt x="17" y="26"/>
                    </a:lnTo>
                    <a:lnTo>
                      <a:pt x="17" y="26"/>
                    </a:lnTo>
                    <a:lnTo>
                      <a:pt x="17" y="24"/>
                    </a:lnTo>
                    <a:lnTo>
                      <a:pt x="17" y="24"/>
                    </a:lnTo>
                    <a:lnTo>
                      <a:pt x="19" y="24"/>
                    </a:lnTo>
                    <a:lnTo>
                      <a:pt x="16" y="22"/>
                    </a:lnTo>
                    <a:lnTo>
                      <a:pt x="10" y="13"/>
                    </a:lnTo>
                    <a:lnTo>
                      <a:pt x="4" y="4"/>
                    </a:lnTo>
                    <a:lnTo>
                      <a:pt x="1" y="0"/>
                    </a:lnTo>
                    <a:lnTo>
                      <a:pt x="1" y="0"/>
                    </a:lnTo>
                    <a:lnTo>
                      <a:pt x="1" y="0"/>
                    </a:lnTo>
                    <a:lnTo>
                      <a:pt x="1" y="1"/>
                    </a:lnTo>
                    <a:lnTo>
                      <a:pt x="1" y="1"/>
                    </a:lnTo>
                    <a:lnTo>
                      <a:pt x="0" y="3"/>
                    </a:lnTo>
                    <a:lnTo>
                      <a:pt x="0" y="3"/>
                    </a:lnTo>
                    <a:lnTo>
                      <a:pt x="0" y="3"/>
                    </a:lnTo>
                    <a:lnTo>
                      <a:pt x="0" y="4"/>
                    </a:lnTo>
                    <a:close/>
                  </a:path>
                </a:pathLst>
              </a:custGeom>
              <a:solidFill>
                <a:srgbClr val="4364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0" name="Freeform 958"/>
              <p:cNvSpPr>
                <a:spLocks/>
              </p:cNvSpPr>
              <p:nvPr/>
            </p:nvSpPr>
            <p:spPr bwMode="auto">
              <a:xfrm>
                <a:off x="724" y="2378"/>
                <a:ext cx="19" cy="29"/>
              </a:xfrm>
              <a:custGeom>
                <a:avLst/>
                <a:gdLst>
                  <a:gd name="T0" fmla="*/ 0 w 19"/>
                  <a:gd name="T1" fmla="*/ 5 h 29"/>
                  <a:gd name="T2" fmla="*/ 3 w 19"/>
                  <a:gd name="T3" fmla="*/ 9 h 29"/>
                  <a:gd name="T4" fmla="*/ 9 w 19"/>
                  <a:gd name="T5" fmla="*/ 18 h 29"/>
                  <a:gd name="T6" fmla="*/ 15 w 19"/>
                  <a:gd name="T7" fmla="*/ 27 h 29"/>
                  <a:gd name="T8" fmla="*/ 18 w 19"/>
                  <a:gd name="T9" fmla="*/ 29 h 29"/>
                  <a:gd name="T10" fmla="*/ 18 w 19"/>
                  <a:gd name="T11" fmla="*/ 29 h 29"/>
                  <a:gd name="T12" fmla="*/ 18 w 19"/>
                  <a:gd name="T13" fmla="*/ 28 h 29"/>
                  <a:gd name="T14" fmla="*/ 18 w 19"/>
                  <a:gd name="T15" fmla="*/ 28 h 29"/>
                  <a:gd name="T16" fmla="*/ 18 w 19"/>
                  <a:gd name="T17" fmla="*/ 28 h 29"/>
                  <a:gd name="T18" fmla="*/ 18 w 19"/>
                  <a:gd name="T19" fmla="*/ 28 h 29"/>
                  <a:gd name="T20" fmla="*/ 18 w 19"/>
                  <a:gd name="T21" fmla="*/ 27 h 29"/>
                  <a:gd name="T22" fmla="*/ 19 w 19"/>
                  <a:gd name="T23" fmla="*/ 27 h 29"/>
                  <a:gd name="T24" fmla="*/ 19 w 19"/>
                  <a:gd name="T25" fmla="*/ 27 h 29"/>
                  <a:gd name="T26" fmla="*/ 18 w 19"/>
                  <a:gd name="T27" fmla="*/ 25 h 29"/>
                  <a:gd name="T28" fmla="*/ 12 w 19"/>
                  <a:gd name="T29" fmla="*/ 16 h 29"/>
                  <a:gd name="T30" fmla="*/ 6 w 19"/>
                  <a:gd name="T31" fmla="*/ 8 h 29"/>
                  <a:gd name="T32" fmla="*/ 2 w 19"/>
                  <a:gd name="T33" fmla="*/ 0 h 29"/>
                  <a:gd name="T34" fmla="*/ 2 w 19"/>
                  <a:gd name="T35" fmla="*/ 0 h 29"/>
                  <a:gd name="T36" fmla="*/ 2 w 19"/>
                  <a:gd name="T37" fmla="*/ 0 h 29"/>
                  <a:gd name="T38" fmla="*/ 2 w 19"/>
                  <a:gd name="T39" fmla="*/ 2 h 29"/>
                  <a:gd name="T40" fmla="*/ 2 w 19"/>
                  <a:gd name="T41" fmla="*/ 2 h 29"/>
                  <a:gd name="T42" fmla="*/ 2 w 19"/>
                  <a:gd name="T43" fmla="*/ 3 h 29"/>
                  <a:gd name="T44" fmla="*/ 0 w 19"/>
                  <a:gd name="T45" fmla="*/ 3 h 29"/>
                  <a:gd name="T46" fmla="*/ 0 w 19"/>
                  <a:gd name="T47" fmla="*/ 3 h 29"/>
                  <a:gd name="T48" fmla="*/ 0 w 19"/>
                  <a:gd name="T4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9">
                    <a:moveTo>
                      <a:pt x="0" y="5"/>
                    </a:moveTo>
                    <a:lnTo>
                      <a:pt x="3" y="9"/>
                    </a:lnTo>
                    <a:lnTo>
                      <a:pt x="9" y="18"/>
                    </a:lnTo>
                    <a:lnTo>
                      <a:pt x="15" y="27"/>
                    </a:lnTo>
                    <a:lnTo>
                      <a:pt x="18" y="29"/>
                    </a:lnTo>
                    <a:lnTo>
                      <a:pt x="18" y="29"/>
                    </a:lnTo>
                    <a:lnTo>
                      <a:pt x="18" y="28"/>
                    </a:lnTo>
                    <a:lnTo>
                      <a:pt x="18" y="28"/>
                    </a:lnTo>
                    <a:lnTo>
                      <a:pt x="18" y="28"/>
                    </a:lnTo>
                    <a:lnTo>
                      <a:pt x="18" y="28"/>
                    </a:lnTo>
                    <a:lnTo>
                      <a:pt x="18" y="27"/>
                    </a:lnTo>
                    <a:lnTo>
                      <a:pt x="19" y="27"/>
                    </a:lnTo>
                    <a:lnTo>
                      <a:pt x="19" y="27"/>
                    </a:lnTo>
                    <a:lnTo>
                      <a:pt x="18" y="25"/>
                    </a:lnTo>
                    <a:lnTo>
                      <a:pt x="12" y="16"/>
                    </a:lnTo>
                    <a:lnTo>
                      <a:pt x="6" y="8"/>
                    </a:lnTo>
                    <a:lnTo>
                      <a:pt x="2" y="0"/>
                    </a:lnTo>
                    <a:lnTo>
                      <a:pt x="2" y="0"/>
                    </a:lnTo>
                    <a:lnTo>
                      <a:pt x="2" y="0"/>
                    </a:lnTo>
                    <a:lnTo>
                      <a:pt x="2" y="2"/>
                    </a:lnTo>
                    <a:lnTo>
                      <a:pt x="2" y="2"/>
                    </a:lnTo>
                    <a:lnTo>
                      <a:pt x="2" y="3"/>
                    </a:lnTo>
                    <a:lnTo>
                      <a:pt x="0" y="3"/>
                    </a:lnTo>
                    <a:lnTo>
                      <a:pt x="0" y="3"/>
                    </a:lnTo>
                    <a:lnTo>
                      <a:pt x="0" y="5"/>
                    </a:lnTo>
                    <a:close/>
                  </a:path>
                </a:pathLst>
              </a:custGeom>
              <a:solidFill>
                <a:srgbClr val="4468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1" name="Freeform 959"/>
              <p:cNvSpPr>
                <a:spLocks/>
              </p:cNvSpPr>
              <p:nvPr/>
            </p:nvSpPr>
            <p:spPr bwMode="auto">
              <a:xfrm>
                <a:off x="726" y="2374"/>
                <a:ext cx="19" cy="31"/>
              </a:xfrm>
              <a:custGeom>
                <a:avLst/>
                <a:gdLst>
                  <a:gd name="T0" fmla="*/ 0 w 19"/>
                  <a:gd name="T1" fmla="*/ 4 h 31"/>
                  <a:gd name="T2" fmla="*/ 4 w 19"/>
                  <a:gd name="T3" fmla="*/ 12 h 31"/>
                  <a:gd name="T4" fmla="*/ 10 w 19"/>
                  <a:gd name="T5" fmla="*/ 20 h 31"/>
                  <a:gd name="T6" fmla="*/ 16 w 19"/>
                  <a:gd name="T7" fmla="*/ 29 h 31"/>
                  <a:gd name="T8" fmla="*/ 17 w 19"/>
                  <a:gd name="T9" fmla="*/ 31 h 31"/>
                  <a:gd name="T10" fmla="*/ 17 w 19"/>
                  <a:gd name="T11" fmla="*/ 29 h 31"/>
                  <a:gd name="T12" fmla="*/ 17 w 19"/>
                  <a:gd name="T13" fmla="*/ 29 h 31"/>
                  <a:gd name="T14" fmla="*/ 17 w 19"/>
                  <a:gd name="T15" fmla="*/ 29 h 31"/>
                  <a:gd name="T16" fmla="*/ 17 w 19"/>
                  <a:gd name="T17" fmla="*/ 29 h 31"/>
                  <a:gd name="T18" fmla="*/ 17 w 19"/>
                  <a:gd name="T19" fmla="*/ 28 h 31"/>
                  <a:gd name="T20" fmla="*/ 19 w 19"/>
                  <a:gd name="T21" fmla="*/ 28 h 31"/>
                  <a:gd name="T22" fmla="*/ 19 w 19"/>
                  <a:gd name="T23" fmla="*/ 28 h 31"/>
                  <a:gd name="T24" fmla="*/ 19 w 19"/>
                  <a:gd name="T25" fmla="*/ 26 h 31"/>
                  <a:gd name="T26" fmla="*/ 19 w 19"/>
                  <a:gd name="T27" fmla="*/ 26 h 31"/>
                  <a:gd name="T28" fmla="*/ 13 w 19"/>
                  <a:gd name="T29" fmla="*/ 19 h 31"/>
                  <a:gd name="T30" fmla="*/ 7 w 19"/>
                  <a:gd name="T31" fmla="*/ 10 h 31"/>
                  <a:gd name="T32" fmla="*/ 3 w 19"/>
                  <a:gd name="T33" fmla="*/ 0 h 31"/>
                  <a:gd name="T34" fmla="*/ 3 w 19"/>
                  <a:gd name="T35" fmla="*/ 0 h 31"/>
                  <a:gd name="T36" fmla="*/ 3 w 19"/>
                  <a:gd name="T37" fmla="*/ 0 h 31"/>
                  <a:gd name="T38" fmla="*/ 1 w 19"/>
                  <a:gd name="T39" fmla="*/ 2 h 31"/>
                  <a:gd name="T40" fmla="*/ 1 w 19"/>
                  <a:gd name="T41" fmla="*/ 2 h 31"/>
                  <a:gd name="T42" fmla="*/ 1 w 19"/>
                  <a:gd name="T43" fmla="*/ 2 h 31"/>
                  <a:gd name="T44" fmla="*/ 1 w 19"/>
                  <a:gd name="T45" fmla="*/ 3 h 31"/>
                  <a:gd name="T46" fmla="*/ 1 w 19"/>
                  <a:gd name="T47" fmla="*/ 3 h 31"/>
                  <a:gd name="T48" fmla="*/ 1 w 19"/>
                  <a:gd name="T49" fmla="*/ 3 h 31"/>
                  <a:gd name="T50" fmla="*/ 0 w 19"/>
                  <a:gd name="T51"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31">
                    <a:moveTo>
                      <a:pt x="0" y="4"/>
                    </a:moveTo>
                    <a:lnTo>
                      <a:pt x="4" y="12"/>
                    </a:lnTo>
                    <a:lnTo>
                      <a:pt x="10" y="20"/>
                    </a:lnTo>
                    <a:lnTo>
                      <a:pt x="16" y="29"/>
                    </a:lnTo>
                    <a:lnTo>
                      <a:pt x="17" y="31"/>
                    </a:lnTo>
                    <a:lnTo>
                      <a:pt x="17" y="29"/>
                    </a:lnTo>
                    <a:lnTo>
                      <a:pt x="17" y="29"/>
                    </a:lnTo>
                    <a:lnTo>
                      <a:pt x="17" y="29"/>
                    </a:lnTo>
                    <a:lnTo>
                      <a:pt x="17" y="29"/>
                    </a:lnTo>
                    <a:lnTo>
                      <a:pt x="17" y="28"/>
                    </a:lnTo>
                    <a:lnTo>
                      <a:pt x="19" y="28"/>
                    </a:lnTo>
                    <a:lnTo>
                      <a:pt x="19" y="28"/>
                    </a:lnTo>
                    <a:lnTo>
                      <a:pt x="19" y="26"/>
                    </a:lnTo>
                    <a:lnTo>
                      <a:pt x="19" y="26"/>
                    </a:lnTo>
                    <a:lnTo>
                      <a:pt x="13" y="19"/>
                    </a:lnTo>
                    <a:lnTo>
                      <a:pt x="7" y="10"/>
                    </a:lnTo>
                    <a:lnTo>
                      <a:pt x="3" y="0"/>
                    </a:lnTo>
                    <a:lnTo>
                      <a:pt x="3" y="0"/>
                    </a:lnTo>
                    <a:lnTo>
                      <a:pt x="3" y="0"/>
                    </a:lnTo>
                    <a:lnTo>
                      <a:pt x="1" y="2"/>
                    </a:lnTo>
                    <a:lnTo>
                      <a:pt x="1" y="2"/>
                    </a:lnTo>
                    <a:lnTo>
                      <a:pt x="1" y="2"/>
                    </a:lnTo>
                    <a:lnTo>
                      <a:pt x="1" y="3"/>
                    </a:lnTo>
                    <a:lnTo>
                      <a:pt x="1" y="3"/>
                    </a:lnTo>
                    <a:lnTo>
                      <a:pt x="1" y="3"/>
                    </a:lnTo>
                    <a:lnTo>
                      <a:pt x="0" y="4"/>
                    </a:lnTo>
                    <a:close/>
                  </a:path>
                </a:pathLst>
              </a:custGeom>
              <a:solidFill>
                <a:srgbClr val="456B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2" name="Freeform 960"/>
              <p:cNvSpPr>
                <a:spLocks/>
              </p:cNvSpPr>
              <p:nvPr/>
            </p:nvSpPr>
            <p:spPr bwMode="auto">
              <a:xfrm>
                <a:off x="729" y="2370"/>
                <a:ext cx="17" cy="30"/>
              </a:xfrm>
              <a:custGeom>
                <a:avLst/>
                <a:gdLst>
                  <a:gd name="T0" fmla="*/ 0 w 17"/>
                  <a:gd name="T1" fmla="*/ 4 h 30"/>
                  <a:gd name="T2" fmla="*/ 0 w 17"/>
                  <a:gd name="T3" fmla="*/ 4 h 30"/>
                  <a:gd name="T4" fmla="*/ 4 w 17"/>
                  <a:gd name="T5" fmla="*/ 14 h 30"/>
                  <a:gd name="T6" fmla="*/ 10 w 17"/>
                  <a:gd name="T7" fmla="*/ 23 h 30"/>
                  <a:gd name="T8" fmla="*/ 16 w 17"/>
                  <a:gd name="T9" fmla="*/ 30 h 30"/>
                  <a:gd name="T10" fmla="*/ 16 w 17"/>
                  <a:gd name="T11" fmla="*/ 30 h 30"/>
                  <a:gd name="T12" fmla="*/ 16 w 17"/>
                  <a:gd name="T13" fmla="*/ 30 h 30"/>
                  <a:gd name="T14" fmla="*/ 16 w 17"/>
                  <a:gd name="T15" fmla="*/ 30 h 30"/>
                  <a:gd name="T16" fmla="*/ 16 w 17"/>
                  <a:gd name="T17" fmla="*/ 30 h 30"/>
                  <a:gd name="T18" fmla="*/ 16 w 17"/>
                  <a:gd name="T19" fmla="*/ 29 h 30"/>
                  <a:gd name="T20" fmla="*/ 17 w 17"/>
                  <a:gd name="T21" fmla="*/ 29 h 30"/>
                  <a:gd name="T22" fmla="*/ 17 w 17"/>
                  <a:gd name="T23" fmla="*/ 29 h 30"/>
                  <a:gd name="T24" fmla="*/ 17 w 17"/>
                  <a:gd name="T25" fmla="*/ 27 h 30"/>
                  <a:gd name="T26" fmla="*/ 17 w 17"/>
                  <a:gd name="T27" fmla="*/ 27 h 30"/>
                  <a:gd name="T28" fmla="*/ 13 w 17"/>
                  <a:gd name="T29" fmla="*/ 20 h 30"/>
                  <a:gd name="T30" fmla="*/ 7 w 17"/>
                  <a:gd name="T31" fmla="*/ 13 h 30"/>
                  <a:gd name="T32" fmla="*/ 2 w 17"/>
                  <a:gd name="T33" fmla="*/ 4 h 30"/>
                  <a:gd name="T34" fmla="*/ 1 w 17"/>
                  <a:gd name="T35" fmla="*/ 0 h 30"/>
                  <a:gd name="T36" fmla="*/ 1 w 17"/>
                  <a:gd name="T37" fmla="*/ 1 h 30"/>
                  <a:gd name="T38" fmla="*/ 1 w 17"/>
                  <a:gd name="T39" fmla="*/ 1 h 30"/>
                  <a:gd name="T40" fmla="*/ 1 w 17"/>
                  <a:gd name="T41" fmla="*/ 1 h 30"/>
                  <a:gd name="T42" fmla="*/ 0 w 17"/>
                  <a:gd name="T43" fmla="*/ 3 h 30"/>
                  <a:gd name="T44" fmla="*/ 0 w 17"/>
                  <a:gd name="T45" fmla="*/ 3 h 30"/>
                  <a:gd name="T46" fmla="*/ 0 w 17"/>
                  <a:gd name="T47" fmla="*/ 3 h 30"/>
                  <a:gd name="T48" fmla="*/ 0 w 17"/>
                  <a:gd name="T49" fmla="*/ 4 h 30"/>
                  <a:gd name="T50" fmla="*/ 0 w 17"/>
                  <a:gd name="T51"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30">
                    <a:moveTo>
                      <a:pt x="0" y="4"/>
                    </a:moveTo>
                    <a:lnTo>
                      <a:pt x="0" y="4"/>
                    </a:lnTo>
                    <a:lnTo>
                      <a:pt x="4" y="14"/>
                    </a:lnTo>
                    <a:lnTo>
                      <a:pt x="10" y="23"/>
                    </a:lnTo>
                    <a:lnTo>
                      <a:pt x="16" y="30"/>
                    </a:lnTo>
                    <a:lnTo>
                      <a:pt x="16" y="30"/>
                    </a:lnTo>
                    <a:lnTo>
                      <a:pt x="16" y="30"/>
                    </a:lnTo>
                    <a:lnTo>
                      <a:pt x="16" y="30"/>
                    </a:lnTo>
                    <a:lnTo>
                      <a:pt x="16" y="30"/>
                    </a:lnTo>
                    <a:lnTo>
                      <a:pt x="16" y="29"/>
                    </a:lnTo>
                    <a:lnTo>
                      <a:pt x="17" y="29"/>
                    </a:lnTo>
                    <a:lnTo>
                      <a:pt x="17" y="29"/>
                    </a:lnTo>
                    <a:lnTo>
                      <a:pt x="17" y="27"/>
                    </a:lnTo>
                    <a:lnTo>
                      <a:pt x="17" y="27"/>
                    </a:lnTo>
                    <a:lnTo>
                      <a:pt x="13" y="20"/>
                    </a:lnTo>
                    <a:lnTo>
                      <a:pt x="7" y="13"/>
                    </a:lnTo>
                    <a:lnTo>
                      <a:pt x="2" y="4"/>
                    </a:lnTo>
                    <a:lnTo>
                      <a:pt x="1" y="0"/>
                    </a:lnTo>
                    <a:lnTo>
                      <a:pt x="1" y="1"/>
                    </a:lnTo>
                    <a:lnTo>
                      <a:pt x="1" y="1"/>
                    </a:lnTo>
                    <a:lnTo>
                      <a:pt x="1" y="1"/>
                    </a:lnTo>
                    <a:lnTo>
                      <a:pt x="0" y="3"/>
                    </a:lnTo>
                    <a:lnTo>
                      <a:pt x="0" y="3"/>
                    </a:lnTo>
                    <a:lnTo>
                      <a:pt x="0" y="3"/>
                    </a:lnTo>
                    <a:lnTo>
                      <a:pt x="0" y="4"/>
                    </a:lnTo>
                    <a:lnTo>
                      <a:pt x="0" y="4"/>
                    </a:lnTo>
                    <a:close/>
                  </a:path>
                </a:pathLst>
              </a:custGeom>
              <a:solidFill>
                <a:srgbClr val="466E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3" name="Freeform 961"/>
              <p:cNvSpPr>
                <a:spLocks/>
              </p:cNvSpPr>
              <p:nvPr/>
            </p:nvSpPr>
            <p:spPr bwMode="auto">
              <a:xfrm>
                <a:off x="730" y="2367"/>
                <a:ext cx="17" cy="30"/>
              </a:xfrm>
              <a:custGeom>
                <a:avLst/>
                <a:gdLst>
                  <a:gd name="T0" fmla="*/ 0 w 17"/>
                  <a:gd name="T1" fmla="*/ 3 h 30"/>
                  <a:gd name="T2" fmla="*/ 1 w 17"/>
                  <a:gd name="T3" fmla="*/ 7 h 30"/>
                  <a:gd name="T4" fmla="*/ 6 w 17"/>
                  <a:gd name="T5" fmla="*/ 16 h 30"/>
                  <a:gd name="T6" fmla="*/ 12 w 17"/>
                  <a:gd name="T7" fmla="*/ 23 h 30"/>
                  <a:gd name="T8" fmla="*/ 16 w 17"/>
                  <a:gd name="T9" fmla="*/ 30 h 30"/>
                  <a:gd name="T10" fmla="*/ 16 w 17"/>
                  <a:gd name="T11" fmla="*/ 30 h 30"/>
                  <a:gd name="T12" fmla="*/ 16 w 17"/>
                  <a:gd name="T13" fmla="*/ 30 h 30"/>
                  <a:gd name="T14" fmla="*/ 17 w 17"/>
                  <a:gd name="T15" fmla="*/ 29 h 30"/>
                  <a:gd name="T16" fmla="*/ 17 w 17"/>
                  <a:gd name="T17" fmla="*/ 29 h 30"/>
                  <a:gd name="T18" fmla="*/ 17 w 17"/>
                  <a:gd name="T19" fmla="*/ 29 h 30"/>
                  <a:gd name="T20" fmla="*/ 17 w 17"/>
                  <a:gd name="T21" fmla="*/ 29 h 30"/>
                  <a:gd name="T22" fmla="*/ 17 w 17"/>
                  <a:gd name="T23" fmla="*/ 27 h 30"/>
                  <a:gd name="T24" fmla="*/ 17 w 17"/>
                  <a:gd name="T25" fmla="*/ 27 h 30"/>
                  <a:gd name="T26" fmla="*/ 13 w 17"/>
                  <a:gd name="T27" fmla="*/ 22 h 30"/>
                  <a:gd name="T28" fmla="*/ 9 w 17"/>
                  <a:gd name="T29" fmla="*/ 14 h 30"/>
                  <a:gd name="T30" fmla="*/ 4 w 17"/>
                  <a:gd name="T31" fmla="*/ 6 h 30"/>
                  <a:gd name="T32" fmla="*/ 3 w 17"/>
                  <a:gd name="T33" fmla="*/ 0 h 30"/>
                  <a:gd name="T34" fmla="*/ 3 w 17"/>
                  <a:gd name="T35" fmla="*/ 0 h 30"/>
                  <a:gd name="T36" fmla="*/ 1 w 17"/>
                  <a:gd name="T37" fmla="*/ 0 h 30"/>
                  <a:gd name="T38" fmla="*/ 1 w 17"/>
                  <a:gd name="T39" fmla="*/ 1 h 30"/>
                  <a:gd name="T40" fmla="*/ 1 w 17"/>
                  <a:gd name="T41" fmla="*/ 1 h 30"/>
                  <a:gd name="T42" fmla="*/ 1 w 17"/>
                  <a:gd name="T43" fmla="*/ 1 h 30"/>
                  <a:gd name="T44" fmla="*/ 1 w 17"/>
                  <a:gd name="T45" fmla="*/ 3 h 30"/>
                  <a:gd name="T46" fmla="*/ 0 w 17"/>
                  <a:gd name="T47" fmla="*/ 3 h 30"/>
                  <a:gd name="T48" fmla="*/ 0 w 17"/>
                  <a:gd name="T49"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30">
                    <a:moveTo>
                      <a:pt x="0" y="3"/>
                    </a:moveTo>
                    <a:lnTo>
                      <a:pt x="1" y="7"/>
                    </a:lnTo>
                    <a:lnTo>
                      <a:pt x="6" y="16"/>
                    </a:lnTo>
                    <a:lnTo>
                      <a:pt x="12" y="23"/>
                    </a:lnTo>
                    <a:lnTo>
                      <a:pt x="16" y="30"/>
                    </a:lnTo>
                    <a:lnTo>
                      <a:pt x="16" y="30"/>
                    </a:lnTo>
                    <a:lnTo>
                      <a:pt x="16" y="30"/>
                    </a:lnTo>
                    <a:lnTo>
                      <a:pt x="17" y="29"/>
                    </a:lnTo>
                    <a:lnTo>
                      <a:pt x="17" y="29"/>
                    </a:lnTo>
                    <a:lnTo>
                      <a:pt x="17" y="29"/>
                    </a:lnTo>
                    <a:lnTo>
                      <a:pt x="17" y="29"/>
                    </a:lnTo>
                    <a:lnTo>
                      <a:pt x="17" y="27"/>
                    </a:lnTo>
                    <a:lnTo>
                      <a:pt x="17" y="27"/>
                    </a:lnTo>
                    <a:lnTo>
                      <a:pt x="13" y="22"/>
                    </a:lnTo>
                    <a:lnTo>
                      <a:pt x="9" y="14"/>
                    </a:lnTo>
                    <a:lnTo>
                      <a:pt x="4" y="6"/>
                    </a:lnTo>
                    <a:lnTo>
                      <a:pt x="3" y="0"/>
                    </a:lnTo>
                    <a:lnTo>
                      <a:pt x="3" y="0"/>
                    </a:lnTo>
                    <a:lnTo>
                      <a:pt x="1" y="0"/>
                    </a:lnTo>
                    <a:lnTo>
                      <a:pt x="1" y="1"/>
                    </a:lnTo>
                    <a:lnTo>
                      <a:pt x="1" y="1"/>
                    </a:lnTo>
                    <a:lnTo>
                      <a:pt x="1" y="1"/>
                    </a:lnTo>
                    <a:lnTo>
                      <a:pt x="1" y="3"/>
                    </a:lnTo>
                    <a:lnTo>
                      <a:pt x="0" y="3"/>
                    </a:lnTo>
                    <a:lnTo>
                      <a:pt x="0" y="3"/>
                    </a:lnTo>
                    <a:close/>
                  </a:path>
                </a:pathLst>
              </a:custGeom>
              <a:solidFill>
                <a:srgbClr val="4771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4" name="Freeform 962"/>
              <p:cNvSpPr>
                <a:spLocks/>
              </p:cNvSpPr>
              <p:nvPr/>
            </p:nvSpPr>
            <p:spPr bwMode="auto">
              <a:xfrm>
                <a:off x="733" y="2363"/>
                <a:ext cx="17" cy="31"/>
              </a:xfrm>
              <a:custGeom>
                <a:avLst/>
                <a:gdLst>
                  <a:gd name="T0" fmla="*/ 0 w 17"/>
                  <a:gd name="T1" fmla="*/ 4 h 31"/>
                  <a:gd name="T2" fmla="*/ 1 w 17"/>
                  <a:gd name="T3" fmla="*/ 10 h 31"/>
                  <a:gd name="T4" fmla="*/ 6 w 17"/>
                  <a:gd name="T5" fmla="*/ 18 h 31"/>
                  <a:gd name="T6" fmla="*/ 10 w 17"/>
                  <a:gd name="T7" fmla="*/ 26 h 31"/>
                  <a:gd name="T8" fmla="*/ 14 w 17"/>
                  <a:gd name="T9" fmla="*/ 31 h 31"/>
                  <a:gd name="T10" fmla="*/ 14 w 17"/>
                  <a:gd name="T11" fmla="*/ 31 h 31"/>
                  <a:gd name="T12" fmla="*/ 16 w 17"/>
                  <a:gd name="T13" fmla="*/ 30 h 31"/>
                  <a:gd name="T14" fmla="*/ 16 w 17"/>
                  <a:gd name="T15" fmla="*/ 30 h 31"/>
                  <a:gd name="T16" fmla="*/ 16 w 17"/>
                  <a:gd name="T17" fmla="*/ 30 h 31"/>
                  <a:gd name="T18" fmla="*/ 16 w 17"/>
                  <a:gd name="T19" fmla="*/ 30 h 31"/>
                  <a:gd name="T20" fmla="*/ 16 w 17"/>
                  <a:gd name="T21" fmla="*/ 28 h 31"/>
                  <a:gd name="T22" fmla="*/ 16 w 17"/>
                  <a:gd name="T23" fmla="*/ 28 h 31"/>
                  <a:gd name="T24" fmla="*/ 17 w 17"/>
                  <a:gd name="T25" fmla="*/ 28 h 31"/>
                  <a:gd name="T26" fmla="*/ 13 w 17"/>
                  <a:gd name="T27" fmla="*/ 24 h 31"/>
                  <a:gd name="T28" fmla="*/ 9 w 17"/>
                  <a:gd name="T29" fmla="*/ 15 h 31"/>
                  <a:gd name="T30" fmla="*/ 4 w 17"/>
                  <a:gd name="T31" fmla="*/ 8 h 31"/>
                  <a:gd name="T32" fmla="*/ 1 w 17"/>
                  <a:gd name="T33" fmla="*/ 0 h 31"/>
                  <a:gd name="T34" fmla="*/ 1 w 17"/>
                  <a:gd name="T35" fmla="*/ 0 h 31"/>
                  <a:gd name="T36" fmla="*/ 1 w 17"/>
                  <a:gd name="T37" fmla="*/ 1 h 31"/>
                  <a:gd name="T38" fmla="*/ 1 w 17"/>
                  <a:gd name="T39" fmla="*/ 1 h 31"/>
                  <a:gd name="T40" fmla="*/ 0 w 17"/>
                  <a:gd name="T41" fmla="*/ 1 h 31"/>
                  <a:gd name="T42" fmla="*/ 0 w 17"/>
                  <a:gd name="T43" fmla="*/ 2 h 31"/>
                  <a:gd name="T44" fmla="*/ 0 w 17"/>
                  <a:gd name="T45" fmla="*/ 2 h 31"/>
                  <a:gd name="T46" fmla="*/ 0 w 17"/>
                  <a:gd name="T47" fmla="*/ 2 h 31"/>
                  <a:gd name="T48" fmla="*/ 0 w 17"/>
                  <a:gd name="T4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31">
                    <a:moveTo>
                      <a:pt x="0" y="4"/>
                    </a:moveTo>
                    <a:lnTo>
                      <a:pt x="1" y="10"/>
                    </a:lnTo>
                    <a:lnTo>
                      <a:pt x="6" y="18"/>
                    </a:lnTo>
                    <a:lnTo>
                      <a:pt x="10" y="26"/>
                    </a:lnTo>
                    <a:lnTo>
                      <a:pt x="14" y="31"/>
                    </a:lnTo>
                    <a:lnTo>
                      <a:pt x="14" y="31"/>
                    </a:lnTo>
                    <a:lnTo>
                      <a:pt x="16" y="30"/>
                    </a:lnTo>
                    <a:lnTo>
                      <a:pt x="16" y="30"/>
                    </a:lnTo>
                    <a:lnTo>
                      <a:pt x="16" y="30"/>
                    </a:lnTo>
                    <a:lnTo>
                      <a:pt x="16" y="30"/>
                    </a:lnTo>
                    <a:lnTo>
                      <a:pt x="16" y="28"/>
                    </a:lnTo>
                    <a:lnTo>
                      <a:pt x="16" y="28"/>
                    </a:lnTo>
                    <a:lnTo>
                      <a:pt x="17" y="28"/>
                    </a:lnTo>
                    <a:lnTo>
                      <a:pt x="13" y="24"/>
                    </a:lnTo>
                    <a:lnTo>
                      <a:pt x="9" y="15"/>
                    </a:lnTo>
                    <a:lnTo>
                      <a:pt x="4" y="8"/>
                    </a:lnTo>
                    <a:lnTo>
                      <a:pt x="1" y="0"/>
                    </a:lnTo>
                    <a:lnTo>
                      <a:pt x="1" y="0"/>
                    </a:lnTo>
                    <a:lnTo>
                      <a:pt x="1" y="1"/>
                    </a:lnTo>
                    <a:lnTo>
                      <a:pt x="1" y="1"/>
                    </a:lnTo>
                    <a:lnTo>
                      <a:pt x="0" y="1"/>
                    </a:lnTo>
                    <a:lnTo>
                      <a:pt x="0" y="2"/>
                    </a:lnTo>
                    <a:lnTo>
                      <a:pt x="0" y="2"/>
                    </a:lnTo>
                    <a:lnTo>
                      <a:pt x="0" y="2"/>
                    </a:lnTo>
                    <a:lnTo>
                      <a:pt x="0" y="4"/>
                    </a:lnTo>
                    <a:close/>
                  </a:path>
                </a:pathLst>
              </a:custGeom>
              <a:solidFill>
                <a:srgbClr val="4874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5" name="Freeform 963"/>
              <p:cNvSpPr>
                <a:spLocks/>
              </p:cNvSpPr>
              <p:nvPr/>
            </p:nvSpPr>
            <p:spPr bwMode="auto">
              <a:xfrm>
                <a:off x="734" y="2360"/>
                <a:ext cx="18" cy="31"/>
              </a:xfrm>
              <a:custGeom>
                <a:avLst/>
                <a:gdLst>
                  <a:gd name="T0" fmla="*/ 0 w 18"/>
                  <a:gd name="T1" fmla="*/ 3 h 31"/>
                  <a:gd name="T2" fmla="*/ 3 w 18"/>
                  <a:gd name="T3" fmla="*/ 11 h 31"/>
                  <a:gd name="T4" fmla="*/ 8 w 18"/>
                  <a:gd name="T5" fmla="*/ 18 h 31"/>
                  <a:gd name="T6" fmla="*/ 12 w 18"/>
                  <a:gd name="T7" fmla="*/ 27 h 31"/>
                  <a:gd name="T8" fmla="*/ 16 w 18"/>
                  <a:gd name="T9" fmla="*/ 31 h 31"/>
                  <a:gd name="T10" fmla="*/ 16 w 18"/>
                  <a:gd name="T11" fmla="*/ 31 h 31"/>
                  <a:gd name="T12" fmla="*/ 16 w 18"/>
                  <a:gd name="T13" fmla="*/ 30 h 31"/>
                  <a:gd name="T14" fmla="*/ 16 w 18"/>
                  <a:gd name="T15" fmla="*/ 30 h 31"/>
                  <a:gd name="T16" fmla="*/ 16 w 18"/>
                  <a:gd name="T17" fmla="*/ 30 h 31"/>
                  <a:gd name="T18" fmla="*/ 16 w 18"/>
                  <a:gd name="T19" fmla="*/ 29 h 31"/>
                  <a:gd name="T20" fmla="*/ 18 w 18"/>
                  <a:gd name="T21" fmla="*/ 29 h 31"/>
                  <a:gd name="T22" fmla="*/ 18 w 18"/>
                  <a:gd name="T23" fmla="*/ 29 h 31"/>
                  <a:gd name="T24" fmla="*/ 18 w 18"/>
                  <a:gd name="T25" fmla="*/ 29 h 31"/>
                  <a:gd name="T26" fmla="*/ 15 w 18"/>
                  <a:gd name="T27" fmla="*/ 26 h 31"/>
                  <a:gd name="T28" fmla="*/ 11 w 18"/>
                  <a:gd name="T29" fmla="*/ 17 h 31"/>
                  <a:gd name="T30" fmla="*/ 8 w 18"/>
                  <a:gd name="T31" fmla="*/ 10 h 31"/>
                  <a:gd name="T32" fmla="*/ 3 w 18"/>
                  <a:gd name="T33" fmla="*/ 1 h 31"/>
                  <a:gd name="T34" fmla="*/ 3 w 18"/>
                  <a:gd name="T35" fmla="*/ 0 h 31"/>
                  <a:gd name="T36" fmla="*/ 3 w 18"/>
                  <a:gd name="T37" fmla="*/ 0 h 31"/>
                  <a:gd name="T38" fmla="*/ 3 w 18"/>
                  <a:gd name="T39" fmla="*/ 0 h 31"/>
                  <a:gd name="T40" fmla="*/ 2 w 18"/>
                  <a:gd name="T41" fmla="*/ 1 h 31"/>
                  <a:gd name="T42" fmla="*/ 2 w 18"/>
                  <a:gd name="T43" fmla="*/ 1 h 31"/>
                  <a:gd name="T44" fmla="*/ 2 w 18"/>
                  <a:gd name="T45" fmla="*/ 1 h 31"/>
                  <a:gd name="T46" fmla="*/ 2 w 18"/>
                  <a:gd name="T47" fmla="*/ 1 h 31"/>
                  <a:gd name="T48" fmla="*/ 2 w 18"/>
                  <a:gd name="T49" fmla="*/ 3 h 31"/>
                  <a:gd name="T50" fmla="*/ 0 w 18"/>
                  <a:gd name="T51"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31">
                    <a:moveTo>
                      <a:pt x="0" y="3"/>
                    </a:moveTo>
                    <a:lnTo>
                      <a:pt x="3" y="11"/>
                    </a:lnTo>
                    <a:lnTo>
                      <a:pt x="8" y="18"/>
                    </a:lnTo>
                    <a:lnTo>
                      <a:pt x="12" y="27"/>
                    </a:lnTo>
                    <a:lnTo>
                      <a:pt x="16" y="31"/>
                    </a:lnTo>
                    <a:lnTo>
                      <a:pt x="16" y="31"/>
                    </a:lnTo>
                    <a:lnTo>
                      <a:pt x="16" y="30"/>
                    </a:lnTo>
                    <a:lnTo>
                      <a:pt x="16" y="30"/>
                    </a:lnTo>
                    <a:lnTo>
                      <a:pt x="16" y="30"/>
                    </a:lnTo>
                    <a:lnTo>
                      <a:pt x="16" y="29"/>
                    </a:lnTo>
                    <a:lnTo>
                      <a:pt x="18" y="29"/>
                    </a:lnTo>
                    <a:lnTo>
                      <a:pt x="18" y="29"/>
                    </a:lnTo>
                    <a:lnTo>
                      <a:pt x="18" y="29"/>
                    </a:lnTo>
                    <a:lnTo>
                      <a:pt x="15" y="26"/>
                    </a:lnTo>
                    <a:lnTo>
                      <a:pt x="11" y="17"/>
                    </a:lnTo>
                    <a:lnTo>
                      <a:pt x="8" y="10"/>
                    </a:lnTo>
                    <a:lnTo>
                      <a:pt x="3" y="1"/>
                    </a:lnTo>
                    <a:lnTo>
                      <a:pt x="3" y="0"/>
                    </a:lnTo>
                    <a:lnTo>
                      <a:pt x="3" y="0"/>
                    </a:lnTo>
                    <a:lnTo>
                      <a:pt x="3" y="0"/>
                    </a:lnTo>
                    <a:lnTo>
                      <a:pt x="2" y="1"/>
                    </a:lnTo>
                    <a:lnTo>
                      <a:pt x="2" y="1"/>
                    </a:lnTo>
                    <a:lnTo>
                      <a:pt x="2" y="1"/>
                    </a:lnTo>
                    <a:lnTo>
                      <a:pt x="2" y="1"/>
                    </a:lnTo>
                    <a:lnTo>
                      <a:pt x="2" y="3"/>
                    </a:lnTo>
                    <a:lnTo>
                      <a:pt x="0" y="3"/>
                    </a:lnTo>
                    <a:close/>
                  </a:path>
                </a:pathLst>
              </a:custGeom>
              <a:solidFill>
                <a:srgbClr val="4977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6" name="Freeform 964"/>
              <p:cNvSpPr>
                <a:spLocks/>
              </p:cNvSpPr>
              <p:nvPr/>
            </p:nvSpPr>
            <p:spPr bwMode="auto">
              <a:xfrm>
                <a:off x="737" y="2355"/>
                <a:ext cx="16" cy="34"/>
              </a:xfrm>
              <a:custGeom>
                <a:avLst/>
                <a:gdLst>
                  <a:gd name="T0" fmla="*/ 0 w 16"/>
                  <a:gd name="T1" fmla="*/ 5 h 34"/>
                  <a:gd name="T2" fmla="*/ 0 w 16"/>
                  <a:gd name="T3" fmla="*/ 6 h 34"/>
                  <a:gd name="T4" fmla="*/ 5 w 16"/>
                  <a:gd name="T5" fmla="*/ 15 h 34"/>
                  <a:gd name="T6" fmla="*/ 8 w 16"/>
                  <a:gd name="T7" fmla="*/ 22 h 34"/>
                  <a:gd name="T8" fmla="*/ 12 w 16"/>
                  <a:gd name="T9" fmla="*/ 31 h 34"/>
                  <a:gd name="T10" fmla="*/ 15 w 16"/>
                  <a:gd name="T11" fmla="*/ 34 h 34"/>
                  <a:gd name="T12" fmla="*/ 15 w 16"/>
                  <a:gd name="T13" fmla="*/ 32 h 34"/>
                  <a:gd name="T14" fmla="*/ 15 w 16"/>
                  <a:gd name="T15" fmla="*/ 32 h 34"/>
                  <a:gd name="T16" fmla="*/ 15 w 16"/>
                  <a:gd name="T17" fmla="*/ 32 h 34"/>
                  <a:gd name="T18" fmla="*/ 16 w 16"/>
                  <a:gd name="T19" fmla="*/ 32 h 34"/>
                  <a:gd name="T20" fmla="*/ 16 w 16"/>
                  <a:gd name="T21" fmla="*/ 31 h 34"/>
                  <a:gd name="T22" fmla="*/ 16 w 16"/>
                  <a:gd name="T23" fmla="*/ 31 h 34"/>
                  <a:gd name="T24" fmla="*/ 16 w 16"/>
                  <a:gd name="T25" fmla="*/ 31 h 34"/>
                  <a:gd name="T26" fmla="*/ 16 w 16"/>
                  <a:gd name="T27" fmla="*/ 31 h 34"/>
                  <a:gd name="T28" fmla="*/ 15 w 16"/>
                  <a:gd name="T29" fmla="*/ 28 h 34"/>
                  <a:gd name="T30" fmla="*/ 10 w 16"/>
                  <a:gd name="T31" fmla="*/ 21 h 34"/>
                  <a:gd name="T32" fmla="*/ 8 w 16"/>
                  <a:gd name="T33" fmla="*/ 13 h 34"/>
                  <a:gd name="T34" fmla="*/ 5 w 16"/>
                  <a:gd name="T35" fmla="*/ 5 h 34"/>
                  <a:gd name="T36" fmla="*/ 3 w 16"/>
                  <a:gd name="T37" fmla="*/ 0 h 34"/>
                  <a:gd name="T38" fmla="*/ 3 w 16"/>
                  <a:gd name="T39" fmla="*/ 0 h 34"/>
                  <a:gd name="T40" fmla="*/ 2 w 16"/>
                  <a:gd name="T41" fmla="*/ 2 h 34"/>
                  <a:gd name="T42" fmla="*/ 2 w 16"/>
                  <a:gd name="T43" fmla="*/ 2 h 34"/>
                  <a:gd name="T44" fmla="*/ 2 w 16"/>
                  <a:gd name="T45" fmla="*/ 2 h 34"/>
                  <a:gd name="T46" fmla="*/ 2 w 16"/>
                  <a:gd name="T47" fmla="*/ 3 h 34"/>
                  <a:gd name="T48" fmla="*/ 0 w 16"/>
                  <a:gd name="T49" fmla="*/ 3 h 34"/>
                  <a:gd name="T50" fmla="*/ 0 w 16"/>
                  <a:gd name="T51" fmla="*/ 3 h 34"/>
                  <a:gd name="T52" fmla="*/ 0 w 16"/>
                  <a:gd name="T5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34">
                    <a:moveTo>
                      <a:pt x="0" y="5"/>
                    </a:moveTo>
                    <a:lnTo>
                      <a:pt x="0" y="6"/>
                    </a:lnTo>
                    <a:lnTo>
                      <a:pt x="5" y="15"/>
                    </a:lnTo>
                    <a:lnTo>
                      <a:pt x="8" y="22"/>
                    </a:lnTo>
                    <a:lnTo>
                      <a:pt x="12" y="31"/>
                    </a:lnTo>
                    <a:lnTo>
                      <a:pt x="15" y="34"/>
                    </a:lnTo>
                    <a:lnTo>
                      <a:pt x="15" y="32"/>
                    </a:lnTo>
                    <a:lnTo>
                      <a:pt x="15" y="32"/>
                    </a:lnTo>
                    <a:lnTo>
                      <a:pt x="15" y="32"/>
                    </a:lnTo>
                    <a:lnTo>
                      <a:pt x="16" y="32"/>
                    </a:lnTo>
                    <a:lnTo>
                      <a:pt x="16" y="31"/>
                    </a:lnTo>
                    <a:lnTo>
                      <a:pt x="16" y="31"/>
                    </a:lnTo>
                    <a:lnTo>
                      <a:pt x="16" y="31"/>
                    </a:lnTo>
                    <a:lnTo>
                      <a:pt x="16" y="31"/>
                    </a:lnTo>
                    <a:lnTo>
                      <a:pt x="15" y="28"/>
                    </a:lnTo>
                    <a:lnTo>
                      <a:pt x="10" y="21"/>
                    </a:lnTo>
                    <a:lnTo>
                      <a:pt x="8" y="13"/>
                    </a:lnTo>
                    <a:lnTo>
                      <a:pt x="5" y="5"/>
                    </a:lnTo>
                    <a:lnTo>
                      <a:pt x="3" y="0"/>
                    </a:lnTo>
                    <a:lnTo>
                      <a:pt x="3" y="0"/>
                    </a:lnTo>
                    <a:lnTo>
                      <a:pt x="2" y="2"/>
                    </a:lnTo>
                    <a:lnTo>
                      <a:pt x="2" y="2"/>
                    </a:lnTo>
                    <a:lnTo>
                      <a:pt x="2" y="2"/>
                    </a:lnTo>
                    <a:lnTo>
                      <a:pt x="2" y="3"/>
                    </a:lnTo>
                    <a:lnTo>
                      <a:pt x="0" y="3"/>
                    </a:lnTo>
                    <a:lnTo>
                      <a:pt x="0" y="3"/>
                    </a:lnTo>
                    <a:lnTo>
                      <a:pt x="0" y="5"/>
                    </a:lnTo>
                    <a:close/>
                  </a:path>
                </a:pathLst>
              </a:custGeom>
              <a:solidFill>
                <a:srgbClr val="4A7A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7" name="Freeform 965"/>
              <p:cNvSpPr>
                <a:spLocks/>
              </p:cNvSpPr>
              <p:nvPr/>
            </p:nvSpPr>
            <p:spPr bwMode="auto">
              <a:xfrm>
                <a:off x="740" y="2352"/>
                <a:ext cx="16" cy="34"/>
              </a:xfrm>
              <a:custGeom>
                <a:avLst/>
                <a:gdLst>
                  <a:gd name="T0" fmla="*/ 0 w 16"/>
                  <a:gd name="T1" fmla="*/ 3 h 34"/>
                  <a:gd name="T2" fmla="*/ 2 w 16"/>
                  <a:gd name="T3" fmla="*/ 8 h 34"/>
                  <a:gd name="T4" fmla="*/ 5 w 16"/>
                  <a:gd name="T5" fmla="*/ 16 h 34"/>
                  <a:gd name="T6" fmla="*/ 7 w 16"/>
                  <a:gd name="T7" fmla="*/ 24 h 34"/>
                  <a:gd name="T8" fmla="*/ 12 w 16"/>
                  <a:gd name="T9" fmla="*/ 31 h 34"/>
                  <a:gd name="T10" fmla="*/ 13 w 16"/>
                  <a:gd name="T11" fmla="*/ 34 h 34"/>
                  <a:gd name="T12" fmla="*/ 15 w 16"/>
                  <a:gd name="T13" fmla="*/ 32 h 34"/>
                  <a:gd name="T14" fmla="*/ 15 w 16"/>
                  <a:gd name="T15" fmla="*/ 32 h 34"/>
                  <a:gd name="T16" fmla="*/ 15 w 16"/>
                  <a:gd name="T17" fmla="*/ 32 h 34"/>
                  <a:gd name="T18" fmla="*/ 15 w 16"/>
                  <a:gd name="T19" fmla="*/ 32 h 34"/>
                  <a:gd name="T20" fmla="*/ 15 w 16"/>
                  <a:gd name="T21" fmla="*/ 31 h 34"/>
                  <a:gd name="T22" fmla="*/ 15 w 16"/>
                  <a:gd name="T23" fmla="*/ 31 h 34"/>
                  <a:gd name="T24" fmla="*/ 16 w 16"/>
                  <a:gd name="T25" fmla="*/ 31 h 34"/>
                  <a:gd name="T26" fmla="*/ 16 w 16"/>
                  <a:gd name="T27" fmla="*/ 31 h 34"/>
                  <a:gd name="T28" fmla="*/ 15 w 16"/>
                  <a:gd name="T29" fmla="*/ 29 h 34"/>
                  <a:gd name="T30" fmla="*/ 10 w 16"/>
                  <a:gd name="T31" fmla="*/ 22 h 34"/>
                  <a:gd name="T32" fmla="*/ 7 w 16"/>
                  <a:gd name="T33" fmla="*/ 15 h 34"/>
                  <a:gd name="T34" fmla="*/ 5 w 16"/>
                  <a:gd name="T35" fmla="*/ 8 h 34"/>
                  <a:gd name="T36" fmla="*/ 3 w 16"/>
                  <a:gd name="T37" fmla="*/ 0 h 34"/>
                  <a:gd name="T38" fmla="*/ 2 w 16"/>
                  <a:gd name="T39" fmla="*/ 0 h 34"/>
                  <a:gd name="T40" fmla="*/ 2 w 16"/>
                  <a:gd name="T41" fmla="*/ 0 h 34"/>
                  <a:gd name="T42" fmla="*/ 2 w 16"/>
                  <a:gd name="T43" fmla="*/ 2 h 34"/>
                  <a:gd name="T44" fmla="*/ 2 w 16"/>
                  <a:gd name="T45" fmla="*/ 2 h 34"/>
                  <a:gd name="T46" fmla="*/ 0 w 16"/>
                  <a:gd name="T47" fmla="*/ 2 h 34"/>
                  <a:gd name="T48" fmla="*/ 0 w 16"/>
                  <a:gd name="T49" fmla="*/ 3 h 34"/>
                  <a:gd name="T50" fmla="*/ 0 w 16"/>
                  <a:gd name="T51" fmla="*/ 3 h 34"/>
                  <a:gd name="T52" fmla="*/ 0 w 16"/>
                  <a:gd name="T53"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34">
                    <a:moveTo>
                      <a:pt x="0" y="3"/>
                    </a:moveTo>
                    <a:lnTo>
                      <a:pt x="2" y="8"/>
                    </a:lnTo>
                    <a:lnTo>
                      <a:pt x="5" y="16"/>
                    </a:lnTo>
                    <a:lnTo>
                      <a:pt x="7" y="24"/>
                    </a:lnTo>
                    <a:lnTo>
                      <a:pt x="12" y="31"/>
                    </a:lnTo>
                    <a:lnTo>
                      <a:pt x="13" y="34"/>
                    </a:lnTo>
                    <a:lnTo>
                      <a:pt x="15" y="32"/>
                    </a:lnTo>
                    <a:lnTo>
                      <a:pt x="15" y="32"/>
                    </a:lnTo>
                    <a:lnTo>
                      <a:pt x="15" y="32"/>
                    </a:lnTo>
                    <a:lnTo>
                      <a:pt x="15" y="32"/>
                    </a:lnTo>
                    <a:lnTo>
                      <a:pt x="15" y="31"/>
                    </a:lnTo>
                    <a:lnTo>
                      <a:pt x="15" y="31"/>
                    </a:lnTo>
                    <a:lnTo>
                      <a:pt x="16" y="31"/>
                    </a:lnTo>
                    <a:lnTo>
                      <a:pt x="16" y="31"/>
                    </a:lnTo>
                    <a:lnTo>
                      <a:pt x="15" y="29"/>
                    </a:lnTo>
                    <a:lnTo>
                      <a:pt x="10" y="22"/>
                    </a:lnTo>
                    <a:lnTo>
                      <a:pt x="7" y="15"/>
                    </a:lnTo>
                    <a:lnTo>
                      <a:pt x="5" y="8"/>
                    </a:lnTo>
                    <a:lnTo>
                      <a:pt x="3" y="0"/>
                    </a:lnTo>
                    <a:lnTo>
                      <a:pt x="2" y="0"/>
                    </a:lnTo>
                    <a:lnTo>
                      <a:pt x="2" y="0"/>
                    </a:lnTo>
                    <a:lnTo>
                      <a:pt x="2" y="2"/>
                    </a:lnTo>
                    <a:lnTo>
                      <a:pt x="2" y="2"/>
                    </a:lnTo>
                    <a:lnTo>
                      <a:pt x="0" y="2"/>
                    </a:lnTo>
                    <a:lnTo>
                      <a:pt x="0" y="3"/>
                    </a:lnTo>
                    <a:lnTo>
                      <a:pt x="0" y="3"/>
                    </a:lnTo>
                    <a:lnTo>
                      <a:pt x="0" y="3"/>
                    </a:lnTo>
                    <a:close/>
                  </a:path>
                </a:pathLst>
              </a:custGeom>
              <a:solidFill>
                <a:srgbClr val="4B7D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8" name="Freeform 966"/>
              <p:cNvSpPr>
                <a:spLocks/>
              </p:cNvSpPr>
              <p:nvPr/>
            </p:nvSpPr>
            <p:spPr bwMode="auto">
              <a:xfrm>
                <a:off x="743" y="2349"/>
                <a:ext cx="15" cy="34"/>
              </a:xfrm>
              <a:custGeom>
                <a:avLst/>
                <a:gdLst>
                  <a:gd name="T0" fmla="*/ 0 w 15"/>
                  <a:gd name="T1" fmla="*/ 3 h 34"/>
                  <a:gd name="T2" fmla="*/ 2 w 15"/>
                  <a:gd name="T3" fmla="*/ 11 h 34"/>
                  <a:gd name="T4" fmla="*/ 4 w 15"/>
                  <a:gd name="T5" fmla="*/ 18 h 34"/>
                  <a:gd name="T6" fmla="*/ 7 w 15"/>
                  <a:gd name="T7" fmla="*/ 25 h 34"/>
                  <a:gd name="T8" fmla="*/ 12 w 15"/>
                  <a:gd name="T9" fmla="*/ 32 h 34"/>
                  <a:gd name="T10" fmla="*/ 13 w 15"/>
                  <a:gd name="T11" fmla="*/ 34 h 34"/>
                  <a:gd name="T12" fmla="*/ 13 w 15"/>
                  <a:gd name="T13" fmla="*/ 32 h 34"/>
                  <a:gd name="T14" fmla="*/ 13 w 15"/>
                  <a:gd name="T15" fmla="*/ 32 h 34"/>
                  <a:gd name="T16" fmla="*/ 13 w 15"/>
                  <a:gd name="T17" fmla="*/ 32 h 34"/>
                  <a:gd name="T18" fmla="*/ 13 w 15"/>
                  <a:gd name="T19" fmla="*/ 32 h 34"/>
                  <a:gd name="T20" fmla="*/ 15 w 15"/>
                  <a:gd name="T21" fmla="*/ 31 h 34"/>
                  <a:gd name="T22" fmla="*/ 15 w 15"/>
                  <a:gd name="T23" fmla="*/ 31 h 34"/>
                  <a:gd name="T24" fmla="*/ 15 w 15"/>
                  <a:gd name="T25" fmla="*/ 31 h 34"/>
                  <a:gd name="T26" fmla="*/ 15 w 15"/>
                  <a:gd name="T27" fmla="*/ 31 h 34"/>
                  <a:gd name="T28" fmla="*/ 10 w 15"/>
                  <a:gd name="T29" fmla="*/ 24 h 34"/>
                  <a:gd name="T30" fmla="*/ 7 w 15"/>
                  <a:gd name="T31" fmla="*/ 16 h 34"/>
                  <a:gd name="T32" fmla="*/ 4 w 15"/>
                  <a:gd name="T33" fmla="*/ 9 h 34"/>
                  <a:gd name="T34" fmla="*/ 3 w 15"/>
                  <a:gd name="T35" fmla="*/ 0 h 34"/>
                  <a:gd name="T36" fmla="*/ 3 w 15"/>
                  <a:gd name="T37" fmla="*/ 0 h 34"/>
                  <a:gd name="T38" fmla="*/ 2 w 15"/>
                  <a:gd name="T39" fmla="*/ 0 h 34"/>
                  <a:gd name="T40" fmla="*/ 2 w 15"/>
                  <a:gd name="T41" fmla="*/ 0 h 34"/>
                  <a:gd name="T42" fmla="*/ 2 w 15"/>
                  <a:gd name="T43" fmla="*/ 0 h 34"/>
                  <a:gd name="T44" fmla="*/ 2 w 15"/>
                  <a:gd name="T45" fmla="*/ 2 h 34"/>
                  <a:gd name="T46" fmla="*/ 0 w 15"/>
                  <a:gd name="T47" fmla="*/ 2 h 34"/>
                  <a:gd name="T48" fmla="*/ 0 w 15"/>
                  <a:gd name="T49" fmla="*/ 2 h 34"/>
                  <a:gd name="T50" fmla="*/ 0 w 15"/>
                  <a:gd name="T51" fmla="*/ 3 h 34"/>
                  <a:gd name="T52" fmla="*/ 0 w 15"/>
                  <a:gd name="T53"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34">
                    <a:moveTo>
                      <a:pt x="0" y="3"/>
                    </a:moveTo>
                    <a:lnTo>
                      <a:pt x="2" y="11"/>
                    </a:lnTo>
                    <a:lnTo>
                      <a:pt x="4" y="18"/>
                    </a:lnTo>
                    <a:lnTo>
                      <a:pt x="7" y="25"/>
                    </a:lnTo>
                    <a:lnTo>
                      <a:pt x="12" y="32"/>
                    </a:lnTo>
                    <a:lnTo>
                      <a:pt x="13" y="34"/>
                    </a:lnTo>
                    <a:lnTo>
                      <a:pt x="13" y="32"/>
                    </a:lnTo>
                    <a:lnTo>
                      <a:pt x="13" y="32"/>
                    </a:lnTo>
                    <a:lnTo>
                      <a:pt x="13" y="32"/>
                    </a:lnTo>
                    <a:lnTo>
                      <a:pt x="13" y="32"/>
                    </a:lnTo>
                    <a:lnTo>
                      <a:pt x="15" y="31"/>
                    </a:lnTo>
                    <a:lnTo>
                      <a:pt x="15" y="31"/>
                    </a:lnTo>
                    <a:lnTo>
                      <a:pt x="15" y="31"/>
                    </a:lnTo>
                    <a:lnTo>
                      <a:pt x="15" y="31"/>
                    </a:lnTo>
                    <a:lnTo>
                      <a:pt x="10" y="24"/>
                    </a:lnTo>
                    <a:lnTo>
                      <a:pt x="7" y="16"/>
                    </a:lnTo>
                    <a:lnTo>
                      <a:pt x="4" y="9"/>
                    </a:lnTo>
                    <a:lnTo>
                      <a:pt x="3" y="0"/>
                    </a:lnTo>
                    <a:lnTo>
                      <a:pt x="3" y="0"/>
                    </a:lnTo>
                    <a:lnTo>
                      <a:pt x="2" y="0"/>
                    </a:lnTo>
                    <a:lnTo>
                      <a:pt x="2" y="0"/>
                    </a:lnTo>
                    <a:lnTo>
                      <a:pt x="2" y="0"/>
                    </a:lnTo>
                    <a:lnTo>
                      <a:pt x="2" y="2"/>
                    </a:lnTo>
                    <a:lnTo>
                      <a:pt x="0" y="2"/>
                    </a:lnTo>
                    <a:lnTo>
                      <a:pt x="0" y="2"/>
                    </a:lnTo>
                    <a:lnTo>
                      <a:pt x="0" y="3"/>
                    </a:lnTo>
                    <a:lnTo>
                      <a:pt x="0" y="3"/>
                    </a:lnTo>
                    <a:close/>
                  </a:path>
                </a:pathLst>
              </a:custGeom>
              <a:solidFill>
                <a:srgbClr val="4D81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9" name="Freeform 967"/>
              <p:cNvSpPr>
                <a:spLocks/>
              </p:cNvSpPr>
              <p:nvPr/>
            </p:nvSpPr>
            <p:spPr bwMode="auto">
              <a:xfrm>
                <a:off x="746" y="2345"/>
                <a:ext cx="14" cy="35"/>
              </a:xfrm>
              <a:custGeom>
                <a:avLst/>
                <a:gdLst>
                  <a:gd name="T0" fmla="*/ 0 w 14"/>
                  <a:gd name="T1" fmla="*/ 4 h 35"/>
                  <a:gd name="T2" fmla="*/ 0 w 14"/>
                  <a:gd name="T3" fmla="*/ 4 h 35"/>
                  <a:gd name="T4" fmla="*/ 1 w 14"/>
                  <a:gd name="T5" fmla="*/ 13 h 35"/>
                  <a:gd name="T6" fmla="*/ 4 w 14"/>
                  <a:gd name="T7" fmla="*/ 20 h 35"/>
                  <a:gd name="T8" fmla="*/ 7 w 14"/>
                  <a:gd name="T9" fmla="*/ 28 h 35"/>
                  <a:gd name="T10" fmla="*/ 12 w 14"/>
                  <a:gd name="T11" fmla="*/ 35 h 35"/>
                  <a:gd name="T12" fmla="*/ 12 w 14"/>
                  <a:gd name="T13" fmla="*/ 33 h 35"/>
                  <a:gd name="T14" fmla="*/ 13 w 14"/>
                  <a:gd name="T15" fmla="*/ 33 h 35"/>
                  <a:gd name="T16" fmla="*/ 13 w 14"/>
                  <a:gd name="T17" fmla="*/ 33 h 35"/>
                  <a:gd name="T18" fmla="*/ 13 w 14"/>
                  <a:gd name="T19" fmla="*/ 32 h 35"/>
                  <a:gd name="T20" fmla="*/ 13 w 14"/>
                  <a:gd name="T21" fmla="*/ 32 h 35"/>
                  <a:gd name="T22" fmla="*/ 13 w 14"/>
                  <a:gd name="T23" fmla="*/ 32 h 35"/>
                  <a:gd name="T24" fmla="*/ 13 w 14"/>
                  <a:gd name="T25" fmla="*/ 32 h 35"/>
                  <a:gd name="T26" fmla="*/ 14 w 14"/>
                  <a:gd name="T27" fmla="*/ 31 h 35"/>
                  <a:gd name="T28" fmla="*/ 7 w 14"/>
                  <a:gd name="T29" fmla="*/ 19 h 35"/>
                  <a:gd name="T30" fmla="*/ 4 w 14"/>
                  <a:gd name="T31" fmla="*/ 12 h 35"/>
                  <a:gd name="T32" fmla="*/ 3 w 14"/>
                  <a:gd name="T33" fmla="*/ 4 h 35"/>
                  <a:gd name="T34" fmla="*/ 3 w 14"/>
                  <a:gd name="T35" fmla="*/ 0 h 35"/>
                  <a:gd name="T36" fmla="*/ 1 w 14"/>
                  <a:gd name="T37" fmla="*/ 2 h 35"/>
                  <a:gd name="T38" fmla="*/ 1 w 14"/>
                  <a:gd name="T39" fmla="*/ 2 h 35"/>
                  <a:gd name="T40" fmla="*/ 1 w 14"/>
                  <a:gd name="T41" fmla="*/ 2 h 35"/>
                  <a:gd name="T42" fmla="*/ 1 w 14"/>
                  <a:gd name="T43" fmla="*/ 3 h 35"/>
                  <a:gd name="T44" fmla="*/ 0 w 14"/>
                  <a:gd name="T45" fmla="*/ 3 h 35"/>
                  <a:gd name="T46" fmla="*/ 0 w 14"/>
                  <a:gd name="T47" fmla="*/ 3 h 35"/>
                  <a:gd name="T48" fmla="*/ 0 w 14"/>
                  <a:gd name="T49" fmla="*/ 3 h 35"/>
                  <a:gd name="T50" fmla="*/ 0 w 14"/>
                  <a:gd name="T51"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 h="35">
                    <a:moveTo>
                      <a:pt x="0" y="4"/>
                    </a:moveTo>
                    <a:lnTo>
                      <a:pt x="0" y="4"/>
                    </a:lnTo>
                    <a:lnTo>
                      <a:pt x="1" y="13"/>
                    </a:lnTo>
                    <a:lnTo>
                      <a:pt x="4" y="20"/>
                    </a:lnTo>
                    <a:lnTo>
                      <a:pt x="7" y="28"/>
                    </a:lnTo>
                    <a:lnTo>
                      <a:pt x="12" y="35"/>
                    </a:lnTo>
                    <a:lnTo>
                      <a:pt x="12" y="33"/>
                    </a:lnTo>
                    <a:lnTo>
                      <a:pt x="13" y="33"/>
                    </a:lnTo>
                    <a:lnTo>
                      <a:pt x="13" y="33"/>
                    </a:lnTo>
                    <a:lnTo>
                      <a:pt x="13" y="32"/>
                    </a:lnTo>
                    <a:lnTo>
                      <a:pt x="13" y="32"/>
                    </a:lnTo>
                    <a:lnTo>
                      <a:pt x="13" y="32"/>
                    </a:lnTo>
                    <a:lnTo>
                      <a:pt x="13" y="32"/>
                    </a:lnTo>
                    <a:lnTo>
                      <a:pt x="14" y="31"/>
                    </a:lnTo>
                    <a:lnTo>
                      <a:pt x="7" y="19"/>
                    </a:lnTo>
                    <a:lnTo>
                      <a:pt x="4" y="12"/>
                    </a:lnTo>
                    <a:lnTo>
                      <a:pt x="3" y="4"/>
                    </a:lnTo>
                    <a:lnTo>
                      <a:pt x="3" y="0"/>
                    </a:lnTo>
                    <a:lnTo>
                      <a:pt x="1" y="2"/>
                    </a:lnTo>
                    <a:lnTo>
                      <a:pt x="1" y="2"/>
                    </a:lnTo>
                    <a:lnTo>
                      <a:pt x="1" y="2"/>
                    </a:lnTo>
                    <a:lnTo>
                      <a:pt x="1" y="3"/>
                    </a:lnTo>
                    <a:lnTo>
                      <a:pt x="0" y="3"/>
                    </a:lnTo>
                    <a:lnTo>
                      <a:pt x="0" y="3"/>
                    </a:lnTo>
                    <a:lnTo>
                      <a:pt x="0" y="3"/>
                    </a:lnTo>
                    <a:lnTo>
                      <a:pt x="0" y="4"/>
                    </a:lnTo>
                    <a:close/>
                  </a:path>
                </a:pathLst>
              </a:custGeom>
              <a:solidFill>
                <a:srgbClr val="4E8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0" name="Freeform 968"/>
              <p:cNvSpPr>
                <a:spLocks/>
              </p:cNvSpPr>
              <p:nvPr/>
            </p:nvSpPr>
            <p:spPr bwMode="auto">
              <a:xfrm>
                <a:off x="749" y="2342"/>
                <a:ext cx="13" cy="34"/>
              </a:xfrm>
              <a:custGeom>
                <a:avLst/>
                <a:gdLst>
                  <a:gd name="T0" fmla="*/ 0 w 13"/>
                  <a:gd name="T1" fmla="*/ 3 h 34"/>
                  <a:gd name="T2" fmla="*/ 0 w 13"/>
                  <a:gd name="T3" fmla="*/ 7 h 34"/>
                  <a:gd name="T4" fmla="*/ 1 w 13"/>
                  <a:gd name="T5" fmla="*/ 15 h 34"/>
                  <a:gd name="T6" fmla="*/ 4 w 13"/>
                  <a:gd name="T7" fmla="*/ 22 h 34"/>
                  <a:gd name="T8" fmla="*/ 11 w 13"/>
                  <a:gd name="T9" fmla="*/ 34 h 34"/>
                  <a:gd name="T10" fmla="*/ 11 w 13"/>
                  <a:gd name="T11" fmla="*/ 34 h 34"/>
                  <a:gd name="T12" fmla="*/ 11 w 13"/>
                  <a:gd name="T13" fmla="*/ 34 h 34"/>
                  <a:gd name="T14" fmla="*/ 11 w 13"/>
                  <a:gd name="T15" fmla="*/ 34 h 34"/>
                  <a:gd name="T16" fmla="*/ 11 w 13"/>
                  <a:gd name="T17" fmla="*/ 32 h 34"/>
                  <a:gd name="T18" fmla="*/ 13 w 13"/>
                  <a:gd name="T19" fmla="*/ 32 h 34"/>
                  <a:gd name="T20" fmla="*/ 13 w 13"/>
                  <a:gd name="T21" fmla="*/ 32 h 34"/>
                  <a:gd name="T22" fmla="*/ 13 w 13"/>
                  <a:gd name="T23" fmla="*/ 32 h 34"/>
                  <a:gd name="T24" fmla="*/ 13 w 13"/>
                  <a:gd name="T25" fmla="*/ 31 h 34"/>
                  <a:gd name="T26" fmla="*/ 7 w 13"/>
                  <a:gd name="T27" fmla="*/ 21 h 34"/>
                  <a:gd name="T28" fmla="*/ 6 w 13"/>
                  <a:gd name="T29" fmla="*/ 13 h 34"/>
                  <a:gd name="T30" fmla="*/ 3 w 13"/>
                  <a:gd name="T31" fmla="*/ 7 h 34"/>
                  <a:gd name="T32" fmla="*/ 3 w 13"/>
                  <a:gd name="T33" fmla="*/ 0 h 34"/>
                  <a:gd name="T34" fmla="*/ 1 w 13"/>
                  <a:gd name="T35" fmla="*/ 2 h 34"/>
                  <a:gd name="T36" fmla="*/ 1 w 13"/>
                  <a:gd name="T37" fmla="*/ 2 h 34"/>
                  <a:gd name="T38" fmla="*/ 1 w 13"/>
                  <a:gd name="T39" fmla="*/ 2 h 34"/>
                  <a:gd name="T40" fmla="*/ 1 w 13"/>
                  <a:gd name="T41" fmla="*/ 2 h 34"/>
                  <a:gd name="T42" fmla="*/ 0 w 13"/>
                  <a:gd name="T43" fmla="*/ 3 h 34"/>
                  <a:gd name="T44" fmla="*/ 0 w 13"/>
                  <a:gd name="T45" fmla="*/ 3 h 34"/>
                  <a:gd name="T46" fmla="*/ 0 w 13"/>
                  <a:gd name="T47" fmla="*/ 3 h 34"/>
                  <a:gd name="T48" fmla="*/ 0 w 13"/>
                  <a:gd name="T49"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34">
                    <a:moveTo>
                      <a:pt x="0" y="3"/>
                    </a:moveTo>
                    <a:lnTo>
                      <a:pt x="0" y="7"/>
                    </a:lnTo>
                    <a:lnTo>
                      <a:pt x="1" y="15"/>
                    </a:lnTo>
                    <a:lnTo>
                      <a:pt x="4" y="22"/>
                    </a:lnTo>
                    <a:lnTo>
                      <a:pt x="11" y="34"/>
                    </a:lnTo>
                    <a:lnTo>
                      <a:pt x="11" y="34"/>
                    </a:lnTo>
                    <a:lnTo>
                      <a:pt x="11" y="34"/>
                    </a:lnTo>
                    <a:lnTo>
                      <a:pt x="11" y="34"/>
                    </a:lnTo>
                    <a:lnTo>
                      <a:pt x="11" y="32"/>
                    </a:lnTo>
                    <a:lnTo>
                      <a:pt x="13" y="32"/>
                    </a:lnTo>
                    <a:lnTo>
                      <a:pt x="13" y="32"/>
                    </a:lnTo>
                    <a:lnTo>
                      <a:pt x="13" y="32"/>
                    </a:lnTo>
                    <a:lnTo>
                      <a:pt x="13" y="31"/>
                    </a:lnTo>
                    <a:lnTo>
                      <a:pt x="7" y="21"/>
                    </a:lnTo>
                    <a:lnTo>
                      <a:pt x="6" y="13"/>
                    </a:lnTo>
                    <a:lnTo>
                      <a:pt x="3" y="7"/>
                    </a:lnTo>
                    <a:lnTo>
                      <a:pt x="3" y="0"/>
                    </a:lnTo>
                    <a:lnTo>
                      <a:pt x="1" y="2"/>
                    </a:lnTo>
                    <a:lnTo>
                      <a:pt x="1" y="2"/>
                    </a:lnTo>
                    <a:lnTo>
                      <a:pt x="1" y="2"/>
                    </a:lnTo>
                    <a:lnTo>
                      <a:pt x="1" y="2"/>
                    </a:lnTo>
                    <a:lnTo>
                      <a:pt x="0" y="3"/>
                    </a:lnTo>
                    <a:lnTo>
                      <a:pt x="0" y="3"/>
                    </a:lnTo>
                    <a:lnTo>
                      <a:pt x="0" y="3"/>
                    </a:lnTo>
                    <a:lnTo>
                      <a:pt x="0" y="3"/>
                    </a:lnTo>
                    <a:close/>
                  </a:path>
                </a:pathLst>
              </a:custGeom>
              <a:solidFill>
                <a:srgbClr val="4F87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1" name="Freeform 969"/>
              <p:cNvSpPr>
                <a:spLocks/>
              </p:cNvSpPr>
              <p:nvPr/>
            </p:nvSpPr>
            <p:spPr bwMode="auto">
              <a:xfrm>
                <a:off x="752" y="2339"/>
                <a:ext cx="13" cy="34"/>
              </a:xfrm>
              <a:custGeom>
                <a:avLst/>
                <a:gdLst>
                  <a:gd name="T0" fmla="*/ 0 w 13"/>
                  <a:gd name="T1" fmla="*/ 3 h 34"/>
                  <a:gd name="T2" fmla="*/ 0 w 13"/>
                  <a:gd name="T3" fmla="*/ 10 h 34"/>
                  <a:gd name="T4" fmla="*/ 3 w 13"/>
                  <a:gd name="T5" fmla="*/ 16 h 34"/>
                  <a:gd name="T6" fmla="*/ 4 w 13"/>
                  <a:gd name="T7" fmla="*/ 24 h 34"/>
                  <a:gd name="T8" fmla="*/ 10 w 13"/>
                  <a:gd name="T9" fmla="*/ 34 h 34"/>
                  <a:gd name="T10" fmla="*/ 10 w 13"/>
                  <a:gd name="T11" fmla="*/ 34 h 34"/>
                  <a:gd name="T12" fmla="*/ 11 w 13"/>
                  <a:gd name="T13" fmla="*/ 34 h 34"/>
                  <a:gd name="T14" fmla="*/ 11 w 13"/>
                  <a:gd name="T15" fmla="*/ 34 h 34"/>
                  <a:gd name="T16" fmla="*/ 11 w 13"/>
                  <a:gd name="T17" fmla="*/ 32 h 34"/>
                  <a:gd name="T18" fmla="*/ 11 w 13"/>
                  <a:gd name="T19" fmla="*/ 32 h 34"/>
                  <a:gd name="T20" fmla="*/ 11 w 13"/>
                  <a:gd name="T21" fmla="*/ 32 h 34"/>
                  <a:gd name="T22" fmla="*/ 13 w 13"/>
                  <a:gd name="T23" fmla="*/ 32 h 34"/>
                  <a:gd name="T24" fmla="*/ 13 w 13"/>
                  <a:gd name="T25" fmla="*/ 31 h 34"/>
                  <a:gd name="T26" fmla="*/ 7 w 13"/>
                  <a:gd name="T27" fmla="*/ 22 h 34"/>
                  <a:gd name="T28" fmla="*/ 4 w 13"/>
                  <a:gd name="T29" fmla="*/ 9 h 34"/>
                  <a:gd name="T30" fmla="*/ 3 w 13"/>
                  <a:gd name="T31" fmla="*/ 0 h 34"/>
                  <a:gd name="T32" fmla="*/ 3 w 13"/>
                  <a:gd name="T33" fmla="*/ 2 h 34"/>
                  <a:gd name="T34" fmla="*/ 1 w 13"/>
                  <a:gd name="T35" fmla="*/ 2 h 34"/>
                  <a:gd name="T36" fmla="*/ 1 w 13"/>
                  <a:gd name="T37" fmla="*/ 2 h 34"/>
                  <a:gd name="T38" fmla="*/ 1 w 13"/>
                  <a:gd name="T39" fmla="*/ 2 h 34"/>
                  <a:gd name="T40" fmla="*/ 1 w 13"/>
                  <a:gd name="T41" fmla="*/ 3 h 34"/>
                  <a:gd name="T42" fmla="*/ 0 w 13"/>
                  <a:gd name="T43" fmla="*/ 3 h 34"/>
                  <a:gd name="T44" fmla="*/ 0 w 13"/>
                  <a:gd name="T45" fmla="*/ 3 h 34"/>
                  <a:gd name="T46" fmla="*/ 0 w 13"/>
                  <a:gd name="T4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34">
                    <a:moveTo>
                      <a:pt x="0" y="3"/>
                    </a:moveTo>
                    <a:lnTo>
                      <a:pt x="0" y="10"/>
                    </a:lnTo>
                    <a:lnTo>
                      <a:pt x="3" y="16"/>
                    </a:lnTo>
                    <a:lnTo>
                      <a:pt x="4" y="24"/>
                    </a:lnTo>
                    <a:lnTo>
                      <a:pt x="10" y="34"/>
                    </a:lnTo>
                    <a:lnTo>
                      <a:pt x="10" y="34"/>
                    </a:lnTo>
                    <a:lnTo>
                      <a:pt x="11" y="34"/>
                    </a:lnTo>
                    <a:lnTo>
                      <a:pt x="11" y="34"/>
                    </a:lnTo>
                    <a:lnTo>
                      <a:pt x="11" y="32"/>
                    </a:lnTo>
                    <a:lnTo>
                      <a:pt x="11" y="32"/>
                    </a:lnTo>
                    <a:lnTo>
                      <a:pt x="11" y="32"/>
                    </a:lnTo>
                    <a:lnTo>
                      <a:pt x="13" y="32"/>
                    </a:lnTo>
                    <a:lnTo>
                      <a:pt x="13" y="31"/>
                    </a:lnTo>
                    <a:lnTo>
                      <a:pt x="7" y="22"/>
                    </a:lnTo>
                    <a:lnTo>
                      <a:pt x="4" y="9"/>
                    </a:lnTo>
                    <a:lnTo>
                      <a:pt x="3" y="0"/>
                    </a:lnTo>
                    <a:lnTo>
                      <a:pt x="3" y="2"/>
                    </a:lnTo>
                    <a:lnTo>
                      <a:pt x="1" y="2"/>
                    </a:lnTo>
                    <a:lnTo>
                      <a:pt x="1" y="2"/>
                    </a:lnTo>
                    <a:lnTo>
                      <a:pt x="1" y="2"/>
                    </a:lnTo>
                    <a:lnTo>
                      <a:pt x="1" y="3"/>
                    </a:lnTo>
                    <a:lnTo>
                      <a:pt x="0" y="3"/>
                    </a:lnTo>
                    <a:lnTo>
                      <a:pt x="0" y="3"/>
                    </a:lnTo>
                    <a:lnTo>
                      <a:pt x="0" y="3"/>
                    </a:lnTo>
                    <a:close/>
                  </a:path>
                </a:pathLst>
              </a:custGeom>
              <a:solidFill>
                <a:srgbClr val="508A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2" name="Freeform 970"/>
              <p:cNvSpPr>
                <a:spLocks/>
              </p:cNvSpPr>
              <p:nvPr/>
            </p:nvSpPr>
            <p:spPr bwMode="auto">
              <a:xfrm>
                <a:off x="755" y="2336"/>
                <a:ext cx="11" cy="34"/>
              </a:xfrm>
              <a:custGeom>
                <a:avLst/>
                <a:gdLst>
                  <a:gd name="T0" fmla="*/ 0 w 11"/>
                  <a:gd name="T1" fmla="*/ 3 h 34"/>
                  <a:gd name="T2" fmla="*/ 1 w 11"/>
                  <a:gd name="T3" fmla="*/ 12 h 34"/>
                  <a:gd name="T4" fmla="*/ 4 w 11"/>
                  <a:gd name="T5" fmla="*/ 25 h 34"/>
                  <a:gd name="T6" fmla="*/ 10 w 11"/>
                  <a:gd name="T7" fmla="*/ 34 h 34"/>
                  <a:gd name="T8" fmla="*/ 10 w 11"/>
                  <a:gd name="T9" fmla="*/ 34 h 34"/>
                  <a:gd name="T10" fmla="*/ 10 w 11"/>
                  <a:gd name="T11" fmla="*/ 34 h 34"/>
                  <a:gd name="T12" fmla="*/ 10 w 11"/>
                  <a:gd name="T13" fmla="*/ 34 h 34"/>
                  <a:gd name="T14" fmla="*/ 11 w 11"/>
                  <a:gd name="T15" fmla="*/ 32 h 34"/>
                  <a:gd name="T16" fmla="*/ 11 w 11"/>
                  <a:gd name="T17" fmla="*/ 32 h 34"/>
                  <a:gd name="T18" fmla="*/ 11 w 11"/>
                  <a:gd name="T19" fmla="*/ 32 h 34"/>
                  <a:gd name="T20" fmla="*/ 11 w 11"/>
                  <a:gd name="T21" fmla="*/ 32 h 34"/>
                  <a:gd name="T22" fmla="*/ 11 w 11"/>
                  <a:gd name="T23" fmla="*/ 31 h 34"/>
                  <a:gd name="T24" fmla="*/ 8 w 11"/>
                  <a:gd name="T25" fmla="*/ 24 h 34"/>
                  <a:gd name="T26" fmla="*/ 4 w 11"/>
                  <a:gd name="T27" fmla="*/ 12 h 34"/>
                  <a:gd name="T28" fmla="*/ 3 w 11"/>
                  <a:gd name="T29" fmla="*/ 0 h 34"/>
                  <a:gd name="T30" fmla="*/ 3 w 11"/>
                  <a:gd name="T31" fmla="*/ 0 h 34"/>
                  <a:gd name="T32" fmla="*/ 3 w 11"/>
                  <a:gd name="T33" fmla="*/ 2 h 34"/>
                  <a:gd name="T34" fmla="*/ 3 w 11"/>
                  <a:gd name="T35" fmla="*/ 2 h 34"/>
                  <a:gd name="T36" fmla="*/ 3 w 11"/>
                  <a:gd name="T37" fmla="*/ 2 h 34"/>
                  <a:gd name="T38" fmla="*/ 3 w 11"/>
                  <a:gd name="T39" fmla="*/ 2 h 34"/>
                  <a:gd name="T40" fmla="*/ 3 w 11"/>
                  <a:gd name="T41" fmla="*/ 2 h 34"/>
                  <a:gd name="T42" fmla="*/ 3 w 11"/>
                  <a:gd name="T43" fmla="*/ 2 h 34"/>
                  <a:gd name="T44" fmla="*/ 3 w 11"/>
                  <a:gd name="T45" fmla="*/ 2 h 34"/>
                  <a:gd name="T46" fmla="*/ 1 w 11"/>
                  <a:gd name="T47" fmla="*/ 2 h 34"/>
                  <a:gd name="T48" fmla="*/ 1 w 11"/>
                  <a:gd name="T49" fmla="*/ 2 h 34"/>
                  <a:gd name="T50" fmla="*/ 1 w 11"/>
                  <a:gd name="T51" fmla="*/ 2 h 34"/>
                  <a:gd name="T52" fmla="*/ 1 w 11"/>
                  <a:gd name="T53" fmla="*/ 3 h 34"/>
                  <a:gd name="T54" fmla="*/ 1 w 11"/>
                  <a:gd name="T55" fmla="*/ 3 h 34"/>
                  <a:gd name="T56" fmla="*/ 0 w 11"/>
                  <a:gd name="T57" fmla="*/ 3 h 34"/>
                  <a:gd name="T58" fmla="*/ 0 w 11"/>
                  <a:gd name="T59" fmla="*/ 3 h 34"/>
                  <a:gd name="T60" fmla="*/ 0 w 11"/>
                  <a:gd name="T6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4">
                    <a:moveTo>
                      <a:pt x="0" y="3"/>
                    </a:moveTo>
                    <a:lnTo>
                      <a:pt x="1" y="12"/>
                    </a:lnTo>
                    <a:lnTo>
                      <a:pt x="4" y="25"/>
                    </a:lnTo>
                    <a:lnTo>
                      <a:pt x="10" y="34"/>
                    </a:lnTo>
                    <a:lnTo>
                      <a:pt x="10" y="34"/>
                    </a:lnTo>
                    <a:lnTo>
                      <a:pt x="10" y="34"/>
                    </a:lnTo>
                    <a:lnTo>
                      <a:pt x="10" y="34"/>
                    </a:lnTo>
                    <a:lnTo>
                      <a:pt x="11" y="32"/>
                    </a:lnTo>
                    <a:lnTo>
                      <a:pt x="11" y="32"/>
                    </a:lnTo>
                    <a:lnTo>
                      <a:pt x="11" y="32"/>
                    </a:lnTo>
                    <a:lnTo>
                      <a:pt x="11" y="32"/>
                    </a:lnTo>
                    <a:lnTo>
                      <a:pt x="11" y="31"/>
                    </a:lnTo>
                    <a:lnTo>
                      <a:pt x="8" y="24"/>
                    </a:lnTo>
                    <a:lnTo>
                      <a:pt x="4" y="12"/>
                    </a:lnTo>
                    <a:lnTo>
                      <a:pt x="3" y="0"/>
                    </a:lnTo>
                    <a:lnTo>
                      <a:pt x="3" y="0"/>
                    </a:lnTo>
                    <a:lnTo>
                      <a:pt x="3" y="2"/>
                    </a:lnTo>
                    <a:lnTo>
                      <a:pt x="3" y="2"/>
                    </a:lnTo>
                    <a:lnTo>
                      <a:pt x="3" y="2"/>
                    </a:lnTo>
                    <a:lnTo>
                      <a:pt x="3" y="2"/>
                    </a:lnTo>
                    <a:lnTo>
                      <a:pt x="3" y="2"/>
                    </a:lnTo>
                    <a:lnTo>
                      <a:pt x="3" y="2"/>
                    </a:lnTo>
                    <a:lnTo>
                      <a:pt x="3" y="2"/>
                    </a:lnTo>
                    <a:lnTo>
                      <a:pt x="1" y="2"/>
                    </a:lnTo>
                    <a:lnTo>
                      <a:pt x="1" y="2"/>
                    </a:lnTo>
                    <a:lnTo>
                      <a:pt x="1" y="2"/>
                    </a:lnTo>
                    <a:lnTo>
                      <a:pt x="1" y="3"/>
                    </a:lnTo>
                    <a:lnTo>
                      <a:pt x="1" y="3"/>
                    </a:lnTo>
                    <a:lnTo>
                      <a:pt x="0" y="3"/>
                    </a:lnTo>
                    <a:lnTo>
                      <a:pt x="0" y="3"/>
                    </a:lnTo>
                    <a:lnTo>
                      <a:pt x="0" y="3"/>
                    </a:lnTo>
                    <a:close/>
                  </a:path>
                </a:pathLst>
              </a:custGeom>
              <a:solidFill>
                <a:srgbClr val="518D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3" name="Freeform 971"/>
              <p:cNvSpPr>
                <a:spLocks/>
              </p:cNvSpPr>
              <p:nvPr/>
            </p:nvSpPr>
            <p:spPr bwMode="auto">
              <a:xfrm>
                <a:off x="758" y="2335"/>
                <a:ext cx="11" cy="32"/>
              </a:xfrm>
              <a:custGeom>
                <a:avLst/>
                <a:gdLst>
                  <a:gd name="T0" fmla="*/ 0 w 11"/>
                  <a:gd name="T1" fmla="*/ 1 h 32"/>
                  <a:gd name="T2" fmla="*/ 1 w 11"/>
                  <a:gd name="T3" fmla="*/ 13 h 32"/>
                  <a:gd name="T4" fmla="*/ 5 w 11"/>
                  <a:gd name="T5" fmla="*/ 25 h 32"/>
                  <a:gd name="T6" fmla="*/ 8 w 11"/>
                  <a:gd name="T7" fmla="*/ 32 h 32"/>
                  <a:gd name="T8" fmla="*/ 10 w 11"/>
                  <a:gd name="T9" fmla="*/ 32 h 32"/>
                  <a:gd name="T10" fmla="*/ 10 w 11"/>
                  <a:gd name="T11" fmla="*/ 32 h 32"/>
                  <a:gd name="T12" fmla="*/ 10 w 11"/>
                  <a:gd name="T13" fmla="*/ 32 h 32"/>
                  <a:gd name="T14" fmla="*/ 10 w 11"/>
                  <a:gd name="T15" fmla="*/ 30 h 32"/>
                  <a:gd name="T16" fmla="*/ 10 w 11"/>
                  <a:gd name="T17" fmla="*/ 30 h 32"/>
                  <a:gd name="T18" fmla="*/ 11 w 11"/>
                  <a:gd name="T19" fmla="*/ 30 h 32"/>
                  <a:gd name="T20" fmla="*/ 11 w 11"/>
                  <a:gd name="T21" fmla="*/ 30 h 32"/>
                  <a:gd name="T22" fmla="*/ 11 w 11"/>
                  <a:gd name="T23" fmla="*/ 29 h 32"/>
                  <a:gd name="T24" fmla="*/ 8 w 11"/>
                  <a:gd name="T25" fmla="*/ 23 h 32"/>
                  <a:gd name="T26" fmla="*/ 4 w 11"/>
                  <a:gd name="T27" fmla="*/ 12 h 32"/>
                  <a:gd name="T28" fmla="*/ 2 w 11"/>
                  <a:gd name="T29" fmla="*/ 0 h 32"/>
                  <a:gd name="T30" fmla="*/ 2 w 11"/>
                  <a:gd name="T31" fmla="*/ 0 h 32"/>
                  <a:gd name="T32" fmla="*/ 2 w 11"/>
                  <a:gd name="T33" fmla="*/ 0 h 32"/>
                  <a:gd name="T34" fmla="*/ 2 w 11"/>
                  <a:gd name="T35" fmla="*/ 0 h 32"/>
                  <a:gd name="T36" fmla="*/ 1 w 11"/>
                  <a:gd name="T37" fmla="*/ 0 h 32"/>
                  <a:gd name="T38" fmla="*/ 1 w 11"/>
                  <a:gd name="T39" fmla="*/ 1 h 32"/>
                  <a:gd name="T40" fmla="*/ 1 w 11"/>
                  <a:gd name="T41" fmla="*/ 1 h 32"/>
                  <a:gd name="T42" fmla="*/ 0 w 11"/>
                  <a:gd name="T43" fmla="*/ 1 h 32"/>
                  <a:gd name="T44" fmla="*/ 0 w 11"/>
                  <a:gd name="T4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32">
                    <a:moveTo>
                      <a:pt x="0" y="1"/>
                    </a:moveTo>
                    <a:lnTo>
                      <a:pt x="1" y="13"/>
                    </a:lnTo>
                    <a:lnTo>
                      <a:pt x="5" y="25"/>
                    </a:lnTo>
                    <a:lnTo>
                      <a:pt x="8" y="32"/>
                    </a:lnTo>
                    <a:lnTo>
                      <a:pt x="10" y="32"/>
                    </a:lnTo>
                    <a:lnTo>
                      <a:pt x="10" y="32"/>
                    </a:lnTo>
                    <a:lnTo>
                      <a:pt x="10" y="32"/>
                    </a:lnTo>
                    <a:lnTo>
                      <a:pt x="10" y="30"/>
                    </a:lnTo>
                    <a:lnTo>
                      <a:pt x="10" y="30"/>
                    </a:lnTo>
                    <a:lnTo>
                      <a:pt x="11" y="30"/>
                    </a:lnTo>
                    <a:lnTo>
                      <a:pt x="11" y="30"/>
                    </a:lnTo>
                    <a:lnTo>
                      <a:pt x="11" y="29"/>
                    </a:lnTo>
                    <a:lnTo>
                      <a:pt x="8" y="23"/>
                    </a:lnTo>
                    <a:lnTo>
                      <a:pt x="4" y="12"/>
                    </a:lnTo>
                    <a:lnTo>
                      <a:pt x="2" y="0"/>
                    </a:lnTo>
                    <a:lnTo>
                      <a:pt x="2" y="0"/>
                    </a:lnTo>
                    <a:lnTo>
                      <a:pt x="2" y="0"/>
                    </a:lnTo>
                    <a:lnTo>
                      <a:pt x="2" y="0"/>
                    </a:lnTo>
                    <a:lnTo>
                      <a:pt x="1" y="0"/>
                    </a:lnTo>
                    <a:lnTo>
                      <a:pt x="1" y="1"/>
                    </a:lnTo>
                    <a:lnTo>
                      <a:pt x="1" y="1"/>
                    </a:lnTo>
                    <a:lnTo>
                      <a:pt x="0" y="1"/>
                    </a:lnTo>
                    <a:lnTo>
                      <a:pt x="0" y="1"/>
                    </a:lnTo>
                    <a:close/>
                  </a:path>
                </a:pathLst>
              </a:custGeom>
              <a:solidFill>
                <a:srgbClr val="5290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4" name="Freeform 972"/>
              <p:cNvSpPr>
                <a:spLocks/>
              </p:cNvSpPr>
              <p:nvPr/>
            </p:nvSpPr>
            <p:spPr bwMode="auto">
              <a:xfrm>
                <a:off x="760" y="2332"/>
                <a:ext cx="12" cy="32"/>
              </a:xfrm>
              <a:custGeom>
                <a:avLst/>
                <a:gdLst>
                  <a:gd name="T0" fmla="*/ 0 w 12"/>
                  <a:gd name="T1" fmla="*/ 3 h 32"/>
                  <a:gd name="T2" fmla="*/ 2 w 12"/>
                  <a:gd name="T3" fmla="*/ 15 h 32"/>
                  <a:gd name="T4" fmla="*/ 6 w 12"/>
                  <a:gd name="T5" fmla="*/ 26 h 32"/>
                  <a:gd name="T6" fmla="*/ 9 w 12"/>
                  <a:gd name="T7" fmla="*/ 32 h 32"/>
                  <a:gd name="T8" fmla="*/ 9 w 12"/>
                  <a:gd name="T9" fmla="*/ 32 h 32"/>
                  <a:gd name="T10" fmla="*/ 9 w 12"/>
                  <a:gd name="T11" fmla="*/ 32 h 32"/>
                  <a:gd name="T12" fmla="*/ 11 w 12"/>
                  <a:gd name="T13" fmla="*/ 32 h 32"/>
                  <a:gd name="T14" fmla="*/ 11 w 12"/>
                  <a:gd name="T15" fmla="*/ 31 h 32"/>
                  <a:gd name="T16" fmla="*/ 11 w 12"/>
                  <a:gd name="T17" fmla="*/ 31 h 32"/>
                  <a:gd name="T18" fmla="*/ 11 w 12"/>
                  <a:gd name="T19" fmla="*/ 31 h 32"/>
                  <a:gd name="T20" fmla="*/ 11 w 12"/>
                  <a:gd name="T21" fmla="*/ 31 h 32"/>
                  <a:gd name="T22" fmla="*/ 12 w 12"/>
                  <a:gd name="T23" fmla="*/ 31 h 32"/>
                  <a:gd name="T24" fmla="*/ 9 w 12"/>
                  <a:gd name="T25" fmla="*/ 26 h 32"/>
                  <a:gd name="T26" fmla="*/ 6 w 12"/>
                  <a:gd name="T27" fmla="*/ 15 h 32"/>
                  <a:gd name="T28" fmla="*/ 5 w 12"/>
                  <a:gd name="T29" fmla="*/ 2 h 32"/>
                  <a:gd name="T30" fmla="*/ 5 w 12"/>
                  <a:gd name="T31" fmla="*/ 0 h 32"/>
                  <a:gd name="T32" fmla="*/ 5 w 12"/>
                  <a:gd name="T33" fmla="*/ 0 h 32"/>
                  <a:gd name="T34" fmla="*/ 3 w 12"/>
                  <a:gd name="T35" fmla="*/ 0 h 32"/>
                  <a:gd name="T36" fmla="*/ 3 w 12"/>
                  <a:gd name="T37" fmla="*/ 0 h 32"/>
                  <a:gd name="T38" fmla="*/ 3 w 12"/>
                  <a:gd name="T39" fmla="*/ 2 h 32"/>
                  <a:gd name="T40" fmla="*/ 2 w 12"/>
                  <a:gd name="T41" fmla="*/ 2 h 32"/>
                  <a:gd name="T42" fmla="*/ 2 w 12"/>
                  <a:gd name="T43" fmla="*/ 2 h 32"/>
                  <a:gd name="T44" fmla="*/ 2 w 12"/>
                  <a:gd name="T45" fmla="*/ 2 h 32"/>
                  <a:gd name="T46" fmla="*/ 0 w 12"/>
                  <a:gd name="T4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32">
                    <a:moveTo>
                      <a:pt x="0" y="3"/>
                    </a:moveTo>
                    <a:lnTo>
                      <a:pt x="2" y="15"/>
                    </a:lnTo>
                    <a:lnTo>
                      <a:pt x="6" y="26"/>
                    </a:lnTo>
                    <a:lnTo>
                      <a:pt x="9" y="32"/>
                    </a:lnTo>
                    <a:lnTo>
                      <a:pt x="9" y="32"/>
                    </a:lnTo>
                    <a:lnTo>
                      <a:pt x="9" y="32"/>
                    </a:lnTo>
                    <a:lnTo>
                      <a:pt x="11" y="32"/>
                    </a:lnTo>
                    <a:lnTo>
                      <a:pt x="11" y="31"/>
                    </a:lnTo>
                    <a:lnTo>
                      <a:pt x="11" y="31"/>
                    </a:lnTo>
                    <a:lnTo>
                      <a:pt x="11" y="31"/>
                    </a:lnTo>
                    <a:lnTo>
                      <a:pt x="11" y="31"/>
                    </a:lnTo>
                    <a:lnTo>
                      <a:pt x="12" y="31"/>
                    </a:lnTo>
                    <a:lnTo>
                      <a:pt x="9" y="26"/>
                    </a:lnTo>
                    <a:lnTo>
                      <a:pt x="6" y="15"/>
                    </a:lnTo>
                    <a:lnTo>
                      <a:pt x="5" y="2"/>
                    </a:lnTo>
                    <a:lnTo>
                      <a:pt x="5" y="0"/>
                    </a:lnTo>
                    <a:lnTo>
                      <a:pt x="5" y="0"/>
                    </a:lnTo>
                    <a:lnTo>
                      <a:pt x="3" y="0"/>
                    </a:lnTo>
                    <a:lnTo>
                      <a:pt x="3" y="0"/>
                    </a:lnTo>
                    <a:lnTo>
                      <a:pt x="3" y="2"/>
                    </a:lnTo>
                    <a:lnTo>
                      <a:pt x="2" y="2"/>
                    </a:lnTo>
                    <a:lnTo>
                      <a:pt x="2" y="2"/>
                    </a:lnTo>
                    <a:lnTo>
                      <a:pt x="2" y="2"/>
                    </a:lnTo>
                    <a:lnTo>
                      <a:pt x="0" y="3"/>
                    </a:lnTo>
                    <a:close/>
                  </a:path>
                </a:pathLst>
              </a:custGeom>
              <a:solidFill>
                <a:srgbClr val="5393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5" name="Freeform 973"/>
              <p:cNvSpPr>
                <a:spLocks/>
              </p:cNvSpPr>
              <p:nvPr/>
            </p:nvSpPr>
            <p:spPr bwMode="auto">
              <a:xfrm>
                <a:off x="765" y="2329"/>
                <a:ext cx="9" cy="34"/>
              </a:xfrm>
              <a:custGeom>
                <a:avLst/>
                <a:gdLst>
                  <a:gd name="T0" fmla="*/ 0 w 9"/>
                  <a:gd name="T1" fmla="*/ 3 h 34"/>
                  <a:gd name="T2" fmla="*/ 0 w 9"/>
                  <a:gd name="T3" fmla="*/ 5 h 34"/>
                  <a:gd name="T4" fmla="*/ 1 w 9"/>
                  <a:gd name="T5" fmla="*/ 18 h 34"/>
                  <a:gd name="T6" fmla="*/ 4 w 9"/>
                  <a:gd name="T7" fmla="*/ 29 h 34"/>
                  <a:gd name="T8" fmla="*/ 7 w 9"/>
                  <a:gd name="T9" fmla="*/ 34 h 34"/>
                  <a:gd name="T10" fmla="*/ 7 w 9"/>
                  <a:gd name="T11" fmla="*/ 32 h 34"/>
                  <a:gd name="T12" fmla="*/ 7 w 9"/>
                  <a:gd name="T13" fmla="*/ 32 h 34"/>
                  <a:gd name="T14" fmla="*/ 7 w 9"/>
                  <a:gd name="T15" fmla="*/ 32 h 34"/>
                  <a:gd name="T16" fmla="*/ 7 w 9"/>
                  <a:gd name="T17" fmla="*/ 32 h 34"/>
                  <a:gd name="T18" fmla="*/ 9 w 9"/>
                  <a:gd name="T19" fmla="*/ 31 h 34"/>
                  <a:gd name="T20" fmla="*/ 9 w 9"/>
                  <a:gd name="T21" fmla="*/ 31 h 34"/>
                  <a:gd name="T22" fmla="*/ 9 w 9"/>
                  <a:gd name="T23" fmla="*/ 31 h 34"/>
                  <a:gd name="T24" fmla="*/ 9 w 9"/>
                  <a:gd name="T25" fmla="*/ 31 h 34"/>
                  <a:gd name="T26" fmla="*/ 7 w 9"/>
                  <a:gd name="T27" fmla="*/ 28 h 34"/>
                  <a:gd name="T28" fmla="*/ 4 w 9"/>
                  <a:gd name="T29" fmla="*/ 16 h 34"/>
                  <a:gd name="T30" fmla="*/ 3 w 9"/>
                  <a:gd name="T31" fmla="*/ 5 h 34"/>
                  <a:gd name="T32" fmla="*/ 3 w 9"/>
                  <a:gd name="T33" fmla="*/ 0 h 34"/>
                  <a:gd name="T34" fmla="*/ 3 w 9"/>
                  <a:gd name="T35" fmla="*/ 0 h 34"/>
                  <a:gd name="T36" fmla="*/ 3 w 9"/>
                  <a:gd name="T37" fmla="*/ 0 h 34"/>
                  <a:gd name="T38" fmla="*/ 1 w 9"/>
                  <a:gd name="T39" fmla="*/ 0 h 34"/>
                  <a:gd name="T40" fmla="*/ 1 w 9"/>
                  <a:gd name="T41" fmla="*/ 2 h 34"/>
                  <a:gd name="T42" fmla="*/ 1 w 9"/>
                  <a:gd name="T43" fmla="*/ 2 h 34"/>
                  <a:gd name="T44" fmla="*/ 0 w 9"/>
                  <a:gd name="T45" fmla="*/ 2 h 34"/>
                  <a:gd name="T46" fmla="*/ 0 w 9"/>
                  <a:gd name="T47" fmla="*/ 2 h 34"/>
                  <a:gd name="T48" fmla="*/ 0 w 9"/>
                  <a:gd name="T49"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34">
                    <a:moveTo>
                      <a:pt x="0" y="3"/>
                    </a:moveTo>
                    <a:lnTo>
                      <a:pt x="0" y="5"/>
                    </a:lnTo>
                    <a:lnTo>
                      <a:pt x="1" y="18"/>
                    </a:lnTo>
                    <a:lnTo>
                      <a:pt x="4" y="29"/>
                    </a:lnTo>
                    <a:lnTo>
                      <a:pt x="7" y="34"/>
                    </a:lnTo>
                    <a:lnTo>
                      <a:pt x="7" y="32"/>
                    </a:lnTo>
                    <a:lnTo>
                      <a:pt x="7" y="32"/>
                    </a:lnTo>
                    <a:lnTo>
                      <a:pt x="7" y="32"/>
                    </a:lnTo>
                    <a:lnTo>
                      <a:pt x="7" y="32"/>
                    </a:lnTo>
                    <a:lnTo>
                      <a:pt x="9" y="31"/>
                    </a:lnTo>
                    <a:lnTo>
                      <a:pt x="9" y="31"/>
                    </a:lnTo>
                    <a:lnTo>
                      <a:pt x="9" y="31"/>
                    </a:lnTo>
                    <a:lnTo>
                      <a:pt x="9" y="31"/>
                    </a:lnTo>
                    <a:lnTo>
                      <a:pt x="7" y="28"/>
                    </a:lnTo>
                    <a:lnTo>
                      <a:pt x="4" y="16"/>
                    </a:lnTo>
                    <a:lnTo>
                      <a:pt x="3" y="5"/>
                    </a:lnTo>
                    <a:lnTo>
                      <a:pt x="3" y="0"/>
                    </a:lnTo>
                    <a:lnTo>
                      <a:pt x="3" y="0"/>
                    </a:lnTo>
                    <a:lnTo>
                      <a:pt x="3" y="0"/>
                    </a:lnTo>
                    <a:lnTo>
                      <a:pt x="1" y="0"/>
                    </a:lnTo>
                    <a:lnTo>
                      <a:pt x="1" y="2"/>
                    </a:lnTo>
                    <a:lnTo>
                      <a:pt x="1" y="2"/>
                    </a:lnTo>
                    <a:lnTo>
                      <a:pt x="0" y="2"/>
                    </a:lnTo>
                    <a:lnTo>
                      <a:pt x="0" y="2"/>
                    </a:lnTo>
                    <a:lnTo>
                      <a:pt x="0" y="3"/>
                    </a:lnTo>
                    <a:close/>
                  </a:path>
                </a:pathLst>
              </a:custGeom>
              <a:solidFill>
                <a:srgbClr val="5496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6" name="Freeform 974"/>
              <p:cNvSpPr>
                <a:spLocks/>
              </p:cNvSpPr>
              <p:nvPr/>
            </p:nvSpPr>
            <p:spPr bwMode="auto">
              <a:xfrm>
                <a:off x="768" y="2326"/>
                <a:ext cx="8" cy="34"/>
              </a:xfrm>
              <a:custGeom>
                <a:avLst/>
                <a:gdLst>
                  <a:gd name="T0" fmla="*/ 0 w 8"/>
                  <a:gd name="T1" fmla="*/ 3 h 34"/>
                  <a:gd name="T2" fmla="*/ 0 w 8"/>
                  <a:gd name="T3" fmla="*/ 8 h 34"/>
                  <a:gd name="T4" fmla="*/ 1 w 8"/>
                  <a:gd name="T5" fmla="*/ 19 h 34"/>
                  <a:gd name="T6" fmla="*/ 4 w 8"/>
                  <a:gd name="T7" fmla="*/ 31 h 34"/>
                  <a:gd name="T8" fmla="*/ 6 w 8"/>
                  <a:gd name="T9" fmla="*/ 34 h 34"/>
                  <a:gd name="T10" fmla="*/ 6 w 8"/>
                  <a:gd name="T11" fmla="*/ 32 h 34"/>
                  <a:gd name="T12" fmla="*/ 7 w 8"/>
                  <a:gd name="T13" fmla="*/ 32 h 34"/>
                  <a:gd name="T14" fmla="*/ 7 w 8"/>
                  <a:gd name="T15" fmla="*/ 32 h 34"/>
                  <a:gd name="T16" fmla="*/ 7 w 8"/>
                  <a:gd name="T17" fmla="*/ 32 h 34"/>
                  <a:gd name="T18" fmla="*/ 7 w 8"/>
                  <a:gd name="T19" fmla="*/ 32 h 34"/>
                  <a:gd name="T20" fmla="*/ 8 w 8"/>
                  <a:gd name="T21" fmla="*/ 31 h 34"/>
                  <a:gd name="T22" fmla="*/ 8 w 8"/>
                  <a:gd name="T23" fmla="*/ 31 h 34"/>
                  <a:gd name="T24" fmla="*/ 8 w 8"/>
                  <a:gd name="T25" fmla="*/ 31 h 34"/>
                  <a:gd name="T26" fmla="*/ 7 w 8"/>
                  <a:gd name="T27" fmla="*/ 29 h 34"/>
                  <a:gd name="T28" fmla="*/ 4 w 8"/>
                  <a:gd name="T29" fmla="*/ 19 h 34"/>
                  <a:gd name="T30" fmla="*/ 3 w 8"/>
                  <a:gd name="T31" fmla="*/ 8 h 34"/>
                  <a:gd name="T32" fmla="*/ 4 w 8"/>
                  <a:gd name="T33" fmla="*/ 0 h 34"/>
                  <a:gd name="T34" fmla="*/ 4 w 8"/>
                  <a:gd name="T35" fmla="*/ 0 h 34"/>
                  <a:gd name="T36" fmla="*/ 3 w 8"/>
                  <a:gd name="T37" fmla="*/ 0 h 34"/>
                  <a:gd name="T38" fmla="*/ 3 w 8"/>
                  <a:gd name="T39" fmla="*/ 2 h 34"/>
                  <a:gd name="T40" fmla="*/ 3 w 8"/>
                  <a:gd name="T41" fmla="*/ 2 h 34"/>
                  <a:gd name="T42" fmla="*/ 1 w 8"/>
                  <a:gd name="T43" fmla="*/ 2 h 34"/>
                  <a:gd name="T44" fmla="*/ 1 w 8"/>
                  <a:gd name="T45" fmla="*/ 2 h 34"/>
                  <a:gd name="T46" fmla="*/ 1 w 8"/>
                  <a:gd name="T47" fmla="*/ 2 h 34"/>
                  <a:gd name="T48" fmla="*/ 0 w 8"/>
                  <a:gd name="T49"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34">
                    <a:moveTo>
                      <a:pt x="0" y="3"/>
                    </a:moveTo>
                    <a:lnTo>
                      <a:pt x="0" y="8"/>
                    </a:lnTo>
                    <a:lnTo>
                      <a:pt x="1" y="19"/>
                    </a:lnTo>
                    <a:lnTo>
                      <a:pt x="4" y="31"/>
                    </a:lnTo>
                    <a:lnTo>
                      <a:pt x="6" y="34"/>
                    </a:lnTo>
                    <a:lnTo>
                      <a:pt x="6" y="32"/>
                    </a:lnTo>
                    <a:lnTo>
                      <a:pt x="7" y="32"/>
                    </a:lnTo>
                    <a:lnTo>
                      <a:pt x="7" y="32"/>
                    </a:lnTo>
                    <a:lnTo>
                      <a:pt x="7" y="32"/>
                    </a:lnTo>
                    <a:lnTo>
                      <a:pt x="7" y="32"/>
                    </a:lnTo>
                    <a:lnTo>
                      <a:pt x="8" y="31"/>
                    </a:lnTo>
                    <a:lnTo>
                      <a:pt x="8" y="31"/>
                    </a:lnTo>
                    <a:lnTo>
                      <a:pt x="8" y="31"/>
                    </a:lnTo>
                    <a:lnTo>
                      <a:pt x="7" y="29"/>
                    </a:lnTo>
                    <a:lnTo>
                      <a:pt x="4" y="19"/>
                    </a:lnTo>
                    <a:lnTo>
                      <a:pt x="3" y="8"/>
                    </a:lnTo>
                    <a:lnTo>
                      <a:pt x="4" y="0"/>
                    </a:lnTo>
                    <a:lnTo>
                      <a:pt x="4" y="0"/>
                    </a:lnTo>
                    <a:lnTo>
                      <a:pt x="3" y="0"/>
                    </a:lnTo>
                    <a:lnTo>
                      <a:pt x="3" y="2"/>
                    </a:lnTo>
                    <a:lnTo>
                      <a:pt x="3" y="2"/>
                    </a:lnTo>
                    <a:lnTo>
                      <a:pt x="1" y="2"/>
                    </a:lnTo>
                    <a:lnTo>
                      <a:pt x="1" y="2"/>
                    </a:lnTo>
                    <a:lnTo>
                      <a:pt x="1" y="2"/>
                    </a:lnTo>
                    <a:lnTo>
                      <a:pt x="0" y="3"/>
                    </a:lnTo>
                    <a:close/>
                  </a:path>
                </a:pathLst>
              </a:custGeom>
              <a:solidFill>
                <a:srgbClr val="559A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7" name="Freeform 975"/>
              <p:cNvSpPr>
                <a:spLocks/>
              </p:cNvSpPr>
              <p:nvPr/>
            </p:nvSpPr>
            <p:spPr bwMode="auto">
              <a:xfrm>
                <a:off x="771" y="2323"/>
                <a:ext cx="8" cy="34"/>
              </a:xfrm>
              <a:custGeom>
                <a:avLst/>
                <a:gdLst>
                  <a:gd name="T0" fmla="*/ 1 w 8"/>
                  <a:gd name="T1" fmla="*/ 3 h 34"/>
                  <a:gd name="T2" fmla="*/ 0 w 8"/>
                  <a:gd name="T3" fmla="*/ 11 h 34"/>
                  <a:gd name="T4" fmla="*/ 1 w 8"/>
                  <a:gd name="T5" fmla="*/ 22 h 34"/>
                  <a:gd name="T6" fmla="*/ 4 w 8"/>
                  <a:gd name="T7" fmla="*/ 32 h 34"/>
                  <a:gd name="T8" fmla="*/ 5 w 8"/>
                  <a:gd name="T9" fmla="*/ 34 h 34"/>
                  <a:gd name="T10" fmla="*/ 5 w 8"/>
                  <a:gd name="T11" fmla="*/ 34 h 34"/>
                  <a:gd name="T12" fmla="*/ 5 w 8"/>
                  <a:gd name="T13" fmla="*/ 32 h 34"/>
                  <a:gd name="T14" fmla="*/ 7 w 8"/>
                  <a:gd name="T15" fmla="*/ 32 h 34"/>
                  <a:gd name="T16" fmla="*/ 7 w 8"/>
                  <a:gd name="T17" fmla="*/ 32 h 34"/>
                  <a:gd name="T18" fmla="*/ 7 w 8"/>
                  <a:gd name="T19" fmla="*/ 32 h 34"/>
                  <a:gd name="T20" fmla="*/ 7 w 8"/>
                  <a:gd name="T21" fmla="*/ 32 h 34"/>
                  <a:gd name="T22" fmla="*/ 7 w 8"/>
                  <a:gd name="T23" fmla="*/ 31 h 34"/>
                  <a:gd name="T24" fmla="*/ 8 w 8"/>
                  <a:gd name="T25" fmla="*/ 31 h 34"/>
                  <a:gd name="T26" fmla="*/ 7 w 8"/>
                  <a:gd name="T27" fmla="*/ 31 h 34"/>
                  <a:gd name="T28" fmla="*/ 4 w 8"/>
                  <a:gd name="T29" fmla="*/ 21 h 34"/>
                  <a:gd name="T30" fmla="*/ 4 w 8"/>
                  <a:gd name="T31" fmla="*/ 11 h 34"/>
                  <a:gd name="T32" fmla="*/ 4 w 8"/>
                  <a:gd name="T33" fmla="*/ 0 h 34"/>
                  <a:gd name="T34" fmla="*/ 4 w 8"/>
                  <a:gd name="T35" fmla="*/ 0 h 34"/>
                  <a:gd name="T36" fmla="*/ 4 w 8"/>
                  <a:gd name="T37" fmla="*/ 2 h 34"/>
                  <a:gd name="T38" fmla="*/ 3 w 8"/>
                  <a:gd name="T39" fmla="*/ 2 h 34"/>
                  <a:gd name="T40" fmla="*/ 3 w 8"/>
                  <a:gd name="T41" fmla="*/ 2 h 34"/>
                  <a:gd name="T42" fmla="*/ 3 w 8"/>
                  <a:gd name="T43" fmla="*/ 2 h 34"/>
                  <a:gd name="T44" fmla="*/ 3 w 8"/>
                  <a:gd name="T45" fmla="*/ 2 h 34"/>
                  <a:gd name="T46" fmla="*/ 1 w 8"/>
                  <a:gd name="T47" fmla="*/ 3 h 34"/>
                  <a:gd name="T48" fmla="*/ 1 w 8"/>
                  <a:gd name="T49"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34">
                    <a:moveTo>
                      <a:pt x="1" y="3"/>
                    </a:moveTo>
                    <a:lnTo>
                      <a:pt x="0" y="11"/>
                    </a:lnTo>
                    <a:lnTo>
                      <a:pt x="1" y="22"/>
                    </a:lnTo>
                    <a:lnTo>
                      <a:pt x="4" y="32"/>
                    </a:lnTo>
                    <a:lnTo>
                      <a:pt x="5" y="34"/>
                    </a:lnTo>
                    <a:lnTo>
                      <a:pt x="5" y="34"/>
                    </a:lnTo>
                    <a:lnTo>
                      <a:pt x="5" y="32"/>
                    </a:lnTo>
                    <a:lnTo>
                      <a:pt x="7" y="32"/>
                    </a:lnTo>
                    <a:lnTo>
                      <a:pt x="7" y="32"/>
                    </a:lnTo>
                    <a:lnTo>
                      <a:pt x="7" y="32"/>
                    </a:lnTo>
                    <a:lnTo>
                      <a:pt x="7" y="32"/>
                    </a:lnTo>
                    <a:lnTo>
                      <a:pt x="7" y="31"/>
                    </a:lnTo>
                    <a:lnTo>
                      <a:pt x="8" y="31"/>
                    </a:lnTo>
                    <a:lnTo>
                      <a:pt x="7" y="31"/>
                    </a:lnTo>
                    <a:lnTo>
                      <a:pt x="4" y="21"/>
                    </a:lnTo>
                    <a:lnTo>
                      <a:pt x="4" y="11"/>
                    </a:lnTo>
                    <a:lnTo>
                      <a:pt x="4" y="0"/>
                    </a:lnTo>
                    <a:lnTo>
                      <a:pt x="4" y="0"/>
                    </a:lnTo>
                    <a:lnTo>
                      <a:pt x="4" y="2"/>
                    </a:lnTo>
                    <a:lnTo>
                      <a:pt x="3" y="2"/>
                    </a:lnTo>
                    <a:lnTo>
                      <a:pt x="3" y="2"/>
                    </a:lnTo>
                    <a:lnTo>
                      <a:pt x="3" y="2"/>
                    </a:lnTo>
                    <a:lnTo>
                      <a:pt x="3" y="2"/>
                    </a:lnTo>
                    <a:lnTo>
                      <a:pt x="1" y="3"/>
                    </a:lnTo>
                    <a:lnTo>
                      <a:pt x="1" y="3"/>
                    </a:lnTo>
                    <a:close/>
                  </a:path>
                </a:pathLst>
              </a:custGeom>
              <a:solidFill>
                <a:srgbClr val="569D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8" name="Freeform 976"/>
              <p:cNvSpPr>
                <a:spLocks/>
              </p:cNvSpPr>
              <p:nvPr/>
            </p:nvSpPr>
            <p:spPr bwMode="auto">
              <a:xfrm>
                <a:off x="775" y="2321"/>
                <a:ext cx="6" cy="33"/>
              </a:xfrm>
              <a:custGeom>
                <a:avLst/>
                <a:gdLst>
                  <a:gd name="T0" fmla="*/ 0 w 6"/>
                  <a:gd name="T1" fmla="*/ 2 h 33"/>
                  <a:gd name="T2" fmla="*/ 0 w 6"/>
                  <a:gd name="T3" fmla="*/ 13 h 33"/>
                  <a:gd name="T4" fmla="*/ 0 w 6"/>
                  <a:gd name="T5" fmla="*/ 23 h 33"/>
                  <a:gd name="T6" fmla="*/ 3 w 6"/>
                  <a:gd name="T7" fmla="*/ 33 h 33"/>
                  <a:gd name="T8" fmla="*/ 4 w 6"/>
                  <a:gd name="T9" fmla="*/ 33 h 33"/>
                  <a:gd name="T10" fmla="*/ 4 w 6"/>
                  <a:gd name="T11" fmla="*/ 33 h 33"/>
                  <a:gd name="T12" fmla="*/ 4 w 6"/>
                  <a:gd name="T13" fmla="*/ 33 h 33"/>
                  <a:gd name="T14" fmla="*/ 4 w 6"/>
                  <a:gd name="T15" fmla="*/ 31 h 33"/>
                  <a:gd name="T16" fmla="*/ 4 w 6"/>
                  <a:gd name="T17" fmla="*/ 31 h 33"/>
                  <a:gd name="T18" fmla="*/ 6 w 6"/>
                  <a:gd name="T19" fmla="*/ 31 h 33"/>
                  <a:gd name="T20" fmla="*/ 6 w 6"/>
                  <a:gd name="T21" fmla="*/ 31 h 33"/>
                  <a:gd name="T22" fmla="*/ 6 w 6"/>
                  <a:gd name="T23" fmla="*/ 31 h 33"/>
                  <a:gd name="T24" fmla="*/ 6 w 6"/>
                  <a:gd name="T25" fmla="*/ 30 h 33"/>
                  <a:gd name="T26" fmla="*/ 6 w 6"/>
                  <a:gd name="T27" fmla="*/ 30 h 33"/>
                  <a:gd name="T28" fmla="*/ 6 w 6"/>
                  <a:gd name="T29" fmla="*/ 30 h 33"/>
                  <a:gd name="T30" fmla="*/ 6 w 6"/>
                  <a:gd name="T31" fmla="*/ 30 h 33"/>
                  <a:gd name="T32" fmla="*/ 6 w 6"/>
                  <a:gd name="T33" fmla="*/ 30 h 33"/>
                  <a:gd name="T34" fmla="*/ 6 w 6"/>
                  <a:gd name="T35" fmla="*/ 30 h 33"/>
                  <a:gd name="T36" fmla="*/ 6 w 6"/>
                  <a:gd name="T37" fmla="*/ 30 h 33"/>
                  <a:gd name="T38" fmla="*/ 6 w 6"/>
                  <a:gd name="T39" fmla="*/ 30 h 33"/>
                  <a:gd name="T40" fmla="*/ 6 w 6"/>
                  <a:gd name="T41" fmla="*/ 30 h 33"/>
                  <a:gd name="T42" fmla="*/ 4 w 6"/>
                  <a:gd name="T43" fmla="*/ 23 h 33"/>
                  <a:gd name="T44" fmla="*/ 3 w 6"/>
                  <a:gd name="T45" fmla="*/ 13 h 33"/>
                  <a:gd name="T46" fmla="*/ 4 w 6"/>
                  <a:gd name="T47" fmla="*/ 4 h 33"/>
                  <a:gd name="T48" fmla="*/ 4 w 6"/>
                  <a:gd name="T49" fmla="*/ 0 h 33"/>
                  <a:gd name="T50" fmla="*/ 4 w 6"/>
                  <a:gd name="T51" fmla="*/ 0 h 33"/>
                  <a:gd name="T52" fmla="*/ 4 w 6"/>
                  <a:gd name="T53" fmla="*/ 1 h 33"/>
                  <a:gd name="T54" fmla="*/ 3 w 6"/>
                  <a:gd name="T55" fmla="*/ 1 h 33"/>
                  <a:gd name="T56" fmla="*/ 3 w 6"/>
                  <a:gd name="T57" fmla="*/ 1 h 33"/>
                  <a:gd name="T58" fmla="*/ 3 w 6"/>
                  <a:gd name="T59" fmla="*/ 1 h 33"/>
                  <a:gd name="T60" fmla="*/ 1 w 6"/>
                  <a:gd name="T61" fmla="*/ 2 h 33"/>
                  <a:gd name="T62" fmla="*/ 1 w 6"/>
                  <a:gd name="T63" fmla="*/ 2 h 33"/>
                  <a:gd name="T64" fmla="*/ 0 w 6"/>
                  <a:gd name="T65"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 h="33">
                    <a:moveTo>
                      <a:pt x="0" y="2"/>
                    </a:moveTo>
                    <a:lnTo>
                      <a:pt x="0" y="13"/>
                    </a:lnTo>
                    <a:lnTo>
                      <a:pt x="0" y="23"/>
                    </a:lnTo>
                    <a:lnTo>
                      <a:pt x="3" y="33"/>
                    </a:lnTo>
                    <a:lnTo>
                      <a:pt x="4" y="33"/>
                    </a:lnTo>
                    <a:lnTo>
                      <a:pt x="4" y="33"/>
                    </a:lnTo>
                    <a:lnTo>
                      <a:pt x="4" y="33"/>
                    </a:lnTo>
                    <a:lnTo>
                      <a:pt x="4" y="31"/>
                    </a:lnTo>
                    <a:lnTo>
                      <a:pt x="4" y="31"/>
                    </a:lnTo>
                    <a:lnTo>
                      <a:pt x="6" y="31"/>
                    </a:lnTo>
                    <a:lnTo>
                      <a:pt x="6" y="31"/>
                    </a:lnTo>
                    <a:lnTo>
                      <a:pt x="6" y="31"/>
                    </a:lnTo>
                    <a:lnTo>
                      <a:pt x="6" y="30"/>
                    </a:lnTo>
                    <a:lnTo>
                      <a:pt x="6" y="30"/>
                    </a:lnTo>
                    <a:lnTo>
                      <a:pt x="6" y="30"/>
                    </a:lnTo>
                    <a:lnTo>
                      <a:pt x="6" y="30"/>
                    </a:lnTo>
                    <a:lnTo>
                      <a:pt x="6" y="30"/>
                    </a:lnTo>
                    <a:lnTo>
                      <a:pt x="6" y="30"/>
                    </a:lnTo>
                    <a:lnTo>
                      <a:pt x="6" y="30"/>
                    </a:lnTo>
                    <a:lnTo>
                      <a:pt x="6" y="30"/>
                    </a:lnTo>
                    <a:lnTo>
                      <a:pt x="6" y="30"/>
                    </a:lnTo>
                    <a:lnTo>
                      <a:pt x="4" y="23"/>
                    </a:lnTo>
                    <a:lnTo>
                      <a:pt x="3" y="13"/>
                    </a:lnTo>
                    <a:lnTo>
                      <a:pt x="4" y="4"/>
                    </a:lnTo>
                    <a:lnTo>
                      <a:pt x="4" y="0"/>
                    </a:lnTo>
                    <a:lnTo>
                      <a:pt x="4" y="0"/>
                    </a:lnTo>
                    <a:lnTo>
                      <a:pt x="4" y="1"/>
                    </a:lnTo>
                    <a:lnTo>
                      <a:pt x="3" y="1"/>
                    </a:lnTo>
                    <a:lnTo>
                      <a:pt x="3" y="1"/>
                    </a:lnTo>
                    <a:lnTo>
                      <a:pt x="3" y="1"/>
                    </a:lnTo>
                    <a:lnTo>
                      <a:pt x="1" y="2"/>
                    </a:lnTo>
                    <a:lnTo>
                      <a:pt x="1" y="2"/>
                    </a:lnTo>
                    <a:lnTo>
                      <a:pt x="0" y="2"/>
                    </a:lnTo>
                    <a:close/>
                  </a:path>
                </a:pathLst>
              </a:custGeom>
              <a:solidFill>
                <a:srgbClr val="57A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9" name="Freeform 977"/>
              <p:cNvSpPr>
                <a:spLocks noEditPoints="1"/>
              </p:cNvSpPr>
              <p:nvPr/>
            </p:nvSpPr>
            <p:spPr bwMode="auto">
              <a:xfrm>
                <a:off x="778" y="2303"/>
                <a:ext cx="90" cy="48"/>
              </a:xfrm>
              <a:custGeom>
                <a:avLst/>
                <a:gdLst>
                  <a:gd name="T0" fmla="*/ 1 w 90"/>
                  <a:gd name="T1" fmla="*/ 18 h 48"/>
                  <a:gd name="T2" fmla="*/ 1 w 90"/>
                  <a:gd name="T3" fmla="*/ 22 h 48"/>
                  <a:gd name="T4" fmla="*/ 0 w 90"/>
                  <a:gd name="T5" fmla="*/ 31 h 48"/>
                  <a:gd name="T6" fmla="*/ 1 w 90"/>
                  <a:gd name="T7" fmla="*/ 41 h 48"/>
                  <a:gd name="T8" fmla="*/ 3 w 90"/>
                  <a:gd name="T9" fmla="*/ 48 h 48"/>
                  <a:gd name="T10" fmla="*/ 4 w 90"/>
                  <a:gd name="T11" fmla="*/ 48 h 48"/>
                  <a:gd name="T12" fmla="*/ 4 w 90"/>
                  <a:gd name="T13" fmla="*/ 48 h 48"/>
                  <a:gd name="T14" fmla="*/ 4 w 90"/>
                  <a:gd name="T15" fmla="*/ 48 h 48"/>
                  <a:gd name="T16" fmla="*/ 4 w 90"/>
                  <a:gd name="T17" fmla="*/ 46 h 48"/>
                  <a:gd name="T18" fmla="*/ 6 w 90"/>
                  <a:gd name="T19" fmla="*/ 46 h 48"/>
                  <a:gd name="T20" fmla="*/ 6 w 90"/>
                  <a:gd name="T21" fmla="*/ 46 h 48"/>
                  <a:gd name="T22" fmla="*/ 6 w 90"/>
                  <a:gd name="T23" fmla="*/ 46 h 48"/>
                  <a:gd name="T24" fmla="*/ 6 w 90"/>
                  <a:gd name="T25" fmla="*/ 45 h 48"/>
                  <a:gd name="T26" fmla="*/ 4 w 90"/>
                  <a:gd name="T27" fmla="*/ 39 h 48"/>
                  <a:gd name="T28" fmla="*/ 3 w 90"/>
                  <a:gd name="T29" fmla="*/ 31 h 48"/>
                  <a:gd name="T30" fmla="*/ 4 w 90"/>
                  <a:gd name="T31" fmla="*/ 22 h 48"/>
                  <a:gd name="T32" fmla="*/ 7 w 90"/>
                  <a:gd name="T33" fmla="*/ 15 h 48"/>
                  <a:gd name="T34" fmla="*/ 6 w 90"/>
                  <a:gd name="T35" fmla="*/ 15 h 48"/>
                  <a:gd name="T36" fmla="*/ 6 w 90"/>
                  <a:gd name="T37" fmla="*/ 16 h 48"/>
                  <a:gd name="T38" fmla="*/ 4 w 90"/>
                  <a:gd name="T39" fmla="*/ 16 h 48"/>
                  <a:gd name="T40" fmla="*/ 4 w 90"/>
                  <a:gd name="T41" fmla="*/ 16 h 48"/>
                  <a:gd name="T42" fmla="*/ 4 w 90"/>
                  <a:gd name="T43" fmla="*/ 16 h 48"/>
                  <a:gd name="T44" fmla="*/ 3 w 90"/>
                  <a:gd name="T45" fmla="*/ 18 h 48"/>
                  <a:gd name="T46" fmla="*/ 3 w 90"/>
                  <a:gd name="T47" fmla="*/ 18 h 48"/>
                  <a:gd name="T48" fmla="*/ 1 w 90"/>
                  <a:gd name="T49" fmla="*/ 18 h 48"/>
                  <a:gd name="T50" fmla="*/ 90 w 90"/>
                  <a:gd name="T51" fmla="*/ 18 h 48"/>
                  <a:gd name="T52" fmla="*/ 89 w 90"/>
                  <a:gd name="T53" fmla="*/ 13 h 48"/>
                  <a:gd name="T54" fmla="*/ 84 w 90"/>
                  <a:gd name="T55" fmla="*/ 6 h 48"/>
                  <a:gd name="T56" fmla="*/ 80 w 90"/>
                  <a:gd name="T57" fmla="*/ 0 h 48"/>
                  <a:gd name="T58" fmla="*/ 80 w 90"/>
                  <a:gd name="T59" fmla="*/ 0 h 48"/>
                  <a:gd name="T60" fmla="*/ 81 w 90"/>
                  <a:gd name="T61" fmla="*/ 0 h 48"/>
                  <a:gd name="T62" fmla="*/ 81 w 90"/>
                  <a:gd name="T63" fmla="*/ 2 h 48"/>
                  <a:gd name="T64" fmla="*/ 81 w 90"/>
                  <a:gd name="T65" fmla="*/ 2 h 48"/>
                  <a:gd name="T66" fmla="*/ 83 w 90"/>
                  <a:gd name="T67" fmla="*/ 2 h 48"/>
                  <a:gd name="T68" fmla="*/ 83 w 90"/>
                  <a:gd name="T69" fmla="*/ 2 h 48"/>
                  <a:gd name="T70" fmla="*/ 84 w 90"/>
                  <a:gd name="T71" fmla="*/ 2 h 48"/>
                  <a:gd name="T72" fmla="*/ 84 w 90"/>
                  <a:gd name="T73" fmla="*/ 3 h 48"/>
                  <a:gd name="T74" fmla="*/ 86 w 90"/>
                  <a:gd name="T75" fmla="*/ 3 h 48"/>
                  <a:gd name="T76" fmla="*/ 87 w 90"/>
                  <a:gd name="T77" fmla="*/ 4 h 48"/>
                  <a:gd name="T78" fmla="*/ 87 w 90"/>
                  <a:gd name="T79" fmla="*/ 6 h 48"/>
                  <a:gd name="T80" fmla="*/ 89 w 90"/>
                  <a:gd name="T81" fmla="*/ 7 h 48"/>
                  <a:gd name="T82" fmla="*/ 89 w 90"/>
                  <a:gd name="T83" fmla="*/ 10 h 48"/>
                  <a:gd name="T84" fmla="*/ 90 w 90"/>
                  <a:gd name="T85" fmla="*/ 12 h 48"/>
                  <a:gd name="T86" fmla="*/ 90 w 90"/>
                  <a:gd name="T87" fmla="*/ 15 h 48"/>
                  <a:gd name="T88" fmla="*/ 90 w 90"/>
                  <a:gd name="T89"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48">
                    <a:moveTo>
                      <a:pt x="1" y="18"/>
                    </a:moveTo>
                    <a:lnTo>
                      <a:pt x="1" y="22"/>
                    </a:lnTo>
                    <a:lnTo>
                      <a:pt x="0" y="31"/>
                    </a:lnTo>
                    <a:lnTo>
                      <a:pt x="1" y="41"/>
                    </a:lnTo>
                    <a:lnTo>
                      <a:pt x="3" y="48"/>
                    </a:lnTo>
                    <a:lnTo>
                      <a:pt x="4" y="48"/>
                    </a:lnTo>
                    <a:lnTo>
                      <a:pt x="4" y="48"/>
                    </a:lnTo>
                    <a:lnTo>
                      <a:pt x="4" y="48"/>
                    </a:lnTo>
                    <a:lnTo>
                      <a:pt x="4" y="46"/>
                    </a:lnTo>
                    <a:lnTo>
                      <a:pt x="6" y="46"/>
                    </a:lnTo>
                    <a:lnTo>
                      <a:pt x="6" y="46"/>
                    </a:lnTo>
                    <a:lnTo>
                      <a:pt x="6" y="46"/>
                    </a:lnTo>
                    <a:lnTo>
                      <a:pt x="6" y="45"/>
                    </a:lnTo>
                    <a:lnTo>
                      <a:pt x="4" y="39"/>
                    </a:lnTo>
                    <a:lnTo>
                      <a:pt x="3" y="31"/>
                    </a:lnTo>
                    <a:lnTo>
                      <a:pt x="4" y="22"/>
                    </a:lnTo>
                    <a:lnTo>
                      <a:pt x="7" y="15"/>
                    </a:lnTo>
                    <a:lnTo>
                      <a:pt x="6" y="15"/>
                    </a:lnTo>
                    <a:lnTo>
                      <a:pt x="6" y="16"/>
                    </a:lnTo>
                    <a:lnTo>
                      <a:pt x="4" y="16"/>
                    </a:lnTo>
                    <a:lnTo>
                      <a:pt x="4" y="16"/>
                    </a:lnTo>
                    <a:lnTo>
                      <a:pt x="4" y="16"/>
                    </a:lnTo>
                    <a:lnTo>
                      <a:pt x="3" y="18"/>
                    </a:lnTo>
                    <a:lnTo>
                      <a:pt x="3" y="18"/>
                    </a:lnTo>
                    <a:lnTo>
                      <a:pt x="1" y="18"/>
                    </a:lnTo>
                    <a:close/>
                    <a:moveTo>
                      <a:pt x="90" y="18"/>
                    </a:moveTo>
                    <a:lnTo>
                      <a:pt x="89" y="13"/>
                    </a:lnTo>
                    <a:lnTo>
                      <a:pt x="84" y="6"/>
                    </a:lnTo>
                    <a:lnTo>
                      <a:pt x="80" y="0"/>
                    </a:lnTo>
                    <a:lnTo>
                      <a:pt x="80" y="0"/>
                    </a:lnTo>
                    <a:lnTo>
                      <a:pt x="81" y="0"/>
                    </a:lnTo>
                    <a:lnTo>
                      <a:pt x="81" y="2"/>
                    </a:lnTo>
                    <a:lnTo>
                      <a:pt x="81" y="2"/>
                    </a:lnTo>
                    <a:lnTo>
                      <a:pt x="83" y="2"/>
                    </a:lnTo>
                    <a:lnTo>
                      <a:pt x="83" y="2"/>
                    </a:lnTo>
                    <a:lnTo>
                      <a:pt x="84" y="2"/>
                    </a:lnTo>
                    <a:lnTo>
                      <a:pt x="84" y="3"/>
                    </a:lnTo>
                    <a:lnTo>
                      <a:pt x="86" y="3"/>
                    </a:lnTo>
                    <a:lnTo>
                      <a:pt x="87" y="4"/>
                    </a:lnTo>
                    <a:lnTo>
                      <a:pt x="87" y="6"/>
                    </a:lnTo>
                    <a:lnTo>
                      <a:pt x="89" y="7"/>
                    </a:lnTo>
                    <a:lnTo>
                      <a:pt x="89" y="10"/>
                    </a:lnTo>
                    <a:lnTo>
                      <a:pt x="90" y="12"/>
                    </a:lnTo>
                    <a:lnTo>
                      <a:pt x="90" y="15"/>
                    </a:lnTo>
                    <a:lnTo>
                      <a:pt x="90" y="18"/>
                    </a:lnTo>
                    <a:close/>
                  </a:path>
                </a:pathLst>
              </a:custGeom>
              <a:solidFill>
                <a:srgbClr val="58A3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0" name="Freeform 978"/>
              <p:cNvSpPr>
                <a:spLocks noEditPoints="1"/>
              </p:cNvSpPr>
              <p:nvPr/>
            </p:nvSpPr>
            <p:spPr bwMode="auto">
              <a:xfrm>
                <a:off x="781" y="2302"/>
                <a:ext cx="87" cy="46"/>
              </a:xfrm>
              <a:custGeom>
                <a:avLst/>
                <a:gdLst>
                  <a:gd name="T0" fmla="*/ 87 w 87"/>
                  <a:gd name="T1" fmla="*/ 19 h 46"/>
                  <a:gd name="T2" fmla="*/ 86 w 87"/>
                  <a:gd name="T3" fmla="*/ 14 h 46"/>
                  <a:gd name="T4" fmla="*/ 81 w 87"/>
                  <a:gd name="T5" fmla="*/ 7 h 46"/>
                  <a:gd name="T6" fmla="*/ 77 w 87"/>
                  <a:gd name="T7" fmla="*/ 1 h 46"/>
                  <a:gd name="T8" fmla="*/ 75 w 87"/>
                  <a:gd name="T9" fmla="*/ 1 h 46"/>
                  <a:gd name="T10" fmla="*/ 75 w 87"/>
                  <a:gd name="T11" fmla="*/ 1 h 46"/>
                  <a:gd name="T12" fmla="*/ 74 w 87"/>
                  <a:gd name="T13" fmla="*/ 0 h 46"/>
                  <a:gd name="T14" fmla="*/ 73 w 87"/>
                  <a:gd name="T15" fmla="*/ 0 h 46"/>
                  <a:gd name="T16" fmla="*/ 73 w 87"/>
                  <a:gd name="T17" fmla="*/ 0 h 46"/>
                  <a:gd name="T18" fmla="*/ 71 w 87"/>
                  <a:gd name="T19" fmla="*/ 0 h 46"/>
                  <a:gd name="T20" fmla="*/ 70 w 87"/>
                  <a:gd name="T21" fmla="*/ 0 h 46"/>
                  <a:gd name="T22" fmla="*/ 70 w 87"/>
                  <a:gd name="T23" fmla="*/ 0 h 46"/>
                  <a:gd name="T24" fmla="*/ 74 w 87"/>
                  <a:gd name="T25" fmla="*/ 3 h 46"/>
                  <a:gd name="T26" fmla="*/ 78 w 87"/>
                  <a:gd name="T27" fmla="*/ 8 h 46"/>
                  <a:gd name="T28" fmla="*/ 78 w 87"/>
                  <a:gd name="T29" fmla="*/ 8 h 46"/>
                  <a:gd name="T30" fmla="*/ 80 w 87"/>
                  <a:gd name="T31" fmla="*/ 10 h 46"/>
                  <a:gd name="T32" fmla="*/ 80 w 87"/>
                  <a:gd name="T33" fmla="*/ 10 h 46"/>
                  <a:gd name="T34" fmla="*/ 80 w 87"/>
                  <a:gd name="T35" fmla="*/ 11 h 46"/>
                  <a:gd name="T36" fmla="*/ 81 w 87"/>
                  <a:gd name="T37" fmla="*/ 11 h 46"/>
                  <a:gd name="T38" fmla="*/ 81 w 87"/>
                  <a:gd name="T39" fmla="*/ 13 h 46"/>
                  <a:gd name="T40" fmla="*/ 81 w 87"/>
                  <a:gd name="T41" fmla="*/ 14 h 46"/>
                  <a:gd name="T42" fmla="*/ 83 w 87"/>
                  <a:gd name="T43" fmla="*/ 16 h 46"/>
                  <a:gd name="T44" fmla="*/ 83 w 87"/>
                  <a:gd name="T45" fmla="*/ 16 h 46"/>
                  <a:gd name="T46" fmla="*/ 86 w 87"/>
                  <a:gd name="T47" fmla="*/ 23 h 46"/>
                  <a:gd name="T48" fmla="*/ 86 w 87"/>
                  <a:gd name="T49" fmla="*/ 30 h 46"/>
                  <a:gd name="T50" fmla="*/ 86 w 87"/>
                  <a:gd name="T51" fmla="*/ 29 h 46"/>
                  <a:gd name="T52" fmla="*/ 86 w 87"/>
                  <a:gd name="T53" fmla="*/ 27 h 46"/>
                  <a:gd name="T54" fmla="*/ 86 w 87"/>
                  <a:gd name="T55" fmla="*/ 26 h 46"/>
                  <a:gd name="T56" fmla="*/ 87 w 87"/>
                  <a:gd name="T57" fmla="*/ 24 h 46"/>
                  <a:gd name="T58" fmla="*/ 87 w 87"/>
                  <a:gd name="T59" fmla="*/ 23 h 46"/>
                  <a:gd name="T60" fmla="*/ 87 w 87"/>
                  <a:gd name="T61" fmla="*/ 21 h 46"/>
                  <a:gd name="T62" fmla="*/ 87 w 87"/>
                  <a:gd name="T63" fmla="*/ 20 h 46"/>
                  <a:gd name="T64" fmla="*/ 87 w 87"/>
                  <a:gd name="T65" fmla="*/ 19 h 46"/>
                  <a:gd name="T66" fmla="*/ 4 w 87"/>
                  <a:gd name="T67" fmla="*/ 16 h 46"/>
                  <a:gd name="T68" fmla="*/ 1 w 87"/>
                  <a:gd name="T69" fmla="*/ 23 h 46"/>
                  <a:gd name="T70" fmla="*/ 0 w 87"/>
                  <a:gd name="T71" fmla="*/ 32 h 46"/>
                  <a:gd name="T72" fmla="*/ 1 w 87"/>
                  <a:gd name="T73" fmla="*/ 40 h 46"/>
                  <a:gd name="T74" fmla="*/ 3 w 87"/>
                  <a:gd name="T75" fmla="*/ 46 h 46"/>
                  <a:gd name="T76" fmla="*/ 4 w 87"/>
                  <a:gd name="T77" fmla="*/ 46 h 46"/>
                  <a:gd name="T78" fmla="*/ 4 w 87"/>
                  <a:gd name="T79" fmla="*/ 46 h 46"/>
                  <a:gd name="T80" fmla="*/ 4 w 87"/>
                  <a:gd name="T81" fmla="*/ 46 h 46"/>
                  <a:gd name="T82" fmla="*/ 4 w 87"/>
                  <a:gd name="T83" fmla="*/ 46 h 46"/>
                  <a:gd name="T84" fmla="*/ 4 w 87"/>
                  <a:gd name="T85" fmla="*/ 45 h 46"/>
                  <a:gd name="T86" fmla="*/ 6 w 87"/>
                  <a:gd name="T87" fmla="*/ 45 h 46"/>
                  <a:gd name="T88" fmla="*/ 6 w 87"/>
                  <a:gd name="T89" fmla="*/ 45 h 46"/>
                  <a:gd name="T90" fmla="*/ 6 w 87"/>
                  <a:gd name="T91" fmla="*/ 45 h 46"/>
                  <a:gd name="T92" fmla="*/ 4 w 87"/>
                  <a:gd name="T93" fmla="*/ 40 h 46"/>
                  <a:gd name="T94" fmla="*/ 4 w 87"/>
                  <a:gd name="T95" fmla="*/ 32 h 46"/>
                  <a:gd name="T96" fmla="*/ 4 w 87"/>
                  <a:gd name="T97" fmla="*/ 23 h 46"/>
                  <a:gd name="T98" fmla="*/ 7 w 87"/>
                  <a:gd name="T99" fmla="*/ 16 h 46"/>
                  <a:gd name="T100" fmla="*/ 9 w 87"/>
                  <a:gd name="T101" fmla="*/ 13 h 46"/>
                  <a:gd name="T102" fmla="*/ 9 w 87"/>
                  <a:gd name="T103" fmla="*/ 13 h 46"/>
                  <a:gd name="T104" fmla="*/ 7 w 87"/>
                  <a:gd name="T105" fmla="*/ 14 h 46"/>
                  <a:gd name="T106" fmla="*/ 7 w 87"/>
                  <a:gd name="T107" fmla="*/ 14 h 46"/>
                  <a:gd name="T108" fmla="*/ 6 w 87"/>
                  <a:gd name="T109" fmla="*/ 14 h 46"/>
                  <a:gd name="T110" fmla="*/ 6 w 87"/>
                  <a:gd name="T111" fmla="*/ 14 h 46"/>
                  <a:gd name="T112" fmla="*/ 4 w 87"/>
                  <a:gd name="T113" fmla="*/ 16 h 46"/>
                  <a:gd name="T114" fmla="*/ 4 w 87"/>
                  <a:gd name="T115" fmla="*/ 16 h 46"/>
                  <a:gd name="T116" fmla="*/ 4 w 87"/>
                  <a:gd name="T117" fmla="*/ 1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 h="46">
                    <a:moveTo>
                      <a:pt x="87" y="19"/>
                    </a:moveTo>
                    <a:lnTo>
                      <a:pt x="86" y="14"/>
                    </a:lnTo>
                    <a:lnTo>
                      <a:pt x="81" y="7"/>
                    </a:lnTo>
                    <a:lnTo>
                      <a:pt x="77" y="1"/>
                    </a:lnTo>
                    <a:lnTo>
                      <a:pt x="75" y="1"/>
                    </a:lnTo>
                    <a:lnTo>
                      <a:pt x="75" y="1"/>
                    </a:lnTo>
                    <a:lnTo>
                      <a:pt x="74" y="0"/>
                    </a:lnTo>
                    <a:lnTo>
                      <a:pt x="73" y="0"/>
                    </a:lnTo>
                    <a:lnTo>
                      <a:pt x="73" y="0"/>
                    </a:lnTo>
                    <a:lnTo>
                      <a:pt x="71" y="0"/>
                    </a:lnTo>
                    <a:lnTo>
                      <a:pt x="70" y="0"/>
                    </a:lnTo>
                    <a:lnTo>
                      <a:pt x="70" y="0"/>
                    </a:lnTo>
                    <a:lnTo>
                      <a:pt x="74" y="3"/>
                    </a:lnTo>
                    <a:lnTo>
                      <a:pt x="78" y="8"/>
                    </a:lnTo>
                    <a:lnTo>
                      <a:pt x="78" y="8"/>
                    </a:lnTo>
                    <a:lnTo>
                      <a:pt x="80" y="10"/>
                    </a:lnTo>
                    <a:lnTo>
                      <a:pt x="80" y="10"/>
                    </a:lnTo>
                    <a:lnTo>
                      <a:pt x="80" y="11"/>
                    </a:lnTo>
                    <a:lnTo>
                      <a:pt x="81" y="11"/>
                    </a:lnTo>
                    <a:lnTo>
                      <a:pt x="81" y="13"/>
                    </a:lnTo>
                    <a:lnTo>
                      <a:pt x="81" y="14"/>
                    </a:lnTo>
                    <a:lnTo>
                      <a:pt x="83" y="16"/>
                    </a:lnTo>
                    <a:lnTo>
                      <a:pt x="83" y="16"/>
                    </a:lnTo>
                    <a:lnTo>
                      <a:pt x="86" y="23"/>
                    </a:lnTo>
                    <a:lnTo>
                      <a:pt x="86" y="30"/>
                    </a:lnTo>
                    <a:lnTo>
                      <a:pt x="86" y="29"/>
                    </a:lnTo>
                    <a:lnTo>
                      <a:pt x="86" y="27"/>
                    </a:lnTo>
                    <a:lnTo>
                      <a:pt x="86" y="26"/>
                    </a:lnTo>
                    <a:lnTo>
                      <a:pt x="87" y="24"/>
                    </a:lnTo>
                    <a:lnTo>
                      <a:pt x="87" y="23"/>
                    </a:lnTo>
                    <a:lnTo>
                      <a:pt x="87" y="21"/>
                    </a:lnTo>
                    <a:lnTo>
                      <a:pt x="87" y="20"/>
                    </a:lnTo>
                    <a:lnTo>
                      <a:pt x="87" y="19"/>
                    </a:lnTo>
                    <a:close/>
                    <a:moveTo>
                      <a:pt x="4" y="16"/>
                    </a:moveTo>
                    <a:lnTo>
                      <a:pt x="1" y="23"/>
                    </a:lnTo>
                    <a:lnTo>
                      <a:pt x="0" y="32"/>
                    </a:lnTo>
                    <a:lnTo>
                      <a:pt x="1" y="40"/>
                    </a:lnTo>
                    <a:lnTo>
                      <a:pt x="3" y="46"/>
                    </a:lnTo>
                    <a:lnTo>
                      <a:pt x="4" y="46"/>
                    </a:lnTo>
                    <a:lnTo>
                      <a:pt x="4" y="46"/>
                    </a:lnTo>
                    <a:lnTo>
                      <a:pt x="4" y="46"/>
                    </a:lnTo>
                    <a:lnTo>
                      <a:pt x="4" y="46"/>
                    </a:lnTo>
                    <a:lnTo>
                      <a:pt x="4" y="45"/>
                    </a:lnTo>
                    <a:lnTo>
                      <a:pt x="6" y="45"/>
                    </a:lnTo>
                    <a:lnTo>
                      <a:pt x="6" y="45"/>
                    </a:lnTo>
                    <a:lnTo>
                      <a:pt x="6" y="45"/>
                    </a:lnTo>
                    <a:lnTo>
                      <a:pt x="4" y="40"/>
                    </a:lnTo>
                    <a:lnTo>
                      <a:pt x="4" y="32"/>
                    </a:lnTo>
                    <a:lnTo>
                      <a:pt x="4" y="23"/>
                    </a:lnTo>
                    <a:lnTo>
                      <a:pt x="7" y="16"/>
                    </a:lnTo>
                    <a:lnTo>
                      <a:pt x="9" y="13"/>
                    </a:lnTo>
                    <a:lnTo>
                      <a:pt x="9" y="13"/>
                    </a:lnTo>
                    <a:lnTo>
                      <a:pt x="7" y="14"/>
                    </a:lnTo>
                    <a:lnTo>
                      <a:pt x="7" y="14"/>
                    </a:lnTo>
                    <a:lnTo>
                      <a:pt x="6" y="14"/>
                    </a:lnTo>
                    <a:lnTo>
                      <a:pt x="6" y="14"/>
                    </a:lnTo>
                    <a:lnTo>
                      <a:pt x="4" y="16"/>
                    </a:lnTo>
                    <a:lnTo>
                      <a:pt x="4" y="16"/>
                    </a:lnTo>
                    <a:lnTo>
                      <a:pt x="4" y="16"/>
                    </a:lnTo>
                    <a:close/>
                  </a:path>
                </a:pathLst>
              </a:custGeom>
              <a:solidFill>
                <a:srgbClr val="59A6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1" name="Freeform 979"/>
              <p:cNvSpPr>
                <a:spLocks noEditPoints="1"/>
              </p:cNvSpPr>
              <p:nvPr/>
            </p:nvSpPr>
            <p:spPr bwMode="auto">
              <a:xfrm>
                <a:off x="785" y="2300"/>
                <a:ext cx="82" cy="48"/>
              </a:xfrm>
              <a:custGeom>
                <a:avLst/>
                <a:gdLst>
                  <a:gd name="T0" fmla="*/ 82 w 82"/>
                  <a:gd name="T1" fmla="*/ 25 h 48"/>
                  <a:gd name="T2" fmla="*/ 79 w 82"/>
                  <a:gd name="T3" fmla="*/ 18 h 48"/>
                  <a:gd name="T4" fmla="*/ 79 w 82"/>
                  <a:gd name="T5" fmla="*/ 21 h 48"/>
                  <a:gd name="T6" fmla="*/ 79 w 82"/>
                  <a:gd name="T7" fmla="*/ 25 h 48"/>
                  <a:gd name="T8" fmla="*/ 79 w 82"/>
                  <a:gd name="T9" fmla="*/ 29 h 48"/>
                  <a:gd name="T10" fmla="*/ 79 w 82"/>
                  <a:gd name="T11" fmla="*/ 34 h 48"/>
                  <a:gd name="T12" fmla="*/ 82 w 82"/>
                  <a:gd name="T13" fmla="*/ 34 h 48"/>
                  <a:gd name="T14" fmla="*/ 80 w 82"/>
                  <a:gd name="T15" fmla="*/ 38 h 48"/>
                  <a:gd name="T16" fmla="*/ 79 w 82"/>
                  <a:gd name="T17" fmla="*/ 41 h 48"/>
                  <a:gd name="T18" fmla="*/ 79 w 82"/>
                  <a:gd name="T19" fmla="*/ 45 h 48"/>
                  <a:gd name="T20" fmla="*/ 77 w 82"/>
                  <a:gd name="T21" fmla="*/ 48 h 48"/>
                  <a:gd name="T22" fmla="*/ 77 w 82"/>
                  <a:gd name="T23" fmla="*/ 41 h 48"/>
                  <a:gd name="T24" fmla="*/ 82 w 82"/>
                  <a:gd name="T25" fmla="*/ 34 h 48"/>
                  <a:gd name="T26" fmla="*/ 82 w 82"/>
                  <a:gd name="T27" fmla="*/ 34 h 48"/>
                  <a:gd name="T28" fmla="*/ 82 w 82"/>
                  <a:gd name="T29" fmla="*/ 32 h 48"/>
                  <a:gd name="T30" fmla="*/ 82 w 82"/>
                  <a:gd name="T31" fmla="*/ 32 h 48"/>
                  <a:gd name="T32" fmla="*/ 82 w 82"/>
                  <a:gd name="T33" fmla="*/ 32 h 48"/>
                  <a:gd name="T34" fmla="*/ 70 w 82"/>
                  <a:gd name="T35" fmla="*/ 5 h 48"/>
                  <a:gd name="T36" fmla="*/ 64 w 82"/>
                  <a:gd name="T37" fmla="*/ 0 h 48"/>
                  <a:gd name="T38" fmla="*/ 63 w 82"/>
                  <a:gd name="T39" fmla="*/ 0 h 48"/>
                  <a:gd name="T40" fmla="*/ 60 w 82"/>
                  <a:gd name="T41" fmla="*/ 0 h 48"/>
                  <a:gd name="T42" fmla="*/ 58 w 82"/>
                  <a:gd name="T43" fmla="*/ 0 h 48"/>
                  <a:gd name="T44" fmla="*/ 61 w 82"/>
                  <a:gd name="T45" fmla="*/ 3 h 48"/>
                  <a:gd name="T46" fmla="*/ 69 w 82"/>
                  <a:gd name="T47" fmla="*/ 7 h 48"/>
                  <a:gd name="T48" fmla="*/ 70 w 82"/>
                  <a:gd name="T49" fmla="*/ 7 h 48"/>
                  <a:gd name="T50" fmla="*/ 71 w 82"/>
                  <a:gd name="T51" fmla="*/ 9 h 48"/>
                  <a:gd name="T52" fmla="*/ 73 w 82"/>
                  <a:gd name="T53" fmla="*/ 9 h 48"/>
                  <a:gd name="T54" fmla="*/ 5 w 82"/>
                  <a:gd name="T55" fmla="*/ 15 h 48"/>
                  <a:gd name="T56" fmla="*/ 0 w 82"/>
                  <a:gd name="T57" fmla="*/ 25 h 48"/>
                  <a:gd name="T58" fmla="*/ 0 w 82"/>
                  <a:gd name="T59" fmla="*/ 42 h 48"/>
                  <a:gd name="T60" fmla="*/ 2 w 82"/>
                  <a:gd name="T61" fmla="*/ 45 h 48"/>
                  <a:gd name="T62" fmla="*/ 3 w 82"/>
                  <a:gd name="T63" fmla="*/ 45 h 48"/>
                  <a:gd name="T64" fmla="*/ 3 w 82"/>
                  <a:gd name="T65" fmla="*/ 45 h 48"/>
                  <a:gd name="T66" fmla="*/ 5 w 82"/>
                  <a:gd name="T67" fmla="*/ 44 h 48"/>
                  <a:gd name="T68" fmla="*/ 5 w 82"/>
                  <a:gd name="T69" fmla="*/ 41 h 48"/>
                  <a:gd name="T70" fmla="*/ 5 w 82"/>
                  <a:gd name="T71" fmla="*/ 26 h 48"/>
                  <a:gd name="T72" fmla="*/ 10 w 82"/>
                  <a:gd name="T73" fmla="*/ 13 h 48"/>
                  <a:gd name="T74" fmla="*/ 10 w 82"/>
                  <a:gd name="T75" fmla="*/ 12 h 48"/>
                  <a:gd name="T76" fmla="*/ 9 w 82"/>
                  <a:gd name="T77" fmla="*/ 13 h 48"/>
                  <a:gd name="T78" fmla="*/ 7 w 82"/>
                  <a:gd name="T79" fmla="*/ 13 h 48"/>
                  <a:gd name="T80" fmla="*/ 6 w 82"/>
                  <a:gd name="T81"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48">
                    <a:moveTo>
                      <a:pt x="82" y="32"/>
                    </a:moveTo>
                    <a:lnTo>
                      <a:pt x="82" y="25"/>
                    </a:lnTo>
                    <a:lnTo>
                      <a:pt x="79" y="18"/>
                    </a:lnTo>
                    <a:lnTo>
                      <a:pt x="79" y="18"/>
                    </a:lnTo>
                    <a:lnTo>
                      <a:pt x="79" y="19"/>
                    </a:lnTo>
                    <a:lnTo>
                      <a:pt x="79" y="21"/>
                    </a:lnTo>
                    <a:lnTo>
                      <a:pt x="79" y="22"/>
                    </a:lnTo>
                    <a:lnTo>
                      <a:pt x="79" y="25"/>
                    </a:lnTo>
                    <a:lnTo>
                      <a:pt x="79" y="26"/>
                    </a:lnTo>
                    <a:lnTo>
                      <a:pt x="79" y="29"/>
                    </a:lnTo>
                    <a:lnTo>
                      <a:pt x="79" y="31"/>
                    </a:lnTo>
                    <a:lnTo>
                      <a:pt x="79" y="34"/>
                    </a:lnTo>
                    <a:lnTo>
                      <a:pt x="79" y="34"/>
                    </a:lnTo>
                    <a:lnTo>
                      <a:pt x="82" y="34"/>
                    </a:lnTo>
                    <a:lnTo>
                      <a:pt x="80" y="35"/>
                    </a:lnTo>
                    <a:lnTo>
                      <a:pt x="80" y="38"/>
                    </a:lnTo>
                    <a:lnTo>
                      <a:pt x="80" y="39"/>
                    </a:lnTo>
                    <a:lnTo>
                      <a:pt x="79" y="41"/>
                    </a:lnTo>
                    <a:lnTo>
                      <a:pt x="79" y="42"/>
                    </a:lnTo>
                    <a:lnTo>
                      <a:pt x="79" y="45"/>
                    </a:lnTo>
                    <a:lnTo>
                      <a:pt x="77" y="47"/>
                    </a:lnTo>
                    <a:lnTo>
                      <a:pt x="77" y="48"/>
                    </a:lnTo>
                    <a:lnTo>
                      <a:pt x="76" y="47"/>
                    </a:lnTo>
                    <a:lnTo>
                      <a:pt x="77" y="41"/>
                    </a:lnTo>
                    <a:lnTo>
                      <a:pt x="79" y="34"/>
                    </a:lnTo>
                    <a:lnTo>
                      <a:pt x="82" y="34"/>
                    </a:lnTo>
                    <a:lnTo>
                      <a:pt x="82" y="34"/>
                    </a:lnTo>
                    <a:lnTo>
                      <a:pt x="82" y="34"/>
                    </a:lnTo>
                    <a:lnTo>
                      <a:pt x="82" y="34"/>
                    </a:lnTo>
                    <a:lnTo>
                      <a:pt x="82" y="32"/>
                    </a:lnTo>
                    <a:lnTo>
                      <a:pt x="82" y="32"/>
                    </a:lnTo>
                    <a:lnTo>
                      <a:pt x="82" y="32"/>
                    </a:lnTo>
                    <a:lnTo>
                      <a:pt x="82" y="32"/>
                    </a:lnTo>
                    <a:lnTo>
                      <a:pt x="82" y="32"/>
                    </a:lnTo>
                    <a:close/>
                    <a:moveTo>
                      <a:pt x="74" y="10"/>
                    </a:moveTo>
                    <a:lnTo>
                      <a:pt x="70" y="5"/>
                    </a:lnTo>
                    <a:lnTo>
                      <a:pt x="66" y="2"/>
                    </a:lnTo>
                    <a:lnTo>
                      <a:pt x="64" y="0"/>
                    </a:lnTo>
                    <a:lnTo>
                      <a:pt x="63" y="0"/>
                    </a:lnTo>
                    <a:lnTo>
                      <a:pt x="63" y="0"/>
                    </a:lnTo>
                    <a:lnTo>
                      <a:pt x="61" y="0"/>
                    </a:lnTo>
                    <a:lnTo>
                      <a:pt x="60" y="0"/>
                    </a:lnTo>
                    <a:lnTo>
                      <a:pt x="58" y="0"/>
                    </a:lnTo>
                    <a:lnTo>
                      <a:pt x="58" y="0"/>
                    </a:lnTo>
                    <a:lnTo>
                      <a:pt x="57" y="0"/>
                    </a:lnTo>
                    <a:lnTo>
                      <a:pt x="61" y="3"/>
                    </a:lnTo>
                    <a:lnTo>
                      <a:pt x="67" y="7"/>
                    </a:lnTo>
                    <a:lnTo>
                      <a:pt x="69" y="7"/>
                    </a:lnTo>
                    <a:lnTo>
                      <a:pt x="69" y="7"/>
                    </a:lnTo>
                    <a:lnTo>
                      <a:pt x="70" y="7"/>
                    </a:lnTo>
                    <a:lnTo>
                      <a:pt x="71" y="7"/>
                    </a:lnTo>
                    <a:lnTo>
                      <a:pt x="71" y="9"/>
                    </a:lnTo>
                    <a:lnTo>
                      <a:pt x="73" y="9"/>
                    </a:lnTo>
                    <a:lnTo>
                      <a:pt x="73" y="9"/>
                    </a:lnTo>
                    <a:lnTo>
                      <a:pt x="74" y="10"/>
                    </a:lnTo>
                    <a:close/>
                    <a:moveTo>
                      <a:pt x="5" y="15"/>
                    </a:moveTo>
                    <a:lnTo>
                      <a:pt x="3" y="18"/>
                    </a:lnTo>
                    <a:lnTo>
                      <a:pt x="0" y="25"/>
                    </a:lnTo>
                    <a:lnTo>
                      <a:pt x="0" y="34"/>
                    </a:lnTo>
                    <a:lnTo>
                      <a:pt x="0" y="42"/>
                    </a:lnTo>
                    <a:lnTo>
                      <a:pt x="2" y="47"/>
                    </a:lnTo>
                    <a:lnTo>
                      <a:pt x="2" y="45"/>
                    </a:lnTo>
                    <a:lnTo>
                      <a:pt x="3" y="45"/>
                    </a:lnTo>
                    <a:lnTo>
                      <a:pt x="3" y="45"/>
                    </a:lnTo>
                    <a:lnTo>
                      <a:pt x="3" y="45"/>
                    </a:lnTo>
                    <a:lnTo>
                      <a:pt x="3" y="45"/>
                    </a:lnTo>
                    <a:lnTo>
                      <a:pt x="5" y="44"/>
                    </a:lnTo>
                    <a:lnTo>
                      <a:pt x="5" y="44"/>
                    </a:lnTo>
                    <a:lnTo>
                      <a:pt x="5" y="44"/>
                    </a:lnTo>
                    <a:lnTo>
                      <a:pt x="5" y="41"/>
                    </a:lnTo>
                    <a:lnTo>
                      <a:pt x="3" y="34"/>
                    </a:lnTo>
                    <a:lnTo>
                      <a:pt x="5" y="26"/>
                    </a:lnTo>
                    <a:lnTo>
                      <a:pt x="6" y="19"/>
                    </a:lnTo>
                    <a:lnTo>
                      <a:pt x="10" y="13"/>
                    </a:lnTo>
                    <a:lnTo>
                      <a:pt x="10" y="12"/>
                    </a:lnTo>
                    <a:lnTo>
                      <a:pt x="10" y="12"/>
                    </a:lnTo>
                    <a:lnTo>
                      <a:pt x="9" y="12"/>
                    </a:lnTo>
                    <a:lnTo>
                      <a:pt x="9" y="13"/>
                    </a:lnTo>
                    <a:lnTo>
                      <a:pt x="7" y="13"/>
                    </a:lnTo>
                    <a:lnTo>
                      <a:pt x="7" y="13"/>
                    </a:lnTo>
                    <a:lnTo>
                      <a:pt x="6" y="15"/>
                    </a:lnTo>
                    <a:lnTo>
                      <a:pt x="6" y="15"/>
                    </a:lnTo>
                    <a:lnTo>
                      <a:pt x="5" y="15"/>
                    </a:lnTo>
                    <a:close/>
                  </a:path>
                </a:pathLst>
              </a:custGeom>
              <a:solidFill>
                <a:srgbClr val="5AA9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2" name="Freeform 980"/>
              <p:cNvSpPr>
                <a:spLocks noEditPoints="1"/>
              </p:cNvSpPr>
              <p:nvPr/>
            </p:nvSpPr>
            <p:spPr bwMode="auto">
              <a:xfrm>
                <a:off x="788" y="2300"/>
                <a:ext cx="76" cy="47"/>
              </a:xfrm>
              <a:custGeom>
                <a:avLst/>
                <a:gdLst>
                  <a:gd name="T0" fmla="*/ 76 w 76"/>
                  <a:gd name="T1" fmla="*/ 34 h 47"/>
                  <a:gd name="T2" fmla="*/ 76 w 76"/>
                  <a:gd name="T3" fmla="*/ 34 h 47"/>
                  <a:gd name="T4" fmla="*/ 76 w 76"/>
                  <a:gd name="T5" fmla="*/ 34 h 47"/>
                  <a:gd name="T6" fmla="*/ 76 w 76"/>
                  <a:gd name="T7" fmla="*/ 34 h 47"/>
                  <a:gd name="T8" fmla="*/ 76 w 76"/>
                  <a:gd name="T9" fmla="*/ 34 h 47"/>
                  <a:gd name="T10" fmla="*/ 74 w 76"/>
                  <a:gd name="T11" fmla="*/ 41 h 47"/>
                  <a:gd name="T12" fmla="*/ 73 w 76"/>
                  <a:gd name="T13" fmla="*/ 45 h 47"/>
                  <a:gd name="T14" fmla="*/ 73 w 76"/>
                  <a:gd name="T15" fmla="*/ 42 h 47"/>
                  <a:gd name="T16" fmla="*/ 74 w 76"/>
                  <a:gd name="T17" fmla="*/ 39 h 47"/>
                  <a:gd name="T18" fmla="*/ 74 w 76"/>
                  <a:gd name="T19" fmla="*/ 36 h 47"/>
                  <a:gd name="T20" fmla="*/ 76 w 76"/>
                  <a:gd name="T21" fmla="*/ 34 h 47"/>
                  <a:gd name="T22" fmla="*/ 64 w 76"/>
                  <a:gd name="T23" fmla="*/ 7 h 47"/>
                  <a:gd name="T24" fmla="*/ 54 w 76"/>
                  <a:gd name="T25" fmla="*/ 0 h 47"/>
                  <a:gd name="T26" fmla="*/ 51 w 76"/>
                  <a:gd name="T27" fmla="*/ 0 h 47"/>
                  <a:gd name="T28" fmla="*/ 50 w 76"/>
                  <a:gd name="T29" fmla="*/ 0 h 47"/>
                  <a:gd name="T30" fmla="*/ 47 w 76"/>
                  <a:gd name="T31" fmla="*/ 0 h 47"/>
                  <a:gd name="T32" fmla="*/ 44 w 76"/>
                  <a:gd name="T33" fmla="*/ 0 h 47"/>
                  <a:gd name="T34" fmla="*/ 51 w 76"/>
                  <a:gd name="T35" fmla="*/ 3 h 47"/>
                  <a:gd name="T36" fmla="*/ 58 w 76"/>
                  <a:gd name="T37" fmla="*/ 7 h 47"/>
                  <a:gd name="T38" fmla="*/ 60 w 76"/>
                  <a:gd name="T39" fmla="*/ 7 h 47"/>
                  <a:gd name="T40" fmla="*/ 60 w 76"/>
                  <a:gd name="T41" fmla="*/ 7 h 47"/>
                  <a:gd name="T42" fmla="*/ 61 w 76"/>
                  <a:gd name="T43" fmla="*/ 7 h 47"/>
                  <a:gd name="T44" fmla="*/ 61 w 76"/>
                  <a:gd name="T45" fmla="*/ 7 h 47"/>
                  <a:gd name="T46" fmla="*/ 63 w 76"/>
                  <a:gd name="T47" fmla="*/ 7 h 47"/>
                  <a:gd name="T48" fmla="*/ 63 w 76"/>
                  <a:gd name="T49" fmla="*/ 7 h 47"/>
                  <a:gd name="T50" fmla="*/ 64 w 76"/>
                  <a:gd name="T51" fmla="*/ 7 h 47"/>
                  <a:gd name="T52" fmla="*/ 64 w 76"/>
                  <a:gd name="T53" fmla="*/ 7 h 47"/>
                  <a:gd name="T54" fmla="*/ 7 w 76"/>
                  <a:gd name="T55" fmla="*/ 13 h 47"/>
                  <a:gd name="T56" fmla="*/ 2 w 76"/>
                  <a:gd name="T57" fmla="*/ 26 h 47"/>
                  <a:gd name="T58" fmla="*/ 2 w 76"/>
                  <a:gd name="T59" fmla="*/ 41 h 47"/>
                  <a:gd name="T60" fmla="*/ 2 w 76"/>
                  <a:gd name="T61" fmla="*/ 44 h 47"/>
                  <a:gd name="T62" fmla="*/ 3 w 76"/>
                  <a:gd name="T63" fmla="*/ 42 h 47"/>
                  <a:gd name="T64" fmla="*/ 3 w 76"/>
                  <a:gd name="T65" fmla="*/ 42 h 47"/>
                  <a:gd name="T66" fmla="*/ 4 w 76"/>
                  <a:gd name="T67" fmla="*/ 41 h 47"/>
                  <a:gd name="T68" fmla="*/ 4 w 76"/>
                  <a:gd name="T69" fmla="*/ 41 h 47"/>
                  <a:gd name="T70" fmla="*/ 4 w 76"/>
                  <a:gd name="T71" fmla="*/ 26 h 47"/>
                  <a:gd name="T72" fmla="*/ 9 w 76"/>
                  <a:gd name="T73" fmla="*/ 15 h 47"/>
                  <a:gd name="T74" fmla="*/ 16 w 76"/>
                  <a:gd name="T75" fmla="*/ 7 h 47"/>
                  <a:gd name="T76" fmla="*/ 13 w 76"/>
                  <a:gd name="T77" fmla="*/ 9 h 47"/>
                  <a:gd name="T78" fmla="*/ 12 w 76"/>
                  <a:gd name="T79" fmla="*/ 10 h 47"/>
                  <a:gd name="T80" fmla="*/ 10 w 76"/>
                  <a:gd name="T81" fmla="*/ 10 h 47"/>
                  <a:gd name="T82" fmla="*/ 7 w 76"/>
                  <a:gd name="T83"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6" h="47">
                    <a:moveTo>
                      <a:pt x="76" y="34"/>
                    </a:moveTo>
                    <a:lnTo>
                      <a:pt x="76" y="34"/>
                    </a:lnTo>
                    <a:lnTo>
                      <a:pt x="76" y="34"/>
                    </a:lnTo>
                    <a:lnTo>
                      <a:pt x="76" y="34"/>
                    </a:lnTo>
                    <a:lnTo>
                      <a:pt x="76" y="34"/>
                    </a:lnTo>
                    <a:lnTo>
                      <a:pt x="76" y="34"/>
                    </a:lnTo>
                    <a:lnTo>
                      <a:pt x="76" y="34"/>
                    </a:lnTo>
                    <a:lnTo>
                      <a:pt x="76" y="34"/>
                    </a:lnTo>
                    <a:lnTo>
                      <a:pt x="76" y="34"/>
                    </a:lnTo>
                    <a:lnTo>
                      <a:pt x="76" y="34"/>
                    </a:lnTo>
                    <a:lnTo>
                      <a:pt x="76" y="34"/>
                    </a:lnTo>
                    <a:lnTo>
                      <a:pt x="74" y="41"/>
                    </a:lnTo>
                    <a:lnTo>
                      <a:pt x="73" y="47"/>
                    </a:lnTo>
                    <a:lnTo>
                      <a:pt x="73" y="45"/>
                    </a:lnTo>
                    <a:lnTo>
                      <a:pt x="73" y="44"/>
                    </a:lnTo>
                    <a:lnTo>
                      <a:pt x="73" y="42"/>
                    </a:lnTo>
                    <a:lnTo>
                      <a:pt x="73" y="41"/>
                    </a:lnTo>
                    <a:lnTo>
                      <a:pt x="74" y="39"/>
                    </a:lnTo>
                    <a:lnTo>
                      <a:pt x="74" y="38"/>
                    </a:lnTo>
                    <a:lnTo>
                      <a:pt x="74" y="36"/>
                    </a:lnTo>
                    <a:lnTo>
                      <a:pt x="74" y="35"/>
                    </a:lnTo>
                    <a:lnTo>
                      <a:pt x="76" y="34"/>
                    </a:lnTo>
                    <a:lnTo>
                      <a:pt x="76" y="34"/>
                    </a:lnTo>
                    <a:close/>
                    <a:moveTo>
                      <a:pt x="64" y="7"/>
                    </a:moveTo>
                    <a:lnTo>
                      <a:pt x="58" y="3"/>
                    </a:lnTo>
                    <a:lnTo>
                      <a:pt x="54" y="0"/>
                    </a:lnTo>
                    <a:lnTo>
                      <a:pt x="52" y="0"/>
                    </a:lnTo>
                    <a:lnTo>
                      <a:pt x="51" y="0"/>
                    </a:lnTo>
                    <a:lnTo>
                      <a:pt x="50" y="0"/>
                    </a:lnTo>
                    <a:lnTo>
                      <a:pt x="50" y="0"/>
                    </a:lnTo>
                    <a:lnTo>
                      <a:pt x="48" y="0"/>
                    </a:lnTo>
                    <a:lnTo>
                      <a:pt x="47" y="0"/>
                    </a:lnTo>
                    <a:lnTo>
                      <a:pt x="45" y="0"/>
                    </a:lnTo>
                    <a:lnTo>
                      <a:pt x="44" y="0"/>
                    </a:lnTo>
                    <a:lnTo>
                      <a:pt x="45" y="0"/>
                    </a:lnTo>
                    <a:lnTo>
                      <a:pt x="51" y="3"/>
                    </a:lnTo>
                    <a:lnTo>
                      <a:pt x="57" y="6"/>
                    </a:lnTo>
                    <a:lnTo>
                      <a:pt x="58" y="7"/>
                    </a:lnTo>
                    <a:lnTo>
                      <a:pt x="60" y="7"/>
                    </a:lnTo>
                    <a:lnTo>
                      <a:pt x="60" y="7"/>
                    </a:lnTo>
                    <a:lnTo>
                      <a:pt x="60" y="7"/>
                    </a:lnTo>
                    <a:lnTo>
                      <a:pt x="60" y="7"/>
                    </a:lnTo>
                    <a:lnTo>
                      <a:pt x="60" y="7"/>
                    </a:lnTo>
                    <a:lnTo>
                      <a:pt x="61" y="7"/>
                    </a:lnTo>
                    <a:lnTo>
                      <a:pt x="61" y="7"/>
                    </a:lnTo>
                    <a:lnTo>
                      <a:pt x="61" y="7"/>
                    </a:lnTo>
                    <a:lnTo>
                      <a:pt x="61" y="7"/>
                    </a:lnTo>
                    <a:lnTo>
                      <a:pt x="63" y="7"/>
                    </a:lnTo>
                    <a:lnTo>
                      <a:pt x="63" y="7"/>
                    </a:lnTo>
                    <a:lnTo>
                      <a:pt x="63" y="7"/>
                    </a:lnTo>
                    <a:lnTo>
                      <a:pt x="63" y="7"/>
                    </a:lnTo>
                    <a:lnTo>
                      <a:pt x="64" y="7"/>
                    </a:lnTo>
                    <a:lnTo>
                      <a:pt x="64" y="7"/>
                    </a:lnTo>
                    <a:lnTo>
                      <a:pt x="64" y="7"/>
                    </a:lnTo>
                    <a:close/>
                    <a:moveTo>
                      <a:pt x="7" y="12"/>
                    </a:moveTo>
                    <a:lnTo>
                      <a:pt x="7" y="13"/>
                    </a:lnTo>
                    <a:lnTo>
                      <a:pt x="3" y="19"/>
                    </a:lnTo>
                    <a:lnTo>
                      <a:pt x="2" y="26"/>
                    </a:lnTo>
                    <a:lnTo>
                      <a:pt x="0" y="34"/>
                    </a:lnTo>
                    <a:lnTo>
                      <a:pt x="2" y="41"/>
                    </a:lnTo>
                    <a:lnTo>
                      <a:pt x="2" y="44"/>
                    </a:lnTo>
                    <a:lnTo>
                      <a:pt x="2" y="44"/>
                    </a:lnTo>
                    <a:lnTo>
                      <a:pt x="3" y="42"/>
                    </a:lnTo>
                    <a:lnTo>
                      <a:pt x="3" y="42"/>
                    </a:lnTo>
                    <a:lnTo>
                      <a:pt x="3" y="42"/>
                    </a:lnTo>
                    <a:lnTo>
                      <a:pt x="3" y="42"/>
                    </a:lnTo>
                    <a:lnTo>
                      <a:pt x="4" y="42"/>
                    </a:lnTo>
                    <a:lnTo>
                      <a:pt x="4" y="41"/>
                    </a:lnTo>
                    <a:lnTo>
                      <a:pt x="4" y="41"/>
                    </a:lnTo>
                    <a:lnTo>
                      <a:pt x="4" y="41"/>
                    </a:lnTo>
                    <a:lnTo>
                      <a:pt x="3" y="34"/>
                    </a:lnTo>
                    <a:lnTo>
                      <a:pt x="4" y="26"/>
                    </a:lnTo>
                    <a:lnTo>
                      <a:pt x="6" y="21"/>
                    </a:lnTo>
                    <a:lnTo>
                      <a:pt x="9" y="15"/>
                    </a:lnTo>
                    <a:lnTo>
                      <a:pt x="13" y="10"/>
                    </a:lnTo>
                    <a:lnTo>
                      <a:pt x="16" y="7"/>
                    </a:lnTo>
                    <a:lnTo>
                      <a:pt x="15" y="9"/>
                    </a:lnTo>
                    <a:lnTo>
                      <a:pt x="13" y="9"/>
                    </a:lnTo>
                    <a:lnTo>
                      <a:pt x="13" y="9"/>
                    </a:lnTo>
                    <a:lnTo>
                      <a:pt x="12" y="10"/>
                    </a:lnTo>
                    <a:lnTo>
                      <a:pt x="10" y="10"/>
                    </a:lnTo>
                    <a:lnTo>
                      <a:pt x="10" y="10"/>
                    </a:lnTo>
                    <a:lnTo>
                      <a:pt x="9" y="12"/>
                    </a:lnTo>
                    <a:lnTo>
                      <a:pt x="7" y="12"/>
                    </a:lnTo>
                    <a:close/>
                  </a:path>
                </a:pathLst>
              </a:custGeom>
              <a:solidFill>
                <a:srgbClr val="5BAC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3" name="Freeform 981"/>
              <p:cNvSpPr>
                <a:spLocks/>
              </p:cNvSpPr>
              <p:nvPr/>
            </p:nvSpPr>
            <p:spPr bwMode="auto">
              <a:xfrm>
                <a:off x="791" y="2300"/>
                <a:ext cx="55" cy="41"/>
              </a:xfrm>
              <a:custGeom>
                <a:avLst/>
                <a:gdLst>
                  <a:gd name="T0" fmla="*/ 55 w 55"/>
                  <a:gd name="T1" fmla="*/ 7 h 41"/>
                  <a:gd name="T2" fmla="*/ 54 w 55"/>
                  <a:gd name="T3" fmla="*/ 6 h 41"/>
                  <a:gd name="T4" fmla="*/ 48 w 55"/>
                  <a:gd name="T5" fmla="*/ 3 h 41"/>
                  <a:gd name="T6" fmla="*/ 42 w 55"/>
                  <a:gd name="T7" fmla="*/ 0 h 41"/>
                  <a:gd name="T8" fmla="*/ 41 w 55"/>
                  <a:gd name="T9" fmla="*/ 0 h 41"/>
                  <a:gd name="T10" fmla="*/ 38 w 55"/>
                  <a:gd name="T11" fmla="*/ 0 h 41"/>
                  <a:gd name="T12" fmla="*/ 35 w 55"/>
                  <a:gd name="T13" fmla="*/ 2 h 41"/>
                  <a:gd name="T14" fmla="*/ 31 w 55"/>
                  <a:gd name="T15" fmla="*/ 2 h 41"/>
                  <a:gd name="T16" fmla="*/ 28 w 55"/>
                  <a:gd name="T17" fmla="*/ 3 h 41"/>
                  <a:gd name="T18" fmla="*/ 23 w 55"/>
                  <a:gd name="T19" fmla="*/ 5 h 41"/>
                  <a:gd name="T20" fmla="*/ 20 w 55"/>
                  <a:gd name="T21" fmla="*/ 5 h 41"/>
                  <a:gd name="T22" fmla="*/ 16 w 55"/>
                  <a:gd name="T23" fmla="*/ 6 h 41"/>
                  <a:gd name="T24" fmla="*/ 13 w 55"/>
                  <a:gd name="T25" fmla="*/ 7 h 41"/>
                  <a:gd name="T26" fmla="*/ 10 w 55"/>
                  <a:gd name="T27" fmla="*/ 10 h 41"/>
                  <a:gd name="T28" fmla="*/ 6 w 55"/>
                  <a:gd name="T29" fmla="*/ 15 h 41"/>
                  <a:gd name="T30" fmla="*/ 3 w 55"/>
                  <a:gd name="T31" fmla="*/ 21 h 41"/>
                  <a:gd name="T32" fmla="*/ 1 w 55"/>
                  <a:gd name="T33" fmla="*/ 26 h 41"/>
                  <a:gd name="T34" fmla="*/ 0 w 55"/>
                  <a:gd name="T35" fmla="*/ 34 h 41"/>
                  <a:gd name="T36" fmla="*/ 1 w 55"/>
                  <a:gd name="T37" fmla="*/ 41 h 41"/>
                  <a:gd name="T38" fmla="*/ 1 w 55"/>
                  <a:gd name="T39" fmla="*/ 41 h 41"/>
                  <a:gd name="T40" fmla="*/ 1 w 55"/>
                  <a:gd name="T41" fmla="*/ 41 h 41"/>
                  <a:gd name="T42" fmla="*/ 3 w 55"/>
                  <a:gd name="T43" fmla="*/ 41 h 41"/>
                  <a:gd name="T44" fmla="*/ 3 w 55"/>
                  <a:gd name="T45" fmla="*/ 39 h 41"/>
                  <a:gd name="T46" fmla="*/ 3 w 55"/>
                  <a:gd name="T47" fmla="*/ 39 h 41"/>
                  <a:gd name="T48" fmla="*/ 3 w 55"/>
                  <a:gd name="T49" fmla="*/ 39 h 41"/>
                  <a:gd name="T50" fmla="*/ 4 w 55"/>
                  <a:gd name="T51" fmla="*/ 39 h 41"/>
                  <a:gd name="T52" fmla="*/ 4 w 55"/>
                  <a:gd name="T53" fmla="*/ 39 h 41"/>
                  <a:gd name="T54" fmla="*/ 4 w 55"/>
                  <a:gd name="T55" fmla="*/ 38 h 41"/>
                  <a:gd name="T56" fmla="*/ 4 w 55"/>
                  <a:gd name="T57" fmla="*/ 34 h 41"/>
                  <a:gd name="T58" fmla="*/ 4 w 55"/>
                  <a:gd name="T59" fmla="*/ 28 h 41"/>
                  <a:gd name="T60" fmla="*/ 6 w 55"/>
                  <a:gd name="T61" fmla="*/ 22 h 41"/>
                  <a:gd name="T62" fmla="*/ 9 w 55"/>
                  <a:gd name="T63" fmla="*/ 16 h 41"/>
                  <a:gd name="T64" fmla="*/ 13 w 55"/>
                  <a:gd name="T65" fmla="*/ 12 h 41"/>
                  <a:gd name="T66" fmla="*/ 17 w 55"/>
                  <a:gd name="T67" fmla="*/ 9 h 41"/>
                  <a:gd name="T68" fmla="*/ 23 w 55"/>
                  <a:gd name="T69" fmla="*/ 6 h 41"/>
                  <a:gd name="T70" fmla="*/ 29 w 55"/>
                  <a:gd name="T71" fmla="*/ 3 h 41"/>
                  <a:gd name="T72" fmla="*/ 35 w 55"/>
                  <a:gd name="T73" fmla="*/ 3 h 41"/>
                  <a:gd name="T74" fmla="*/ 41 w 55"/>
                  <a:gd name="T75" fmla="*/ 3 h 41"/>
                  <a:gd name="T76" fmla="*/ 47 w 55"/>
                  <a:gd name="T77" fmla="*/ 6 h 41"/>
                  <a:gd name="T78" fmla="*/ 52 w 55"/>
                  <a:gd name="T79" fmla="*/ 9 h 41"/>
                  <a:gd name="T80" fmla="*/ 52 w 55"/>
                  <a:gd name="T81" fmla="*/ 7 h 41"/>
                  <a:gd name="T82" fmla="*/ 52 w 55"/>
                  <a:gd name="T83" fmla="*/ 7 h 41"/>
                  <a:gd name="T84" fmla="*/ 54 w 55"/>
                  <a:gd name="T85" fmla="*/ 7 h 41"/>
                  <a:gd name="T86" fmla="*/ 54 w 55"/>
                  <a:gd name="T87" fmla="*/ 7 h 41"/>
                  <a:gd name="T88" fmla="*/ 54 w 55"/>
                  <a:gd name="T89" fmla="*/ 7 h 41"/>
                  <a:gd name="T90" fmla="*/ 55 w 55"/>
                  <a:gd name="T91" fmla="*/ 7 h 41"/>
                  <a:gd name="T92" fmla="*/ 55 w 55"/>
                  <a:gd name="T93" fmla="*/ 7 h 41"/>
                  <a:gd name="T94" fmla="*/ 55 w 55"/>
                  <a:gd name="T95"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5" h="41">
                    <a:moveTo>
                      <a:pt x="55" y="7"/>
                    </a:moveTo>
                    <a:lnTo>
                      <a:pt x="54" y="6"/>
                    </a:lnTo>
                    <a:lnTo>
                      <a:pt x="48" y="3"/>
                    </a:lnTo>
                    <a:lnTo>
                      <a:pt x="42" y="0"/>
                    </a:lnTo>
                    <a:lnTo>
                      <a:pt x="41" y="0"/>
                    </a:lnTo>
                    <a:lnTo>
                      <a:pt x="38" y="0"/>
                    </a:lnTo>
                    <a:lnTo>
                      <a:pt x="35" y="2"/>
                    </a:lnTo>
                    <a:lnTo>
                      <a:pt x="31" y="2"/>
                    </a:lnTo>
                    <a:lnTo>
                      <a:pt x="28" y="3"/>
                    </a:lnTo>
                    <a:lnTo>
                      <a:pt x="23" y="5"/>
                    </a:lnTo>
                    <a:lnTo>
                      <a:pt x="20" y="5"/>
                    </a:lnTo>
                    <a:lnTo>
                      <a:pt x="16" y="6"/>
                    </a:lnTo>
                    <a:lnTo>
                      <a:pt x="13" y="7"/>
                    </a:lnTo>
                    <a:lnTo>
                      <a:pt x="10" y="10"/>
                    </a:lnTo>
                    <a:lnTo>
                      <a:pt x="6" y="15"/>
                    </a:lnTo>
                    <a:lnTo>
                      <a:pt x="3" y="21"/>
                    </a:lnTo>
                    <a:lnTo>
                      <a:pt x="1" y="26"/>
                    </a:lnTo>
                    <a:lnTo>
                      <a:pt x="0" y="34"/>
                    </a:lnTo>
                    <a:lnTo>
                      <a:pt x="1" y="41"/>
                    </a:lnTo>
                    <a:lnTo>
                      <a:pt x="1" y="41"/>
                    </a:lnTo>
                    <a:lnTo>
                      <a:pt x="1" y="41"/>
                    </a:lnTo>
                    <a:lnTo>
                      <a:pt x="3" y="41"/>
                    </a:lnTo>
                    <a:lnTo>
                      <a:pt x="3" y="39"/>
                    </a:lnTo>
                    <a:lnTo>
                      <a:pt x="3" y="39"/>
                    </a:lnTo>
                    <a:lnTo>
                      <a:pt x="3" y="39"/>
                    </a:lnTo>
                    <a:lnTo>
                      <a:pt x="4" y="39"/>
                    </a:lnTo>
                    <a:lnTo>
                      <a:pt x="4" y="39"/>
                    </a:lnTo>
                    <a:lnTo>
                      <a:pt x="4" y="38"/>
                    </a:lnTo>
                    <a:lnTo>
                      <a:pt x="4" y="34"/>
                    </a:lnTo>
                    <a:lnTo>
                      <a:pt x="4" y="28"/>
                    </a:lnTo>
                    <a:lnTo>
                      <a:pt x="6" y="22"/>
                    </a:lnTo>
                    <a:lnTo>
                      <a:pt x="9" y="16"/>
                    </a:lnTo>
                    <a:lnTo>
                      <a:pt x="13" y="12"/>
                    </a:lnTo>
                    <a:lnTo>
                      <a:pt x="17" y="9"/>
                    </a:lnTo>
                    <a:lnTo>
                      <a:pt x="23" y="6"/>
                    </a:lnTo>
                    <a:lnTo>
                      <a:pt x="29" y="3"/>
                    </a:lnTo>
                    <a:lnTo>
                      <a:pt x="35" y="3"/>
                    </a:lnTo>
                    <a:lnTo>
                      <a:pt x="41" y="3"/>
                    </a:lnTo>
                    <a:lnTo>
                      <a:pt x="47" y="6"/>
                    </a:lnTo>
                    <a:lnTo>
                      <a:pt x="52" y="9"/>
                    </a:lnTo>
                    <a:lnTo>
                      <a:pt x="52" y="7"/>
                    </a:lnTo>
                    <a:lnTo>
                      <a:pt x="52" y="7"/>
                    </a:lnTo>
                    <a:lnTo>
                      <a:pt x="54" y="7"/>
                    </a:lnTo>
                    <a:lnTo>
                      <a:pt x="54" y="7"/>
                    </a:lnTo>
                    <a:lnTo>
                      <a:pt x="54" y="7"/>
                    </a:lnTo>
                    <a:lnTo>
                      <a:pt x="55" y="7"/>
                    </a:lnTo>
                    <a:lnTo>
                      <a:pt x="55" y="7"/>
                    </a:lnTo>
                    <a:lnTo>
                      <a:pt x="55" y="7"/>
                    </a:lnTo>
                    <a:close/>
                  </a:path>
                </a:pathLst>
              </a:custGeom>
              <a:solidFill>
                <a:srgbClr val="5CAF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4" name="Freeform 982"/>
              <p:cNvSpPr>
                <a:spLocks/>
              </p:cNvSpPr>
              <p:nvPr/>
            </p:nvSpPr>
            <p:spPr bwMode="auto">
              <a:xfrm>
                <a:off x="795" y="2303"/>
                <a:ext cx="48" cy="35"/>
              </a:xfrm>
              <a:custGeom>
                <a:avLst/>
                <a:gdLst>
                  <a:gd name="T0" fmla="*/ 48 w 48"/>
                  <a:gd name="T1" fmla="*/ 6 h 35"/>
                  <a:gd name="T2" fmla="*/ 43 w 48"/>
                  <a:gd name="T3" fmla="*/ 3 h 35"/>
                  <a:gd name="T4" fmla="*/ 37 w 48"/>
                  <a:gd name="T5" fmla="*/ 0 h 35"/>
                  <a:gd name="T6" fmla="*/ 31 w 48"/>
                  <a:gd name="T7" fmla="*/ 0 h 35"/>
                  <a:gd name="T8" fmla="*/ 25 w 48"/>
                  <a:gd name="T9" fmla="*/ 0 h 35"/>
                  <a:gd name="T10" fmla="*/ 19 w 48"/>
                  <a:gd name="T11" fmla="*/ 3 h 35"/>
                  <a:gd name="T12" fmla="*/ 13 w 48"/>
                  <a:gd name="T13" fmla="*/ 6 h 35"/>
                  <a:gd name="T14" fmla="*/ 9 w 48"/>
                  <a:gd name="T15" fmla="*/ 9 h 35"/>
                  <a:gd name="T16" fmla="*/ 5 w 48"/>
                  <a:gd name="T17" fmla="*/ 13 h 35"/>
                  <a:gd name="T18" fmla="*/ 2 w 48"/>
                  <a:gd name="T19" fmla="*/ 19 h 35"/>
                  <a:gd name="T20" fmla="*/ 0 w 48"/>
                  <a:gd name="T21" fmla="*/ 25 h 35"/>
                  <a:gd name="T22" fmla="*/ 0 w 48"/>
                  <a:gd name="T23" fmla="*/ 31 h 35"/>
                  <a:gd name="T24" fmla="*/ 0 w 48"/>
                  <a:gd name="T25" fmla="*/ 35 h 35"/>
                  <a:gd name="T26" fmla="*/ 0 w 48"/>
                  <a:gd name="T27" fmla="*/ 35 h 35"/>
                  <a:gd name="T28" fmla="*/ 2 w 48"/>
                  <a:gd name="T29" fmla="*/ 35 h 35"/>
                  <a:gd name="T30" fmla="*/ 2 w 48"/>
                  <a:gd name="T31" fmla="*/ 35 h 35"/>
                  <a:gd name="T32" fmla="*/ 2 w 48"/>
                  <a:gd name="T33" fmla="*/ 33 h 35"/>
                  <a:gd name="T34" fmla="*/ 2 w 48"/>
                  <a:gd name="T35" fmla="*/ 33 h 35"/>
                  <a:gd name="T36" fmla="*/ 3 w 48"/>
                  <a:gd name="T37" fmla="*/ 33 h 35"/>
                  <a:gd name="T38" fmla="*/ 3 w 48"/>
                  <a:gd name="T39" fmla="*/ 33 h 35"/>
                  <a:gd name="T40" fmla="*/ 3 w 48"/>
                  <a:gd name="T41" fmla="*/ 32 h 35"/>
                  <a:gd name="T42" fmla="*/ 3 w 48"/>
                  <a:gd name="T43" fmla="*/ 31 h 35"/>
                  <a:gd name="T44" fmla="*/ 5 w 48"/>
                  <a:gd name="T45" fmla="*/ 25 h 35"/>
                  <a:gd name="T46" fmla="*/ 6 w 48"/>
                  <a:gd name="T47" fmla="*/ 20 h 35"/>
                  <a:gd name="T48" fmla="*/ 8 w 48"/>
                  <a:gd name="T49" fmla="*/ 16 h 35"/>
                  <a:gd name="T50" fmla="*/ 12 w 48"/>
                  <a:gd name="T51" fmla="*/ 12 h 35"/>
                  <a:gd name="T52" fmla="*/ 15 w 48"/>
                  <a:gd name="T53" fmla="*/ 9 h 35"/>
                  <a:gd name="T54" fmla="*/ 21 w 48"/>
                  <a:gd name="T55" fmla="*/ 6 h 35"/>
                  <a:gd name="T56" fmla="*/ 25 w 48"/>
                  <a:gd name="T57" fmla="*/ 4 h 35"/>
                  <a:gd name="T58" fmla="*/ 31 w 48"/>
                  <a:gd name="T59" fmla="*/ 3 h 35"/>
                  <a:gd name="T60" fmla="*/ 37 w 48"/>
                  <a:gd name="T61" fmla="*/ 4 h 35"/>
                  <a:gd name="T62" fmla="*/ 41 w 48"/>
                  <a:gd name="T63" fmla="*/ 6 h 35"/>
                  <a:gd name="T64" fmla="*/ 44 w 48"/>
                  <a:gd name="T65" fmla="*/ 7 h 35"/>
                  <a:gd name="T66" fmla="*/ 44 w 48"/>
                  <a:gd name="T67" fmla="*/ 6 h 35"/>
                  <a:gd name="T68" fmla="*/ 44 w 48"/>
                  <a:gd name="T69" fmla="*/ 6 h 35"/>
                  <a:gd name="T70" fmla="*/ 45 w 48"/>
                  <a:gd name="T71" fmla="*/ 6 h 35"/>
                  <a:gd name="T72" fmla="*/ 45 w 48"/>
                  <a:gd name="T73" fmla="*/ 6 h 35"/>
                  <a:gd name="T74" fmla="*/ 45 w 48"/>
                  <a:gd name="T75" fmla="*/ 6 h 35"/>
                  <a:gd name="T76" fmla="*/ 47 w 48"/>
                  <a:gd name="T77" fmla="*/ 6 h 35"/>
                  <a:gd name="T78" fmla="*/ 47 w 48"/>
                  <a:gd name="T79" fmla="*/ 6 h 35"/>
                  <a:gd name="T80" fmla="*/ 48 w 48"/>
                  <a:gd name="T81"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 h="35">
                    <a:moveTo>
                      <a:pt x="48" y="6"/>
                    </a:moveTo>
                    <a:lnTo>
                      <a:pt x="43" y="3"/>
                    </a:lnTo>
                    <a:lnTo>
                      <a:pt x="37" y="0"/>
                    </a:lnTo>
                    <a:lnTo>
                      <a:pt x="31" y="0"/>
                    </a:lnTo>
                    <a:lnTo>
                      <a:pt x="25" y="0"/>
                    </a:lnTo>
                    <a:lnTo>
                      <a:pt x="19" y="3"/>
                    </a:lnTo>
                    <a:lnTo>
                      <a:pt x="13" y="6"/>
                    </a:lnTo>
                    <a:lnTo>
                      <a:pt x="9" y="9"/>
                    </a:lnTo>
                    <a:lnTo>
                      <a:pt x="5" y="13"/>
                    </a:lnTo>
                    <a:lnTo>
                      <a:pt x="2" y="19"/>
                    </a:lnTo>
                    <a:lnTo>
                      <a:pt x="0" y="25"/>
                    </a:lnTo>
                    <a:lnTo>
                      <a:pt x="0" y="31"/>
                    </a:lnTo>
                    <a:lnTo>
                      <a:pt x="0" y="35"/>
                    </a:lnTo>
                    <a:lnTo>
                      <a:pt x="0" y="35"/>
                    </a:lnTo>
                    <a:lnTo>
                      <a:pt x="2" y="35"/>
                    </a:lnTo>
                    <a:lnTo>
                      <a:pt x="2" y="35"/>
                    </a:lnTo>
                    <a:lnTo>
                      <a:pt x="2" y="33"/>
                    </a:lnTo>
                    <a:lnTo>
                      <a:pt x="2" y="33"/>
                    </a:lnTo>
                    <a:lnTo>
                      <a:pt x="3" y="33"/>
                    </a:lnTo>
                    <a:lnTo>
                      <a:pt x="3" y="33"/>
                    </a:lnTo>
                    <a:lnTo>
                      <a:pt x="3" y="32"/>
                    </a:lnTo>
                    <a:lnTo>
                      <a:pt x="3" y="31"/>
                    </a:lnTo>
                    <a:lnTo>
                      <a:pt x="5" y="25"/>
                    </a:lnTo>
                    <a:lnTo>
                      <a:pt x="6" y="20"/>
                    </a:lnTo>
                    <a:lnTo>
                      <a:pt x="8" y="16"/>
                    </a:lnTo>
                    <a:lnTo>
                      <a:pt x="12" y="12"/>
                    </a:lnTo>
                    <a:lnTo>
                      <a:pt x="15" y="9"/>
                    </a:lnTo>
                    <a:lnTo>
                      <a:pt x="21" y="6"/>
                    </a:lnTo>
                    <a:lnTo>
                      <a:pt x="25" y="4"/>
                    </a:lnTo>
                    <a:lnTo>
                      <a:pt x="31" y="3"/>
                    </a:lnTo>
                    <a:lnTo>
                      <a:pt x="37" y="4"/>
                    </a:lnTo>
                    <a:lnTo>
                      <a:pt x="41" y="6"/>
                    </a:lnTo>
                    <a:lnTo>
                      <a:pt x="44" y="7"/>
                    </a:lnTo>
                    <a:lnTo>
                      <a:pt x="44" y="6"/>
                    </a:lnTo>
                    <a:lnTo>
                      <a:pt x="44" y="6"/>
                    </a:lnTo>
                    <a:lnTo>
                      <a:pt x="45" y="6"/>
                    </a:lnTo>
                    <a:lnTo>
                      <a:pt x="45" y="6"/>
                    </a:lnTo>
                    <a:lnTo>
                      <a:pt x="45" y="6"/>
                    </a:lnTo>
                    <a:lnTo>
                      <a:pt x="47" y="6"/>
                    </a:lnTo>
                    <a:lnTo>
                      <a:pt x="47" y="6"/>
                    </a:lnTo>
                    <a:lnTo>
                      <a:pt x="48" y="6"/>
                    </a:lnTo>
                    <a:close/>
                  </a:path>
                </a:pathLst>
              </a:custGeom>
              <a:solidFill>
                <a:srgbClr val="5DB3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5" name="Freeform 983"/>
              <p:cNvSpPr>
                <a:spLocks/>
              </p:cNvSpPr>
              <p:nvPr/>
            </p:nvSpPr>
            <p:spPr bwMode="auto">
              <a:xfrm>
                <a:off x="798" y="2306"/>
                <a:ext cx="41" cy="29"/>
              </a:xfrm>
              <a:custGeom>
                <a:avLst/>
                <a:gdLst>
                  <a:gd name="T0" fmla="*/ 41 w 41"/>
                  <a:gd name="T1" fmla="*/ 4 h 29"/>
                  <a:gd name="T2" fmla="*/ 38 w 41"/>
                  <a:gd name="T3" fmla="*/ 3 h 29"/>
                  <a:gd name="T4" fmla="*/ 34 w 41"/>
                  <a:gd name="T5" fmla="*/ 1 h 29"/>
                  <a:gd name="T6" fmla="*/ 28 w 41"/>
                  <a:gd name="T7" fmla="*/ 0 h 29"/>
                  <a:gd name="T8" fmla="*/ 22 w 41"/>
                  <a:gd name="T9" fmla="*/ 1 h 29"/>
                  <a:gd name="T10" fmla="*/ 18 w 41"/>
                  <a:gd name="T11" fmla="*/ 3 h 29"/>
                  <a:gd name="T12" fmla="*/ 12 w 41"/>
                  <a:gd name="T13" fmla="*/ 6 h 29"/>
                  <a:gd name="T14" fmla="*/ 9 w 41"/>
                  <a:gd name="T15" fmla="*/ 9 h 29"/>
                  <a:gd name="T16" fmla="*/ 5 w 41"/>
                  <a:gd name="T17" fmla="*/ 13 h 29"/>
                  <a:gd name="T18" fmla="*/ 3 w 41"/>
                  <a:gd name="T19" fmla="*/ 17 h 29"/>
                  <a:gd name="T20" fmla="*/ 2 w 41"/>
                  <a:gd name="T21" fmla="*/ 22 h 29"/>
                  <a:gd name="T22" fmla="*/ 0 w 41"/>
                  <a:gd name="T23" fmla="*/ 28 h 29"/>
                  <a:gd name="T24" fmla="*/ 0 w 41"/>
                  <a:gd name="T25" fmla="*/ 29 h 29"/>
                  <a:gd name="T26" fmla="*/ 2 w 41"/>
                  <a:gd name="T27" fmla="*/ 29 h 29"/>
                  <a:gd name="T28" fmla="*/ 2 w 41"/>
                  <a:gd name="T29" fmla="*/ 29 h 29"/>
                  <a:gd name="T30" fmla="*/ 2 w 41"/>
                  <a:gd name="T31" fmla="*/ 29 h 29"/>
                  <a:gd name="T32" fmla="*/ 2 w 41"/>
                  <a:gd name="T33" fmla="*/ 29 h 29"/>
                  <a:gd name="T34" fmla="*/ 3 w 41"/>
                  <a:gd name="T35" fmla="*/ 28 h 29"/>
                  <a:gd name="T36" fmla="*/ 3 w 41"/>
                  <a:gd name="T37" fmla="*/ 28 h 29"/>
                  <a:gd name="T38" fmla="*/ 3 w 41"/>
                  <a:gd name="T39" fmla="*/ 28 h 29"/>
                  <a:gd name="T40" fmla="*/ 5 w 41"/>
                  <a:gd name="T41" fmla="*/ 28 h 29"/>
                  <a:gd name="T42" fmla="*/ 5 w 41"/>
                  <a:gd name="T43" fmla="*/ 23 h 29"/>
                  <a:gd name="T44" fmla="*/ 6 w 41"/>
                  <a:gd name="T45" fmla="*/ 19 h 29"/>
                  <a:gd name="T46" fmla="*/ 8 w 41"/>
                  <a:gd name="T47" fmla="*/ 15 h 29"/>
                  <a:gd name="T48" fmla="*/ 10 w 41"/>
                  <a:gd name="T49" fmla="*/ 12 h 29"/>
                  <a:gd name="T50" fmla="*/ 15 w 41"/>
                  <a:gd name="T51" fmla="*/ 9 h 29"/>
                  <a:gd name="T52" fmla="*/ 19 w 41"/>
                  <a:gd name="T53" fmla="*/ 6 h 29"/>
                  <a:gd name="T54" fmla="*/ 24 w 41"/>
                  <a:gd name="T55" fmla="*/ 4 h 29"/>
                  <a:gd name="T56" fmla="*/ 28 w 41"/>
                  <a:gd name="T57" fmla="*/ 4 h 29"/>
                  <a:gd name="T58" fmla="*/ 32 w 41"/>
                  <a:gd name="T59" fmla="*/ 4 h 29"/>
                  <a:gd name="T60" fmla="*/ 37 w 41"/>
                  <a:gd name="T61" fmla="*/ 6 h 29"/>
                  <a:gd name="T62" fmla="*/ 37 w 41"/>
                  <a:gd name="T63" fmla="*/ 6 h 29"/>
                  <a:gd name="T64" fmla="*/ 37 w 41"/>
                  <a:gd name="T65" fmla="*/ 4 h 29"/>
                  <a:gd name="T66" fmla="*/ 38 w 41"/>
                  <a:gd name="T67" fmla="*/ 4 h 29"/>
                  <a:gd name="T68" fmla="*/ 38 w 41"/>
                  <a:gd name="T69" fmla="*/ 4 h 29"/>
                  <a:gd name="T70" fmla="*/ 38 w 41"/>
                  <a:gd name="T71" fmla="*/ 4 h 29"/>
                  <a:gd name="T72" fmla="*/ 40 w 41"/>
                  <a:gd name="T73" fmla="*/ 4 h 29"/>
                  <a:gd name="T74" fmla="*/ 40 w 41"/>
                  <a:gd name="T75" fmla="*/ 4 h 29"/>
                  <a:gd name="T76" fmla="*/ 41 w 41"/>
                  <a:gd name="T77"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29">
                    <a:moveTo>
                      <a:pt x="41" y="4"/>
                    </a:moveTo>
                    <a:lnTo>
                      <a:pt x="38" y="3"/>
                    </a:lnTo>
                    <a:lnTo>
                      <a:pt x="34" y="1"/>
                    </a:lnTo>
                    <a:lnTo>
                      <a:pt x="28" y="0"/>
                    </a:lnTo>
                    <a:lnTo>
                      <a:pt x="22" y="1"/>
                    </a:lnTo>
                    <a:lnTo>
                      <a:pt x="18" y="3"/>
                    </a:lnTo>
                    <a:lnTo>
                      <a:pt x="12" y="6"/>
                    </a:lnTo>
                    <a:lnTo>
                      <a:pt x="9" y="9"/>
                    </a:lnTo>
                    <a:lnTo>
                      <a:pt x="5" y="13"/>
                    </a:lnTo>
                    <a:lnTo>
                      <a:pt x="3" y="17"/>
                    </a:lnTo>
                    <a:lnTo>
                      <a:pt x="2" y="22"/>
                    </a:lnTo>
                    <a:lnTo>
                      <a:pt x="0" y="28"/>
                    </a:lnTo>
                    <a:lnTo>
                      <a:pt x="0" y="29"/>
                    </a:lnTo>
                    <a:lnTo>
                      <a:pt x="2" y="29"/>
                    </a:lnTo>
                    <a:lnTo>
                      <a:pt x="2" y="29"/>
                    </a:lnTo>
                    <a:lnTo>
                      <a:pt x="2" y="29"/>
                    </a:lnTo>
                    <a:lnTo>
                      <a:pt x="2" y="29"/>
                    </a:lnTo>
                    <a:lnTo>
                      <a:pt x="3" y="28"/>
                    </a:lnTo>
                    <a:lnTo>
                      <a:pt x="3" y="28"/>
                    </a:lnTo>
                    <a:lnTo>
                      <a:pt x="3" y="28"/>
                    </a:lnTo>
                    <a:lnTo>
                      <a:pt x="5" y="28"/>
                    </a:lnTo>
                    <a:lnTo>
                      <a:pt x="5" y="23"/>
                    </a:lnTo>
                    <a:lnTo>
                      <a:pt x="6" y="19"/>
                    </a:lnTo>
                    <a:lnTo>
                      <a:pt x="8" y="15"/>
                    </a:lnTo>
                    <a:lnTo>
                      <a:pt x="10" y="12"/>
                    </a:lnTo>
                    <a:lnTo>
                      <a:pt x="15" y="9"/>
                    </a:lnTo>
                    <a:lnTo>
                      <a:pt x="19" y="6"/>
                    </a:lnTo>
                    <a:lnTo>
                      <a:pt x="24" y="4"/>
                    </a:lnTo>
                    <a:lnTo>
                      <a:pt x="28" y="4"/>
                    </a:lnTo>
                    <a:lnTo>
                      <a:pt x="32" y="4"/>
                    </a:lnTo>
                    <a:lnTo>
                      <a:pt x="37" y="6"/>
                    </a:lnTo>
                    <a:lnTo>
                      <a:pt x="37" y="6"/>
                    </a:lnTo>
                    <a:lnTo>
                      <a:pt x="37" y="4"/>
                    </a:lnTo>
                    <a:lnTo>
                      <a:pt x="38" y="4"/>
                    </a:lnTo>
                    <a:lnTo>
                      <a:pt x="38" y="4"/>
                    </a:lnTo>
                    <a:lnTo>
                      <a:pt x="38" y="4"/>
                    </a:lnTo>
                    <a:lnTo>
                      <a:pt x="40" y="4"/>
                    </a:lnTo>
                    <a:lnTo>
                      <a:pt x="40" y="4"/>
                    </a:lnTo>
                    <a:lnTo>
                      <a:pt x="41" y="4"/>
                    </a:lnTo>
                    <a:close/>
                  </a:path>
                </a:pathLst>
              </a:custGeom>
              <a:solidFill>
                <a:srgbClr val="5EB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6" name="Freeform 984"/>
              <p:cNvSpPr>
                <a:spLocks/>
              </p:cNvSpPr>
              <p:nvPr/>
            </p:nvSpPr>
            <p:spPr bwMode="auto">
              <a:xfrm>
                <a:off x="803" y="2310"/>
                <a:ext cx="32" cy="24"/>
              </a:xfrm>
              <a:custGeom>
                <a:avLst/>
                <a:gdLst>
                  <a:gd name="T0" fmla="*/ 32 w 32"/>
                  <a:gd name="T1" fmla="*/ 2 h 24"/>
                  <a:gd name="T2" fmla="*/ 27 w 32"/>
                  <a:gd name="T3" fmla="*/ 0 h 24"/>
                  <a:gd name="T4" fmla="*/ 23 w 32"/>
                  <a:gd name="T5" fmla="*/ 0 h 24"/>
                  <a:gd name="T6" fmla="*/ 19 w 32"/>
                  <a:gd name="T7" fmla="*/ 0 h 24"/>
                  <a:gd name="T8" fmla="*/ 14 w 32"/>
                  <a:gd name="T9" fmla="*/ 2 h 24"/>
                  <a:gd name="T10" fmla="*/ 10 w 32"/>
                  <a:gd name="T11" fmla="*/ 5 h 24"/>
                  <a:gd name="T12" fmla="*/ 5 w 32"/>
                  <a:gd name="T13" fmla="*/ 8 h 24"/>
                  <a:gd name="T14" fmla="*/ 3 w 32"/>
                  <a:gd name="T15" fmla="*/ 11 h 24"/>
                  <a:gd name="T16" fmla="*/ 1 w 32"/>
                  <a:gd name="T17" fmla="*/ 15 h 24"/>
                  <a:gd name="T18" fmla="*/ 0 w 32"/>
                  <a:gd name="T19" fmla="*/ 19 h 24"/>
                  <a:gd name="T20" fmla="*/ 0 w 32"/>
                  <a:gd name="T21" fmla="*/ 24 h 24"/>
                  <a:gd name="T22" fmla="*/ 0 w 32"/>
                  <a:gd name="T23" fmla="*/ 22 h 24"/>
                  <a:gd name="T24" fmla="*/ 0 w 32"/>
                  <a:gd name="T25" fmla="*/ 22 h 24"/>
                  <a:gd name="T26" fmla="*/ 0 w 32"/>
                  <a:gd name="T27" fmla="*/ 22 h 24"/>
                  <a:gd name="T28" fmla="*/ 1 w 32"/>
                  <a:gd name="T29" fmla="*/ 22 h 24"/>
                  <a:gd name="T30" fmla="*/ 1 w 32"/>
                  <a:gd name="T31" fmla="*/ 21 h 24"/>
                  <a:gd name="T32" fmla="*/ 1 w 32"/>
                  <a:gd name="T33" fmla="*/ 21 h 24"/>
                  <a:gd name="T34" fmla="*/ 3 w 32"/>
                  <a:gd name="T35" fmla="*/ 21 h 24"/>
                  <a:gd name="T36" fmla="*/ 3 w 32"/>
                  <a:gd name="T37" fmla="*/ 21 h 24"/>
                  <a:gd name="T38" fmla="*/ 3 w 32"/>
                  <a:gd name="T39" fmla="*/ 19 h 24"/>
                  <a:gd name="T40" fmla="*/ 4 w 32"/>
                  <a:gd name="T41" fmla="*/ 16 h 24"/>
                  <a:gd name="T42" fmla="*/ 5 w 32"/>
                  <a:gd name="T43" fmla="*/ 12 h 24"/>
                  <a:gd name="T44" fmla="*/ 8 w 32"/>
                  <a:gd name="T45" fmla="*/ 9 h 24"/>
                  <a:gd name="T46" fmla="*/ 11 w 32"/>
                  <a:gd name="T47" fmla="*/ 6 h 24"/>
                  <a:gd name="T48" fmla="*/ 14 w 32"/>
                  <a:gd name="T49" fmla="*/ 5 h 24"/>
                  <a:gd name="T50" fmla="*/ 19 w 32"/>
                  <a:gd name="T51" fmla="*/ 3 h 24"/>
                  <a:gd name="T52" fmla="*/ 23 w 32"/>
                  <a:gd name="T53" fmla="*/ 3 h 24"/>
                  <a:gd name="T54" fmla="*/ 27 w 32"/>
                  <a:gd name="T55" fmla="*/ 3 h 24"/>
                  <a:gd name="T56" fmla="*/ 27 w 32"/>
                  <a:gd name="T57" fmla="*/ 3 h 24"/>
                  <a:gd name="T58" fmla="*/ 27 w 32"/>
                  <a:gd name="T59" fmla="*/ 3 h 24"/>
                  <a:gd name="T60" fmla="*/ 29 w 32"/>
                  <a:gd name="T61" fmla="*/ 3 h 24"/>
                  <a:gd name="T62" fmla="*/ 29 w 32"/>
                  <a:gd name="T63" fmla="*/ 3 h 24"/>
                  <a:gd name="T64" fmla="*/ 29 w 32"/>
                  <a:gd name="T65" fmla="*/ 2 h 24"/>
                  <a:gd name="T66" fmla="*/ 30 w 32"/>
                  <a:gd name="T67" fmla="*/ 2 h 24"/>
                  <a:gd name="T68" fmla="*/ 30 w 32"/>
                  <a:gd name="T69" fmla="*/ 2 h 24"/>
                  <a:gd name="T70" fmla="*/ 32 w 32"/>
                  <a:gd name="T71"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24">
                    <a:moveTo>
                      <a:pt x="32" y="2"/>
                    </a:moveTo>
                    <a:lnTo>
                      <a:pt x="27" y="0"/>
                    </a:lnTo>
                    <a:lnTo>
                      <a:pt x="23" y="0"/>
                    </a:lnTo>
                    <a:lnTo>
                      <a:pt x="19" y="0"/>
                    </a:lnTo>
                    <a:lnTo>
                      <a:pt x="14" y="2"/>
                    </a:lnTo>
                    <a:lnTo>
                      <a:pt x="10" y="5"/>
                    </a:lnTo>
                    <a:lnTo>
                      <a:pt x="5" y="8"/>
                    </a:lnTo>
                    <a:lnTo>
                      <a:pt x="3" y="11"/>
                    </a:lnTo>
                    <a:lnTo>
                      <a:pt x="1" y="15"/>
                    </a:lnTo>
                    <a:lnTo>
                      <a:pt x="0" y="19"/>
                    </a:lnTo>
                    <a:lnTo>
                      <a:pt x="0" y="24"/>
                    </a:lnTo>
                    <a:lnTo>
                      <a:pt x="0" y="22"/>
                    </a:lnTo>
                    <a:lnTo>
                      <a:pt x="0" y="22"/>
                    </a:lnTo>
                    <a:lnTo>
                      <a:pt x="0" y="22"/>
                    </a:lnTo>
                    <a:lnTo>
                      <a:pt x="1" y="22"/>
                    </a:lnTo>
                    <a:lnTo>
                      <a:pt x="1" y="21"/>
                    </a:lnTo>
                    <a:lnTo>
                      <a:pt x="1" y="21"/>
                    </a:lnTo>
                    <a:lnTo>
                      <a:pt x="3" y="21"/>
                    </a:lnTo>
                    <a:lnTo>
                      <a:pt x="3" y="21"/>
                    </a:lnTo>
                    <a:lnTo>
                      <a:pt x="3" y="19"/>
                    </a:lnTo>
                    <a:lnTo>
                      <a:pt x="4" y="16"/>
                    </a:lnTo>
                    <a:lnTo>
                      <a:pt x="5" y="12"/>
                    </a:lnTo>
                    <a:lnTo>
                      <a:pt x="8" y="9"/>
                    </a:lnTo>
                    <a:lnTo>
                      <a:pt x="11" y="6"/>
                    </a:lnTo>
                    <a:lnTo>
                      <a:pt x="14" y="5"/>
                    </a:lnTo>
                    <a:lnTo>
                      <a:pt x="19" y="3"/>
                    </a:lnTo>
                    <a:lnTo>
                      <a:pt x="23" y="3"/>
                    </a:lnTo>
                    <a:lnTo>
                      <a:pt x="27" y="3"/>
                    </a:lnTo>
                    <a:lnTo>
                      <a:pt x="27" y="3"/>
                    </a:lnTo>
                    <a:lnTo>
                      <a:pt x="27" y="3"/>
                    </a:lnTo>
                    <a:lnTo>
                      <a:pt x="29" y="3"/>
                    </a:lnTo>
                    <a:lnTo>
                      <a:pt x="29" y="3"/>
                    </a:lnTo>
                    <a:lnTo>
                      <a:pt x="29" y="2"/>
                    </a:lnTo>
                    <a:lnTo>
                      <a:pt x="30" y="2"/>
                    </a:lnTo>
                    <a:lnTo>
                      <a:pt x="30" y="2"/>
                    </a:lnTo>
                    <a:lnTo>
                      <a:pt x="32" y="2"/>
                    </a:lnTo>
                    <a:close/>
                  </a:path>
                </a:pathLst>
              </a:custGeom>
              <a:solidFill>
                <a:srgbClr val="5FB9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7" name="Freeform 985"/>
              <p:cNvSpPr>
                <a:spLocks/>
              </p:cNvSpPr>
              <p:nvPr/>
            </p:nvSpPr>
            <p:spPr bwMode="auto">
              <a:xfrm>
                <a:off x="806" y="2313"/>
                <a:ext cx="24" cy="18"/>
              </a:xfrm>
              <a:custGeom>
                <a:avLst/>
                <a:gdLst>
                  <a:gd name="T0" fmla="*/ 24 w 24"/>
                  <a:gd name="T1" fmla="*/ 0 h 18"/>
                  <a:gd name="T2" fmla="*/ 20 w 24"/>
                  <a:gd name="T3" fmla="*/ 0 h 18"/>
                  <a:gd name="T4" fmla="*/ 16 w 24"/>
                  <a:gd name="T5" fmla="*/ 0 h 18"/>
                  <a:gd name="T6" fmla="*/ 11 w 24"/>
                  <a:gd name="T7" fmla="*/ 2 h 18"/>
                  <a:gd name="T8" fmla="*/ 8 w 24"/>
                  <a:gd name="T9" fmla="*/ 3 h 18"/>
                  <a:gd name="T10" fmla="*/ 5 w 24"/>
                  <a:gd name="T11" fmla="*/ 6 h 18"/>
                  <a:gd name="T12" fmla="*/ 2 w 24"/>
                  <a:gd name="T13" fmla="*/ 9 h 18"/>
                  <a:gd name="T14" fmla="*/ 1 w 24"/>
                  <a:gd name="T15" fmla="*/ 13 h 18"/>
                  <a:gd name="T16" fmla="*/ 0 w 24"/>
                  <a:gd name="T17" fmla="*/ 16 h 18"/>
                  <a:gd name="T18" fmla="*/ 0 w 24"/>
                  <a:gd name="T19" fmla="*/ 18 h 18"/>
                  <a:gd name="T20" fmla="*/ 1 w 24"/>
                  <a:gd name="T21" fmla="*/ 16 h 18"/>
                  <a:gd name="T22" fmla="*/ 1 w 24"/>
                  <a:gd name="T23" fmla="*/ 16 h 18"/>
                  <a:gd name="T24" fmla="*/ 1 w 24"/>
                  <a:gd name="T25" fmla="*/ 16 h 18"/>
                  <a:gd name="T26" fmla="*/ 2 w 24"/>
                  <a:gd name="T27" fmla="*/ 15 h 18"/>
                  <a:gd name="T28" fmla="*/ 2 w 24"/>
                  <a:gd name="T29" fmla="*/ 15 h 18"/>
                  <a:gd name="T30" fmla="*/ 4 w 24"/>
                  <a:gd name="T31" fmla="*/ 15 h 18"/>
                  <a:gd name="T32" fmla="*/ 4 w 24"/>
                  <a:gd name="T33" fmla="*/ 13 h 18"/>
                  <a:gd name="T34" fmla="*/ 4 w 24"/>
                  <a:gd name="T35" fmla="*/ 13 h 18"/>
                  <a:gd name="T36" fmla="*/ 5 w 24"/>
                  <a:gd name="T37" fmla="*/ 12 h 18"/>
                  <a:gd name="T38" fmla="*/ 8 w 24"/>
                  <a:gd name="T39" fmla="*/ 9 h 18"/>
                  <a:gd name="T40" fmla="*/ 10 w 24"/>
                  <a:gd name="T41" fmla="*/ 6 h 18"/>
                  <a:gd name="T42" fmla="*/ 13 w 24"/>
                  <a:gd name="T43" fmla="*/ 5 h 18"/>
                  <a:gd name="T44" fmla="*/ 17 w 24"/>
                  <a:gd name="T45" fmla="*/ 5 h 18"/>
                  <a:gd name="T46" fmla="*/ 18 w 24"/>
                  <a:gd name="T47" fmla="*/ 5 h 18"/>
                  <a:gd name="T48" fmla="*/ 18 w 24"/>
                  <a:gd name="T49" fmla="*/ 3 h 18"/>
                  <a:gd name="T50" fmla="*/ 20 w 24"/>
                  <a:gd name="T51" fmla="*/ 3 h 18"/>
                  <a:gd name="T52" fmla="*/ 20 w 24"/>
                  <a:gd name="T53" fmla="*/ 3 h 18"/>
                  <a:gd name="T54" fmla="*/ 21 w 24"/>
                  <a:gd name="T55" fmla="*/ 2 h 18"/>
                  <a:gd name="T56" fmla="*/ 21 w 24"/>
                  <a:gd name="T57" fmla="*/ 2 h 18"/>
                  <a:gd name="T58" fmla="*/ 23 w 24"/>
                  <a:gd name="T59" fmla="*/ 2 h 18"/>
                  <a:gd name="T60" fmla="*/ 23 w 24"/>
                  <a:gd name="T61" fmla="*/ 2 h 18"/>
                  <a:gd name="T62" fmla="*/ 24 w 24"/>
                  <a:gd name="T6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8">
                    <a:moveTo>
                      <a:pt x="24" y="0"/>
                    </a:moveTo>
                    <a:lnTo>
                      <a:pt x="20" y="0"/>
                    </a:lnTo>
                    <a:lnTo>
                      <a:pt x="16" y="0"/>
                    </a:lnTo>
                    <a:lnTo>
                      <a:pt x="11" y="2"/>
                    </a:lnTo>
                    <a:lnTo>
                      <a:pt x="8" y="3"/>
                    </a:lnTo>
                    <a:lnTo>
                      <a:pt x="5" y="6"/>
                    </a:lnTo>
                    <a:lnTo>
                      <a:pt x="2" y="9"/>
                    </a:lnTo>
                    <a:lnTo>
                      <a:pt x="1" y="13"/>
                    </a:lnTo>
                    <a:lnTo>
                      <a:pt x="0" y="16"/>
                    </a:lnTo>
                    <a:lnTo>
                      <a:pt x="0" y="18"/>
                    </a:lnTo>
                    <a:lnTo>
                      <a:pt x="1" y="16"/>
                    </a:lnTo>
                    <a:lnTo>
                      <a:pt x="1" y="16"/>
                    </a:lnTo>
                    <a:lnTo>
                      <a:pt x="1" y="16"/>
                    </a:lnTo>
                    <a:lnTo>
                      <a:pt x="2" y="15"/>
                    </a:lnTo>
                    <a:lnTo>
                      <a:pt x="2" y="15"/>
                    </a:lnTo>
                    <a:lnTo>
                      <a:pt x="4" y="15"/>
                    </a:lnTo>
                    <a:lnTo>
                      <a:pt x="4" y="13"/>
                    </a:lnTo>
                    <a:lnTo>
                      <a:pt x="4" y="13"/>
                    </a:lnTo>
                    <a:lnTo>
                      <a:pt x="5" y="12"/>
                    </a:lnTo>
                    <a:lnTo>
                      <a:pt x="8" y="9"/>
                    </a:lnTo>
                    <a:lnTo>
                      <a:pt x="10" y="6"/>
                    </a:lnTo>
                    <a:lnTo>
                      <a:pt x="13" y="5"/>
                    </a:lnTo>
                    <a:lnTo>
                      <a:pt x="17" y="5"/>
                    </a:lnTo>
                    <a:lnTo>
                      <a:pt x="18" y="5"/>
                    </a:lnTo>
                    <a:lnTo>
                      <a:pt x="18" y="3"/>
                    </a:lnTo>
                    <a:lnTo>
                      <a:pt x="20" y="3"/>
                    </a:lnTo>
                    <a:lnTo>
                      <a:pt x="20" y="3"/>
                    </a:lnTo>
                    <a:lnTo>
                      <a:pt x="21" y="2"/>
                    </a:lnTo>
                    <a:lnTo>
                      <a:pt x="21" y="2"/>
                    </a:lnTo>
                    <a:lnTo>
                      <a:pt x="23" y="2"/>
                    </a:lnTo>
                    <a:lnTo>
                      <a:pt x="23" y="2"/>
                    </a:lnTo>
                    <a:lnTo>
                      <a:pt x="24" y="0"/>
                    </a:lnTo>
                    <a:close/>
                  </a:path>
                </a:pathLst>
              </a:custGeom>
              <a:solidFill>
                <a:srgbClr val="60BC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8" name="Freeform 986"/>
              <p:cNvSpPr>
                <a:spLocks/>
              </p:cNvSpPr>
              <p:nvPr/>
            </p:nvSpPr>
            <p:spPr bwMode="auto">
              <a:xfrm>
                <a:off x="810" y="2318"/>
                <a:ext cx="14" cy="8"/>
              </a:xfrm>
              <a:custGeom>
                <a:avLst/>
                <a:gdLst>
                  <a:gd name="T0" fmla="*/ 14 w 14"/>
                  <a:gd name="T1" fmla="*/ 0 h 8"/>
                  <a:gd name="T2" fmla="*/ 13 w 14"/>
                  <a:gd name="T3" fmla="*/ 0 h 8"/>
                  <a:gd name="T4" fmla="*/ 9 w 14"/>
                  <a:gd name="T5" fmla="*/ 0 h 8"/>
                  <a:gd name="T6" fmla="*/ 6 w 14"/>
                  <a:gd name="T7" fmla="*/ 1 h 8"/>
                  <a:gd name="T8" fmla="*/ 4 w 14"/>
                  <a:gd name="T9" fmla="*/ 4 h 8"/>
                  <a:gd name="T10" fmla="*/ 1 w 14"/>
                  <a:gd name="T11" fmla="*/ 7 h 8"/>
                  <a:gd name="T12" fmla="*/ 0 w 14"/>
                  <a:gd name="T13" fmla="*/ 8 h 8"/>
                  <a:gd name="T14" fmla="*/ 3 w 14"/>
                  <a:gd name="T15" fmla="*/ 7 h 8"/>
                  <a:gd name="T16" fmla="*/ 4 w 14"/>
                  <a:gd name="T17" fmla="*/ 5 h 8"/>
                  <a:gd name="T18" fmla="*/ 6 w 14"/>
                  <a:gd name="T19" fmla="*/ 4 h 8"/>
                  <a:gd name="T20" fmla="*/ 7 w 14"/>
                  <a:gd name="T21" fmla="*/ 4 h 8"/>
                  <a:gd name="T22" fmla="*/ 9 w 14"/>
                  <a:gd name="T23" fmla="*/ 3 h 8"/>
                  <a:gd name="T24" fmla="*/ 10 w 14"/>
                  <a:gd name="T25" fmla="*/ 1 h 8"/>
                  <a:gd name="T26" fmla="*/ 13 w 14"/>
                  <a:gd name="T27" fmla="*/ 0 h 8"/>
                  <a:gd name="T28" fmla="*/ 14 w 14"/>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8">
                    <a:moveTo>
                      <a:pt x="14" y="0"/>
                    </a:moveTo>
                    <a:lnTo>
                      <a:pt x="13" y="0"/>
                    </a:lnTo>
                    <a:lnTo>
                      <a:pt x="9" y="0"/>
                    </a:lnTo>
                    <a:lnTo>
                      <a:pt x="6" y="1"/>
                    </a:lnTo>
                    <a:lnTo>
                      <a:pt x="4" y="4"/>
                    </a:lnTo>
                    <a:lnTo>
                      <a:pt x="1" y="7"/>
                    </a:lnTo>
                    <a:lnTo>
                      <a:pt x="0" y="8"/>
                    </a:lnTo>
                    <a:lnTo>
                      <a:pt x="3" y="7"/>
                    </a:lnTo>
                    <a:lnTo>
                      <a:pt x="4" y="5"/>
                    </a:lnTo>
                    <a:lnTo>
                      <a:pt x="6" y="4"/>
                    </a:lnTo>
                    <a:lnTo>
                      <a:pt x="7" y="4"/>
                    </a:lnTo>
                    <a:lnTo>
                      <a:pt x="9" y="3"/>
                    </a:lnTo>
                    <a:lnTo>
                      <a:pt x="10" y="1"/>
                    </a:lnTo>
                    <a:lnTo>
                      <a:pt x="13" y="0"/>
                    </a:lnTo>
                    <a:lnTo>
                      <a:pt x="14" y="0"/>
                    </a:lnTo>
                    <a:close/>
                  </a:path>
                </a:pathLst>
              </a:custGeom>
              <a:solidFill>
                <a:srgbClr val="61BF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9" name="Freeform 987"/>
              <p:cNvSpPr>
                <a:spLocks/>
              </p:cNvSpPr>
              <p:nvPr/>
            </p:nvSpPr>
            <p:spPr bwMode="auto">
              <a:xfrm>
                <a:off x="724" y="2441"/>
                <a:ext cx="3" cy="4"/>
              </a:xfrm>
              <a:custGeom>
                <a:avLst/>
                <a:gdLst>
                  <a:gd name="T0" fmla="*/ 0 w 3"/>
                  <a:gd name="T1" fmla="*/ 0 h 4"/>
                  <a:gd name="T2" fmla="*/ 3 w 3"/>
                  <a:gd name="T3" fmla="*/ 1 h 4"/>
                  <a:gd name="T4" fmla="*/ 3 w 3"/>
                  <a:gd name="T5" fmla="*/ 3 h 4"/>
                  <a:gd name="T6" fmla="*/ 3 w 3"/>
                  <a:gd name="T7" fmla="*/ 3 h 4"/>
                  <a:gd name="T8" fmla="*/ 3 w 3"/>
                  <a:gd name="T9" fmla="*/ 3 h 4"/>
                  <a:gd name="T10" fmla="*/ 3 w 3"/>
                  <a:gd name="T11" fmla="*/ 3 h 4"/>
                  <a:gd name="T12" fmla="*/ 3 w 3"/>
                  <a:gd name="T13" fmla="*/ 4 h 4"/>
                  <a:gd name="T14" fmla="*/ 3 w 3"/>
                  <a:gd name="T15" fmla="*/ 4 h 4"/>
                  <a:gd name="T16" fmla="*/ 3 w 3"/>
                  <a:gd name="T17" fmla="*/ 4 h 4"/>
                  <a:gd name="T18" fmla="*/ 3 w 3"/>
                  <a:gd name="T19" fmla="*/ 4 h 4"/>
                  <a:gd name="T20" fmla="*/ 3 w 3"/>
                  <a:gd name="T21" fmla="*/ 4 h 4"/>
                  <a:gd name="T22" fmla="*/ 3 w 3"/>
                  <a:gd name="T23" fmla="*/ 4 h 4"/>
                  <a:gd name="T24" fmla="*/ 2 w 3"/>
                  <a:gd name="T25" fmla="*/ 3 h 4"/>
                  <a:gd name="T26" fmla="*/ 2 w 3"/>
                  <a:gd name="T27" fmla="*/ 3 h 4"/>
                  <a:gd name="T28" fmla="*/ 2 w 3"/>
                  <a:gd name="T29" fmla="*/ 1 h 4"/>
                  <a:gd name="T30" fmla="*/ 2 w 3"/>
                  <a:gd name="T31" fmla="*/ 1 h 4"/>
                  <a:gd name="T32" fmla="*/ 0 w 3"/>
                  <a:gd name="T33" fmla="*/ 1 h 4"/>
                  <a:gd name="T34" fmla="*/ 0 w 3"/>
                  <a:gd name="T3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0" y="0"/>
                    </a:moveTo>
                    <a:lnTo>
                      <a:pt x="3" y="1"/>
                    </a:lnTo>
                    <a:lnTo>
                      <a:pt x="3" y="3"/>
                    </a:lnTo>
                    <a:lnTo>
                      <a:pt x="3" y="3"/>
                    </a:lnTo>
                    <a:lnTo>
                      <a:pt x="3" y="3"/>
                    </a:lnTo>
                    <a:lnTo>
                      <a:pt x="3" y="3"/>
                    </a:lnTo>
                    <a:lnTo>
                      <a:pt x="3" y="4"/>
                    </a:lnTo>
                    <a:lnTo>
                      <a:pt x="3" y="4"/>
                    </a:lnTo>
                    <a:lnTo>
                      <a:pt x="3" y="4"/>
                    </a:lnTo>
                    <a:lnTo>
                      <a:pt x="3" y="4"/>
                    </a:lnTo>
                    <a:lnTo>
                      <a:pt x="3" y="4"/>
                    </a:lnTo>
                    <a:lnTo>
                      <a:pt x="3" y="4"/>
                    </a:lnTo>
                    <a:lnTo>
                      <a:pt x="2" y="3"/>
                    </a:lnTo>
                    <a:lnTo>
                      <a:pt x="2" y="3"/>
                    </a:lnTo>
                    <a:lnTo>
                      <a:pt x="2" y="1"/>
                    </a:lnTo>
                    <a:lnTo>
                      <a:pt x="2" y="1"/>
                    </a:lnTo>
                    <a:lnTo>
                      <a:pt x="0" y="1"/>
                    </a:lnTo>
                    <a:lnTo>
                      <a:pt x="0" y="0"/>
                    </a:lnTo>
                    <a:close/>
                  </a:path>
                </a:pathLst>
              </a:custGeom>
              <a:solidFill>
                <a:srgbClr val="9D9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0" name="Freeform 988"/>
              <p:cNvSpPr>
                <a:spLocks/>
              </p:cNvSpPr>
              <p:nvPr/>
            </p:nvSpPr>
            <p:spPr bwMode="auto">
              <a:xfrm>
                <a:off x="723" y="2436"/>
                <a:ext cx="6" cy="6"/>
              </a:xfrm>
              <a:custGeom>
                <a:avLst/>
                <a:gdLst>
                  <a:gd name="T0" fmla="*/ 4 w 6"/>
                  <a:gd name="T1" fmla="*/ 6 h 6"/>
                  <a:gd name="T2" fmla="*/ 1 w 6"/>
                  <a:gd name="T3" fmla="*/ 5 h 6"/>
                  <a:gd name="T4" fmla="*/ 1 w 6"/>
                  <a:gd name="T5" fmla="*/ 5 h 6"/>
                  <a:gd name="T6" fmla="*/ 1 w 6"/>
                  <a:gd name="T7" fmla="*/ 3 h 6"/>
                  <a:gd name="T8" fmla="*/ 1 w 6"/>
                  <a:gd name="T9" fmla="*/ 3 h 6"/>
                  <a:gd name="T10" fmla="*/ 0 w 6"/>
                  <a:gd name="T11" fmla="*/ 3 h 6"/>
                  <a:gd name="T12" fmla="*/ 0 w 6"/>
                  <a:gd name="T13" fmla="*/ 2 h 6"/>
                  <a:gd name="T14" fmla="*/ 0 w 6"/>
                  <a:gd name="T15" fmla="*/ 2 h 6"/>
                  <a:gd name="T16" fmla="*/ 0 w 6"/>
                  <a:gd name="T17" fmla="*/ 0 h 6"/>
                  <a:gd name="T18" fmla="*/ 0 w 6"/>
                  <a:gd name="T19" fmla="*/ 0 h 6"/>
                  <a:gd name="T20" fmla="*/ 6 w 6"/>
                  <a:gd name="T21" fmla="*/ 3 h 6"/>
                  <a:gd name="T22" fmla="*/ 4 w 6"/>
                  <a:gd name="T23" fmla="*/ 5 h 6"/>
                  <a:gd name="T24" fmla="*/ 4 w 6"/>
                  <a:gd name="T25" fmla="*/ 5 h 6"/>
                  <a:gd name="T26" fmla="*/ 4 w 6"/>
                  <a:gd name="T27" fmla="*/ 5 h 6"/>
                  <a:gd name="T28" fmla="*/ 4 w 6"/>
                  <a:gd name="T29" fmla="*/ 5 h 6"/>
                  <a:gd name="T30" fmla="*/ 4 w 6"/>
                  <a:gd name="T31" fmla="*/ 6 h 6"/>
                  <a:gd name="T32" fmla="*/ 4 w 6"/>
                  <a:gd name="T33" fmla="*/ 6 h 6"/>
                  <a:gd name="T34" fmla="*/ 4 w 6"/>
                  <a:gd name="T35" fmla="*/ 6 h 6"/>
                  <a:gd name="T36" fmla="*/ 4 w 6"/>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4" y="6"/>
                    </a:moveTo>
                    <a:lnTo>
                      <a:pt x="1" y="5"/>
                    </a:lnTo>
                    <a:lnTo>
                      <a:pt x="1" y="5"/>
                    </a:lnTo>
                    <a:lnTo>
                      <a:pt x="1" y="3"/>
                    </a:lnTo>
                    <a:lnTo>
                      <a:pt x="1" y="3"/>
                    </a:lnTo>
                    <a:lnTo>
                      <a:pt x="0" y="3"/>
                    </a:lnTo>
                    <a:lnTo>
                      <a:pt x="0" y="2"/>
                    </a:lnTo>
                    <a:lnTo>
                      <a:pt x="0" y="2"/>
                    </a:lnTo>
                    <a:lnTo>
                      <a:pt x="0" y="0"/>
                    </a:lnTo>
                    <a:lnTo>
                      <a:pt x="0" y="0"/>
                    </a:lnTo>
                    <a:lnTo>
                      <a:pt x="6" y="3"/>
                    </a:lnTo>
                    <a:lnTo>
                      <a:pt x="4" y="5"/>
                    </a:lnTo>
                    <a:lnTo>
                      <a:pt x="4" y="5"/>
                    </a:lnTo>
                    <a:lnTo>
                      <a:pt x="4" y="5"/>
                    </a:lnTo>
                    <a:lnTo>
                      <a:pt x="4" y="5"/>
                    </a:lnTo>
                    <a:lnTo>
                      <a:pt x="4" y="6"/>
                    </a:lnTo>
                    <a:lnTo>
                      <a:pt x="4" y="6"/>
                    </a:lnTo>
                    <a:lnTo>
                      <a:pt x="4" y="6"/>
                    </a:lnTo>
                    <a:lnTo>
                      <a:pt x="4" y="6"/>
                    </a:lnTo>
                    <a:close/>
                  </a:path>
                </a:pathLst>
              </a:custGeom>
              <a:solidFill>
                <a:srgbClr val="9F9F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1" name="Freeform 989"/>
              <p:cNvSpPr>
                <a:spLocks/>
              </p:cNvSpPr>
              <p:nvPr/>
            </p:nvSpPr>
            <p:spPr bwMode="auto">
              <a:xfrm>
                <a:off x="721" y="2432"/>
                <a:ext cx="8" cy="7"/>
              </a:xfrm>
              <a:custGeom>
                <a:avLst/>
                <a:gdLst>
                  <a:gd name="T0" fmla="*/ 8 w 8"/>
                  <a:gd name="T1" fmla="*/ 7 h 7"/>
                  <a:gd name="T2" fmla="*/ 2 w 8"/>
                  <a:gd name="T3" fmla="*/ 4 h 7"/>
                  <a:gd name="T4" fmla="*/ 2 w 8"/>
                  <a:gd name="T5" fmla="*/ 4 h 7"/>
                  <a:gd name="T6" fmla="*/ 2 w 8"/>
                  <a:gd name="T7" fmla="*/ 3 h 7"/>
                  <a:gd name="T8" fmla="*/ 2 w 8"/>
                  <a:gd name="T9" fmla="*/ 3 h 7"/>
                  <a:gd name="T10" fmla="*/ 0 w 8"/>
                  <a:gd name="T11" fmla="*/ 3 h 7"/>
                  <a:gd name="T12" fmla="*/ 0 w 8"/>
                  <a:gd name="T13" fmla="*/ 1 h 7"/>
                  <a:gd name="T14" fmla="*/ 0 w 8"/>
                  <a:gd name="T15" fmla="*/ 1 h 7"/>
                  <a:gd name="T16" fmla="*/ 0 w 8"/>
                  <a:gd name="T17" fmla="*/ 1 h 7"/>
                  <a:gd name="T18" fmla="*/ 0 w 8"/>
                  <a:gd name="T19" fmla="*/ 0 h 7"/>
                  <a:gd name="T20" fmla="*/ 8 w 8"/>
                  <a:gd name="T21" fmla="*/ 4 h 7"/>
                  <a:gd name="T22" fmla="*/ 8 w 8"/>
                  <a:gd name="T23" fmla="*/ 4 h 7"/>
                  <a:gd name="T24" fmla="*/ 8 w 8"/>
                  <a:gd name="T25" fmla="*/ 6 h 7"/>
                  <a:gd name="T26" fmla="*/ 8 w 8"/>
                  <a:gd name="T27" fmla="*/ 6 h 7"/>
                  <a:gd name="T28" fmla="*/ 8 w 8"/>
                  <a:gd name="T29" fmla="*/ 6 h 7"/>
                  <a:gd name="T30" fmla="*/ 8 w 8"/>
                  <a:gd name="T31" fmla="*/ 6 h 7"/>
                  <a:gd name="T32" fmla="*/ 8 w 8"/>
                  <a:gd name="T33" fmla="*/ 7 h 7"/>
                  <a:gd name="T34" fmla="*/ 8 w 8"/>
                  <a:gd name="T35" fmla="*/ 7 h 7"/>
                  <a:gd name="T36" fmla="*/ 8 w 8"/>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8" y="7"/>
                    </a:moveTo>
                    <a:lnTo>
                      <a:pt x="2" y="4"/>
                    </a:lnTo>
                    <a:lnTo>
                      <a:pt x="2" y="4"/>
                    </a:lnTo>
                    <a:lnTo>
                      <a:pt x="2" y="3"/>
                    </a:lnTo>
                    <a:lnTo>
                      <a:pt x="2" y="3"/>
                    </a:lnTo>
                    <a:lnTo>
                      <a:pt x="0" y="3"/>
                    </a:lnTo>
                    <a:lnTo>
                      <a:pt x="0" y="1"/>
                    </a:lnTo>
                    <a:lnTo>
                      <a:pt x="0" y="1"/>
                    </a:lnTo>
                    <a:lnTo>
                      <a:pt x="0" y="1"/>
                    </a:lnTo>
                    <a:lnTo>
                      <a:pt x="0" y="0"/>
                    </a:lnTo>
                    <a:lnTo>
                      <a:pt x="8" y="4"/>
                    </a:lnTo>
                    <a:lnTo>
                      <a:pt x="8" y="4"/>
                    </a:lnTo>
                    <a:lnTo>
                      <a:pt x="8" y="6"/>
                    </a:lnTo>
                    <a:lnTo>
                      <a:pt x="8" y="6"/>
                    </a:lnTo>
                    <a:lnTo>
                      <a:pt x="8" y="6"/>
                    </a:lnTo>
                    <a:lnTo>
                      <a:pt x="8" y="6"/>
                    </a:lnTo>
                    <a:lnTo>
                      <a:pt x="8" y="7"/>
                    </a:lnTo>
                    <a:lnTo>
                      <a:pt x="8" y="7"/>
                    </a:lnTo>
                    <a:lnTo>
                      <a:pt x="8" y="7"/>
                    </a:lnTo>
                    <a:close/>
                  </a:path>
                </a:pathLst>
              </a:custGeom>
              <a:solidFill>
                <a:srgbClr val="A1A1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2" name="Freeform 990"/>
              <p:cNvSpPr>
                <a:spLocks/>
              </p:cNvSpPr>
              <p:nvPr/>
            </p:nvSpPr>
            <p:spPr bwMode="auto">
              <a:xfrm>
                <a:off x="721" y="2429"/>
                <a:ext cx="8" cy="7"/>
              </a:xfrm>
              <a:custGeom>
                <a:avLst/>
                <a:gdLst>
                  <a:gd name="T0" fmla="*/ 8 w 8"/>
                  <a:gd name="T1" fmla="*/ 7 h 7"/>
                  <a:gd name="T2" fmla="*/ 0 w 8"/>
                  <a:gd name="T3" fmla="*/ 3 h 7"/>
                  <a:gd name="T4" fmla="*/ 0 w 8"/>
                  <a:gd name="T5" fmla="*/ 3 h 7"/>
                  <a:gd name="T6" fmla="*/ 0 w 8"/>
                  <a:gd name="T7" fmla="*/ 3 h 7"/>
                  <a:gd name="T8" fmla="*/ 0 w 8"/>
                  <a:gd name="T9" fmla="*/ 2 h 7"/>
                  <a:gd name="T10" fmla="*/ 0 w 8"/>
                  <a:gd name="T11" fmla="*/ 2 h 7"/>
                  <a:gd name="T12" fmla="*/ 0 w 8"/>
                  <a:gd name="T13" fmla="*/ 2 h 7"/>
                  <a:gd name="T14" fmla="*/ 0 w 8"/>
                  <a:gd name="T15" fmla="*/ 0 h 7"/>
                  <a:gd name="T16" fmla="*/ 0 w 8"/>
                  <a:gd name="T17" fmla="*/ 0 h 7"/>
                  <a:gd name="T18" fmla="*/ 0 w 8"/>
                  <a:gd name="T19" fmla="*/ 0 h 7"/>
                  <a:gd name="T20" fmla="*/ 8 w 8"/>
                  <a:gd name="T21" fmla="*/ 4 h 7"/>
                  <a:gd name="T22" fmla="*/ 8 w 8"/>
                  <a:gd name="T23" fmla="*/ 4 h 7"/>
                  <a:gd name="T24" fmla="*/ 8 w 8"/>
                  <a:gd name="T25" fmla="*/ 6 h 7"/>
                  <a:gd name="T26" fmla="*/ 8 w 8"/>
                  <a:gd name="T27" fmla="*/ 6 h 7"/>
                  <a:gd name="T28" fmla="*/ 8 w 8"/>
                  <a:gd name="T29" fmla="*/ 6 h 7"/>
                  <a:gd name="T30" fmla="*/ 8 w 8"/>
                  <a:gd name="T31" fmla="*/ 6 h 7"/>
                  <a:gd name="T32" fmla="*/ 8 w 8"/>
                  <a:gd name="T33" fmla="*/ 7 h 7"/>
                  <a:gd name="T34" fmla="*/ 8 w 8"/>
                  <a:gd name="T35" fmla="*/ 7 h 7"/>
                  <a:gd name="T36" fmla="*/ 8 w 8"/>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8" y="7"/>
                    </a:moveTo>
                    <a:lnTo>
                      <a:pt x="0" y="3"/>
                    </a:lnTo>
                    <a:lnTo>
                      <a:pt x="0" y="3"/>
                    </a:lnTo>
                    <a:lnTo>
                      <a:pt x="0" y="3"/>
                    </a:lnTo>
                    <a:lnTo>
                      <a:pt x="0" y="2"/>
                    </a:lnTo>
                    <a:lnTo>
                      <a:pt x="0" y="2"/>
                    </a:lnTo>
                    <a:lnTo>
                      <a:pt x="0" y="2"/>
                    </a:lnTo>
                    <a:lnTo>
                      <a:pt x="0" y="0"/>
                    </a:lnTo>
                    <a:lnTo>
                      <a:pt x="0" y="0"/>
                    </a:lnTo>
                    <a:lnTo>
                      <a:pt x="0" y="0"/>
                    </a:lnTo>
                    <a:lnTo>
                      <a:pt x="8" y="4"/>
                    </a:lnTo>
                    <a:lnTo>
                      <a:pt x="8" y="4"/>
                    </a:lnTo>
                    <a:lnTo>
                      <a:pt x="8" y="6"/>
                    </a:lnTo>
                    <a:lnTo>
                      <a:pt x="8" y="6"/>
                    </a:lnTo>
                    <a:lnTo>
                      <a:pt x="8" y="6"/>
                    </a:lnTo>
                    <a:lnTo>
                      <a:pt x="8" y="6"/>
                    </a:lnTo>
                    <a:lnTo>
                      <a:pt x="8" y="7"/>
                    </a:lnTo>
                    <a:lnTo>
                      <a:pt x="8" y="7"/>
                    </a:lnTo>
                    <a:lnTo>
                      <a:pt x="8" y="7"/>
                    </a:lnTo>
                    <a:close/>
                  </a:path>
                </a:pathLst>
              </a:custGeom>
              <a:solidFill>
                <a:srgbClr val="A3A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3" name="Freeform 991"/>
              <p:cNvSpPr>
                <a:spLocks/>
              </p:cNvSpPr>
              <p:nvPr/>
            </p:nvSpPr>
            <p:spPr bwMode="auto">
              <a:xfrm>
                <a:off x="720" y="2425"/>
                <a:ext cx="9" cy="8"/>
              </a:xfrm>
              <a:custGeom>
                <a:avLst/>
                <a:gdLst>
                  <a:gd name="T0" fmla="*/ 9 w 9"/>
                  <a:gd name="T1" fmla="*/ 8 h 8"/>
                  <a:gd name="T2" fmla="*/ 1 w 9"/>
                  <a:gd name="T3" fmla="*/ 4 h 8"/>
                  <a:gd name="T4" fmla="*/ 1 w 9"/>
                  <a:gd name="T5" fmla="*/ 4 h 8"/>
                  <a:gd name="T6" fmla="*/ 1 w 9"/>
                  <a:gd name="T7" fmla="*/ 3 h 8"/>
                  <a:gd name="T8" fmla="*/ 1 w 9"/>
                  <a:gd name="T9" fmla="*/ 3 h 8"/>
                  <a:gd name="T10" fmla="*/ 0 w 9"/>
                  <a:gd name="T11" fmla="*/ 3 h 8"/>
                  <a:gd name="T12" fmla="*/ 0 w 9"/>
                  <a:gd name="T13" fmla="*/ 1 h 8"/>
                  <a:gd name="T14" fmla="*/ 0 w 9"/>
                  <a:gd name="T15" fmla="*/ 1 h 8"/>
                  <a:gd name="T16" fmla="*/ 0 w 9"/>
                  <a:gd name="T17" fmla="*/ 1 h 8"/>
                  <a:gd name="T18" fmla="*/ 0 w 9"/>
                  <a:gd name="T19" fmla="*/ 0 h 8"/>
                  <a:gd name="T20" fmla="*/ 9 w 9"/>
                  <a:gd name="T21" fmla="*/ 6 h 8"/>
                  <a:gd name="T22" fmla="*/ 9 w 9"/>
                  <a:gd name="T23" fmla="*/ 6 h 8"/>
                  <a:gd name="T24" fmla="*/ 9 w 9"/>
                  <a:gd name="T25" fmla="*/ 6 h 8"/>
                  <a:gd name="T26" fmla="*/ 9 w 9"/>
                  <a:gd name="T27" fmla="*/ 7 h 8"/>
                  <a:gd name="T28" fmla="*/ 9 w 9"/>
                  <a:gd name="T29" fmla="*/ 7 h 8"/>
                  <a:gd name="T30" fmla="*/ 9 w 9"/>
                  <a:gd name="T31" fmla="*/ 7 h 8"/>
                  <a:gd name="T32" fmla="*/ 9 w 9"/>
                  <a:gd name="T33" fmla="*/ 7 h 8"/>
                  <a:gd name="T34" fmla="*/ 9 w 9"/>
                  <a:gd name="T35" fmla="*/ 8 h 8"/>
                  <a:gd name="T36" fmla="*/ 9 w 9"/>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8">
                    <a:moveTo>
                      <a:pt x="9" y="8"/>
                    </a:moveTo>
                    <a:lnTo>
                      <a:pt x="1" y="4"/>
                    </a:lnTo>
                    <a:lnTo>
                      <a:pt x="1" y="4"/>
                    </a:lnTo>
                    <a:lnTo>
                      <a:pt x="1" y="3"/>
                    </a:lnTo>
                    <a:lnTo>
                      <a:pt x="1" y="3"/>
                    </a:lnTo>
                    <a:lnTo>
                      <a:pt x="0" y="3"/>
                    </a:lnTo>
                    <a:lnTo>
                      <a:pt x="0" y="1"/>
                    </a:lnTo>
                    <a:lnTo>
                      <a:pt x="0" y="1"/>
                    </a:lnTo>
                    <a:lnTo>
                      <a:pt x="0" y="1"/>
                    </a:lnTo>
                    <a:lnTo>
                      <a:pt x="0" y="0"/>
                    </a:lnTo>
                    <a:lnTo>
                      <a:pt x="9" y="6"/>
                    </a:lnTo>
                    <a:lnTo>
                      <a:pt x="9" y="6"/>
                    </a:lnTo>
                    <a:lnTo>
                      <a:pt x="9" y="6"/>
                    </a:lnTo>
                    <a:lnTo>
                      <a:pt x="9" y="7"/>
                    </a:lnTo>
                    <a:lnTo>
                      <a:pt x="9" y="7"/>
                    </a:lnTo>
                    <a:lnTo>
                      <a:pt x="9" y="7"/>
                    </a:lnTo>
                    <a:lnTo>
                      <a:pt x="9" y="7"/>
                    </a:lnTo>
                    <a:lnTo>
                      <a:pt x="9" y="8"/>
                    </a:lnTo>
                    <a:lnTo>
                      <a:pt x="9" y="8"/>
                    </a:lnTo>
                    <a:close/>
                  </a:path>
                </a:pathLst>
              </a:custGeom>
              <a:solidFill>
                <a:srgbClr val="A5A5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4" name="Freeform 992"/>
              <p:cNvSpPr>
                <a:spLocks/>
              </p:cNvSpPr>
              <p:nvPr/>
            </p:nvSpPr>
            <p:spPr bwMode="auto">
              <a:xfrm>
                <a:off x="720" y="2422"/>
                <a:ext cx="9" cy="9"/>
              </a:xfrm>
              <a:custGeom>
                <a:avLst/>
                <a:gdLst>
                  <a:gd name="T0" fmla="*/ 9 w 9"/>
                  <a:gd name="T1" fmla="*/ 9 h 9"/>
                  <a:gd name="T2" fmla="*/ 0 w 9"/>
                  <a:gd name="T3" fmla="*/ 3 h 9"/>
                  <a:gd name="T4" fmla="*/ 0 w 9"/>
                  <a:gd name="T5" fmla="*/ 3 h 9"/>
                  <a:gd name="T6" fmla="*/ 0 w 9"/>
                  <a:gd name="T7" fmla="*/ 3 h 9"/>
                  <a:gd name="T8" fmla="*/ 0 w 9"/>
                  <a:gd name="T9" fmla="*/ 3 h 9"/>
                  <a:gd name="T10" fmla="*/ 0 w 9"/>
                  <a:gd name="T11" fmla="*/ 1 h 9"/>
                  <a:gd name="T12" fmla="*/ 0 w 9"/>
                  <a:gd name="T13" fmla="*/ 1 h 9"/>
                  <a:gd name="T14" fmla="*/ 0 w 9"/>
                  <a:gd name="T15" fmla="*/ 1 h 9"/>
                  <a:gd name="T16" fmla="*/ 0 w 9"/>
                  <a:gd name="T17" fmla="*/ 0 h 9"/>
                  <a:gd name="T18" fmla="*/ 0 w 9"/>
                  <a:gd name="T19" fmla="*/ 0 h 9"/>
                  <a:gd name="T20" fmla="*/ 9 w 9"/>
                  <a:gd name="T21" fmla="*/ 6 h 9"/>
                  <a:gd name="T22" fmla="*/ 9 w 9"/>
                  <a:gd name="T23" fmla="*/ 6 h 9"/>
                  <a:gd name="T24" fmla="*/ 9 w 9"/>
                  <a:gd name="T25" fmla="*/ 6 h 9"/>
                  <a:gd name="T26" fmla="*/ 9 w 9"/>
                  <a:gd name="T27" fmla="*/ 6 h 9"/>
                  <a:gd name="T28" fmla="*/ 9 w 9"/>
                  <a:gd name="T29" fmla="*/ 7 h 9"/>
                  <a:gd name="T30" fmla="*/ 9 w 9"/>
                  <a:gd name="T31" fmla="*/ 7 h 9"/>
                  <a:gd name="T32" fmla="*/ 9 w 9"/>
                  <a:gd name="T33" fmla="*/ 7 h 9"/>
                  <a:gd name="T34" fmla="*/ 9 w 9"/>
                  <a:gd name="T35" fmla="*/ 9 h 9"/>
                  <a:gd name="T36" fmla="*/ 9 w 9"/>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9">
                    <a:moveTo>
                      <a:pt x="9" y="9"/>
                    </a:moveTo>
                    <a:lnTo>
                      <a:pt x="0" y="3"/>
                    </a:lnTo>
                    <a:lnTo>
                      <a:pt x="0" y="3"/>
                    </a:lnTo>
                    <a:lnTo>
                      <a:pt x="0" y="3"/>
                    </a:lnTo>
                    <a:lnTo>
                      <a:pt x="0" y="3"/>
                    </a:lnTo>
                    <a:lnTo>
                      <a:pt x="0" y="1"/>
                    </a:lnTo>
                    <a:lnTo>
                      <a:pt x="0" y="1"/>
                    </a:lnTo>
                    <a:lnTo>
                      <a:pt x="0" y="1"/>
                    </a:lnTo>
                    <a:lnTo>
                      <a:pt x="0" y="0"/>
                    </a:lnTo>
                    <a:lnTo>
                      <a:pt x="0" y="0"/>
                    </a:lnTo>
                    <a:lnTo>
                      <a:pt x="9" y="6"/>
                    </a:lnTo>
                    <a:lnTo>
                      <a:pt x="9" y="6"/>
                    </a:lnTo>
                    <a:lnTo>
                      <a:pt x="9" y="6"/>
                    </a:lnTo>
                    <a:lnTo>
                      <a:pt x="9" y="6"/>
                    </a:lnTo>
                    <a:lnTo>
                      <a:pt x="9" y="7"/>
                    </a:lnTo>
                    <a:lnTo>
                      <a:pt x="9" y="7"/>
                    </a:lnTo>
                    <a:lnTo>
                      <a:pt x="9" y="7"/>
                    </a:lnTo>
                    <a:lnTo>
                      <a:pt x="9" y="9"/>
                    </a:lnTo>
                    <a:lnTo>
                      <a:pt x="9" y="9"/>
                    </a:lnTo>
                    <a:close/>
                  </a:path>
                </a:pathLst>
              </a:custGeom>
              <a:solidFill>
                <a:srgbClr val="A7A7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5" name="Freeform 993"/>
              <p:cNvSpPr>
                <a:spLocks/>
              </p:cNvSpPr>
              <p:nvPr/>
            </p:nvSpPr>
            <p:spPr bwMode="auto">
              <a:xfrm>
                <a:off x="720" y="2419"/>
                <a:ext cx="9" cy="9"/>
              </a:xfrm>
              <a:custGeom>
                <a:avLst/>
                <a:gdLst>
                  <a:gd name="T0" fmla="*/ 9 w 9"/>
                  <a:gd name="T1" fmla="*/ 9 h 9"/>
                  <a:gd name="T2" fmla="*/ 0 w 9"/>
                  <a:gd name="T3" fmla="*/ 3 h 9"/>
                  <a:gd name="T4" fmla="*/ 0 w 9"/>
                  <a:gd name="T5" fmla="*/ 3 h 9"/>
                  <a:gd name="T6" fmla="*/ 0 w 9"/>
                  <a:gd name="T7" fmla="*/ 1 h 9"/>
                  <a:gd name="T8" fmla="*/ 0 w 9"/>
                  <a:gd name="T9" fmla="*/ 1 h 9"/>
                  <a:gd name="T10" fmla="*/ 0 w 9"/>
                  <a:gd name="T11" fmla="*/ 1 h 9"/>
                  <a:gd name="T12" fmla="*/ 0 w 9"/>
                  <a:gd name="T13" fmla="*/ 1 h 9"/>
                  <a:gd name="T14" fmla="*/ 0 w 9"/>
                  <a:gd name="T15" fmla="*/ 0 h 9"/>
                  <a:gd name="T16" fmla="*/ 0 w 9"/>
                  <a:gd name="T17" fmla="*/ 0 h 9"/>
                  <a:gd name="T18" fmla="*/ 0 w 9"/>
                  <a:gd name="T19" fmla="*/ 0 h 9"/>
                  <a:gd name="T20" fmla="*/ 9 w 9"/>
                  <a:gd name="T21" fmla="*/ 6 h 9"/>
                  <a:gd name="T22" fmla="*/ 9 w 9"/>
                  <a:gd name="T23" fmla="*/ 6 h 9"/>
                  <a:gd name="T24" fmla="*/ 9 w 9"/>
                  <a:gd name="T25" fmla="*/ 6 h 9"/>
                  <a:gd name="T26" fmla="*/ 9 w 9"/>
                  <a:gd name="T27" fmla="*/ 6 h 9"/>
                  <a:gd name="T28" fmla="*/ 9 w 9"/>
                  <a:gd name="T29" fmla="*/ 7 h 9"/>
                  <a:gd name="T30" fmla="*/ 9 w 9"/>
                  <a:gd name="T31" fmla="*/ 7 h 9"/>
                  <a:gd name="T32" fmla="*/ 9 w 9"/>
                  <a:gd name="T33" fmla="*/ 7 h 9"/>
                  <a:gd name="T34" fmla="*/ 9 w 9"/>
                  <a:gd name="T35" fmla="*/ 7 h 9"/>
                  <a:gd name="T36" fmla="*/ 9 w 9"/>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9">
                    <a:moveTo>
                      <a:pt x="9" y="9"/>
                    </a:moveTo>
                    <a:lnTo>
                      <a:pt x="0" y="3"/>
                    </a:lnTo>
                    <a:lnTo>
                      <a:pt x="0" y="3"/>
                    </a:lnTo>
                    <a:lnTo>
                      <a:pt x="0" y="1"/>
                    </a:lnTo>
                    <a:lnTo>
                      <a:pt x="0" y="1"/>
                    </a:lnTo>
                    <a:lnTo>
                      <a:pt x="0" y="1"/>
                    </a:lnTo>
                    <a:lnTo>
                      <a:pt x="0" y="1"/>
                    </a:lnTo>
                    <a:lnTo>
                      <a:pt x="0" y="0"/>
                    </a:lnTo>
                    <a:lnTo>
                      <a:pt x="0" y="0"/>
                    </a:lnTo>
                    <a:lnTo>
                      <a:pt x="0" y="0"/>
                    </a:lnTo>
                    <a:lnTo>
                      <a:pt x="9" y="6"/>
                    </a:lnTo>
                    <a:lnTo>
                      <a:pt x="9" y="6"/>
                    </a:lnTo>
                    <a:lnTo>
                      <a:pt x="9" y="6"/>
                    </a:lnTo>
                    <a:lnTo>
                      <a:pt x="9" y="6"/>
                    </a:lnTo>
                    <a:lnTo>
                      <a:pt x="9" y="7"/>
                    </a:lnTo>
                    <a:lnTo>
                      <a:pt x="9" y="7"/>
                    </a:lnTo>
                    <a:lnTo>
                      <a:pt x="9" y="7"/>
                    </a:lnTo>
                    <a:lnTo>
                      <a:pt x="9" y="7"/>
                    </a:lnTo>
                    <a:lnTo>
                      <a:pt x="9" y="9"/>
                    </a:lnTo>
                    <a:close/>
                  </a:path>
                </a:pathLst>
              </a:custGeom>
              <a:solidFill>
                <a:srgbClr val="A9A9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6" name="Freeform 994"/>
              <p:cNvSpPr>
                <a:spLocks/>
              </p:cNvSpPr>
              <p:nvPr/>
            </p:nvSpPr>
            <p:spPr bwMode="auto">
              <a:xfrm>
                <a:off x="720" y="2416"/>
                <a:ext cx="9" cy="9"/>
              </a:xfrm>
              <a:custGeom>
                <a:avLst/>
                <a:gdLst>
                  <a:gd name="T0" fmla="*/ 9 w 9"/>
                  <a:gd name="T1" fmla="*/ 9 h 9"/>
                  <a:gd name="T2" fmla="*/ 0 w 9"/>
                  <a:gd name="T3" fmla="*/ 3 h 9"/>
                  <a:gd name="T4" fmla="*/ 0 w 9"/>
                  <a:gd name="T5" fmla="*/ 2 h 9"/>
                  <a:gd name="T6" fmla="*/ 0 w 9"/>
                  <a:gd name="T7" fmla="*/ 2 h 9"/>
                  <a:gd name="T8" fmla="*/ 0 w 9"/>
                  <a:gd name="T9" fmla="*/ 2 h 9"/>
                  <a:gd name="T10" fmla="*/ 0 w 9"/>
                  <a:gd name="T11" fmla="*/ 2 h 9"/>
                  <a:gd name="T12" fmla="*/ 0 w 9"/>
                  <a:gd name="T13" fmla="*/ 0 h 9"/>
                  <a:gd name="T14" fmla="*/ 0 w 9"/>
                  <a:gd name="T15" fmla="*/ 0 h 9"/>
                  <a:gd name="T16" fmla="*/ 0 w 9"/>
                  <a:gd name="T17" fmla="*/ 0 h 9"/>
                  <a:gd name="T18" fmla="*/ 0 w 9"/>
                  <a:gd name="T19" fmla="*/ 0 h 9"/>
                  <a:gd name="T20" fmla="*/ 9 w 9"/>
                  <a:gd name="T21" fmla="*/ 4 h 9"/>
                  <a:gd name="T22" fmla="*/ 9 w 9"/>
                  <a:gd name="T23" fmla="*/ 6 h 9"/>
                  <a:gd name="T24" fmla="*/ 9 w 9"/>
                  <a:gd name="T25" fmla="*/ 6 h 9"/>
                  <a:gd name="T26" fmla="*/ 9 w 9"/>
                  <a:gd name="T27" fmla="*/ 6 h 9"/>
                  <a:gd name="T28" fmla="*/ 9 w 9"/>
                  <a:gd name="T29" fmla="*/ 6 h 9"/>
                  <a:gd name="T30" fmla="*/ 9 w 9"/>
                  <a:gd name="T31" fmla="*/ 7 h 9"/>
                  <a:gd name="T32" fmla="*/ 9 w 9"/>
                  <a:gd name="T33" fmla="*/ 7 h 9"/>
                  <a:gd name="T34" fmla="*/ 9 w 9"/>
                  <a:gd name="T35" fmla="*/ 7 h 9"/>
                  <a:gd name="T36" fmla="*/ 9 w 9"/>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9">
                    <a:moveTo>
                      <a:pt x="9" y="9"/>
                    </a:moveTo>
                    <a:lnTo>
                      <a:pt x="0" y="3"/>
                    </a:lnTo>
                    <a:lnTo>
                      <a:pt x="0" y="2"/>
                    </a:lnTo>
                    <a:lnTo>
                      <a:pt x="0" y="2"/>
                    </a:lnTo>
                    <a:lnTo>
                      <a:pt x="0" y="2"/>
                    </a:lnTo>
                    <a:lnTo>
                      <a:pt x="0" y="2"/>
                    </a:lnTo>
                    <a:lnTo>
                      <a:pt x="0" y="0"/>
                    </a:lnTo>
                    <a:lnTo>
                      <a:pt x="0" y="0"/>
                    </a:lnTo>
                    <a:lnTo>
                      <a:pt x="0" y="0"/>
                    </a:lnTo>
                    <a:lnTo>
                      <a:pt x="0" y="0"/>
                    </a:lnTo>
                    <a:lnTo>
                      <a:pt x="9" y="4"/>
                    </a:lnTo>
                    <a:lnTo>
                      <a:pt x="9" y="6"/>
                    </a:lnTo>
                    <a:lnTo>
                      <a:pt x="9" y="6"/>
                    </a:lnTo>
                    <a:lnTo>
                      <a:pt x="9" y="6"/>
                    </a:lnTo>
                    <a:lnTo>
                      <a:pt x="9" y="6"/>
                    </a:lnTo>
                    <a:lnTo>
                      <a:pt x="9" y="7"/>
                    </a:lnTo>
                    <a:lnTo>
                      <a:pt x="9" y="7"/>
                    </a:lnTo>
                    <a:lnTo>
                      <a:pt x="9" y="7"/>
                    </a:lnTo>
                    <a:lnTo>
                      <a:pt x="9" y="9"/>
                    </a:lnTo>
                    <a:close/>
                  </a:path>
                </a:pathLst>
              </a:custGeom>
              <a:solidFill>
                <a:srgbClr val="ABAB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7" name="Freeform 995"/>
              <p:cNvSpPr>
                <a:spLocks/>
              </p:cNvSpPr>
              <p:nvPr/>
            </p:nvSpPr>
            <p:spPr bwMode="auto">
              <a:xfrm>
                <a:off x="720" y="2412"/>
                <a:ext cx="10" cy="8"/>
              </a:xfrm>
              <a:custGeom>
                <a:avLst/>
                <a:gdLst>
                  <a:gd name="T0" fmla="*/ 9 w 10"/>
                  <a:gd name="T1" fmla="*/ 8 h 8"/>
                  <a:gd name="T2" fmla="*/ 0 w 10"/>
                  <a:gd name="T3" fmla="*/ 4 h 8"/>
                  <a:gd name="T4" fmla="*/ 0 w 10"/>
                  <a:gd name="T5" fmla="*/ 3 h 8"/>
                  <a:gd name="T6" fmla="*/ 0 w 10"/>
                  <a:gd name="T7" fmla="*/ 3 h 8"/>
                  <a:gd name="T8" fmla="*/ 0 w 10"/>
                  <a:gd name="T9" fmla="*/ 3 h 8"/>
                  <a:gd name="T10" fmla="*/ 0 w 10"/>
                  <a:gd name="T11" fmla="*/ 1 h 8"/>
                  <a:gd name="T12" fmla="*/ 0 w 10"/>
                  <a:gd name="T13" fmla="*/ 1 h 8"/>
                  <a:gd name="T14" fmla="*/ 0 w 10"/>
                  <a:gd name="T15" fmla="*/ 1 h 8"/>
                  <a:gd name="T16" fmla="*/ 0 w 10"/>
                  <a:gd name="T17" fmla="*/ 1 h 8"/>
                  <a:gd name="T18" fmla="*/ 0 w 10"/>
                  <a:gd name="T19" fmla="*/ 0 h 8"/>
                  <a:gd name="T20" fmla="*/ 10 w 10"/>
                  <a:gd name="T21" fmla="*/ 6 h 8"/>
                  <a:gd name="T22" fmla="*/ 10 w 10"/>
                  <a:gd name="T23" fmla="*/ 7 h 8"/>
                  <a:gd name="T24" fmla="*/ 10 w 10"/>
                  <a:gd name="T25" fmla="*/ 7 h 8"/>
                  <a:gd name="T26" fmla="*/ 10 w 10"/>
                  <a:gd name="T27" fmla="*/ 7 h 8"/>
                  <a:gd name="T28" fmla="*/ 10 w 10"/>
                  <a:gd name="T29" fmla="*/ 7 h 8"/>
                  <a:gd name="T30" fmla="*/ 10 w 10"/>
                  <a:gd name="T31" fmla="*/ 8 h 8"/>
                  <a:gd name="T32" fmla="*/ 10 w 10"/>
                  <a:gd name="T33" fmla="*/ 8 h 8"/>
                  <a:gd name="T34" fmla="*/ 9 w 10"/>
                  <a:gd name="T35" fmla="*/ 8 h 8"/>
                  <a:gd name="T36" fmla="*/ 9 w 10"/>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8">
                    <a:moveTo>
                      <a:pt x="9" y="8"/>
                    </a:moveTo>
                    <a:lnTo>
                      <a:pt x="0" y="4"/>
                    </a:lnTo>
                    <a:lnTo>
                      <a:pt x="0" y="3"/>
                    </a:lnTo>
                    <a:lnTo>
                      <a:pt x="0" y="3"/>
                    </a:lnTo>
                    <a:lnTo>
                      <a:pt x="0" y="3"/>
                    </a:lnTo>
                    <a:lnTo>
                      <a:pt x="0" y="1"/>
                    </a:lnTo>
                    <a:lnTo>
                      <a:pt x="0" y="1"/>
                    </a:lnTo>
                    <a:lnTo>
                      <a:pt x="0" y="1"/>
                    </a:lnTo>
                    <a:lnTo>
                      <a:pt x="0" y="1"/>
                    </a:lnTo>
                    <a:lnTo>
                      <a:pt x="0" y="0"/>
                    </a:lnTo>
                    <a:lnTo>
                      <a:pt x="10" y="6"/>
                    </a:lnTo>
                    <a:lnTo>
                      <a:pt x="10" y="7"/>
                    </a:lnTo>
                    <a:lnTo>
                      <a:pt x="10" y="7"/>
                    </a:lnTo>
                    <a:lnTo>
                      <a:pt x="10" y="7"/>
                    </a:lnTo>
                    <a:lnTo>
                      <a:pt x="10" y="7"/>
                    </a:lnTo>
                    <a:lnTo>
                      <a:pt x="10" y="8"/>
                    </a:lnTo>
                    <a:lnTo>
                      <a:pt x="10" y="8"/>
                    </a:lnTo>
                    <a:lnTo>
                      <a:pt x="9" y="8"/>
                    </a:lnTo>
                    <a:lnTo>
                      <a:pt x="9" y="8"/>
                    </a:lnTo>
                    <a:close/>
                  </a:path>
                </a:pathLst>
              </a:custGeom>
              <a:solidFill>
                <a:srgbClr val="ADAD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8" name="Freeform 996"/>
              <p:cNvSpPr>
                <a:spLocks/>
              </p:cNvSpPr>
              <p:nvPr/>
            </p:nvSpPr>
            <p:spPr bwMode="auto">
              <a:xfrm>
                <a:off x="720" y="2409"/>
                <a:ext cx="10" cy="9"/>
              </a:xfrm>
              <a:custGeom>
                <a:avLst/>
                <a:gdLst>
                  <a:gd name="T0" fmla="*/ 10 w 10"/>
                  <a:gd name="T1" fmla="*/ 9 h 9"/>
                  <a:gd name="T2" fmla="*/ 0 w 10"/>
                  <a:gd name="T3" fmla="*/ 3 h 9"/>
                  <a:gd name="T4" fmla="*/ 0 w 10"/>
                  <a:gd name="T5" fmla="*/ 3 h 9"/>
                  <a:gd name="T6" fmla="*/ 0 w 10"/>
                  <a:gd name="T7" fmla="*/ 3 h 9"/>
                  <a:gd name="T8" fmla="*/ 0 w 10"/>
                  <a:gd name="T9" fmla="*/ 3 h 9"/>
                  <a:gd name="T10" fmla="*/ 0 w 10"/>
                  <a:gd name="T11" fmla="*/ 1 h 9"/>
                  <a:gd name="T12" fmla="*/ 0 w 10"/>
                  <a:gd name="T13" fmla="*/ 1 h 9"/>
                  <a:gd name="T14" fmla="*/ 0 w 10"/>
                  <a:gd name="T15" fmla="*/ 1 h 9"/>
                  <a:gd name="T16" fmla="*/ 0 w 10"/>
                  <a:gd name="T17" fmla="*/ 0 h 9"/>
                  <a:gd name="T18" fmla="*/ 1 w 10"/>
                  <a:gd name="T19" fmla="*/ 0 h 9"/>
                  <a:gd name="T20" fmla="*/ 10 w 10"/>
                  <a:gd name="T21" fmla="*/ 6 h 9"/>
                  <a:gd name="T22" fmla="*/ 10 w 10"/>
                  <a:gd name="T23" fmla="*/ 6 h 9"/>
                  <a:gd name="T24" fmla="*/ 10 w 10"/>
                  <a:gd name="T25" fmla="*/ 7 h 9"/>
                  <a:gd name="T26" fmla="*/ 10 w 10"/>
                  <a:gd name="T27" fmla="*/ 7 h 9"/>
                  <a:gd name="T28" fmla="*/ 10 w 10"/>
                  <a:gd name="T29" fmla="*/ 7 h 9"/>
                  <a:gd name="T30" fmla="*/ 10 w 10"/>
                  <a:gd name="T31" fmla="*/ 7 h 9"/>
                  <a:gd name="T32" fmla="*/ 10 w 10"/>
                  <a:gd name="T33" fmla="*/ 9 h 9"/>
                  <a:gd name="T34" fmla="*/ 10 w 10"/>
                  <a:gd name="T35" fmla="*/ 9 h 9"/>
                  <a:gd name="T36" fmla="*/ 10 w 10"/>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10" y="9"/>
                    </a:moveTo>
                    <a:lnTo>
                      <a:pt x="0" y="3"/>
                    </a:lnTo>
                    <a:lnTo>
                      <a:pt x="0" y="3"/>
                    </a:lnTo>
                    <a:lnTo>
                      <a:pt x="0" y="3"/>
                    </a:lnTo>
                    <a:lnTo>
                      <a:pt x="0" y="3"/>
                    </a:lnTo>
                    <a:lnTo>
                      <a:pt x="0" y="1"/>
                    </a:lnTo>
                    <a:lnTo>
                      <a:pt x="0" y="1"/>
                    </a:lnTo>
                    <a:lnTo>
                      <a:pt x="0" y="1"/>
                    </a:lnTo>
                    <a:lnTo>
                      <a:pt x="0" y="0"/>
                    </a:lnTo>
                    <a:lnTo>
                      <a:pt x="1" y="0"/>
                    </a:lnTo>
                    <a:lnTo>
                      <a:pt x="10" y="6"/>
                    </a:lnTo>
                    <a:lnTo>
                      <a:pt x="10" y="6"/>
                    </a:lnTo>
                    <a:lnTo>
                      <a:pt x="10" y="7"/>
                    </a:lnTo>
                    <a:lnTo>
                      <a:pt x="10" y="7"/>
                    </a:lnTo>
                    <a:lnTo>
                      <a:pt x="10" y="7"/>
                    </a:lnTo>
                    <a:lnTo>
                      <a:pt x="10" y="7"/>
                    </a:lnTo>
                    <a:lnTo>
                      <a:pt x="10" y="9"/>
                    </a:lnTo>
                    <a:lnTo>
                      <a:pt x="10" y="9"/>
                    </a:lnTo>
                    <a:lnTo>
                      <a:pt x="10" y="9"/>
                    </a:lnTo>
                    <a:close/>
                  </a:path>
                </a:pathLst>
              </a:custGeom>
              <a:solidFill>
                <a:srgbClr val="AFAF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9" name="Freeform 997"/>
              <p:cNvSpPr>
                <a:spLocks/>
              </p:cNvSpPr>
              <p:nvPr/>
            </p:nvSpPr>
            <p:spPr bwMode="auto">
              <a:xfrm>
                <a:off x="721" y="2406"/>
                <a:ext cx="9" cy="9"/>
              </a:xfrm>
              <a:custGeom>
                <a:avLst/>
                <a:gdLst>
                  <a:gd name="T0" fmla="*/ 9 w 9"/>
                  <a:gd name="T1" fmla="*/ 9 h 9"/>
                  <a:gd name="T2" fmla="*/ 0 w 9"/>
                  <a:gd name="T3" fmla="*/ 3 h 9"/>
                  <a:gd name="T4" fmla="*/ 0 w 9"/>
                  <a:gd name="T5" fmla="*/ 3 h 9"/>
                  <a:gd name="T6" fmla="*/ 0 w 9"/>
                  <a:gd name="T7" fmla="*/ 3 h 9"/>
                  <a:gd name="T8" fmla="*/ 0 w 9"/>
                  <a:gd name="T9" fmla="*/ 1 h 9"/>
                  <a:gd name="T10" fmla="*/ 0 w 9"/>
                  <a:gd name="T11" fmla="*/ 1 h 9"/>
                  <a:gd name="T12" fmla="*/ 0 w 9"/>
                  <a:gd name="T13" fmla="*/ 1 h 9"/>
                  <a:gd name="T14" fmla="*/ 0 w 9"/>
                  <a:gd name="T15" fmla="*/ 1 h 9"/>
                  <a:gd name="T16" fmla="*/ 0 w 9"/>
                  <a:gd name="T17" fmla="*/ 0 h 9"/>
                  <a:gd name="T18" fmla="*/ 0 w 9"/>
                  <a:gd name="T19" fmla="*/ 0 h 9"/>
                  <a:gd name="T20" fmla="*/ 9 w 9"/>
                  <a:gd name="T21" fmla="*/ 6 h 9"/>
                  <a:gd name="T22" fmla="*/ 9 w 9"/>
                  <a:gd name="T23" fmla="*/ 6 h 9"/>
                  <a:gd name="T24" fmla="*/ 9 w 9"/>
                  <a:gd name="T25" fmla="*/ 7 h 9"/>
                  <a:gd name="T26" fmla="*/ 9 w 9"/>
                  <a:gd name="T27" fmla="*/ 7 h 9"/>
                  <a:gd name="T28" fmla="*/ 9 w 9"/>
                  <a:gd name="T29" fmla="*/ 7 h 9"/>
                  <a:gd name="T30" fmla="*/ 9 w 9"/>
                  <a:gd name="T31" fmla="*/ 7 h 9"/>
                  <a:gd name="T32" fmla="*/ 9 w 9"/>
                  <a:gd name="T33" fmla="*/ 9 h 9"/>
                  <a:gd name="T34" fmla="*/ 9 w 9"/>
                  <a:gd name="T35" fmla="*/ 9 h 9"/>
                  <a:gd name="T36" fmla="*/ 9 w 9"/>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9">
                    <a:moveTo>
                      <a:pt x="9" y="9"/>
                    </a:moveTo>
                    <a:lnTo>
                      <a:pt x="0" y="3"/>
                    </a:lnTo>
                    <a:lnTo>
                      <a:pt x="0" y="3"/>
                    </a:lnTo>
                    <a:lnTo>
                      <a:pt x="0" y="3"/>
                    </a:lnTo>
                    <a:lnTo>
                      <a:pt x="0" y="1"/>
                    </a:lnTo>
                    <a:lnTo>
                      <a:pt x="0" y="1"/>
                    </a:lnTo>
                    <a:lnTo>
                      <a:pt x="0" y="1"/>
                    </a:lnTo>
                    <a:lnTo>
                      <a:pt x="0" y="1"/>
                    </a:lnTo>
                    <a:lnTo>
                      <a:pt x="0" y="0"/>
                    </a:lnTo>
                    <a:lnTo>
                      <a:pt x="0" y="0"/>
                    </a:lnTo>
                    <a:lnTo>
                      <a:pt x="9" y="6"/>
                    </a:lnTo>
                    <a:lnTo>
                      <a:pt x="9" y="6"/>
                    </a:lnTo>
                    <a:lnTo>
                      <a:pt x="9" y="7"/>
                    </a:lnTo>
                    <a:lnTo>
                      <a:pt x="9" y="7"/>
                    </a:lnTo>
                    <a:lnTo>
                      <a:pt x="9" y="7"/>
                    </a:lnTo>
                    <a:lnTo>
                      <a:pt x="9" y="7"/>
                    </a:lnTo>
                    <a:lnTo>
                      <a:pt x="9" y="9"/>
                    </a:lnTo>
                    <a:lnTo>
                      <a:pt x="9" y="9"/>
                    </a:lnTo>
                    <a:lnTo>
                      <a:pt x="9" y="9"/>
                    </a:lnTo>
                    <a:close/>
                  </a:path>
                </a:pathLst>
              </a:custGeom>
              <a:solidFill>
                <a:srgbClr val="B1B1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0" name="Freeform 998"/>
              <p:cNvSpPr>
                <a:spLocks/>
              </p:cNvSpPr>
              <p:nvPr/>
            </p:nvSpPr>
            <p:spPr bwMode="auto">
              <a:xfrm>
                <a:off x="721" y="2403"/>
                <a:ext cx="10" cy="9"/>
              </a:xfrm>
              <a:custGeom>
                <a:avLst/>
                <a:gdLst>
                  <a:gd name="T0" fmla="*/ 9 w 10"/>
                  <a:gd name="T1" fmla="*/ 9 h 9"/>
                  <a:gd name="T2" fmla="*/ 0 w 10"/>
                  <a:gd name="T3" fmla="*/ 3 h 9"/>
                  <a:gd name="T4" fmla="*/ 0 w 10"/>
                  <a:gd name="T5" fmla="*/ 3 h 9"/>
                  <a:gd name="T6" fmla="*/ 0 w 10"/>
                  <a:gd name="T7" fmla="*/ 3 h 9"/>
                  <a:gd name="T8" fmla="*/ 0 w 10"/>
                  <a:gd name="T9" fmla="*/ 2 h 9"/>
                  <a:gd name="T10" fmla="*/ 0 w 10"/>
                  <a:gd name="T11" fmla="*/ 2 h 9"/>
                  <a:gd name="T12" fmla="*/ 0 w 10"/>
                  <a:gd name="T13" fmla="*/ 2 h 9"/>
                  <a:gd name="T14" fmla="*/ 0 w 10"/>
                  <a:gd name="T15" fmla="*/ 2 h 9"/>
                  <a:gd name="T16" fmla="*/ 0 w 10"/>
                  <a:gd name="T17" fmla="*/ 0 h 9"/>
                  <a:gd name="T18" fmla="*/ 0 w 10"/>
                  <a:gd name="T19" fmla="*/ 0 h 9"/>
                  <a:gd name="T20" fmla="*/ 10 w 10"/>
                  <a:gd name="T21" fmla="*/ 6 h 9"/>
                  <a:gd name="T22" fmla="*/ 10 w 10"/>
                  <a:gd name="T23" fmla="*/ 6 h 9"/>
                  <a:gd name="T24" fmla="*/ 9 w 10"/>
                  <a:gd name="T25" fmla="*/ 7 h 9"/>
                  <a:gd name="T26" fmla="*/ 9 w 10"/>
                  <a:gd name="T27" fmla="*/ 7 h 9"/>
                  <a:gd name="T28" fmla="*/ 9 w 10"/>
                  <a:gd name="T29" fmla="*/ 7 h 9"/>
                  <a:gd name="T30" fmla="*/ 9 w 10"/>
                  <a:gd name="T31" fmla="*/ 7 h 9"/>
                  <a:gd name="T32" fmla="*/ 9 w 10"/>
                  <a:gd name="T33" fmla="*/ 9 h 9"/>
                  <a:gd name="T34" fmla="*/ 9 w 10"/>
                  <a:gd name="T35" fmla="*/ 9 h 9"/>
                  <a:gd name="T36" fmla="*/ 9 w 10"/>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9" y="9"/>
                    </a:moveTo>
                    <a:lnTo>
                      <a:pt x="0" y="3"/>
                    </a:lnTo>
                    <a:lnTo>
                      <a:pt x="0" y="3"/>
                    </a:lnTo>
                    <a:lnTo>
                      <a:pt x="0" y="3"/>
                    </a:lnTo>
                    <a:lnTo>
                      <a:pt x="0" y="2"/>
                    </a:lnTo>
                    <a:lnTo>
                      <a:pt x="0" y="2"/>
                    </a:lnTo>
                    <a:lnTo>
                      <a:pt x="0" y="2"/>
                    </a:lnTo>
                    <a:lnTo>
                      <a:pt x="0" y="2"/>
                    </a:lnTo>
                    <a:lnTo>
                      <a:pt x="0" y="0"/>
                    </a:lnTo>
                    <a:lnTo>
                      <a:pt x="0" y="0"/>
                    </a:lnTo>
                    <a:lnTo>
                      <a:pt x="10" y="6"/>
                    </a:lnTo>
                    <a:lnTo>
                      <a:pt x="10" y="6"/>
                    </a:lnTo>
                    <a:lnTo>
                      <a:pt x="9" y="7"/>
                    </a:lnTo>
                    <a:lnTo>
                      <a:pt x="9" y="7"/>
                    </a:lnTo>
                    <a:lnTo>
                      <a:pt x="9" y="7"/>
                    </a:lnTo>
                    <a:lnTo>
                      <a:pt x="9" y="7"/>
                    </a:lnTo>
                    <a:lnTo>
                      <a:pt x="9" y="9"/>
                    </a:lnTo>
                    <a:lnTo>
                      <a:pt x="9" y="9"/>
                    </a:lnTo>
                    <a:lnTo>
                      <a:pt x="9" y="9"/>
                    </a:lnTo>
                    <a:close/>
                  </a:path>
                </a:pathLst>
              </a:custGeom>
              <a:solidFill>
                <a:srgbClr val="B4B4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1" name="Freeform 999"/>
              <p:cNvSpPr>
                <a:spLocks/>
              </p:cNvSpPr>
              <p:nvPr/>
            </p:nvSpPr>
            <p:spPr bwMode="auto">
              <a:xfrm>
                <a:off x="721" y="2400"/>
                <a:ext cx="10" cy="9"/>
              </a:xfrm>
              <a:custGeom>
                <a:avLst/>
                <a:gdLst>
                  <a:gd name="T0" fmla="*/ 10 w 10"/>
                  <a:gd name="T1" fmla="*/ 9 h 9"/>
                  <a:gd name="T2" fmla="*/ 0 w 10"/>
                  <a:gd name="T3" fmla="*/ 3 h 9"/>
                  <a:gd name="T4" fmla="*/ 0 w 10"/>
                  <a:gd name="T5" fmla="*/ 3 h 9"/>
                  <a:gd name="T6" fmla="*/ 0 w 10"/>
                  <a:gd name="T7" fmla="*/ 3 h 9"/>
                  <a:gd name="T8" fmla="*/ 0 w 10"/>
                  <a:gd name="T9" fmla="*/ 2 h 9"/>
                  <a:gd name="T10" fmla="*/ 0 w 10"/>
                  <a:gd name="T11" fmla="*/ 2 h 9"/>
                  <a:gd name="T12" fmla="*/ 0 w 10"/>
                  <a:gd name="T13" fmla="*/ 2 h 9"/>
                  <a:gd name="T14" fmla="*/ 0 w 10"/>
                  <a:gd name="T15" fmla="*/ 2 h 9"/>
                  <a:gd name="T16" fmla="*/ 0 w 10"/>
                  <a:gd name="T17" fmla="*/ 0 h 9"/>
                  <a:gd name="T18" fmla="*/ 0 w 10"/>
                  <a:gd name="T19" fmla="*/ 0 h 9"/>
                  <a:gd name="T20" fmla="*/ 10 w 10"/>
                  <a:gd name="T21" fmla="*/ 6 h 9"/>
                  <a:gd name="T22" fmla="*/ 10 w 10"/>
                  <a:gd name="T23" fmla="*/ 6 h 9"/>
                  <a:gd name="T24" fmla="*/ 10 w 10"/>
                  <a:gd name="T25" fmla="*/ 7 h 9"/>
                  <a:gd name="T26" fmla="*/ 10 w 10"/>
                  <a:gd name="T27" fmla="*/ 7 h 9"/>
                  <a:gd name="T28" fmla="*/ 10 w 10"/>
                  <a:gd name="T29" fmla="*/ 7 h 9"/>
                  <a:gd name="T30" fmla="*/ 10 w 10"/>
                  <a:gd name="T31" fmla="*/ 7 h 9"/>
                  <a:gd name="T32" fmla="*/ 10 w 10"/>
                  <a:gd name="T33" fmla="*/ 9 h 9"/>
                  <a:gd name="T34" fmla="*/ 10 w 10"/>
                  <a:gd name="T35" fmla="*/ 9 h 9"/>
                  <a:gd name="T36" fmla="*/ 10 w 10"/>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10" y="9"/>
                    </a:moveTo>
                    <a:lnTo>
                      <a:pt x="0" y="3"/>
                    </a:lnTo>
                    <a:lnTo>
                      <a:pt x="0" y="3"/>
                    </a:lnTo>
                    <a:lnTo>
                      <a:pt x="0" y="3"/>
                    </a:lnTo>
                    <a:lnTo>
                      <a:pt x="0" y="2"/>
                    </a:lnTo>
                    <a:lnTo>
                      <a:pt x="0" y="2"/>
                    </a:lnTo>
                    <a:lnTo>
                      <a:pt x="0" y="2"/>
                    </a:lnTo>
                    <a:lnTo>
                      <a:pt x="0" y="2"/>
                    </a:lnTo>
                    <a:lnTo>
                      <a:pt x="0" y="0"/>
                    </a:lnTo>
                    <a:lnTo>
                      <a:pt x="0" y="0"/>
                    </a:lnTo>
                    <a:lnTo>
                      <a:pt x="10" y="6"/>
                    </a:lnTo>
                    <a:lnTo>
                      <a:pt x="10" y="6"/>
                    </a:lnTo>
                    <a:lnTo>
                      <a:pt x="10" y="7"/>
                    </a:lnTo>
                    <a:lnTo>
                      <a:pt x="10" y="7"/>
                    </a:lnTo>
                    <a:lnTo>
                      <a:pt x="10" y="7"/>
                    </a:lnTo>
                    <a:lnTo>
                      <a:pt x="10" y="7"/>
                    </a:lnTo>
                    <a:lnTo>
                      <a:pt x="10" y="9"/>
                    </a:lnTo>
                    <a:lnTo>
                      <a:pt x="10" y="9"/>
                    </a:lnTo>
                    <a:lnTo>
                      <a:pt x="10" y="9"/>
                    </a:lnTo>
                    <a:close/>
                  </a:path>
                </a:pathLst>
              </a:custGeom>
              <a:solidFill>
                <a:srgbClr val="B6B6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2" name="Freeform 1000"/>
              <p:cNvSpPr>
                <a:spLocks/>
              </p:cNvSpPr>
              <p:nvPr/>
            </p:nvSpPr>
            <p:spPr bwMode="auto">
              <a:xfrm>
                <a:off x="721" y="2397"/>
                <a:ext cx="10" cy="9"/>
              </a:xfrm>
              <a:custGeom>
                <a:avLst/>
                <a:gdLst>
                  <a:gd name="T0" fmla="*/ 10 w 10"/>
                  <a:gd name="T1" fmla="*/ 9 h 9"/>
                  <a:gd name="T2" fmla="*/ 0 w 10"/>
                  <a:gd name="T3" fmla="*/ 3 h 9"/>
                  <a:gd name="T4" fmla="*/ 2 w 10"/>
                  <a:gd name="T5" fmla="*/ 3 h 9"/>
                  <a:gd name="T6" fmla="*/ 2 w 10"/>
                  <a:gd name="T7" fmla="*/ 3 h 9"/>
                  <a:gd name="T8" fmla="*/ 2 w 10"/>
                  <a:gd name="T9" fmla="*/ 2 h 9"/>
                  <a:gd name="T10" fmla="*/ 2 w 10"/>
                  <a:gd name="T11" fmla="*/ 2 h 9"/>
                  <a:gd name="T12" fmla="*/ 2 w 10"/>
                  <a:gd name="T13" fmla="*/ 2 h 9"/>
                  <a:gd name="T14" fmla="*/ 2 w 10"/>
                  <a:gd name="T15" fmla="*/ 2 h 9"/>
                  <a:gd name="T16" fmla="*/ 2 w 10"/>
                  <a:gd name="T17" fmla="*/ 0 h 9"/>
                  <a:gd name="T18" fmla="*/ 2 w 10"/>
                  <a:gd name="T19" fmla="*/ 0 h 9"/>
                  <a:gd name="T20" fmla="*/ 10 w 10"/>
                  <a:gd name="T21" fmla="*/ 6 h 9"/>
                  <a:gd name="T22" fmla="*/ 10 w 10"/>
                  <a:gd name="T23" fmla="*/ 6 h 9"/>
                  <a:gd name="T24" fmla="*/ 10 w 10"/>
                  <a:gd name="T25" fmla="*/ 8 h 9"/>
                  <a:gd name="T26" fmla="*/ 10 w 10"/>
                  <a:gd name="T27" fmla="*/ 8 h 9"/>
                  <a:gd name="T28" fmla="*/ 10 w 10"/>
                  <a:gd name="T29" fmla="*/ 8 h 9"/>
                  <a:gd name="T30" fmla="*/ 10 w 10"/>
                  <a:gd name="T31" fmla="*/ 8 h 9"/>
                  <a:gd name="T32" fmla="*/ 10 w 10"/>
                  <a:gd name="T33" fmla="*/ 9 h 9"/>
                  <a:gd name="T34" fmla="*/ 10 w 10"/>
                  <a:gd name="T35" fmla="*/ 9 h 9"/>
                  <a:gd name="T36" fmla="*/ 10 w 10"/>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10" y="9"/>
                    </a:moveTo>
                    <a:lnTo>
                      <a:pt x="0" y="3"/>
                    </a:lnTo>
                    <a:lnTo>
                      <a:pt x="2" y="3"/>
                    </a:lnTo>
                    <a:lnTo>
                      <a:pt x="2" y="3"/>
                    </a:lnTo>
                    <a:lnTo>
                      <a:pt x="2" y="2"/>
                    </a:lnTo>
                    <a:lnTo>
                      <a:pt x="2" y="2"/>
                    </a:lnTo>
                    <a:lnTo>
                      <a:pt x="2" y="2"/>
                    </a:lnTo>
                    <a:lnTo>
                      <a:pt x="2" y="2"/>
                    </a:lnTo>
                    <a:lnTo>
                      <a:pt x="2" y="0"/>
                    </a:lnTo>
                    <a:lnTo>
                      <a:pt x="2" y="0"/>
                    </a:lnTo>
                    <a:lnTo>
                      <a:pt x="10" y="6"/>
                    </a:lnTo>
                    <a:lnTo>
                      <a:pt x="10" y="6"/>
                    </a:lnTo>
                    <a:lnTo>
                      <a:pt x="10" y="8"/>
                    </a:lnTo>
                    <a:lnTo>
                      <a:pt x="10" y="8"/>
                    </a:lnTo>
                    <a:lnTo>
                      <a:pt x="10" y="8"/>
                    </a:lnTo>
                    <a:lnTo>
                      <a:pt x="10" y="8"/>
                    </a:lnTo>
                    <a:lnTo>
                      <a:pt x="10" y="9"/>
                    </a:lnTo>
                    <a:lnTo>
                      <a:pt x="10" y="9"/>
                    </a:lnTo>
                    <a:lnTo>
                      <a:pt x="10" y="9"/>
                    </a:lnTo>
                    <a:close/>
                  </a:path>
                </a:pathLst>
              </a:custGeom>
              <a:solidFill>
                <a:srgbClr val="B8B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3" name="Freeform 1001"/>
              <p:cNvSpPr>
                <a:spLocks/>
              </p:cNvSpPr>
              <p:nvPr/>
            </p:nvSpPr>
            <p:spPr bwMode="auto">
              <a:xfrm>
                <a:off x="723" y="2394"/>
                <a:ext cx="10" cy="9"/>
              </a:xfrm>
              <a:custGeom>
                <a:avLst/>
                <a:gdLst>
                  <a:gd name="T0" fmla="*/ 8 w 10"/>
                  <a:gd name="T1" fmla="*/ 9 h 9"/>
                  <a:gd name="T2" fmla="*/ 0 w 10"/>
                  <a:gd name="T3" fmla="*/ 3 h 9"/>
                  <a:gd name="T4" fmla="*/ 0 w 10"/>
                  <a:gd name="T5" fmla="*/ 3 h 9"/>
                  <a:gd name="T6" fmla="*/ 0 w 10"/>
                  <a:gd name="T7" fmla="*/ 3 h 9"/>
                  <a:gd name="T8" fmla="*/ 0 w 10"/>
                  <a:gd name="T9" fmla="*/ 2 h 9"/>
                  <a:gd name="T10" fmla="*/ 0 w 10"/>
                  <a:gd name="T11" fmla="*/ 2 h 9"/>
                  <a:gd name="T12" fmla="*/ 0 w 10"/>
                  <a:gd name="T13" fmla="*/ 2 h 9"/>
                  <a:gd name="T14" fmla="*/ 0 w 10"/>
                  <a:gd name="T15" fmla="*/ 2 h 9"/>
                  <a:gd name="T16" fmla="*/ 0 w 10"/>
                  <a:gd name="T17" fmla="*/ 0 h 9"/>
                  <a:gd name="T18" fmla="*/ 0 w 10"/>
                  <a:gd name="T19" fmla="*/ 0 h 9"/>
                  <a:gd name="T20" fmla="*/ 10 w 10"/>
                  <a:gd name="T21" fmla="*/ 6 h 9"/>
                  <a:gd name="T22" fmla="*/ 10 w 10"/>
                  <a:gd name="T23" fmla="*/ 6 h 9"/>
                  <a:gd name="T24" fmla="*/ 10 w 10"/>
                  <a:gd name="T25" fmla="*/ 8 h 9"/>
                  <a:gd name="T26" fmla="*/ 10 w 10"/>
                  <a:gd name="T27" fmla="*/ 8 h 9"/>
                  <a:gd name="T28" fmla="*/ 10 w 10"/>
                  <a:gd name="T29" fmla="*/ 8 h 9"/>
                  <a:gd name="T30" fmla="*/ 10 w 10"/>
                  <a:gd name="T31" fmla="*/ 8 h 9"/>
                  <a:gd name="T32" fmla="*/ 10 w 10"/>
                  <a:gd name="T33" fmla="*/ 9 h 9"/>
                  <a:gd name="T34" fmla="*/ 8 w 10"/>
                  <a:gd name="T35" fmla="*/ 9 h 9"/>
                  <a:gd name="T36" fmla="*/ 8 w 10"/>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9"/>
                    </a:moveTo>
                    <a:lnTo>
                      <a:pt x="0" y="3"/>
                    </a:lnTo>
                    <a:lnTo>
                      <a:pt x="0" y="3"/>
                    </a:lnTo>
                    <a:lnTo>
                      <a:pt x="0" y="3"/>
                    </a:lnTo>
                    <a:lnTo>
                      <a:pt x="0" y="2"/>
                    </a:lnTo>
                    <a:lnTo>
                      <a:pt x="0" y="2"/>
                    </a:lnTo>
                    <a:lnTo>
                      <a:pt x="0" y="2"/>
                    </a:lnTo>
                    <a:lnTo>
                      <a:pt x="0" y="2"/>
                    </a:lnTo>
                    <a:lnTo>
                      <a:pt x="0" y="0"/>
                    </a:lnTo>
                    <a:lnTo>
                      <a:pt x="0" y="0"/>
                    </a:lnTo>
                    <a:lnTo>
                      <a:pt x="10" y="6"/>
                    </a:lnTo>
                    <a:lnTo>
                      <a:pt x="10" y="6"/>
                    </a:lnTo>
                    <a:lnTo>
                      <a:pt x="10" y="8"/>
                    </a:lnTo>
                    <a:lnTo>
                      <a:pt x="10" y="8"/>
                    </a:lnTo>
                    <a:lnTo>
                      <a:pt x="10" y="8"/>
                    </a:lnTo>
                    <a:lnTo>
                      <a:pt x="10" y="8"/>
                    </a:lnTo>
                    <a:lnTo>
                      <a:pt x="10" y="9"/>
                    </a:lnTo>
                    <a:lnTo>
                      <a:pt x="8" y="9"/>
                    </a:lnTo>
                    <a:lnTo>
                      <a:pt x="8" y="9"/>
                    </a:lnTo>
                    <a:close/>
                  </a:path>
                </a:pathLst>
              </a:custGeom>
              <a:solidFill>
                <a:srgbClr val="BABA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4" name="Freeform 1002"/>
              <p:cNvSpPr>
                <a:spLocks/>
              </p:cNvSpPr>
              <p:nvPr/>
            </p:nvSpPr>
            <p:spPr bwMode="auto">
              <a:xfrm>
                <a:off x="723" y="2391"/>
                <a:ext cx="10" cy="9"/>
              </a:xfrm>
              <a:custGeom>
                <a:avLst/>
                <a:gdLst>
                  <a:gd name="T0" fmla="*/ 10 w 10"/>
                  <a:gd name="T1" fmla="*/ 9 h 9"/>
                  <a:gd name="T2" fmla="*/ 0 w 10"/>
                  <a:gd name="T3" fmla="*/ 3 h 9"/>
                  <a:gd name="T4" fmla="*/ 0 w 10"/>
                  <a:gd name="T5" fmla="*/ 3 h 9"/>
                  <a:gd name="T6" fmla="*/ 0 w 10"/>
                  <a:gd name="T7" fmla="*/ 3 h 9"/>
                  <a:gd name="T8" fmla="*/ 1 w 10"/>
                  <a:gd name="T9" fmla="*/ 2 h 9"/>
                  <a:gd name="T10" fmla="*/ 1 w 10"/>
                  <a:gd name="T11" fmla="*/ 2 h 9"/>
                  <a:gd name="T12" fmla="*/ 1 w 10"/>
                  <a:gd name="T13" fmla="*/ 2 h 9"/>
                  <a:gd name="T14" fmla="*/ 1 w 10"/>
                  <a:gd name="T15" fmla="*/ 2 h 9"/>
                  <a:gd name="T16" fmla="*/ 1 w 10"/>
                  <a:gd name="T17" fmla="*/ 0 h 9"/>
                  <a:gd name="T18" fmla="*/ 1 w 10"/>
                  <a:gd name="T19" fmla="*/ 0 h 9"/>
                  <a:gd name="T20" fmla="*/ 10 w 10"/>
                  <a:gd name="T21" fmla="*/ 6 h 9"/>
                  <a:gd name="T22" fmla="*/ 10 w 10"/>
                  <a:gd name="T23" fmla="*/ 6 h 9"/>
                  <a:gd name="T24" fmla="*/ 10 w 10"/>
                  <a:gd name="T25" fmla="*/ 8 h 9"/>
                  <a:gd name="T26" fmla="*/ 10 w 10"/>
                  <a:gd name="T27" fmla="*/ 8 h 9"/>
                  <a:gd name="T28" fmla="*/ 10 w 10"/>
                  <a:gd name="T29" fmla="*/ 8 h 9"/>
                  <a:gd name="T30" fmla="*/ 10 w 10"/>
                  <a:gd name="T31" fmla="*/ 8 h 9"/>
                  <a:gd name="T32" fmla="*/ 10 w 10"/>
                  <a:gd name="T33" fmla="*/ 9 h 9"/>
                  <a:gd name="T34" fmla="*/ 10 w 10"/>
                  <a:gd name="T35" fmla="*/ 9 h 9"/>
                  <a:gd name="T36" fmla="*/ 10 w 10"/>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10" y="9"/>
                    </a:moveTo>
                    <a:lnTo>
                      <a:pt x="0" y="3"/>
                    </a:lnTo>
                    <a:lnTo>
                      <a:pt x="0" y="3"/>
                    </a:lnTo>
                    <a:lnTo>
                      <a:pt x="0" y="3"/>
                    </a:lnTo>
                    <a:lnTo>
                      <a:pt x="1" y="2"/>
                    </a:lnTo>
                    <a:lnTo>
                      <a:pt x="1" y="2"/>
                    </a:lnTo>
                    <a:lnTo>
                      <a:pt x="1" y="2"/>
                    </a:lnTo>
                    <a:lnTo>
                      <a:pt x="1" y="2"/>
                    </a:lnTo>
                    <a:lnTo>
                      <a:pt x="1" y="0"/>
                    </a:lnTo>
                    <a:lnTo>
                      <a:pt x="1" y="0"/>
                    </a:lnTo>
                    <a:lnTo>
                      <a:pt x="10" y="6"/>
                    </a:lnTo>
                    <a:lnTo>
                      <a:pt x="10" y="6"/>
                    </a:lnTo>
                    <a:lnTo>
                      <a:pt x="10" y="8"/>
                    </a:lnTo>
                    <a:lnTo>
                      <a:pt x="10" y="8"/>
                    </a:lnTo>
                    <a:lnTo>
                      <a:pt x="10" y="8"/>
                    </a:lnTo>
                    <a:lnTo>
                      <a:pt x="10" y="8"/>
                    </a:lnTo>
                    <a:lnTo>
                      <a:pt x="10" y="9"/>
                    </a:lnTo>
                    <a:lnTo>
                      <a:pt x="10" y="9"/>
                    </a:lnTo>
                    <a:lnTo>
                      <a:pt x="10" y="9"/>
                    </a:lnTo>
                    <a:close/>
                  </a:path>
                </a:pathLst>
              </a:custGeom>
              <a:solidFill>
                <a:srgbClr val="BCBC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5" name="Freeform 1003"/>
              <p:cNvSpPr>
                <a:spLocks/>
              </p:cNvSpPr>
              <p:nvPr/>
            </p:nvSpPr>
            <p:spPr bwMode="auto">
              <a:xfrm>
                <a:off x="724" y="2389"/>
                <a:ext cx="10" cy="8"/>
              </a:xfrm>
              <a:custGeom>
                <a:avLst/>
                <a:gdLst>
                  <a:gd name="T0" fmla="*/ 9 w 10"/>
                  <a:gd name="T1" fmla="*/ 8 h 8"/>
                  <a:gd name="T2" fmla="*/ 0 w 10"/>
                  <a:gd name="T3" fmla="*/ 2 h 8"/>
                  <a:gd name="T4" fmla="*/ 0 w 10"/>
                  <a:gd name="T5" fmla="*/ 2 h 8"/>
                  <a:gd name="T6" fmla="*/ 0 w 10"/>
                  <a:gd name="T7" fmla="*/ 2 h 8"/>
                  <a:gd name="T8" fmla="*/ 0 w 10"/>
                  <a:gd name="T9" fmla="*/ 1 h 8"/>
                  <a:gd name="T10" fmla="*/ 0 w 10"/>
                  <a:gd name="T11" fmla="*/ 1 h 8"/>
                  <a:gd name="T12" fmla="*/ 0 w 10"/>
                  <a:gd name="T13" fmla="*/ 1 h 8"/>
                  <a:gd name="T14" fmla="*/ 0 w 10"/>
                  <a:gd name="T15" fmla="*/ 1 h 8"/>
                  <a:gd name="T16" fmla="*/ 0 w 10"/>
                  <a:gd name="T17" fmla="*/ 0 h 8"/>
                  <a:gd name="T18" fmla="*/ 0 w 10"/>
                  <a:gd name="T19" fmla="*/ 0 h 8"/>
                  <a:gd name="T20" fmla="*/ 10 w 10"/>
                  <a:gd name="T21" fmla="*/ 5 h 8"/>
                  <a:gd name="T22" fmla="*/ 10 w 10"/>
                  <a:gd name="T23" fmla="*/ 7 h 8"/>
                  <a:gd name="T24" fmla="*/ 10 w 10"/>
                  <a:gd name="T25" fmla="*/ 7 h 8"/>
                  <a:gd name="T26" fmla="*/ 10 w 10"/>
                  <a:gd name="T27" fmla="*/ 7 h 8"/>
                  <a:gd name="T28" fmla="*/ 10 w 10"/>
                  <a:gd name="T29" fmla="*/ 7 h 8"/>
                  <a:gd name="T30" fmla="*/ 10 w 10"/>
                  <a:gd name="T31" fmla="*/ 7 h 8"/>
                  <a:gd name="T32" fmla="*/ 10 w 10"/>
                  <a:gd name="T33" fmla="*/ 8 h 8"/>
                  <a:gd name="T34" fmla="*/ 10 w 10"/>
                  <a:gd name="T35" fmla="*/ 8 h 8"/>
                  <a:gd name="T36" fmla="*/ 9 w 10"/>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8">
                    <a:moveTo>
                      <a:pt x="9" y="8"/>
                    </a:moveTo>
                    <a:lnTo>
                      <a:pt x="0" y="2"/>
                    </a:lnTo>
                    <a:lnTo>
                      <a:pt x="0" y="2"/>
                    </a:lnTo>
                    <a:lnTo>
                      <a:pt x="0" y="2"/>
                    </a:lnTo>
                    <a:lnTo>
                      <a:pt x="0" y="1"/>
                    </a:lnTo>
                    <a:lnTo>
                      <a:pt x="0" y="1"/>
                    </a:lnTo>
                    <a:lnTo>
                      <a:pt x="0" y="1"/>
                    </a:lnTo>
                    <a:lnTo>
                      <a:pt x="0" y="1"/>
                    </a:lnTo>
                    <a:lnTo>
                      <a:pt x="0" y="0"/>
                    </a:lnTo>
                    <a:lnTo>
                      <a:pt x="0" y="0"/>
                    </a:lnTo>
                    <a:lnTo>
                      <a:pt x="10" y="5"/>
                    </a:lnTo>
                    <a:lnTo>
                      <a:pt x="10" y="7"/>
                    </a:lnTo>
                    <a:lnTo>
                      <a:pt x="10" y="7"/>
                    </a:lnTo>
                    <a:lnTo>
                      <a:pt x="10" y="7"/>
                    </a:lnTo>
                    <a:lnTo>
                      <a:pt x="10" y="7"/>
                    </a:lnTo>
                    <a:lnTo>
                      <a:pt x="10" y="7"/>
                    </a:lnTo>
                    <a:lnTo>
                      <a:pt x="10" y="8"/>
                    </a:lnTo>
                    <a:lnTo>
                      <a:pt x="10" y="8"/>
                    </a:lnTo>
                    <a:lnTo>
                      <a:pt x="9" y="8"/>
                    </a:lnTo>
                    <a:close/>
                  </a:path>
                </a:pathLst>
              </a:custGeom>
              <a:solidFill>
                <a:srgbClr val="BEBE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6" name="Freeform 1004"/>
              <p:cNvSpPr>
                <a:spLocks/>
              </p:cNvSpPr>
              <p:nvPr/>
            </p:nvSpPr>
            <p:spPr bwMode="auto">
              <a:xfrm>
                <a:off x="724" y="2386"/>
                <a:ext cx="12" cy="8"/>
              </a:xfrm>
              <a:custGeom>
                <a:avLst/>
                <a:gdLst>
                  <a:gd name="T0" fmla="*/ 10 w 12"/>
                  <a:gd name="T1" fmla="*/ 8 h 8"/>
                  <a:gd name="T2" fmla="*/ 0 w 12"/>
                  <a:gd name="T3" fmla="*/ 3 h 8"/>
                  <a:gd name="T4" fmla="*/ 2 w 12"/>
                  <a:gd name="T5" fmla="*/ 3 h 8"/>
                  <a:gd name="T6" fmla="*/ 2 w 12"/>
                  <a:gd name="T7" fmla="*/ 3 h 8"/>
                  <a:gd name="T8" fmla="*/ 2 w 12"/>
                  <a:gd name="T9" fmla="*/ 3 h 8"/>
                  <a:gd name="T10" fmla="*/ 2 w 12"/>
                  <a:gd name="T11" fmla="*/ 1 h 8"/>
                  <a:gd name="T12" fmla="*/ 2 w 12"/>
                  <a:gd name="T13" fmla="*/ 1 h 8"/>
                  <a:gd name="T14" fmla="*/ 2 w 12"/>
                  <a:gd name="T15" fmla="*/ 1 h 8"/>
                  <a:gd name="T16" fmla="*/ 2 w 12"/>
                  <a:gd name="T17" fmla="*/ 1 h 8"/>
                  <a:gd name="T18" fmla="*/ 2 w 12"/>
                  <a:gd name="T19" fmla="*/ 0 h 8"/>
                  <a:gd name="T20" fmla="*/ 12 w 12"/>
                  <a:gd name="T21" fmla="*/ 5 h 8"/>
                  <a:gd name="T22" fmla="*/ 12 w 12"/>
                  <a:gd name="T23" fmla="*/ 7 h 8"/>
                  <a:gd name="T24" fmla="*/ 12 w 12"/>
                  <a:gd name="T25" fmla="*/ 7 h 8"/>
                  <a:gd name="T26" fmla="*/ 12 w 12"/>
                  <a:gd name="T27" fmla="*/ 7 h 8"/>
                  <a:gd name="T28" fmla="*/ 10 w 12"/>
                  <a:gd name="T29" fmla="*/ 7 h 8"/>
                  <a:gd name="T30" fmla="*/ 10 w 12"/>
                  <a:gd name="T31" fmla="*/ 8 h 8"/>
                  <a:gd name="T32" fmla="*/ 10 w 12"/>
                  <a:gd name="T33" fmla="*/ 8 h 8"/>
                  <a:gd name="T34" fmla="*/ 10 w 12"/>
                  <a:gd name="T35" fmla="*/ 8 h 8"/>
                  <a:gd name="T36" fmla="*/ 10 w 12"/>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8">
                    <a:moveTo>
                      <a:pt x="10" y="8"/>
                    </a:moveTo>
                    <a:lnTo>
                      <a:pt x="0" y="3"/>
                    </a:lnTo>
                    <a:lnTo>
                      <a:pt x="2" y="3"/>
                    </a:lnTo>
                    <a:lnTo>
                      <a:pt x="2" y="3"/>
                    </a:lnTo>
                    <a:lnTo>
                      <a:pt x="2" y="3"/>
                    </a:lnTo>
                    <a:lnTo>
                      <a:pt x="2" y="1"/>
                    </a:lnTo>
                    <a:lnTo>
                      <a:pt x="2" y="1"/>
                    </a:lnTo>
                    <a:lnTo>
                      <a:pt x="2" y="1"/>
                    </a:lnTo>
                    <a:lnTo>
                      <a:pt x="2" y="1"/>
                    </a:lnTo>
                    <a:lnTo>
                      <a:pt x="2" y="0"/>
                    </a:lnTo>
                    <a:lnTo>
                      <a:pt x="12" y="5"/>
                    </a:lnTo>
                    <a:lnTo>
                      <a:pt x="12" y="7"/>
                    </a:lnTo>
                    <a:lnTo>
                      <a:pt x="12" y="7"/>
                    </a:lnTo>
                    <a:lnTo>
                      <a:pt x="12" y="7"/>
                    </a:lnTo>
                    <a:lnTo>
                      <a:pt x="10" y="7"/>
                    </a:lnTo>
                    <a:lnTo>
                      <a:pt x="10" y="8"/>
                    </a:lnTo>
                    <a:lnTo>
                      <a:pt x="10" y="8"/>
                    </a:lnTo>
                    <a:lnTo>
                      <a:pt x="10" y="8"/>
                    </a:lnTo>
                    <a:lnTo>
                      <a:pt x="10" y="8"/>
                    </a:lnTo>
                    <a:close/>
                  </a:path>
                </a:pathLst>
              </a:custGeom>
              <a:solidFill>
                <a:srgbClr val="C0C0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7" name="Freeform 1005"/>
              <p:cNvSpPr>
                <a:spLocks/>
              </p:cNvSpPr>
              <p:nvPr/>
            </p:nvSpPr>
            <p:spPr bwMode="auto">
              <a:xfrm>
                <a:off x="726" y="2384"/>
                <a:ext cx="11" cy="7"/>
              </a:xfrm>
              <a:custGeom>
                <a:avLst/>
                <a:gdLst>
                  <a:gd name="T0" fmla="*/ 10 w 11"/>
                  <a:gd name="T1" fmla="*/ 7 h 7"/>
                  <a:gd name="T2" fmla="*/ 0 w 11"/>
                  <a:gd name="T3" fmla="*/ 2 h 7"/>
                  <a:gd name="T4" fmla="*/ 0 w 11"/>
                  <a:gd name="T5" fmla="*/ 2 h 7"/>
                  <a:gd name="T6" fmla="*/ 0 w 11"/>
                  <a:gd name="T7" fmla="*/ 2 h 7"/>
                  <a:gd name="T8" fmla="*/ 0 w 11"/>
                  <a:gd name="T9" fmla="*/ 2 h 7"/>
                  <a:gd name="T10" fmla="*/ 0 w 11"/>
                  <a:gd name="T11" fmla="*/ 0 h 7"/>
                  <a:gd name="T12" fmla="*/ 1 w 11"/>
                  <a:gd name="T13" fmla="*/ 0 h 7"/>
                  <a:gd name="T14" fmla="*/ 1 w 11"/>
                  <a:gd name="T15" fmla="*/ 0 h 7"/>
                  <a:gd name="T16" fmla="*/ 1 w 11"/>
                  <a:gd name="T17" fmla="*/ 0 h 7"/>
                  <a:gd name="T18" fmla="*/ 1 w 11"/>
                  <a:gd name="T19" fmla="*/ 0 h 7"/>
                  <a:gd name="T20" fmla="*/ 11 w 11"/>
                  <a:gd name="T21" fmla="*/ 6 h 7"/>
                  <a:gd name="T22" fmla="*/ 10 w 11"/>
                  <a:gd name="T23" fmla="*/ 6 h 7"/>
                  <a:gd name="T24" fmla="*/ 10 w 11"/>
                  <a:gd name="T25" fmla="*/ 6 h 7"/>
                  <a:gd name="T26" fmla="*/ 10 w 11"/>
                  <a:gd name="T27" fmla="*/ 6 h 7"/>
                  <a:gd name="T28" fmla="*/ 10 w 11"/>
                  <a:gd name="T29" fmla="*/ 7 h 7"/>
                  <a:gd name="T30" fmla="*/ 10 w 11"/>
                  <a:gd name="T31" fmla="*/ 7 h 7"/>
                  <a:gd name="T32" fmla="*/ 10 w 11"/>
                  <a:gd name="T33" fmla="*/ 7 h 7"/>
                  <a:gd name="T34" fmla="*/ 10 w 11"/>
                  <a:gd name="T35" fmla="*/ 7 h 7"/>
                  <a:gd name="T36" fmla="*/ 10 w 11"/>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7">
                    <a:moveTo>
                      <a:pt x="10" y="7"/>
                    </a:moveTo>
                    <a:lnTo>
                      <a:pt x="0" y="2"/>
                    </a:lnTo>
                    <a:lnTo>
                      <a:pt x="0" y="2"/>
                    </a:lnTo>
                    <a:lnTo>
                      <a:pt x="0" y="2"/>
                    </a:lnTo>
                    <a:lnTo>
                      <a:pt x="0" y="2"/>
                    </a:lnTo>
                    <a:lnTo>
                      <a:pt x="0" y="0"/>
                    </a:lnTo>
                    <a:lnTo>
                      <a:pt x="1" y="0"/>
                    </a:lnTo>
                    <a:lnTo>
                      <a:pt x="1" y="0"/>
                    </a:lnTo>
                    <a:lnTo>
                      <a:pt x="1" y="0"/>
                    </a:lnTo>
                    <a:lnTo>
                      <a:pt x="1" y="0"/>
                    </a:lnTo>
                    <a:lnTo>
                      <a:pt x="11" y="6"/>
                    </a:lnTo>
                    <a:lnTo>
                      <a:pt x="10" y="6"/>
                    </a:lnTo>
                    <a:lnTo>
                      <a:pt x="10" y="6"/>
                    </a:lnTo>
                    <a:lnTo>
                      <a:pt x="10" y="6"/>
                    </a:lnTo>
                    <a:lnTo>
                      <a:pt x="10" y="7"/>
                    </a:lnTo>
                    <a:lnTo>
                      <a:pt x="10" y="7"/>
                    </a:lnTo>
                    <a:lnTo>
                      <a:pt x="10" y="7"/>
                    </a:lnTo>
                    <a:lnTo>
                      <a:pt x="10" y="7"/>
                    </a:lnTo>
                    <a:lnTo>
                      <a:pt x="10" y="7"/>
                    </a:lnTo>
                    <a:close/>
                  </a:path>
                </a:pathLst>
              </a:custGeom>
              <a:solidFill>
                <a:srgbClr val="C2C2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8" name="Freeform 1006"/>
              <p:cNvSpPr>
                <a:spLocks/>
              </p:cNvSpPr>
              <p:nvPr/>
            </p:nvSpPr>
            <p:spPr bwMode="auto">
              <a:xfrm>
                <a:off x="727" y="2381"/>
                <a:ext cx="10" cy="9"/>
              </a:xfrm>
              <a:custGeom>
                <a:avLst/>
                <a:gdLst>
                  <a:gd name="T0" fmla="*/ 10 w 10"/>
                  <a:gd name="T1" fmla="*/ 9 h 9"/>
                  <a:gd name="T2" fmla="*/ 0 w 10"/>
                  <a:gd name="T3" fmla="*/ 3 h 9"/>
                  <a:gd name="T4" fmla="*/ 0 w 10"/>
                  <a:gd name="T5" fmla="*/ 2 h 9"/>
                  <a:gd name="T6" fmla="*/ 0 w 10"/>
                  <a:gd name="T7" fmla="*/ 2 h 9"/>
                  <a:gd name="T8" fmla="*/ 0 w 10"/>
                  <a:gd name="T9" fmla="*/ 2 h 9"/>
                  <a:gd name="T10" fmla="*/ 0 w 10"/>
                  <a:gd name="T11" fmla="*/ 2 h 9"/>
                  <a:gd name="T12" fmla="*/ 0 w 10"/>
                  <a:gd name="T13" fmla="*/ 0 h 9"/>
                  <a:gd name="T14" fmla="*/ 0 w 10"/>
                  <a:gd name="T15" fmla="*/ 0 h 9"/>
                  <a:gd name="T16" fmla="*/ 0 w 10"/>
                  <a:gd name="T17" fmla="*/ 0 h 9"/>
                  <a:gd name="T18" fmla="*/ 2 w 10"/>
                  <a:gd name="T19" fmla="*/ 0 h 9"/>
                  <a:gd name="T20" fmla="*/ 10 w 10"/>
                  <a:gd name="T21" fmla="*/ 6 h 9"/>
                  <a:gd name="T22" fmla="*/ 10 w 10"/>
                  <a:gd name="T23" fmla="*/ 6 h 9"/>
                  <a:gd name="T24" fmla="*/ 10 w 10"/>
                  <a:gd name="T25" fmla="*/ 6 h 9"/>
                  <a:gd name="T26" fmla="*/ 10 w 10"/>
                  <a:gd name="T27" fmla="*/ 8 h 9"/>
                  <a:gd name="T28" fmla="*/ 10 w 10"/>
                  <a:gd name="T29" fmla="*/ 8 h 9"/>
                  <a:gd name="T30" fmla="*/ 10 w 10"/>
                  <a:gd name="T31" fmla="*/ 8 h 9"/>
                  <a:gd name="T32" fmla="*/ 10 w 10"/>
                  <a:gd name="T33" fmla="*/ 8 h 9"/>
                  <a:gd name="T34" fmla="*/ 10 w 10"/>
                  <a:gd name="T35" fmla="*/ 8 h 9"/>
                  <a:gd name="T36" fmla="*/ 10 w 10"/>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10" y="9"/>
                    </a:moveTo>
                    <a:lnTo>
                      <a:pt x="0" y="3"/>
                    </a:lnTo>
                    <a:lnTo>
                      <a:pt x="0" y="2"/>
                    </a:lnTo>
                    <a:lnTo>
                      <a:pt x="0" y="2"/>
                    </a:lnTo>
                    <a:lnTo>
                      <a:pt x="0" y="2"/>
                    </a:lnTo>
                    <a:lnTo>
                      <a:pt x="0" y="2"/>
                    </a:lnTo>
                    <a:lnTo>
                      <a:pt x="0" y="0"/>
                    </a:lnTo>
                    <a:lnTo>
                      <a:pt x="0" y="0"/>
                    </a:lnTo>
                    <a:lnTo>
                      <a:pt x="0" y="0"/>
                    </a:lnTo>
                    <a:lnTo>
                      <a:pt x="2" y="0"/>
                    </a:lnTo>
                    <a:lnTo>
                      <a:pt x="10" y="6"/>
                    </a:lnTo>
                    <a:lnTo>
                      <a:pt x="10" y="6"/>
                    </a:lnTo>
                    <a:lnTo>
                      <a:pt x="10" y="6"/>
                    </a:lnTo>
                    <a:lnTo>
                      <a:pt x="10" y="8"/>
                    </a:lnTo>
                    <a:lnTo>
                      <a:pt x="10" y="8"/>
                    </a:lnTo>
                    <a:lnTo>
                      <a:pt x="10" y="8"/>
                    </a:lnTo>
                    <a:lnTo>
                      <a:pt x="10" y="8"/>
                    </a:lnTo>
                    <a:lnTo>
                      <a:pt x="10" y="8"/>
                    </a:lnTo>
                    <a:lnTo>
                      <a:pt x="10" y="9"/>
                    </a:lnTo>
                    <a:close/>
                  </a:path>
                </a:pathLst>
              </a:custGeom>
              <a:solidFill>
                <a:srgbClr val="C4C4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9" name="Freeform 1007"/>
              <p:cNvSpPr>
                <a:spLocks/>
              </p:cNvSpPr>
              <p:nvPr/>
            </p:nvSpPr>
            <p:spPr bwMode="auto">
              <a:xfrm>
                <a:off x="729" y="2378"/>
                <a:ext cx="10" cy="9"/>
              </a:xfrm>
              <a:custGeom>
                <a:avLst/>
                <a:gdLst>
                  <a:gd name="T0" fmla="*/ 8 w 10"/>
                  <a:gd name="T1" fmla="*/ 9 h 9"/>
                  <a:gd name="T2" fmla="*/ 0 w 10"/>
                  <a:gd name="T3" fmla="*/ 3 h 9"/>
                  <a:gd name="T4" fmla="*/ 0 w 10"/>
                  <a:gd name="T5" fmla="*/ 3 h 9"/>
                  <a:gd name="T6" fmla="*/ 0 w 10"/>
                  <a:gd name="T7" fmla="*/ 2 h 9"/>
                  <a:gd name="T8" fmla="*/ 0 w 10"/>
                  <a:gd name="T9" fmla="*/ 2 h 9"/>
                  <a:gd name="T10" fmla="*/ 0 w 10"/>
                  <a:gd name="T11" fmla="*/ 2 h 9"/>
                  <a:gd name="T12" fmla="*/ 0 w 10"/>
                  <a:gd name="T13" fmla="*/ 2 h 9"/>
                  <a:gd name="T14" fmla="*/ 0 w 10"/>
                  <a:gd name="T15" fmla="*/ 0 h 9"/>
                  <a:gd name="T16" fmla="*/ 0 w 10"/>
                  <a:gd name="T17" fmla="*/ 0 h 9"/>
                  <a:gd name="T18" fmla="*/ 0 w 10"/>
                  <a:gd name="T19" fmla="*/ 0 h 9"/>
                  <a:gd name="T20" fmla="*/ 10 w 10"/>
                  <a:gd name="T21" fmla="*/ 6 h 9"/>
                  <a:gd name="T22" fmla="*/ 10 w 10"/>
                  <a:gd name="T23" fmla="*/ 6 h 9"/>
                  <a:gd name="T24" fmla="*/ 10 w 10"/>
                  <a:gd name="T25" fmla="*/ 8 h 9"/>
                  <a:gd name="T26" fmla="*/ 10 w 10"/>
                  <a:gd name="T27" fmla="*/ 8 h 9"/>
                  <a:gd name="T28" fmla="*/ 10 w 10"/>
                  <a:gd name="T29" fmla="*/ 8 h 9"/>
                  <a:gd name="T30" fmla="*/ 10 w 10"/>
                  <a:gd name="T31" fmla="*/ 8 h 9"/>
                  <a:gd name="T32" fmla="*/ 8 w 10"/>
                  <a:gd name="T33" fmla="*/ 8 h 9"/>
                  <a:gd name="T34" fmla="*/ 8 w 10"/>
                  <a:gd name="T35" fmla="*/ 9 h 9"/>
                  <a:gd name="T36" fmla="*/ 8 w 10"/>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9"/>
                    </a:moveTo>
                    <a:lnTo>
                      <a:pt x="0" y="3"/>
                    </a:lnTo>
                    <a:lnTo>
                      <a:pt x="0" y="3"/>
                    </a:lnTo>
                    <a:lnTo>
                      <a:pt x="0" y="2"/>
                    </a:lnTo>
                    <a:lnTo>
                      <a:pt x="0" y="2"/>
                    </a:lnTo>
                    <a:lnTo>
                      <a:pt x="0" y="2"/>
                    </a:lnTo>
                    <a:lnTo>
                      <a:pt x="0" y="2"/>
                    </a:lnTo>
                    <a:lnTo>
                      <a:pt x="0" y="0"/>
                    </a:lnTo>
                    <a:lnTo>
                      <a:pt x="0" y="0"/>
                    </a:lnTo>
                    <a:lnTo>
                      <a:pt x="0" y="0"/>
                    </a:lnTo>
                    <a:lnTo>
                      <a:pt x="10" y="6"/>
                    </a:lnTo>
                    <a:lnTo>
                      <a:pt x="10" y="6"/>
                    </a:lnTo>
                    <a:lnTo>
                      <a:pt x="10" y="8"/>
                    </a:lnTo>
                    <a:lnTo>
                      <a:pt x="10" y="8"/>
                    </a:lnTo>
                    <a:lnTo>
                      <a:pt x="10" y="8"/>
                    </a:lnTo>
                    <a:lnTo>
                      <a:pt x="10" y="8"/>
                    </a:lnTo>
                    <a:lnTo>
                      <a:pt x="8" y="8"/>
                    </a:lnTo>
                    <a:lnTo>
                      <a:pt x="8" y="9"/>
                    </a:lnTo>
                    <a:lnTo>
                      <a:pt x="8" y="9"/>
                    </a:lnTo>
                    <a:close/>
                  </a:path>
                </a:pathLst>
              </a:custGeom>
              <a:solidFill>
                <a:srgbClr val="C6C6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0" name="Freeform 1008"/>
              <p:cNvSpPr>
                <a:spLocks/>
              </p:cNvSpPr>
              <p:nvPr/>
            </p:nvSpPr>
            <p:spPr bwMode="auto">
              <a:xfrm>
                <a:off x="729" y="2376"/>
                <a:ext cx="11" cy="8"/>
              </a:xfrm>
              <a:custGeom>
                <a:avLst/>
                <a:gdLst>
                  <a:gd name="T0" fmla="*/ 10 w 11"/>
                  <a:gd name="T1" fmla="*/ 8 h 8"/>
                  <a:gd name="T2" fmla="*/ 0 w 11"/>
                  <a:gd name="T3" fmla="*/ 2 h 8"/>
                  <a:gd name="T4" fmla="*/ 0 w 11"/>
                  <a:gd name="T5" fmla="*/ 2 h 8"/>
                  <a:gd name="T6" fmla="*/ 1 w 11"/>
                  <a:gd name="T7" fmla="*/ 2 h 8"/>
                  <a:gd name="T8" fmla="*/ 1 w 11"/>
                  <a:gd name="T9" fmla="*/ 1 h 8"/>
                  <a:gd name="T10" fmla="*/ 1 w 11"/>
                  <a:gd name="T11" fmla="*/ 1 h 8"/>
                  <a:gd name="T12" fmla="*/ 1 w 11"/>
                  <a:gd name="T13" fmla="*/ 1 h 8"/>
                  <a:gd name="T14" fmla="*/ 1 w 11"/>
                  <a:gd name="T15" fmla="*/ 1 h 8"/>
                  <a:gd name="T16" fmla="*/ 1 w 11"/>
                  <a:gd name="T17" fmla="*/ 0 h 8"/>
                  <a:gd name="T18" fmla="*/ 1 w 11"/>
                  <a:gd name="T19" fmla="*/ 0 h 8"/>
                  <a:gd name="T20" fmla="*/ 11 w 11"/>
                  <a:gd name="T21" fmla="*/ 5 h 8"/>
                  <a:gd name="T22" fmla="*/ 11 w 11"/>
                  <a:gd name="T23" fmla="*/ 7 h 8"/>
                  <a:gd name="T24" fmla="*/ 11 w 11"/>
                  <a:gd name="T25" fmla="*/ 7 h 8"/>
                  <a:gd name="T26" fmla="*/ 11 w 11"/>
                  <a:gd name="T27" fmla="*/ 7 h 8"/>
                  <a:gd name="T28" fmla="*/ 11 w 11"/>
                  <a:gd name="T29" fmla="*/ 7 h 8"/>
                  <a:gd name="T30" fmla="*/ 10 w 11"/>
                  <a:gd name="T31" fmla="*/ 7 h 8"/>
                  <a:gd name="T32" fmla="*/ 10 w 11"/>
                  <a:gd name="T33" fmla="*/ 8 h 8"/>
                  <a:gd name="T34" fmla="*/ 10 w 11"/>
                  <a:gd name="T35" fmla="*/ 8 h 8"/>
                  <a:gd name="T36" fmla="*/ 10 w 11"/>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8">
                    <a:moveTo>
                      <a:pt x="10" y="8"/>
                    </a:moveTo>
                    <a:lnTo>
                      <a:pt x="0" y="2"/>
                    </a:lnTo>
                    <a:lnTo>
                      <a:pt x="0" y="2"/>
                    </a:lnTo>
                    <a:lnTo>
                      <a:pt x="1" y="2"/>
                    </a:lnTo>
                    <a:lnTo>
                      <a:pt x="1" y="1"/>
                    </a:lnTo>
                    <a:lnTo>
                      <a:pt x="1" y="1"/>
                    </a:lnTo>
                    <a:lnTo>
                      <a:pt x="1" y="1"/>
                    </a:lnTo>
                    <a:lnTo>
                      <a:pt x="1" y="1"/>
                    </a:lnTo>
                    <a:lnTo>
                      <a:pt x="1" y="0"/>
                    </a:lnTo>
                    <a:lnTo>
                      <a:pt x="1" y="0"/>
                    </a:lnTo>
                    <a:lnTo>
                      <a:pt x="11" y="5"/>
                    </a:lnTo>
                    <a:lnTo>
                      <a:pt x="11" y="7"/>
                    </a:lnTo>
                    <a:lnTo>
                      <a:pt x="11" y="7"/>
                    </a:lnTo>
                    <a:lnTo>
                      <a:pt x="11" y="7"/>
                    </a:lnTo>
                    <a:lnTo>
                      <a:pt x="11" y="7"/>
                    </a:lnTo>
                    <a:lnTo>
                      <a:pt x="10" y="7"/>
                    </a:lnTo>
                    <a:lnTo>
                      <a:pt x="10" y="8"/>
                    </a:lnTo>
                    <a:lnTo>
                      <a:pt x="10" y="8"/>
                    </a:lnTo>
                    <a:lnTo>
                      <a:pt x="10" y="8"/>
                    </a:lnTo>
                    <a:close/>
                  </a:path>
                </a:pathLst>
              </a:custGeom>
              <a:solidFill>
                <a:srgbClr val="C8C8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1" name="Freeform 1009"/>
              <p:cNvSpPr>
                <a:spLocks/>
              </p:cNvSpPr>
              <p:nvPr/>
            </p:nvSpPr>
            <p:spPr bwMode="auto">
              <a:xfrm>
                <a:off x="730" y="2374"/>
                <a:ext cx="12" cy="7"/>
              </a:xfrm>
              <a:custGeom>
                <a:avLst/>
                <a:gdLst>
                  <a:gd name="T0" fmla="*/ 10 w 12"/>
                  <a:gd name="T1" fmla="*/ 7 h 7"/>
                  <a:gd name="T2" fmla="*/ 0 w 12"/>
                  <a:gd name="T3" fmla="*/ 2 h 7"/>
                  <a:gd name="T4" fmla="*/ 0 w 12"/>
                  <a:gd name="T5" fmla="*/ 2 h 7"/>
                  <a:gd name="T6" fmla="*/ 0 w 12"/>
                  <a:gd name="T7" fmla="*/ 2 h 7"/>
                  <a:gd name="T8" fmla="*/ 0 w 12"/>
                  <a:gd name="T9" fmla="*/ 2 h 7"/>
                  <a:gd name="T10" fmla="*/ 1 w 12"/>
                  <a:gd name="T11" fmla="*/ 0 h 7"/>
                  <a:gd name="T12" fmla="*/ 1 w 12"/>
                  <a:gd name="T13" fmla="*/ 0 h 7"/>
                  <a:gd name="T14" fmla="*/ 1 w 12"/>
                  <a:gd name="T15" fmla="*/ 0 h 7"/>
                  <a:gd name="T16" fmla="*/ 1 w 12"/>
                  <a:gd name="T17" fmla="*/ 0 h 7"/>
                  <a:gd name="T18" fmla="*/ 1 w 12"/>
                  <a:gd name="T19" fmla="*/ 0 h 7"/>
                  <a:gd name="T20" fmla="*/ 12 w 12"/>
                  <a:gd name="T21" fmla="*/ 6 h 7"/>
                  <a:gd name="T22" fmla="*/ 12 w 12"/>
                  <a:gd name="T23" fmla="*/ 6 h 7"/>
                  <a:gd name="T24" fmla="*/ 12 w 12"/>
                  <a:gd name="T25" fmla="*/ 6 h 7"/>
                  <a:gd name="T26" fmla="*/ 10 w 12"/>
                  <a:gd name="T27" fmla="*/ 6 h 7"/>
                  <a:gd name="T28" fmla="*/ 10 w 12"/>
                  <a:gd name="T29" fmla="*/ 7 h 7"/>
                  <a:gd name="T30" fmla="*/ 10 w 12"/>
                  <a:gd name="T31" fmla="*/ 7 h 7"/>
                  <a:gd name="T32" fmla="*/ 10 w 12"/>
                  <a:gd name="T33" fmla="*/ 7 h 7"/>
                  <a:gd name="T34" fmla="*/ 10 w 12"/>
                  <a:gd name="T35" fmla="*/ 7 h 7"/>
                  <a:gd name="T36" fmla="*/ 10 w 12"/>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7">
                    <a:moveTo>
                      <a:pt x="10" y="7"/>
                    </a:moveTo>
                    <a:lnTo>
                      <a:pt x="0" y="2"/>
                    </a:lnTo>
                    <a:lnTo>
                      <a:pt x="0" y="2"/>
                    </a:lnTo>
                    <a:lnTo>
                      <a:pt x="0" y="2"/>
                    </a:lnTo>
                    <a:lnTo>
                      <a:pt x="0" y="2"/>
                    </a:lnTo>
                    <a:lnTo>
                      <a:pt x="1" y="0"/>
                    </a:lnTo>
                    <a:lnTo>
                      <a:pt x="1" y="0"/>
                    </a:lnTo>
                    <a:lnTo>
                      <a:pt x="1" y="0"/>
                    </a:lnTo>
                    <a:lnTo>
                      <a:pt x="1" y="0"/>
                    </a:lnTo>
                    <a:lnTo>
                      <a:pt x="1" y="0"/>
                    </a:lnTo>
                    <a:lnTo>
                      <a:pt x="12" y="6"/>
                    </a:lnTo>
                    <a:lnTo>
                      <a:pt x="12" y="6"/>
                    </a:lnTo>
                    <a:lnTo>
                      <a:pt x="12" y="6"/>
                    </a:lnTo>
                    <a:lnTo>
                      <a:pt x="10" y="6"/>
                    </a:lnTo>
                    <a:lnTo>
                      <a:pt x="10" y="7"/>
                    </a:lnTo>
                    <a:lnTo>
                      <a:pt x="10" y="7"/>
                    </a:lnTo>
                    <a:lnTo>
                      <a:pt x="10" y="7"/>
                    </a:lnTo>
                    <a:lnTo>
                      <a:pt x="10" y="7"/>
                    </a:lnTo>
                    <a:lnTo>
                      <a:pt x="10" y="7"/>
                    </a:lnTo>
                    <a:close/>
                  </a:path>
                </a:pathLst>
              </a:custGeom>
              <a:solidFill>
                <a:srgbClr val="CACA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2" name="Freeform 1010"/>
              <p:cNvSpPr>
                <a:spLocks/>
              </p:cNvSpPr>
              <p:nvPr/>
            </p:nvSpPr>
            <p:spPr bwMode="auto">
              <a:xfrm>
                <a:off x="731" y="2371"/>
                <a:ext cx="12" cy="9"/>
              </a:xfrm>
              <a:custGeom>
                <a:avLst/>
                <a:gdLst>
                  <a:gd name="T0" fmla="*/ 11 w 12"/>
                  <a:gd name="T1" fmla="*/ 9 h 9"/>
                  <a:gd name="T2" fmla="*/ 0 w 12"/>
                  <a:gd name="T3" fmla="*/ 3 h 9"/>
                  <a:gd name="T4" fmla="*/ 0 w 12"/>
                  <a:gd name="T5" fmla="*/ 2 h 9"/>
                  <a:gd name="T6" fmla="*/ 0 w 12"/>
                  <a:gd name="T7" fmla="*/ 2 h 9"/>
                  <a:gd name="T8" fmla="*/ 0 w 12"/>
                  <a:gd name="T9" fmla="*/ 2 h 9"/>
                  <a:gd name="T10" fmla="*/ 2 w 12"/>
                  <a:gd name="T11" fmla="*/ 2 h 9"/>
                  <a:gd name="T12" fmla="*/ 2 w 12"/>
                  <a:gd name="T13" fmla="*/ 0 h 9"/>
                  <a:gd name="T14" fmla="*/ 2 w 12"/>
                  <a:gd name="T15" fmla="*/ 0 h 9"/>
                  <a:gd name="T16" fmla="*/ 2 w 12"/>
                  <a:gd name="T17" fmla="*/ 0 h 9"/>
                  <a:gd name="T18" fmla="*/ 2 w 12"/>
                  <a:gd name="T19" fmla="*/ 0 h 9"/>
                  <a:gd name="T20" fmla="*/ 12 w 12"/>
                  <a:gd name="T21" fmla="*/ 6 h 9"/>
                  <a:gd name="T22" fmla="*/ 12 w 12"/>
                  <a:gd name="T23" fmla="*/ 6 h 9"/>
                  <a:gd name="T24" fmla="*/ 12 w 12"/>
                  <a:gd name="T25" fmla="*/ 6 h 9"/>
                  <a:gd name="T26" fmla="*/ 11 w 12"/>
                  <a:gd name="T27" fmla="*/ 7 h 9"/>
                  <a:gd name="T28" fmla="*/ 11 w 12"/>
                  <a:gd name="T29" fmla="*/ 7 h 9"/>
                  <a:gd name="T30" fmla="*/ 11 w 12"/>
                  <a:gd name="T31" fmla="*/ 7 h 9"/>
                  <a:gd name="T32" fmla="*/ 11 w 12"/>
                  <a:gd name="T33" fmla="*/ 7 h 9"/>
                  <a:gd name="T34" fmla="*/ 11 w 12"/>
                  <a:gd name="T35" fmla="*/ 7 h 9"/>
                  <a:gd name="T36" fmla="*/ 11 w 12"/>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11" y="9"/>
                    </a:moveTo>
                    <a:lnTo>
                      <a:pt x="0" y="3"/>
                    </a:lnTo>
                    <a:lnTo>
                      <a:pt x="0" y="2"/>
                    </a:lnTo>
                    <a:lnTo>
                      <a:pt x="0" y="2"/>
                    </a:lnTo>
                    <a:lnTo>
                      <a:pt x="0" y="2"/>
                    </a:lnTo>
                    <a:lnTo>
                      <a:pt x="2" y="2"/>
                    </a:lnTo>
                    <a:lnTo>
                      <a:pt x="2" y="0"/>
                    </a:lnTo>
                    <a:lnTo>
                      <a:pt x="2" y="0"/>
                    </a:lnTo>
                    <a:lnTo>
                      <a:pt x="2" y="0"/>
                    </a:lnTo>
                    <a:lnTo>
                      <a:pt x="2" y="0"/>
                    </a:lnTo>
                    <a:lnTo>
                      <a:pt x="12" y="6"/>
                    </a:lnTo>
                    <a:lnTo>
                      <a:pt x="12" y="6"/>
                    </a:lnTo>
                    <a:lnTo>
                      <a:pt x="12" y="6"/>
                    </a:lnTo>
                    <a:lnTo>
                      <a:pt x="11" y="7"/>
                    </a:lnTo>
                    <a:lnTo>
                      <a:pt x="11" y="7"/>
                    </a:lnTo>
                    <a:lnTo>
                      <a:pt x="11" y="7"/>
                    </a:lnTo>
                    <a:lnTo>
                      <a:pt x="11" y="7"/>
                    </a:lnTo>
                    <a:lnTo>
                      <a:pt x="11" y="7"/>
                    </a:lnTo>
                    <a:lnTo>
                      <a:pt x="11" y="9"/>
                    </a:lnTo>
                    <a:close/>
                  </a:path>
                </a:pathLst>
              </a:custGeom>
              <a:solidFill>
                <a:srgbClr val="CDCD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3" name="Freeform 1011"/>
              <p:cNvSpPr>
                <a:spLocks/>
              </p:cNvSpPr>
              <p:nvPr/>
            </p:nvSpPr>
            <p:spPr bwMode="auto">
              <a:xfrm>
                <a:off x="733" y="2368"/>
                <a:ext cx="12" cy="9"/>
              </a:xfrm>
              <a:custGeom>
                <a:avLst/>
                <a:gdLst>
                  <a:gd name="T0" fmla="*/ 10 w 12"/>
                  <a:gd name="T1" fmla="*/ 9 h 9"/>
                  <a:gd name="T2" fmla="*/ 0 w 12"/>
                  <a:gd name="T3" fmla="*/ 3 h 9"/>
                  <a:gd name="T4" fmla="*/ 0 w 12"/>
                  <a:gd name="T5" fmla="*/ 3 h 9"/>
                  <a:gd name="T6" fmla="*/ 0 w 12"/>
                  <a:gd name="T7" fmla="*/ 2 h 9"/>
                  <a:gd name="T8" fmla="*/ 0 w 12"/>
                  <a:gd name="T9" fmla="*/ 2 h 9"/>
                  <a:gd name="T10" fmla="*/ 1 w 12"/>
                  <a:gd name="T11" fmla="*/ 2 h 9"/>
                  <a:gd name="T12" fmla="*/ 1 w 12"/>
                  <a:gd name="T13" fmla="*/ 2 h 9"/>
                  <a:gd name="T14" fmla="*/ 1 w 12"/>
                  <a:gd name="T15" fmla="*/ 2 h 9"/>
                  <a:gd name="T16" fmla="*/ 1 w 12"/>
                  <a:gd name="T17" fmla="*/ 0 h 9"/>
                  <a:gd name="T18" fmla="*/ 1 w 12"/>
                  <a:gd name="T19" fmla="*/ 0 h 9"/>
                  <a:gd name="T20" fmla="*/ 12 w 12"/>
                  <a:gd name="T21" fmla="*/ 6 h 9"/>
                  <a:gd name="T22" fmla="*/ 12 w 12"/>
                  <a:gd name="T23" fmla="*/ 8 h 9"/>
                  <a:gd name="T24" fmla="*/ 10 w 12"/>
                  <a:gd name="T25" fmla="*/ 8 h 9"/>
                  <a:gd name="T26" fmla="*/ 10 w 12"/>
                  <a:gd name="T27" fmla="*/ 8 h 9"/>
                  <a:gd name="T28" fmla="*/ 10 w 12"/>
                  <a:gd name="T29" fmla="*/ 8 h 9"/>
                  <a:gd name="T30" fmla="*/ 10 w 12"/>
                  <a:gd name="T31" fmla="*/ 8 h 9"/>
                  <a:gd name="T32" fmla="*/ 10 w 12"/>
                  <a:gd name="T33" fmla="*/ 9 h 9"/>
                  <a:gd name="T34" fmla="*/ 10 w 12"/>
                  <a:gd name="T35" fmla="*/ 9 h 9"/>
                  <a:gd name="T36" fmla="*/ 10 w 12"/>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10" y="9"/>
                    </a:moveTo>
                    <a:lnTo>
                      <a:pt x="0" y="3"/>
                    </a:lnTo>
                    <a:lnTo>
                      <a:pt x="0" y="3"/>
                    </a:lnTo>
                    <a:lnTo>
                      <a:pt x="0" y="2"/>
                    </a:lnTo>
                    <a:lnTo>
                      <a:pt x="0" y="2"/>
                    </a:lnTo>
                    <a:lnTo>
                      <a:pt x="1" y="2"/>
                    </a:lnTo>
                    <a:lnTo>
                      <a:pt x="1" y="2"/>
                    </a:lnTo>
                    <a:lnTo>
                      <a:pt x="1" y="2"/>
                    </a:lnTo>
                    <a:lnTo>
                      <a:pt x="1" y="0"/>
                    </a:lnTo>
                    <a:lnTo>
                      <a:pt x="1" y="0"/>
                    </a:lnTo>
                    <a:lnTo>
                      <a:pt x="12" y="6"/>
                    </a:lnTo>
                    <a:lnTo>
                      <a:pt x="12" y="8"/>
                    </a:lnTo>
                    <a:lnTo>
                      <a:pt x="10" y="8"/>
                    </a:lnTo>
                    <a:lnTo>
                      <a:pt x="10" y="8"/>
                    </a:lnTo>
                    <a:lnTo>
                      <a:pt x="10" y="8"/>
                    </a:lnTo>
                    <a:lnTo>
                      <a:pt x="10" y="8"/>
                    </a:lnTo>
                    <a:lnTo>
                      <a:pt x="10" y="9"/>
                    </a:lnTo>
                    <a:lnTo>
                      <a:pt x="10" y="9"/>
                    </a:lnTo>
                    <a:lnTo>
                      <a:pt x="10" y="9"/>
                    </a:lnTo>
                    <a:close/>
                  </a:path>
                </a:pathLst>
              </a:custGeom>
              <a:solidFill>
                <a:srgbClr val="CFCF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4" name="Freeform 1012"/>
              <p:cNvSpPr>
                <a:spLocks/>
              </p:cNvSpPr>
              <p:nvPr/>
            </p:nvSpPr>
            <p:spPr bwMode="auto">
              <a:xfrm>
                <a:off x="734" y="2367"/>
                <a:ext cx="12" cy="7"/>
              </a:xfrm>
              <a:custGeom>
                <a:avLst/>
                <a:gdLst>
                  <a:gd name="T0" fmla="*/ 11 w 12"/>
                  <a:gd name="T1" fmla="*/ 7 h 7"/>
                  <a:gd name="T2" fmla="*/ 0 w 12"/>
                  <a:gd name="T3" fmla="*/ 1 h 7"/>
                  <a:gd name="T4" fmla="*/ 0 w 12"/>
                  <a:gd name="T5" fmla="*/ 1 h 7"/>
                  <a:gd name="T6" fmla="*/ 0 w 12"/>
                  <a:gd name="T7" fmla="*/ 1 h 7"/>
                  <a:gd name="T8" fmla="*/ 0 w 12"/>
                  <a:gd name="T9" fmla="*/ 1 h 7"/>
                  <a:gd name="T10" fmla="*/ 2 w 12"/>
                  <a:gd name="T11" fmla="*/ 0 h 7"/>
                  <a:gd name="T12" fmla="*/ 2 w 12"/>
                  <a:gd name="T13" fmla="*/ 0 h 7"/>
                  <a:gd name="T14" fmla="*/ 2 w 12"/>
                  <a:gd name="T15" fmla="*/ 0 h 7"/>
                  <a:gd name="T16" fmla="*/ 2 w 12"/>
                  <a:gd name="T17" fmla="*/ 0 h 7"/>
                  <a:gd name="T18" fmla="*/ 2 w 12"/>
                  <a:gd name="T19" fmla="*/ 0 h 7"/>
                  <a:gd name="T20" fmla="*/ 12 w 12"/>
                  <a:gd name="T21" fmla="*/ 6 h 7"/>
                  <a:gd name="T22" fmla="*/ 12 w 12"/>
                  <a:gd name="T23" fmla="*/ 6 h 7"/>
                  <a:gd name="T24" fmla="*/ 11 w 12"/>
                  <a:gd name="T25" fmla="*/ 6 h 7"/>
                  <a:gd name="T26" fmla="*/ 11 w 12"/>
                  <a:gd name="T27" fmla="*/ 6 h 7"/>
                  <a:gd name="T28" fmla="*/ 11 w 12"/>
                  <a:gd name="T29" fmla="*/ 7 h 7"/>
                  <a:gd name="T30" fmla="*/ 11 w 12"/>
                  <a:gd name="T31" fmla="*/ 7 h 7"/>
                  <a:gd name="T32" fmla="*/ 11 w 12"/>
                  <a:gd name="T33" fmla="*/ 7 h 7"/>
                  <a:gd name="T34" fmla="*/ 11 w 12"/>
                  <a:gd name="T35" fmla="*/ 7 h 7"/>
                  <a:gd name="T36" fmla="*/ 11 w 12"/>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7">
                    <a:moveTo>
                      <a:pt x="11" y="7"/>
                    </a:moveTo>
                    <a:lnTo>
                      <a:pt x="0" y="1"/>
                    </a:lnTo>
                    <a:lnTo>
                      <a:pt x="0" y="1"/>
                    </a:lnTo>
                    <a:lnTo>
                      <a:pt x="0" y="1"/>
                    </a:lnTo>
                    <a:lnTo>
                      <a:pt x="0" y="1"/>
                    </a:lnTo>
                    <a:lnTo>
                      <a:pt x="2" y="0"/>
                    </a:lnTo>
                    <a:lnTo>
                      <a:pt x="2" y="0"/>
                    </a:lnTo>
                    <a:lnTo>
                      <a:pt x="2" y="0"/>
                    </a:lnTo>
                    <a:lnTo>
                      <a:pt x="2" y="0"/>
                    </a:lnTo>
                    <a:lnTo>
                      <a:pt x="2" y="0"/>
                    </a:lnTo>
                    <a:lnTo>
                      <a:pt x="12" y="6"/>
                    </a:lnTo>
                    <a:lnTo>
                      <a:pt x="12" y="6"/>
                    </a:lnTo>
                    <a:lnTo>
                      <a:pt x="11" y="6"/>
                    </a:lnTo>
                    <a:lnTo>
                      <a:pt x="11" y="6"/>
                    </a:lnTo>
                    <a:lnTo>
                      <a:pt x="11" y="7"/>
                    </a:lnTo>
                    <a:lnTo>
                      <a:pt x="11" y="7"/>
                    </a:lnTo>
                    <a:lnTo>
                      <a:pt x="11" y="7"/>
                    </a:lnTo>
                    <a:lnTo>
                      <a:pt x="11" y="7"/>
                    </a:lnTo>
                    <a:lnTo>
                      <a:pt x="11" y="7"/>
                    </a:lnTo>
                    <a:close/>
                  </a:path>
                </a:pathLst>
              </a:custGeom>
              <a:solidFill>
                <a:srgbClr val="D1D1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5" name="Freeform 1013"/>
              <p:cNvSpPr>
                <a:spLocks/>
              </p:cNvSpPr>
              <p:nvPr/>
            </p:nvSpPr>
            <p:spPr bwMode="auto">
              <a:xfrm>
                <a:off x="736" y="2364"/>
                <a:ext cx="11" cy="9"/>
              </a:xfrm>
              <a:custGeom>
                <a:avLst/>
                <a:gdLst>
                  <a:gd name="T0" fmla="*/ 10 w 11"/>
                  <a:gd name="T1" fmla="*/ 9 h 9"/>
                  <a:gd name="T2" fmla="*/ 0 w 11"/>
                  <a:gd name="T3" fmla="*/ 3 h 9"/>
                  <a:gd name="T4" fmla="*/ 0 w 11"/>
                  <a:gd name="T5" fmla="*/ 3 h 9"/>
                  <a:gd name="T6" fmla="*/ 0 w 11"/>
                  <a:gd name="T7" fmla="*/ 3 h 9"/>
                  <a:gd name="T8" fmla="*/ 0 w 11"/>
                  <a:gd name="T9" fmla="*/ 3 h 9"/>
                  <a:gd name="T10" fmla="*/ 0 w 11"/>
                  <a:gd name="T11" fmla="*/ 3 h 9"/>
                  <a:gd name="T12" fmla="*/ 0 w 11"/>
                  <a:gd name="T13" fmla="*/ 3 h 9"/>
                  <a:gd name="T14" fmla="*/ 0 w 11"/>
                  <a:gd name="T15" fmla="*/ 3 h 9"/>
                  <a:gd name="T16" fmla="*/ 0 w 11"/>
                  <a:gd name="T17" fmla="*/ 3 h 9"/>
                  <a:gd name="T18" fmla="*/ 0 w 11"/>
                  <a:gd name="T19" fmla="*/ 3 h 9"/>
                  <a:gd name="T20" fmla="*/ 0 w 11"/>
                  <a:gd name="T21" fmla="*/ 1 h 9"/>
                  <a:gd name="T22" fmla="*/ 0 w 11"/>
                  <a:gd name="T23" fmla="*/ 1 h 9"/>
                  <a:gd name="T24" fmla="*/ 1 w 11"/>
                  <a:gd name="T25" fmla="*/ 1 h 9"/>
                  <a:gd name="T26" fmla="*/ 1 w 11"/>
                  <a:gd name="T27" fmla="*/ 1 h 9"/>
                  <a:gd name="T28" fmla="*/ 1 w 11"/>
                  <a:gd name="T29" fmla="*/ 1 h 9"/>
                  <a:gd name="T30" fmla="*/ 1 w 11"/>
                  <a:gd name="T31" fmla="*/ 1 h 9"/>
                  <a:gd name="T32" fmla="*/ 1 w 11"/>
                  <a:gd name="T33" fmla="*/ 0 h 9"/>
                  <a:gd name="T34" fmla="*/ 1 w 11"/>
                  <a:gd name="T35" fmla="*/ 0 h 9"/>
                  <a:gd name="T36" fmla="*/ 11 w 11"/>
                  <a:gd name="T37" fmla="*/ 6 h 9"/>
                  <a:gd name="T38" fmla="*/ 11 w 11"/>
                  <a:gd name="T39" fmla="*/ 6 h 9"/>
                  <a:gd name="T40" fmla="*/ 10 w 11"/>
                  <a:gd name="T41" fmla="*/ 6 h 9"/>
                  <a:gd name="T42" fmla="*/ 10 w 11"/>
                  <a:gd name="T43" fmla="*/ 7 h 9"/>
                  <a:gd name="T44" fmla="*/ 10 w 11"/>
                  <a:gd name="T45" fmla="*/ 7 h 9"/>
                  <a:gd name="T46" fmla="*/ 10 w 11"/>
                  <a:gd name="T47" fmla="*/ 7 h 9"/>
                  <a:gd name="T48" fmla="*/ 10 w 11"/>
                  <a:gd name="T49" fmla="*/ 7 h 9"/>
                  <a:gd name="T50" fmla="*/ 10 w 11"/>
                  <a:gd name="T51" fmla="*/ 7 h 9"/>
                  <a:gd name="T52" fmla="*/ 10 w 11"/>
                  <a:gd name="T53" fmla="*/ 7 h 9"/>
                  <a:gd name="T54" fmla="*/ 10 w 11"/>
                  <a:gd name="T55" fmla="*/ 9 h 9"/>
                  <a:gd name="T56" fmla="*/ 10 w 11"/>
                  <a:gd name="T57" fmla="*/ 9 h 9"/>
                  <a:gd name="T58" fmla="*/ 10 w 11"/>
                  <a:gd name="T59" fmla="*/ 9 h 9"/>
                  <a:gd name="T60" fmla="*/ 10 w 11"/>
                  <a:gd name="T61" fmla="*/ 9 h 9"/>
                  <a:gd name="T62" fmla="*/ 10 w 11"/>
                  <a:gd name="T63" fmla="*/ 9 h 9"/>
                  <a:gd name="T64" fmla="*/ 10 w 11"/>
                  <a:gd name="T65" fmla="*/ 9 h 9"/>
                  <a:gd name="T66" fmla="*/ 10 w 11"/>
                  <a:gd name="T67" fmla="*/ 9 h 9"/>
                  <a:gd name="T68" fmla="*/ 10 w 11"/>
                  <a:gd name="T6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 h="9">
                    <a:moveTo>
                      <a:pt x="10" y="9"/>
                    </a:moveTo>
                    <a:lnTo>
                      <a:pt x="0" y="3"/>
                    </a:lnTo>
                    <a:lnTo>
                      <a:pt x="0" y="3"/>
                    </a:lnTo>
                    <a:lnTo>
                      <a:pt x="0" y="3"/>
                    </a:lnTo>
                    <a:lnTo>
                      <a:pt x="0" y="3"/>
                    </a:lnTo>
                    <a:lnTo>
                      <a:pt x="0" y="3"/>
                    </a:lnTo>
                    <a:lnTo>
                      <a:pt x="0" y="3"/>
                    </a:lnTo>
                    <a:lnTo>
                      <a:pt x="0" y="3"/>
                    </a:lnTo>
                    <a:lnTo>
                      <a:pt x="0" y="3"/>
                    </a:lnTo>
                    <a:lnTo>
                      <a:pt x="0" y="3"/>
                    </a:lnTo>
                    <a:lnTo>
                      <a:pt x="0" y="1"/>
                    </a:lnTo>
                    <a:lnTo>
                      <a:pt x="0" y="1"/>
                    </a:lnTo>
                    <a:lnTo>
                      <a:pt x="1" y="1"/>
                    </a:lnTo>
                    <a:lnTo>
                      <a:pt x="1" y="1"/>
                    </a:lnTo>
                    <a:lnTo>
                      <a:pt x="1" y="1"/>
                    </a:lnTo>
                    <a:lnTo>
                      <a:pt x="1" y="1"/>
                    </a:lnTo>
                    <a:lnTo>
                      <a:pt x="1" y="0"/>
                    </a:lnTo>
                    <a:lnTo>
                      <a:pt x="1" y="0"/>
                    </a:lnTo>
                    <a:lnTo>
                      <a:pt x="11" y="6"/>
                    </a:lnTo>
                    <a:lnTo>
                      <a:pt x="11" y="6"/>
                    </a:lnTo>
                    <a:lnTo>
                      <a:pt x="10" y="6"/>
                    </a:lnTo>
                    <a:lnTo>
                      <a:pt x="10" y="7"/>
                    </a:lnTo>
                    <a:lnTo>
                      <a:pt x="10" y="7"/>
                    </a:lnTo>
                    <a:lnTo>
                      <a:pt x="10" y="7"/>
                    </a:lnTo>
                    <a:lnTo>
                      <a:pt x="10" y="7"/>
                    </a:lnTo>
                    <a:lnTo>
                      <a:pt x="10" y="7"/>
                    </a:lnTo>
                    <a:lnTo>
                      <a:pt x="10" y="7"/>
                    </a:lnTo>
                    <a:lnTo>
                      <a:pt x="10" y="9"/>
                    </a:lnTo>
                    <a:lnTo>
                      <a:pt x="10" y="9"/>
                    </a:lnTo>
                    <a:lnTo>
                      <a:pt x="10" y="9"/>
                    </a:lnTo>
                    <a:lnTo>
                      <a:pt x="10" y="9"/>
                    </a:lnTo>
                    <a:lnTo>
                      <a:pt x="10" y="9"/>
                    </a:lnTo>
                    <a:lnTo>
                      <a:pt x="10" y="9"/>
                    </a:lnTo>
                    <a:lnTo>
                      <a:pt x="10" y="9"/>
                    </a:lnTo>
                    <a:lnTo>
                      <a:pt x="10" y="9"/>
                    </a:lnTo>
                    <a:close/>
                  </a:path>
                </a:pathLst>
              </a:custGeom>
              <a:solidFill>
                <a:srgbClr val="D3D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6" name="Freeform 1014"/>
              <p:cNvSpPr>
                <a:spLocks/>
              </p:cNvSpPr>
              <p:nvPr/>
            </p:nvSpPr>
            <p:spPr bwMode="auto">
              <a:xfrm>
                <a:off x="737" y="2363"/>
                <a:ext cx="12" cy="7"/>
              </a:xfrm>
              <a:custGeom>
                <a:avLst/>
                <a:gdLst>
                  <a:gd name="T0" fmla="*/ 10 w 12"/>
                  <a:gd name="T1" fmla="*/ 7 h 7"/>
                  <a:gd name="T2" fmla="*/ 0 w 12"/>
                  <a:gd name="T3" fmla="*/ 1 h 7"/>
                  <a:gd name="T4" fmla="*/ 0 w 12"/>
                  <a:gd name="T5" fmla="*/ 1 h 7"/>
                  <a:gd name="T6" fmla="*/ 2 w 12"/>
                  <a:gd name="T7" fmla="*/ 1 h 7"/>
                  <a:gd name="T8" fmla="*/ 2 w 12"/>
                  <a:gd name="T9" fmla="*/ 1 h 7"/>
                  <a:gd name="T10" fmla="*/ 2 w 12"/>
                  <a:gd name="T11" fmla="*/ 0 h 7"/>
                  <a:gd name="T12" fmla="*/ 2 w 12"/>
                  <a:gd name="T13" fmla="*/ 0 h 7"/>
                  <a:gd name="T14" fmla="*/ 2 w 12"/>
                  <a:gd name="T15" fmla="*/ 0 h 7"/>
                  <a:gd name="T16" fmla="*/ 2 w 12"/>
                  <a:gd name="T17" fmla="*/ 0 h 7"/>
                  <a:gd name="T18" fmla="*/ 3 w 12"/>
                  <a:gd name="T19" fmla="*/ 0 h 7"/>
                  <a:gd name="T20" fmla="*/ 12 w 12"/>
                  <a:gd name="T21" fmla="*/ 4 h 7"/>
                  <a:gd name="T22" fmla="*/ 12 w 12"/>
                  <a:gd name="T23" fmla="*/ 5 h 7"/>
                  <a:gd name="T24" fmla="*/ 10 w 12"/>
                  <a:gd name="T25" fmla="*/ 5 h 7"/>
                  <a:gd name="T26" fmla="*/ 10 w 12"/>
                  <a:gd name="T27" fmla="*/ 5 h 7"/>
                  <a:gd name="T28" fmla="*/ 10 w 12"/>
                  <a:gd name="T29" fmla="*/ 5 h 7"/>
                  <a:gd name="T30" fmla="*/ 10 w 12"/>
                  <a:gd name="T31" fmla="*/ 5 h 7"/>
                  <a:gd name="T32" fmla="*/ 10 w 12"/>
                  <a:gd name="T33" fmla="*/ 7 h 7"/>
                  <a:gd name="T34" fmla="*/ 10 w 12"/>
                  <a:gd name="T35" fmla="*/ 7 h 7"/>
                  <a:gd name="T36" fmla="*/ 10 w 12"/>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7">
                    <a:moveTo>
                      <a:pt x="10" y="7"/>
                    </a:moveTo>
                    <a:lnTo>
                      <a:pt x="0" y="1"/>
                    </a:lnTo>
                    <a:lnTo>
                      <a:pt x="0" y="1"/>
                    </a:lnTo>
                    <a:lnTo>
                      <a:pt x="2" y="1"/>
                    </a:lnTo>
                    <a:lnTo>
                      <a:pt x="2" y="1"/>
                    </a:lnTo>
                    <a:lnTo>
                      <a:pt x="2" y="0"/>
                    </a:lnTo>
                    <a:lnTo>
                      <a:pt x="2" y="0"/>
                    </a:lnTo>
                    <a:lnTo>
                      <a:pt x="2" y="0"/>
                    </a:lnTo>
                    <a:lnTo>
                      <a:pt x="2" y="0"/>
                    </a:lnTo>
                    <a:lnTo>
                      <a:pt x="3" y="0"/>
                    </a:lnTo>
                    <a:lnTo>
                      <a:pt x="12" y="4"/>
                    </a:lnTo>
                    <a:lnTo>
                      <a:pt x="12" y="5"/>
                    </a:lnTo>
                    <a:lnTo>
                      <a:pt x="10" y="5"/>
                    </a:lnTo>
                    <a:lnTo>
                      <a:pt x="10" y="5"/>
                    </a:lnTo>
                    <a:lnTo>
                      <a:pt x="10" y="5"/>
                    </a:lnTo>
                    <a:lnTo>
                      <a:pt x="10" y="5"/>
                    </a:lnTo>
                    <a:lnTo>
                      <a:pt x="10" y="7"/>
                    </a:lnTo>
                    <a:lnTo>
                      <a:pt x="10" y="7"/>
                    </a:lnTo>
                    <a:lnTo>
                      <a:pt x="10" y="7"/>
                    </a:lnTo>
                    <a:close/>
                  </a:path>
                </a:pathLst>
              </a:custGeom>
              <a:solidFill>
                <a:srgbClr val="D5D5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7" name="Freeform 1015"/>
              <p:cNvSpPr>
                <a:spLocks/>
              </p:cNvSpPr>
              <p:nvPr/>
            </p:nvSpPr>
            <p:spPr bwMode="auto">
              <a:xfrm>
                <a:off x="740" y="2360"/>
                <a:ext cx="10" cy="7"/>
              </a:xfrm>
              <a:custGeom>
                <a:avLst/>
                <a:gdLst>
                  <a:gd name="T0" fmla="*/ 9 w 10"/>
                  <a:gd name="T1" fmla="*/ 7 h 7"/>
                  <a:gd name="T2" fmla="*/ 0 w 10"/>
                  <a:gd name="T3" fmla="*/ 3 h 7"/>
                  <a:gd name="T4" fmla="*/ 0 w 10"/>
                  <a:gd name="T5" fmla="*/ 1 h 7"/>
                  <a:gd name="T6" fmla="*/ 0 w 10"/>
                  <a:gd name="T7" fmla="*/ 1 h 7"/>
                  <a:gd name="T8" fmla="*/ 0 w 10"/>
                  <a:gd name="T9" fmla="*/ 1 h 7"/>
                  <a:gd name="T10" fmla="*/ 0 w 10"/>
                  <a:gd name="T11" fmla="*/ 1 h 7"/>
                  <a:gd name="T12" fmla="*/ 0 w 10"/>
                  <a:gd name="T13" fmla="*/ 1 h 7"/>
                  <a:gd name="T14" fmla="*/ 0 w 10"/>
                  <a:gd name="T15" fmla="*/ 1 h 7"/>
                  <a:gd name="T16" fmla="*/ 2 w 10"/>
                  <a:gd name="T17" fmla="*/ 0 h 7"/>
                  <a:gd name="T18" fmla="*/ 2 w 10"/>
                  <a:gd name="T19" fmla="*/ 0 h 7"/>
                  <a:gd name="T20" fmla="*/ 10 w 10"/>
                  <a:gd name="T21" fmla="*/ 5 h 7"/>
                  <a:gd name="T22" fmla="*/ 10 w 10"/>
                  <a:gd name="T23" fmla="*/ 5 h 7"/>
                  <a:gd name="T24" fmla="*/ 10 w 10"/>
                  <a:gd name="T25" fmla="*/ 5 h 7"/>
                  <a:gd name="T26" fmla="*/ 9 w 10"/>
                  <a:gd name="T27" fmla="*/ 5 h 7"/>
                  <a:gd name="T28" fmla="*/ 9 w 10"/>
                  <a:gd name="T29" fmla="*/ 7 h 7"/>
                  <a:gd name="T30" fmla="*/ 9 w 10"/>
                  <a:gd name="T31" fmla="*/ 7 h 7"/>
                  <a:gd name="T32" fmla="*/ 9 w 10"/>
                  <a:gd name="T33" fmla="*/ 7 h 7"/>
                  <a:gd name="T34" fmla="*/ 9 w 10"/>
                  <a:gd name="T35" fmla="*/ 7 h 7"/>
                  <a:gd name="T36" fmla="*/ 9 w 10"/>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7">
                    <a:moveTo>
                      <a:pt x="9" y="7"/>
                    </a:moveTo>
                    <a:lnTo>
                      <a:pt x="0" y="3"/>
                    </a:lnTo>
                    <a:lnTo>
                      <a:pt x="0" y="1"/>
                    </a:lnTo>
                    <a:lnTo>
                      <a:pt x="0" y="1"/>
                    </a:lnTo>
                    <a:lnTo>
                      <a:pt x="0" y="1"/>
                    </a:lnTo>
                    <a:lnTo>
                      <a:pt x="0" y="1"/>
                    </a:lnTo>
                    <a:lnTo>
                      <a:pt x="0" y="1"/>
                    </a:lnTo>
                    <a:lnTo>
                      <a:pt x="0" y="1"/>
                    </a:lnTo>
                    <a:lnTo>
                      <a:pt x="2" y="0"/>
                    </a:lnTo>
                    <a:lnTo>
                      <a:pt x="2" y="0"/>
                    </a:lnTo>
                    <a:lnTo>
                      <a:pt x="10" y="5"/>
                    </a:lnTo>
                    <a:lnTo>
                      <a:pt x="10" y="5"/>
                    </a:lnTo>
                    <a:lnTo>
                      <a:pt x="10" y="5"/>
                    </a:lnTo>
                    <a:lnTo>
                      <a:pt x="9" y="5"/>
                    </a:lnTo>
                    <a:lnTo>
                      <a:pt x="9" y="7"/>
                    </a:lnTo>
                    <a:lnTo>
                      <a:pt x="9" y="7"/>
                    </a:lnTo>
                    <a:lnTo>
                      <a:pt x="9" y="7"/>
                    </a:lnTo>
                    <a:lnTo>
                      <a:pt x="9" y="7"/>
                    </a:lnTo>
                    <a:lnTo>
                      <a:pt x="9" y="7"/>
                    </a:lnTo>
                    <a:close/>
                  </a:path>
                </a:pathLst>
              </a:custGeom>
              <a:solidFill>
                <a:srgbClr val="D7D7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8" name="Freeform 1016"/>
              <p:cNvSpPr>
                <a:spLocks/>
              </p:cNvSpPr>
              <p:nvPr/>
            </p:nvSpPr>
            <p:spPr bwMode="auto">
              <a:xfrm>
                <a:off x="742" y="2358"/>
                <a:ext cx="10" cy="7"/>
              </a:xfrm>
              <a:custGeom>
                <a:avLst/>
                <a:gdLst>
                  <a:gd name="T0" fmla="*/ 8 w 10"/>
                  <a:gd name="T1" fmla="*/ 7 h 7"/>
                  <a:gd name="T2" fmla="*/ 0 w 10"/>
                  <a:gd name="T3" fmla="*/ 2 h 7"/>
                  <a:gd name="T4" fmla="*/ 0 w 10"/>
                  <a:gd name="T5" fmla="*/ 2 h 7"/>
                  <a:gd name="T6" fmla="*/ 0 w 10"/>
                  <a:gd name="T7" fmla="*/ 2 h 7"/>
                  <a:gd name="T8" fmla="*/ 0 w 10"/>
                  <a:gd name="T9" fmla="*/ 2 h 7"/>
                  <a:gd name="T10" fmla="*/ 0 w 10"/>
                  <a:gd name="T11" fmla="*/ 0 h 7"/>
                  <a:gd name="T12" fmla="*/ 1 w 10"/>
                  <a:gd name="T13" fmla="*/ 0 h 7"/>
                  <a:gd name="T14" fmla="*/ 1 w 10"/>
                  <a:gd name="T15" fmla="*/ 0 h 7"/>
                  <a:gd name="T16" fmla="*/ 1 w 10"/>
                  <a:gd name="T17" fmla="*/ 0 h 7"/>
                  <a:gd name="T18" fmla="*/ 1 w 10"/>
                  <a:gd name="T19" fmla="*/ 0 h 7"/>
                  <a:gd name="T20" fmla="*/ 10 w 10"/>
                  <a:gd name="T21" fmla="*/ 5 h 7"/>
                  <a:gd name="T22" fmla="*/ 10 w 10"/>
                  <a:gd name="T23" fmla="*/ 5 h 7"/>
                  <a:gd name="T24" fmla="*/ 10 w 10"/>
                  <a:gd name="T25" fmla="*/ 6 h 7"/>
                  <a:gd name="T26" fmla="*/ 8 w 10"/>
                  <a:gd name="T27" fmla="*/ 6 h 7"/>
                  <a:gd name="T28" fmla="*/ 8 w 10"/>
                  <a:gd name="T29" fmla="*/ 6 h 7"/>
                  <a:gd name="T30" fmla="*/ 8 w 10"/>
                  <a:gd name="T31" fmla="*/ 6 h 7"/>
                  <a:gd name="T32" fmla="*/ 8 w 10"/>
                  <a:gd name="T33" fmla="*/ 6 h 7"/>
                  <a:gd name="T34" fmla="*/ 8 w 10"/>
                  <a:gd name="T35" fmla="*/ 7 h 7"/>
                  <a:gd name="T36" fmla="*/ 8 w 10"/>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7">
                    <a:moveTo>
                      <a:pt x="8" y="7"/>
                    </a:moveTo>
                    <a:lnTo>
                      <a:pt x="0" y="2"/>
                    </a:lnTo>
                    <a:lnTo>
                      <a:pt x="0" y="2"/>
                    </a:lnTo>
                    <a:lnTo>
                      <a:pt x="0" y="2"/>
                    </a:lnTo>
                    <a:lnTo>
                      <a:pt x="0" y="2"/>
                    </a:lnTo>
                    <a:lnTo>
                      <a:pt x="0" y="0"/>
                    </a:lnTo>
                    <a:lnTo>
                      <a:pt x="1" y="0"/>
                    </a:lnTo>
                    <a:lnTo>
                      <a:pt x="1" y="0"/>
                    </a:lnTo>
                    <a:lnTo>
                      <a:pt x="1" y="0"/>
                    </a:lnTo>
                    <a:lnTo>
                      <a:pt x="1" y="0"/>
                    </a:lnTo>
                    <a:lnTo>
                      <a:pt x="10" y="5"/>
                    </a:lnTo>
                    <a:lnTo>
                      <a:pt x="10" y="5"/>
                    </a:lnTo>
                    <a:lnTo>
                      <a:pt x="10" y="6"/>
                    </a:lnTo>
                    <a:lnTo>
                      <a:pt x="8" y="6"/>
                    </a:lnTo>
                    <a:lnTo>
                      <a:pt x="8" y="6"/>
                    </a:lnTo>
                    <a:lnTo>
                      <a:pt x="8" y="6"/>
                    </a:lnTo>
                    <a:lnTo>
                      <a:pt x="8" y="6"/>
                    </a:lnTo>
                    <a:lnTo>
                      <a:pt x="8" y="7"/>
                    </a:lnTo>
                    <a:lnTo>
                      <a:pt x="8" y="7"/>
                    </a:lnTo>
                    <a:close/>
                  </a:path>
                </a:pathLst>
              </a:custGeom>
              <a:solidFill>
                <a:srgbClr val="D9D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9" name="Freeform 1017"/>
              <p:cNvSpPr>
                <a:spLocks/>
              </p:cNvSpPr>
              <p:nvPr/>
            </p:nvSpPr>
            <p:spPr bwMode="auto">
              <a:xfrm>
                <a:off x="743" y="2355"/>
                <a:ext cx="10" cy="8"/>
              </a:xfrm>
              <a:custGeom>
                <a:avLst/>
                <a:gdLst>
                  <a:gd name="T0" fmla="*/ 9 w 10"/>
                  <a:gd name="T1" fmla="*/ 8 h 8"/>
                  <a:gd name="T2" fmla="*/ 0 w 10"/>
                  <a:gd name="T3" fmla="*/ 3 h 8"/>
                  <a:gd name="T4" fmla="*/ 0 w 10"/>
                  <a:gd name="T5" fmla="*/ 2 h 8"/>
                  <a:gd name="T6" fmla="*/ 0 w 10"/>
                  <a:gd name="T7" fmla="*/ 2 h 8"/>
                  <a:gd name="T8" fmla="*/ 2 w 10"/>
                  <a:gd name="T9" fmla="*/ 2 h 8"/>
                  <a:gd name="T10" fmla="*/ 2 w 10"/>
                  <a:gd name="T11" fmla="*/ 2 h 8"/>
                  <a:gd name="T12" fmla="*/ 2 w 10"/>
                  <a:gd name="T13" fmla="*/ 2 h 8"/>
                  <a:gd name="T14" fmla="*/ 2 w 10"/>
                  <a:gd name="T15" fmla="*/ 2 h 8"/>
                  <a:gd name="T16" fmla="*/ 2 w 10"/>
                  <a:gd name="T17" fmla="*/ 0 h 8"/>
                  <a:gd name="T18" fmla="*/ 2 w 10"/>
                  <a:gd name="T19" fmla="*/ 0 h 8"/>
                  <a:gd name="T20" fmla="*/ 10 w 10"/>
                  <a:gd name="T21" fmla="*/ 6 h 8"/>
                  <a:gd name="T22" fmla="*/ 10 w 10"/>
                  <a:gd name="T23" fmla="*/ 6 h 8"/>
                  <a:gd name="T24" fmla="*/ 10 w 10"/>
                  <a:gd name="T25" fmla="*/ 6 h 8"/>
                  <a:gd name="T26" fmla="*/ 10 w 10"/>
                  <a:gd name="T27" fmla="*/ 6 h 8"/>
                  <a:gd name="T28" fmla="*/ 9 w 10"/>
                  <a:gd name="T29" fmla="*/ 8 h 8"/>
                  <a:gd name="T30" fmla="*/ 9 w 10"/>
                  <a:gd name="T31" fmla="*/ 8 h 8"/>
                  <a:gd name="T32" fmla="*/ 9 w 10"/>
                  <a:gd name="T33" fmla="*/ 8 h 8"/>
                  <a:gd name="T34" fmla="*/ 9 w 10"/>
                  <a:gd name="T35" fmla="*/ 8 h 8"/>
                  <a:gd name="T36" fmla="*/ 9 w 10"/>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8">
                    <a:moveTo>
                      <a:pt x="9" y="8"/>
                    </a:moveTo>
                    <a:lnTo>
                      <a:pt x="0" y="3"/>
                    </a:lnTo>
                    <a:lnTo>
                      <a:pt x="0" y="2"/>
                    </a:lnTo>
                    <a:lnTo>
                      <a:pt x="0" y="2"/>
                    </a:lnTo>
                    <a:lnTo>
                      <a:pt x="2" y="2"/>
                    </a:lnTo>
                    <a:lnTo>
                      <a:pt x="2" y="2"/>
                    </a:lnTo>
                    <a:lnTo>
                      <a:pt x="2" y="2"/>
                    </a:lnTo>
                    <a:lnTo>
                      <a:pt x="2" y="2"/>
                    </a:lnTo>
                    <a:lnTo>
                      <a:pt x="2" y="0"/>
                    </a:lnTo>
                    <a:lnTo>
                      <a:pt x="2" y="0"/>
                    </a:lnTo>
                    <a:lnTo>
                      <a:pt x="10" y="6"/>
                    </a:lnTo>
                    <a:lnTo>
                      <a:pt x="10" y="6"/>
                    </a:lnTo>
                    <a:lnTo>
                      <a:pt x="10" y="6"/>
                    </a:lnTo>
                    <a:lnTo>
                      <a:pt x="10" y="6"/>
                    </a:lnTo>
                    <a:lnTo>
                      <a:pt x="9" y="8"/>
                    </a:lnTo>
                    <a:lnTo>
                      <a:pt x="9" y="8"/>
                    </a:lnTo>
                    <a:lnTo>
                      <a:pt x="9" y="8"/>
                    </a:lnTo>
                    <a:lnTo>
                      <a:pt x="9" y="8"/>
                    </a:lnTo>
                    <a:lnTo>
                      <a:pt x="9" y="8"/>
                    </a:lnTo>
                    <a:close/>
                  </a:path>
                </a:pathLst>
              </a:custGeom>
              <a:solidFill>
                <a:srgbClr val="DBDB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0" name="Freeform 1018"/>
              <p:cNvSpPr>
                <a:spLocks/>
              </p:cNvSpPr>
              <p:nvPr/>
            </p:nvSpPr>
            <p:spPr bwMode="auto">
              <a:xfrm>
                <a:off x="745" y="2354"/>
                <a:ext cx="10" cy="7"/>
              </a:xfrm>
              <a:custGeom>
                <a:avLst/>
                <a:gdLst>
                  <a:gd name="T0" fmla="*/ 8 w 10"/>
                  <a:gd name="T1" fmla="*/ 7 h 7"/>
                  <a:gd name="T2" fmla="*/ 0 w 10"/>
                  <a:gd name="T3" fmla="*/ 1 h 7"/>
                  <a:gd name="T4" fmla="*/ 1 w 10"/>
                  <a:gd name="T5" fmla="*/ 1 h 7"/>
                  <a:gd name="T6" fmla="*/ 1 w 10"/>
                  <a:gd name="T7" fmla="*/ 1 h 7"/>
                  <a:gd name="T8" fmla="*/ 1 w 10"/>
                  <a:gd name="T9" fmla="*/ 1 h 7"/>
                  <a:gd name="T10" fmla="*/ 1 w 10"/>
                  <a:gd name="T11" fmla="*/ 1 h 7"/>
                  <a:gd name="T12" fmla="*/ 1 w 10"/>
                  <a:gd name="T13" fmla="*/ 0 h 7"/>
                  <a:gd name="T14" fmla="*/ 1 w 10"/>
                  <a:gd name="T15" fmla="*/ 0 h 7"/>
                  <a:gd name="T16" fmla="*/ 2 w 10"/>
                  <a:gd name="T17" fmla="*/ 0 h 7"/>
                  <a:gd name="T18" fmla="*/ 2 w 10"/>
                  <a:gd name="T19" fmla="*/ 0 h 7"/>
                  <a:gd name="T20" fmla="*/ 10 w 10"/>
                  <a:gd name="T21" fmla="*/ 4 h 7"/>
                  <a:gd name="T22" fmla="*/ 10 w 10"/>
                  <a:gd name="T23" fmla="*/ 4 h 7"/>
                  <a:gd name="T24" fmla="*/ 10 w 10"/>
                  <a:gd name="T25" fmla="*/ 6 h 7"/>
                  <a:gd name="T26" fmla="*/ 10 w 10"/>
                  <a:gd name="T27" fmla="*/ 6 h 7"/>
                  <a:gd name="T28" fmla="*/ 10 w 10"/>
                  <a:gd name="T29" fmla="*/ 6 h 7"/>
                  <a:gd name="T30" fmla="*/ 8 w 10"/>
                  <a:gd name="T31" fmla="*/ 6 h 7"/>
                  <a:gd name="T32" fmla="*/ 8 w 10"/>
                  <a:gd name="T33" fmla="*/ 6 h 7"/>
                  <a:gd name="T34" fmla="*/ 8 w 10"/>
                  <a:gd name="T35" fmla="*/ 7 h 7"/>
                  <a:gd name="T36" fmla="*/ 8 w 10"/>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7">
                    <a:moveTo>
                      <a:pt x="8" y="7"/>
                    </a:moveTo>
                    <a:lnTo>
                      <a:pt x="0" y="1"/>
                    </a:lnTo>
                    <a:lnTo>
                      <a:pt x="1" y="1"/>
                    </a:lnTo>
                    <a:lnTo>
                      <a:pt x="1" y="1"/>
                    </a:lnTo>
                    <a:lnTo>
                      <a:pt x="1" y="1"/>
                    </a:lnTo>
                    <a:lnTo>
                      <a:pt x="1" y="1"/>
                    </a:lnTo>
                    <a:lnTo>
                      <a:pt x="1" y="0"/>
                    </a:lnTo>
                    <a:lnTo>
                      <a:pt x="1" y="0"/>
                    </a:lnTo>
                    <a:lnTo>
                      <a:pt x="2" y="0"/>
                    </a:lnTo>
                    <a:lnTo>
                      <a:pt x="2" y="0"/>
                    </a:lnTo>
                    <a:lnTo>
                      <a:pt x="10" y="4"/>
                    </a:lnTo>
                    <a:lnTo>
                      <a:pt x="10" y="4"/>
                    </a:lnTo>
                    <a:lnTo>
                      <a:pt x="10" y="6"/>
                    </a:lnTo>
                    <a:lnTo>
                      <a:pt x="10" y="6"/>
                    </a:lnTo>
                    <a:lnTo>
                      <a:pt x="10" y="6"/>
                    </a:lnTo>
                    <a:lnTo>
                      <a:pt x="8" y="6"/>
                    </a:lnTo>
                    <a:lnTo>
                      <a:pt x="8" y="6"/>
                    </a:lnTo>
                    <a:lnTo>
                      <a:pt x="8" y="7"/>
                    </a:lnTo>
                    <a:lnTo>
                      <a:pt x="8" y="7"/>
                    </a:lnTo>
                    <a:close/>
                  </a:path>
                </a:pathLst>
              </a:custGeom>
              <a:solidFill>
                <a:srgbClr val="DDDD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1" name="Freeform 1019"/>
              <p:cNvSpPr>
                <a:spLocks/>
              </p:cNvSpPr>
              <p:nvPr/>
            </p:nvSpPr>
            <p:spPr bwMode="auto">
              <a:xfrm>
                <a:off x="747" y="2351"/>
                <a:ext cx="9" cy="7"/>
              </a:xfrm>
              <a:custGeom>
                <a:avLst/>
                <a:gdLst>
                  <a:gd name="T0" fmla="*/ 8 w 9"/>
                  <a:gd name="T1" fmla="*/ 7 h 7"/>
                  <a:gd name="T2" fmla="*/ 0 w 9"/>
                  <a:gd name="T3" fmla="*/ 3 h 7"/>
                  <a:gd name="T4" fmla="*/ 0 w 9"/>
                  <a:gd name="T5" fmla="*/ 3 h 7"/>
                  <a:gd name="T6" fmla="*/ 0 w 9"/>
                  <a:gd name="T7" fmla="*/ 1 h 7"/>
                  <a:gd name="T8" fmla="*/ 0 w 9"/>
                  <a:gd name="T9" fmla="*/ 1 h 7"/>
                  <a:gd name="T10" fmla="*/ 0 w 9"/>
                  <a:gd name="T11" fmla="*/ 1 h 7"/>
                  <a:gd name="T12" fmla="*/ 2 w 9"/>
                  <a:gd name="T13" fmla="*/ 1 h 7"/>
                  <a:gd name="T14" fmla="*/ 2 w 9"/>
                  <a:gd name="T15" fmla="*/ 1 h 7"/>
                  <a:gd name="T16" fmla="*/ 2 w 9"/>
                  <a:gd name="T17" fmla="*/ 1 h 7"/>
                  <a:gd name="T18" fmla="*/ 2 w 9"/>
                  <a:gd name="T19" fmla="*/ 0 h 7"/>
                  <a:gd name="T20" fmla="*/ 9 w 9"/>
                  <a:gd name="T21" fmla="*/ 6 h 7"/>
                  <a:gd name="T22" fmla="*/ 9 w 9"/>
                  <a:gd name="T23" fmla="*/ 6 h 7"/>
                  <a:gd name="T24" fmla="*/ 9 w 9"/>
                  <a:gd name="T25" fmla="*/ 6 h 7"/>
                  <a:gd name="T26" fmla="*/ 9 w 9"/>
                  <a:gd name="T27" fmla="*/ 6 h 7"/>
                  <a:gd name="T28" fmla="*/ 9 w 9"/>
                  <a:gd name="T29" fmla="*/ 6 h 7"/>
                  <a:gd name="T30" fmla="*/ 9 w 9"/>
                  <a:gd name="T31" fmla="*/ 7 h 7"/>
                  <a:gd name="T32" fmla="*/ 8 w 9"/>
                  <a:gd name="T33" fmla="*/ 7 h 7"/>
                  <a:gd name="T34" fmla="*/ 8 w 9"/>
                  <a:gd name="T35" fmla="*/ 7 h 7"/>
                  <a:gd name="T36" fmla="*/ 8 w 9"/>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7">
                    <a:moveTo>
                      <a:pt x="8" y="7"/>
                    </a:moveTo>
                    <a:lnTo>
                      <a:pt x="0" y="3"/>
                    </a:lnTo>
                    <a:lnTo>
                      <a:pt x="0" y="3"/>
                    </a:lnTo>
                    <a:lnTo>
                      <a:pt x="0" y="1"/>
                    </a:lnTo>
                    <a:lnTo>
                      <a:pt x="0" y="1"/>
                    </a:lnTo>
                    <a:lnTo>
                      <a:pt x="0" y="1"/>
                    </a:lnTo>
                    <a:lnTo>
                      <a:pt x="2" y="1"/>
                    </a:lnTo>
                    <a:lnTo>
                      <a:pt x="2" y="1"/>
                    </a:lnTo>
                    <a:lnTo>
                      <a:pt x="2" y="1"/>
                    </a:lnTo>
                    <a:lnTo>
                      <a:pt x="2" y="0"/>
                    </a:lnTo>
                    <a:lnTo>
                      <a:pt x="9" y="6"/>
                    </a:lnTo>
                    <a:lnTo>
                      <a:pt x="9" y="6"/>
                    </a:lnTo>
                    <a:lnTo>
                      <a:pt x="9" y="6"/>
                    </a:lnTo>
                    <a:lnTo>
                      <a:pt x="9" y="6"/>
                    </a:lnTo>
                    <a:lnTo>
                      <a:pt x="9" y="6"/>
                    </a:lnTo>
                    <a:lnTo>
                      <a:pt x="9" y="7"/>
                    </a:lnTo>
                    <a:lnTo>
                      <a:pt x="8" y="7"/>
                    </a:lnTo>
                    <a:lnTo>
                      <a:pt x="8" y="7"/>
                    </a:lnTo>
                    <a:lnTo>
                      <a:pt x="8" y="7"/>
                    </a:lnTo>
                    <a:close/>
                  </a:path>
                </a:pathLst>
              </a:custGeom>
              <a:solidFill>
                <a:srgbClr val="DFDF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2" name="Freeform 1020"/>
              <p:cNvSpPr>
                <a:spLocks/>
              </p:cNvSpPr>
              <p:nvPr/>
            </p:nvSpPr>
            <p:spPr bwMode="auto">
              <a:xfrm>
                <a:off x="749" y="2349"/>
                <a:ext cx="10" cy="8"/>
              </a:xfrm>
              <a:custGeom>
                <a:avLst/>
                <a:gdLst>
                  <a:gd name="T0" fmla="*/ 7 w 10"/>
                  <a:gd name="T1" fmla="*/ 8 h 8"/>
                  <a:gd name="T2" fmla="*/ 0 w 10"/>
                  <a:gd name="T3" fmla="*/ 2 h 8"/>
                  <a:gd name="T4" fmla="*/ 0 w 10"/>
                  <a:gd name="T5" fmla="*/ 2 h 8"/>
                  <a:gd name="T6" fmla="*/ 0 w 10"/>
                  <a:gd name="T7" fmla="*/ 2 h 8"/>
                  <a:gd name="T8" fmla="*/ 1 w 10"/>
                  <a:gd name="T9" fmla="*/ 2 h 8"/>
                  <a:gd name="T10" fmla="*/ 1 w 10"/>
                  <a:gd name="T11" fmla="*/ 2 h 8"/>
                  <a:gd name="T12" fmla="*/ 1 w 10"/>
                  <a:gd name="T13" fmla="*/ 2 h 8"/>
                  <a:gd name="T14" fmla="*/ 1 w 10"/>
                  <a:gd name="T15" fmla="*/ 0 h 8"/>
                  <a:gd name="T16" fmla="*/ 1 w 10"/>
                  <a:gd name="T17" fmla="*/ 0 h 8"/>
                  <a:gd name="T18" fmla="*/ 1 w 10"/>
                  <a:gd name="T19" fmla="*/ 0 h 8"/>
                  <a:gd name="T20" fmla="*/ 10 w 10"/>
                  <a:gd name="T21" fmla="*/ 5 h 8"/>
                  <a:gd name="T22" fmla="*/ 9 w 10"/>
                  <a:gd name="T23" fmla="*/ 5 h 8"/>
                  <a:gd name="T24" fmla="*/ 9 w 10"/>
                  <a:gd name="T25" fmla="*/ 5 h 8"/>
                  <a:gd name="T26" fmla="*/ 9 w 10"/>
                  <a:gd name="T27" fmla="*/ 6 h 8"/>
                  <a:gd name="T28" fmla="*/ 9 w 10"/>
                  <a:gd name="T29" fmla="*/ 6 h 8"/>
                  <a:gd name="T30" fmla="*/ 9 w 10"/>
                  <a:gd name="T31" fmla="*/ 6 h 8"/>
                  <a:gd name="T32" fmla="*/ 9 w 10"/>
                  <a:gd name="T33" fmla="*/ 6 h 8"/>
                  <a:gd name="T34" fmla="*/ 9 w 10"/>
                  <a:gd name="T35" fmla="*/ 6 h 8"/>
                  <a:gd name="T36" fmla="*/ 7 w 10"/>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8">
                    <a:moveTo>
                      <a:pt x="7" y="8"/>
                    </a:moveTo>
                    <a:lnTo>
                      <a:pt x="0" y="2"/>
                    </a:lnTo>
                    <a:lnTo>
                      <a:pt x="0" y="2"/>
                    </a:lnTo>
                    <a:lnTo>
                      <a:pt x="0" y="2"/>
                    </a:lnTo>
                    <a:lnTo>
                      <a:pt x="1" y="2"/>
                    </a:lnTo>
                    <a:lnTo>
                      <a:pt x="1" y="2"/>
                    </a:lnTo>
                    <a:lnTo>
                      <a:pt x="1" y="2"/>
                    </a:lnTo>
                    <a:lnTo>
                      <a:pt x="1" y="0"/>
                    </a:lnTo>
                    <a:lnTo>
                      <a:pt x="1" y="0"/>
                    </a:lnTo>
                    <a:lnTo>
                      <a:pt x="1" y="0"/>
                    </a:lnTo>
                    <a:lnTo>
                      <a:pt x="10" y="5"/>
                    </a:lnTo>
                    <a:lnTo>
                      <a:pt x="9" y="5"/>
                    </a:lnTo>
                    <a:lnTo>
                      <a:pt x="9" y="5"/>
                    </a:lnTo>
                    <a:lnTo>
                      <a:pt x="9" y="6"/>
                    </a:lnTo>
                    <a:lnTo>
                      <a:pt x="9" y="6"/>
                    </a:lnTo>
                    <a:lnTo>
                      <a:pt x="9" y="6"/>
                    </a:lnTo>
                    <a:lnTo>
                      <a:pt x="9" y="6"/>
                    </a:lnTo>
                    <a:lnTo>
                      <a:pt x="9" y="6"/>
                    </a:lnTo>
                    <a:lnTo>
                      <a:pt x="7" y="8"/>
                    </a:lnTo>
                    <a:close/>
                  </a:path>
                </a:pathLst>
              </a:custGeom>
              <a:solidFill>
                <a:srgbClr val="E1E1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3" name="Freeform 1021"/>
              <p:cNvSpPr>
                <a:spLocks/>
              </p:cNvSpPr>
              <p:nvPr/>
            </p:nvSpPr>
            <p:spPr bwMode="auto">
              <a:xfrm>
                <a:off x="750" y="2348"/>
                <a:ext cx="10" cy="6"/>
              </a:xfrm>
              <a:custGeom>
                <a:avLst/>
                <a:gdLst>
                  <a:gd name="T0" fmla="*/ 9 w 10"/>
                  <a:gd name="T1" fmla="*/ 6 h 6"/>
                  <a:gd name="T2" fmla="*/ 0 w 10"/>
                  <a:gd name="T3" fmla="*/ 1 h 6"/>
                  <a:gd name="T4" fmla="*/ 2 w 10"/>
                  <a:gd name="T5" fmla="*/ 1 h 6"/>
                  <a:gd name="T6" fmla="*/ 2 w 10"/>
                  <a:gd name="T7" fmla="*/ 1 h 6"/>
                  <a:gd name="T8" fmla="*/ 2 w 10"/>
                  <a:gd name="T9" fmla="*/ 0 h 6"/>
                  <a:gd name="T10" fmla="*/ 2 w 10"/>
                  <a:gd name="T11" fmla="*/ 0 h 6"/>
                  <a:gd name="T12" fmla="*/ 2 w 10"/>
                  <a:gd name="T13" fmla="*/ 0 h 6"/>
                  <a:gd name="T14" fmla="*/ 3 w 10"/>
                  <a:gd name="T15" fmla="*/ 0 h 6"/>
                  <a:gd name="T16" fmla="*/ 3 w 10"/>
                  <a:gd name="T17" fmla="*/ 0 h 6"/>
                  <a:gd name="T18" fmla="*/ 3 w 10"/>
                  <a:gd name="T19" fmla="*/ 0 h 6"/>
                  <a:gd name="T20" fmla="*/ 10 w 10"/>
                  <a:gd name="T21" fmla="*/ 4 h 6"/>
                  <a:gd name="T22" fmla="*/ 10 w 10"/>
                  <a:gd name="T23" fmla="*/ 4 h 6"/>
                  <a:gd name="T24" fmla="*/ 9 w 10"/>
                  <a:gd name="T25" fmla="*/ 4 h 6"/>
                  <a:gd name="T26" fmla="*/ 9 w 10"/>
                  <a:gd name="T27" fmla="*/ 4 h 6"/>
                  <a:gd name="T28" fmla="*/ 9 w 10"/>
                  <a:gd name="T29" fmla="*/ 4 h 6"/>
                  <a:gd name="T30" fmla="*/ 9 w 10"/>
                  <a:gd name="T31" fmla="*/ 6 h 6"/>
                  <a:gd name="T32" fmla="*/ 9 w 10"/>
                  <a:gd name="T33" fmla="*/ 6 h 6"/>
                  <a:gd name="T34" fmla="*/ 9 w 10"/>
                  <a:gd name="T35" fmla="*/ 6 h 6"/>
                  <a:gd name="T36" fmla="*/ 9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9" y="6"/>
                    </a:moveTo>
                    <a:lnTo>
                      <a:pt x="0" y="1"/>
                    </a:lnTo>
                    <a:lnTo>
                      <a:pt x="2" y="1"/>
                    </a:lnTo>
                    <a:lnTo>
                      <a:pt x="2" y="1"/>
                    </a:lnTo>
                    <a:lnTo>
                      <a:pt x="2" y="0"/>
                    </a:lnTo>
                    <a:lnTo>
                      <a:pt x="2" y="0"/>
                    </a:lnTo>
                    <a:lnTo>
                      <a:pt x="2" y="0"/>
                    </a:lnTo>
                    <a:lnTo>
                      <a:pt x="3" y="0"/>
                    </a:lnTo>
                    <a:lnTo>
                      <a:pt x="3" y="0"/>
                    </a:lnTo>
                    <a:lnTo>
                      <a:pt x="3" y="0"/>
                    </a:lnTo>
                    <a:lnTo>
                      <a:pt x="10" y="4"/>
                    </a:lnTo>
                    <a:lnTo>
                      <a:pt x="10" y="4"/>
                    </a:lnTo>
                    <a:lnTo>
                      <a:pt x="9" y="4"/>
                    </a:lnTo>
                    <a:lnTo>
                      <a:pt x="9" y="4"/>
                    </a:lnTo>
                    <a:lnTo>
                      <a:pt x="9" y="4"/>
                    </a:lnTo>
                    <a:lnTo>
                      <a:pt x="9" y="6"/>
                    </a:lnTo>
                    <a:lnTo>
                      <a:pt x="9" y="6"/>
                    </a:lnTo>
                    <a:lnTo>
                      <a:pt x="9" y="6"/>
                    </a:lnTo>
                    <a:lnTo>
                      <a:pt x="9" y="6"/>
                    </a:lnTo>
                    <a:close/>
                  </a:path>
                </a:pathLst>
              </a:custGeom>
              <a:solidFill>
                <a:srgbClr val="E3E3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4" name="Freeform 1022"/>
              <p:cNvSpPr>
                <a:spLocks/>
              </p:cNvSpPr>
              <p:nvPr/>
            </p:nvSpPr>
            <p:spPr bwMode="auto">
              <a:xfrm>
                <a:off x="753" y="2345"/>
                <a:ext cx="9" cy="7"/>
              </a:xfrm>
              <a:custGeom>
                <a:avLst/>
                <a:gdLst>
                  <a:gd name="T0" fmla="*/ 7 w 9"/>
                  <a:gd name="T1" fmla="*/ 7 h 7"/>
                  <a:gd name="T2" fmla="*/ 0 w 9"/>
                  <a:gd name="T3" fmla="*/ 3 h 7"/>
                  <a:gd name="T4" fmla="*/ 0 w 9"/>
                  <a:gd name="T5" fmla="*/ 2 h 7"/>
                  <a:gd name="T6" fmla="*/ 0 w 9"/>
                  <a:gd name="T7" fmla="*/ 2 h 7"/>
                  <a:gd name="T8" fmla="*/ 0 w 9"/>
                  <a:gd name="T9" fmla="*/ 2 h 7"/>
                  <a:gd name="T10" fmla="*/ 2 w 9"/>
                  <a:gd name="T11" fmla="*/ 2 h 7"/>
                  <a:gd name="T12" fmla="*/ 2 w 9"/>
                  <a:gd name="T13" fmla="*/ 2 h 7"/>
                  <a:gd name="T14" fmla="*/ 2 w 9"/>
                  <a:gd name="T15" fmla="*/ 2 h 7"/>
                  <a:gd name="T16" fmla="*/ 2 w 9"/>
                  <a:gd name="T17" fmla="*/ 0 h 7"/>
                  <a:gd name="T18" fmla="*/ 2 w 9"/>
                  <a:gd name="T19" fmla="*/ 0 h 7"/>
                  <a:gd name="T20" fmla="*/ 9 w 9"/>
                  <a:gd name="T21" fmla="*/ 4 h 7"/>
                  <a:gd name="T22" fmla="*/ 9 w 9"/>
                  <a:gd name="T23" fmla="*/ 4 h 7"/>
                  <a:gd name="T24" fmla="*/ 9 w 9"/>
                  <a:gd name="T25" fmla="*/ 4 h 7"/>
                  <a:gd name="T26" fmla="*/ 9 w 9"/>
                  <a:gd name="T27" fmla="*/ 6 h 7"/>
                  <a:gd name="T28" fmla="*/ 7 w 9"/>
                  <a:gd name="T29" fmla="*/ 6 h 7"/>
                  <a:gd name="T30" fmla="*/ 7 w 9"/>
                  <a:gd name="T31" fmla="*/ 6 h 7"/>
                  <a:gd name="T32" fmla="*/ 7 w 9"/>
                  <a:gd name="T33" fmla="*/ 6 h 7"/>
                  <a:gd name="T34" fmla="*/ 7 w 9"/>
                  <a:gd name="T35" fmla="*/ 6 h 7"/>
                  <a:gd name="T36" fmla="*/ 7 w 9"/>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7">
                    <a:moveTo>
                      <a:pt x="7" y="7"/>
                    </a:moveTo>
                    <a:lnTo>
                      <a:pt x="0" y="3"/>
                    </a:lnTo>
                    <a:lnTo>
                      <a:pt x="0" y="2"/>
                    </a:lnTo>
                    <a:lnTo>
                      <a:pt x="0" y="2"/>
                    </a:lnTo>
                    <a:lnTo>
                      <a:pt x="0" y="2"/>
                    </a:lnTo>
                    <a:lnTo>
                      <a:pt x="2" y="2"/>
                    </a:lnTo>
                    <a:lnTo>
                      <a:pt x="2" y="2"/>
                    </a:lnTo>
                    <a:lnTo>
                      <a:pt x="2" y="2"/>
                    </a:lnTo>
                    <a:lnTo>
                      <a:pt x="2" y="0"/>
                    </a:lnTo>
                    <a:lnTo>
                      <a:pt x="2" y="0"/>
                    </a:lnTo>
                    <a:lnTo>
                      <a:pt x="9" y="4"/>
                    </a:lnTo>
                    <a:lnTo>
                      <a:pt x="9" y="4"/>
                    </a:lnTo>
                    <a:lnTo>
                      <a:pt x="9" y="4"/>
                    </a:lnTo>
                    <a:lnTo>
                      <a:pt x="9" y="6"/>
                    </a:lnTo>
                    <a:lnTo>
                      <a:pt x="7" y="6"/>
                    </a:lnTo>
                    <a:lnTo>
                      <a:pt x="7" y="6"/>
                    </a:lnTo>
                    <a:lnTo>
                      <a:pt x="7" y="6"/>
                    </a:lnTo>
                    <a:lnTo>
                      <a:pt x="7" y="6"/>
                    </a:lnTo>
                    <a:lnTo>
                      <a:pt x="7" y="7"/>
                    </a:lnTo>
                    <a:close/>
                  </a:path>
                </a:pathLst>
              </a:custGeom>
              <a:solidFill>
                <a:srgbClr val="E6E6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5" name="Freeform 1023"/>
              <p:cNvSpPr>
                <a:spLocks/>
              </p:cNvSpPr>
              <p:nvPr/>
            </p:nvSpPr>
            <p:spPr bwMode="auto">
              <a:xfrm>
                <a:off x="755" y="2344"/>
                <a:ext cx="8" cy="5"/>
              </a:xfrm>
              <a:custGeom>
                <a:avLst/>
                <a:gdLst>
                  <a:gd name="T0" fmla="*/ 7 w 8"/>
                  <a:gd name="T1" fmla="*/ 5 h 5"/>
                  <a:gd name="T2" fmla="*/ 0 w 8"/>
                  <a:gd name="T3" fmla="*/ 1 h 5"/>
                  <a:gd name="T4" fmla="*/ 1 w 8"/>
                  <a:gd name="T5" fmla="*/ 1 h 5"/>
                  <a:gd name="T6" fmla="*/ 1 w 8"/>
                  <a:gd name="T7" fmla="*/ 1 h 5"/>
                  <a:gd name="T8" fmla="*/ 1 w 8"/>
                  <a:gd name="T9" fmla="*/ 1 h 5"/>
                  <a:gd name="T10" fmla="*/ 1 w 8"/>
                  <a:gd name="T11" fmla="*/ 1 h 5"/>
                  <a:gd name="T12" fmla="*/ 1 w 8"/>
                  <a:gd name="T13" fmla="*/ 0 h 5"/>
                  <a:gd name="T14" fmla="*/ 3 w 8"/>
                  <a:gd name="T15" fmla="*/ 0 h 5"/>
                  <a:gd name="T16" fmla="*/ 3 w 8"/>
                  <a:gd name="T17" fmla="*/ 0 h 5"/>
                  <a:gd name="T18" fmla="*/ 3 w 8"/>
                  <a:gd name="T19" fmla="*/ 0 h 5"/>
                  <a:gd name="T20" fmla="*/ 8 w 8"/>
                  <a:gd name="T21" fmla="*/ 4 h 5"/>
                  <a:gd name="T22" fmla="*/ 8 w 8"/>
                  <a:gd name="T23" fmla="*/ 4 h 5"/>
                  <a:gd name="T24" fmla="*/ 8 w 8"/>
                  <a:gd name="T25" fmla="*/ 4 h 5"/>
                  <a:gd name="T26" fmla="*/ 8 w 8"/>
                  <a:gd name="T27" fmla="*/ 4 h 5"/>
                  <a:gd name="T28" fmla="*/ 8 w 8"/>
                  <a:gd name="T29" fmla="*/ 4 h 5"/>
                  <a:gd name="T30" fmla="*/ 7 w 8"/>
                  <a:gd name="T31" fmla="*/ 5 h 5"/>
                  <a:gd name="T32" fmla="*/ 7 w 8"/>
                  <a:gd name="T33" fmla="*/ 5 h 5"/>
                  <a:gd name="T34" fmla="*/ 7 w 8"/>
                  <a:gd name="T35" fmla="*/ 5 h 5"/>
                  <a:gd name="T36" fmla="*/ 7 w 8"/>
                  <a:gd name="T3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5">
                    <a:moveTo>
                      <a:pt x="7" y="5"/>
                    </a:moveTo>
                    <a:lnTo>
                      <a:pt x="0" y="1"/>
                    </a:lnTo>
                    <a:lnTo>
                      <a:pt x="1" y="1"/>
                    </a:lnTo>
                    <a:lnTo>
                      <a:pt x="1" y="1"/>
                    </a:lnTo>
                    <a:lnTo>
                      <a:pt x="1" y="1"/>
                    </a:lnTo>
                    <a:lnTo>
                      <a:pt x="1" y="1"/>
                    </a:lnTo>
                    <a:lnTo>
                      <a:pt x="1" y="0"/>
                    </a:lnTo>
                    <a:lnTo>
                      <a:pt x="3" y="0"/>
                    </a:lnTo>
                    <a:lnTo>
                      <a:pt x="3" y="0"/>
                    </a:lnTo>
                    <a:lnTo>
                      <a:pt x="3" y="0"/>
                    </a:lnTo>
                    <a:lnTo>
                      <a:pt x="8" y="4"/>
                    </a:lnTo>
                    <a:lnTo>
                      <a:pt x="8" y="4"/>
                    </a:lnTo>
                    <a:lnTo>
                      <a:pt x="8" y="4"/>
                    </a:lnTo>
                    <a:lnTo>
                      <a:pt x="8" y="4"/>
                    </a:lnTo>
                    <a:lnTo>
                      <a:pt x="8" y="4"/>
                    </a:lnTo>
                    <a:lnTo>
                      <a:pt x="7" y="5"/>
                    </a:lnTo>
                    <a:lnTo>
                      <a:pt x="7" y="5"/>
                    </a:lnTo>
                    <a:lnTo>
                      <a:pt x="7" y="5"/>
                    </a:lnTo>
                    <a:lnTo>
                      <a:pt x="7" y="5"/>
                    </a:lnTo>
                    <a:close/>
                  </a:path>
                </a:pathLst>
              </a:custGeom>
              <a:solidFill>
                <a:srgbClr val="E8E8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6" name="Freeform 0"/>
              <p:cNvSpPr>
                <a:spLocks/>
              </p:cNvSpPr>
              <p:nvPr/>
            </p:nvSpPr>
            <p:spPr bwMode="auto">
              <a:xfrm>
                <a:off x="758" y="2342"/>
                <a:ext cx="7" cy="6"/>
              </a:xfrm>
              <a:custGeom>
                <a:avLst/>
                <a:gdLst>
                  <a:gd name="T0" fmla="*/ 5 w 7"/>
                  <a:gd name="T1" fmla="*/ 6 h 6"/>
                  <a:gd name="T2" fmla="*/ 0 w 7"/>
                  <a:gd name="T3" fmla="*/ 2 h 6"/>
                  <a:gd name="T4" fmla="*/ 0 w 7"/>
                  <a:gd name="T5" fmla="*/ 2 h 6"/>
                  <a:gd name="T6" fmla="*/ 0 w 7"/>
                  <a:gd name="T7" fmla="*/ 2 h 6"/>
                  <a:gd name="T8" fmla="*/ 0 w 7"/>
                  <a:gd name="T9" fmla="*/ 0 h 6"/>
                  <a:gd name="T10" fmla="*/ 1 w 7"/>
                  <a:gd name="T11" fmla="*/ 0 h 6"/>
                  <a:gd name="T12" fmla="*/ 1 w 7"/>
                  <a:gd name="T13" fmla="*/ 0 h 6"/>
                  <a:gd name="T14" fmla="*/ 1 w 7"/>
                  <a:gd name="T15" fmla="*/ 0 h 6"/>
                  <a:gd name="T16" fmla="*/ 1 w 7"/>
                  <a:gd name="T17" fmla="*/ 0 h 6"/>
                  <a:gd name="T18" fmla="*/ 1 w 7"/>
                  <a:gd name="T19" fmla="*/ 0 h 6"/>
                  <a:gd name="T20" fmla="*/ 7 w 7"/>
                  <a:gd name="T21" fmla="*/ 3 h 6"/>
                  <a:gd name="T22" fmla="*/ 7 w 7"/>
                  <a:gd name="T23" fmla="*/ 3 h 6"/>
                  <a:gd name="T24" fmla="*/ 7 w 7"/>
                  <a:gd name="T25" fmla="*/ 3 h 6"/>
                  <a:gd name="T26" fmla="*/ 7 w 7"/>
                  <a:gd name="T27" fmla="*/ 5 h 6"/>
                  <a:gd name="T28" fmla="*/ 7 w 7"/>
                  <a:gd name="T29" fmla="*/ 5 h 6"/>
                  <a:gd name="T30" fmla="*/ 7 w 7"/>
                  <a:gd name="T31" fmla="*/ 5 h 6"/>
                  <a:gd name="T32" fmla="*/ 7 w 7"/>
                  <a:gd name="T33" fmla="*/ 5 h 6"/>
                  <a:gd name="T34" fmla="*/ 5 w 7"/>
                  <a:gd name="T35" fmla="*/ 5 h 6"/>
                  <a:gd name="T36" fmla="*/ 5 w 7"/>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5" y="6"/>
                    </a:moveTo>
                    <a:lnTo>
                      <a:pt x="0" y="2"/>
                    </a:lnTo>
                    <a:lnTo>
                      <a:pt x="0" y="2"/>
                    </a:lnTo>
                    <a:lnTo>
                      <a:pt x="0" y="2"/>
                    </a:lnTo>
                    <a:lnTo>
                      <a:pt x="0" y="0"/>
                    </a:lnTo>
                    <a:lnTo>
                      <a:pt x="1" y="0"/>
                    </a:lnTo>
                    <a:lnTo>
                      <a:pt x="1" y="0"/>
                    </a:lnTo>
                    <a:lnTo>
                      <a:pt x="1" y="0"/>
                    </a:lnTo>
                    <a:lnTo>
                      <a:pt x="1" y="0"/>
                    </a:lnTo>
                    <a:lnTo>
                      <a:pt x="1" y="0"/>
                    </a:lnTo>
                    <a:lnTo>
                      <a:pt x="7" y="3"/>
                    </a:lnTo>
                    <a:lnTo>
                      <a:pt x="7" y="3"/>
                    </a:lnTo>
                    <a:lnTo>
                      <a:pt x="7" y="3"/>
                    </a:lnTo>
                    <a:lnTo>
                      <a:pt x="7" y="5"/>
                    </a:lnTo>
                    <a:lnTo>
                      <a:pt x="7" y="5"/>
                    </a:lnTo>
                    <a:lnTo>
                      <a:pt x="7" y="5"/>
                    </a:lnTo>
                    <a:lnTo>
                      <a:pt x="7" y="5"/>
                    </a:lnTo>
                    <a:lnTo>
                      <a:pt x="5" y="5"/>
                    </a:lnTo>
                    <a:lnTo>
                      <a:pt x="5" y="6"/>
                    </a:lnTo>
                    <a:close/>
                  </a:path>
                </a:pathLst>
              </a:custGeom>
              <a:solidFill>
                <a:srgbClr val="EAEA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7" name="Freeform 1"/>
              <p:cNvSpPr>
                <a:spLocks/>
              </p:cNvSpPr>
              <p:nvPr/>
            </p:nvSpPr>
            <p:spPr bwMode="auto">
              <a:xfrm>
                <a:off x="759" y="2339"/>
                <a:ext cx="9" cy="6"/>
              </a:xfrm>
              <a:custGeom>
                <a:avLst/>
                <a:gdLst>
                  <a:gd name="T0" fmla="*/ 6 w 9"/>
                  <a:gd name="T1" fmla="*/ 6 h 6"/>
                  <a:gd name="T2" fmla="*/ 0 w 9"/>
                  <a:gd name="T3" fmla="*/ 3 h 6"/>
                  <a:gd name="T4" fmla="*/ 1 w 9"/>
                  <a:gd name="T5" fmla="*/ 2 h 6"/>
                  <a:gd name="T6" fmla="*/ 1 w 9"/>
                  <a:gd name="T7" fmla="*/ 2 h 6"/>
                  <a:gd name="T8" fmla="*/ 1 w 9"/>
                  <a:gd name="T9" fmla="*/ 2 h 6"/>
                  <a:gd name="T10" fmla="*/ 1 w 9"/>
                  <a:gd name="T11" fmla="*/ 2 h 6"/>
                  <a:gd name="T12" fmla="*/ 1 w 9"/>
                  <a:gd name="T13" fmla="*/ 2 h 6"/>
                  <a:gd name="T14" fmla="*/ 3 w 9"/>
                  <a:gd name="T15" fmla="*/ 2 h 6"/>
                  <a:gd name="T16" fmla="*/ 3 w 9"/>
                  <a:gd name="T17" fmla="*/ 2 h 6"/>
                  <a:gd name="T18" fmla="*/ 3 w 9"/>
                  <a:gd name="T19" fmla="*/ 0 h 6"/>
                  <a:gd name="T20" fmla="*/ 9 w 9"/>
                  <a:gd name="T21" fmla="*/ 5 h 6"/>
                  <a:gd name="T22" fmla="*/ 9 w 9"/>
                  <a:gd name="T23" fmla="*/ 5 h 6"/>
                  <a:gd name="T24" fmla="*/ 7 w 9"/>
                  <a:gd name="T25" fmla="*/ 5 h 6"/>
                  <a:gd name="T26" fmla="*/ 7 w 9"/>
                  <a:gd name="T27" fmla="*/ 5 h 6"/>
                  <a:gd name="T28" fmla="*/ 7 w 9"/>
                  <a:gd name="T29" fmla="*/ 5 h 6"/>
                  <a:gd name="T30" fmla="*/ 7 w 9"/>
                  <a:gd name="T31" fmla="*/ 6 h 6"/>
                  <a:gd name="T32" fmla="*/ 7 w 9"/>
                  <a:gd name="T33" fmla="*/ 6 h 6"/>
                  <a:gd name="T34" fmla="*/ 7 w 9"/>
                  <a:gd name="T35" fmla="*/ 6 h 6"/>
                  <a:gd name="T36" fmla="*/ 6 w 9"/>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6" y="6"/>
                    </a:moveTo>
                    <a:lnTo>
                      <a:pt x="0" y="3"/>
                    </a:lnTo>
                    <a:lnTo>
                      <a:pt x="1" y="2"/>
                    </a:lnTo>
                    <a:lnTo>
                      <a:pt x="1" y="2"/>
                    </a:lnTo>
                    <a:lnTo>
                      <a:pt x="1" y="2"/>
                    </a:lnTo>
                    <a:lnTo>
                      <a:pt x="1" y="2"/>
                    </a:lnTo>
                    <a:lnTo>
                      <a:pt x="1" y="2"/>
                    </a:lnTo>
                    <a:lnTo>
                      <a:pt x="3" y="2"/>
                    </a:lnTo>
                    <a:lnTo>
                      <a:pt x="3" y="2"/>
                    </a:lnTo>
                    <a:lnTo>
                      <a:pt x="3" y="0"/>
                    </a:lnTo>
                    <a:lnTo>
                      <a:pt x="9" y="5"/>
                    </a:lnTo>
                    <a:lnTo>
                      <a:pt x="9" y="5"/>
                    </a:lnTo>
                    <a:lnTo>
                      <a:pt x="7" y="5"/>
                    </a:lnTo>
                    <a:lnTo>
                      <a:pt x="7" y="5"/>
                    </a:lnTo>
                    <a:lnTo>
                      <a:pt x="7" y="5"/>
                    </a:lnTo>
                    <a:lnTo>
                      <a:pt x="7" y="6"/>
                    </a:lnTo>
                    <a:lnTo>
                      <a:pt x="7" y="6"/>
                    </a:lnTo>
                    <a:lnTo>
                      <a:pt x="7" y="6"/>
                    </a:lnTo>
                    <a:lnTo>
                      <a:pt x="6" y="6"/>
                    </a:lnTo>
                    <a:close/>
                  </a:path>
                </a:pathLst>
              </a:custGeom>
              <a:solidFill>
                <a:srgbClr val="ECEC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8" name="Freeform 2"/>
              <p:cNvSpPr>
                <a:spLocks/>
              </p:cNvSpPr>
              <p:nvPr/>
            </p:nvSpPr>
            <p:spPr bwMode="auto">
              <a:xfrm>
                <a:off x="762" y="2338"/>
                <a:ext cx="7" cy="6"/>
              </a:xfrm>
              <a:custGeom>
                <a:avLst/>
                <a:gdLst>
                  <a:gd name="T0" fmla="*/ 6 w 7"/>
                  <a:gd name="T1" fmla="*/ 6 h 6"/>
                  <a:gd name="T2" fmla="*/ 0 w 7"/>
                  <a:gd name="T3" fmla="*/ 1 h 6"/>
                  <a:gd name="T4" fmla="*/ 0 w 7"/>
                  <a:gd name="T5" fmla="*/ 1 h 6"/>
                  <a:gd name="T6" fmla="*/ 0 w 7"/>
                  <a:gd name="T7" fmla="*/ 1 h 6"/>
                  <a:gd name="T8" fmla="*/ 1 w 7"/>
                  <a:gd name="T9" fmla="*/ 1 h 6"/>
                  <a:gd name="T10" fmla="*/ 1 w 7"/>
                  <a:gd name="T11" fmla="*/ 1 h 6"/>
                  <a:gd name="T12" fmla="*/ 1 w 7"/>
                  <a:gd name="T13" fmla="*/ 1 h 6"/>
                  <a:gd name="T14" fmla="*/ 1 w 7"/>
                  <a:gd name="T15" fmla="*/ 0 h 6"/>
                  <a:gd name="T16" fmla="*/ 1 w 7"/>
                  <a:gd name="T17" fmla="*/ 0 h 6"/>
                  <a:gd name="T18" fmla="*/ 3 w 7"/>
                  <a:gd name="T19" fmla="*/ 0 h 6"/>
                  <a:gd name="T20" fmla="*/ 7 w 7"/>
                  <a:gd name="T21" fmla="*/ 3 h 6"/>
                  <a:gd name="T22" fmla="*/ 7 w 7"/>
                  <a:gd name="T23" fmla="*/ 3 h 6"/>
                  <a:gd name="T24" fmla="*/ 7 w 7"/>
                  <a:gd name="T25" fmla="*/ 4 h 6"/>
                  <a:gd name="T26" fmla="*/ 7 w 7"/>
                  <a:gd name="T27" fmla="*/ 4 h 6"/>
                  <a:gd name="T28" fmla="*/ 6 w 7"/>
                  <a:gd name="T29" fmla="*/ 4 h 6"/>
                  <a:gd name="T30" fmla="*/ 6 w 7"/>
                  <a:gd name="T31" fmla="*/ 4 h 6"/>
                  <a:gd name="T32" fmla="*/ 6 w 7"/>
                  <a:gd name="T33" fmla="*/ 4 h 6"/>
                  <a:gd name="T34" fmla="*/ 6 w 7"/>
                  <a:gd name="T35" fmla="*/ 4 h 6"/>
                  <a:gd name="T36" fmla="*/ 6 w 7"/>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6" y="6"/>
                    </a:moveTo>
                    <a:lnTo>
                      <a:pt x="0" y="1"/>
                    </a:lnTo>
                    <a:lnTo>
                      <a:pt x="0" y="1"/>
                    </a:lnTo>
                    <a:lnTo>
                      <a:pt x="0" y="1"/>
                    </a:lnTo>
                    <a:lnTo>
                      <a:pt x="1" y="1"/>
                    </a:lnTo>
                    <a:lnTo>
                      <a:pt x="1" y="1"/>
                    </a:lnTo>
                    <a:lnTo>
                      <a:pt x="1" y="1"/>
                    </a:lnTo>
                    <a:lnTo>
                      <a:pt x="1" y="0"/>
                    </a:lnTo>
                    <a:lnTo>
                      <a:pt x="1" y="0"/>
                    </a:lnTo>
                    <a:lnTo>
                      <a:pt x="3" y="0"/>
                    </a:lnTo>
                    <a:lnTo>
                      <a:pt x="7" y="3"/>
                    </a:lnTo>
                    <a:lnTo>
                      <a:pt x="7" y="3"/>
                    </a:lnTo>
                    <a:lnTo>
                      <a:pt x="7" y="4"/>
                    </a:lnTo>
                    <a:lnTo>
                      <a:pt x="7" y="4"/>
                    </a:lnTo>
                    <a:lnTo>
                      <a:pt x="6" y="4"/>
                    </a:lnTo>
                    <a:lnTo>
                      <a:pt x="6" y="4"/>
                    </a:lnTo>
                    <a:lnTo>
                      <a:pt x="6" y="4"/>
                    </a:lnTo>
                    <a:lnTo>
                      <a:pt x="6" y="4"/>
                    </a:lnTo>
                    <a:lnTo>
                      <a:pt x="6" y="6"/>
                    </a:lnTo>
                    <a:close/>
                  </a:path>
                </a:pathLst>
              </a:custGeom>
              <a:solidFill>
                <a:srgbClr val="EEEE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9" name="Freeform 3"/>
              <p:cNvSpPr>
                <a:spLocks/>
              </p:cNvSpPr>
              <p:nvPr/>
            </p:nvSpPr>
            <p:spPr bwMode="auto">
              <a:xfrm>
                <a:off x="765" y="2336"/>
                <a:ext cx="6" cy="5"/>
              </a:xfrm>
              <a:custGeom>
                <a:avLst/>
                <a:gdLst>
                  <a:gd name="T0" fmla="*/ 4 w 6"/>
                  <a:gd name="T1" fmla="*/ 5 h 5"/>
                  <a:gd name="T2" fmla="*/ 0 w 6"/>
                  <a:gd name="T3" fmla="*/ 2 h 5"/>
                  <a:gd name="T4" fmla="*/ 0 w 6"/>
                  <a:gd name="T5" fmla="*/ 2 h 5"/>
                  <a:gd name="T6" fmla="*/ 0 w 6"/>
                  <a:gd name="T7" fmla="*/ 2 h 5"/>
                  <a:gd name="T8" fmla="*/ 0 w 6"/>
                  <a:gd name="T9" fmla="*/ 2 h 5"/>
                  <a:gd name="T10" fmla="*/ 0 w 6"/>
                  <a:gd name="T11" fmla="*/ 0 h 5"/>
                  <a:gd name="T12" fmla="*/ 1 w 6"/>
                  <a:gd name="T13" fmla="*/ 0 h 5"/>
                  <a:gd name="T14" fmla="*/ 1 w 6"/>
                  <a:gd name="T15" fmla="*/ 0 h 5"/>
                  <a:gd name="T16" fmla="*/ 1 w 6"/>
                  <a:gd name="T17" fmla="*/ 0 h 5"/>
                  <a:gd name="T18" fmla="*/ 1 w 6"/>
                  <a:gd name="T19" fmla="*/ 0 h 5"/>
                  <a:gd name="T20" fmla="*/ 6 w 6"/>
                  <a:gd name="T21" fmla="*/ 3 h 5"/>
                  <a:gd name="T22" fmla="*/ 6 w 6"/>
                  <a:gd name="T23" fmla="*/ 3 h 5"/>
                  <a:gd name="T24" fmla="*/ 6 w 6"/>
                  <a:gd name="T25" fmla="*/ 3 h 5"/>
                  <a:gd name="T26" fmla="*/ 6 w 6"/>
                  <a:gd name="T27" fmla="*/ 3 h 5"/>
                  <a:gd name="T28" fmla="*/ 6 w 6"/>
                  <a:gd name="T29" fmla="*/ 3 h 5"/>
                  <a:gd name="T30" fmla="*/ 6 w 6"/>
                  <a:gd name="T31" fmla="*/ 5 h 5"/>
                  <a:gd name="T32" fmla="*/ 4 w 6"/>
                  <a:gd name="T33" fmla="*/ 5 h 5"/>
                  <a:gd name="T34" fmla="*/ 4 w 6"/>
                  <a:gd name="T35" fmla="*/ 5 h 5"/>
                  <a:gd name="T36" fmla="*/ 4 w 6"/>
                  <a:gd name="T3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5">
                    <a:moveTo>
                      <a:pt x="4" y="5"/>
                    </a:moveTo>
                    <a:lnTo>
                      <a:pt x="0" y="2"/>
                    </a:lnTo>
                    <a:lnTo>
                      <a:pt x="0" y="2"/>
                    </a:lnTo>
                    <a:lnTo>
                      <a:pt x="0" y="2"/>
                    </a:lnTo>
                    <a:lnTo>
                      <a:pt x="0" y="2"/>
                    </a:lnTo>
                    <a:lnTo>
                      <a:pt x="0" y="0"/>
                    </a:lnTo>
                    <a:lnTo>
                      <a:pt x="1" y="0"/>
                    </a:lnTo>
                    <a:lnTo>
                      <a:pt x="1" y="0"/>
                    </a:lnTo>
                    <a:lnTo>
                      <a:pt x="1" y="0"/>
                    </a:lnTo>
                    <a:lnTo>
                      <a:pt x="1" y="0"/>
                    </a:lnTo>
                    <a:lnTo>
                      <a:pt x="6" y="3"/>
                    </a:lnTo>
                    <a:lnTo>
                      <a:pt x="6" y="3"/>
                    </a:lnTo>
                    <a:lnTo>
                      <a:pt x="6" y="3"/>
                    </a:lnTo>
                    <a:lnTo>
                      <a:pt x="6" y="3"/>
                    </a:lnTo>
                    <a:lnTo>
                      <a:pt x="6" y="3"/>
                    </a:lnTo>
                    <a:lnTo>
                      <a:pt x="6" y="5"/>
                    </a:lnTo>
                    <a:lnTo>
                      <a:pt x="4" y="5"/>
                    </a:lnTo>
                    <a:lnTo>
                      <a:pt x="4" y="5"/>
                    </a:lnTo>
                    <a:lnTo>
                      <a:pt x="4" y="5"/>
                    </a:lnTo>
                    <a:close/>
                  </a:path>
                </a:pathLst>
              </a:custGeom>
              <a:solidFill>
                <a:srgbClr val="F0F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0" name="Freeform 4"/>
              <p:cNvSpPr>
                <a:spLocks/>
              </p:cNvSpPr>
              <p:nvPr/>
            </p:nvSpPr>
            <p:spPr bwMode="auto">
              <a:xfrm>
                <a:off x="766" y="2335"/>
                <a:ext cx="8" cy="4"/>
              </a:xfrm>
              <a:custGeom>
                <a:avLst/>
                <a:gdLst>
                  <a:gd name="T0" fmla="*/ 5 w 8"/>
                  <a:gd name="T1" fmla="*/ 4 h 4"/>
                  <a:gd name="T2" fmla="*/ 0 w 8"/>
                  <a:gd name="T3" fmla="*/ 1 h 4"/>
                  <a:gd name="T4" fmla="*/ 2 w 8"/>
                  <a:gd name="T5" fmla="*/ 1 h 4"/>
                  <a:gd name="T6" fmla="*/ 2 w 8"/>
                  <a:gd name="T7" fmla="*/ 1 h 4"/>
                  <a:gd name="T8" fmla="*/ 2 w 8"/>
                  <a:gd name="T9" fmla="*/ 0 h 4"/>
                  <a:gd name="T10" fmla="*/ 2 w 8"/>
                  <a:gd name="T11" fmla="*/ 0 h 4"/>
                  <a:gd name="T12" fmla="*/ 2 w 8"/>
                  <a:gd name="T13" fmla="*/ 0 h 4"/>
                  <a:gd name="T14" fmla="*/ 3 w 8"/>
                  <a:gd name="T15" fmla="*/ 0 h 4"/>
                  <a:gd name="T16" fmla="*/ 3 w 8"/>
                  <a:gd name="T17" fmla="*/ 0 h 4"/>
                  <a:gd name="T18" fmla="*/ 3 w 8"/>
                  <a:gd name="T19" fmla="*/ 0 h 4"/>
                  <a:gd name="T20" fmla="*/ 8 w 8"/>
                  <a:gd name="T21" fmla="*/ 1 h 4"/>
                  <a:gd name="T22" fmla="*/ 8 w 8"/>
                  <a:gd name="T23" fmla="*/ 1 h 4"/>
                  <a:gd name="T24" fmla="*/ 6 w 8"/>
                  <a:gd name="T25" fmla="*/ 3 h 4"/>
                  <a:gd name="T26" fmla="*/ 6 w 8"/>
                  <a:gd name="T27" fmla="*/ 3 h 4"/>
                  <a:gd name="T28" fmla="*/ 6 w 8"/>
                  <a:gd name="T29" fmla="*/ 3 h 4"/>
                  <a:gd name="T30" fmla="*/ 6 w 8"/>
                  <a:gd name="T31" fmla="*/ 3 h 4"/>
                  <a:gd name="T32" fmla="*/ 6 w 8"/>
                  <a:gd name="T33" fmla="*/ 3 h 4"/>
                  <a:gd name="T34" fmla="*/ 6 w 8"/>
                  <a:gd name="T35" fmla="*/ 4 h 4"/>
                  <a:gd name="T36" fmla="*/ 5 w 8"/>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4">
                    <a:moveTo>
                      <a:pt x="5" y="4"/>
                    </a:moveTo>
                    <a:lnTo>
                      <a:pt x="0" y="1"/>
                    </a:lnTo>
                    <a:lnTo>
                      <a:pt x="2" y="1"/>
                    </a:lnTo>
                    <a:lnTo>
                      <a:pt x="2" y="1"/>
                    </a:lnTo>
                    <a:lnTo>
                      <a:pt x="2" y="0"/>
                    </a:lnTo>
                    <a:lnTo>
                      <a:pt x="2" y="0"/>
                    </a:lnTo>
                    <a:lnTo>
                      <a:pt x="2" y="0"/>
                    </a:lnTo>
                    <a:lnTo>
                      <a:pt x="3" y="0"/>
                    </a:lnTo>
                    <a:lnTo>
                      <a:pt x="3" y="0"/>
                    </a:lnTo>
                    <a:lnTo>
                      <a:pt x="3" y="0"/>
                    </a:lnTo>
                    <a:lnTo>
                      <a:pt x="8" y="1"/>
                    </a:lnTo>
                    <a:lnTo>
                      <a:pt x="8" y="1"/>
                    </a:lnTo>
                    <a:lnTo>
                      <a:pt x="6" y="3"/>
                    </a:lnTo>
                    <a:lnTo>
                      <a:pt x="6" y="3"/>
                    </a:lnTo>
                    <a:lnTo>
                      <a:pt x="6" y="3"/>
                    </a:lnTo>
                    <a:lnTo>
                      <a:pt x="6" y="3"/>
                    </a:lnTo>
                    <a:lnTo>
                      <a:pt x="6" y="3"/>
                    </a:lnTo>
                    <a:lnTo>
                      <a:pt x="6" y="4"/>
                    </a:lnTo>
                    <a:lnTo>
                      <a:pt x="5" y="4"/>
                    </a:lnTo>
                    <a:close/>
                  </a:path>
                </a:pathLst>
              </a:custGeom>
              <a:solidFill>
                <a:srgbClr val="F2F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1" name="Freeform 5"/>
              <p:cNvSpPr>
                <a:spLocks/>
              </p:cNvSpPr>
              <p:nvPr/>
            </p:nvSpPr>
            <p:spPr bwMode="auto">
              <a:xfrm>
                <a:off x="769" y="2332"/>
                <a:ext cx="6" cy="4"/>
              </a:xfrm>
              <a:custGeom>
                <a:avLst/>
                <a:gdLst>
                  <a:gd name="T0" fmla="*/ 5 w 6"/>
                  <a:gd name="T1" fmla="*/ 4 h 4"/>
                  <a:gd name="T2" fmla="*/ 0 w 6"/>
                  <a:gd name="T3" fmla="*/ 3 h 4"/>
                  <a:gd name="T4" fmla="*/ 0 w 6"/>
                  <a:gd name="T5" fmla="*/ 2 h 4"/>
                  <a:gd name="T6" fmla="*/ 0 w 6"/>
                  <a:gd name="T7" fmla="*/ 2 h 4"/>
                  <a:gd name="T8" fmla="*/ 2 w 6"/>
                  <a:gd name="T9" fmla="*/ 2 h 4"/>
                  <a:gd name="T10" fmla="*/ 2 w 6"/>
                  <a:gd name="T11" fmla="*/ 2 h 4"/>
                  <a:gd name="T12" fmla="*/ 2 w 6"/>
                  <a:gd name="T13" fmla="*/ 2 h 4"/>
                  <a:gd name="T14" fmla="*/ 2 w 6"/>
                  <a:gd name="T15" fmla="*/ 2 h 4"/>
                  <a:gd name="T16" fmla="*/ 3 w 6"/>
                  <a:gd name="T17" fmla="*/ 2 h 4"/>
                  <a:gd name="T18" fmla="*/ 3 w 6"/>
                  <a:gd name="T19" fmla="*/ 0 h 4"/>
                  <a:gd name="T20" fmla="*/ 6 w 6"/>
                  <a:gd name="T21" fmla="*/ 3 h 4"/>
                  <a:gd name="T22" fmla="*/ 6 w 6"/>
                  <a:gd name="T23" fmla="*/ 3 h 4"/>
                  <a:gd name="T24" fmla="*/ 6 w 6"/>
                  <a:gd name="T25" fmla="*/ 3 h 4"/>
                  <a:gd name="T26" fmla="*/ 6 w 6"/>
                  <a:gd name="T27" fmla="*/ 3 h 4"/>
                  <a:gd name="T28" fmla="*/ 5 w 6"/>
                  <a:gd name="T29" fmla="*/ 4 h 4"/>
                  <a:gd name="T30" fmla="*/ 5 w 6"/>
                  <a:gd name="T31" fmla="*/ 4 h 4"/>
                  <a:gd name="T32" fmla="*/ 5 w 6"/>
                  <a:gd name="T33" fmla="*/ 4 h 4"/>
                  <a:gd name="T34" fmla="*/ 5 w 6"/>
                  <a:gd name="T35" fmla="*/ 4 h 4"/>
                  <a:gd name="T36" fmla="*/ 5 w 6"/>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4">
                    <a:moveTo>
                      <a:pt x="5" y="4"/>
                    </a:moveTo>
                    <a:lnTo>
                      <a:pt x="0" y="3"/>
                    </a:lnTo>
                    <a:lnTo>
                      <a:pt x="0" y="2"/>
                    </a:lnTo>
                    <a:lnTo>
                      <a:pt x="0" y="2"/>
                    </a:lnTo>
                    <a:lnTo>
                      <a:pt x="2" y="2"/>
                    </a:lnTo>
                    <a:lnTo>
                      <a:pt x="2" y="2"/>
                    </a:lnTo>
                    <a:lnTo>
                      <a:pt x="2" y="2"/>
                    </a:lnTo>
                    <a:lnTo>
                      <a:pt x="2" y="2"/>
                    </a:lnTo>
                    <a:lnTo>
                      <a:pt x="3" y="2"/>
                    </a:lnTo>
                    <a:lnTo>
                      <a:pt x="3" y="0"/>
                    </a:lnTo>
                    <a:lnTo>
                      <a:pt x="6" y="3"/>
                    </a:lnTo>
                    <a:lnTo>
                      <a:pt x="6" y="3"/>
                    </a:lnTo>
                    <a:lnTo>
                      <a:pt x="6" y="3"/>
                    </a:lnTo>
                    <a:lnTo>
                      <a:pt x="6" y="3"/>
                    </a:lnTo>
                    <a:lnTo>
                      <a:pt x="5" y="4"/>
                    </a:lnTo>
                    <a:lnTo>
                      <a:pt x="5" y="4"/>
                    </a:lnTo>
                    <a:lnTo>
                      <a:pt x="5" y="4"/>
                    </a:lnTo>
                    <a:lnTo>
                      <a:pt x="5" y="4"/>
                    </a:lnTo>
                    <a:lnTo>
                      <a:pt x="5" y="4"/>
                    </a:lnTo>
                    <a:close/>
                  </a:path>
                </a:pathLst>
              </a:custGeom>
              <a:solidFill>
                <a:srgbClr val="F4F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2" name="Freeform 6"/>
              <p:cNvSpPr>
                <a:spLocks/>
              </p:cNvSpPr>
              <p:nvPr/>
            </p:nvSpPr>
            <p:spPr bwMode="auto">
              <a:xfrm>
                <a:off x="772" y="2331"/>
                <a:ext cx="4" cy="4"/>
              </a:xfrm>
              <a:custGeom>
                <a:avLst/>
                <a:gdLst>
                  <a:gd name="T0" fmla="*/ 3 w 4"/>
                  <a:gd name="T1" fmla="*/ 4 h 4"/>
                  <a:gd name="T2" fmla="*/ 0 w 4"/>
                  <a:gd name="T3" fmla="*/ 1 h 4"/>
                  <a:gd name="T4" fmla="*/ 0 w 4"/>
                  <a:gd name="T5" fmla="*/ 1 h 4"/>
                  <a:gd name="T6" fmla="*/ 0 w 4"/>
                  <a:gd name="T7" fmla="*/ 1 h 4"/>
                  <a:gd name="T8" fmla="*/ 0 w 4"/>
                  <a:gd name="T9" fmla="*/ 1 h 4"/>
                  <a:gd name="T10" fmla="*/ 2 w 4"/>
                  <a:gd name="T11" fmla="*/ 1 h 4"/>
                  <a:gd name="T12" fmla="*/ 2 w 4"/>
                  <a:gd name="T13" fmla="*/ 1 h 4"/>
                  <a:gd name="T14" fmla="*/ 2 w 4"/>
                  <a:gd name="T15" fmla="*/ 1 h 4"/>
                  <a:gd name="T16" fmla="*/ 2 w 4"/>
                  <a:gd name="T17" fmla="*/ 0 h 4"/>
                  <a:gd name="T18" fmla="*/ 3 w 4"/>
                  <a:gd name="T19" fmla="*/ 0 h 4"/>
                  <a:gd name="T20" fmla="*/ 4 w 4"/>
                  <a:gd name="T21" fmla="*/ 1 h 4"/>
                  <a:gd name="T22" fmla="*/ 4 w 4"/>
                  <a:gd name="T23" fmla="*/ 3 h 4"/>
                  <a:gd name="T24" fmla="*/ 4 w 4"/>
                  <a:gd name="T25" fmla="*/ 3 h 4"/>
                  <a:gd name="T26" fmla="*/ 4 w 4"/>
                  <a:gd name="T27" fmla="*/ 3 h 4"/>
                  <a:gd name="T28" fmla="*/ 4 w 4"/>
                  <a:gd name="T29" fmla="*/ 3 h 4"/>
                  <a:gd name="T30" fmla="*/ 4 w 4"/>
                  <a:gd name="T31" fmla="*/ 3 h 4"/>
                  <a:gd name="T32" fmla="*/ 3 w 4"/>
                  <a:gd name="T33" fmla="*/ 4 h 4"/>
                  <a:gd name="T34" fmla="*/ 3 w 4"/>
                  <a:gd name="T35" fmla="*/ 4 h 4"/>
                  <a:gd name="T36" fmla="*/ 3 w 4"/>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4">
                    <a:moveTo>
                      <a:pt x="3" y="4"/>
                    </a:moveTo>
                    <a:lnTo>
                      <a:pt x="0" y="1"/>
                    </a:lnTo>
                    <a:lnTo>
                      <a:pt x="0" y="1"/>
                    </a:lnTo>
                    <a:lnTo>
                      <a:pt x="0" y="1"/>
                    </a:lnTo>
                    <a:lnTo>
                      <a:pt x="0" y="1"/>
                    </a:lnTo>
                    <a:lnTo>
                      <a:pt x="2" y="1"/>
                    </a:lnTo>
                    <a:lnTo>
                      <a:pt x="2" y="1"/>
                    </a:lnTo>
                    <a:lnTo>
                      <a:pt x="2" y="1"/>
                    </a:lnTo>
                    <a:lnTo>
                      <a:pt x="2" y="0"/>
                    </a:lnTo>
                    <a:lnTo>
                      <a:pt x="3" y="0"/>
                    </a:lnTo>
                    <a:lnTo>
                      <a:pt x="4" y="1"/>
                    </a:lnTo>
                    <a:lnTo>
                      <a:pt x="4" y="3"/>
                    </a:lnTo>
                    <a:lnTo>
                      <a:pt x="4" y="3"/>
                    </a:lnTo>
                    <a:lnTo>
                      <a:pt x="4" y="3"/>
                    </a:lnTo>
                    <a:lnTo>
                      <a:pt x="4" y="3"/>
                    </a:lnTo>
                    <a:lnTo>
                      <a:pt x="4" y="3"/>
                    </a:lnTo>
                    <a:lnTo>
                      <a:pt x="3" y="4"/>
                    </a:lnTo>
                    <a:lnTo>
                      <a:pt x="3" y="4"/>
                    </a:lnTo>
                    <a:lnTo>
                      <a:pt x="3" y="4"/>
                    </a:lnTo>
                    <a:close/>
                  </a:path>
                </a:pathLst>
              </a:custGeom>
              <a:solidFill>
                <a:srgbClr val="F6F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3" name="Freeform 7"/>
              <p:cNvSpPr>
                <a:spLocks/>
              </p:cNvSpPr>
              <p:nvPr/>
            </p:nvSpPr>
            <p:spPr bwMode="auto">
              <a:xfrm>
                <a:off x="775" y="2329"/>
                <a:ext cx="4" cy="3"/>
              </a:xfrm>
              <a:custGeom>
                <a:avLst/>
                <a:gdLst>
                  <a:gd name="T0" fmla="*/ 1 w 4"/>
                  <a:gd name="T1" fmla="*/ 3 h 3"/>
                  <a:gd name="T2" fmla="*/ 0 w 4"/>
                  <a:gd name="T3" fmla="*/ 2 h 3"/>
                  <a:gd name="T4" fmla="*/ 0 w 4"/>
                  <a:gd name="T5" fmla="*/ 2 h 3"/>
                  <a:gd name="T6" fmla="*/ 0 w 4"/>
                  <a:gd name="T7" fmla="*/ 2 h 3"/>
                  <a:gd name="T8" fmla="*/ 0 w 4"/>
                  <a:gd name="T9" fmla="*/ 2 h 3"/>
                  <a:gd name="T10" fmla="*/ 0 w 4"/>
                  <a:gd name="T11" fmla="*/ 2 h 3"/>
                  <a:gd name="T12" fmla="*/ 1 w 4"/>
                  <a:gd name="T13" fmla="*/ 2 h 3"/>
                  <a:gd name="T14" fmla="*/ 1 w 4"/>
                  <a:gd name="T15" fmla="*/ 0 h 3"/>
                  <a:gd name="T16" fmla="*/ 1 w 4"/>
                  <a:gd name="T17" fmla="*/ 0 h 3"/>
                  <a:gd name="T18" fmla="*/ 1 w 4"/>
                  <a:gd name="T19" fmla="*/ 0 h 3"/>
                  <a:gd name="T20" fmla="*/ 4 w 4"/>
                  <a:gd name="T21" fmla="*/ 2 h 3"/>
                  <a:gd name="T22" fmla="*/ 4 w 4"/>
                  <a:gd name="T23" fmla="*/ 2 h 3"/>
                  <a:gd name="T24" fmla="*/ 4 w 4"/>
                  <a:gd name="T25" fmla="*/ 2 h 3"/>
                  <a:gd name="T26" fmla="*/ 3 w 4"/>
                  <a:gd name="T27" fmla="*/ 3 h 3"/>
                  <a:gd name="T28" fmla="*/ 3 w 4"/>
                  <a:gd name="T29" fmla="*/ 3 h 3"/>
                  <a:gd name="T30" fmla="*/ 3 w 4"/>
                  <a:gd name="T31" fmla="*/ 3 h 3"/>
                  <a:gd name="T32" fmla="*/ 3 w 4"/>
                  <a:gd name="T33" fmla="*/ 3 h 3"/>
                  <a:gd name="T34" fmla="*/ 3 w 4"/>
                  <a:gd name="T35" fmla="*/ 3 h 3"/>
                  <a:gd name="T36" fmla="*/ 1 w 4"/>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3">
                    <a:moveTo>
                      <a:pt x="1" y="3"/>
                    </a:moveTo>
                    <a:lnTo>
                      <a:pt x="0" y="2"/>
                    </a:lnTo>
                    <a:lnTo>
                      <a:pt x="0" y="2"/>
                    </a:lnTo>
                    <a:lnTo>
                      <a:pt x="0" y="2"/>
                    </a:lnTo>
                    <a:lnTo>
                      <a:pt x="0" y="2"/>
                    </a:lnTo>
                    <a:lnTo>
                      <a:pt x="0" y="2"/>
                    </a:lnTo>
                    <a:lnTo>
                      <a:pt x="1" y="2"/>
                    </a:lnTo>
                    <a:lnTo>
                      <a:pt x="1" y="0"/>
                    </a:lnTo>
                    <a:lnTo>
                      <a:pt x="1" y="0"/>
                    </a:lnTo>
                    <a:lnTo>
                      <a:pt x="1" y="0"/>
                    </a:lnTo>
                    <a:lnTo>
                      <a:pt x="4" y="2"/>
                    </a:lnTo>
                    <a:lnTo>
                      <a:pt x="4" y="2"/>
                    </a:lnTo>
                    <a:lnTo>
                      <a:pt x="4" y="2"/>
                    </a:lnTo>
                    <a:lnTo>
                      <a:pt x="3" y="3"/>
                    </a:lnTo>
                    <a:lnTo>
                      <a:pt x="3" y="3"/>
                    </a:lnTo>
                    <a:lnTo>
                      <a:pt x="3" y="3"/>
                    </a:lnTo>
                    <a:lnTo>
                      <a:pt x="3" y="3"/>
                    </a:lnTo>
                    <a:lnTo>
                      <a:pt x="3" y="3"/>
                    </a:lnTo>
                    <a:lnTo>
                      <a:pt x="1" y="3"/>
                    </a:lnTo>
                    <a:close/>
                  </a:path>
                </a:pathLst>
              </a:custGeom>
              <a:solidFill>
                <a:srgbClr val="F8F8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4" name="Freeform 8"/>
              <p:cNvSpPr>
                <a:spLocks/>
              </p:cNvSpPr>
              <p:nvPr/>
            </p:nvSpPr>
            <p:spPr bwMode="auto">
              <a:xfrm>
                <a:off x="776" y="2328"/>
                <a:ext cx="5" cy="3"/>
              </a:xfrm>
              <a:custGeom>
                <a:avLst/>
                <a:gdLst>
                  <a:gd name="T0" fmla="*/ 3 w 5"/>
                  <a:gd name="T1" fmla="*/ 3 h 3"/>
                  <a:gd name="T2" fmla="*/ 0 w 5"/>
                  <a:gd name="T3" fmla="*/ 1 h 3"/>
                  <a:gd name="T4" fmla="*/ 2 w 5"/>
                  <a:gd name="T5" fmla="*/ 1 h 3"/>
                  <a:gd name="T6" fmla="*/ 2 w 5"/>
                  <a:gd name="T7" fmla="*/ 1 h 3"/>
                  <a:gd name="T8" fmla="*/ 2 w 5"/>
                  <a:gd name="T9" fmla="*/ 1 h 3"/>
                  <a:gd name="T10" fmla="*/ 2 w 5"/>
                  <a:gd name="T11" fmla="*/ 1 h 3"/>
                  <a:gd name="T12" fmla="*/ 3 w 5"/>
                  <a:gd name="T13" fmla="*/ 1 h 3"/>
                  <a:gd name="T14" fmla="*/ 3 w 5"/>
                  <a:gd name="T15" fmla="*/ 0 h 3"/>
                  <a:gd name="T16" fmla="*/ 3 w 5"/>
                  <a:gd name="T17" fmla="*/ 0 h 3"/>
                  <a:gd name="T18" fmla="*/ 3 w 5"/>
                  <a:gd name="T19" fmla="*/ 0 h 3"/>
                  <a:gd name="T20" fmla="*/ 5 w 5"/>
                  <a:gd name="T21" fmla="*/ 1 h 3"/>
                  <a:gd name="T22" fmla="*/ 5 w 5"/>
                  <a:gd name="T23" fmla="*/ 1 h 3"/>
                  <a:gd name="T24" fmla="*/ 5 w 5"/>
                  <a:gd name="T25" fmla="*/ 1 h 3"/>
                  <a:gd name="T26" fmla="*/ 5 w 5"/>
                  <a:gd name="T27" fmla="*/ 1 h 3"/>
                  <a:gd name="T28" fmla="*/ 5 w 5"/>
                  <a:gd name="T29" fmla="*/ 1 h 3"/>
                  <a:gd name="T30" fmla="*/ 3 w 5"/>
                  <a:gd name="T31" fmla="*/ 3 h 3"/>
                  <a:gd name="T32" fmla="*/ 3 w 5"/>
                  <a:gd name="T33" fmla="*/ 3 h 3"/>
                  <a:gd name="T34" fmla="*/ 3 w 5"/>
                  <a:gd name="T35" fmla="*/ 3 h 3"/>
                  <a:gd name="T36" fmla="*/ 3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3" y="3"/>
                    </a:moveTo>
                    <a:lnTo>
                      <a:pt x="0" y="1"/>
                    </a:lnTo>
                    <a:lnTo>
                      <a:pt x="2" y="1"/>
                    </a:lnTo>
                    <a:lnTo>
                      <a:pt x="2" y="1"/>
                    </a:lnTo>
                    <a:lnTo>
                      <a:pt x="2" y="1"/>
                    </a:lnTo>
                    <a:lnTo>
                      <a:pt x="2" y="1"/>
                    </a:lnTo>
                    <a:lnTo>
                      <a:pt x="3" y="1"/>
                    </a:lnTo>
                    <a:lnTo>
                      <a:pt x="3" y="0"/>
                    </a:lnTo>
                    <a:lnTo>
                      <a:pt x="3" y="0"/>
                    </a:lnTo>
                    <a:lnTo>
                      <a:pt x="3" y="0"/>
                    </a:lnTo>
                    <a:lnTo>
                      <a:pt x="5" y="1"/>
                    </a:lnTo>
                    <a:lnTo>
                      <a:pt x="5" y="1"/>
                    </a:lnTo>
                    <a:lnTo>
                      <a:pt x="5" y="1"/>
                    </a:lnTo>
                    <a:lnTo>
                      <a:pt x="5" y="1"/>
                    </a:lnTo>
                    <a:lnTo>
                      <a:pt x="5" y="1"/>
                    </a:lnTo>
                    <a:lnTo>
                      <a:pt x="3" y="3"/>
                    </a:lnTo>
                    <a:lnTo>
                      <a:pt x="3" y="3"/>
                    </a:lnTo>
                    <a:lnTo>
                      <a:pt x="3" y="3"/>
                    </a:lnTo>
                    <a:lnTo>
                      <a:pt x="3" y="3"/>
                    </a:lnTo>
                    <a:close/>
                  </a:path>
                </a:pathLst>
              </a:custGeom>
              <a:solidFill>
                <a:srgbClr val="FAFA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5" name="Freeform 9"/>
              <p:cNvSpPr>
                <a:spLocks/>
              </p:cNvSpPr>
              <p:nvPr/>
            </p:nvSpPr>
            <p:spPr bwMode="auto">
              <a:xfrm>
                <a:off x="779" y="2326"/>
                <a:ext cx="5" cy="3"/>
              </a:xfrm>
              <a:custGeom>
                <a:avLst/>
                <a:gdLst>
                  <a:gd name="T0" fmla="*/ 2 w 5"/>
                  <a:gd name="T1" fmla="*/ 3 h 3"/>
                  <a:gd name="T2" fmla="*/ 0 w 5"/>
                  <a:gd name="T3" fmla="*/ 2 h 3"/>
                  <a:gd name="T4" fmla="*/ 2 w 5"/>
                  <a:gd name="T5" fmla="*/ 2 h 3"/>
                  <a:gd name="T6" fmla="*/ 2 w 5"/>
                  <a:gd name="T7" fmla="*/ 2 h 3"/>
                  <a:gd name="T8" fmla="*/ 2 w 5"/>
                  <a:gd name="T9" fmla="*/ 2 h 3"/>
                  <a:gd name="T10" fmla="*/ 2 w 5"/>
                  <a:gd name="T11" fmla="*/ 2 h 3"/>
                  <a:gd name="T12" fmla="*/ 3 w 5"/>
                  <a:gd name="T13" fmla="*/ 0 h 3"/>
                  <a:gd name="T14" fmla="*/ 3 w 5"/>
                  <a:gd name="T15" fmla="*/ 0 h 3"/>
                  <a:gd name="T16" fmla="*/ 3 w 5"/>
                  <a:gd name="T17" fmla="*/ 0 h 3"/>
                  <a:gd name="T18" fmla="*/ 3 w 5"/>
                  <a:gd name="T19" fmla="*/ 0 h 3"/>
                  <a:gd name="T20" fmla="*/ 5 w 5"/>
                  <a:gd name="T21" fmla="*/ 0 h 3"/>
                  <a:gd name="T22" fmla="*/ 5 w 5"/>
                  <a:gd name="T23" fmla="*/ 2 h 3"/>
                  <a:gd name="T24" fmla="*/ 3 w 5"/>
                  <a:gd name="T25" fmla="*/ 2 h 3"/>
                  <a:gd name="T26" fmla="*/ 3 w 5"/>
                  <a:gd name="T27" fmla="*/ 2 h 3"/>
                  <a:gd name="T28" fmla="*/ 3 w 5"/>
                  <a:gd name="T29" fmla="*/ 2 h 3"/>
                  <a:gd name="T30" fmla="*/ 3 w 5"/>
                  <a:gd name="T31" fmla="*/ 2 h 3"/>
                  <a:gd name="T32" fmla="*/ 3 w 5"/>
                  <a:gd name="T33" fmla="*/ 2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lnTo>
                      <a:pt x="0" y="2"/>
                    </a:lnTo>
                    <a:lnTo>
                      <a:pt x="2" y="2"/>
                    </a:lnTo>
                    <a:lnTo>
                      <a:pt x="2" y="2"/>
                    </a:lnTo>
                    <a:lnTo>
                      <a:pt x="2" y="2"/>
                    </a:lnTo>
                    <a:lnTo>
                      <a:pt x="2" y="2"/>
                    </a:lnTo>
                    <a:lnTo>
                      <a:pt x="3" y="0"/>
                    </a:lnTo>
                    <a:lnTo>
                      <a:pt x="3" y="0"/>
                    </a:lnTo>
                    <a:lnTo>
                      <a:pt x="3" y="0"/>
                    </a:lnTo>
                    <a:lnTo>
                      <a:pt x="3" y="0"/>
                    </a:lnTo>
                    <a:lnTo>
                      <a:pt x="5" y="0"/>
                    </a:lnTo>
                    <a:lnTo>
                      <a:pt x="5" y="2"/>
                    </a:lnTo>
                    <a:lnTo>
                      <a:pt x="3" y="2"/>
                    </a:lnTo>
                    <a:lnTo>
                      <a:pt x="3" y="2"/>
                    </a:lnTo>
                    <a:lnTo>
                      <a:pt x="3" y="2"/>
                    </a:lnTo>
                    <a:lnTo>
                      <a:pt x="3" y="2"/>
                    </a:lnTo>
                    <a:lnTo>
                      <a:pt x="3" y="2"/>
                    </a:lnTo>
                    <a:lnTo>
                      <a:pt x="2" y="3"/>
                    </a:lnTo>
                    <a:lnTo>
                      <a:pt x="2" y="3"/>
                    </a:lnTo>
                    <a:close/>
                  </a:path>
                </a:pathLst>
              </a:custGeom>
              <a:solidFill>
                <a:srgbClr val="FCFC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6" name="Freeform 10"/>
              <p:cNvSpPr>
                <a:spLocks/>
              </p:cNvSpPr>
              <p:nvPr/>
            </p:nvSpPr>
            <p:spPr bwMode="auto">
              <a:xfrm>
                <a:off x="782" y="2325"/>
                <a:ext cx="3" cy="1"/>
              </a:xfrm>
              <a:custGeom>
                <a:avLst/>
                <a:gdLst>
                  <a:gd name="T0" fmla="*/ 2 w 3"/>
                  <a:gd name="T1" fmla="*/ 1 h 1"/>
                  <a:gd name="T2" fmla="*/ 0 w 3"/>
                  <a:gd name="T3" fmla="*/ 1 h 1"/>
                  <a:gd name="T4" fmla="*/ 2 w 3"/>
                  <a:gd name="T5" fmla="*/ 1 h 1"/>
                  <a:gd name="T6" fmla="*/ 2 w 3"/>
                  <a:gd name="T7" fmla="*/ 1 h 1"/>
                  <a:gd name="T8" fmla="*/ 2 w 3"/>
                  <a:gd name="T9" fmla="*/ 1 h 1"/>
                  <a:gd name="T10" fmla="*/ 2 w 3"/>
                  <a:gd name="T11" fmla="*/ 1 h 1"/>
                  <a:gd name="T12" fmla="*/ 3 w 3"/>
                  <a:gd name="T13" fmla="*/ 0 h 1"/>
                  <a:gd name="T14" fmla="*/ 3 w 3"/>
                  <a:gd name="T15" fmla="*/ 0 h 1"/>
                  <a:gd name="T16" fmla="*/ 3 w 3"/>
                  <a:gd name="T17" fmla="*/ 0 h 1"/>
                  <a:gd name="T18" fmla="*/ 3 w 3"/>
                  <a:gd name="T19" fmla="*/ 0 h 1"/>
                  <a:gd name="T20" fmla="*/ 3 w 3"/>
                  <a:gd name="T21" fmla="*/ 0 h 1"/>
                  <a:gd name="T22" fmla="*/ 3 w 3"/>
                  <a:gd name="T23" fmla="*/ 0 h 1"/>
                  <a:gd name="T24" fmla="*/ 3 w 3"/>
                  <a:gd name="T25" fmla="*/ 0 h 1"/>
                  <a:gd name="T26" fmla="*/ 3 w 3"/>
                  <a:gd name="T27" fmla="*/ 1 h 1"/>
                  <a:gd name="T28" fmla="*/ 3 w 3"/>
                  <a:gd name="T29" fmla="*/ 1 h 1"/>
                  <a:gd name="T30" fmla="*/ 2 w 3"/>
                  <a:gd name="T31" fmla="*/ 1 h 1"/>
                  <a:gd name="T32" fmla="*/ 2 w 3"/>
                  <a:gd name="T33" fmla="*/ 1 h 1"/>
                  <a:gd name="T34" fmla="*/ 2 w 3"/>
                  <a:gd name="T35" fmla="*/ 1 h 1"/>
                  <a:gd name="T36" fmla="*/ 2 w 3"/>
                  <a:gd name="T3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1">
                    <a:moveTo>
                      <a:pt x="2" y="1"/>
                    </a:moveTo>
                    <a:lnTo>
                      <a:pt x="0" y="1"/>
                    </a:lnTo>
                    <a:lnTo>
                      <a:pt x="2" y="1"/>
                    </a:lnTo>
                    <a:lnTo>
                      <a:pt x="2" y="1"/>
                    </a:lnTo>
                    <a:lnTo>
                      <a:pt x="2" y="1"/>
                    </a:lnTo>
                    <a:lnTo>
                      <a:pt x="2" y="1"/>
                    </a:lnTo>
                    <a:lnTo>
                      <a:pt x="3" y="0"/>
                    </a:lnTo>
                    <a:lnTo>
                      <a:pt x="3" y="0"/>
                    </a:lnTo>
                    <a:lnTo>
                      <a:pt x="3" y="0"/>
                    </a:lnTo>
                    <a:lnTo>
                      <a:pt x="3" y="0"/>
                    </a:lnTo>
                    <a:lnTo>
                      <a:pt x="3" y="0"/>
                    </a:lnTo>
                    <a:lnTo>
                      <a:pt x="3" y="0"/>
                    </a:lnTo>
                    <a:lnTo>
                      <a:pt x="3" y="0"/>
                    </a:lnTo>
                    <a:lnTo>
                      <a:pt x="3" y="1"/>
                    </a:lnTo>
                    <a:lnTo>
                      <a:pt x="3" y="1"/>
                    </a:lnTo>
                    <a:lnTo>
                      <a:pt x="2" y="1"/>
                    </a:lnTo>
                    <a:lnTo>
                      <a:pt x="2" y="1"/>
                    </a:lnTo>
                    <a:lnTo>
                      <a:pt x="2" y="1"/>
                    </a:lnTo>
                    <a:lnTo>
                      <a:pt x="2" y="1"/>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047" name="Group 52"/>
            <p:cNvGrpSpPr>
              <a:grpSpLocks/>
            </p:cNvGrpSpPr>
            <p:nvPr/>
          </p:nvGrpSpPr>
          <p:grpSpPr bwMode="auto">
            <a:xfrm>
              <a:off x="4467225" y="4322763"/>
              <a:ext cx="441325" cy="665162"/>
              <a:chOff x="2814" y="2723"/>
              <a:chExt cx="278" cy="419"/>
            </a:xfrm>
          </p:grpSpPr>
          <p:sp>
            <p:nvSpPr>
              <p:cNvPr id="2048" name="Freeform 12"/>
              <p:cNvSpPr>
                <a:spLocks/>
              </p:cNvSpPr>
              <p:nvPr/>
            </p:nvSpPr>
            <p:spPr bwMode="auto">
              <a:xfrm>
                <a:off x="2814" y="2723"/>
                <a:ext cx="97" cy="419"/>
              </a:xfrm>
              <a:custGeom>
                <a:avLst/>
                <a:gdLst>
                  <a:gd name="T0" fmla="*/ 93 w 97"/>
                  <a:gd name="T1" fmla="*/ 419 h 419"/>
                  <a:gd name="T2" fmla="*/ 0 w 97"/>
                  <a:gd name="T3" fmla="*/ 0 h 419"/>
                  <a:gd name="T4" fmla="*/ 5 w 97"/>
                  <a:gd name="T5" fmla="*/ 0 h 419"/>
                  <a:gd name="T6" fmla="*/ 97 w 97"/>
                  <a:gd name="T7" fmla="*/ 419 h 419"/>
                  <a:gd name="T8" fmla="*/ 93 w 97"/>
                  <a:gd name="T9" fmla="*/ 419 h 419"/>
                </a:gdLst>
                <a:ahLst/>
                <a:cxnLst>
                  <a:cxn ang="0">
                    <a:pos x="T0" y="T1"/>
                  </a:cxn>
                  <a:cxn ang="0">
                    <a:pos x="T2" y="T3"/>
                  </a:cxn>
                  <a:cxn ang="0">
                    <a:pos x="T4" y="T5"/>
                  </a:cxn>
                  <a:cxn ang="0">
                    <a:pos x="T6" y="T7"/>
                  </a:cxn>
                  <a:cxn ang="0">
                    <a:pos x="T8" y="T9"/>
                  </a:cxn>
                </a:cxnLst>
                <a:rect l="0" t="0" r="r" b="b"/>
                <a:pathLst>
                  <a:path w="97" h="419">
                    <a:moveTo>
                      <a:pt x="93" y="419"/>
                    </a:moveTo>
                    <a:lnTo>
                      <a:pt x="0" y="0"/>
                    </a:lnTo>
                    <a:lnTo>
                      <a:pt x="5" y="0"/>
                    </a:lnTo>
                    <a:lnTo>
                      <a:pt x="97" y="419"/>
                    </a:lnTo>
                    <a:lnTo>
                      <a:pt x="93" y="419"/>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9" name="Freeform 13"/>
              <p:cNvSpPr>
                <a:spLocks/>
              </p:cNvSpPr>
              <p:nvPr/>
            </p:nvSpPr>
            <p:spPr bwMode="auto">
              <a:xfrm>
                <a:off x="2819" y="2723"/>
                <a:ext cx="97" cy="419"/>
              </a:xfrm>
              <a:custGeom>
                <a:avLst/>
                <a:gdLst>
                  <a:gd name="T0" fmla="*/ 92 w 97"/>
                  <a:gd name="T1" fmla="*/ 419 h 419"/>
                  <a:gd name="T2" fmla="*/ 0 w 97"/>
                  <a:gd name="T3" fmla="*/ 0 h 419"/>
                  <a:gd name="T4" fmla="*/ 5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5" y="0"/>
                    </a:lnTo>
                    <a:lnTo>
                      <a:pt x="97" y="419"/>
                    </a:lnTo>
                    <a:lnTo>
                      <a:pt x="92" y="419"/>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0" name="Freeform 14"/>
              <p:cNvSpPr>
                <a:spLocks/>
              </p:cNvSpPr>
              <p:nvPr/>
            </p:nvSpPr>
            <p:spPr bwMode="auto">
              <a:xfrm>
                <a:off x="2824" y="2723"/>
                <a:ext cx="97" cy="419"/>
              </a:xfrm>
              <a:custGeom>
                <a:avLst/>
                <a:gdLst>
                  <a:gd name="T0" fmla="*/ 92 w 97"/>
                  <a:gd name="T1" fmla="*/ 419 h 419"/>
                  <a:gd name="T2" fmla="*/ 0 w 97"/>
                  <a:gd name="T3" fmla="*/ 0 h 419"/>
                  <a:gd name="T4" fmla="*/ 4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4" y="0"/>
                    </a:lnTo>
                    <a:lnTo>
                      <a:pt x="97" y="419"/>
                    </a:lnTo>
                    <a:lnTo>
                      <a:pt x="92" y="419"/>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1" name="Freeform 15"/>
              <p:cNvSpPr>
                <a:spLocks/>
              </p:cNvSpPr>
              <p:nvPr/>
            </p:nvSpPr>
            <p:spPr bwMode="auto">
              <a:xfrm>
                <a:off x="2828" y="2723"/>
                <a:ext cx="98" cy="419"/>
              </a:xfrm>
              <a:custGeom>
                <a:avLst/>
                <a:gdLst>
                  <a:gd name="T0" fmla="*/ 93 w 98"/>
                  <a:gd name="T1" fmla="*/ 419 h 419"/>
                  <a:gd name="T2" fmla="*/ 0 w 98"/>
                  <a:gd name="T3" fmla="*/ 0 h 419"/>
                  <a:gd name="T4" fmla="*/ 5 w 98"/>
                  <a:gd name="T5" fmla="*/ 0 h 419"/>
                  <a:gd name="T6" fmla="*/ 98 w 98"/>
                  <a:gd name="T7" fmla="*/ 419 h 419"/>
                  <a:gd name="T8" fmla="*/ 93 w 98"/>
                  <a:gd name="T9" fmla="*/ 419 h 419"/>
                </a:gdLst>
                <a:ahLst/>
                <a:cxnLst>
                  <a:cxn ang="0">
                    <a:pos x="T0" y="T1"/>
                  </a:cxn>
                  <a:cxn ang="0">
                    <a:pos x="T2" y="T3"/>
                  </a:cxn>
                  <a:cxn ang="0">
                    <a:pos x="T4" y="T5"/>
                  </a:cxn>
                  <a:cxn ang="0">
                    <a:pos x="T6" y="T7"/>
                  </a:cxn>
                  <a:cxn ang="0">
                    <a:pos x="T8" y="T9"/>
                  </a:cxn>
                </a:cxnLst>
                <a:rect l="0" t="0" r="r" b="b"/>
                <a:pathLst>
                  <a:path w="98" h="419">
                    <a:moveTo>
                      <a:pt x="93" y="419"/>
                    </a:moveTo>
                    <a:lnTo>
                      <a:pt x="0" y="0"/>
                    </a:lnTo>
                    <a:lnTo>
                      <a:pt x="5" y="0"/>
                    </a:lnTo>
                    <a:lnTo>
                      <a:pt x="98" y="419"/>
                    </a:lnTo>
                    <a:lnTo>
                      <a:pt x="93" y="419"/>
                    </a:lnTo>
                    <a:close/>
                  </a:path>
                </a:pathLst>
              </a:custGeom>
              <a:solidFill>
                <a:srgbClr val="9B9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2" name="Freeform 16"/>
              <p:cNvSpPr>
                <a:spLocks/>
              </p:cNvSpPr>
              <p:nvPr/>
            </p:nvSpPr>
            <p:spPr bwMode="auto">
              <a:xfrm>
                <a:off x="2833" y="2723"/>
                <a:ext cx="97" cy="419"/>
              </a:xfrm>
              <a:custGeom>
                <a:avLst/>
                <a:gdLst>
                  <a:gd name="T0" fmla="*/ 93 w 97"/>
                  <a:gd name="T1" fmla="*/ 419 h 419"/>
                  <a:gd name="T2" fmla="*/ 0 w 97"/>
                  <a:gd name="T3" fmla="*/ 0 h 419"/>
                  <a:gd name="T4" fmla="*/ 5 w 97"/>
                  <a:gd name="T5" fmla="*/ 0 h 419"/>
                  <a:gd name="T6" fmla="*/ 97 w 97"/>
                  <a:gd name="T7" fmla="*/ 419 h 419"/>
                  <a:gd name="T8" fmla="*/ 93 w 97"/>
                  <a:gd name="T9" fmla="*/ 419 h 419"/>
                </a:gdLst>
                <a:ahLst/>
                <a:cxnLst>
                  <a:cxn ang="0">
                    <a:pos x="T0" y="T1"/>
                  </a:cxn>
                  <a:cxn ang="0">
                    <a:pos x="T2" y="T3"/>
                  </a:cxn>
                  <a:cxn ang="0">
                    <a:pos x="T4" y="T5"/>
                  </a:cxn>
                  <a:cxn ang="0">
                    <a:pos x="T6" y="T7"/>
                  </a:cxn>
                  <a:cxn ang="0">
                    <a:pos x="T8" y="T9"/>
                  </a:cxn>
                </a:cxnLst>
                <a:rect l="0" t="0" r="r" b="b"/>
                <a:pathLst>
                  <a:path w="97" h="419">
                    <a:moveTo>
                      <a:pt x="93" y="419"/>
                    </a:moveTo>
                    <a:lnTo>
                      <a:pt x="0" y="0"/>
                    </a:lnTo>
                    <a:lnTo>
                      <a:pt x="5" y="0"/>
                    </a:lnTo>
                    <a:lnTo>
                      <a:pt x="97" y="419"/>
                    </a:lnTo>
                    <a:lnTo>
                      <a:pt x="93" y="419"/>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3" name="Freeform 17"/>
              <p:cNvSpPr>
                <a:spLocks/>
              </p:cNvSpPr>
              <p:nvPr/>
            </p:nvSpPr>
            <p:spPr bwMode="auto">
              <a:xfrm>
                <a:off x="2838" y="2723"/>
                <a:ext cx="97" cy="419"/>
              </a:xfrm>
              <a:custGeom>
                <a:avLst/>
                <a:gdLst>
                  <a:gd name="T0" fmla="*/ 92 w 97"/>
                  <a:gd name="T1" fmla="*/ 419 h 419"/>
                  <a:gd name="T2" fmla="*/ 0 w 97"/>
                  <a:gd name="T3" fmla="*/ 0 h 419"/>
                  <a:gd name="T4" fmla="*/ 5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5" y="0"/>
                    </a:lnTo>
                    <a:lnTo>
                      <a:pt x="97" y="419"/>
                    </a:lnTo>
                    <a:lnTo>
                      <a:pt x="92" y="419"/>
                    </a:lnTo>
                    <a:close/>
                  </a:path>
                </a:pathLst>
              </a:custGeom>
              <a:solidFill>
                <a:srgbClr val="9D9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4" name="Freeform 18"/>
              <p:cNvSpPr>
                <a:spLocks/>
              </p:cNvSpPr>
              <p:nvPr/>
            </p:nvSpPr>
            <p:spPr bwMode="auto">
              <a:xfrm>
                <a:off x="2843" y="2723"/>
                <a:ext cx="97" cy="419"/>
              </a:xfrm>
              <a:custGeom>
                <a:avLst/>
                <a:gdLst>
                  <a:gd name="T0" fmla="*/ 92 w 97"/>
                  <a:gd name="T1" fmla="*/ 419 h 419"/>
                  <a:gd name="T2" fmla="*/ 0 w 97"/>
                  <a:gd name="T3" fmla="*/ 0 h 419"/>
                  <a:gd name="T4" fmla="*/ 4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4" y="0"/>
                    </a:lnTo>
                    <a:lnTo>
                      <a:pt x="97" y="419"/>
                    </a:lnTo>
                    <a:lnTo>
                      <a:pt x="92" y="419"/>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 name="Freeform 19"/>
              <p:cNvSpPr>
                <a:spLocks/>
              </p:cNvSpPr>
              <p:nvPr/>
            </p:nvSpPr>
            <p:spPr bwMode="auto">
              <a:xfrm>
                <a:off x="2847" y="2723"/>
                <a:ext cx="98" cy="419"/>
              </a:xfrm>
              <a:custGeom>
                <a:avLst/>
                <a:gdLst>
                  <a:gd name="T0" fmla="*/ 93 w 98"/>
                  <a:gd name="T1" fmla="*/ 419 h 419"/>
                  <a:gd name="T2" fmla="*/ 0 w 98"/>
                  <a:gd name="T3" fmla="*/ 0 h 419"/>
                  <a:gd name="T4" fmla="*/ 5 w 98"/>
                  <a:gd name="T5" fmla="*/ 0 h 419"/>
                  <a:gd name="T6" fmla="*/ 98 w 98"/>
                  <a:gd name="T7" fmla="*/ 419 h 419"/>
                  <a:gd name="T8" fmla="*/ 93 w 98"/>
                  <a:gd name="T9" fmla="*/ 419 h 419"/>
                </a:gdLst>
                <a:ahLst/>
                <a:cxnLst>
                  <a:cxn ang="0">
                    <a:pos x="T0" y="T1"/>
                  </a:cxn>
                  <a:cxn ang="0">
                    <a:pos x="T2" y="T3"/>
                  </a:cxn>
                  <a:cxn ang="0">
                    <a:pos x="T4" y="T5"/>
                  </a:cxn>
                  <a:cxn ang="0">
                    <a:pos x="T6" y="T7"/>
                  </a:cxn>
                  <a:cxn ang="0">
                    <a:pos x="T8" y="T9"/>
                  </a:cxn>
                </a:cxnLst>
                <a:rect l="0" t="0" r="r" b="b"/>
                <a:pathLst>
                  <a:path w="98" h="419">
                    <a:moveTo>
                      <a:pt x="93" y="419"/>
                    </a:moveTo>
                    <a:lnTo>
                      <a:pt x="0" y="0"/>
                    </a:lnTo>
                    <a:lnTo>
                      <a:pt x="5" y="0"/>
                    </a:lnTo>
                    <a:lnTo>
                      <a:pt x="98" y="419"/>
                    </a:lnTo>
                    <a:lnTo>
                      <a:pt x="93" y="419"/>
                    </a:lnTo>
                    <a:close/>
                  </a:path>
                </a:pathLst>
              </a:custGeom>
              <a:solidFill>
                <a:srgbClr val="9F9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6" name="Freeform 20"/>
              <p:cNvSpPr>
                <a:spLocks/>
              </p:cNvSpPr>
              <p:nvPr/>
            </p:nvSpPr>
            <p:spPr bwMode="auto">
              <a:xfrm>
                <a:off x="2852" y="2723"/>
                <a:ext cx="97" cy="419"/>
              </a:xfrm>
              <a:custGeom>
                <a:avLst/>
                <a:gdLst>
                  <a:gd name="T0" fmla="*/ 93 w 97"/>
                  <a:gd name="T1" fmla="*/ 419 h 419"/>
                  <a:gd name="T2" fmla="*/ 0 w 97"/>
                  <a:gd name="T3" fmla="*/ 0 h 419"/>
                  <a:gd name="T4" fmla="*/ 5 w 97"/>
                  <a:gd name="T5" fmla="*/ 0 h 419"/>
                  <a:gd name="T6" fmla="*/ 97 w 97"/>
                  <a:gd name="T7" fmla="*/ 419 h 419"/>
                  <a:gd name="T8" fmla="*/ 93 w 97"/>
                  <a:gd name="T9" fmla="*/ 419 h 419"/>
                </a:gdLst>
                <a:ahLst/>
                <a:cxnLst>
                  <a:cxn ang="0">
                    <a:pos x="T0" y="T1"/>
                  </a:cxn>
                  <a:cxn ang="0">
                    <a:pos x="T2" y="T3"/>
                  </a:cxn>
                  <a:cxn ang="0">
                    <a:pos x="T4" y="T5"/>
                  </a:cxn>
                  <a:cxn ang="0">
                    <a:pos x="T6" y="T7"/>
                  </a:cxn>
                  <a:cxn ang="0">
                    <a:pos x="T8" y="T9"/>
                  </a:cxn>
                </a:cxnLst>
                <a:rect l="0" t="0" r="r" b="b"/>
                <a:pathLst>
                  <a:path w="97" h="419">
                    <a:moveTo>
                      <a:pt x="93" y="419"/>
                    </a:moveTo>
                    <a:lnTo>
                      <a:pt x="0" y="0"/>
                    </a:lnTo>
                    <a:lnTo>
                      <a:pt x="5" y="0"/>
                    </a:lnTo>
                    <a:lnTo>
                      <a:pt x="97" y="419"/>
                    </a:lnTo>
                    <a:lnTo>
                      <a:pt x="93" y="419"/>
                    </a:lnTo>
                    <a:close/>
                  </a:path>
                </a:pathLst>
              </a:custGeom>
              <a:solidFill>
                <a:srgbClr val="A1A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7" name="Freeform 21"/>
              <p:cNvSpPr>
                <a:spLocks/>
              </p:cNvSpPr>
              <p:nvPr/>
            </p:nvSpPr>
            <p:spPr bwMode="auto">
              <a:xfrm>
                <a:off x="2857" y="2723"/>
                <a:ext cx="97" cy="419"/>
              </a:xfrm>
              <a:custGeom>
                <a:avLst/>
                <a:gdLst>
                  <a:gd name="T0" fmla="*/ 92 w 97"/>
                  <a:gd name="T1" fmla="*/ 419 h 419"/>
                  <a:gd name="T2" fmla="*/ 0 w 97"/>
                  <a:gd name="T3" fmla="*/ 0 h 419"/>
                  <a:gd name="T4" fmla="*/ 5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5" y="0"/>
                    </a:lnTo>
                    <a:lnTo>
                      <a:pt x="97" y="419"/>
                    </a:lnTo>
                    <a:lnTo>
                      <a:pt x="92" y="419"/>
                    </a:lnTo>
                    <a:close/>
                  </a:path>
                </a:pathLst>
              </a:custGeom>
              <a:solidFill>
                <a:srgbClr val="A3A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8" name="Freeform 22"/>
              <p:cNvSpPr>
                <a:spLocks/>
              </p:cNvSpPr>
              <p:nvPr/>
            </p:nvSpPr>
            <p:spPr bwMode="auto">
              <a:xfrm>
                <a:off x="2862" y="2723"/>
                <a:ext cx="97" cy="419"/>
              </a:xfrm>
              <a:custGeom>
                <a:avLst/>
                <a:gdLst>
                  <a:gd name="T0" fmla="*/ 92 w 97"/>
                  <a:gd name="T1" fmla="*/ 419 h 419"/>
                  <a:gd name="T2" fmla="*/ 0 w 97"/>
                  <a:gd name="T3" fmla="*/ 0 h 419"/>
                  <a:gd name="T4" fmla="*/ 4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4" y="0"/>
                    </a:lnTo>
                    <a:lnTo>
                      <a:pt x="97" y="419"/>
                    </a:lnTo>
                    <a:lnTo>
                      <a:pt x="92" y="419"/>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9" name="Freeform 23"/>
              <p:cNvSpPr>
                <a:spLocks/>
              </p:cNvSpPr>
              <p:nvPr/>
            </p:nvSpPr>
            <p:spPr bwMode="auto">
              <a:xfrm>
                <a:off x="2866" y="2723"/>
                <a:ext cx="98" cy="419"/>
              </a:xfrm>
              <a:custGeom>
                <a:avLst/>
                <a:gdLst>
                  <a:gd name="T0" fmla="*/ 93 w 98"/>
                  <a:gd name="T1" fmla="*/ 419 h 419"/>
                  <a:gd name="T2" fmla="*/ 0 w 98"/>
                  <a:gd name="T3" fmla="*/ 0 h 419"/>
                  <a:gd name="T4" fmla="*/ 5 w 98"/>
                  <a:gd name="T5" fmla="*/ 0 h 419"/>
                  <a:gd name="T6" fmla="*/ 98 w 98"/>
                  <a:gd name="T7" fmla="*/ 419 h 419"/>
                  <a:gd name="T8" fmla="*/ 93 w 98"/>
                  <a:gd name="T9" fmla="*/ 419 h 419"/>
                </a:gdLst>
                <a:ahLst/>
                <a:cxnLst>
                  <a:cxn ang="0">
                    <a:pos x="T0" y="T1"/>
                  </a:cxn>
                  <a:cxn ang="0">
                    <a:pos x="T2" y="T3"/>
                  </a:cxn>
                  <a:cxn ang="0">
                    <a:pos x="T4" y="T5"/>
                  </a:cxn>
                  <a:cxn ang="0">
                    <a:pos x="T6" y="T7"/>
                  </a:cxn>
                  <a:cxn ang="0">
                    <a:pos x="T8" y="T9"/>
                  </a:cxn>
                </a:cxnLst>
                <a:rect l="0" t="0" r="r" b="b"/>
                <a:pathLst>
                  <a:path w="98" h="419">
                    <a:moveTo>
                      <a:pt x="93" y="419"/>
                    </a:moveTo>
                    <a:lnTo>
                      <a:pt x="0" y="0"/>
                    </a:lnTo>
                    <a:lnTo>
                      <a:pt x="5" y="0"/>
                    </a:lnTo>
                    <a:lnTo>
                      <a:pt x="98" y="419"/>
                    </a:lnTo>
                    <a:lnTo>
                      <a:pt x="93" y="419"/>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0" name="Freeform 24"/>
              <p:cNvSpPr>
                <a:spLocks/>
              </p:cNvSpPr>
              <p:nvPr/>
            </p:nvSpPr>
            <p:spPr bwMode="auto">
              <a:xfrm>
                <a:off x="2871" y="2723"/>
                <a:ext cx="97" cy="419"/>
              </a:xfrm>
              <a:custGeom>
                <a:avLst/>
                <a:gdLst>
                  <a:gd name="T0" fmla="*/ 93 w 97"/>
                  <a:gd name="T1" fmla="*/ 419 h 419"/>
                  <a:gd name="T2" fmla="*/ 0 w 97"/>
                  <a:gd name="T3" fmla="*/ 0 h 419"/>
                  <a:gd name="T4" fmla="*/ 5 w 97"/>
                  <a:gd name="T5" fmla="*/ 0 h 419"/>
                  <a:gd name="T6" fmla="*/ 97 w 97"/>
                  <a:gd name="T7" fmla="*/ 419 h 419"/>
                  <a:gd name="T8" fmla="*/ 93 w 97"/>
                  <a:gd name="T9" fmla="*/ 419 h 419"/>
                </a:gdLst>
                <a:ahLst/>
                <a:cxnLst>
                  <a:cxn ang="0">
                    <a:pos x="T0" y="T1"/>
                  </a:cxn>
                  <a:cxn ang="0">
                    <a:pos x="T2" y="T3"/>
                  </a:cxn>
                  <a:cxn ang="0">
                    <a:pos x="T4" y="T5"/>
                  </a:cxn>
                  <a:cxn ang="0">
                    <a:pos x="T6" y="T7"/>
                  </a:cxn>
                  <a:cxn ang="0">
                    <a:pos x="T8" y="T9"/>
                  </a:cxn>
                </a:cxnLst>
                <a:rect l="0" t="0" r="r" b="b"/>
                <a:pathLst>
                  <a:path w="97" h="419">
                    <a:moveTo>
                      <a:pt x="93" y="419"/>
                    </a:moveTo>
                    <a:lnTo>
                      <a:pt x="0" y="0"/>
                    </a:lnTo>
                    <a:lnTo>
                      <a:pt x="5" y="0"/>
                    </a:lnTo>
                    <a:lnTo>
                      <a:pt x="97" y="419"/>
                    </a:lnTo>
                    <a:lnTo>
                      <a:pt x="93" y="419"/>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1" name="Freeform 25"/>
              <p:cNvSpPr>
                <a:spLocks/>
              </p:cNvSpPr>
              <p:nvPr/>
            </p:nvSpPr>
            <p:spPr bwMode="auto">
              <a:xfrm>
                <a:off x="2876" y="2723"/>
                <a:ext cx="97" cy="419"/>
              </a:xfrm>
              <a:custGeom>
                <a:avLst/>
                <a:gdLst>
                  <a:gd name="T0" fmla="*/ 92 w 97"/>
                  <a:gd name="T1" fmla="*/ 419 h 419"/>
                  <a:gd name="T2" fmla="*/ 0 w 97"/>
                  <a:gd name="T3" fmla="*/ 0 h 419"/>
                  <a:gd name="T4" fmla="*/ 5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5" y="0"/>
                    </a:lnTo>
                    <a:lnTo>
                      <a:pt x="97" y="419"/>
                    </a:lnTo>
                    <a:lnTo>
                      <a:pt x="92" y="419"/>
                    </a:lnTo>
                    <a:close/>
                  </a:path>
                </a:pathLst>
              </a:custGeom>
              <a:solidFill>
                <a:srgbClr val="ACA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2" name="Freeform 26"/>
              <p:cNvSpPr>
                <a:spLocks/>
              </p:cNvSpPr>
              <p:nvPr/>
            </p:nvSpPr>
            <p:spPr bwMode="auto">
              <a:xfrm>
                <a:off x="2881" y="2723"/>
                <a:ext cx="97" cy="419"/>
              </a:xfrm>
              <a:custGeom>
                <a:avLst/>
                <a:gdLst>
                  <a:gd name="T0" fmla="*/ 92 w 97"/>
                  <a:gd name="T1" fmla="*/ 419 h 419"/>
                  <a:gd name="T2" fmla="*/ 0 w 97"/>
                  <a:gd name="T3" fmla="*/ 0 h 419"/>
                  <a:gd name="T4" fmla="*/ 4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4" y="0"/>
                    </a:lnTo>
                    <a:lnTo>
                      <a:pt x="97" y="419"/>
                    </a:lnTo>
                    <a:lnTo>
                      <a:pt x="92" y="419"/>
                    </a:lnTo>
                    <a:close/>
                  </a:path>
                </a:pathLst>
              </a:custGeom>
              <a:solidFill>
                <a:srgbClr val="AEA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3" name="Freeform 27"/>
              <p:cNvSpPr>
                <a:spLocks/>
              </p:cNvSpPr>
              <p:nvPr/>
            </p:nvSpPr>
            <p:spPr bwMode="auto">
              <a:xfrm>
                <a:off x="2885" y="2723"/>
                <a:ext cx="98" cy="419"/>
              </a:xfrm>
              <a:custGeom>
                <a:avLst/>
                <a:gdLst>
                  <a:gd name="T0" fmla="*/ 93 w 98"/>
                  <a:gd name="T1" fmla="*/ 419 h 419"/>
                  <a:gd name="T2" fmla="*/ 0 w 98"/>
                  <a:gd name="T3" fmla="*/ 0 h 419"/>
                  <a:gd name="T4" fmla="*/ 5 w 98"/>
                  <a:gd name="T5" fmla="*/ 0 h 419"/>
                  <a:gd name="T6" fmla="*/ 98 w 98"/>
                  <a:gd name="T7" fmla="*/ 419 h 419"/>
                  <a:gd name="T8" fmla="*/ 93 w 98"/>
                  <a:gd name="T9" fmla="*/ 419 h 419"/>
                </a:gdLst>
                <a:ahLst/>
                <a:cxnLst>
                  <a:cxn ang="0">
                    <a:pos x="T0" y="T1"/>
                  </a:cxn>
                  <a:cxn ang="0">
                    <a:pos x="T2" y="T3"/>
                  </a:cxn>
                  <a:cxn ang="0">
                    <a:pos x="T4" y="T5"/>
                  </a:cxn>
                  <a:cxn ang="0">
                    <a:pos x="T6" y="T7"/>
                  </a:cxn>
                  <a:cxn ang="0">
                    <a:pos x="T8" y="T9"/>
                  </a:cxn>
                </a:cxnLst>
                <a:rect l="0" t="0" r="r" b="b"/>
                <a:pathLst>
                  <a:path w="98" h="419">
                    <a:moveTo>
                      <a:pt x="93" y="419"/>
                    </a:moveTo>
                    <a:lnTo>
                      <a:pt x="0" y="0"/>
                    </a:lnTo>
                    <a:lnTo>
                      <a:pt x="5" y="0"/>
                    </a:lnTo>
                    <a:lnTo>
                      <a:pt x="98" y="419"/>
                    </a:lnTo>
                    <a:lnTo>
                      <a:pt x="93" y="419"/>
                    </a:lnTo>
                    <a:close/>
                  </a:path>
                </a:pathLst>
              </a:custGeom>
              <a:solidFill>
                <a:srgbClr val="B1B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4" name="Freeform 28"/>
              <p:cNvSpPr>
                <a:spLocks/>
              </p:cNvSpPr>
              <p:nvPr/>
            </p:nvSpPr>
            <p:spPr bwMode="auto">
              <a:xfrm>
                <a:off x="2890" y="2723"/>
                <a:ext cx="97" cy="419"/>
              </a:xfrm>
              <a:custGeom>
                <a:avLst/>
                <a:gdLst>
                  <a:gd name="T0" fmla="*/ 93 w 97"/>
                  <a:gd name="T1" fmla="*/ 419 h 419"/>
                  <a:gd name="T2" fmla="*/ 0 w 97"/>
                  <a:gd name="T3" fmla="*/ 0 h 419"/>
                  <a:gd name="T4" fmla="*/ 5 w 97"/>
                  <a:gd name="T5" fmla="*/ 0 h 419"/>
                  <a:gd name="T6" fmla="*/ 97 w 97"/>
                  <a:gd name="T7" fmla="*/ 419 h 419"/>
                  <a:gd name="T8" fmla="*/ 93 w 97"/>
                  <a:gd name="T9" fmla="*/ 419 h 419"/>
                </a:gdLst>
                <a:ahLst/>
                <a:cxnLst>
                  <a:cxn ang="0">
                    <a:pos x="T0" y="T1"/>
                  </a:cxn>
                  <a:cxn ang="0">
                    <a:pos x="T2" y="T3"/>
                  </a:cxn>
                  <a:cxn ang="0">
                    <a:pos x="T4" y="T5"/>
                  </a:cxn>
                  <a:cxn ang="0">
                    <a:pos x="T6" y="T7"/>
                  </a:cxn>
                  <a:cxn ang="0">
                    <a:pos x="T8" y="T9"/>
                  </a:cxn>
                </a:cxnLst>
                <a:rect l="0" t="0" r="r" b="b"/>
                <a:pathLst>
                  <a:path w="97" h="419">
                    <a:moveTo>
                      <a:pt x="93" y="419"/>
                    </a:moveTo>
                    <a:lnTo>
                      <a:pt x="0" y="0"/>
                    </a:lnTo>
                    <a:lnTo>
                      <a:pt x="5" y="0"/>
                    </a:lnTo>
                    <a:lnTo>
                      <a:pt x="97" y="419"/>
                    </a:lnTo>
                    <a:lnTo>
                      <a:pt x="93" y="419"/>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5" name="Freeform 29"/>
              <p:cNvSpPr>
                <a:spLocks/>
              </p:cNvSpPr>
              <p:nvPr/>
            </p:nvSpPr>
            <p:spPr bwMode="auto">
              <a:xfrm>
                <a:off x="2895" y="2723"/>
                <a:ext cx="97" cy="419"/>
              </a:xfrm>
              <a:custGeom>
                <a:avLst/>
                <a:gdLst>
                  <a:gd name="T0" fmla="*/ 92 w 97"/>
                  <a:gd name="T1" fmla="*/ 419 h 419"/>
                  <a:gd name="T2" fmla="*/ 0 w 97"/>
                  <a:gd name="T3" fmla="*/ 0 h 419"/>
                  <a:gd name="T4" fmla="*/ 5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5" y="0"/>
                    </a:lnTo>
                    <a:lnTo>
                      <a:pt x="97" y="419"/>
                    </a:lnTo>
                    <a:lnTo>
                      <a:pt x="92" y="419"/>
                    </a:lnTo>
                    <a:close/>
                  </a:path>
                </a:pathLst>
              </a:custGeom>
              <a:solidFill>
                <a:srgbClr val="B6B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6" name="Freeform 30"/>
              <p:cNvSpPr>
                <a:spLocks/>
              </p:cNvSpPr>
              <p:nvPr/>
            </p:nvSpPr>
            <p:spPr bwMode="auto">
              <a:xfrm>
                <a:off x="2900" y="2723"/>
                <a:ext cx="97" cy="419"/>
              </a:xfrm>
              <a:custGeom>
                <a:avLst/>
                <a:gdLst>
                  <a:gd name="T0" fmla="*/ 92 w 97"/>
                  <a:gd name="T1" fmla="*/ 419 h 419"/>
                  <a:gd name="T2" fmla="*/ 0 w 97"/>
                  <a:gd name="T3" fmla="*/ 0 h 419"/>
                  <a:gd name="T4" fmla="*/ 4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4" y="0"/>
                    </a:lnTo>
                    <a:lnTo>
                      <a:pt x="97" y="419"/>
                    </a:lnTo>
                    <a:lnTo>
                      <a:pt x="92" y="419"/>
                    </a:lnTo>
                    <a:close/>
                  </a:path>
                </a:pathLst>
              </a:custGeom>
              <a:solidFill>
                <a:srgbClr val="B9B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7" name="Freeform 31"/>
              <p:cNvSpPr>
                <a:spLocks/>
              </p:cNvSpPr>
              <p:nvPr/>
            </p:nvSpPr>
            <p:spPr bwMode="auto">
              <a:xfrm>
                <a:off x="2904" y="2723"/>
                <a:ext cx="98" cy="419"/>
              </a:xfrm>
              <a:custGeom>
                <a:avLst/>
                <a:gdLst>
                  <a:gd name="T0" fmla="*/ 93 w 98"/>
                  <a:gd name="T1" fmla="*/ 419 h 419"/>
                  <a:gd name="T2" fmla="*/ 0 w 98"/>
                  <a:gd name="T3" fmla="*/ 0 h 419"/>
                  <a:gd name="T4" fmla="*/ 5 w 98"/>
                  <a:gd name="T5" fmla="*/ 0 h 419"/>
                  <a:gd name="T6" fmla="*/ 98 w 98"/>
                  <a:gd name="T7" fmla="*/ 419 h 419"/>
                  <a:gd name="T8" fmla="*/ 93 w 98"/>
                  <a:gd name="T9" fmla="*/ 419 h 419"/>
                </a:gdLst>
                <a:ahLst/>
                <a:cxnLst>
                  <a:cxn ang="0">
                    <a:pos x="T0" y="T1"/>
                  </a:cxn>
                  <a:cxn ang="0">
                    <a:pos x="T2" y="T3"/>
                  </a:cxn>
                  <a:cxn ang="0">
                    <a:pos x="T4" y="T5"/>
                  </a:cxn>
                  <a:cxn ang="0">
                    <a:pos x="T6" y="T7"/>
                  </a:cxn>
                  <a:cxn ang="0">
                    <a:pos x="T8" y="T9"/>
                  </a:cxn>
                </a:cxnLst>
                <a:rect l="0" t="0" r="r" b="b"/>
                <a:pathLst>
                  <a:path w="98" h="419">
                    <a:moveTo>
                      <a:pt x="93" y="419"/>
                    </a:moveTo>
                    <a:lnTo>
                      <a:pt x="0" y="0"/>
                    </a:lnTo>
                    <a:lnTo>
                      <a:pt x="5" y="0"/>
                    </a:lnTo>
                    <a:lnTo>
                      <a:pt x="98" y="419"/>
                    </a:lnTo>
                    <a:lnTo>
                      <a:pt x="93" y="419"/>
                    </a:lnTo>
                    <a:close/>
                  </a:path>
                </a:pathLst>
              </a:custGeom>
              <a:solidFill>
                <a:srgbClr val="BCB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8" name="Freeform 32"/>
              <p:cNvSpPr>
                <a:spLocks/>
              </p:cNvSpPr>
              <p:nvPr/>
            </p:nvSpPr>
            <p:spPr bwMode="auto">
              <a:xfrm>
                <a:off x="2909" y="2723"/>
                <a:ext cx="97" cy="419"/>
              </a:xfrm>
              <a:custGeom>
                <a:avLst/>
                <a:gdLst>
                  <a:gd name="T0" fmla="*/ 93 w 97"/>
                  <a:gd name="T1" fmla="*/ 419 h 419"/>
                  <a:gd name="T2" fmla="*/ 0 w 97"/>
                  <a:gd name="T3" fmla="*/ 0 h 419"/>
                  <a:gd name="T4" fmla="*/ 5 w 97"/>
                  <a:gd name="T5" fmla="*/ 0 h 419"/>
                  <a:gd name="T6" fmla="*/ 97 w 97"/>
                  <a:gd name="T7" fmla="*/ 419 h 419"/>
                  <a:gd name="T8" fmla="*/ 93 w 97"/>
                  <a:gd name="T9" fmla="*/ 419 h 419"/>
                </a:gdLst>
                <a:ahLst/>
                <a:cxnLst>
                  <a:cxn ang="0">
                    <a:pos x="T0" y="T1"/>
                  </a:cxn>
                  <a:cxn ang="0">
                    <a:pos x="T2" y="T3"/>
                  </a:cxn>
                  <a:cxn ang="0">
                    <a:pos x="T4" y="T5"/>
                  </a:cxn>
                  <a:cxn ang="0">
                    <a:pos x="T6" y="T7"/>
                  </a:cxn>
                  <a:cxn ang="0">
                    <a:pos x="T8" y="T9"/>
                  </a:cxn>
                </a:cxnLst>
                <a:rect l="0" t="0" r="r" b="b"/>
                <a:pathLst>
                  <a:path w="97" h="419">
                    <a:moveTo>
                      <a:pt x="93" y="419"/>
                    </a:moveTo>
                    <a:lnTo>
                      <a:pt x="0" y="0"/>
                    </a:lnTo>
                    <a:lnTo>
                      <a:pt x="5" y="0"/>
                    </a:lnTo>
                    <a:lnTo>
                      <a:pt x="97" y="419"/>
                    </a:lnTo>
                    <a:lnTo>
                      <a:pt x="93" y="419"/>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9" name="Freeform 33"/>
              <p:cNvSpPr>
                <a:spLocks/>
              </p:cNvSpPr>
              <p:nvPr/>
            </p:nvSpPr>
            <p:spPr bwMode="auto">
              <a:xfrm>
                <a:off x="2914" y="2723"/>
                <a:ext cx="97" cy="419"/>
              </a:xfrm>
              <a:custGeom>
                <a:avLst/>
                <a:gdLst>
                  <a:gd name="T0" fmla="*/ 92 w 97"/>
                  <a:gd name="T1" fmla="*/ 419 h 419"/>
                  <a:gd name="T2" fmla="*/ 0 w 97"/>
                  <a:gd name="T3" fmla="*/ 0 h 419"/>
                  <a:gd name="T4" fmla="*/ 5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5" y="0"/>
                    </a:lnTo>
                    <a:lnTo>
                      <a:pt x="97" y="419"/>
                    </a:lnTo>
                    <a:lnTo>
                      <a:pt x="92" y="419"/>
                    </a:lnTo>
                    <a:close/>
                  </a:path>
                </a:pathLst>
              </a:custGeom>
              <a:solidFill>
                <a:srgbClr val="C1C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0" name="Freeform 34"/>
              <p:cNvSpPr>
                <a:spLocks/>
              </p:cNvSpPr>
              <p:nvPr/>
            </p:nvSpPr>
            <p:spPr bwMode="auto">
              <a:xfrm>
                <a:off x="2919" y="2723"/>
                <a:ext cx="97" cy="419"/>
              </a:xfrm>
              <a:custGeom>
                <a:avLst/>
                <a:gdLst>
                  <a:gd name="T0" fmla="*/ 92 w 97"/>
                  <a:gd name="T1" fmla="*/ 419 h 419"/>
                  <a:gd name="T2" fmla="*/ 0 w 97"/>
                  <a:gd name="T3" fmla="*/ 0 h 419"/>
                  <a:gd name="T4" fmla="*/ 4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4" y="0"/>
                    </a:lnTo>
                    <a:lnTo>
                      <a:pt x="97" y="419"/>
                    </a:lnTo>
                    <a:lnTo>
                      <a:pt x="92" y="419"/>
                    </a:lnTo>
                    <a:close/>
                  </a:path>
                </a:pathLst>
              </a:custGeom>
              <a:solidFill>
                <a:srgbClr val="C4C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1" name="Freeform 35"/>
              <p:cNvSpPr>
                <a:spLocks/>
              </p:cNvSpPr>
              <p:nvPr/>
            </p:nvSpPr>
            <p:spPr bwMode="auto">
              <a:xfrm>
                <a:off x="2923" y="2723"/>
                <a:ext cx="98" cy="419"/>
              </a:xfrm>
              <a:custGeom>
                <a:avLst/>
                <a:gdLst>
                  <a:gd name="T0" fmla="*/ 93 w 98"/>
                  <a:gd name="T1" fmla="*/ 419 h 419"/>
                  <a:gd name="T2" fmla="*/ 0 w 98"/>
                  <a:gd name="T3" fmla="*/ 0 h 419"/>
                  <a:gd name="T4" fmla="*/ 5 w 98"/>
                  <a:gd name="T5" fmla="*/ 0 h 419"/>
                  <a:gd name="T6" fmla="*/ 98 w 98"/>
                  <a:gd name="T7" fmla="*/ 419 h 419"/>
                  <a:gd name="T8" fmla="*/ 93 w 98"/>
                  <a:gd name="T9" fmla="*/ 419 h 419"/>
                </a:gdLst>
                <a:ahLst/>
                <a:cxnLst>
                  <a:cxn ang="0">
                    <a:pos x="T0" y="T1"/>
                  </a:cxn>
                  <a:cxn ang="0">
                    <a:pos x="T2" y="T3"/>
                  </a:cxn>
                  <a:cxn ang="0">
                    <a:pos x="T4" y="T5"/>
                  </a:cxn>
                  <a:cxn ang="0">
                    <a:pos x="T6" y="T7"/>
                  </a:cxn>
                  <a:cxn ang="0">
                    <a:pos x="T8" y="T9"/>
                  </a:cxn>
                </a:cxnLst>
                <a:rect l="0" t="0" r="r" b="b"/>
                <a:pathLst>
                  <a:path w="98" h="419">
                    <a:moveTo>
                      <a:pt x="93" y="419"/>
                    </a:moveTo>
                    <a:lnTo>
                      <a:pt x="0" y="0"/>
                    </a:lnTo>
                    <a:lnTo>
                      <a:pt x="5" y="0"/>
                    </a:lnTo>
                    <a:lnTo>
                      <a:pt x="98" y="419"/>
                    </a:lnTo>
                    <a:lnTo>
                      <a:pt x="93" y="419"/>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2" name="Freeform 36"/>
              <p:cNvSpPr>
                <a:spLocks/>
              </p:cNvSpPr>
              <p:nvPr/>
            </p:nvSpPr>
            <p:spPr bwMode="auto">
              <a:xfrm>
                <a:off x="2928" y="2723"/>
                <a:ext cx="97" cy="419"/>
              </a:xfrm>
              <a:custGeom>
                <a:avLst/>
                <a:gdLst>
                  <a:gd name="T0" fmla="*/ 93 w 97"/>
                  <a:gd name="T1" fmla="*/ 419 h 419"/>
                  <a:gd name="T2" fmla="*/ 0 w 97"/>
                  <a:gd name="T3" fmla="*/ 0 h 419"/>
                  <a:gd name="T4" fmla="*/ 5 w 97"/>
                  <a:gd name="T5" fmla="*/ 0 h 419"/>
                  <a:gd name="T6" fmla="*/ 97 w 97"/>
                  <a:gd name="T7" fmla="*/ 419 h 419"/>
                  <a:gd name="T8" fmla="*/ 93 w 97"/>
                  <a:gd name="T9" fmla="*/ 419 h 419"/>
                </a:gdLst>
                <a:ahLst/>
                <a:cxnLst>
                  <a:cxn ang="0">
                    <a:pos x="T0" y="T1"/>
                  </a:cxn>
                  <a:cxn ang="0">
                    <a:pos x="T2" y="T3"/>
                  </a:cxn>
                  <a:cxn ang="0">
                    <a:pos x="T4" y="T5"/>
                  </a:cxn>
                  <a:cxn ang="0">
                    <a:pos x="T6" y="T7"/>
                  </a:cxn>
                  <a:cxn ang="0">
                    <a:pos x="T8" y="T9"/>
                  </a:cxn>
                </a:cxnLst>
                <a:rect l="0" t="0" r="r" b="b"/>
                <a:pathLst>
                  <a:path w="97" h="419">
                    <a:moveTo>
                      <a:pt x="93" y="419"/>
                    </a:moveTo>
                    <a:lnTo>
                      <a:pt x="0" y="0"/>
                    </a:lnTo>
                    <a:lnTo>
                      <a:pt x="5" y="0"/>
                    </a:lnTo>
                    <a:lnTo>
                      <a:pt x="97" y="419"/>
                    </a:lnTo>
                    <a:lnTo>
                      <a:pt x="93" y="419"/>
                    </a:lnTo>
                    <a:close/>
                  </a:path>
                </a:pathLst>
              </a:custGeom>
              <a:solidFill>
                <a:srgbClr val="C8C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3" name="Freeform 37"/>
              <p:cNvSpPr>
                <a:spLocks/>
              </p:cNvSpPr>
              <p:nvPr/>
            </p:nvSpPr>
            <p:spPr bwMode="auto">
              <a:xfrm>
                <a:off x="2933" y="2723"/>
                <a:ext cx="97" cy="419"/>
              </a:xfrm>
              <a:custGeom>
                <a:avLst/>
                <a:gdLst>
                  <a:gd name="T0" fmla="*/ 92 w 97"/>
                  <a:gd name="T1" fmla="*/ 419 h 419"/>
                  <a:gd name="T2" fmla="*/ 0 w 97"/>
                  <a:gd name="T3" fmla="*/ 0 h 419"/>
                  <a:gd name="T4" fmla="*/ 5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5" y="0"/>
                    </a:lnTo>
                    <a:lnTo>
                      <a:pt x="97" y="419"/>
                    </a:lnTo>
                    <a:lnTo>
                      <a:pt x="92" y="419"/>
                    </a:lnTo>
                    <a:close/>
                  </a:path>
                </a:pathLst>
              </a:custGeom>
              <a:solidFill>
                <a:srgbClr val="CBC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4" name="Freeform 38"/>
              <p:cNvSpPr>
                <a:spLocks/>
              </p:cNvSpPr>
              <p:nvPr/>
            </p:nvSpPr>
            <p:spPr bwMode="auto">
              <a:xfrm>
                <a:off x="2938" y="2723"/>
                <a:ext cx="97" cy="419"/>
              </a:xfrm>
              <a:custGeom>
                <a:avLst/>
                <a:gdLst>
                  <a:gd name="T0" fmla="*/ 92 w 97"/>
                  <a:gd name="T1" fmla="*/ 419 h 419"/>
                  <a:gd name="T2" fmla="*/ 0 w 97"/>
                  <a:gd name="T3" fmla="*/ 0 h 419"/>
                  <a:gd name="T4" fmla="*/ 4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4" y="0"/>
                    </a:lnTo>
                    <a:lnTo>
                      <a:pt x="97" y="419"/>
                    </a:lnTo>
                    <a:lnTo>
                      <a:pt x="92" y="419"/>
                    </a:lnTo>
                    <a:close/>
                  </a:path>
                </a:pathLst>
              </a:custGeom>
              <a:solidFill>
                <a:srgbClr val="CDC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5" name="Freeform 39"/>
              <p:cNvSpPr>
                <a:spLocks/>
              </p:cNvSpPr>
              <p:nvPr/>
            </p:nvSpPr>
            <p:spPr bwMode="auto">
              <a:xfrm>
                <a:off x="2942" y="2723"/>
                <a:ext cx="98" cy="419"/>
              </a:xfrm>
              <a:custGeom>
                <a:avLst/>
                <a:gdLst>
                  <a:gd name="T0" fmla="*/ 93 w 98"/>
                  <a:gd name="T1" fmla="*/ 419 h 419"/>
                  <a:gd name="T2" fmla="*/ 0 w 98"/>
                  <a:gd name="T3" fmla="*/ 0 h 419"/>
                  <a:gd name="T4" fmla="*/ 5 w 98"/>
                  <a:gd name="T5" fmla="*/ 0 h 419"/>
                  <a:gd name="T6" fmla="*/ 98 w 98"/>
                  <a:gd name="T7" fmla="*/ 419 h 419"/>
                  <a:gd name="T8" fmla="*/ 93 w 98"/>
                  <a:gd name="T9" fmla="*/ 419 h 419"/>
                </a:gdLst>
                <a:ahLst/>
                <a:cxnLst>
                  <a:cxn ang="0">
                    <a:pos x="T0" y="T1"/>
                  </a:cxn>
                  <a:cxn ang="0">
                    <a:pos x="T2" y="T3"/>
                  </a:cxn>
                  <a:cxn ang="0">
                    <a:pos x="T4" y="T5"/>
                  </a:cxn>
                  <a:cxn ang="0">
                    <a:pos x="T6" y="T7"/>
                  </a:cxn>
                  <a:cxn ang="0">
                    <a:pos x="T8" y="T9"/>
                  </a:cxn>
                </a:cxnLst>
                <a:rect l="0" t="0" r="r" b="b"/>
                <a:pathLst>
                  <a:path w="98" h="419">
                    <a:moveTo>
                      <a:pt x="93" y="419"/>
                    </a:moveTo>
                    <a:lnTo>
                      <a:pt x="0" y="0"/>
                    </a:lnTo>
                    <a:lnTo>
                      <a:pt x="5" y="0"/>
                    </a:lnTo>
                    <a:lnTo>
                      <a:pt x="98" y="419"/>
                    </a:lnTo>
                    <a:lnTo>
                      <a:pt x="93" y="419"/>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6" name="Freeform 40"/>
              <p:cNvSpPr>
                <a:spLocks/>
              </p:cNvSpPr>
              <p:nvPr/>
            </p:nvSpPr>
            <p:spPr bwMode="auto">
              <a:xfrm>
                <a:off x="2947" y="2723"/>
                <a:ext cx="97" cy="419"/>
              </a:xfrm>
              <a:custGeom>
                <a:avLst/>
                <a:gdLst>
                  <a:gd name="T0" fmla="*/ 93 w 97"/>
                  <a:gd name="T1" fmla="*/ 419 h 419"/>
                  <a:gd name="T2" fmla="*/ 0 w 97"/>
                  <a:gd name="T3" fmla="*/ 0 h 419"/>
                  <a:gd name="T4" fmla="*/ 5 w 97"/>
                  <a:gd name="T5" fmla="*/ 0 h 419"/>
                  <a:gd name="T6" fmla="*/ 97 w 97"/>
                  <a:gd name="T7" fmla="*/ 419 h 419"/>
                  <a:gd name="T8" fmla="*/ 93 w 97"/>
                  <a:gd name="T9" fmla="*/ 419 h 419"/>
                </a:gdLst>
                <a:ahLst/>
                <a:cxnLst>
                  <a:cxn ang="0">
                    <a:pos x="T0" y="T1"/>
                  </a:cxn>
                  <a:cxn ang="0">
                    <a:pos x="T2" y="T3"/>
                  </a:cxn>
                  <a:cxn ang="0">
                    <a:pos x="T4" y="T5"/>
                  </a:cxn>
                  <a:cxn ang="0">
                    <a:pos x="T6" y="T7"/>
                  </a:cxn>
                  <a:cxn ang="0">
                    <a:pos x="T8" y="T9"/>
                  </a:cxn>
                </a:cxnLst>
                <a:rect l="0" t="0" r="r" b="b"/>
                <a:pathLst>
                  <a:path w="97" h="419">
                    <a:moveTo>
                      <a:pt x="93" y="419"/>
                    </a:moveTo>
                    <a:lnTo>
                      <a:pt x="0" y="0"/>
                    </a:lnTo>
                    <a:lnTo>
                      <a:pt x="5" y="0"/>
                    </a:lnTo>
                    <a:lnTo>
                      <a:pt x="97" y="419"/>
                    </a:lnTo>
                    <a:lnTo>
                      <a:pt x="93" y="419"/>
                    </a:lnTo>
                    <a:close/>
                  </a:path>
                </a:pathLst>
              </a:custGeom>
              <a:solidFill>
                <a:srgbClr val="D0D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7" name="Freeform 41"/>
              <p:cNvSpPr>
                <a:spLocks/>
              </p:cNvSpPr>
              <p:nvPr/>
            </p:nvSpPr>
            <p:spPr bwMode="auto">
              <a:xfrm>
                <a:off x="2952" y="2723"/>
                <a:ext cx="97" cy="419"/>
              </a:xfrm>
              <a:custGeom>
                <a:avLst/>
                <a:gdLst>
                  <a:gd name="T0" fmla="*/ 92 w 97"/>
                  <a:gd name="T1" fmla="*/ 419 h 419"/>
                  <a:gd name="T2" fmla="*/ 0 w 97"/>
                  <a:gd name="T3" fmla="*/ 0 h 419"/>
                  <a:gd name="T4" fmla="*/ 4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4" y="0"/>
                    </a:lnTo>
                    <a:lnTo>
                      <a:pt x="97" y="419"/>
                    </a:lnTo>
                    <a:lnTo>
                      <a:pt x="92" y="419"/>
                    </a:lnTo>
                    <a:close/>
                  </a:path>
                </a:pathLst>
              </a:custGeom>
              <a:solidFill>
                <a:srgbClr val="D2D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8" name="Freeform 42"/>
              <p:cNvSpPr>
                <a:spLocks/>
              </p:cNvSpPr>
              <p:nvPr/>
            </p:nvSpPr>
            <p:spPr bwMode="auto">
              <a:xfrm>
                <a:off x="2956" y="2723"/>
                <a:ext cx="98" cy="419"/>
              </a:xfrm>
              <a:custGeom>
                <a:avLst/>
                <a:gdLst>
                  <a:gd name="T0" fmla="*/ 93 w 98"/>
                  <a:gd name="T1" fmla="*/ 419 h 419"/>
                  <a:gd name="T2" fmla="*/ 0 w 98"/>
                  <a:gd name="T3" fmla="*/ 0 h 419"/>
                  <a:gd name="T4" fmla="*/ 5 w 98"/>
                  <a:gd name="T5" fmla="*/ 0 h 419"/>
                  <a:gd name="T6" fmla="*/ 98 w 98"/>
                  <a:gd name="T7" fmla="*/ 419 h 419"/>
                  <a:gd name="T8" fmla="*/ 93 w 98"/>
                  <a:gd name="T9" fmla="*/ 419 h 419"/>
                </a:gdLst>
                <a:ahLst/>
                <a:cxnLst>
                  <a:cxn ang="0">
                    <a:pos x="T0" y="T1"/>
                  </a:cxn>
                  <a:cxn ang="0">
                    <a:pos x="T2" y="T3"/>
                  </a:cxn>
                  <a:cxn ang="0">
                    <a:pos x="T4" y="T5"/>
                  </a:cxn>
                  <a:cxn ang="0">
                    <a:pos x="T6" y="T7"/>
                  </a:cxn>
                  <a:cxn ang="0">
                    <a:pos x="T8" y="T9"/>
                  </a:cxn>
                </a:cxnLst>
                <a:rect l="0" t="0" r="r" b="b"/>
                <a:pathLst>
                  <a:path w="98" h="419">
                    <a:moveTo>
                      <a:pt x="93" y="419"/>
                    </a:moveTo>
                    <a:lnTo>
                      <a:pt x="0" y="0"/>
                    </a:lnTo>
                    <a:lnTo>
                      <a:pt x="5" y="0"/>
                    </a:lnTo>
                    <a:lnTo>
                      <a:pt x="98" y="419"/>
                    </a:lnTo>
                    <a:lnTo>
                      <a:pt x="93" y="419"/>
                    </a:lnTo>
                    <a:close/>
                  </a:path>
                </a:pathLst>
              </a:custGeom>
              <a:solidFill>
                <a:srgbClr val="D3D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9" name="Freeform 43"/>
              <p:cNvSpPr>
                <a:spLocks/>
              </p:cNvSpPr>
              <p:nvPr/>
            </p:nvSpPr>
            <p:spPr bwMode="auto">
              <a:xfrm>
                <a:off x="2961" y="2723"/>
                <a:ext cx="98" cy="419"/>
              </a:xfrm>
              <a:custGeom>
                <a:avLst/>
                <a:gdLst>
                  <a:gd name="T0" fmla="*/ 93 w 98"/>
                  <a:gd name="T1" fmla="*/ 419 h 419"/>
                  <a:gd name="T2" fmla="*/ 0 w 98"/>
                  <a:gd name="T3" fmla="*/ 0 h 419"/>
                  <a:gd name="T4" fmla="*/ 5 w 98"/>
                  <a:gd name="T5" fmla="*/ 0 h 419"/>
                  <a:gd name="T6" fmla="*/ 98 w 98"/>
                  <a:gd name="T7" fmla="*/ 419 h 419"/>
                  <a:gd name="T8" fmla="*/ 93 w 98"/>
                  <a:gd name="T9" fmla="*/ 419 h 419"/>
                </a:gdLst>
                <a:ahLst/>
                <a:cxnLst>
                  <a:cxn ang="0">
                    <a:pos x="T0" y="T1"/>
                  </a:cxn>
                  <a:cxn ang="0">
                    <a:pos x="T2" y="T3"/>
                  </a:cxn>
                  <a:cxn ang="0">
                    <a:pos x="T4" y="T5"/>
                  </a:cxn>
                  <a:cxn ang="0">
                    <a:pos x="T6" y="T7"/>
                  </a:cxn>
                  <a:cxn ang="0">
                    <a:pos x="T8" y="T9"/>
                  </a:cxn>
                </a:cxnLst>
                <a:rect l="0" t="0" r="r" b="b"/>
                <a:pathLst>
                  <a:path w="98" h="419">
                    <a:moveTo>
                      <a:pt x="93" y="419"/>
                    </a:moveTo>
                    <a:lnTo>
                      <a:pt x="0" y="0"/>
                    </a:lnTo>
                    <a:lnTo>
                      <a:pt x="5" y="0"/>
                    </a:lnTo>
                    <a:lnTo>
                      <a:pt x="98" y="419"/>
                    </a:lnTo>
                    <a:lnTo>
                      <a:pt x="93" y="419"/>
                    </a:lnTo>
                    <a:close/>
                  </a:path>
                </a:pathLst>
              </a:custGeom>
              <a:solidFill>
                <a:srgbClr val="D4D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0" name="Freeform 44"/>
              <p:cNvSpPr>
                <a:spLocks/>
              </p:cNvSpPr>
              <p:nvPr/>
            </p:nvSpPr>
            <p:spPr bwMode="auto">
              <a:xfrm>
                <a:off x="2966" y="2723"/>
                <a:ext cx="97" cy="419"/>
              </a:xfrm>
              <a:custGeom>
                <a:avLst/>
                <a:gdLst>
                  <a:gd name="T0" fmla="*/ 93 w 97"/>
                  <a:gd name="T1" fmla="*/ 419 h 419"/>
                  <a:gd name="T2" fmla="*/ 0 w 97"/>
                  <a:gd name="T3" fmla="*/ 0 h 419"/>
                  <a:gd name="T4" fmla="*/ 5 w 97"/>
                  <a:gd name="T5" fmla="*/ 0 h 419"/>
                  <a:gd name="T6" fmla="*/ 97 w 97"/>
                  <a:gd name="T7" fmla="*/ 419 h 419"/>
                  <a:gd name="T8" fmla="*/ 93 w 97"/>
                  <a:gd name="T9" fmla="*/ 419 h 419"/>
                </a:gdLst>
                <a:ahLst/>
                <a:cxnLst>
                  <a:cxn ang="0">
                    <a:pos x="T0" y="T1"/>
                  </a:cxn>
                  <a:cxn ang="0">
                    <a:pos x="T2" y="T3"/>
                  </a:cxn>
                  <a:cxn ang="0">
                    <a:pos x="T4" y="T5"/>
                  </a:cxn>
                  <a:cxn ang="0">
                    <a:pos x="T6" y="T7"/>
                  </a:cxn>
                  <a:cxn ang="0">
                    <a:pos x="T8" y="T9"/>
                  </a:cxn>
                </a:cxnLst>
                <a:rect l="0" t="0" r="r" b="b"/>
                <a:pathLst>
                  <a:path w="97" h="419">
                    <a:moveTo>
                      <a:pt x="93" y="419"/>
                    </a:moveTo>
                    <a:lnTo>
                      <a:pt x="0" y="0"/>
                    </a:lnTo>
                    <a:lnTo>
                      <a:pt x="5" y="0"/>
                    </a:lnTo>
                    <a:lnTo>
                      <a:pt x="97" y="419"/>
                    </a:lnTo>
                    <a:lnTo>
                      <a:pt x="93" y="419"/>
                    </a:lnTo>
                    <a:close/>
                  </a:path>
                </a:pathLst>
              </a:custGeom>
              <a:solidFill>
                <a:srgbClr val="D6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1" name="Freeform 45"/>
              <p:cNvSpPr>
                <a:spLocks/>
              </p:cNvSpPr>
              <p:nvPr/>
            </p:nvSpPr>
            <p:spPr bwMode="auto">
              <a:xfrm>
                <a:off x="2971" y="2723"/>
                <a:ext cx="97" cy="419"/>
              </a:xfrm>
              <a:custGeom>
                <a:avLst/>
                <a:gdLst>
                  <a:gd name="T0" fmla="*/ 92 w 97"/>
                  <a:gd name="T1" fmla="*/ 419 h 419"/>
                  <a:gd name="T2" fmla="*/ 0 w 97"/>
                  <a:gd name="T3" fmla="*/ 0 h 419"/>
                  <a:gd name="T4" fmla="*/ 4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4" y="0"/>
                    </a:lnTo>
                    <a:lnTo>
                      <a:pt x="97" y="419"/>
                    </a:lnTo>
                    <a:lnTo>
                      <a:pt x="92" y="419"/>
                    </a:lnTo>
                    <a:close/>
                  </a:path>
                </a:pathLst>
              </a:custGeom>
              <a:solidFill>
                <a:srgbClr val="D6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2" name="Freeform 46"/>
              <p:cNvSpPr>
                <a:spLocks/>
              </p:cNvSpPr>
              <p:nvPr/>
            </p:nvSpPr>
            <p:spPr bwMode="auto">
              <a:xfrm>
                <a:off x="2975" y="2723"/>
                <a:ext cx="98" cy="419"/>
              </a:xfrm>
              <a:custGeom>
                <a:avLst/>
                <a:gdLst>
                  <a:gd name="T0" fmla="*/ 93 w 98"/>
                  <a:gd name="T1" fmla="*/ 419 h 419"/>
                  <a:gd name="T2" fmla="*/ 0 w 98"/>
                  <a:gd name="T3" fmla="*/ 0 h 419"/>
                  <a:gd name="T4" fmla="*/ 5 w 98"/>
                  <a:gd name="T5" fmla="*/ 0 h 419"/>
                  <a:gd name="T6" fmla="*/ 98 w 98"/>
                  <a:gd name="T7" fmla="*/ 419 h 419"/>
                  <a:gd name="T8" fmla="*/ 93 w 98"/>
                  <a:gd name="T9" fmla="*/ 419 h 419"/>
                </a:gdLst>
                <a:ahLst/>
                <a:cxnLst>
                  <a:cxn ang="0">
                    <a:pos x="T0" y="T1"/>
                  </a:cxn>
                  <a:cxn ang="0">
                    <a:pos x="T2" y="T3"/>
                  </a:cxn>
                  <a:cxn ang="0">
                    <a:pos x="T4" y="T5"/>
                  </a:cxn>
                  <a:cxn ang="0">
                    <a:pos x="T6" y="T7"/>
                  </a:cxn>
                  <a:cxn ang="0">
                    <a:pos x="T8" y="T9"/>
                  </a:cxn>
                </a:cxnLst>
                <a:rect l="0" t="0" r="r" b="b"/>
                <a:pathLst>
                  <a:path w="98" h="419">
                    <a:moveTo>
                      <a:pt x="93" y="419"/>
                    </a:moveTo>
                    <a:lnTo>
                      <a:pt x="0" y="0"/>
                    </a:lnTo>
                    <a:lnTo>
                      <a:pt x="5" y="0"/>
                    </a:lnTo>
                    <a:lnTo>
                      <a:pt x="98" y="419"/>
                    </a:lnTo>
                    <a:lnTo>
                      <a:pt x="93" y="419"/>
                    </a:lnTo>
                    <a:close/>
                  </a:path>
                </a:pathLst>
              </a:custGeom>
              <a:solidFill>
                <a:srgbClr val="D7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3" name="Freeform 47"/>
              <p:cNvSpPr>
                <a:spLocks/>
              </p:cNvSpPr>
              <p:nvPr/>
            </p:nvSpPr>
            <p:spPr bwMode="auto">
              <a:xfrm>
                <a:off x="2980" y="2723"/>
                <a:ext cx="97" cy="419"/>
              </a:xfrm>
              <a:custGeom>
                <a:avLst/>
                <a:gdLst>
                  <a:gd name="T0" fmla="*/ 93 w 97"/>
                  <a:gd name="T1" fmla="*/ 419 h 419"/>
                  <a:gd name="T2" fmla="*/ 0 w 97"/>
                  <a:gd name="T3" fmla="*/ 0 h 419"/>
                  <a:gd name="T4" fmla="*/ 5 w 97"/>
                  <a:gd name="T5" fmla="*/ 0 h 419"/>
                  <a:gd name="T6" fmla="*/ 97 w 97"/>
                  <a:gd name="T7" fmla="*/ 419 h 419"/>
                  <a:gd name="T8" fmla="*/ 93 w 97"/>
                  <a:gd name="T9" fmla="*/ 419 h 419"/>
                </a:gdLst>
                <a:ahLst/>
                <a:cxnLst>
                  <a:cxn ang="0">
                    <a:pos x="T0" y="T1"/>
                  </a:cxn>
                  <a:cxn ang="0">
                    <a:pos x="T2" y="T3"/>
                  </a:cxn>
                  <a:cxn ang="0">
                    <a:pos x="T4" y="T5"/>
                  </a:cxn>
                  <a:cxn ang="0">
                    <a:pos x="T6" y="T7"/>
                  </a:cxn>
                  <a:cxn ang="0">
                    <a:pos x="T8" y="T9"/>
                  </a:cxn>
                </a:cxnLst>
                <a:rect l="0" t="0" r="r" b="b"/>
                <a:pathLst>
                  <a:path w="97" h="419">
                    <a:moveTo>
                      <a:pt x="93" y="419"/>
                    </a:moveTo>
                    <a:lnTo>
                      <a:pt x="0" y="0"/>
                    </a:lnTo>
                    <a:lnTo>
                      <a:pt x="5" y="0"/>
                    </a:lnTo>
                    <a:lnTo>
                      <a:pt x="97" y="419"/>
                    </a:lnTo>
                    <a:lnTo>
                      <a:pt x="93" y="419"/>
                    </a:lnTo>
                    <a:close/>
                  </a:path>
                </a:pathLst>
              </a:custGeom>
              <a:solidFill>
                <a:srgbClr val="D8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4" name="Freeform 48"/>
              <p:cNvSpPr>
                <a:spLocks/>
              </p:cNvSpPr>
              <p:nvPr/>
            </p:nvSpPr>
            <p:spPr bwMode="auto">
              <a:xfrm>
                <a:off x="2985" y="2723"/>
                <a:ext cx="97" cy="419"/>
              </a:xfrm>
              <a:custGeom>
                <a:avLst/>
                <a:gdLst>
                  <a:gd name="T0" fmla="*/ 92 w 97"/>
                  <a:gd name="T1" fmla="*/ 419 h 419"/>
                  <a:gd name="T2" fmla="*/ 0 w 97"/>
                  <a:gd name="T3" fmla="*/ 0 h 419"/>
                  <a:gd name="T4" fmla="*/ 5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5" y="0"/>
                    </a:lnTo>
                    <a:lnTo>
                      <a:pt x="97" y="419"/>
                    </a:lnTo>
                    <a:lnTo>
                      <a:pt x="92" y="419"/>
                    </a:lnTo>
                    <a:close/>
                  </a:path>
                </a:pathLst>
              </a:custGeom>
              <a:solidFill>
                <a:srgbClr val="D8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5" name="Freeform 49"/>
              <p:cNvSpPr>
                <a:spLocks/>
              </p:cNvSpPr>
              <p:nvPr/>
            </p:nvSpPr>
            <p:spPr bwMode="auto">
              <a:xfrm>
                <a:off x="2990" y="2723"/>
                <a:ext cx="97" cy="419"/>
              </a:xfrm>
              <a:custGeom>
                <a:avLst/>
                <a:gdLst>
                  <a:gd name="T0" fmla="*/ 92 w 97"/>
                  <a:gd name="T1" fmla="*/ 419 h 419"/>
                  <a:gd name="T2" fmla="*/ 0 w 97"/>
                  <a:gd name="T3" fmla="*/ 0 h 419"/>
                  <a:gd name="T4" fmla="*/ 4 w 97"/>
                  <a:gd name="T5" fmla="*/ 0 h 419"/>
                  <a:gd name="T6" fmla="*/ 97 w 97"/>
                  <a:gd name="T7" fmla="*/ 419 h 419"/>
                  <a:gd name="T8" fmla="*/ 92 w 97"/>
                  <a:gd name="T9" fmla="*/ 419 h 419"/>
                </a:gdLst>
                <a:ahLst/>
                <a:cxnLst>
                  <a:cxn ang="0">
                    <a:pos x="T0" y="T1"/>
                  </a:cxn>
                  <a:cxn ang="0">
                    <a:pos x="T2" y="T3"/>
                  </a:cxn>
                  <a:cxn ang="0">
                    <a:pos x="T4" y="T5"/>
                  </a:cxn>
                  <a:cxn ang="0">
                    <a:pos x="T6" y="T7"/>
                  </a:cxn>
                  <a:cxn ang="0">
                    <a:pos x="T8" y="T9"/>
                  </a:cxn>
                </a:cxnLst>
                <a:rect l="0" t="0" r="r" b="b"/>
                <a:pathLst>
                  <a:path w="97" h="419">
                    <a:moveTo>
                      <a:pt x="92" y="419"/>
                    </a:moveTo>
                    <a:lnTo>
                      <a:pt x="0" y="0"/>
                    </a:lnTo>
                    <a:lnTo>
                      <a:pt x="4" y="0"/>
                    </a:lnTo>
                    <a:lnTo>
                      <a:pt x="97" y="419"/>
                    </a:lnTo>
                    <a:lnTo>
                      <a:pt x="92" y="419"/>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6" name="Freeform 50"/>
              <p:cNvSpPr>
                <a:spLocks/>
              </p:cNvSpPr>
              <p:nvPr/>
            </p:nvSpPr>
            <p:spPr bwMode="auto">
              <a:xfrm>
                <a:off x="2994" y="2723"/>
                <a:ext cx="98" cy="419"/>
              </a:xfrm>
              <a:custGeom>
                <a:avLst/>
                <a:gdLst>
                  <a:gd name="T0" fmla="*/ 93 w 98"/>
                  <a:gd name="T1" fmla="*/ 419 h 419"/>
                  <a:gd name="T2" fmla="*/ 0 w 98"/>
                  <a:gd name="T3" fmla="*/ 0 h 419"/>
                  <a:gd name="T4" fmla="*/ 5 w 98"/>
                  <a:gd name="T5" fmla="*/ 0 h 419"/>
                  <a:gd name="T6" fmla="*/ 98 w 98"/>
                  <a:gd name="T7" fmla="*/ 419 h 419"/>
                  <a:gd name="T8" fmla="*/ 93 w 98"/>
                  <a:gd name="T9" fmla="*/ 419 h 419"/>
                </a:gdLst>
                <a:ahLst/>
                <a:cxnLst>
                  <a:cxn ang="0">
                    <a:pos x="T0" y="T1"/>
                  </a:cxn>
                  <a:cxn ang="0">
                    <a:pos x="T2" y="T3"/>
                  </a:cxn>
                  <a:cxn ang="0">
                    <a:pos x="T4" y="T5"/>
                  </a:cxn>
                  <a:cxn ang="0">
                    <a:pos x="T6" y="T7"/>
                  </a:cxn>
                  <a:cxn ang="0">
                    <a:pos x="T8" y="T9"/>
                  </a:cxn>
                </a:cxnLst>
                <a:rect l="0" t="0" r="r" b="b"/>
                <a:pathLst>
                  <a:path w="98" h="419">
                    <a:moveTo>
                      <a:pt x="93" y="419"/>
                    </a:moveTo>
                    <a:lnTo>
                      <a:pt x="0" y="0"/>
                    </a:lnTo>
                    <a:lnTo>
                      <a:pt x="5" y="0"/>
                    </a:lnTo>
                    <a:lnTo>
                      <a:pt x="98" y="419"/>
                    </a:lnTo>
                    <a:lnTo>
                      <a:pt x="93" y="419"/>
                    </a:lnTo>
                    <a:close/>
                  </a:path>
                </a:pathLst>
              </a:custGeom>
              <a:solidFill>
                <a:srgbClr val="DAD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7" name="Freeform 51"/>
              <p:cNvSpPr>
                <a:spLocks/>
              </p:cNvSpPr>
              <p:nvPr/>
            </p:nvSpPr>
            <p:spPr bwMode="auto">
              <a:xfrm>
                <a:off x="2999" y="2723"/>
                <a:ext cx="93" cy="419"/>
              </a:xfrm>
              <a:custGeom>
                <a:avLst/>
                <a:gdLst>
                  <a:gd name="T0" fmla="*/ 93 w 93"/>
                  <a:gd name="T1" fmla="*/ 419 h 419"/>
                  <a:gd name="T2" fmla="*/ 0 w 93"/>
                  <a:gd name="T3" fmla="*/ 0 h 419"/>
                  <a:gd name="T4" fmla="*/ 0 w 93"/>
                  <a:gd name="T5" fmla="*/ 0 h 419"/>
                  <a:gd name="T6" fmla="*/ 93 w 93"/>
                  <a:gd name="T7" fmla="*/ 419 h 419"/>
                </a:gdLst>
                <a:ahLst/>
                <a:cxnLst>
                  <a:cxn ang="0">
                    <a:pos x="T0" y="T1"/>
                  </a:cxn>
                  <a:cxn ang="0">
                    <a:pos x="T2" y="T3"/>
                  </a:cxn>
                  <a:cxn ang="0">
                    <a:pos x="T4" y="T5"/>
                  </a:cxn>
                  <a:cxn ang="0">
                    <a:pos x="T6" y="T7"/>
                  </a:cxn>
                </a:cxnLst>
                <a:rect l="0" t="0" r="r" b="b"/>
                <a:pathLst>
                  <a:path w="93" h="419">
                    <a:moveTo>
                      <a:pt x="93" y="419"/>
                    </a:moveTo>
                    <a:lnTo>
                      <a:pt x="0" y="0"/>
                    </a:lnTo>
                    <a:lnTo>
                      <a:pt x="0" y="0"/>
                    </a:lnTo>
                    <a:lnTo>
                      <a:pt x="93" y="419"/>
                    </a:lnTo>
                    <a:close/>
                  </a:path>
                </a:pathLst>
              </a:custGeom>
              <a:solidFill>
                <a:srgbClr val="DAD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088" name="Freeform 53"/>
            <p:cNvSpPr>
              <a:spLocks/>
            </p:cNvSpPr>
            <p:nvPr/>
          </p:nvSpPr>
          <p:spPr bwMode="auto">
            <a:xfrm>
              <a:off x="4752975" y="4313238"/>
              <a:ext cx="109538" cy="671512"/>
            </a:xfrm>
            <a:custGeom>
              <a:avLst/>
              <a:gdLst>
                <a:gd name="T0" fmla="*/ 0 w 69"/>
                <a:gd name="T1" fmla="*/ 423 h 423"/>
                <a:gd name="T2" fmla="*/ 67 w 69"/>
                <a:gd name="T3" fmla="*/ 379 h 423"/>
                <a:gd name="T4" fmla="*/ 69 w 69"/>
                <a:gd name="T5" fmla="*/ 0 h 423"/>
                <a:gd name="T6" fmla="*/ 0 w 69"/>
                <a:gd name="T7" fmla="*/ 25 h 423"/>
                <a:gd name="T8" fmla="*/ 0 w 69"/>
                <a:gd name="T9" fmla="*/ 423 h 423"/>
              </a:gdLst>
              <a:ahLst/>
              <a:cxnLst>
                <a:cxn ang="0">
                  <a:pos x="T0" y="T1"/>
                </a:cxn>
                <a:cxn ang="0">
                  <a:pos x="T2" y="T3"/>
                </a:cxn>
                <a:cxn ang="0">
                  <a:pos x="T4" y="T5"/>
                </a:cxn>
                <a:cxn ang="0">
                  <a:pos x="T6" y="T7"/>
                </a:cxn>
                <a:cxn ang="0">
                  <a:pos x="T8" y="T9"/>
                </a:cxn>
              </a:cxnLst>
              <a:rect l="0" t="0" r="r" b="b"/>
              <a:pathLst>
                <a:path w="69" h="423">
                  <a:moveTo>
                    <a:pt x="0" y="423"/>
                  </a:moveTo>
                  <a:lnTo>
                    <a:pt x="67" y="379"/>
                  </a:lnTo>
                  <a:lnTo>
                    <a:pt x="69" y="0"/>
                  </a:lnTo>
                  <a:lnTo>
                    <a:pt x="0" y="25"/>
                  </a:lnTo>
                  <a:lnTo>
                    <a:pt x="0" y="423"/>
                  </a:lnTo>
                  <a:close/>
                </a:path>
              </a:pathLst>
            </a:custGeom>
            <a:solidFill>
              <a:srgbClr val="6A78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089" name="Group 84"/>
            <p:cNvGrpSpPr>
              <a:grpSpLocks/>
            </p:cNvGrpSpPr>
            <p:nvPr/>
          </p:nvGrpSpPr>
          <p:grpSpPr bwMode="auto">
            <a:xfrm>
              <a:off x="4576763" y="4187825"/>
              <a:ext cx="195262" cy="287338"/>
              <a:chOff x="2883" y="2638"/>
              <a:chExt cx="123" cy="181"/>
            </a:xfrm>
          </p:grpSpPr>
          <p:sp>
            <p:nvSpPr>
              <p:cNvPr id="2090" name="Freeform 54"/>
              <p:cNvSpPr>
                <a:spLocks/>
              </p:cNvSpPr>
              <p:nvPr/>
            </p:nvSpPr>
            <p:spPr bwMode="auto">
              <a:xfrm>
                <a:off x="2883" y="2638"/>
                <a:ext cx="123" cy="65"/>
              </a:xfrm>
              <a:custGeom>
                <a:avLst/>
                <a:gdLst>
                  <a:gd name="T0" fmla="*/ 123 w 123"/>
                  <a:gd name="T1" fmla="*/ 60 h 65"/>
                  <a:gd name="T2" fmla="*/ 0 w 123"/>
                  <a:gd name="T3" fmla="*/ 0 h 65"/>
                  <a:gd name="T4" fmla="*/ 0 w 123"/>
                  <a:gd name="T5" fmla="*/ 4 h 65"/>
                  <a:gd name="T6" fmla="*/ 123 w 123"/>
                  <a:gd name="T7" fmla="*/ 65 h 65"/>
                  <a:gd name="T8" fmla="*/ 123 w 123"/>
                  <a:gd name="T9" fmla="*/ 60 h 65"/>
                </a:gdLst>
                <a:ahLst/>
                <a:cxnLst>
                  <a:cxn ang="0">
                    <a:pos x="T0" y="T1"/>
                  </a:cxn>
                  <a:cxn ang="0">
                    <a:pos x="T2" y="T3"/>
                  </a:cxn>
                  <a:cxn ang="0">
                    <a:pos x="T4" y="T5"/>
                  </a:cxn>
                  <a:cxn ang="0">
                    <a:pos x="T6" y="T7"/>
                  </a:cxn>
                  <a:cxn ang="0">
                    <a:pos x="T8" y="T9"/>
                  </a:cxn>
                </a:cxnLst>
                <a:rect l="0" t="0" r="r" b="b"/>
                <a:pathLst>
                  <a:path w="123" h="65">
                    <a:moveTo>
                      <a:pt x="123" y="60"/>
                    </a:moveTo>
                    <a:lnTo>
                      <a:pt x="0" y="0"/>
                    </a:lnTo>
                    <a:lnTo>
                      <a:pt x="0" y="4"/>
                    </a:lnTo>
                    <a:lnTo>
                      <a:pt x="123" y="65"/>
                    </a:lnTo>
                    <a:lnTo>
                      <a:pt x="123" y="60"/>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1" name="Freeform 55"/>
              <p:cNvSpPr>
                <a:spLocks/>
              </p:cNvSpPr>
              <p:nvPr/>
            </p:nvSpPr>
            <p:spPr bwMode="auto">
              <a:xfrm>
                <a:off x="2883" y="2642"/>
                <a:ext cx="123" cy="65"/>
              </a:xfrm>
              <a:custGeom>
                <a:avLst/>
                <a:gdLst>
                  <a:gd name="T0" fmla="*/ 123 w 123"/>
                  <a:gd name="T1" fmla="*/ 61 h 65"/>
                  <a:gd name="T2" fmla="*/ 0 w 123"/>
                  <a:gd name="T3" fmla="*/ 0 h 65"/>
                  <a:gd name="T4" fmla="*/ 0 w 123"/>
                  <a:gd name="T5" fmla="*/ 5 h 65"/>
                  <a:gd name="T6" fmla="*/ 123 w 123"/>
                  <a:gd name="T7" fmla="*/ 65 h 65"/>
                  <a:gd name="T8" fmla="*/ 123 w 123"/>
                  <a:gd name="T9" fmla="*/ 61 h 65"/>
                </a:gdLst>
                <a:ahLst/>
                <a:cxnLst>
                  <a:cxn ang="0">
                    <a:pos x="T0" y="T1"/>
                  </a:cxn>
                  <a:cxn ang="0">
                    <a:pos x="T2" y="T3"/>
                  </a:cxn>
                  <a:cxn ang="0">
                    <a:pos x="T4" y="T5"/>
                  </a:cxn>
                  <a:cxn ang="0">
                    <a:pos x="T6" y="T7"/>
                  </a:cxn>
                  <a:cxn ang="0">
                    <a:pos x="T8" y="T9"/>
                  </a:cxn>
                </a:cxnLst>
                <a:rect l="0" t="0" r="r" b="b"/>
                <a:pathLst>
                  <a:path w="123" h="65">
                    <a:moveTo>
                      <a:pt x="123" y="61"/>
                    </a:moveTo>
                    <a:lnTo>
                      <a:pt x="0" y="0"/>
                    </a:lnTo>
                    <a:lnTo>
                      <a:pt x="0" y="5"/>
                    </a:lnTo>
                    <a:lnTo>
                      <a:pt x="123" y="65"/>
                    </a:lnTo>
                    <a:lnTo>
                      <a:pt x="123" y="61"/>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2" name="Freeform 56"/>
              <p:cNvSpPr>
                <a:spLocks/>
              </p:cNvSpPr>
              <p:nvPr/>
            </p:nvSpPr>
            <p:spPr bwMode="auto">
              <a:xfrm>
                <a:off x="2883" y="2647"/>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D8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3" name="Freeform 57"/>
              <p:cNvSpPr>
                <a:spLocks/>
              </p:cNvSpPr>
              <p:nvPr/>
            </p:nvSpPr>
            <p:spPr bwMode="auto">
              <a:xfrm>
                <a:off x="2883" y="2651"/>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D7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4" name="Freeform 58"/>
              <p:cNvSpPr>
                <a:spLocks/>
              </p:cNvSpPr>
              <p:nvPr/>
            </p:nvSpPr>
            <p:spPr bwMode="auto">
              <a:xfrm>
                <a:off x="2883" y="2655"/>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D6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5" name="Freeform 59"/>
              <p:cNvSpPr>
                <a:spLocks/>
              </p:cNvSpPr>
              <p:nvPr/>
            </p:nvSpPr>
            <p:spPr bwMode="auto">
              <a:xfrm>
                <a:off x="2883" y="2659"/>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6" name="Freeform 60"/>
              <p:cNvSpPr>
                <a:spLocks/>
              </p:cNvSpPr>
              <p:nvPr/>
            </p:nvSpPr>
            <p:spPr bwMode="auto">
              <a:xfrm>
                <a:off x="2883" y="2663"/>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D3D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7" name="Freeform 61"/>
              <p:cNvSpPr>
                <a:spLocks/>
              </p:cNvSpPr>
              <p:nvPr/>
            </p:nvSpPr>
            <p:spPr bwMode="auto">
              <a:xfrm>
                <a:off x="2883" y="2667"/>
                <a:ext cx="123" cy="65"/>
              </a:xfrm>
              <a:custGeom>
                <a:avLst/>
                <a:gdLst>
                  <a:gd name="T0" fmla="*/ 123 w 123"/>
                  <a:gd name="T1" fmla="*/ 60 h 65"/>
                  <a:gd name="T2" fmla="*/ 0 w 123"/>
                  <a:gd name="T3" fmla="*/ 0 h 65"/>
                  <a:gd name="T4" fmla="*/ 0 w 123"/>
                  <a:gd name="T5" fmla="*/ 4 h 65"/>
                  <a:gd name="T6" fmla="*/ 123 w 123"/>
                  <a:gd name="T7" fmla="*/ 65 h 65"/>
                  <a:gd name="T8" fmla="*/ 123 w 123"/>
                  <a:gd name="T9" fmla="*/ 60 h 65"/>
                </a:gdLst>
                <a:ahLst/>
                <a:cxnLst>
                  <a:cxn ang="0">
                    <a:pos x="T0" y="T1"/>
                  </a:cxn>
                  <a:cxn ang="0">
                    <a:pos x="T2" y="T3"/>
                  </a:cxn>
                  <a:cxn ang="0">
                    <a:pos x="T4" y="T5"/>
                  </a:cxn>
                  <a:cxn ang="0">
                    <a:pos x="T6" y="T7"/>
                  </a:cxn>
                  <a:cxn ang="0">
                    <a:pos x="T8" y="T9"/>
                  </a:cxn>
                </a:cxnLst>
                <a:rect l="0" t="0" r="r" b="b"/>
                <a:pathLst>
                  <a:path w="123" h="65">
                    <a:moveTo>
                      <a:pt x="123" y="60"/>
                    </a:moveTo>
                    <a:lnTo>
                      <a:pt x="0" y="0"/>
                    </a:lnTo>
                    <a:lnTo>
                      <a:pt x="0" y="4"/>
                    </a:lnTo>
                    <a:lnTo>
                      <a:pt x="123" y="65"/>
                    </a:lnTo>
                    <a:lnTo>
                      <a:pt x="123" y="6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8" name="Freeform 62"/>
              <p:cNvSpPr>
                <a:spLocks/>
              </p:cNvSpPr>
              <p:nvPr/>
            </p:nvSpPr>
            <p:spPr bwMode="auto">
              <a:xfrm>
                <a:off x="2883" y="2671"/>
                <a:ext cx="123" cy="65"/>
              </a:xfrm>
              <a:custGeom>
                <a:avLst/>
                <a:gdLst>
                  <a:gd name="T0" fmla="*/ 123 w 123"/>
                  <a:gd name="T1" fmla="*/ 61 h 65"/>
                  <a:gd name="T2" fmla="*/ 0 w 123"/>
                  <a:gd name="T3" fmla="*/ 0 h 65"/>
                  <a:gd name="T4" fmla="*/ 0 w 123"/>
                  <a:gd name="T5" fmla="*/ 5 h 65"/>
                  <a:gd name="T6" fmla="*/ 123 w 123"/>
                  <a:gd name="T7" fmla="*/ 65 h 65"/>
                  <a:gd name="T8" fmla="*/ 123 w 123"/>
                  <a:gd name="T9" fmla="*/ 61 h 65"/>
                </a:gdLst>
                <a:ahLst/>
                <a:cxnLst>
                  <a:cxn ang="0">
                    <a:pos x="T0" y="T1"/>
                  </a:cxn>
                  <a:cxn ang="0">
                    <a:pos x="T2" y="T3"/>
                  </a:cxn>
                  <a:cxn ang="0">
                    <a:pos x="T4" y="T5"/>
                  </a:cxn>
                  <a:cxn ang="0">
                    <a:pos x="T6" y="T7"/>
                  </a:cxn>
                  <a:cxn ang="0">
                    <a:pos x="T8" y="T9"/>
                  </a:cxn>
                </a:cxnLst>
                <a:rect l="0" t="0" r="r" b="b"/>
                <a:pathLst>
                  <a:path w="123" h="65">
                    <a:moveTo>
                      <a:pt x="123" y="61"/>
                    </a:moveTo>
                    <a:lnTo>
                      <a:pt x="0" y="0"/>
                    </a:lnTo>
                    <a:lnTo>
                      <a:pt x="0" y="5"/>
                    </a:lnTo>
                    <a:lnTo>
                      <a:pt x="123" y="65"/>
                    </a:lnTo>
                    <a:lnTo>
                      <a:pt x="123" y="61"/>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9" name="Freeform 63"/>
              <p:cNvSpPr>
                <a:spLocks/>
              </p:cNvSpPr>
              <p:nvPr/>
            </p:nvSpPr>
            <p:spPr bwMode="auto">
              <a:xfrm>
                <a:off x="2883" y="2676"/>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0" name="Freeform 64"/>
              <p:cNvSpPr>
                <a:spLocks/>
              </p:cNvSpPr>
              <p:nvPr/>
            </p:nvSpPr>
            <p:spPr bwMode="auto">
              <a:xfrm>
                <a:off x="2883" y="2680"/>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C9C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1" name="Freeform 65"/>
              <p:cNvSpPr>
                <a:spLocks/>
              </p:cNvSpPr>
              <p:nvPr/>
            </p:nvSpPr>
            <p:spPr bwMode="auto">
              <a:xfrm>
                <a:off x="2883" y="2684"/>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2" name="Freeform 66"/>
              <p:cNvSpPr>
                <a:spLocks/>
              </p:cNvSpPr>
              <p:nvPr/>
            </p:nvSpPr>
            <p:spPr bwMode="auto">
              <a:xfrm>
                <a:off x="2883" y="2688"/>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3" name="Freeform 67"/>
              <p:cNvSpPr>
                <a:spLocks/>
              </p:cNvSpPr>
              <p:nvPr/>
            </p:nvSpPr>
            <p:spPr bwMode="auto">
              <a:xfrm>
                <a:off x="2883" y="2692"/>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4" name="Freeform 68"/>
              <p:cNvSpPr>
                <a:spLocks/>
              </p:cNvSpPr>
              <p:nvPr/>
            </p:nvSpPr>
            <p:spPr bwMode="auto">
              <a:xfrm>
                <a:off x="2883" y="2696"/>
                <a:ext cx="123" cy="65"/>
              </a:xfrm>
              <a:custGeom>
                <a:avLst/>
                <a:gdLst>
                  <a:gd name="T0" fmla="*/ 123 w 123"/>
                  <a:gd name="T1" fmla="*/ 60 h 65"/>
                  <a:gd name="T2" fmla="*/ 0 w 123"/>
                  <a:gd name="T3" fmla="*/ 0 h 65"/>
                  <a:gd name="T4" fmla="*/ 0 w 123"/>
                  <a:gd name="T5" fmla="*/ 4 h 65"/>
                  <a:gd name="T6" fmla="*/ 123 w 123"/>
                  <a:gd name="T7" fmla="*/ 65 h 65"/>
                  <a:gd name="T8" fmla="*/ 123 w 123"/>
                  <a:gd name="T9" fmla="*/ 60 h 65"/>
                </a:gdLst>
                <a:ahLst/>
                <a:cxnLst>
                  <a:cxn ang="0">
                    <a:pos x="T0" y="T1"/>
                  </a:cxn>
                  <a:cxn ang="0">
                    <a:pos x="T2" y="T3"/>
                  </a:cxn>
                  <a:cxn ang="0">
                    <a:pos x="T4" y="T5"/>
                  </a:cxn>
                  <a:cxn ang="0">
                    <a:pos x="T6" y="T7"/>
                  </a:cxn>
                  <a:cxn ang="0">
                    <a:pos x="T8" y="T9"/>
                  </a:cxn>
                </a:cxnLst>
                <a:rect l="0" t="0" r="r" b="b"/>
                <a:pathLst>
                  <a:path w="123" h="65">
                    <a:moveTo>
                      <a:pt x="123" y="60"/>
                    </a:moveTo>
                    <a:lnTo>
                      <a:pt x="0" y="0"/>
                    </a:lnTo>
                    <a:lnTo>
                      <a:pt x="0" y="4"/>
                    </a:lnTo>
                    <a:lnTo>
                      <a:pt x="123" y="65"/>
                    </a:lnTo>
                    <a:lnTo>
                      <a:pt x="123" y="60"/>
                    </a:lnTo>
                    <a:close/>
                  </a:path>
                </a:pathLst>
              </a:custGeom>
              <a:solidFill>
                <a:srgbClr val="BCB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5" name="Freeform 69"/>
              <p:cNvSpPr>
                <a:spLocks/>
              </p:cNvSpPr>
              <p:nvPr/>
            </p:nvSpPr>
            <p:spPr bwMode="auto">
              <a:xfrm>
                <a:off x="2883" y="2700"/>
                <a:ext cx="123" cy="65"/>
              </a:xfrm>
              <a:custGeom>
                <a:avLst/>
                <a:gdLst>
                  <a:gd name="T0" fmla="*/ 123 w 123"/>
                  <a:gd name="T1" fmla="*/ 61 h 65"/>
                  <a:gd name="T2" fmla="*/ 0 w 123"/>
                  <a:gd name="T3" fmla="*/ 0 h 65"/>
                  <a:gd name="T4" fmla="*/ 0 w 123"/>
                  <a:gd name="T5" fmla="*/ 5 h 65"/>
                  <a:gd name="T6" fmla="*/ 123 w 123"/>
                  <a:gd name="T7" fmla="*/ 65 h 65"/>
                  <a:gd name="T8" fmla="*/ 123 w 123"/>
                  <a:gd name="T9" fmla="*/ 61 h 65"/>
                </a:gdLst>
                <a:ahLst/>
                <a:cxnLst>
                  <a:cxn ang="0">
                    <a:pos x="T0" y="T1"/>
                  </a:cxn>
                  <a:cxn ang="0">
                    <a:pos x="T2" y="T3"/>
                  </a:cxn>
                  <a:cxn ang="0">
                    <a:pos x="T4" y="T5"/>
                  </a:cxn>
                  <a:cxn ang="0">
                    <a:pos x="T6" y="T7"/>
                  </a:cxn>
                  <a:cxn ang="0">
                    <a:pos x="T8" y="T9"/>
                  </a:cxn>
                </a:cxnLst>
                <a:rect l="0" t="0" r="r" b="b"/>
                <a:pathLst>
                  <a:path w="123" h="65">
                    <a:moveTo>
                      <a:pt x="123" y="61"/>
                    </a:moveTo>
                    <a:lnTo>
                      <a:pt x="0" y="0"/>
                    </a:lnTo>
                    <a:lnTo>
                      <a:pt x="0" y="5"/>
                    </a:lnTo>
                    <a:lnTo>
                      <a:pt x="123" y="65"/>
                    </a:lnTo>
                    <a:lnTo>
                      <a:pt x="123" y="61"/>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6" name="Freeform 70"/>
              <p:cNvSpPr>
                <a:spLocks/>
              </p:cNvSpPr>
              <p:nvPr/>
            </p:nvSpPr>
            <p:spPr bwMode="auto">
              <a:xfrm>
                <a:off x="2883" y="2705"/>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7" name="Freeform 71"/>
              <p:cNvSpPr>
                <a:spLocks/>
              </p:cNvSpPr>
              <p:nvPr/>
            </p:nvSpPr>
            <p:spPr bwMode="auto">
              <a:xfrm>
                <a:off x="2883" y="2709"/>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B1B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8" name="Freeform 72"/>
              <p:cNvSpPr>
                <a:spLocks/>
              </p:cNvSpPr>
              <p:nvPr/>
            </p:nvSpPr>
            <p:spPr bwMode="auto">
              <a:xfrm>
                <a:off x="2883" y="2713"/>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9" name="Freeform 73"/>
              <p:cNvSpPr>
                <a:spLocks/>
              </p:cNvSpPr>
              <p:nvPr/>
            </p:nvSpPr>
            <p:spPr bwMode="auto">
              <a:xfrm>
                <a:off x="2883" y="2717"/>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AAA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0" name="Freeform 74"/>
              <p:cNvSpPr>
                <a:spLocks/>
              </p:cNvSpPr>
              <p:nvPr/>
            </p:nvSpPr>
            <p:spPr bwMode="auto">
              <a:xfrm>
                <a:off x="2883" y="2721"/>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1" name="Freeform 75"/>
              <p:cNvSpPr>
                <a:spLocks/>
              </p:cNvSpPr>
              <p:nvPr/>
            </p:nvSpPr>
            <p:spPr bwMode="auto">
              <a:xfrm>
                <a:off x="2883" y="2725"/>
                <a:ext cx="123" cy="65"/>
              </a:xfrm>
              <a:custGeom>
                <a:avLst/>
                <a:gdLst>
                  <a:gd name="T0" fmla="*/ 123 w 123"/>
                  <a:gd name="T1" fmla="*/ 60 h 65"/>
                  <a:gd name="T2" fmla="*/ 0 w 123"/>
                  <a:gd name="T3" fmla="*/ 0 h 65"/>
                  <a:gd name="T4" fmla="*/ 0 w 123"/>
                  <a:gd name="T5" fmla="*/ 4 h 65"/>
                  <a:gd name="T6" fmla="*/ 123 w 123"/>
                  <a:gd name="T7" fmla="*/ 65 h 65"/>
                  <a:gd name="T8" fmla="*/ 123 w 123"/>
                  <a:gd name="T9" fmla="*/ 60 h 65"/>
                </a:gdLst>
                <a:ahLst/>
                <a:cxnLst>
                  <a:cxn ang="0">
                    <a:pos x="T0" y="T1"/>
                  </a:cxn>
                  <a:cxn ang="0">
                    <a:pos x="T2" y="T3"/>
                  </a:cxn>
                  <a:cxn ang="0">
                    <a:pos x="T4" y="T5"/>
                  </a:cxn>
                  <a:cxn ang="0">
                    <a:pos x="T6" y="T7"/>
                  </a:cxn>
                  <a:cxn ang="0">
                    <a:pos x="T8" y="T9"/>
                  </a:cxn>
                </a:cxnLst>
                <a:rect l="0" t="0" r="r" b="b"/>
                <a:pathLst>
                  <a:path w="123" h="65">
                    <a:moveTo>
                      <a:pt x="123" y="60"/>
                    </a:moveTo>
                    <a:lnTo>
                      <a:pt x="0" y="0"/>
                    </a:lnTo>
                    <a:lnTo>
                      <a:pt x="0" y="4"/>
                    </a:lnTo>
                    <a:lnTo>
                      <a:pt x="123" y="65"/>
                    </a:lnTo>
                    <a:lnTo>
                      <a:pt x="123" y="60"/>
                    </a:lnTo>
                    <a:close/>
                  </a:path>
                </a:pathLst>
              </a:custGeom>
              <a:solidFill>
                <a:srgbClr val="A4A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2" name="Freeform 76"/>
              <p:cNvSpPr>
                <a:spLocks/>
              </p:cNvSpPr>
              <p:nvPr/>
            </p:nvSpPr>
            <p:spPr bwMode="auto">
              <a:xfrm>
                <a:off x="2883" y="2729"/>
                <a:ext cx="123" cy="65"/>
              </a:xfrm>
              <a:custGeom>
                <a:avLst/>
                <a:gdLst>
                  <a:gd name="T0" fmla="*/ 123 w 123"/>
                  <a:gd name="T1" fmla="*/ 61 h 65"/>
                  <a:gd name="T2" fmla="*/ 0 w 123"/>
                  <a:gd name="T3" fmla="*/ 0 h 65"/>
                  <a:gd name="T4" fmla="*/ 0 w 123"/>
                  <a:gd name="T5" fmla="*/ 5 h 65"/>
                  <a:gd name="T6" fmla="*/ 123 w 123"/>
                  <a:gd name="T7" fmla="*/ 65 h 65"/>
                  <a:gd name="T8" fmla="*/ 123 w 123"/>
                  <a:gd name="T9" fmla="*/ 61 h 65"/>
                </a:gdLst>
                <a:ahLst/>
                <a:cxnLst>
                  <a:cxn ang="0">
                    <a:pos x="T0" y="T1"/>
                  </a:cxn>
                  <a:cxn ang="0">
                    <a:pos x="T2" y="T3"/>
                  </a:cxn>
                  <a:cxn ang="0">
                    <a:pos x="T4" y="T5"/>
                  </a:cxn>
                  <a:cxn ang="0">
                    <a:pos x="T6" y="T7"/>
                  </a:cxn>
                  <a:cxn ang="0">
                    <a:pos x="T8" y="T9"/>
                  </a:cxn>
                </a:cxnLst>
                <a:rect l="0" t="0" r="r" b="b"/>
                <a:pathLst>
                  <a:path w="123" h="65">
                    <a:moveTo>
                      <a:pt x="123" y="61"/>
                    </a:moveTo>
                    <a:lnTo>
                      <a:pt x="0" y="0"/>
                    </a:lnTo>
                    <a:lnTo>
                      <a:pt x="0" y="5"/>
                    </a:lnTo>
                    <a:lnTo>
                      <a:pt x="123" y="65"/>
                    </a:lnTo>
                    <a:lnTo>
                      <a:pt x="123" y="61"/>
                    </a:lnTo>
                    <a:close/>
                  </a:path>
                </a:pathLst>
              </a:custGeom>
              <a:solidFill>
                <a:srgbClr val="A1A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3" name="Freeform 77"/>
              <p:cNvSpPr>
                <a:spLocks/>
              </p:cNvSpPr>
              <p:nvPr/>
            </p:nvSpPr>
            <p:spPr bwMode="auto">
              <a:xfrm>
                <a:off x="2883" y="2734"/>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9F9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4" name="Freeform 78"/>
              <p:cNvSpPr>
                <a:spLocks/>
              </p:cNvSpPr>
              <p:nvPr/>
            </p:nvSpPr>
            <p:spPr bwMode="auto">
              <a:xfrm>
                <a:off x="2883" y="2738"/>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9D9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5" name="Freeform 79"/>
              <p:cNvSpPr>
                <a:spLocks/>
              </p:cNvSpPr>
              <p:nvPr/>
            </p:nvSpPr>
            <p:spPr bwMode="auto">
              <a:xfrm>
                <a:off x="2883" y="2742"/>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6" name="Freeform 80"/>
              <p:cNvSpPr>
                <a:spLocks/>
              </p:cNvSpPr>
              <p:nvPr/>
            </p:nvSpPr>
            <p:spPr bwMode="auto">
              <a:xfrm>
                <a:off x="2883" y="2746"/>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9B9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7" name="Freeform 81"/>
              <p:cNvSpPr>
                <a:spLocks/>
              </p:cNvSpPr>
              <p:nvPr/>
            </p:nvSpPr>
            <p:spPr bwMode="auto">
              <a:xfrm>
                <a:off x="2883" y="2750"/>
                <a:ext cx="123" cy="64"/>
              </a:xfrm>
              <a:custGeom>
                <a:avLst/>
                <a:gdLst>
                  <a:gd name="T0" fmla="*/ 123 w 123"/>
                  <a:gd name="T1" fmla="*/ 60 h 64"/>
                  <a:gd name="T2" fmla="*/ 0 w 123"/>
                  <a:gd name="T3" fmla="*/ 0 h 64"/>
                  <a:gd name="T4" fmla="*/ 0 w 123"/>
                  <a:gd name="T5" fmla="*/ 4 h 64"/>
                  <a:gd name="T6" fmla="*/ 123 w 123"/>
                  <a:gd name="T7" fmla="*/ 64 h 64"/>
                  <a:gd name="T8" fmla="*/ 123 w 123"/>
                  <a:gd name="T9" fmla="*/ 60 h 64"/>
                </a:gdLst>
                <a:ahLst/>
                <a:cxnLst>
                  <a:cxn ang="0">
                    <a:pos x="T0" y="T1"/>
                  </a:cxn>
                  <a:cxn ang="0">
                    <a:pos x="T2" y="T3"/>
                  </a:cxn>
                  <a:cxn ang="0">
                    <a:pos x="T4" y="T5"/>
                  </a:cxn>
                  <a:cxn ang="0">
                    <a:pos x="T6" y="T7"/>
                  </a:cxn>
                  <a:cxn ang="0">
                    <a:pos x="T8" y="T9"/>
                  </a:cxn>
                </a:cxnLst>
                <a:rect l="0" t="0" r="r" b="b"/>
                <a:pathLst>
                  <a:path w="123" h="64">
                    <a:moveTo>
                      <a:pt x="123" y="60"/>
                    </a:moveTo>
                    <a:lnTo>
                      <a:pt x="0" y="0"/>
                    </a:lnTo>
                    <a:lnTo>
                      <a:pt x="0" y="4"/>
                    </a:lnTo>
                    <a:lnTo>
                      <a:pt x="123" y="64"/>
                    </a:lnTo>
                    <a:lnTo>
                      <a:pt x="123" y="60"/>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8" name="Freeform 82"/>
              <p:cNvSpPr>
                <a:spLocks/>
              </p:cNvSpPr>
              <p:nvPr/>
            </p:nvSpPr>
            <p:spPr bwMode="auto">
              <a:xfrm>
                <a:off x="2883" y="2754"/>
                <a:ext cx="123" cy="65"/>
              </a:xfrm>
              <a:custGeom>
                <a:avLst/>
                <a:gdLst>
                  <a:gd name="T0" fmla="*/ 123 w 123"/>
                  <a:gd name="T1" fmla="*/ 60 h 65"/>
                  <a:gd name="T2" fmla="*/ 0 w 123"/>
                  <a:gd name="T3" fmla="*/ 0 h 65"/>
                  <a:gd name="T4" fmla="*/ 0 w 123"/>
                  <a:gd name="T5" fmla="*/ 5 h 65"/>
                  <a:gd name="T6" fmla="*/ 123 w 123"/>
                  <a:gd name="T7" fmla="*/ 65 h 65"/>
                  <a:gd name="T8" fmla="*/ 123 w 123"/>
                  <a:gd name="T9" fmla="*/ 60 h 65"/>
                </a:gdLst>
                <a:ahLst/>
                <a:cxnLst>
                  <a:cxn ang="0">
                    <a:pos x="T0" y="T1"/>
                  </a:cxn>
                  <a:cxn ang="0">
                    <a:pos x="T2" y="T3"/>
                  </a:cxn>
                  <a:cxn ang="0">
                    <a:pos x="T4" y="T5"/>
                  </a:cxn>
                  <a:cxn ang="0">
                    <a:pos x="T6" y="T7"/>
                  </a:cxn>
                  <a:cxn ang="0">
                    <a:pos x="T8" y="T9"/>
                  </a:cxn>
                </a:cxnLst>
                <a:rect l="0" t="0" r="r" b="b"/>
                <a:pathLst>
                  <a:path w="123" h="65">
                    <a:moveTo>
                      <a:pt x="123" y="60"/>
                    </a:moveTo>
                    <a:lnTo>
                      <a:pt x="0" y="0"/>
                    </a:lnTo>
                    <a:lnTo>
                      <a:pt x="0" y="5"/>
                    </a:lnTo>
                    <a:lnTo>
                      <a:pt x="123" y="65"/>
                    </a:lnTo>
                    <a:lnTo>
                      <a:pt x="123" y="60"/>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9" name="Freeform 83"/>
              <p:cNvSpPr>
                <a:spLocks/>
              </p:cNvSpPr>
              <p:nvPr/>
            </p:nvSpPr>
            <p:spPr bwMode="auto">
              <a:xfrm>
                <a:off x="2883" y="2759"/>
                <a:ext cx="123" cy="60"/>
              </a:xfrm>
              <a:custGeom>
                <a:avLst/>
                <a:gdLst>
                  <a:gd name="T0" fmla="*/ 123 w 123"/>
                  <a:gd name="T1" fmla="*/ 60 h 60"/>
                  <a:gd name="T2" fmla="*/ 0 w 123"/>
                  <a:gd name="T3" fmla="*/ 0 h 60"/>
                  <a:gd name="T4" fmla="*/ 0 w 123"/>
                  <a:gd name="T5" fmla="*/ 0 h 60"/>
                  <a:gd name="T6" fmla="*/ 123 w 123"/>
                  <a:gd name="T7" fmla="*/ 60 h 60"/>
                </a:gdLst>
                <a:ahLst/>
                <a:cxnLst>
                  <a:cxn ang="0">
                    <a:pos x="T0" y="T1"/>
                  </a:cxn>
                  <a:cxn ang="0">
                    <a:pos x="T2" y="T3"/>
                  </a:cxn>
                  <a:cxn ang="0">
                    <a:pos x="T4" y="T5"/>
                  </a:cxn>
                  <a:cxn ang="0">
                    <a:pos x="T6" y="T7"/>
                  </a:cxn>
                </a:cxnLst>
                <a:rect l="0" t="0" r="r" b="b"/>
                <a:pathLst>
                  <a:path w="123" h="60">
                    <a:moveTo>
                      <a:pt x="123" y="60"/>
                    </a:moveTo>
                    <a:lnTo>
                      <a:pt x="0" y="0"/>
                    </a:lnTo>
                    <a:lnTo>
                      <a:pt x="0" y="0"/>
                    </a:lnTo>
                    <a:lnTo>
                      <a:pt x="123" y="60"/>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20" name="Freeform 85"/>
            <p:cNvSpPr>
              <a:spLocks/>
            </p:cNvSpPr>
            <p:nvPr/>
          </p:nvSpPr>
          <p:spPr bwMode="auto">
            <a:xfrm>
              <a:off x="4768850" y="4279900"/>
              <a:ext cx="131763" cy="95250"/>
            </a:xfrm>
            <a:custGeom>
              <a:avLst/>
              <a:gdLst>
                <a:gd name="T0" fmla="*/ 83 w 83"/>
                <a:gd name="T1" fmla="*/ 0 h 60"/>
                <a:gd name="T2" fmla="*/ 83 w 83"/>
                <a:gd name="T3" fmla="*/ 27 h 60"/>
                <a:gd name="T4" fmla="*/ 0 w 83"/>
                <a:gd name="T5" fmla="*/ 60 h 60"/>
                <a:gd name="T6" fmla="*/ 0 w 83"/>
                <a:gd name="T7" fmla="*/ 29 h 60"/>
                <a:gd name="T8" fmla="*/ 83 w 83"/>
                <a:gd name="T9" fmla="*/ 0 h 60"/>
              </a:gdLst>
              <a:ahLst/>
              <a:cxnLst>
                <a:cxn ang="0">
                  <a:pos x="T0" y="T1"/>
                </a:cxn>
                <a:cxn ang="0">
                  <a:pos x="T2" y="T3"/>
                </a:cxn>
                <a:cxn ang="0">
                  <a:pos x="T4" y="T5"/>
                </a:cxn>
                <a:cxn ang="0">
                  <a:pos x="T6" y="T7"/>
                </a:cxn>
                <a:cxn ang="0">
                  <a:pos x="T8" y="T9"/>
                </a:cxn>
              </a:cxnLst>
              <a:rect l="0" t="0" r="r" b="b"/>
              <a:pathLst>
                <a:path w="83" h="60">
                  <a:moveTo>
                    <a:pt x="83" y="0"/>
                  </a:moveTo>
                  <a:lnTo>
                    <a:pt x="83" y="27"/>
                  </a:lnTo>
                  <a:lnTo>
                    <a:pt x="0" y="60"/>
                  </a:lnTo>
                  <a:lnTo>
                    <a:pt x="0" y="29"/>
                  </a:lnTo>
                  <a:lnTo>
                    <a:pt x="83" y="0"/>
                  </a:lnTo>
                  <a:close/>
                </a:path>
              </a:pathLst>
            </a:custGeom>
            <a:solidFill>
              <a:srgbClr val="858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21" name="Freeform 86"/>
            <p:cNvSpPr>
              <a:spLocks/>
            </p:cNvSpPr>
            <p:nvPr/>
          </p:nvSpPr>
          <p:spPr bwMode="auto">
            <a:xfrm>
              <a:off x="4579938" y="4244975"/>
              <a:ext cx="323850" cy="84138"/>
            </a:xfrm>
            <a:custGeom>
              <a:avLst/>
              <a:gdLst>
                <a:gd name="T0" fmla="*/ 0 w 204"/>
                <a:gd name="T1" fmla="*/ 26 h 53"/>
                <a:gd name="T2" fmla="*/ 119 w 204"/>
                <a:gd name="T3" fmla="*/ 53 h 53"/>
                <a:gd name="T4" fmla="*/ 204 w 204"/>
                <a:gd name="T5" fmla="*/ 22 h 53"/>
                <a:gd name="T6" fmla="*/ 76 w 204"/>
                <a:gd name="T7" fmla="*/ 0 h 53"/>
                <a:gd name="T8" fmla="*/ 0 w 204"/>
                <a:gd name="T9" fmla="*/ 26 h 53"/>
              </a:gdLst>
              <a:ahLst/>
              <a:cxnLst>
                <a:cxn ang="0">
                  <a:pos x="T0" y="T1"/>
                </a:cxn>
                <a:cxn ang="0">
                  <a:pos x="T2" y="T3"/>
                </a:cxn>
                <a:cxn ang="0">
                  <a:pos x="T4" y="T5"/>
                </a:cxn>
                <a:cxn ang="0">
                  <a:pos x="T6" y="T7"/>
                </a:cxn>
                <a:cxn ang="0">
                  <a:pos x="T8" y="T9"/>
                </a:cxn>
              </a:cxnLst>
              <a:rect l="0" t="0" r="r" b="b"/>
              <a:pathLst>
                <a:path w="204" h="53">
                  <a:moveTo>
                    <a:pt x="0" y="26"/>
                  </a:moveTo>
                  <a:lnTo>
                    <a:pt x="119" y="53"/>
                  </a:lnTo>
                  <a:lnTo>
                    <a:pt x="204" y="22"/>
                  </a:lnTo>
                  <a:lnTo>
                    <a:pt x="76" y="0"/>
                  </a:lnTo>
                  <a:lnTo>
                    <a:pt x="0" y="26"/>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122" name="Group 89"/>
            <p:cNvGrpSpPr>
              <a:grpSpLocks/>
            </p:cNvGrpSpPr>
            <p:nvPr/>
          </p:nvGrpSpPr>
          <p:grpSpPr bwMode="auto">
            <a:xfrm>
              <a:off x="4791075" y="4921250"/>
              <a:ext cx="723900" cy="138113"/>
              <a:chOff x="3018" y="3100"/>
              <a:chExt cx="456" cy="87"/>
            </a:xfrm>
          </p:grpSpPr>
          <p:sp>
            <p:nvSpPr>
              <p:cNvPr id="2123" name="Line 87"/>
              <p:cNvSpPr>
                <a:spLocks noChangeShapeType="1"/>
              </p:cNvSpPr>
              <p:nvPr/>
            </p:nvSpPr>
            <p:spPr bwMode="auto">
              <a:xfrm>
                <a:off x="3030" y="3100"/>
                <a:ext cx="444" cy="77"/>
              </a:xfrm>
              <a:prstGeom prst="line">
                <a:avLst/>
              </a:prstGeom>
              <a:noFill/>
              <a:ln w="26988">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4" name="Line 88"/>
              <p:cNvSpPr>
                <a:spLocks noChangeShapeType="1"/>
              </p:cNvSpPr>
              <p:nvPr/>
            </p:nvSpPr>
            <p:spPr bwMode="auto">
              <a:xfrm>
                <a:off x="3018" y="3111"/>
                <a:ext cx="444" cy="76"/>
              </a:xfrm>
              <a:prstGeom prst="line">
                <a:avLst/>
              </a:prstGeom>
              <a:noFill/>
              <a:ln w="26988">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25" name="Group 92"/>
            <p:cNvGrpSpPr>
              <a:grpSpLocks/>
            </p:cNvGrpSpPr>
            <p:nvPr/>
          </p:nvGrpSpPr>
          <p:grpSpPr bwMode="auto">
            <a:xfrm>
              <a:off x="4795838" y="4395788"/>
              <a:ext cx="19050" cy="539750"/>
              <a:chOff x="3021" y="2769"/>
              <a:chExt cx="12" cy="340"/>
            </a:xfrm>
          </p:grpSpPr>
          <p:sp>
            <p:nvSpPr>
              <p:cNvPr id="2126" name="Line 90"/>
              <p:cNvSpPr>
                <a:spLocks noChangeShapeType="1"/>
              </p:cNvSpPr>
              <p:nvPr/>
            </p:nvSpPr>
            <p:spPr bwMode="auto">
              <a:xfrm flipV="1">
                <a:off x="3032" y="2769"/>
                <a:ext cx="1" cy="329"/>
              </a:xfrm>
              <a:prstGeom prst="line">
                <a:avLst/>
              </a:prstGeom>
              <a:noFill/>
              <a:ln w="26988">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7" name="Line 91"/>
              <p:cNvSpPr>
                <a:spLocks noChangeShapeType="1"/>
              </p:cNvSpPr>
              <p:nvPr/>
            </p:nvSpPr>
            <p:spPr bwMode="auto">
              <a:xfrm flipV="1">
                <a:off x="3021" y="2779"/>
                <a:ext cx="1" cy="330"/>
              </a:xfrm>
              <a:prstGeom prst="line">
                <a:avLst/>
              </a:prstGeom>
              <a:noFill/>
              <a:ln w="26988">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28" name="Group 95"/>
            <p:cNvGrpSpPr>
              <a:grpSpLocks/>
            </p:cNvGrpSpPr>
            <p:nvPr/>
          </p:nvGrpSpPr>
          <p:grpSpPr bwMode="auto">
            <a:xfrm>
              <a:off x="4884738" y="4441825"/>
              <a:ext cx="20637" cy="503238"/>
              <a:chOff x="3077" y="2798"/>
              <a:chExt cx="13" cy="317"/>
            </a:xfrm>
          </p:grpSpPr>
          <p:sp>
            <p:nvSpPr>
              <p:cNvPr id="2129" name="Line 93"/>
              <p:cNvSpPr>
                <a:spLocks noChangeShapeType="1"/>
              </p:cNvSpPr>
              <p:nvPr/>
            </p:nvSpPr>
            <p:spPr bwMode="auto">
              <a:xfrm flipV="1">
                <a:off x="3089" y="2798"/>
                <a:ext cx="1" cy="306"/>
              </a:xfrm>
              <a:prstGeom prst="line">
                <a:avLst/>
              </a:prstGeom>
              <a:noFill/>
              <a:ln w="26988">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 name="Line 94"/>
              <p:cNvSpPr>
                <a:spLocks noChangeShapeType="1"/>
              </p:cNvSpPr>
              <p:nvPr/>
            </p:nvSpPr>
            <p:spPr bwMode="auto">
              <a:xfrm flipV="1">
                <a:off x="3077" y="2808"/>
                <a:ext cx="1" cy="307"/>
              </a:xfrm>
              <a:prstGeom prst="line">
                <a:avLst/>
              </a:prstGeom>
              <a:noFill/>
              <a:ln w="26988">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31" name="Group 98"/>
            <p:cNvGrpSpPr>
              <a:grpSpLocks/>
            </p:cNvGrpSpPr>
            <p:nvPr/>
          </p:nvGrpSpPr>
          <p:grpSpPr bwMode="auto">
            <a:xfrm>
              <a:off x="4964113" y="4467225"/>
              <a:ext cx="20637" cy="493713"/>
              <a:chOff x="3127" y="2814"/>
              <a:chExt cx="13" cy="311"/>
            </a:xfrm>
          </p:grpSpPr>
          <p:sp>
            <p:nvSpPr>
              <p:cNvPr id="2132" name="Line 96"/>
              <p:cNvSpPr>
                <a:spLocks noChangeShapeType="1"/>
              </p:cNvSpPr>
              <p:nvPr/>
            </p:nvSpPr>
            <p:spPr bwMode="auto">
              <a:xfrm flipV="1">
                <a:off x="3139" y="2814"/>
                <a:ext cx="1" cy="301"/>
              </a:xfrm>
              <a:prstGeom prst="line">
                <a:avLst/>
              </a:prstGeom>
              <a:noFill/>
              <a:ln w="26988">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3" name="Line 97"/>
              <p:cNvSpPr>
                <a:spLocks noChangeShapeType="1"/>
              </p:cNvSpPr>
              <p:nvPr/>
            </p:nvSpPr>
            <p:spPr bwMode="auto">
              <a:xfrm flipV="1">
                <a:off x="3127" y="2825"/>
                <a:ext cx="1" cy="300"/>
              </a:xfrm>
              <a:prstGeom prst="line">
                <a:avLst/>
              </a:prstGeom>
              <a:noFill/>
              <a:ln w="26988">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34" name="Group 101"/>
            <p:cNvGrpSpPr>
              <a:grpSpLocks/>
            </p:cNvGrpSpPr>
            <p:nvPr/>
          </p:nvGrpSpPr>
          <p:grpSpPr bwMode="auto">
            <a:xfrm>
              <a:off x="5062538" y="4484688"/>
              <a:ext cx="20637" cy="496887"/>
              <a:chOff x="3189" y="2825"/>
              <a:chExt cx="13" cy="313"/>
            </a:xfrm>
          </p:grpSpPr>
          <p:sp>
            <p:nvSpPr>
              <p:cNvPr id="2135" name="Line 99"/>
              <p:cNvSpPr>
                <a:spLocks noChangeShapeType="1"/>
              </p:cNvSpPr>
              <p:nvPr/>
            </p:nvSpPr>
            <p:spPr bwMode="auto">
              <a:xfrm flipV="1">
                <a:off x="3201" y="2825"/>
                <a:ext cx="1" cy="302"/>
              </a:xfrm>
              <a:prstGeom prst="line">
                <a:avLst/>
              </a:prstGeom>
              <a:noFill/>
              <a:ln w="26988">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 name="Line 100"/>
              <p:cNvSpPr>
                <a:spLocks noChangeShapeType="1"/>
              </p:cNvSpPr>
              <p:nvPr/>
            </p:nvSpPr>
            <p:spPr bwMode="auto">
              <a:xfrm flipV="1">
                <a:off x="3189" y="2835"/>
                <a:ext cx="1" cy="303"/>
              </a:xfrm>
              <a:prstGeom prst="line">
                <a:avLst/>
              </a:prstGeom>
              <a:noFill/>
              <a:ln w="26988">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37" name="Group 104"/>
            <p:cNvGrpSpPr>
              <a:grpSpLocks/>
            </p:cNvGrpSpPr>
            <p:nvPr/>
          </p:nvGrpSpPr>
          <p:grpSpPr bwMode="auto">
            <a:xfrm>
              <a:off x="5172075" y="4487863"/>
              <a:ext cx="20638" cy="509587"/>
              <a:chOff x="3258" y="2827"/>
              <a:chExt cx="13" cy="321"/>
            </a:xfrm>
          </p:grpSpPr>
          <p:sp>
            <p:nvSpPr>
              <p:cNvPr id="2138" name="Line 102"/>
              <p:cNvSpPr>
                <a:spLocks noChangeShapeType="1"/>
              </p:cNvSpPr>
              <p:nvPr/>
            </p:nvSpPr>
            <p:spPr bwMode="auto">
              <a:xfrm flipV="1">
                <a:off x="3270" y="2827"/>
                <a:ext cx="1" cy="311"/>
              </a:xfrm>
              <a:prstGeom prst="line">
                <a:avLst/>
              </a:prstGeom>
              <a:noFill/>
              <a:ln w="26988">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9" name="Line 103"/>
              <p:cNvSpPr>
                <a:spLocks noChangeShapeType="1"/>
              </p:cNvSpPr>
              <p:nvPr/>
            </p:nvSpPr>
            <p:spPr bwMode="auto">
              <a:xfrm flipV="1">
                <a:off x="3258" y="2837"/>
                <a:ext cx="1" cy="311"/>
              </a:xfrm>
              <a:prstGeom prst="line">
                <a:avLst/>
              </a:prstGeom>
              <a:noFill/>
              <a:ln w="26988">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40" name="Group 107"/>
            <p:cNvGrpSpPr>
              <a:grpSpLocks/>
            </p:cNvGrpSpPr>
            <p:nvPr/>
          </p:nvGrpSpPr>
          <p:grpSpPr bwMode="auto">
            <a:xfrm>
              <a:off x="5273675" y="4487863"/>
              <a:ext cx="20638" cy="525462"/>
              <a:chOff x="3322" y="2827"/>
              <a:chExt cx="13" cy="331"/>
            </a:xfrm>
          </p:grpSpPr>
          <p:sp>
            <p:nvSpPr>
              <p:cNvPr id="2141" name="Line 105"/>
              <p:cNvSpPr>
                <a:spLocks noChangeShapeType="1"/>
              </p:cNvSpPr>
              <p:nvPr/>
            </p:nvSpPr>
            <p:spPr bwMode="auto">
              <a:xfrm flipV="1">
                <a:off x="3334" y="2827"/>
                <a:ext cx="1" cy="321"/>
              </a:xfrm>
              <a:prstGeom prst="line">
                <a:avLst/>
              </a:prstGeom>
              <a:noFill/>
              <a:ln w="26988">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2" name="Line 106"/>
              <p:cNvSpPr>
                <a:spLocks noChangeShapeType="1"/>
              </p:cNvSpPr>
              <p:nvPr/>
            </p:nvSpPr>
            <p:spPr bwMode="auto">
              <a:xfrm flipV="1">
                <a:off x="3322" y="2837"/>
                <a:ext cx="1" cy="321"/>
              </a:xfrm>
              <a:prstGeom prst="line">
                <a:avLst/>
              </a:prstGeom>
              <a:noFill/>
              <a:ln w="26988">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43" name="Group 110"/>
            <p:cNvGrpSpPr>
              <a:grpSpLocks/>
            </p:cNvGrpSpPr>
            <p:nvPr/>
          </p:nvGrpSpPr>
          <p:grpSpPr bwMode="auto">
            <a:xfrm>
              <a:off x="5389563" y="4478338"/>
              <a:ext cx="20637" cy="558800"/>
              <a:chOff x="3395" y="2821"/>
              <a:chExt cx="13" cy="352"/>
            </a:xfrm>
          </p:grpSpPr>
          <p:sp>
            <p:nvSpPr>
              <p:cNvPr id="2144" name="Line 108"/>
              <p:cNvSpPr>
                <a:spLocks noChangeShapeType="1"/>
              </p:cNvSpPr>
              <p:nvPr/>
            </p:nvSpPr>
            <p:spPr bwMode="auto">
              <a:xfrm flipV="1">
                <a:off x="3407" y="2821"/>
                <a:ext cx="1" cy="341"/>
              </a:xfrm>
              <a:prstGeom prst="line">
                <a:avLst/>
              </a:prstGeom>
              <a:noFill/>
              <a:ln w="26988">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5" name="Line 109"/>
              <p:cNvSpPr>
                <a:spLocks noChangeShapeType="1"/>
              </p:cNvSpPr>
              <p:nvPr/>
            </p:nvSpPr>
            <p:spPr bwMode="auto">
              <a:xfrm flipV="1">
                <a:off x="3395" y="2831"/>
                <a:ext cx="1" cy="342"/>
              </a:xfrm>
              <a:prstGeom prst="line">
                <a:avLst/>
              </a:prstGeom>
              <a:noFill/>
              <a:ln w="26988">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46" name="Group 113"/>
            <p:cNvGrpSpPr>
              <a:grpSpLocks/>
            </p:cNvGrpSpPr>
            <p:nvPr/>
          </p:nvGrpSpPr>
          <p:grpSpPr bwMode="auto">
            <a:xfrm>
              <a:off x="5503863" y="4445000"/>
              <a:ext cx="19050" cy="611188"/>
              <a:chOff x="3467" y="2800"/>
              <a:chExt cx="12" cy="385"/>
            </a:xfrm>
          </p:grpSpPr>
          <p:sp>
            <p:nvSpPr>
              <p:cNvPr id="2147" name="Line 111"/>
              <p:cNvSpPr>
                <a:spLocks noChangeShapeType="1"/>
              </p:cNvSpPr>
              <p:nvPr/>
            </p:nvSpPr>
            <p:spPr bwMode="auto">
              <a:xfrm flipV="1">
                <a:off x="3478" y="2800"/>
                <a:ext cx="1" cy="375"/>
              </a:xfrm>
              <a:prstGeom prst="line">
                <a:avLst/>
              </a:prstGeom>
              <a:noFill/>
              <a:ln w="26988">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8" name="Line 112"/>
              <p:cNvSpPr>
                <a:spLocks noChangeShapeType="1"/>
              </p:cNvSpPr>
              <p:nvPr/>
            </p:nvSpPr>
            <p:spPr bwMode="auto">
              <a:xfrm flipV="1">
                <a:off x="3467" y="2810"/>
                <a:ext cx="1" cy="375"/>
              </a:xfrm>
              <a:prstGeom prst="line">
                <a:avLst/>
              </a:prstGeom>
              <a:noFill/>
              <a:ln w="26988">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49" name="Group 116"/>
            <p:cNvGrpSpPr>
              <a:grpSpLocks/>
            </p:cNvGrpSpPr>
            <p:nvPr/>
          </p:nvGrpSpPr>
          <p:grpSpPr bwMode="auto">
            <a:xfrm>
              <a:off x="4795838" y="4392613"/>
              <a:ext cx="719137" cy="107950"/>
              <a:chOff x="3021" y="2767"/>
              <a:chExt cx="453" cy="68"/>
            </a:xfrm>
          </p:grpSpPr>
          <p:sp>
            <p:nvSpPr>
              <p:cNvPr id="2150" name="Freeform 114"/>
              <p:cNvSpPr>
                <a:spLocks/>
              </p:cNvSpPr>
              <p:nvPr/>
            </p:nvSpPr>
            <p:spPr bwMode="auto">
              <a:xfrm>
                <a:off x="3032" y="2767"/>
                <a:ext cx="442" cy="58"/>
              </a:xfrm>
              <a:custGeom>
                <a:avLst/>
                <a:gdLst>
                  <a:gd name="T0" fmla="*/ 186 w 186"/>
                  <a:gd name="T1" fmla="*/ 18 h 28"/>
                  <a:gd name="T2" fmla="*/ 111 w 186"/>
                  <a:gd name="T3" fmla="*/ 28 h 28"/>
                  <a:gd name="T4" fmla="*/ 0 w 186"/>
                  <a:gd name="T5" fmla="*/ 0 h 28"/>
                </a:gdLst>
                <a:ahLst/>
                <a:cxnLst>
                  <a:cxn ang="0">
                    <a:pos x="T0" y="T1"/>
                  </a:cxn>
                  <a:cxn ang="0">
                    <a:pos x="T2" y="T3"/>
                  </a:cxn>
                  <a:cxn ang="0">
                    <a:pos x="T4" y="T5"/>
                  </a:cxn>
                </a:cxnLst>
                <a:rect l="0" t="0" r="r" b="b"/>
                <a:pathLst>
                  <a:path w="186" h="28">
                    <a:moveTo>
                      <a:pt x="186" y="18"/>
                    </a:moveTo>
                    <a:cubicBezTo>
                      <a:pt x="164" y="24"/>
                      <a:pt x="138" y="28"/>
                      <a:pt x="111" y="28"/>
                    </a:cubicBezTo>
                    <a:cubicBezTo>
                      <a:pt x="64" y="28"/>
                      <a:pt x="22" y="17"/>
                      <a:pt x="0" y="0"/>
                    </a:cubicBezTo>
                  </a:path>
                </a:pathLst>
              </a:custGeom>
              <a:noFill/>
              <a:ln w="26988">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 name="Freeform 115"/>
              <p:cNvSpPr>
                <a:spLocks/>
              </p:cNvSpPr>
              <p:nvPr/>
            </p:nvSpPr>
            <p:spPr bwMode="auto">
              <a:xfrm>
                <a:off x="3021" y="2777"/>
                <a:ext cx="441" cy="58"/>
              </a:xfrm>
              <a:custGeom>
                <a:avLst/>
                <a:gdLst>
                  <a:gd name="T0" fmla="*/ 186 w 186"/>
                  <a:gd name="T1" fmla="*/ 18 h 28"/>
                  <a:gd name="T2" fmla="*/ 111 w 186"/>
                  <a:gd name="T3" fmla="*/ 28 h 28"/>
                  <a:gd name="T4" fmla="*/ 0 w 186"/>
                  <a:gd name="T5" fmla="*/ 0 h 28"/>
                </a:gdLst>
                <a:ahLst/>
                <a:cxnLst>
                  <a:cxn ang="0">
                    <a:pos x="T0" y="T1"/>
                  </a:cxn>
                  <a:cxn ang="0">
                    <a:pos x="T2" y="T3"/>
                  </a:cxn>
                  <a:cxn ang="0">
                    <a:pos x="T4" y="T5"/>
                  </a:cxn>
                </a:cxnLst>
                <a:rect l="0" t="0" r="r" b="b"/>
                <a:pathLst>
                  <a:path w="186" h="28">
                    <a:moveTo>
                      <a:pt x="186" y="18"/>
                    </a:moveTo>
                    <a:cubicBezTo>
                      <a:pt x="164" y="24"/>
                      <a:pt x="138" y="28"/>
                      <a:pt x="111" y="28"/>
                    </a:cubicBezTo>
                    <a:cubicBezTo>
                      <a:pt x="64" y="28"/>
                      <a:pt x="22" y="17"/>
                      <a:pt x="0" y="0"/>
                    </a:cubicBezTo>
                  </a:path>
                </a:pathLst>
              </a:custGeom>
              <a:noFill/>
              <a:ln w="26988">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52" name="Group 119"/>
            <p:cNvGrpSpPr>
              <a:grpSpLocks/>
            </p:cNvGrpSpPr>
            <p:nvPr/>
          </p:nvGrpSpPr>
          <p:grpSpPr bwMode="auto">
            <a:xfrm>
              <a:off x="4546600" y="4240213"/>
              <a:ext cx="1695450" cy="981075"/>
              <a:chOff x="2864" y="2671"/>
              <a:chExt cx="1068" cy="618"/>
            </a:xfrm>
          </p:grpSpPr>
          <p:sp>
            <p:nvSpPr>
              <p:cNvPr id="2153" name="Freeform 117"/>
              <p:cNvSpPr>
                <a:spLocks/>
              </p:cNvSpPr>
              <p:nvPr/>
            </p:nvSpPr>
            <p:spPr bwMode="auto">
              <a:xfrm>
                <a:off x="2864" y="2682"/>
                <a:ext cx="1068" cy="607"/>
              </a:xfrm>
              <a:custGeom>
                <a:avLst/>
                <a:gdLst>
                  <a:gd name="T0" fmla="*/ 104 w 1068"/>
                  <a:gd name="T1" fmla="*/ 505 h 607"/>
                  <a:gd name="T2" fmla="*/ 40 w 1068"/>
                  <a:gd name="T3" fmla="*/ 487 h 607"/>
                  <a:gd name="T4" fmla="*/ 0 w 1068"/>
                  <a:gd name="T5" fmla="*/ 607 h 607"/>
                  <a:gd name="T6" fmla="*/ 311 w 1068"/>
                  <a:gd name="T7" fmla="*/ 578 h 607"/>
                  <a:gd name="T8" fmla="*/ 218 w 1068"/>
                  <a:gd name="T9" fmla="*/ 549 h 607"/>
                  <a:gd name="T10" fmla="*/ 977 w 1068"/>
                  <a:gd name="T11" fmla="*/ 103 h 607"/>
                  <a:gd name="T12" fmla="*/ 1061 w 1068"/>
                  <a:gd name="T13" fmla="*/ 120 h 607"/>
                  <a:gd name="T14" fmla="*/ 1068 w 1068"/>
                  <a:gd name="T15" fmla="*/ 0 h 607"/>
                  <a:gd name="T16" fmla="*/ 781 w 1068"/>
                  <a:gd name="T17" fmla="*/ 58 h 607"/>
                  <a:gd name="T18" fmla="*/ 866 w 1068"/>
                  <a:gd name="T19" fmla="*/ 74 h 607"/>
                  <a:gd name="T20" fmla="*/ 104 w 1068"/>
                  <a:gd name="T21" fmla="*/ 505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607">
                    <a:moveTo>
                      <a:pt x="104" y="505"/>
                    </a:moveTo>
                    <a:lnTo>
                      <a:pt x="40" y="487"/>
                    </a:lnTo>
                    <a:lnTo>
                      <a:pt x="0" y="607"/>
                    </a:lnTo>
                    <a:lnTo>
                      <a:pt x="311" y="578"/>
                    </a:lnTo>
                    <a:lnTo>
                      <a:pt x="218" y="549"/>
                    </a:lnTo>
                    <a:lnTo>
                      <a:pt x="977" y="103"/>
                    </a:lnTo>
                    <a:lnTo>
                      <a:pt x="1061" y="120"/>
                    </a:lnTo>
                    <a:lnTo>
                      <a:pt x="1068" y="0"/>
                    </a:lnTo>
                    <a:lnTo>
                      <a:pt x="781" y="58"/>
                    </a:lnTo>
                    <a:lnTo>
                      <a:pt x="866" y="74"/>
                    </a:lnTo>
                    <a:lnTo>
                      <a:pt x="104" y="50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4" name="Freeform 118"/>
              <p:cNvSpPr>
                <a:spLocks/>
              </p:cNvSpPr>
              <p:nvPr/>
            </p:nvSpPr>
            <p:spPr bwMode="auto">
              <a:xfrm>
                <a:off x="2864" y="2671"/>
                <a:ext cx="1068" cy="607"/>
              </a:xfrm>
              <a:custGeom>
                <a:avLst/>
                <a:gdLst>
                  <a:gd name="T0" fmla="*/ 104 w 1068"/>
                  <a:gd name="T1" fmla="*/ 506 h 607"/>
                  <a:gd name="T2" fmla="*/ 40 w 1068"/>
                  <a:gd name="T3" fmla="*/ 487 h 607"/>
                  <a:gd name="T4" fmla="*/ 0 w 1068"/>
                  <a:gd name="T5" fmla="*/ 607 h 607"/>
                  <a:gd name="T6" fmla="*/ 311 w 1068"/>
                  <a:gd name="T7" fmla="*/ 578 h 607"/>
                  <a:gd name="T8" fmla="*/ 218 w 1068"/>
                  <a:gd name="T9" fmla="*/ 549 h 607"/>
                  <a:gd name="T10" fmla="*/ 977 w 1068"/>
                  <a:gd name="T11" fmla="*/ 104 h 607"/>
                  <a:gd name="T12" fmla="*/ 1061 w 1068"/>
                  <a:gd name="T13" fmla="*/ 121 h 607"/>
                  <a:gd name="T14" fmla="*/ 1068 w 1068"/>
                  <a:gd name="T15" fmla="*/ 0 h 607"/>
                  <a:gd name="T16" fmla="*/ 781 w 1068"/>
                  <a:gd name="T17" fmla="*/ 58 h 607"/>
                  <a:gd name="T18" fmla="*/ 866 w 1068"/>
                  <a:gd name="T19" fmla="*/ 75 h 607"/>
                  <a:gd name="T20" fmla="*/ 104 w 1068"/>
                  <a:gd name="T21" fmla="*/ 506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607">
                    <a:moveTo>
                      <a:pt x="104" y="506"/>
                    </a:moveTo>
                    <a:lnTo>
                      <a:pt x="40" y="487"/>
                    </a:lnTo>
                    <a:lnTo>
                      <a:pt x="0" y="607"/>
                    </a:lnTo>
                    <a:lnTo>
                      <a:pt x="311" y="578"/>
                    </a:lnTo>
                    <a:lnTo>
                      <a:pt x="218" y="549"/>
                    </a:lnTo>
                    <a:lnTo>
                      <a:pt x="977" y="104"/>
                    </a:lnTo>
                    <a:lnTo>
                      <a:pt x="1061" y="121"/>
                    </a:lnTo>
                    <a:lnTo>
                      <a:pt x="1068" y="0"/>
                    </a:lnTo>
                    <a:lnTo>
                      <a:pt x="781" y="58"/>
                    </a:lnTo>
                    <a:lnTo>
                      <a:pt x="866" y="75"/>
                    </a:lnTo>
                    <a:lnTo>
                      <a:pt x="104" y="506"/>
                    </a:lnTo>
                    <a:close/>
                  </a:path>
                </a:pathLst>
              </a:custGeom>
              <a:solidFill>
                <a:srgbClr val="DC0081"/>
              </a:solidFill>
              <a:ln w="7938">
                <a:solidFill>
                  <a:srgbClr val="800080"/>
                </a:solidFill>
                <a:prstDash val="solid"/>
                <a:round/>
                <a:headEnd/>
                <a:tailEnd/>
              </a:ln>
            </p:spPr>
            <p:txBody>
              <a:bodyPr/>
              <a:lstStyle/>
              <a:p>
                <a:endParaRPr lang="zh-CN" altLang="en-US"/>
              </a:p>
            </p:txBody>
          </p:sp>
        </p:grpSp>
        <p:grpSp>
          <p:nvGrpSpPr>
            <p:cNvPr id="2155" name="Group 122"/>
            <p:cNvGrpSpPr>
              <a:grpSpLocks/>
            </p:cNvGrpSpPr>
            <p:nvPr/>
          </p:nvGrpSpPr>
          <p:grpSpPr bwMode="auto">
            <a:xfrm>
              <a:off x="5273675" y="4684713"/>
              <a:ext cx="20638" cy="247650"/>
              <a:chOff x="3322" y="2951"/>
              <a:chExt cx="13" cy="156"/>
            </a:xfrm>
          </p:grpSpPr>
          <p:sp>
            <p:nvSpPr>
              <p:cNvPr id="2156" name="Line 120"/>
              <p:cNvSpPr>
                <a:spLocks noChangeShapeType="1"/>
              </p:cNvSpPr>
              <p:nvPr/>
            </p:nvSpPr>
            <p:spPr bwMode="auto">
              <a:xfrm flipV="1">
                <a:off x="3334" y="2962"/>
                <a:ext cx="1" cy="145"/>
              </a:xfrm>
              <a:prstGeom prst="line">
                <a:avLst/>
              </a:prstGeom>
              <a:noFill/>
              <a:ln w="26988">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 name="Line 121"/>
              <p:cNvSpPr>
                <a:spLocks noChangeShapeType="1"/>
              </p:cNvSpPr>
              <p:nvPr/>
            </p:nvSpPr>
            <p:spPr bwMode="auto">
              <a:xfrm flipV="1">
                <a:off x="3322" y="2951"/>
                <a:ext cx="1" cy="145"/>
              </a:xfrm>
              <a:prstGeom prst="line">
                <a:avLst/>
              </a:prstGeom>
              <a:noFill/>
              <a:ln w="26988">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8" name="Group 125"/>
            <p:cNvGrpSpPr>
              <a:grpSpLocks/>
            </p:cNvGrpSpPr>
            <p:nvPr/>
          </p:nvGrpSpPr>
          <p:grpSpPr bwMode="auto">
            <a:xfrm>
              <a:off x="5389563" y="4602163"/>
              <a:ext cx="23812" cy="376237"/>
              <a:chOff x="3395" y="2899"/>
              <a:chExt cx="15" cy="237"/>
            </a:xfrm>
          </p:grpSpPr>
          <p:sp>
            <p:nvSpPr>
              <p:cNvPr id="2159" name="Line 123"/>
              <p:cNvSpPr>
                <a:spLocks noChangeShapeType="1"/>
              </p:cNvSpPr>
              <p:nvPr/>
            </p:nvSpPr>
            <p:spPr bwMode="auto">
              <a:xfrm flipV="1">
                <a:off x="3407" y="2910"/>
                <a:ext cx="3" cy="226"/>
              </a:xfrm>
              <a:prstGeom prst="line">
                <a:avLst/>
              </a:prstGeom>
              <a:noFill/>
              <a:ln w="26988">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0" name="Line 124"/>
              <p:cNvSpPr>
                <a:spLocks noChangeShapeType="1"/>
              </p:cNvSpPr>
              <p:nvPr/>
            </p:nvSpPr>
            <p:spPr bwMode="auto">
              <a:xfrm flipV="1">
                <a:off x="3395" y="2899"/>
                <a:ext cx="3" cy="226"/>
              </a:xfrm>
              <a:prstGeom prst="line">
                <a:avLst/>
              </a:prstGeom>
              <a:noFill/>
              <a:ln w="26988">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1" name="Group 171"/>
            <p:cNvGrpSpPr>
              <a:grpSpLocks/>
            </p:cNvGrpSpPr>
            <p:nvPr/>
          </p:nvGrpSpPr>
          <p:grpSpPr bwMode="auto">
            <a:xfrm>
              <a:off x="5326063" y="4398963"/>
              <a:ext cx="496887" cy="739775"/>
              <a:chOff x="3355" y="2771"/>
              <a:chExt cx="313" cy="466"/>
            </a:xfrm>
          </p:grpSpPr>
          <p:sp>
            <p:nvSpPr>
              <p:cNvPr id="2162" name="Freeform 126"/>
              <p:cNvSpPr>
                <a:spLocks/>
              </p:cNvSpPr>
              <p:nvPr/>
            </p:nvSpPr>
            <p:spPr bwMode="auto">
              <a:xfrm>
                <a:off x="3355"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3" name="Freeform 127"/>
              <p:cNvSpPr>
                <a:spLocks/>
              </p:cNvSpPr>
              <p:nvPr/>
            </p:nvSpPr>
            <p:spPr bwMode="auto">
              <a:xfrm>
                <a:off x="3360"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4" name="Freeform 128"/>
              <p:cNvSpPr>
                <a:spLocks/>
              </p:cNvSpPr>
              <p:nvPr/>
            </p:nvSpPr>
            <p:spPr bwMode="auto">
              <a:xfrm>
                <a:off x="3365" y="2771"/>
                <a:ext cx="109" cy="466"/>
              </a:xfrm>
              <a:custGeom>
                <a:avLst/>
                <a:gdLst>
                  <a:gd name="T0" fmla="*/ 104 w 109"/>
                  <a:gd name="T1" fmla="*/ 466 h 466"/>
                  <a:gd name="T2" fmla="*/ 0 w 109"/>
                  <a:gd name="T3" fmla="*/ 0 h 466"/>
                  <a:gd name="T4" fmla="*/ 4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4" y="0"/>
                    </a:lnTo>
                    <a:lnTo>
                      <a:pt x="109" y="466"/>
                    </a:lnTo>
                    <a:lnTo>
                      <a:pt x="104" y="466"/>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5" name="Freeform 129"/>
              <p:cNvSpPr>
                <a:spLocks/>
              </p:cNvSpPr>
              <p:nvPr/>
            </p:nvSpPr>
            <p:spPr bwMode="auto">
              <a:xfrm>
                <a:off x="3369" y="2771"/>
                <a:ext cx="109" cy="466"/>
              </a:xfrm>
              <a:custGeom>
                <a:avLst/>
                <a:gdLst>
                  <a:gd name="T0" fmla="*/ 105 w 109"/>
                  <a:gd name="T1" fmla="*/ 466 h 466"/>
                  <a:gd name="T2" fmla="*/ 0 w 109"/>
                  <a:gd name="T3" fmla="*/ 0 h 466"/>
                  <a:gd name="T4" fmla="*/ 5 w 109"/>
                  <a:gd name="T5" fmla="*/ 0 h 466"/>
                  <a:gd name="T6" fmla="*/ 109 w 109"/>
                  <a:gd name="T7" fmla="*/ 466 h 466"/>
                  <a:gd name="T8" fmla="*/ 105 w 109"/>
                  <a:gd name="T9" fmla="*/ 466 h 466"/>
                </a:gdLst>
                <a:ahLst/>
                <a:cxnLst>
                  <a:cxn ang="0">
                    <a:pos x="T0" y="T1"/>
                  </a:cxn>
                  <a:cxn ang="0">
                    <a:pos x="T2" y="T3"/>
                  </a:cxn>
                  <a:cxn ang="0">
                    <a:pos x="T4" y="T5"/>
                  </a:cxn>
                  <a:cxn ang="0">
                    <a:pos x="T6" y="T7"/>
                  </a:cxn>
                  <a:cxn ang="0">
                    <a:pos x="T8" y="T9"/>
                  </a:cxn>
                </a:cxnLst>
                <a:rect l="0" t="0" r="r" b="b"/>
                <a:pathLst>
                  <a:path w="109" h="466">
                    <a:moveTo>
                      <a:pt x="105" y="466"/>
                    </a:moveTo>
                    <a:lnTo>
                      <a:pt x="0" y="0"/>
                    </a:lnTo>
                    <a:lnTo>
                      <a:pt x="5" y="0"/>
                    </a:lnTo>
                    <a:lnTo>
                      <a:pt x="109" y="466"/>
                    </a:lnTo>
                    <a:lnTo>
                      <a:pt x="105" y="466"/>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6" name="Freeform 130"/>
              <p:cNvSpPr>
                <a:spLocks/>
              </p:cNvSpPr>
              <p:nvPr/>
            </p:nvSpPr>
            <p:spPr bwMode="auto">
              <a:xfrm>
                <a:off x="3374"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9B9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7" name="Freeform 131"/>
              <p:cNvSpPr>
                <a:spLocks/>
              </p:cNvSpPr>
              <p:nvPr/>
            </p:nvSpPr>
            <p:spPr bwMode="auto">
              <a:xfrm>
                <a:off x="3379"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8" name="Freeform 132"/>
              <p:cNvSpPr>
                <a:spLocks/>
              </p:cNvSpPr>
              <p:nvPr/>
            </p:nvSpPr>
            <p:spPr bwMode="auto">
              <a:xfrm>
                <a:off x="3384" y="2771"/>
                <a:ext cx="109" cy="466"/>
              </a:xfrm>
              <a:custGeom>
                <a:avLst/>
                <a:gdLst>
                  <a:gd name="T0" fmla="*/ 104 w 109"/>
                  <a:gd name="T1" fmla="*/ 466 h 466"/>
                  <a:gd name="T2" fmla="*/ 0 w 109"/>
                  <a:gd name="T3" fmla="*/ 0 h 466"/>
                  <a:gd name="T4" fmla="*/ 4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4" y="0"/>
                    </a:lnTo>
                    <a:lnTo>
                      <a:pt x="109" y="466"/>
                    </a:lnTo>
                    <a:lnTo>
                      <a:pt x="104" y="466"/>
                    </a:lnTo>
                    <a:close/>
                  </a:path>
                </a:pathLst>
              </a:custGeom>
              <a:solidFill>
                <a:srgbClr val="9D9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9" name="Freeform 133"/>
              <p:cNvSpPr>
                <a:spLocks/>
              </p:cNvSpPr>
              <p:nvPr/>
            </p:nvSpPr>
            <p:spPr bwMode="auto">
              <a:xfrm>
                <a:off x="3388" y="2771"/>
                <a:ext cx="109" cy="466"/>
              </a:xfrm>
              <a:custGeom>
                <a:avLst/>
                <a:gdLst>
                  <a:gd name="T0" fmla="*/ 105 w 109"/>
                  <a:gd name="T1" fmla="*/ 466 h 466"/>
                  <a:gd name="T2" fmla="*/ 0 w 109"/>
                  <a:gd name="T3" fmla="*/ 0 h 466"/>
                  <a:gd name="T4" fmla="*/ 5 w 109"/>
                  <a:gd name="T5" fmla="*/ 0 h 466"/>
                  <a:gd name="T6" fmla="*/ 109 w 109"/>
                  <a:gd name="T7" fmla="*/ 466 h 466"/>
                  <a:gd name="T8" fmla="*/ 105 w 109"/>
                  <a:gd name="T9" fmla="*/ 466 h 466"/>
                </a:gdLst>
                <a:ahLst/>
                <a:cxnLst>
                  <a:cxn ang="0">
                    <a:pos x="T0" y="T1"/>
                  </a:cxn>
                  <a:cxn ang="0">
                    <a:pos x="T2" y="T3"/>
                  </a:cxn>
                  <a:cxn ang="0">
                    <a:pos x="T4" y="T5"/>
                  </a:cxn>
                  <a:cxn ang="0">
                    <a:pos x="T6" y="T7"/>
                  </a:cxn>
                  <a:cxn ang="0">
                    <a:pos x="T8" y="T9"/>
                  </a:cxn>
                </a:cxnLst>
                <a:rect l="0" t="0" r="r" b="b"/>
                <a:pathLst>
                  <a:path w="109" h="466">
                    <a:moveTo>
                      <a:pt x="105" y="466"/>
                    </a:moveTo>
                    <a:lnTo>
                      <a:pt x="0" y="0"/>
                    </a:lnTo>
                    <a:lnTo>
                      <a:pt x="5" y="0"/>
                    </a:lnTo>
                    <a:lnTo>
                      <a:pt x="109" y="466"/>
                    </a:lnTo>
                    <a:lnTo>
                      <a:pt x="105" y="466"/>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0" name="Freeform 134"/>
              <p:cNvSpPr>
                <a:spLocks/>
              </p:cNvSpPr>
              <p:nvPr/>
            </p:nvSpPr>
            <p:spPr bwMode="auto">
              <a:xfrm>
                <a:off x="3393"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9F9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 name="Freeform 135"/>
              <p:cNvSpPr>
                <a:spLocks/>
              </p:cNvSpPr>
              <p:nvPr/>
            </p:nvSpPr>
            <p:spPr bwMode="auto">
              <a:xfrm>
                <a:off x="3398"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A1A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2" name="Freeform 136"/>
              <p:cNvSpPr>
                <a:spLocks/>
              </p:cNvSpPr>
              <p:nvPr/>
            </p:nvSpPr>
            <p:spPr bwMode="auto">
              <a:xfrm>
                <a:off x="3403" y="2771"/>
                <a:ext cx="109" cy="466"/>
              </a:xfrm>
              <a:custGeom>
                <a:avLst/>
                <a:gdLst>
                  <a:gd name="T0" fmla="*/ 104 w 109"/>
                  <a:gd name="T1" fmla="*/ 466 h 466"/>
                  <a:gd name="T2" fmla="*/ 0 w 109"/>
                  <a:gd name="T3" fmla="*/ 0 h 466"/>
                  <a:gd name="T4" fmla="*/ 4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4" y="0"/>
                    </a:lnTo>
                    <a:lnTo>
                      <a:pt x="109" y="466"/>
                    </a:lnTo>
                    <a:lnTo>
                      <a:pt x="104" y="466"/>
                    </a:lnTo>
                    <a:close/>
                  </a:path>
                </a:pathLst>
              </a:custGeom>
              <a:solidFill>
                <a:srgbClr val="A3A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3" name="Freeform 137"/>
              <p:cNvSpPr>
                <a:spLocks/>
              </p:cNvSpPr>
              <p:nvPr/>
            </p:nvSpPr>
            <p:spPr bwMode="auto">
              <a:xfrm>
                <a:off x="3407" y="2771"/>
                <a:ext cx="109" cy="466"/>
              </a:xfrm>
              <a:custGeom>
                <a:avLst/>
                <a:gdLst>
                  <a:gd name="T0" fmla="*/ 105 w 109"/>
                  <a:gd name="T1" fmla="*/ 466 h 466"/>
                  <a:gd name="T2" fmla="*/ 0 w 109"/>
                  <a:gd name="T3" fmla="*/ 0 h 466"/>
                  <a:gd name="T4" fmla="*/ 5 w 109"/>
                  <a:gd name="T5" fmla="*/ 0 h 466"/>
                  <a:gd name="T6" fmla="*/ 109 w 109"/>
                  <a:gd name="T7" fmla="*/ 466 h 466"/>
                  <a:gd name="T8" fmla="*/ 105 w 109"/>
                  <a:gd name="T9" fmla="*/ 466 h 466"/>
                </a:gdLst>
                <a:ahLst/>
                <a:cxnLst>
                  <a:cxn ang="0">
                    <a:pos x="T0" y="T1"/>
                  </a:cxn>
                  <a:cxn ang="0">
                    <a:pos x="T2" y="T3"/>
                  </a:cxn>
                  <a:cxn ang="0">
                    <a:pos x="T4" y="T5"/>
                  </a:cxn>
                  <a:cxn ang="0">
                    <a:pos x="T6" y="T7"/>
                  </a:cxn>
                  <a:cxn ang="0">
                    <a:pos x="T8" y="T9"/>
                  </a:cxn>
                </a:cxnLst>
                <a:rect l="0" t="0" r="r" b="b"/>
                <a:pathLst>
                  <a:path w="109" h="466">
                    <a:moveTo>
                      <a:pt x="105" y="466"/>
                    </a:moveTo>
                    <a:lnTo>
                      <a:pt x="0" y="0"/>
                    </a:lnTo>
                    <a:lnTo>
                      <a:pt x="5" y="0"/>
                    </a:lnTo>
                    <a:lnTo>
                      <a:pt x="109" y="466"/>
                    </a:lnTo>
                    <a:lnTo>
                      <a:pt x="105" y="466"/>
                    </a:lnTo>
                    <a:close/>
                  </a:path>
                </a:pathLst>
              </a:custGeom>
              <a:solidFill>
                <a:srgbClr val="A4A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4" name="Freeform 138"/>
              <p:cNvSpPr>
                <a:spLocks/>
              </p:cNvSpPr>
              <p:nvPr/>
            </p:nvSpPr>
            <p:spPr bwMode="auto">
              <a:xfrm>
                <a:off x="3412"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A6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5" name="Freeform 139"/>
              <p:cNvSpPr>
                <a:spLocks/>
              </p:cNvSpPr>
              <p:nvPr/>
            </p:nvSpPr>
            <p:spPr bwMode="auto">
              <a:xfrm>
                <a:off x="3417"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6" name="Freeform 140"/>
              <p:cNvSpPr>
                <a:spLocks/>
              </p:cNvSpPr>
              <p:nvPr/>
            </p:nvSpPr>
            <p:spPr bwMode="auto">
              <a:xfrm>
                <a:off x="3422" y="2771"/>
                <a:ext cx="109" cy="466"/>
              </a:xfrm>
              <a:custGeom>
                <a:avLst/>
                <a:gdLst>
                  <a:gd name="T0" fmla="*/ 104 w 109"/>
                  <a:gd name="T1" fmla="*/ 466 h 466"/>
                  <a:gd name="T2" fmla="*/ 0 w 109"/>
                  <a:gd name="T3" fmla="*/ 0 h 466"/>
                  <a:gd name="T4" fmla="*/ 4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4" y="0"/>
                    </a:lnTo>
                    <a:lnTo>
                      <a:pt x="109" y="466"/>
                    </a:lnTo>
                    <a:lnTo>
                      <a:pt x="104" y="466"/>
                    </a:lnTo>
                    <a:close/>
                  </a:path>
                </a:pathLst>
              </a:custGeom>
              <a:solidFill>
                <a:srgbClr val="AAA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7" name="Freeform 141"/>
              <p:cNvSpPr>
                <a:spLocks/>
              </p:cNvSpPr>
              <p:nvPr/>
            </p:nvSpPr>
            <p:spPr bwMode="auto">
              <a:xfrm>
                <a:off x="3426" y="2771"/>
                <a:ext cx="109" cy="466"/>
              </a:xfrm>
              <a:custGeom>
                <a:avLst/>
                <a:gdLst>
                  <a:gd name="T0" fmla="*/ 105 w 109"/>
                  <a:gd name="T1" fmla="*/ 466 h 466"/>
                  <a:gd name="T2" fmla="*/ 0 w 109"/>
                  <a:gd name="T3" fmla="*/ 0 h 466"/>
                  <a:gd name="T4" fmla="*/ 5 w 109"/>
                  <a:gd name="T5" fmla="*/ 0 h 466"/>
                  <a:gd name="T6" fmla="*/ 109 w 109"/>
                  <a:gd name="T7" fmla="*/ 466 h 466"/>
                  <a:gd name="T8" fmla="*/ 105 w 109"/>
                  <a:gd name="T9" fmla="*/ 466 h 466"/>
                </a:gdLst>
                <a:ahLst/>
                <a:cxnLst>
                  <a:cxn ang="0">
                    <a:pos x="T0" y="T1"/>
                  </a:cxn>
                  <a:cxn ang="0">
                    <a:pos x="T2" y="T3"/>
                  </a:cxn>
                  <a:cxn ang="0">
                    <a:pos x="T4" y="T5"/>
                  </a:cxn>
                  <a:cxn ang="0">
                    <a:pos x="T6" y="T7"/>
                  </a:cxn>
                  <a:cxn ang="0">
                    <a:pos x="T8" y="T9"/>
                  </a:cxn>
                </a:cxnLst>
                <a:rect l="0" t="0" r="r" b="b"/>
                <a:pathLst>
                  <a:path w="109" h="466">
                    <a:moveTo>
                      <a:pt x="105" y="466"/>
                    </a:moveTo>
                    <a:lnTo>
                      <a:pt x="0" y="0"/>
                    </a:lnTo>
                    <a:lnTo>
                      <a:pt x="5" y="0"/>
                    </a:lnTo>
                    <a:lnTo>
                      <a:pt x="109" y="466"/>
                    </a:lnTo>
                    <a:lnTo>
                      <a:pt x="105" y="466"/>
                    </a:lnTo>
                    <a:close/>
                  </a:path>
                </a:pathLst>
              </a:custGeom>
              <a:solidFill>
                <a:srgbClr val="ACA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8" name="Freeform 142"/>
              <p:cNvSpPr>
                <a:spLocks/>
              </p:cNvSpPr>
              <p:nvPr/>
            </p:nvSpPr>
            <p:spPr bwMode="auto">
              <a:xfrm>
                <a:off x="3431"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AFA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9" name="Freeform 143"/>
              <p:cNvSpPr>
                <a:spLocks/>
              </p:cNvSpPr>
              <p:nvPr/>
            </p:nvSpPr>
            <p:spPr bwMode="auto">
              <a:xfrm>
                <a:off x="3436"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B1B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0" name="Freeform 144"/>
              <p:cNvSpPr>
                <a:spLocks/>
              </p:cNvSpPr>
              <p:nvPr/>
            </p:nvSpPr>
            <p:spPr bwMode="auto">
              <a:xfrm>
                <a:off x="3441" y="2771"/>
                <a:ext cx="109" cy="466"/>
              </a:xfrm>
              <a:custGeom>
                <a:avLst/>
                <a:gdLst>
                  <a:gd name="T0" fmla="*/ 104 w 109"/>
                  <a:gd name="T1" fmla="*/ 466 h 466"/>
                  <a:gd name="T2" fmla="*/ 0 w 109"/>
                  <a:gd name="T3" fmla="*/ 0 h 466"/>
                  <a:gd name="T4" fmla="*/ 4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4" y="0"/>
                    </a:lnTo>
                    <a:lnTo>
                      <a:pt x="109" y="466"/>
                    </a:lnTo>
                    <a:lnTo>
                      <a:pt x="104" y="466"/>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1" name="Freeform 145"/>
              <p:cNvSpPr>
                <a:spLocks/>
              </p:cNvSpPr>
              <p:nvPr/>
            </p:nvSpPr>
            <p:spPr bwMode="auto">
              <a:xfrm>
                <a:off x="3445" y="2771"/>
                <a:ext cx="109" cy="466"/>
              </a:xfrm>
              <a:custGeom>
                <a:avLst/>
                <a:gdLst>
                  <a:gd name="T0" fmla="*/ 105 w 109"/>
                  <a:gd name="T1" fmla="*/ 466 h 466"/>
                  <a:gd name="T2" fmla="*/ 0 w 109"/>
                  <a:gd name="T3" fmla="*/ 0 h 466"/>
                  <a:gd name="T4" fmla="*/ 5 w 109"/>
                  <a:gd name="T5" fmla="*/ 0 h 466"/>
                  <a:gd name="T6" fmla="*/ 109 w 109"/>
                  <a:gd name="T7" fmla="*/ 466 h 466"/>
                  <a:gd name="T8" fmla="*/ 105 w 109"/>
                  <a:gd name="T9" fmla="*/ 466 h 466"/>
                </a:gdLst>
                <a:ahLst/>
                <a:cxnLst>
                  <a:cxn ang="0">
                    <a:pos x="T0" y="T1"/>
                  </a:cxn>
                  <a:cxn ang="0">
                    <a:pos x="T2" y="T3"/>
                  </a:cxn>
                  <a:cxn ang="0">
                    <a:pos x="T4" y="T5"/>
                  </a:cxn>
                  <a:cxn ang="0">
                    <a:pos x="T6" y="T7"/>
                  </a:cxn>
                  <a:cxn ang="0">
                    <a:pos x="T8" y="T9"/>
                  </a:cxn>
                </a:cxnLst>
                <a:rect l="0" t="0" r="r" b="b"/>
                <a:pathLst>
                  <a:path w="109" h="466">
                    <a:moveTo>
                      <a:pt x="105" y="466"/>
                    </a:moveTo>
                    <a:lnTo>
                      <a:pt x="0" y="0"/>
                    </a:lnTo>
                    <a:lnTo>
                      <a:pt x="5" y="0"/>
                    </a:lnTo>
                    <a:lnTo>
                      <a:pt x="109" y="466"/>
                    </a:lnTo>
                    <a:lnTo>
                      <a:pt x="105" y="466"/>
                    </a:lnTo>
                    <a:close/>
                  </a:path>
                </a:pathLst>
              </a:custGeom>
              <a:solidFill>
                <a:srgbClr val="B6B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2" name="Freeform 146"/>
              <p:cNvSpPr>
                <a:spLocks/>
              </p:cNvSpPr>
              <p:nvPr/>
            </p:nvSpPr>
            <p:spPr bwMode="auto">
              <a:xfrm>
                <a:off x="3450"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3" name="Freeform 147"/>
              <p:cNvSpPr>
                <a:spLocks/>
              </p:cNvSpPr>
              <p:nvPr/>
            </p:nvSpPr>
            <p:spPr bwMode="auto">
              <a:xfrm>
                <a:off x="3455" y="2771"/>
                <a:ext cx="109" cy="466"/>
              </a:xfrm>
              <a:custGeom>
                <a:avLst/>
                <a:gdLst>
                  <a:gd name="T0" fmla="*/ 104 w 109"/>
                  <a:gd name="T1" fmla="*/ 466 h 466"/>
                  <a:gd name="T2" fmla="*/ 0 w 109"/>
                  <a:gd name="T3" fmla="*/ 0 h 466"/>
                  <a:gd name="T4" fmla="*/ 4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4" y="0"/>
                    </a:lnTo>
                    <a:lnTo>
                      <a:pt x="109" y="466"/>
                    </a:lnTo>
                    <a:lnTo>
                      <a:pt x="104" y="466"/>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4" name="Freeform 148"/>
              <p:cNvSpPr>
                <a:spLocks/>
              </p:cNvSpPr>
              <p:nvPr/>
            </p:nvSpPr>
            <p:spPr bwMode="auto">
              <a:xfrm>
                <a:off x="3459" y="2771"/>
                <a:ext cx="110" cy="466"/>
              </a:xfrm>
              <a:custGeom>
                <a:avLst/>
                <a:gdLst>
                  <a:gd name="T0" fmla="*/ 105 w 110"/>
                  <a:gd name="T1" fmla="*/ 466 h 466"/>
                  <a:gd name="T2" fmla="*/ 0 w 110"/>
                  <a:gd name="T3" fmla="*/ 0 h 466"/>
                  <a:gd name="T4" fmla="*/ 5 w 110"/>
                  <a:gd name="T5" fmla="*/ 0 h 466"/>
                  <a:gd name="T6" fmla="*/ 110 w 110"/>
                  <a:gd name="T7" fmla="*/ 466 h 466"/>
                  <a:gd name="T8" fmla="*/ 105 w 110"/>
                  <a:gd name="T9" fmla="*/ 466 h 466"/>
                </a:gdLst>
                <a:ahLst/>
                <a:cxnLst>
                  <a:cxn ang="0">
                    <a:pos x="T0" y="T1"/>
                  </a:cxn>
                  <a:cxn ang="0">
                    <a:pos x="T2" y="T3"/>
                  </a:cxn>
                  <a:cxn ang="0">
                    <a:pos x="T4" y="T5"/>
                  </a:cxn>
                  <a:cxn ang="0">
                    <a:pos x="T6" y="T7"/>
                  </a:cxn>
                  <a:cxn ang="0">
                    <a:pos x="T8" y="T9"/>
                  </a:cxn>
                </a:cxnLst>
                <a:rect l="0" t="0" r="r" b="b"/>
                <a:pathLst>
                  <a:path w="110" h="466">
                    <a:moveTo>
                      <a:pt x="105" y="466"/>
                    </a:moveTo>
                    <a:lnTo>
                      <a:pt x="0" y="0"/>
                    </a:lnTo>
                    <a:lnTo>
                      <a:pt x="5" y="0"/>
                    </a:lnTo>
                    <a:lnTo>
                      <a:pt x="110" y="466"/>
                    </a:lnTo>
                    <a:lnTo>
                      <a:pt x="105" y="466"/>
                    </a:lnTo>
                    <a:close/>
                  </a:path>
                </a:pathLst>
              </a:custGeom>
              <a:solidFill>
                <a:srgbClr val="BDB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5" name="Freeform 149"/>
              <p:cNvSpPr>
                <a:spLocks/>
              </p:cNvSpPr>
              <p:nvPr/>
            </p:nvSpPr>
            <p:spPr bwMode="auto">
              <a:xfrm>
                <a:off x="3464" y="2771"/>
                <a:ext cx="109" cy="466"/>
              </a:xfrm>
              <a:custGeom>
                <a:avLst/>
                <a:gdLst>
                  <a:gd name="T0" fmla="*/ 105 w 109"/>
                  <a:gd name="T1" fmla="*/ 466 h 466"/>
                  <a:gd name="T2" fmla="*/ 0 w 109"/>
                  <a:gd name="T3" fmla="*/ 0 h 466"/>
                  <a:gd name="T4" fmla="*/ 5 w 109"/>
                  <a:gd name="T5" fmla="*/ 0 h 466"/>
                  <a:gd name="T6" fmla="*/ 109 w 109"/>
                  <a:gd name="T7" fmla="*/ 466 h 466"/>
                  <a:gd name="T8" fmla="*/ 105 w 109"/>
                  <a:gd name="T9" fmla="*/ 466 h 466"/>
                </a:gdLst>
                <a:ahLst/>
                <a:cxnLst>
                  <a:cxn ang="0">
                    <a:pos x="T0" y="T1"/>
                  </a:cxn>
                  <a:cxn ang="0">
                    <a:pos x="T2" y="T3"/>
                  </a:cxn>
                  <a:cxn ang="0">
                    <a:pos x="T4" y="T5"/>
                  </a:cxn>
                  <a:cxn ang="0">
                    <a:pos x="T6" y="T7"/>
                  </a:cxn>
                  <a:cxn ang="0">
                    <a:pos x="T8" y="T9"/>
                  </a:cxn>
                </a:cxnLst>
                <a:rect l="0" t="0" r="r" b="b"/>
                <a:pathLst>
                  <a:path w="109" h="466">
                    <a:moveTo>
                      <a:pt x="105" y="466"/>
                    </a:moveTo>
                    <a:lnTo>
                      <a:pt x="0" y="0"/>
                    </a:lnTo>
                    <a:lnTo>
                      <a:pt x="5" y="0"/>
                    </a:lnTo>
                    <a:lnTo>
                      <a:pt x="109" y="466"/>
                    </a:lnTo>
                    <a:lnTo>
                      <a:pt x="105" y="466"/>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6" name="Freeform 150"/>
              <p:cNvSpPr>
                <a:spLocks/>
              </p:cNvSpPr>
              <p:nvPr/>
            </p:nvSpPr>
            <p:spPr bwMode="auto">
              <a:xfrm>
                <a:off x="3469"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C2C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7" name="Freeform 151"/>
              <p:cNvSpPr>
                <a:spLocks/>
              </p:cNvSpPr>
              <p:nvPr/>
            </p:nvSpPr>
            <p:spPr bwMode="auto">
              <a:xfrm>
                <a:off x="3474" y="2771"/>
                <a:ext cx="109" cy="466"/>
              </a:xfrm>
              <a:custGeom>
                <a:avLst/>
                <a:gdLst>
                  <a:gd name="T0" fmla="*/ 104 w 109"/>
                  <a:gd name="T1" fmla="*/ 466 h 466"/>
                  <a:gd name="T2" fmla="*/ 0 w 109"/>
                  <a:gd name="T3" fmla="*/ 0 h 466"/>
                  <a:gd name="T4" fmla="*/ 4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4" y="0"/>
                    </a:lnTo>
                    <a:lnTo>
                      <a:pt x="109" y="466"/>
                    </a:lnTo>
                    <a:lnTo>
                      <a:pt x="104" y="466"/>
                    </a:lnTo>
                    <a:close/>
                  </a:path>
                </a:pathLst>
              </a:custGeom>
              <a:solidFill>
                <a:srgbClr val="C4C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8" name="Freeform 152"/>
              <p:cNvSpPr>
                <a:spLocks/>
              </p:cNvSpPr>
              <p:nvPr/>
            </p:nvSpPr>
            <p:spPr bwMode="auto">
              <a:xfrm>
                <a:off x="3478" y="2771"/>
                <a:ext cx="110" cy="466"/>
              </a:xfrm>
              <a:custGeom>
                <a:avLst/>
                <a:gdLst>
                  <a:gd name="T0" fmla="*/ 105 w 110"/>
                  <a:gd name="T1" fmla="*/ 466 h 466"/>
                  <a:gd name="T2" fmla="*/ 0 w 110"/>
                  <a:gd name="T3" fmla="*/ 0 h 466"/>
                  <a:gd name="T4" fmla="*/ 5 w 110"/>
                  <a:gd name="T5" fmla="*/ 0 h 466"/>
                  <a:gd name="T6" fmla="*/ 110 w 110"/>
                  <a:gd name="T7" fmla="*/ 466 h 466"/>
                  <a:gd name="T8" fmla="*/ 105 w 110"/>
                  <a:gd name="T9" fmla="*/ 466 h 466"/>
                </a:gdLst>
                <a:ahLst/>
                <a:cxnLst>
                  <a:cxn ang="0">
                    <a:pos x="T0" y="T1"/>
                  </a:cxn>
                  <a:cxn ang="0">
                    <a:pos x="T2" y="T3"/>
                  </a:cxn>
                  <a:cxn ang="0">
                    <a:pos x="T4" y="T5"/>
                  </a:cxn>
                  <a:cxn ang="0">
                    <a:pos x="T6" y="T7"/>
                  </a:cxn>
                  <a:cxn ang="0">
                    <a:pos x="T8" y="T9"/>
                  </a:cxn>
                </a:cxnLst>
                <a:rect l="0" t="0" r="r" b="b"/>
                <a:pathLst>
                  <a:path w="110" h="466">
                    <a:moveTo>
                      <a:pt x="105" y="466"/>
                    </a:moveTo>
                    <a:lnTo>
                      <a:pt x="0" y="0"/>
                    </a:lnTo>
                    <a:lnTo>
                      <a:pt x="5" y="0"/>
                    </a:lnTo>
                    <a:lnTo>
                      <a:pt x="110" y="466"/>
                    </a:lnTo>
                    <a:lnTo>
                      <a:pt x="105" y="466"/>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9" name="Freeform 153"/>
              <p:cNvSpPr>
                <a:spLocks/>
              </p:cNvSpPr>
              <p:nvPr/>
            </p:nvSpPr>
            <p:spPr bwMode="auto">
              <a:xfrm>
                <a:off x="3483" y="2771"/>
                <a:ext cx="109" cy="466"/>
              </a:xfrm>
              <a:custGeom>
                <a:avLst/>
                <a:gdLst>
                  <a:gd name="T0" fmla="*/ 105 w 109"/>
                  <a:gd name="T1" fmla="*/ 466 h 466"/>
                  <a:gd name="T2" fmla="*/ 0 w 109"/>
                  <a:gd name="T3" fmla="*/ 0 h 466"/>
                  <a:gd name="T4" fmla="*/ 5 w 109"/>
                  <a:gd name="T5" fmla="*/ 0 h 466"/>
                  <a:gd name="T6" fmla="*/ 109 w 109"/>
                  <a:gd name="T7" fmla="*/ 466 h 466"/>
                  <a:gd name="T8" fmla="*/ 105 w 109"/>
                  <a:gd name="T9" fmla="*/ 466 h 466"/>
                </a:gdLst>
                <a:ahLst/>
                <a:cxnLst>
                  <a:cxn ang="0">
                    <a:pos x="T0" y="T1"/>
                  </a:cxn>
                  <a:cxn ang="0">
                    <a:pos x="T2" y="T3"/>
                  </a:cxn>
                  <a:cxn ang="0">
                    <a:pos x="T4" y="T5"/>
                  </a:cxn>
                  <a:cxn ang="0">
                    <a:pos x="T6" y="T7"/>
                  </a:cxn>
                  <a:cxn ang="0">
                    <a:pos x="T8" y="T9"/>
                  </a:cxn>
                </a:cxnLst>
                <a:rect l="0" t="0" r="r" b="b"/>
                <a:pathLst>
                  <a:path w="109" h="466">
                    <a:moveTo>
                      <a:pt x="105" y="466"/>
                    </a:moveTo>
                    <a:lnTo>
                      <a:pt x="0" y="0"/>
                    </a:lnTo>
                    <a:lnTo>
                      <a:pt x="5" y="0"/>
                    </a:lnTo>
                    <a:lnTo>
                      <a:pt x="109" y="466"/>
                    </a:lnTo>
                    <a:lnTo>
                      <a:pt x="105" y="466"/>
                    </a:lnTo>
                    <a:close/>
                  </a:path>
                </a:pathLst>
              </a:custGeom>
              <a:solidFill>
                <a:srgbClr val="C8C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0" name="Freeform 154"/>
              <p:cNvSpPr>
                <a:spLocks/>
              </p:cNvSpPr>
              <p:nvPr/>
            </p:nvSpPr>
            <p:spPr bwMode="auto">
              <a:xfrm>
                <a:off x="3488"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1" name="Freeform 155"/>
              <p:cNvSpPr>
                <a:spLocks/>
              </p:cNvSpPr>
              <p:nvPr/>
            </p:nvSpPr>
            <p:spPr bwMode="auto">
              <a:xfrm>
                <a:off x="3493" y="2771"/>
                <a:ext cx="109" cy="466"/>
              </a:xfrm>
              <a:custGeom>
                <a:avLst/>
                <a:gdLst>
                  <a:gd name="T0" fmla="*/ 104 w 109"/>
                  <a:gd name="T1" fmla="*/ 466 h 466"/>
                  <a:gd name="T2" fmla="*/ 0 w 109"/>
                  <a:gd name="T3" fmla="*/ 0 h 466"/>
                  <a:gd name="T4" fmla="*/ 4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4" y="0"/>
                    </a:lnTo>
                    <a:lnTo>
                      <a:pt x="109" y="466"/>
                    </a:lnTo>
                    <a:lnTo>
                      <a:pt x="104" y="466"/>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2" name="Freeform 156"/>
              <p:cNvSpPr>
                <a:spLocks/>
              </p:cNvSpPr>
              <p:nvPr/>
            </p:nvSpPr>
            <p:spPr bwMode="auto">
              <a:xfrm>
                <a:off x="3497" y="2771"/>
                <a:ext cx="110" cy="466"/>
              </a:xfrm>
              <a:custGeom>
                <a:avLst/>
                <a:gdLst>
                  <a:gd name="T0" fmla="*/ 105 w 110"/>
                  <a:gd name="T1" fmla="*/ 466 h 466"/>
                  <a:gd name="T2" fmla="*/ 0 w 110"/>
                  <a:gd name="T3" fmla="*/ 0 h 466"/>
                  <a:gd name="T4" fmla="*/ 5 w 110"/>
                  <a:gd name="T5" fmla="*/ 0 h 466"/>
                  <a:gd name="T6" fmla="*/ 110 w 110"/>
                  <a:gd name="T7" fmla="*/ 466 h 466"/>
                  <a:gd name="T8" fmla="*/ 105 w 110"/>
                  <a:gd name="T9" fmla="*/ 466 h 466"/>
                </a:gdLst>
                <a:ahLst/>
                <a:cxnLst>
                  <a:cxn ang="0">
                    <a:pos x="T0" y="T1"/>
                  </a:cxn>
                  <a:cxn ang="0">
                    <a:pos x="T2" y="T3"/>
                  </a:cxn>
                  <a:cxn ang="0">
                    <a:pos x="T4" y="T5"/>
                  </a:cxn>
                  <a:cxn ang="0">
                    <a:pos x="T6" y="T7"/>
                  </a:cxn>
                  <a:cxn ang="0">
                    <a:pos x="T8" y="T9"/>
                  </a:cxn>
                </a:cxnLst>
                <a:rect l="0" t="0" r="r" b="b"/>
                <a:pathLst>
                  <a:path w="110" h="466">
                    <a:moveTo>
                      <a:pt x="105" y="466"/>
                    </a:moveTo>
                    <a:lnTo>
                      <a:pt x="0" y="0"/>
                    </a:lnTo>
                    <a:lnTo>
                      <a:pt x="5" y="0"/>
                    </a:lnTo>
                    <a:lnTo>
                      <a:pt x="110" y="466"/>
                    </a:lnTo>
                    <a:lnTo>
                      <a:pt x="105" y="466"/>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3" name="Freeform 157"/>
              <p:cNvSpPr>
                <a:spLocks/>
              </p:cNvSpPr>
              <p:nvPr/>
            </p:nvSpPr>
            <p:spPr bwMode="auto">
              <a:xfrm>
                <a:off x="3502" y="2771"/>
                <a:ext cx="109" cy="466"/>
              </a:xfrm>
              <a:custGeom>
                <a:avLst/>
                <a:gdLst>
                  <a:gd name="T0" fmla="*/ 105 w 109"/>
                  <a:gd name="T1" fmla="*/ 466 h 466"/>
                  <a:gd name="T2" fmla="*/ 0 w 109"/>
                  <a:gd name="T3" fmla="*/ 0 h 466"/>
                  <a:gd name="T4" fmla="*/ 5 w 109"/>
                  <a:gd name="T5" fmla="*/ 0 h 466"/>
                  <a:gd name="T6" fmla="*/ 109 w 109"/>
                  <a:gd name="T7" fmla="*/ 466 h 466"/>
                  <a:gd name="T8" fmla="*/ 105 w 109"/>
                  <a:gd name="T9" fmla="*/ 466 h 466"/>
                </a:gdLst>
                <a:ahLst/>
                <a:cxnLst>
                  <a:cxn ang="0">
                    <a:pos x="T0" y="T1"/>
                  </a:cxn>
                  <a:cxn ang="0">
                    <a:pos x="T2" y="T3"/>
                  </a:cxn>
                  <a:cxn ang="0">
                    <a:pos x="T4" y="T5"/>
                  </a:cxn>
                  <a:cxn ang="0">
                    <a:pos x="T6" y="T7"/>
                  </a:cxn>
                  <a:cxn ang="0">
                    <a:pos x="T8" y="T9"/>
                  </a:cxn>
                </a:cxnLst>
                <a:rect l="0" t="0" r="r" b="b"/>
                <a:pathLst>
                  <a:path w="109" h="466">
                    <a:moveTo>
                      <a:pt x="105" y="466"/>
                    </a:moveTo>
                    <a:lnTo>
                      <a:pt x="0" y="0"/>
                    </a:lnTo>
                    <a:lnTo>
                      <a:pt x="5" y="0"/>
                    </a:lnTo>
                    <a:lnTo>
                      <a:pt x="109" y="466"/>
                    </a:lnTo>
                    <a:lnTo>
                      <a:pt x="105" y="46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4" name="Freeform 158"/>
              <p:cNvSpPr>
                <a:spLocks/>
              </p:cNvSpPr>
              <p:nvPr/>
            </p:nvSpPr>
            <p:spPr bwMode="auto">
              <a:xfrm>
                <a:off x="3507"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5" name="Freeform 159"/>
              <p:cNvSpPr>
                <a:spLocks/>
              </p:cNvSpPr>
              <p:nvPr/>
            </p:nvSpPr>
            <p:spPr bwMode="auto">
              <a:xfrm>
                <a:off x="3512" y="2771"/>
                <a:ext cx="109" cy="466"/>
              </a:xfrm>
              <a:custGeom>
                <a:avLst/>
                <a:gdLst>
                  <a:gd name="T0" fmla="*/ 104 w 109"/>
                  <a:gd name="T1" fmla="*/ 466 h 466"/>
                  <a:gd name="T2" fmla="*/ 0 w 109"/>
                  <a:gd name="T3" fmla="*/ 0 h 466"/>
                  <a:gd name="T4" fmla="*/ 4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4" y="0"/>
                    </a:lnTo>
                    <a:lnTo>
                      <a:pt x="109" y="466"/>
                    </a:lnTo>
                    <a:lnTo>
                      <a:pt x="104" y="466"/>
                    </a:lnTo>
                    <a:close/>
                  </a:path>
                </a:pathLst>
              </a:custGeom>
              <a:solidFill>
                <a:srgbClr val="D2D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6" name="Freeform 160"/>
              <p:cNvSpPr>
                <a:spLocks/>
              </p:cNvSpPr>
              <p:nvPr/>
            </p:nvSpPr>
            <p:spPr bwMode="auto">
              <a:xfrm>
                <a:off x="3516" y="2771"/>
                <a:ext cx="110" cy="466"/>
              </a:xfrm>
              <a:custGeom>
                <a:avLst/>
                <a:gdLst>
                  <a:gd name="T0" fmla="*/ 105 w 110"/>
                  <a:gd name="T1" fmla="*/ 466 h 466"/>
                  <a:gd name="T2" fmla="*/ 0 w 110"/>
                  <a:gd name="T3" fmla="*/ 0 h 466"/>
                  <a:gd name="T4" fmla="*/ 5 w 110"/>
                  <a:gd name="T5" fmla="*/ 0 h 466"/>
                  <a:gd name="T6" fmla="*/ 110 w 110"/>
                  <a:gd name="T7" fmla="*/ 466 h 466"/>
                  <a:gd name="T8" fmla="*/ 105 w 110"/>
                  <a:gd name="T9" fmla="*/ 466 h 466"/>
                </a:gdLst>
                <a:ahLst/>
                <a:cxnLst>
                  <a:cxn ang="0">
                    <a:pos x="T0" y="T1"/>
                  </a:cxn>
                  <a:cxn ang="0">
                    <a:pos x="T2" y="T3"/>
                  </a:cxn>
                  <a:cxn ang="0">
                    <a:pos x="T4" y="T5"/>
                  </a:cxn>
                  <a:cxn ang="0">
                    <a:pos x="T6" y="T7"/>
                  </a:cxn>
                  <a:cxn ang="0">
                    <a:pos x="T8" y="T9"/>
                  </a:cxn>
                </a:cxnLst>
                <a:rect l="0" t="0" r="r" b="b"/>
                <a:pathLst>
                  <a:path w="110" h="466">
                    <a:moveTo>
                      <a:pt x="105" y="466"/>
                    </a:moveTo>
                    <a:lnTo>
                      <a:pt x="0" y="0"/>
                    </a:lnTo>
                    <a:lnTo>
                      <a:pt x="5" y="0"/>
                    </a:lnTo>
                    <a:lnTo>
                      <a:pt x="110" y="466"/>
                    </a:lnTo>
                    <a:lnTo>
                      <a:pt x="105" y="466"/>
                    </a:lnTo>
                    <a:close/>
                  </a:path>
                </a:pathLst>
              </a:custGeom>
              <a:solidFill>
                <a:srgbClr val="D3D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7" name="Freeform 161"/>
              <p:cNvSpPr>
                <a:spLocks/>
              </p:cNvSpPr>
              <p:nvPr/>
            </p:nvSpPr>
            <p:spPr bwMode="auto">
              <a:xfrm>
                <a:off x="3521" y="2771"/>
                <a:ext cx="109" cy="466"/>
              </a:xfrm>
              <a:custGeom>
                <a:avLst/>
                <a:gdLst>
                  <a:gd name="T0" fmla="*/ 105 w 109"/>
                  <a:gd name="T1" fmla="*/ 466 h 466"/>
                  <a:gd name="T2" fmla="*/ 0 w 109"/>
                  <a:gd name="T3" fmla="*/ 0 h 466"/>
                  <a:gd name="T4" fmla="*/ 5 w 109"/>
                  <a:gd name="T5" fmla="*/ 0 h 466"/>
                  <a:gd name="T6" fmla="*/ 109 w 109"/>
                  <a:gd name="T7" fmla="*/ 466 h 466"/>
                  <a:gd name="T8" fmla="*/ 105 w 109"/>
                  <a:gd name="T9" fmla="*/ 466 h 466"/>
                </a:gdLst>
                <a:ahLst/>
                <a:cxnLst>
                  <a:cxn ang="0">
                    <a:pos x="T0" y="T1"/>
                  </a:cxn>
                  <a:cxn ang="0">
                    <a:pos x="T2" y="T3"/>
                  </a:cxn>
                  <a:cxn ang="0">
                    <a:pos x="T4" y="T5"/>
                  </a:cxn>
                  <a:cxn ang="0">
                    <a:pos x="T6" y="T7"/>
                  </a:cxn>
                  <a:cxn ang="0">
                    <a:pos x="T8" y="T9"/>
                  </a:cxn>
                </a:cxnLst>
                <a:rect l="0" t="0" r="r" b="b"/>
                <a:pathLst>
                  <a:path w="109" h="466">
                    <a:moveTo>
                      <a:pt x="105" y="466"/>
                    </a:moveTo>
                    <a:lnTo>
                      <a:pt x="0" y="0"/>
                    </a:lnTo>
                    <a:lnTo>
                      <a:pt x="5" y="0"/>
                    </a:lnTo>
                    <a:lnTo>
                      <a:pt x="109" y="466"/>
                    </a:lnTo>
                    <a:lnTo>
                      <a:pt x="105" y="466"/>
                    </a:lnTo>
                    <a:close/>
                  </a:path>
                </a:pathLst>
              </a:custGeom>
              <a:solidFill>
                <a:srgbClr val="D4D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8" name="Freeform 162"/>
              <p:cNvSpPr>
                <a:spLocks/>
              </p:cNvSpPr>
              <p:nvPr/>
            </p:nvSpPr>
            <p:spPr bwMode="auto">
              <a:xfrm>
                <a:off x="3526"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9" name="Freeform 163"/>
              <p:cNvSpPr>
                <a:spLocks/>
              </p:cNvSpPr>
              <p:nvPr/>
            </p:nvSpPr>
            <p:spPr bwMode="auto">
              <a:xfrm>
                <a:off x="3531" y="2771"/>
                <a:ext cx="109" cy="466"/>
              </a:xfrm>
              <a:custGeom>
                <a:avLst/>
                <a:gdLst>
                  <a:gd name="T0" fmla="*/ 104 w 109"/>
                  <a:gd name="T1" fmla="*/ 466 h 466"/>
                  <a:gd name="T2" fmla="*/ 0 w 109"/>
                  <a:gd name="T3" fmla="*/ 0 h 466"/>
                  <a:gd name="T4" fmla="*/ 4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4" y="0"/>
                    </a:lnTo>
                    <a:lnTo>
                      <a:pt x="109" y="466"/>
                    </a:lnTo>
                    <a:lnTo>
                      <a:pt x="104" y="466"/>
                    </a:lnTo>
                    <a:close/>
                  </a:path>
                </a:pathLst>
              </a:custGeom>
              <a:solidFill>
                <a:srgbClr val="D6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0" name="Freeform 164"/>
              <p:cNvSpPr>
                <a:spLocks/>
              </p:cNvSpPr>
              <p:nvPr/>
            </p:nvSpPr>
            <p:spPr bwMode="auto">
              <a:xfrm>
                <a:off x="3535" y="2771"/>
                <a:ext cx="110" cy="466"/>
              </a:xfrm>
              <a:custGeom>
                <a:avLst/>
                <a:gdLst>
                  <a:gd name="T0" fmla="*/ 105 w 110"/>
                  <a:gd name="T1" fmla="*/ 466 h 466"/>
                  <a:gd name="T2" fmla="*/ 0 w 110"/>
                  <a:gd name="T3" fmla="*/ 0 h 466"/>
                  <a:gd name="T4" fmla="*/ 5 w 110"/>
                  <a:gd name="T5" fmla="*/ 0 h 466"/>
                  <a:gd name="T6" fmla="*/ 110 w 110"/>
                  <a:gd name="T7" fmla="*/ 466 h 466"/>
                  <a:gd name="T8" fmla="*/ 105 w 110"/>
                  <a:gd name="T9" fmla="*/ 466 h 466"/>
                </a:gdLst>
                <a:ahLst/>
                <a:cxnLst>
                  <a:cxn ang="0">
                    <a:pos x="T0" y="T1"/>
                  </a:cxn>
                  <a:cxn ang="0">
                    <a:pos x="T2" y="T3"/>
                  </a:cxn>
                  <a:cxn ang="0">
                    <a:pos x="T4" y="T5"/>
                  </a:cxn>
                  <a:cxn ang="0">
                    <a:pos x="T6" y="T7"/>
                  </a:cxn>
                  <a:cxn ang="0">
                    <a:pos x="T8" y="T9"/>
                  </a:cxn>
                </a:cxnLst>
                <a:rect l="0" t="0" r="r" b="b"/>
                <a:pathLst>
                  <a:path w="110" h="466">
                    <a:moveTo>
                      <a:pt x="105" y="466"/>
                    </a:moveTo>
                    <a:lnTo>
                      <a:pt x="0" y="0"/>
                    </a:lnTo>
                    <a:lnTo>
                      <a:pt x="5" y="0"/>
                    </a:lnTo>
                    <a:lnTo>
                      <a:pt x="110" y="466"/>
                    </a:lnTo>
                    <a:lnTo>
                      <a:pt x="105" y="466"/>
                    </a:lnTo>
                    <a:close/>
                  </a:path>
                </a:pathLst>
              </a:custGeom>
              <a:solidFill>
                <a:srgbClr val="D7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 name="Freeform 165"/>
              <p:cNvSpPr>
                <a:spLocks/>
              </p:cNvSpPr>
              <p:nvPr/>
            </p:nvSpPr>
            <p:spPr bwMode="auto">
              <a:xfrm>
                <a:off x="3540" y="2771"/>
                <a:ext cx="109" cy="466"/>
              </a:xfrm>
              <a:custGeom>
                <a:avLst/>
                <a:gdLst>
                  <a:gd name="T0" fmla="*/ 105 w 109"/>
                  <a:gd name="T1" fmla="*/ 466 h 466"/>
                  <a:gd name="T2" fmla="*/ 0 w 109"/>
                  <a:gd name="T3" fmla="*/ 0 h 466"/>
                  <a:gd name="T4" fmla="*/ 5 w 109"/>
                  <a:gd name="T5" fmla="*/ 0 h 466"/>
                  <a:gd name="T6" fmla="*/ 109 w 109"/>
                  <a:gd name="T7" fmla="*/ 466 h 466"/>
                  <a:gd name="T8" fmla="*/ 105 w 109"/>
                  <a:gd name="T9" fmla="*/ 466 h 466"/>
                </a:gdLst>
                <a:ahLst/>
                <a:cxnLst>
                  <a:cxn ang="0">
                    <a:pos x="T0" y="T1"/>
                  </a:cxn>
                  <a:cxn ang="0">
                    <a:pos x="T2" y="T3"/>
                  </a:cxn>
                  <a:cxn ang="0">
                    <a:pos x="T4" y="T5"/>
                  </a:cxn>
                  <a:cxn ang="0">
                    <a:pos x="T6" y="T7"/>
                  </a:cxn>
                  <a:cxn ang="0">
                    <a:pos x="T8" y="T9"/>
                  </a:cxn>
                </a:cxnLst>
                <a:rect l="0" t="0" r="r" b="b"/>
                <a:pathLst>
                  <a:path w="109" h="466">
                    <a:moveTo>
                      <a:pt x="105" y="466"/>
                    </a:moveTo>
                    <a:lnTo>
                      <a:pt x="0" y="0"/>
                    </a:lnTo>
                    <a:lnTo>
                      <a:pt x="5" y="0"/>
                    </a:lnTo>
                    <a:lnTo>
                      <a:pt x="109" y="466"/>
                    </a:lnTo>
                    <a:lnTo>
                      <a:pt x="105" y="466"/>
                    </a:lnTo>
                    <a:close/>
                  </a:path>
                </a:pathLst>
              </a:custGeom>
              <a:solidFill>
                <a:srgbClr val="D8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2" name="Freeform 166"/>
              <p:cNvSpPr>
                <a:spLocks/>
              </p:cNvSpPr>
              <p:nvPr/>
            </p:nvSpPr>
            <p:spPr bwMode="auto">
              <a:xfrm>
                <a:off x="3545" y="2771"/>
                <a:ext cx="109" cy="466"/>
              </a:xfrm>
              <a:custGeom>
                <a:avLst/>
                <a:gdLst>
                  <a:gd name="T0" fmla="*/ 104 w 109"/>
                  <a:gd name="T1" fmla="*/ 466 h 466"/>
                  <a:gd name="T2" fmla="*/ 0 w 109"/>
                  <a:gd name="T3" fmla="*/ 0 h 466"/>
                  <a:gd name="T4" fmla="*/ 5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5" y="0"/>
                    </a:lnTo>
                    <a:lnTo>
                      <a:pt x="109" y="466"/>
                    </a:lnTo>
                    <a:lnTo>
                      <a:pt x="104" y="466"/>
                    </a:lnTo>
                    <a:close/>
                  </a:path>
                </a:pathLst>
              </a:custGeom>
              <a:solidFill>
                <a:srgbClr val="D8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3" name="Freeform 167"/>
              <p:cNvSpPr>
                <a:spLocks/>
              </p:cNvSpPr>
              <p:nvPr/>
            </p:nvSpPr>
            <p:spPr bwMode="auto">
              <a:xfrm>
                <a:off x="3550" y="2771"/>
                <a:ext cx="109" cy="466"/>
              </a:xfrm>
              <a:custGeom>
                <a:avLst/>
                <a:gdLst>
                  <a:gd name="T0" fmla="*/ 104 w 109"/>
                  <a:gd name="T1" fmla="*/ 466 h 466"/>
                  <a:gd name="T2" fmla="*/ 0 w 109"/>
                  <a:gd name="T3" fmla="*/ 0 h 466"/>
                  <a:gd name="T4" fmla="*/ 4 w 109"/>
                  <a:gd name="T5" fmla="*/ 0 h 466"/>
                  <a:gd name="T6" fmla="*/ 109 w 109"/>
                  <a:gd name="T7" fmla="*/ 466 h 466"/>
                  <a:gd name="T8" fmla="*/ 104 w 109"/>
                  <a:gd name="T9" fmla="*/ 466 h 466"/>
                </a:gdLst>
                <a:ahLst/>
                <a:cxnLst>
                  <a:cxn ang="0">
                    <a:pos x="T0" y="T1"/>
                  </a:cxn>
                  <a:cxn ang="0">
                    <a:pos x="T2" y="T3"/>
                  </a:cxn>
                  <a:cxn ang="0">
                    <a:pos x="T4" y="T5"/>
                  </a:cxn>
                  <a:cxn ang="0">
                    <a:pos x="T6" y="T7"/>
                  </a:cxn>
                  <a:cxn ang="0">
                    <a:pos x="T8" y="T9"/>
                  </a:cxn>
                </a:cxnLst>
                <a:rect l="0" t="0" r="r" b="b"/>
                <a:pathLst>
                  <a:path w="109" h="466">
                    <a:moveTo>
                      <a:pt x="104" y="466"/>
                    </a:moveTo>
                    <a:lnTo>
                      <a:pt x="0" y="0"/>
                    </a:lnTo>
                    <a:lnTo>
                      <a:pt x="4" y="0"/>
                    </a:lnTo>
                    <a:lnTo>
                      <a:pt x="109" y="466"/>
                    </a:lnTo>
                    <a:lnTo>
                      <a:pt x="104" y="466"/>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4" name="Freeform 168"/>
              <p:cNvSpPr>
                <a:spLocks/>
              </p:cNvSpPr>
              <p:nvPr/>
            </p:nvSpPr>
            <p:spPr bwMode="auto">
              <a:xfrm>
                <a:off x="3554" y="2771"/>
                <a:ext cx="110" cy="466"/>
              </a:xfrm>
              <a:custGeom>
                <a:avLst/>
                <a:gdLst>
                  <a:gd name="T0" fmla="*/ 105 w 110"/>
                  <a:gd name="T1" fmla="*/ 466 h 466"/>
                  <a:gd name="T2" fmla="*/ 0 w 110"/>
                  <a:gd name="T3" fmla="*/ 0 h 466"/>
                  <a:gd name="T4" fmla="*/ 5 w 110"/>
                  <a:gd name="T5" fmla="*/ 0 h 466"/>
                  <a:gd name="T6" fmla="*/ 110 w 110"/>
                  <a:gd name="T7" fmla="*/ 466 h 466"/>
                  <a:gd name="T8" fmla="*/ 105 w 110"/>
                  <a:gd name="T9" fmla="*/ 466 h 466"/>
                </a:gdLst>
                <a:ahLst/>
                <a:cxnLst>
                  <a:cxn ang="0">
                    <a:pos x="T0" y="T1"/>
                  </a:cxn>
                  <a:cxn ang="0">
                    <a:pos x="T2" y="T3"/>
                  </a:cxn>
                  <a:cxn ang="0">
                    <a:pos x="T4" y="T5"/>
                  </a:cxn>
                  <a:cxn ang="0">
                    <a:pos x="T6" y="T7"/>
                  </a:cxn>
                  <a:cxn ang="0">
                    <a:pos x="T8" y="T9"/>
                  </a:cxn>
                </a:cxnLst>
                <a:rect l="0" t="0" r="r" b="b"/>
                <a:pathLst>
                  <a:path w="110" h="466">
                    <a:moveTo>
                      <a:pt x="105" y="466"/>
                    </a:moveTo>
                    <a:lnTo>
                      <a:pt x="0" y="0"/>
                    </a:lnTo>
                    <a:lnTo>
                      <a:pt x="5" y="0"/>
                    </a:lnTo>
                    <a:lnTo>
                      <a:pt x="110" y="466"/>
                    </a:lnTo>
                    <a:lnTo>
                      <a:pt x="105" y="466"/>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5" name="Freeform 169"/>
              <p:cNvSpPr>
                <a:spLocks/>
              </p:cNvSpPr>
              <p:nvPr/>
            </p:nvSpPr>
            <p:spPr bwMode="auto">
              <a:xfrm>
                <a:off x="3559" y="2771"/>
                <a:ext cx="109" cy="466"/>
              </a:xfrm>
              <a:custGeom>
                <a:avLst/>
                <a:gdLst>
                  <a:gd name="T0" fmla="*/ 105 w 109"/>
                  <a:gd name="T1" fmla="*/ 466 h 466"/>
                  <a:gd name="T2" fmla="*/ 0 w 109"/>
                  <a:gd name="T3" fmla="*/ 0 h 466"/>
                  <a:gd name="T4" fmla="*/ 5 w 109"/>
                  <a:gd name="T5" fmla="*/ 0 h 466"/>
                  <a:gd name="T6" fmla="*/ 109 w 109"/>
                  <a:gd name="T7" fmla="*/ 466 h 466"/>
                  <a:gd name="T8" fmla="*/ 105 w 109"/>
                  <a:gd name="T9" fmla="*/ 466 h 466"/>
                </a:gdLst>
                <a:ahLst/>
                <a:cxnLst>
                  <a:cxn ang="0">
                    <a:pos x="T0" y="T1"/>
                  </a:cxn>
                  <a:cxn ang="0">
                    <a:pos x="T2" y="T3"/>
                  </a:cxn>
                  <a:cxn ang="0">
                    <a:pos x="T4" y="T5"/>
                  </a:cxn>
                  <a:cxn ang="0">
                    <a:pos x="T6" y="T7"/>
                  </a:cxn>
                  <a:cxn ang="0">
                    <a:pos x="T8" y="T9"/>
                  </a:cxn>
                </a:cxnLst>
                <a:rect l="0" t="0" r="r" b="b"/>
                <a:pathLst>
                  <a:path w="109" h="466">
                    <a:moveTo>
                      <a:pt x="105" y="466"/>
                    </a:moveTo>
                    <a:lnTo>
                      <a:pt x="0" y="0"/>
                    </a:lnTo>
                    <a:lnTo>
                      <a:pt x="5" y="0"/>
                    </a:lnTo>
                    <a:lnTo>
                      <a:pt x="109" y="466"/>
                    </a:lnTo>
                    <a:lnTo>
                      <a:pt x="105" y="466"/>
                    </a:lnTo>
                    <a:close/>
                  </a:path>
                </a:pathLst>
              </a:custGeom>
              <a:solidFill>
                <a:srgbClr val="DAD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6" name="Freeform 170"/>
              <p:cNvSpPr>
                <a:spLocks/>
              </p:cNvSpPr>
              <p:nvPr/>
            </p:nvSpPr>
            <p:spPr bwMode="auto">
              <a:xfrm>
                <a:off x="3564" y="2771"/>
                <a:ext cx="104" cy="466"/>
              </a:xfrm>
              <a:custGeom>
                <a:avLst/>
                <a:gdLst>
                  <a:gd name="T0" fmla="*/ 104 w 104"/>
                  <a:gd name="T1" fmla="*/ 466 h 466"/>
                  <a:gd name="T2" fmla="*/ 0 w 104"/>
                  <a:gd name="T3" fmla="*/ 0 h 466"/>
                  <a:gd name="T4" fmla="*/ 0 w 104"/>
                  <a:gd name="T5" fmla="*/ 0 h 466"/>
                  <a:gd name="T6" fmla="*/ 104 w 104"/>
                  <a:gd name="T7" fmla="*/ 466 h 466"/>
                </a:gdLst>
                <a:ahLst/>
                <a:cxnLst>
                  <a:cxn ang="0">
                    <a:pos x="T0" y="T1"/>
                  </a:cxn>
                  <a:cxn ang="0">
                    <a:pos x="T2" y="T3"/>
                  </a:cxn>
                  <a:cxn ang="0">
                    <a:pos x="T4" y="T5"/>
                  </a:cxn>
                  <a:cxn ang="0">
                    <a:pos x="T6" y="T7"/>
                  </a:cxn>
                </a:cxnLst>
                <a:rect l="0" t="0" r="r" b="b"/>
                <a:pathLst>
                  <a:path w="104" h="466">
                    <a:moveTo>
                      <a:pt x="104" y="466"/>
                    </a:moveTo>
                    <a:lnTo>
                      <a:pt x="0" y="0"/>
                    </a:lnTo>
                    <a:lnTo>
                      <a:pt x="0" y="0"/>
                    </a:lnTo>
                    <a:lnTo>
                      <a:pt x="104" y="466"/>
                    </a:lnTo>
                    <a:close/>
                  </a:path>
                </a:pathLst>
              </a:custGeom>
              <a:solidFill>
                <a:srgbClr val="DAD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207" name="Freeform 172"/>
            <p:cNvSpPr>
              <a:spLocks/>
            </p:cNvSpPr>
            <p:nvPr/>
          </p:nvSpPr>
          <p:spPr bwMode="auto">
            <a:xfrm>
              <a:off x="5649913" y="4386263"/>
              <a:ext cx="123825" cy="749300"/>
            </a:xfrm>
            <a:custGeom>
              <a:avLst/>
              <a:gdLst>
                <a:gd name="T0" fmla="*/ 0 w 78"/>
                <a:gd name="T1" fmla="*/ 472 h 472"/>
                <a:gd name="T2" fmla="*/ 76 w 78"/>
                <a:gd name="T3" fmla="*/ 424 h 472"/>
                <a:gd name="T4" fmla="*/ 78 w 78"/>
                <a:gd name="T5" fmla="*/ 0 h 472"/>
                <a:gd name="T6" fmla="*/ 0 w 78"/>
                <a:gd name="T7" fmla="*/ 27 h 472"/>
                <a:gd name="T8" fmla="*/ 0 w 78"/>
                <a:gd name="T9" fmla="*/ 472 h 472"/>
              </a:gdLst>
              <a:ahLst/>
              <a:cxnLst>
                <a:cxn ang="0">
                  <a:pos x="T0" y="T1"/>
                </a:cxn>
                <a:cxn ang="0">
                  <a:pos x="T2" y="T3"/>
                </a:cxn>
                <a:cxn ang="0">
                  <a:pos x="T4" y="T5"/>
                </a:cxn>
                <a:cxn ang="0">
                  <a:pos x="T6" y="T7"/>
                </a:cxn>
                <a:cxn ang="0">
                  <a:pos x="T8" y="T9"/>
                </a:cxn>
              </a:cxnLst>
              <a:rect l="0" t="0" r="r" b="b"/>
              <a:pathLst>
                <a:path w="78" h="472">
                  <a:moveTo>
                    <a:pt x="0" y="472"/>
                  </a:moveTo>
                  <a:lnTo>
                    <a:pt x="76" y="424"/>
                  </a:lnTo>
                  <a:lnTo>
                    <a:pt x="78" y="0"/>
                  </a:lnTo>
                  <a:lnTo>
                    <a:pt x="0" y="27"/>
                  </a:lnTo>
                  <a:lnTo>
                    <a:pt x="0" y="472"/>
                  </a:lnTo>
                  <a:close/>
                </a:path>
              </a:pathLst>
            </a:custGeom>
            <a:solidFill>
              <a:srgbClr val="6A78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08" name="Group 205"/>
            <p:cNvGrpSpPr>
              <a:grpSpLocks/>
            </p:cNvGrpSpPr>
            <p:nvPr/>
          </p:nvGrpSpPr>
          <p:grpSpPr bwMode="auto">
            <a:xfrm>
              <a:off x="5449888" y="4254500"/>
              <a:ext cx="222250" cy="304800"/>
              <a:chOff x="3433" y="2680"/>
              <a:chExt cx="140" cy="192"/>
            </a:xfrm>
          </p:grpSpPr>
          <p:sp>
            <p:nvSpPr>
              <p:cNvPr id="2209" name="Freeform 173"/>
              <p:cNvSpPr>
                <a:spLocks/>
              </p:cNvSpPr>
              <p:nvPr/>
            </p:nvSpPr>
            <p:spPr bwMode="auto">
              <a:xfrm>
                <a:off x="3433" y="2680"/>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0" name="Freeform 174"/>
              <p:cNvSpPr>
                <a:spLocks/>
              </p:cNvSpPr>
              <p:nvPr/>
            </p:nvSpPr>
            <p:spPr bwMode="auto">
              <a:xfrm>
                <a:off x="3433" y="2684"/>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1" name="Freeform 175"/>
              <p:cNvSpPr>
                <a:spLocks/>
              </p:cNvSpPr>
              <p:nvPr/>
            </p:nvSpPr>
            <p:spPr bwMode="auto">
              <a:xfrm>
                <a:off x="3433" y="2688"/>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D8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2" name="Freeform 176"/>
              <p:cNvSpPr>
                <a:spLocks/>
              </p:cNvSpPr>
              <p:nvPr/>
            </p:nvSpPr>
            <p:spPr bwMode="auto">
              <a:xfrm>
                <a:off x="3433" y="2692"/>
                <a:ext cx="140" cy="69"/>
              </a:xfrm>
              <a:custGeom>
                <a:avLst/>
                <a:gdLst>
                  <a:gd name="T0" fmla="*/ 140 w 140"/>
                  <a:gd name="T1" fmla="*/ 64 h 69"/>
                  <a:gd name="T2" fmla="*/ 0 w 140"/>
                  <a:gd name="T3" fmla="*/ 0 h 69"/>
                  <a:gd name="T4" fmla="*/ 0 w 140"/>
                  <a:gd name="T5" fmla="*/ 4 h 69"/>
                  <a:gd name="T6" fmla="*/ 140 w 140"/>
                  <a:gd name="T7" fmla="*/ 69 h 69"/>
                  <a:gd name="T8" fmla="*/ 140 w 140"/>
                  <a:gd name="T9" fmla="*/ 64 h 69"/>
                </a:gdLst>
                <a:ahLst/>
                <a:cxnLst>
                  <a:cxn ang="0">
                    <a:pos x="T0" y="T1"/>
                  </a:cxn>
                  <a:cxn ang="0">
                    <a:pos x="T2" y="T3"/>
                  </a:cxn>
                  <a:cxn ang="0">
                    <a:pos x="T4" y="T5"/>
                  </a:cxn>
                  <a:cxn ang="0">
                    <a:pos x="T6" y="T7"/>
                  </a:cxn>
                  <a:cxn ang="0">
                    <a:pos x="T8" y="T9"/>
                  </a:cxn>
                </a:cxnLst>
                <a:rect l="0" t="0" r="r" b="b"/>
                <a:pathLst>
                  <a:path w="140" h="69">
                    <a:moveTo>
                      <a:pt x="140" y="64"/>
                    </a:moveTo>
                    <a:lnTo>
                      <a:pt x="0" y="0"/>
                    </a:lnTo>
                    <a:lnTo>
                      <a:pt x="0" y="4"/>
                    </a:lnTo>
                    <a:lnTo>
                      <a:pt x="140" y="69"/>
                    </a:lnTo>
                    <a:lnTo>
                      <a:pt x="140" y="64"/>
                    </a:lnTo>
                    <a:close/>
                  </a:path>
                </a:pathLst>
              </a:custGeom>
              <a:solidFill>
                <a:srgbClr val="D7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3" name="Freeform 177"/>
              <p:cNvSpPr>
                <a:spLocks/>
              </p:cNvSpPr>
              <p:nvPr/>
            </p:nvSpPr>
            <p:spPr bwMode="auto">
              <a:xfrm>
                <a:off x="3433" y="2696"/>
                <a:ext cx="140" cy="69"/>
              </a:xfrm>
              <a:custGeom>
                <a:avLst/>
                <a:gdLst>
                  <a:gd name="T0" fmla="*/ 140 w 140"/>
                  <a:gd name="T1" fmla="*/ 65 h 69"/>
                  <a:gd name="T2" fmla="*/ 0 w 140"/>
                  <a:gd name="T3" fmla="*/ 0 h 69"/>
                  <a:gd name="T4" fmla="*/ 0 w 140"/>
                  <a:gd name="T5" fmla="*/ 4 h 69"/>
                  <a:gd name="T6" fmla="*/ 140 w 140"/>
                  <a:gd name="T7" fmla="*/ 69 h 69"/>
                  <a:gd name="T8" fmla="*/ 140 w 140"/>
                  <a:gd name="T9" fmla="*/ 65 h 69"/>
                </a:gdLst>
                <a:ahLst/>
                <a:cxnLst>
                  <a:cxn ang="0">
                    <a:pos x="T0" y="T1"/>
                  </a:cxn>
                  <a:cxn ang="0">
                    <a:pos x="T2" y="T3"/>
                  </a:cxn>
                  <a:cxn ang="0">
                    <a:pos x="T4" y="T5"/>
                  </a:cxn>
                  <a:cxn ang="0">
                    <a:pos x="T6" y="T7"/>
                  </a:cxn>
                  <a:cxn ang="0">
                    <a:pos x="T8" y="T9"/>
                  </a:cxn>
                </a:cxnLst>
                <a:rect l="0" t="0" r="r" b="b"/>
                <a:pathLst>
                  <a:path w="140" h="69">
                    <a:moveTo>
                      <a:pt x="140" y="65"/>
                    </a:moveTo>
                    <a:lnTo>
                      <a:pt x="0" y="0"/>
                    </a:lnTo>
                    <a:lnTo>
                      <a:pt x="0" y="4"/>
                    </a:lnTo>
                    <a:lnTo>
                      <a:pt x="140" y="69"/>
                    </a:lnTo>
                    <a:lnTo>
                      <a:pt x="140" y="65"/>
                    </a:lnTo>
                    <a:close/>
                  </a:path>
                </a:pathLst>
              </a:custGeom>
              <a:solidFill>
                <a:srgbClr val="D6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4" name="Freeform 178"/>
              <p:cNvSpPr>
                <a:spLocks/>
              </p:cNvSpPr>
              <p:nvPr/>
            </p:nvSpPr>
            <p:spPr bwMode="auto">
              <a:xfrm>
                <a:off x="3433" y="2700"/>
                <a:ext cx="140" cy="69"/>
              </a:xfrm>
              <a:custGeom>
                <a:avLst/>
                <a:gdLst>
                  <a:gd name="T0" fmla="*/ 140 w 140"/>
                  <a:gd name="T1" fmla="*/ 65 h 69"/>
                  <a:gd name="T2" fmla="*/ 0 w 140"/>
                  <a:gd name="T3" fmla="*/ 0 h 69"/>
                  <a:gd name="T4" fmla="*/ 0 w 140"/>
                  <a:gd name="T5" fmla="*/ 5 h 69"/>
                  <a:gd name="T6" fmla="*/ 140 w 140"/>
                  <a:gd name="T7" fmla="*/ 69 h 69"/>
                  <a:gd name="T8" fmla="*/ 140 w 140"/>
                  <a:gd name="T9" fmla="*/ 65 h 69"/>
                </a:gdLst>
                <a:ahLst/>
                <a:cxnLst>
                  <a:cxn ang="0">
                    <a:pos x="T0" y="T1"/>
                  </a:cxn>
                  <a:cxn ang="0">
                    <a:pos x="T2" y="T3"/>
                  </a:cxn>
                  <a:cxn ang="0">
                    <a:pos x="T4" y="T5"/>
                  </a:cxn>
                  <a:cxn ang="0">
                    <a:pos x="T6" y="T7"/>
                  </a:cxn>
                  <a:cxn ang="0">
                    <a:pos x="T8" y="T9"/>
                  </a:cxn>
                </a:cxnLst>
                <a:rect l="0" t="0" r="r" b="b"/>
                <a:pathLst>
                  <a:path w="140" h="69">
                    <a:moveTo>
                      <a:pt x="140" y="65"/>
                    </a:moveTo>
                    <a:lnTo>
                      <a:pt x="0" y="0"/>
                    </a:lnTo>
                    <a:lnTo>
                      <a:pt x="0" y="5"/>
                    </a:lnTo>
                    <a:lnTo>
                      <a:pt x="140" y="69"/>
                    </a:lnTo>
                    <a:lnTo>
                      <a:pt x="140" y="65"/>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5" name="Freeform 179"/>
              <p:cNvSpPr>
                <a:spLocks/>
              </p:cNvSpPr>
              <p:nvPr/>
            </p:nvSpPr>
            <p:spPr bwMode="auto">
              <a:xfrm>
                <a:off x="3433" y="2705"/>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D4D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6" name="Freeform 180"/>
              <p:cNvSpPr>
                <a:spLocks/>
              </p:cNvSpPr>
              <p:nvPr/>
            </p:nvSpPr>
            <p:spPr bwMode="auto">
              <a:xfrm>
                <a:off x="3433" y="2709"/>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D2D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7" name="Freeform 181"/>
              <p:cNvSpPr>
                <a:spLocks/>
              </p:cNvSpPr>
              <p:nvPr/>
            </p:nvSpPr>
            <p:spPr bwMode="auto">
              <a:xfrm>
                <a:off x="3433" y="2713"/>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D0D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8" name="Freeform 182"/>
              <p:cNvSpPr>
                <a:spLocks/>
              </p:cNvSpPr>
              <p:nvPr/>
            </p:nvSpPr>
            <p:spPr bwMode="auto">
              <a:xfrm>
                <a:off x="3433" y="2717"/>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9" name="Freeform 183"/>
              <p:cNvSpPr>
                <a:spLocks/>
              </p:cNvSpPr>
              <p:nvPr/>
            </p:nvSpPr>
            <p:spPr bwMode="auto">
              <a:xfrm>
                <a:off x="3433" y="2721"/>
                <a:ext cx="140" cy="69"/>
              </a:xfrm>
              <a:custGeom>
                <a:avLst/>
                <a:gdLst>
                  <a:gd name="T0" fmla="*/ 140 w 140"/>
                  <a:gd name="T1" fmla="*/ 64 h 69"/>
                  <a:gd name="T2" fmla="*/ 0 w 140"/>
                  <a:gd name="T3" fmla="*/ 0 h 69"/>
                  <a:gd name="T4" fmla="*/ 0 w 140"/>
                  <a:gd name="T5" fmla="*/ 4 h 69"/>
                  <a:gd name="T6" fmla="*/ 140 w 140"/>
                  <a:gd name="T7" fmla="*/ 69 h 69"/>
                  <a:gd name="T8" fmla="*/ 140 w 140"/>
                  <a:gd name="T9" fmla="*/ 64 h 69"/>
                </a:gdLst>
                <a:ahLst/>
                <a:cxnLst>
                  <a:cxn ang="0">
                    <a:pos x="T0" y="T1"/>
                  </a:cxn>
                  <a:cxn ang="0">
                    <a:pos x="T2" y="T3"/>
                  </a:cxn>
                  <a:cxn ang="0">
                    <a:pos x="T4" y="T5"/>
                  </a:cxn>
                  <a:cxn ang="0">
                    <a:pos x="T6" y="T7"/>
                  </a:cxn>
                  <a:cxn ang="0">
                    <a:pos x="T8" y="T9"/>
                  </a:cxn>
                </a:cxnLst>
                <a:rect l="0" t="0" r="r" b="b"/>
                <a:pathLst>
                  <a:path w="140" h="69">
                    <a:moveTo>
                      <a:pt x="140" y="64"/>
                    </a:moveTo>
                    <a:lnTo>
                      <a:pt x="0" y="0"/>
                    </a:lnTo>
                    <a:lnTo>
                      <a:pt x="0" y="4"/>
                    </a:lnTo>
                    <a:lnTo>
                      <a:pt x="140" y="69"/>
                    </a:lnTo>
                    <a:lnTo>
                      <a:pt x="140" y="64"/>
                    </a:lnTo>
                    <a:close/>
                  </a:path>
                </a:pathLst>
              </a:custGeom>
              <a:solidFill>
                <a:srgbClr val="CBC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0" name="Freeform 184"/>
              <p:cNvSpPr>
                <a:spLocks/>
              </p:cNvSpPr>
              <p:nvPr/>
            </p:nvSpPr>
            <p:spPr bwMode="auto">
              <a:xfrm>
                <a:off x="3433" y="2725"/>
                <a:ext cx="140" cy="69"/>
              </a:xfrm>
              <a:custGeom>
                <a:avLst/>
                <a:gdLst>
                  <a:gd name="T0" fmla="*/ 140 w 140"/>
                  <a:gd name="T1" fmla="*/ 65 h 69"/>
                  <a:gd name="T2" fmla="*/ 0 w 140"/>
                  <a:gd name="T3" fmla="*/ 0 h 69"/>
                  <a:gd name="T4" fmla="*/ 0 w 140"/>
                  <a:gd name="T5" fmla="*/ 4 h 69"/>
                  <a:gd name="T6" fmla="*/ 140 w 140"/>
                  <a:gd name="T7" fmla="*/ 69 h 69"/>
                  <a:gd name="T8" fmla="*/ 140 w 140"/>
                  <a:gd name="T9" fmla="*/ 65 h 69"/>
                </a:gdLst>
                <a:ahLst/>
                <a:cxnLst>
                  <a:cxn ang="0">
                    <a:pos x="T0" y="T1"/>
                  </a:cxn>
                  <a:cxn ang="0">
                    <a:pos x="T2" y="T3"/>
                  </a:cxn>
                  <a:cxn ang="0">
                    <a:pos x="T4" y="T5"/>
                  </a:cxn>
                  <a:cxn ang="0">
                    <a:pos x="T6" y="T7"/>
                  </a:cxn>
                  <a:cxn ang="0">
                    <a:pos x="T8" y="T9"/>
                  </a:cxn>
                </a:cxnLst>
                <a:rect l="0" t="0" r="r" b="b"/>
                <a:pathLst>
                  <a:path w="140" h="69">
                    <a:moveTo>
                      <a:pt x="140" y="65"/>
                    </a:moveTo>
                    <a:lnTo>
                      <a:pt x="0" y="0"/>
                    </a:lnTo>
                    <a:lnTo>
                      <a:pt x="0" y="4"/>
                    </a:lnTo>
                    <a:lnTo>
                      <a:pt x="140" y="69"/>
                    </a:lnTo>
                    <a:lnTo>
                      <a:pt x="140" y="65"/>
                    </a:lnTo>
                    <a:close/>
                  </a:path>
                </a:pathLst>
              </a:custGeom>
              <a:solidFill>
                <a:srgbClr val="C9C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1" name="Freeform 185"/>
              <p:cNvSpPr>
                <a:spLocks/>
              </p:cNvSpPr>
              <p:nvPr/>
            </p:nvSpPr>
            <p:spPr bwMode="auto">
              <a:xfrm>
                <a:off x="3433" y="2729"/>
                <a:ext cx="140" cy="69"/>
              </a:xfrm>
              <a:custGeom>
                <a:avLst/>
                <a:gdLst>
                  <a:gd name="T0" fmla="*/ 140 w 140"/>
                  <a:gd name="T1" fmla="*/ 65 h 69"/>
                  <a:gd name="T2" fmla="*/ 0 w 140"/>
                  <a:gd name="T3" fmla="*/ 0 h 69"/>
                  <a:gd name="T4" fmla="*/ 0 w 140"/>
                  <a:gd name="T5" fmla="*/ 5 h 69"/>
                  <a:gd name="T6" fmla="*/ 140 w 140"/>
                  <a:gd name="T7" fmla="*/ 69 h 69"/>
                  <a:gd name="T8" fmla="*/ 140 w 140"/>
                  <a:gd name="T9" fmla="*/ 65 h 69"/>
                </a:gdLst>
                <a:ahLst/>
                <a:cxnLst>
                  <a:cxn ang="0">
                    <a:pos x="T0" y="T1"/>
                  </a:cxn>
                  <a:cxn ang="0">
                    <a:pos x="T2" y="T3"/>
                  </a:cxn>
                  <a:cxn ang="0">
                    <a:pos x="T4" y="T5"/>
                  </a:cxn>
                  <a:cxn ang="0">
                    <a:pos x="T6" y="T7"/>
                  </a:cxn>
                  <a:cxn ang="0">
                    <a:pos x="T8" y="T9"/>
                  </a:cxn>
                </a:cxnLst>
                <a:rect l="0" t="0" r="r" b="b"/>
                <a:pathLst>
                  <a:path w="140" h="69">
                    <a:moveTo>
                      <a:pt x="140" y="65"/>
                    </a:moveTo>
                    <a:lnTo>
                      <a:pt x="0" y="0"/>
                    </a:lnTo>
                    <a:lnTo>
                      <a:pt x="0" y="5"/>
                    </a:lnTo>
                    <a:lnTo>
                      <a:pt x="140" y="69"/>
                    </a:lnTo>
                    <a:lnTo>
                      <a:pt x="140" y="65"/>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2" name="Freeform 186"/>
              <p:cNvSpPr>
                <a:spLocks/>
              </p:cNvSpPr>
              <p:nvPr/>
            </p:nvSpPr>
            <p:spPr bwMode="auto">
              <a:xfrm>
                <a:off x="3433" y="2734"/>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3" name="Freeform 187"/>
              <p:cNvSpPr>
                <a:spLocks/>
              </p:cNvSpPr>
              <p:nvPr/>
            </p:nvSpPr>
            <p:spPr bwMode="auto">
              <a:xfrm>
                <a:off x="3433" y="2738"/>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4" name="Freeform 188"/>
              <p:cNvSpPr>
                <a:spLocks/>
              </p:cNvSpPr>
              <p:nvPr/>
            </p:nvSpPr>
            <p:spPr bwMode="auto">
              <a:xfrm>
                <a:off x="3433" y="2742"/>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BCB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5" name="Freeform 189"/>
              <p:cNvSpPr>
                <a:spLocks/>
              </p:cNvSpPr>
              <p:nvPr/>
            </p:nvSpPr>
            <p:spPr bwMode="auto">
              <a:xfrm>
                <a:off x="3433" y="2746"/>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6" name="Freeform 190"/>
              <p:cNvSpPr>
                <a:spLocks/>
              </p:cNvSpPr>
              <p:nvPr/>
            </p:nvSpPr>
            <p:spPr bwMode="auto">
              <a:xfrm>
                <a:off x="3433" y="2750"/>
                <a:ext cx="140" cy="69"/>
              </a:xfrm>
              <a:custGeom>
                <a:avLst/>
                <a:gdLst>
                  <a:gd name="T0" fmla="*/ 140 w 140"/>
                  <a:gd name="T1" fmla="*/ 64 h 69"/>
                  <a:gd name="T2" fmla="*/ 0 w 140"/>
                  <a:gd name="T3" fmla="*/ 0 h 69"/>
                  <a:gd name="T4" fmla="*/ 0 w 140"/>
                  <a:gd name="T5" fmla="*/ 4 h 69"/>
                  <a:gd name="T6" fmla="*/ 140 w 140"/>
                  <a:gd name="T7" fmla="*/ 69 h 69"/>
                  <a:gd name="T8" fmla="*/ 140 w 140"/>
                  <a:gd name="T9" fmla="*/ 64 h 69"/>
                </a:gdLst>
                <a:ahLst/>
                <a:cxnLst>
                  <a:cxn ang="0">
                    <a:pos x="T0" y="T1"/>
                  </a:cxn>
                  <a:cxn ang="0">
                    <a:pos x="T2" y="T3"/>
                  </a:cxn>
                  <a:cxn ang="0">
                    <a:pos x="T4" y="T5"/>
                  </a:cxn>
                  <a:cxn ang="0">
                    <a:pos x="T6" y="T7"/>
                  </a:cxn>
                  <a:cxn ang="0">
                    <a:pos x="T8" y="T9"/>
                  </a:cxn>
                </a:cxnLst>
                <a:rect l="0" t="0" r="r" b="b"/>
                <a:pathLst>
                  <a:path w="140" h="69">
                    <a:moveTo>
                      <a:pt x="140" y="64"/>
                    </a:moveTo>
                    <a:lnTo>
                      <a:pt x="0" y="0"/>
                    </a:lnTo>
                    <a:lnTo>
                      <a:pt x="0" y="4"/>
                    </a:lnTo>
                    <a:lnTo>
                      <a:pt x="140" y="69"/>
                    </a:lnTo>
                    <a:lnTo>
                      <a:pt x="140" y="64"/>
                    </a:lnTo>
                    <a:close/>
                  </a:path>
                </a:pathLst>
              </a:custGeom>
              <a:solidFill>
                <a:srgbClr val="B5B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7" name="Freeform 191"/>
              <p:cNvSpPr>
                <a:spLocks/>
              </p:cNvSpPr>
              <p:nvPr/>
            </p:nvSpPr>
            <p:spPr bwMode="auto">
              <a:xfrm>
                <a:off x="3433" y="2754"/>
                <a:ext cx="140" cy="69"/>
              </a:xfrm>
              <a:custGeom>
                <a:avLst/>
                <a:gdLst>
                  <a:gd name="T0" fmla="*/ 140 w 140"/>
                  <a:gd name="T1" fmla="*/ 65 h 69"/>
                  <a:gd name="T2" fmla="*/ 0 w 140"/>
                  <a:gd name="T3" fmla="*/ 0 h 69"/>
                  <a:gd name="T4" fmla="*/ 0 w 140"/>
                  <a:gd name="T5" fmla="*/ 5 h 69"/>
                  <a:gd name="T6" fmla="*/ 140 w 140"/>
                  <a:gd name="T7" fmla="*/ 69 h 69"/>
                  <a:gd name="T8" fmla="*/ 140 w 140"/>
                  <a:gd name="T9" fmla="*/ 65 h 69"/>
                </a:gdLst>
                <a:ahLst/>
                <a:cxnLst>
                  <a:cxn ang="0">
                    <a:pos x="T0" y="T1"/>
                  </a:cxn>
                  <a:cxn ang="0">
                    <a:pos x="T2" y="T3"/>
                  </a:cxn>
                  <a:cxn ang="0">
                    <a:pos x="T4" y="T5"/>
                  </a:cxn>
                  <a:cxn ang="0">
                    <a:pos x="T6" y="T7"/>
                  </a:cxn>
                  <a:cxn ang="0">
                    <a:pos x="T8" y="T9"/>
                  </a:cxn>
                </a:cxnLst>
                <a:rect l="0" t="0" r="r" b="b"/>
                <a:pathLst>
                  <a:path w="140" h="69">
                    <a:moveTo>
                      <a:pt x="140" y="65"/>
                    </a:moveTo>
                    <a:lnTo>
                      <a:pt x="0" y="0"/>
                    </a:lnTo>
                    <a:lnTo>
                      <a:pt x="0" y="5"/>
                    </a:lnTo>
                    <a:lnTo>
                      <a:pt x="140" y="69"/>
                    </a:lnTo>
                    <a:lnTo>
                      <a:pt x="140" y="65"/>
                    </a:lnTo>
                    <a:close/>
                  </a:path>
                </a:pathLst>
              </a:custGeom>
              <a:solidFill>
                <a:srgbClr val="B2B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8" name="Freeform 192"/>
              <p:cNvSpPr>
                <a:spLocks/>
              </p:cNvSpPr>
              <p:nvPr/>
            </p:nvSpPr>
            <p:spPr bwMode="auto">
              <a:xfrm>
                <a:off x="3433" y="2759"/>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AEA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9" name="Freeform 193"/>
              <p:cNvSpPr>
                <a:spLocks/>
              </p:cNvSpPr>
              <p:nvPr/>
            </p:nvSpPr>
            <p:spPr bwMode="auto">
              <a:xfrm>
                <a:off x="3433" y="2763"/>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ABA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0" name="Freeform 194"/>
              <p:cNvSpPr>
                <a:spLocks/>
              </p:cNvSpPr>
              <p:nvPr/>
            </p:nvSpPr>
            <p:spPr bwMode="auto">
              <a:xfrm>
                <a:off x="3433" y="2767"/>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1" name="Freeform 195"/>
              <p:cNvSpPr>
                <a:spLocks/>
              </p:cNvSpPr>
              <p:nvPr/>
            </p:nvSpPr>
            <p:spPr bwMode="auto">
              <a:xfrm>
                <a:off x="3433" y="2771"/>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2" name="Freeform 196"/>
              <p:cNvSpPr>
                <a:spLocks/>
              </p:cNvSpPr>
              <p:nvPr/>
            </p:nvSpPr>
            <p:spPr bwMode="auto">
              <a:xfrm>
                <a:off x="3433" y="2775"/>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A3A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3" name="Freeform 197"/>
              <p:cNvSpPr>
                <a:spLocks/>
              </p:cNvSpPr>
              <p:nvPr/>
            </p:nvSpPr>
            <p:spPr bwMode="auto">
              <a:xfrm>
                <a:off x="3433" y="2779"/>
                <a:ext cx="140" cy="69"/>
              </a:xfrm>
              <a:custGeom>
                <a:avLst/>
                <a:gdLst>
                  <a:gd name="T0" fmla="*/ 140 w 140"/>
                  <a:gd name="T1" fmla="*/ 64 h 69"/>
                  <a:gd name="T2" fmla="*/ 0 w 140"/>
                  <a:gd name="T3" fmla="*/ 0 h 69"/>
                  <a:gd name="T4" fmla="*/ 0 w 140"/>
                  <a:gd name="T5" fmla="*/ 4 h 69"/>
                  <a:gd name="T6" fmla="*/ 140 w 140"/>
                  <a:gd name="T7" fmla="*/ 69 h 69"/>
                  <a:gd name="T8" fmla="*/ 140 w 140"/>
                  <a:gd name="T9" fmla="*/ 64 h 69"/>
                </a:gdLst>
                <a:ahLst/>
                <a:cxnLst>
                  <a:cxn ang="0">
                    <a:pos x="T0" y="T1"/>
                  </a:cxn>
                  <a:cxn ang="0">
                    <a:pos x="T2" y="T3"/>
                  </a:cxn>
                  <a:cxn ang="0">
                    <a:pos x="T4" y="T5"/>
                  </a:cxn>
                  <a:cxn ang="0">
                    <a:pos x="T6" y="T7"/>
                  </a:cxn>
                  <a:cxn ang="0">
                    <a:pos x="T8" y="T9"/>
                  </a:cxn>
                </a:cxnLst>
                <a:rect l="0" t="0" r="r" b="b"/>
                <a:pathLst>
                  <a:path w="140" h="69">
                    <a:moveTo>
                      <a:pt x="140" y="64"/>
                    </a:moveTo>
                    <a:lnTo>
                      <a:pt x="0" y="0"/>
                    </a:lnTo>
                    <a:lnTo>
                      <a:pt x="0" y="4"/>
                    </a:lnTo>
                    <a:lnTo>
                      <a:pt x="140" y="69"/>
                    </a:lnTo>
                    <a:lnTo>
                      <a:pt x="140" y="64"/>
                    </a:lnTo>
                    <a:close/>
                  </a:path>
                </a:pathLst>
              </a:custGeom>
              <a:solidFill>
                <a:srgbClr val="A0A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4" name="Freeform 198"/>
              <p:cNvSpPr>
                <a:spLocks/>
              </p:cNvSpPr>
              <p:nvPr/>
            </p:nvSpPr>
            <p:spPr bwMode="auto">
              <a:xfrm>
                <a:off x="3433" y="2783"/>
                <a:ext cx="140" cy="69"/>
              </a:xfrm>
              <a:custGeom>
                <a:avLst/>
                <a:gdLst>
                  <a:gd name="T0" fmla="*/ 140 w 140"/>
                  <a:gd name="T1" fmla="*/ 65 h 69"/>
                  <a:gd name="T2" fmla="*/ 0 w 140"/>
                  <a:gd name="T3" fmla="*/ 0 h 69"/>
                  <a:gd name="T4" fmla="*/ 0 w 140"/>
                  <a:gd name="T5" fmla="*/ 5 h 69"/>
                  <a:gd name="T6" fmla="*/ 140 w 140"/>
                  <a:gd name="T7" fmla="*/ 69 h 69"/>
                  <a:gd name="T8" fmla="*/ 140 w 140"/>
                  <a:gd name="T9" fmla="*/ 65 h 69"/>
                </a:gdLst>
                <a:ahLst/>
                <a:cxnLst>
                  <a:cxn ang="0">
                    <a:pos x="T0" y="T1"/>
                  </a:cxn>
                  <a:cxn ang="0">
                    <a:pos x="T2" y="T3"/>
                  </a:cxn>
                  <a:cxn ang="0">
                    <a:pos x="T4" y="T5"/>
                  </a:cxn>
                  <a:cxn ang="0">
                    <a:pos x="T6" y="T7"/>
                  </a:cxn>
                  <a:cxn ang="0">
                    <a:pos x="T8" y="T9"/>
                  </a:cxn>
                </a:cxnLst>
                <a:rect l="0" t="0" r="r" b="b"/>
                <a:pathLst>
                  <a:path w="140" h="69">
                    <a:moveTo>
                      <a:pt x="140" y="65"/>
                    </a:moveTo>
                    <a:lnTo>
                      <a:pt x="0" y="0"/>
                    </a:lnTo>
                    <a:lnTo>
                      <a:pt x="0" y="5"/>
                    </a:lnTo>
                    <a:lnTo>
                      <a:pt x="140" y="69"/>
                    </a:lnTo>
                    <a:lnTo>
                      <a:pt x="140" y="65"/>
                    </a:lnTo>
                    <a:close/>
                  </a:path>
                </a:pathLst>
              </a:custGeom>
              <a:solidFill>
                <a:srgbClr val="9F9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5" name="Freeform 199"/>
              <p:cNvSpPr>
                <a:spLocks/>
              </p:cNvSpPr>
              <p:nvPr/>
            </p:nvSpPr>
            <p:spPr bwMode="auto">
              <a:xfrm>
                <a:off x="3433" y="2788"/>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9D9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6" name="Freeform 200"/>
              <p:cNvSpPr>
                <a:spLocks/>
              </p:cNvSpPr>
              <p:nvPr/>
            </p:nvSpPr>
            <p:spPr bwMode="auto">
              <a:xfrm>
                <a:off x="3433" y="2792"/>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9B9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7" name="Freeform 201"/>
              <p:cNvSpPr>
                <a:spLocks/>
              </p:cNvSpPr>
              <p:nvPr/>
            </p:nvSpPr>
            <p:spPr bwMode="auto">
              <a:xfrm>
                <a:off x="3433" y="2796"/>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8" name="Freeform 202"/>
              <p:cNvSpPr>
                <a:spLocks/>
              </p:cNvSpPr>
              <p:nvPr/>
            </p:nvSpPr>
            <p:spPr bwMode="auto">
              <a:xfrm>
                <a:off x="3433" y="2800"/>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9" name="Freeform 203"/>
              <p:cNvSpPr>
                <a:spLocks/>
              </p:cNvSpPr>
              <p:nvPr/>
            </p:nvSpPr>
            <p:spPr bwMode="auto">
              <a:xfrm>
                <a:off x="3433" y="2804"/>
                <a:ext cx="140" cy="68"/>
              </a:xfrm>
              <a:custGeom>
                <a:avLst/>
                <a:gdLst>
                  <a:gd name="T0" fmla="*/ 140 w 140"/>
                  <a:gd name="T1" fmla="*/ 64 h 68"/>
                  <a:gd name="T2" fmla="*/ 0 w 140"/>
                  <a:gd name="T3" fmla="*/ 0 h 68"/>
                  <a:gd name="T4" fmla="*/ 0 w 140"/>
                  <a:gd name="T5" fmla="*/ 4 h 68"/>
                  <a:gd name="T6" fmla="*/ 140 w 140"/>
                  <a:gd name="T7" fmla="*/ 68 h 68"/>
                  <a:gd name="T8" fmla="*/ 140 w 140"/>
                  <a:gd name="T9" fmla="*/ 64 h 68"/>
                </a:gdLst>
                <a:ahLst/>
                <a:cxnLst>
                  <a:cxn ang="0">
                    <a:pos x="T0" y="T1"/>
                  </a:cxn>
                  <a:cxn ang="0">
                    <a:pos x="T2" y="T3"/>
                  </a:cxn>
                  <a:cxn ang="0">
                    <a:pos x="T4" y="T5"/>
                  </a:cxn>
                  <a:cxn ang="0">
                    <a:pos x="T6" y="T7"/>
                  </a:cxn>
                  <a:cxn ang="0">
                    <a:pos x="T8" y="T9"/>
                  </a:cxn>
                </a:cxnLst>
                <a:rect l="0" t="0" r="r" b="b"/>
                <a:pathLst>
                  <a:path w="140" h="68">
                    <a:moveTo>
                      <a:pt x="140" y="64"/>
                    </a:moveTo>
                    <a:lnTo>
                      <a:pt x="0" y="0"/>
                    </a:lnTo>
                    <a:lnTo>
                      <a:pt x="0" y="4"/>
                    </a:lnTo>
                    <a:lnTo>
                      <a:pt x="140" y="68"/>
                    </a:lnTo>
                    <a:lnTo>
                      <a:pt x="140" y="64"/>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0" name="Freeform 204"/>
              <p:cNvSpPr>
                <a:spLocks/>
              </p:cNvSpPr>
              <p:nvPr/>
            </p:nvSpPr>
            <p:spPr bwMode="auto">
              <a:xfrm>
                <a:off x="3433" y="2808"/>
                <a:ext cx="140" cy="64"/>
              </a:xfrm>
              <a:custGeom>
                <a:avLst/>
                <a:gdLst>
                  <a:gd name="T0" fmla="*/ 140 w 140"/>
                  <a:gd name="T1" fmla="*/ 64 h 64"/>
                  <a:gd name="T2" fmla="*/ 0 w 140"/>
                  <a:gd name="T3" fmla="*/ 0 h 64"/>
                  <a:gd name="T4" fmla="*/ 0 w 140"/>
                  <a:gd name="T5" fmla="*/ 0 h 64"/>
                  <a:gd name="T6" fmla="*/ 140 w 140"/>
                  <a:gd name="T7" fmla="*/ 64 h 64"/>
                </a:gdLst>
                <a:ahLst/>
                <a:cxnLst>
                  <a:cxn ang="0">
                    <a:pos x="T0" y="T1"/>
                  </a:cxn>
                  <a:cxn ang="0">
                    <a:pos x="T2" y="T3"/>
                  </a:cxn>
                  <a:cxn ang="0">
                    <a:pos x="T4" y="T5"/>
                  </a:cxn>
                  <a:cxn ang="0">
                    <a:pos x="T6" y="T7"/>
                  </a:cxn>
                </a:cxnLst>
                <a:rect l="0" t="0" r="r" b="b"/>
                <a:pathLst>
                  <a:path w="140" h="64">
                    <a:moveTo>
                      <a:pt x="140" y="64"/>
                    </a:moveTo>
                    <a:lnTo>
                      <a:pt x="0" y="0"/>
                    </a:lnTo>
                    <a:lnTo>
                      <a:pt x="0" y="0"/>
                    </a:lnTo>
                    <a:lnTo>
                      <a:pt x="140" y="64"/>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241" name="Freeform 206"/>
            <p:cNvSpPr>
              <a:spLocks/>
            </p:cNvSpPr>
            <p:nvPr/>
          </p:nvSpPr>
          <p:spPr bwMode="auto">
            <a:xfrm>
              <a:off x="5665788" y="4349750"/>
              <a:ext cx="150812" cy="104775"/>
            </a:xfrm>
            <a:custGeom>
              <a:avLst/>
              <a:gdLst>
                <a:gd name="T0" fmla="*/ 95 w 95"/>
                <a:gd name="T1" fmla="*/ 0 h 66"/>
                <a:gd name="T2" fmla="*/ 95 w 95"/>
                <a:gd name="T3" fmla="*/ 31 h 66"/>
                <a:gd name="T4" fmla="*/ 0 w 95"/>
                <a:gd name="T5" fmla="*/ 66 h 66"/>
                <a:gd name="T6" fmla="*/ 0 w 95"/>
                <a:gd name="T7" fmla="*/ 33 h 66"/>
                <a:gd name="T8" fmla="*/ 95 w 95"/>
                <a:gd name="T9" fmla="*/ 0 h 66"/>
              </a:gdLst>
              <a:ahLst/>
              <a:cxnLst>
                <a:cxn ang="0">
                  <a:pos x="T0" y="T1"/>
                </a:cxn>
                <a:cxn ang="0">
                  <a:pos x="T2" y="T3"/>
                </a:cxn>
                <a:cxn ang="0">
                  <a:pos x="T4" y="T5"/>
                </a:cxn>
                <a:cxn ang="0">
                  <a:pos x="T6" y="T7"/>
                </a:cxn>
                <a:cxn ang="0">
                  <a:pos x="T8" y="T9"/>
                </a:cxn>
              </a:cxnLst>
              <a:rect l="0" t="0" r="r" b="b"/>
              <a:pathLst>
                <a:path w="95" h="66">
                  <a:moveTo>
                    <a:pt x="95" y="0"/>
                  </a:moveTo>
                  <a:lnTo>
                    <a:pt x="95" y="31"/>
                  </a:lnTo>
                  <a:lnTo>
                    <a:pt x="0" y="66"/>
                  </a:lnTo>
                  <a:lnTo>
                    <a:pt x="0" y="33"/>
                  </a:lnTo>
                  <a:lnTo>
                    <a:pt x="95" y="0"/>
                  </a:lnTo>
                  <a:close/>
                </a:path>
              </a:pathLst>
            </a:custGeom>
            <a:solidFill>
              <a:srgbClr val="858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2" name="Freeform 207"/>
            <p:cNvSpPr>
              <a:spLocks/>
            </p:cNvSpPr>
            <p:nvPr/>
          </p:nvSpPr>
          <p:spPr bwMode="auto">
            <a:xfrm>
              <a:off x="5454650" y="4310063"/>
              <a:ext cx="357188" cy="92075"/>
            </a:xfrm>
            <a:custGeom>
              <a:avLst/>
              <a:gdLst>
                <a:gd name="T0" fmla="*/ 0 w 225"/>
                <a:gd name="T1" fmla="*/ 31 h 58"/>
                <a:gd name="T2" fmla="*/ 135 w 225"/>
                <a:gd name="T3" fmla="*/ 58 h 58"/>
                <a:gd name="T4" fmla="*/ 225 w 225"/>
                <a:gd name="T5" fmla="*/ 27 h 58"/>
                <a:gd name="T6" fmla="*/ 85 w 225"/>
                <a:gd name="T7" fmla="*/ 0 h 58"/>
                <a:gd name="T8" fmla="*/ 0 w 225"/>
                <a:gd name="T9" fmla="*/ 31 h 58"/>
              </a:gdLst>
              <a:ahLst/>
              <a:cxnLst>
                <a:cxn ang="0">
                  <a:pos x="T0" y="T1"/>
                </a:cxn>
                <a:cxn ang="0">
                  <a:pos x="T2" y="T3"/>
                </a:cxn>
                <a:cxn ang="0">
                  <a:pos x="T4" y="T5"/>
                </a:cxn>
                <a:cxn ang="0">
                  <a:pos x="T6" y="T7"/>
                </a:cxn>
                <a:cxn ang="0">
                  <a:pos x="T8" y="T9"/>
                </a:cxn>
              </a:cxnLst>
              <a:rect l="0" t="0" r="r" b="b"/>
              <a:pathLst>
                <a:path w="225" h="58">
                  <a:moveTo>
                    <a:pt x="0" y="31"/>
                  </a:moveTo>
                  <a:lnTo>
                    <a:pt x="135" y="58"/>
                  </a:lnTo>
                  <a:lnTo>
                    <a:pt x="225" y="27"/>
                  </a:lnTo>
                  <a:lnTo>
                    <a:pt x="85" y="0"/>
                  </a:lnTo>
                  <a:lnTo>
                    <a:pt x="0" y="31"/>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43" name="Group 216"/>
            <p:cNvGrpSpPr>
              <a:grpSpLocks/>
            </p:cNvGrpSpPr>
            <p:nvPr/>
          </p:nvGrpSpPr>
          <p:grpSpPr bwMode="auto">
            <a:xfrm>
              <a:off x="1643063" y="2616200"/>
              <a:ext cx="1023937" cy="838200"/>
              <a:chOff x="1035" y="1648"/>
              <a:chExt cx="645" cy="528"/>
            </a:xfrm>
          </p:grpSpPr>
          <p:sp>
            <p:nvSpPr>
              <p:cNvPr id="2244" name="Freeform 208"/>
              <p:cNvSpPr>
                <a:spLocks/>
              </p:cNvSpPr>
              <p:nvPr/>
            </p:nvSpPr>
            <p:spPr bwMode="auto">
              <a:xfrm>
                <a:off x="1035" y="1725"/>
                <a:ext cx="579" cy="451"/>
              </a:xfrm>
              <a:custGeom>
                <a:avLst/>
                <a:gdLst>
                  <a:gd name="T0" fmla="*/ 571 w 579"/>
                  <a:gd name="T1" fmla="*/ 0 h 451"/>
                  <a:gd name="T2" fmla="*/ 192 w 579"/>
                  <a:gd name="T3" fmla="*/ 209 h 451"/>
                  <a:gd name="T4" fmla="*/ 382 w 579"/>
                  <a:gd name="T5" fmla="*/ 219 h 451"/>
                  <a:gd name="T6" fmla="*/ 83 w 579"/>
                  <a:gd name="T7" fmla="*/ 395 h 451"/>
                  <a:gd name="T8" fmla="*/ 57 w 579"/>
                  <a:gd name="T9" fmla="*/ 362 h 451"/>
                  <a:gd name="T10" fmla="*/ 0 w 579"/>
                  <a:gd name="T11" fmla="*/ 451 h 451"/>
                  <a:gd name="T12" fmla="*/ 192 w 579"/>
                  <a:gd name="T13" fmla="*/ 414 h 451"/>
                  <a:gd name="T14" fmla="*/ 104 w 579"/>
                  <a:gd name="T15" fmla="*/ 406 h 451"/>
                  <a:gd name="T16" fmla="*/ 536 w 579"/>
                  <a:gd name="T17" fmla="*/ 197 h 451"/>
                  <a:gd name="T18" fmla="*/ 310 w 579"/>
                  <a:gd name="T19" fmla="*/ 201 h 451"/>
                  <a:gd name="T20" fmla="*/ 579 w 579"/>
                  <a:gd name="T21" fmla="*/ 8 h 451"/>
                  <a:gd name="T22" fmla="*/ 571 w 579"/>
                  <a:gd name="T23"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9" h="451">
                    <a:moveTo>
                      <a:pt x="571" y="0"/>
                    </a:moveTo>
                    <a:lnTo>
                      <a:pt x="192" y="209"/>
                    </a:lnTo>
                    <a:lnTo>
                      <a:pt x="382" y="219"/>
                    </a:lnTo>
                    <a:lnTo>
                      <a:pt x="83" y="395"/>
                    </a:lnTo>
                    <a:lnTo>
                      <a:pt x="57" y="362"/>
                    </a:lnTo>
                    <a:lnTo>
                      <a:pt x="0" y="451"/>
                    </a:lnTo>
                    <a:lnTo>
                      <a:pt x="192" y="414"/>
                    </a:lnTo>
                    <a:lnTo>
                      <a:pt x="104" y="406"/>
                    </a:lnTo>
                    <a:lnTo>
                      <a:pt x="536" y="197"/>
                    </a:lnTo>
                    <a:lnTo>
                      <a:pt x="310" y="201"/>
                    </a:lnTo>
                    <a:lnTo>
                      <a:pt x="579" y="8"/>
                    </a:lnTo>
                    <a:lnTo>
                      <a:pt x="57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5" name="Freeform 209"/>
              <p:cNvSpPr>
                <a:spLocks/>
              </p:cNvSpPr>
              <p:nvPr/>
            </p:nvSpPr>
            <p:spPr bwMode="auto">
              <a:xfrm>
                <a:off x="1035" y="1725"/>
                <a:ext cx="579" cy="451"/>
              </a:xfrm>
              <a:custGeom>
                <a:avLst/>
                <a:gdLst>
                  <a:gd name="T0" fmla="*/ 571 w 579"/>
                  <a:gd name="T1" fmla="*/ 0 h 451"/>
                  <a:gd name="T2" fmla="*/ 192 w 579"/>
                  <a:gd name="T3" fmla="*/ 209 h 451"/>
                  <a:gd name="T4" fmla="*/ 382 w 579"/>
                  <a:gd name="T5" fmla="*/ 219 h 451"/>
                  <a:gd name="T6" fmla="*/ 83 w 579"/>
                  <a:gd name="T7" fmla="*/ 395 h 451"/>
                  <a:gd name="T8" fmla="*/ 57 w 579"/>
                  <a:gd name="T9" fmla="*/ 362 h 451"/>
                  <a:gd name="T10" fmla="*/ 0 w 579"/>
                  <a:gd name="T11" fmla="*/ 451 h 451"/>
                  <a:gd name="T12" fmla="*/ 192 w 579"/>
                  <a:gd name="T13" fmla="*/ 414 h 451"/>
                  <a:gd name="T14" fmla="*/ 104 w 579"/>
                  <a:gd name="T15" fmla="*/ 406 h 451"/>
                  <a:gd name="T16" fmla="*/ 536 w 579"/>
                  <a:gd name="T17" fmla="*/ 197 h 451"/>
                  <a:gd name="T18" fmla="*/ 310 w 579"/>
                  <a:gd name="T19" fmla="*/ 201 h 451"/>
                  <a:gd name="T20" fmla="*/ 579 w 579"/>
                  <a:gd name="T21" fmla="*/ 8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9" h="451">
                    <a:moveTo>
                      <a:pt x="571" y="0"/>
                    </a:moveTo>
                    <a:lnTo>
                      <a:pt x="192" y="209"/>
                    </a:lnTo>
                    <a:lnTo>
                      <a:pt x="382" y="219"/>
                    </a:lnTo>
                    <a:lnTo>
                      <a:pt x="83" y="395"/>
                    </a:lnTo>
                    <a:lnTo>
                      <a:pt x="57" y="362"/>
                    </a:lnTo>
                    <a:lnTo>
                      <a:pt x="0" y="451"/>
                    </a:lnTo>
                    <a:lnTo>
                      <a:pt x="192" y="414"/>
                    </a:lnTo>
                    <a:lnTo>
                      <a:pt x="104" y="406"/>
                    </a:lnTo>
                    <a:lnTo>
                      <a:pt x="536" y="197"/>
                    </a:lnTo>
                    <a:lnTo>
                      <a:pt x="310" y="201"/>
                    </a:lnTo>
                    <a:lnTo>
                      <a:pt x="579" y="8"/>
                    </a:lnTo>
                  </a:path>
                </a:pathLst>
              </a:custGeom>
              <a:noFill/>
              <a:ln w="7938">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46" name="Freeform 210"/>
              <p:cNvSpPr>
                <a:spLocks/>
              </p:cNvSpPr>
              <p:nvPr/>
            </p:nvSpPr>
            <p:spPr bwMode="auto">
              <a:xfrm>
                <a:off x="1578" y="1690"/>
                <a:ext cx="102" cy="74"/>
              </a:xfrm>
              <a:custGeom>
                <a:avLst/>
                <a:gdLst>
                  <a:gd name="T0" fmla="*/ 47 w 102"/>
                  <a:gd name="T1" fmla="*/ 74 h 74"/>
                  <a:gd name="T2" fmla="*/ 102 w 102"/>
                  <a:gd name="T3" fmla="*/ 0 h 74"/>
                  <a:gd name="T4" fmla="*/ 0 w 102"/>
                  <a:gd name="T5" fmla="*/ 8 h 74"/>
                  <a:gd name="T6" fmla="*/ 47 w 102"/>
                  <a:gd name="T7" fmla="*/ 74 h 74"/>
                </a:gdLst>
                <a:ahLst/>
                <a:cxnLst>
                  <a:cxn ang="0">
                    <a:pos x="T0" y="T1"/>
                  </a:cxn>
                  <a:cxn ang="0">
                    <a:pos x="T2" y="T3"/>
                  </a:cxn>
                  <a:cxn ang="0">
                    <a:pos x="T4" y="T5"/>
                  </a:cxn>
                  <a:cxn ang="0">
                    <a:pos x="T6" y="T7"/>
                  </a:cxn>
                </a:cxnLst>
                <a:rect l="0" t="0" r="r" b="b"/>
                <a:pathLst>
                  <a:path w="102" h="74">
                    <a:moveTo>
                      <a:pt x="47" y="74"/>
                    </a:moveTo>
                    <a:lnTo>
                      <a:pt x="102" y="0"/>
                    </a:lnTo>
                    <a:lnTo>
                      <a:pt x="0" y="8"/>
                    </a:lnTo>
                    <a:lnTo>
                      <a:pt x="47" y="7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7" name="Freeform 211"/>
              <p:cNvSpPr>
                <a:spLocks/>
              </p:cNvSpPr>
              <p:nvPr/>
            </p:nvSpPr>
            <p:spPr bwMode="auto">
              <a:xfrm>
                <a:off x="1580" y="1690"/>
                <a:ext cx="100" cy="80"/>
              </a:xfrm>
              <a:custGeom>
                <a:avLst/>
                <a:gdLst>
                  <a:gd name="T0" fmla="*/ 57 w 100"/>
                  <a:gd name="T1" fmla="*/ 80 h 80"/>
                  <a:gd name="T2" fmla="*/ 100 w 100"/>
                  <a:gd name="T3" fmla="*/ 0 h 80"/>
                  <a:gd name="T4" fmla="*/ 0 w 100"/>
                  <a:gd name="T5" fmla="*/ 18 h 80"/>
                  <a:gd name="T6" fmla="*/ 57 w 100"/>
                  <a:gd name="T7" fmla="*/ 80 h 80"/>
                </a:gdLst>
                <a:ahLst/>
                <a:cxnLst>
                  <a:cxn ang="0">
                    <a:pos x="T0" y="T1"/>
                  </a:cxn>
                  <a:cxn ang="0">
                    <a:pos x="T2" y="T3"/>
                  </a:cxn>
                  <a:cxn ang="0">
                    <a:pos x="T4" y="T5"/>
                  </a:cxn>
                  <a:cxn ang="0">
                    <a:pos x="T6" y="T7"/>
                  </a:cxn>
                </a:cxnLst>
                <a:rect l="0" t="0" r="r" b="b"/>
                <a:pathLst>
                  <a:path w="100" h="80">
                    <a:moveTo>
                      <a:pt x="57" y="80"/>
                    </a:moveTo>
                    <a:lnTo>
                      <a:pt x="100" y="0"/>
                    </a:lnTo>
                    <a:lnTo>
                      <a:pt x="0" y="18"/>
                    </a:lnTo>
                    <a:lnTo>
                      <a:pt x="57" y="8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8" name="Freeform 212"/>
              <p:cNvSpPr>
                <a:spLocks/>
              </p:cNvSpPr>
              <p:nvPr/>
            </p:nvSpPr>
            <p:spPr bwMode="auto">
              <a:xfrm>
                <a:off x="1035" y="1685"/>
                <a:ext cx="579" cy="452"/>
              </a:xfrm>
              <a:custGeom>
                <a:avLst/>
                <a:gdLst>
                  <a:gd name="T0" fmla="*/ 571 w 579"/>
                  <a:gd name="T1" fmla="*/ 0 h 452"/>
                  <a:gd name="T2" fmla="*/ 192 w 579"/>
                  <a:gd name="T3" fmla="*/ 210 h 452"/>
                  <a:gd name="T4" fmla="*/ 382 w 579"/>
                  <a:gd name="T5" fmla="*/ 218 h 452"/>
                  <a:gd name="T6" fmla="*/ 83 w 579"/>
                  <a:gd name="T7" fmla="*/ 396 h 452"/>
                  <a:gd name="T8" fmla="*/ 57 w 579"/>
                  <a:gd name="T9" fmla="*/ 361 h 452"/>
                  <a:gd name="T10" fmla="*/ 0 w 579"/>
                  <a:gd name="T11" fmla="*/ 452 h 452"/>
                  <a:gd name="T12" fmla="*/ 192 w 579"/>
                  <a:gd name="T13" fmla="*/ 415 h 452"/>
                  <a:gd name="T14" fmla="*/ 104 w 579"/>
                  <a:gd name="T15" fmla="*/ 404 h 452"/>
                  <a:gd name="T16" fmla="*/ 536 w 579"/>
                  <a:gd name="T17" fmla="*/ 197 h 452"/>
                  <a:gd name="T18" fmla="*/ 310 w 579"/>
                  <a:gd name="T19" fmla="*/ 201 h 452"/>
                  <a:gd name="T20" fmla="*/ 579 w 579"/>
                  <a:gd name="T21" fmla="*/ 9 h 452"/>
                  <a:gd name="T22" fmla="*/ 571 w 579"/>
                  <a:gd name="T23"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9" h="452">
                    <a:moveTo>
                      <a:pt x="571" y="0"/>
                    </a:moveTo>
                    <a:lnTo>
                      <a:pt x="192" y="210"/>
                    </a:lnTo>
                    <a:lnTo>
                      <a:pt x="382" y="218"/>
                    </a:lnTo>
                    <a:lnTo>
                      <a:pt x="83" y="396"/>
                    </a:lnTo>
                    <a:lnTo>
                      <a:pt x="57" y="361"/>
                    </a:lnTo>
                    <a:lnTo>
                      <a:pt x="0" y="452"/>
                    </a:lnTo>
                    <a:lnTo>
                      <a:pt x="192" y="415"/>
                    </a:lnTo>
                    <a:lnTo>
                      <a:pt x="104" y="404"/>
                    </a:lnTo>
                    <a:lnTo>
                      <a:pt x="536" y="197"/>
                    </a:lnTo>
                    <a:lnTo>
                      <a:pt x="310" y="201"/>
                    </a:lnTo>
                    <a:lnTo>
                      <a:pt x="579" y="9"/>
                    </a:lnTo>
                    <a:lnTo>
                      <a:pt x="571" y="0"/>
                    </a:lnTo>
                    <a:close/>
                  </a:path>
                </a:pathLst>
              </a:custGeom>
              <a:solidFill>
                <a:srgbClr val="DC00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9" name="Freeform 213"/>
              <p:cNvSpPr>
                <a:spLocks/>
              </p:cNvSpPr>
              <p:nvPr/>
            </p:nvSpPr>
            <p:spPr bwMode="auto">
              <a:xfrm>
                <a:off x="1035" y="1685"/>
                <a:ext cx="579" cy="452"/>
              </a:xfrm>
              <a:custGeom>
                <a:avLst/>
                <a:gdLst>
                  <a:gd name="T0" fmla="*/ 571 w 579"/>
                  <a:gd name="T1" fmla="*/ 0 h 452"/>
                  <a:gd name="T2" fmla="*/ 192 w 579"/>
                  <a:gd name="T3" fmla="*/ 210 h 452"/>
                  <a:gd name="T4" fmla="*/ 382 w 579"/>
                  <a:gd name="T5" fmla="*/ 218 h 452"/>
                  <a:gd name="T6" fmla="*/ 83 w 579"/>
                  <a:gd name="T7" fmla="*/ 396 h 452"/>
                  <a:gd name="T8" fmla="*/ 57 w 579"/>
                  <a:gd name="T9" fmla="*/ 361 h 452"/>
                  <a:gd name="T10" fmla="*/ 0 w 579"/>
                  <a:gd name="T11" fmla="*/ 452 h 452"/>
                  <a:gd name="T12" fmla="*/ 192 w 579"/>
                  <a:gd name="T13" fmla="*/ 415 h 452"/>
                  <a:gd name="T14" fmla="*/ 104 w 579"/>
                  <a:gd name="T15" fmla="*/ 404 h 452"/>
                  <a:gd name="T16" fmla="*/ 536 w 579"/>
                  <a:gd name="T17" fmla="*/ 197 h 452"/>
                  <a:gd name="T18" fmla="*/ 310 w 579"/>
                  <a:gd name="T19" fmla="*/ 201 h 452"/>
                  <a:gd name="T20" fmla="*/ 579 w 579"/>
                  <a:gd name="T21" fmla="*/ 9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9" h="452">
                    <a:moveTo>
                      <a:pt x="571" y="0"/>
                    </a:moveTo>
                    <a:lnTo>
                      <a:pt x="192" y="210"/>
                    </a:lnTo>
                    <a:lnTo>
                      <a:pt x="382" y="218"/>
                    </a:lnTo>
                    <a:lnTo>
                      <a:pt x="83" y="396"/>
                    </a:lnTo>
                    <a:lnTo>
                      <a:pt x="57" y="361"/>
                    </a:lnTo>
                    <a:lnTo>
                      <a:pt x="0" y="452"/>
                    </a:lnTo>
                    <a:lnTo>
                      <a:pt x="192" y="415"/>
                    </a:lnTo>
                    <a:lnTo>
                      <a:pt x="104" y="404"/>
                    </a:lnTo>
                    <a:lnTo>
                      <a:pt x="536" y="197"/>
                    </a:lnTo>
                    <a:lnTo>
                      <a:pt x="310" y="201"/>
                    </a:lnTo>
                    <a:lnTo>
                      <a:pt x="579" y="9"/>
                    </a:lnTo>
                  </a:path>
                </a:pathLst>
              </a:custGeom>
              <a:noFill/>
              <a:ln w="7938">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0" name="Freeform 214"/>
              <p:cNvSpPr>
                <a:spLocks/>
              </p:cNvSpPr>
              <p:nvPr/>
            </p:nvSpPr>
            <p:spPr bwMode="auto">
              <a:xfrm>
                <a:off x="1578" y="1648"/>
                <a:ext cx="102" cy="77"/>
              </a:xfrm>
              <a:custGeom>
                <a:avLst/>
                <a:gdLst>
                  <a:gd name="T0" fmla="*/ 47 w 102"/>
                  <a:gd name="T1" fmla="*/ 77 h 77"/>
                  <a:gd name="T2" fmla="*/ 102 w 102"/>
                  <a:gd name="T3" fmla="*/ 0 h 77"/>
                  <a:gd name="T4" fmla="*/ 0 w 102"/>
                  <a:gd name="T5" fmla="*/ 10 h 77"/>
                  <a:gd name="T6" fmla="*/ 47 w 102"/>
                  <a:gd name="T7" fmla="*/ 77 h 77"/>
                </a:gdLst>
                <a:ahLst/>
                <a:cxnLst>
                  <a:cxn ang="0">
                    <a:pos x="T0" y="T1"/>
                  </a:cxn>
                  <a:cxn ang="0">
                    <a:pos x="T2" y="T3"/>
                  </a:cxn>
                  <a:cxn ang="0">
                    <a:pos x="T4" y="T5"/>
                  </a:cxn>
                  <a:cxn ang="0">
                    <a:pos x="T6" y="T7"/>
                  </a:cxn>
                </a:cxnLst>
                <a:rect l="0" t="0" r="r" b="b"/>
                <a:pathLst>
                  <a:path w="102" h="77">
                    <a:moveTo>
                      <a:pt x="47" y="77"/>
                    </a:moveTo>
                    <a:lnTo>
                      <a:pt x="102" y="0"/>
                    </a:lnTo>
                    <a:lnTo>
                      <a:pt x="0" y="10"/>
                    </a:lnTo>
                    <a:lnTo>
                      <a:pt x="47" y="77"/>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1" name="Freeform 215"/>
              <p:cNvSpPr>
                <a:spLocks/>
              </p:cNvSpPr>
              <p:nvPr/>
            </p:nvSpPr>
            <p:spPr bwMode="auto">
              <a:xfrm>
                <a:off x="1580" y="1648"/>
                <a:ext cx="100" cy="83"/>
              </a:xfrm>
              <a:custGeom>
                <a:avLst/>
                <a:gdLst>
                  <a:gd name="T0" fmla="*/ 57 w 100"/>
                  <a:gd name="T1" fmla="*/ 83 h 83"/>
                  <a:gd name="T2" fmla="*/ 100 w 100"/>
                  <a:gd name="T3" fmla="*/ 0 h 83"/>
                  <a:gd name="T4" fmla="*/ 0 w 100"/>
                  <a:gd name="T5" fmla="*/ 21 h 83"/>
                  <a:gd name="T6" fmla="*/ 57 w 100"/>
                  <a:gd name="T7" fmla="*/ 83 h 83"/>
                </a:gdLst>
                <a:ahLst/>
                <a:cxnLst>
                  <a:cxn ang="0">
                    <a:pos x="T0" y="T1"/>
                  </a:cxn>
                  <a:cxn ang="0">
                    <a:pos x="T2" y="T3"/>
                  </a:cxn>
                  <a:cxn ang="0">
                    <a:pos x="T4" y="T5"/>
                  </a:cxn>
                  <a:cxn ang="0">
                    <a:pos x="T6" y="T7"/>
                  </a:cxn>
                </a:cxnLst>
                <a:rect l="0" t="0" r="r" b="b"/>
                <a:pathLst>
                  <a:path w="100" h="83">
                    <a:moveTo>
                      <a:pt x="57" y="83"/>
                    </a:moveTo>
                    <a:lnTo>
                      <a:pt x="100" y="0"/>
                    </a:lnTo>
                    <a:lnTo>
                      <a:pt x="0" y="21"/>
                    </a:lnTo>
                    <a:lnTo>
                      <a:pt x="57" y="83"/>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252" name="Group 225"/>
            <p:cNvGrpSpPr>
              <a:grpSpLocks/>
            </p:cNvGrpSpPr>
            <p:nvPr/>
          </p:nvGrpSpPr>
          <p:grpSpPr bwMode="auto">
            <a:xfrm>
              <a:off x="4505325" y="2125663"/>
              <a:ext cx="1174750" cy="306387"/>
              <a:chOff x="2838" y="1339"/>
              <a:chExt cx="740" cy="193"/>
            </a:xfrm>
          </p:grpSpPr>
          <p:sp>
            <p:nvSpPr>
              <p:cNvPr id="2253" name="Freeform 217"/>
              <p:cNvSpPr>
                <a:spLocks/>
              </p:cNvSpPr>
              <p:nvPr/>
            </p:nvSpPr>
            <p:spPr bwMode="auto">
              <a:xfrm>
                <a:off x="2838" y="1414"/>
                <a:ext cx="655" cy="118"/>
              </a:xfrm>
              <a:custGeom>
                <a:avLst/>
                <a:gdLst>
                  <a:gd name="T0" fmla="*/ 655 w 655"/>
                  <a:gd name="T1" fmla="*/ 6 h 118"/>
                  <a:gd name="T2" fmla="*/ 342 w 655"/>
                  <a:gd name="T3" fmla="*/ 0 h 118"/>
                  <a:gd name="T4" fmla="*/ 368 w 655"/>
                  <a:gd name="T5" fmla="*/ 68 h 118"/>
                  <a:gd name="T6" fmla="*/ 88 w 655"/>
                  <a:gd name="T7" fmla="*/ 70 h 118"/>
                  <a:gd name="T8" fmla="*/ 126 w 655"/>
                  <a:gd name="T9" fmla="*/ 44 h 118"/>
                  <a:gd name="T10" fmla="*/ 0 w 655"/>
                  <a:gd name="T11" fmla="*/ 77 h 118"/>
                  <a:gd name="T12" fmla="*/ 88 w 655"/>
                  <a:gd name="T13" fmla="*/ 118 h 118"/>
                  <a:gd name="T14" fmla="*/ 81 w 655"/>
                  <a:gd name="T15" fmla="*/ 85 h 118"/>
                  <a:gd name="T16" fmla="*/ 427 w 655"/>
                  <a:gd name="T17" fmla="*/ 108 h 118"/>
                  <a:gd name="T18" fmla="*/ 377 w 655"/>
                  <a:gd name="T19" fmla="*/ 35 h 118"/>
                  <a:gd name="T20" fmla="*/ 655 w 655"/>
                  <a:gd name="T21" fmla="*/ 15 h 118"/>
                  <a:gd name="T22" fmla="*/ 655 w 655"/>
                  <a:gd name="T23" fmla="*/ 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5" h="118">
                    <a:moveTo>
                      <a:pt x="655" y="6"/>
                    </a:moveTo>
                    <a:lnTo>
                      <a:pt x="342" y="0"/>
                    </a:lnTo>
                    <a:lnTo>
                      <a:pt x="368" y="68"/>
                    </a:lnTo>
                    <a:lnTo>
                      <a:pt x="88" y="70"/>
                    </a:lnTo>
                    <a:lnTo>
                      <a:pt x="126" y="44"/>
                    </a:lnTo>
                    <a:lnTo>
                      <a:pt x="0" y="77"/>
                    </a:lnTo>
                    <a:lnTo>
                      <a:pt x="88" y="118"/>
                    </a:lnTo>
                    <a:lnTo>
                      <a:pt x="81" y="85"/>
                    </a:lnTo>
                    <a:lnTo>
                      <a:pt x="427" y="108"/>
                    </a:lnTo>
                    <a:lnTo>
                      <a:pt x="377" y="35"/>
                    </a:lnTo>
                    <a:lnTo>
                      <a:pt x="655" y="15"/>
                    </a:lnTo>
                    <a:lnTo>
                      <a:pt x="65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 name="Freeform 218"/>
              <p:cNvSpPr>
                <a:spLocks/>
              </p:cNvSpPr>
              <p:nvPr/>
            </p:nvSpPr>
            <p:spPr bwMode="auto">
              <a:xfrm>
                <a:off x="2838" y="1414"/>
                <a:ext cx="655" cy="118"/>
              </a:xfrm>
              <a:custGeom>
                <a:avLst/>
                <a:gdLst>
                  <a:gd name="T0" fmla="*/ 655 w 655"/>
                  <a:gd name="T1" fmla="*/ 6 h 118"/>
                  <a:gd name="T2" fmla="*/ 342 w 655"/>
                  <a:gd name="T3" fmla="*/ 0 h 118"/>
                  <a:gd name="T4" fmla="*/ 368 w 655"/>
                  <a:gd name="T5" fmla="*/ 68 h 118"/>
                  <a:gd name="T6" fmla="*/ 88 w 655"/>
                  <a:gd name="T7" fmla="*/ 70 h 118"/>
                  <a:gd name="T8" fmla="*/ 126 w 655"/>
                  <a:gd name="T9" fmla="*/ 44 h 118"/>
                  <a:gd name="T10" fmla="*/ 0 w 655"/>
                  <a:gd name="T11" fmla="*/ 77 h 118"/>
                  <a:gd name="T12" fmla="*/ 88 w 655"/>
                  <a:gd name="T13" fmla="*/ 118 h 118"/>
                  <a:gd name="T14" fmla="*/ 81 w 655"/>
                  <a:gd name="T15" fmla="*/ 85 h 118"/>
                  <a:gd name="T16" fmla="*/ 427 w 655"/>
                  <a:gd name="T17" fmla="*/ 108 h 118"/>
                  <a:gd name="T18" fmla="*/ 377 w 655"/>
                  <a:gd name="T19" fmla="*/ 35 h 118"/>
                  <a:gd name="T20" fmla="*/ 655 w 655"/>
                  <a:gd name="T21" fmla="*/ 1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8">
                    <a:moveTo>
                      <a:pt x="655" y="6"/>
                    </a:moveTo>
                    <a:lnTo>
                      <a:pt x="342" y="0"/>
                    </a:lnTo>
                    <a:lnTo>
                      <a:pt x="368" y="68"/>
                    </a:lnTo>
                    <a:lnTo>
                      <a:pt x="88" y="70"/>
                    </a:lnTo>
                    <a:lnTo>
                      <a:pt x="126" y="44"/>
                    </a:lnTo>
                    <a:lnTo>
                      <a:pt x="0" y="77"/>
                    </a:lnTo>
                    <a:lnTo>
                      <a:pt x="88" y="118"/>
                    </a:lnTo>
                    <a:lnTo>
                      <a:pt x="81" y="85"/>
                    </a:lnTo>
                    <a:lnTo>
                      <a:pt x="427" y="108"/>
                    </a:lnTo>
                    <a:lnTo>
                      <a:pt x="377" y="35"/>
                    </a:lnTo>
                    <a:lnTo>
                      <a:pt x="655" y="15"/>
                    </a:lnTo>
                  </a:path>
                </a:pathLst>
              </a:custGeom>
              <a:noFill/>
              <a:ln w="7938">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 name="Freeform 219"/>
              <p:cNvSpPr>
                <a:spLocks/>
              </p:cNvSpPr>
              <p:nvPr/>
            </p:nvSpPr>
            <p:spPr bwMode="auto">
              <a:xfrm>
                <a:off x="3488" y="1381"/>
                <a:ext cx="90" cy="81"/>
              </a:xfrm>
              <a:custGeom>
                <a:avLst/>
                <a:gdLst>
                  <a:gd name="T0" fmla="*/ 0 w 90"/>
                  <a:gd name="T1" fmla="*/ 81 h 81"/>
                  <a:gd name="T2" fmla="*/ 90 w 90"/>
                  <a:gd name="T3" fmla="*/ 43 h 81"/>
                  <a:gd name="T4" fmla="*/ 2 w 90"/>
                  <a:gd name="T5" fmla="*/ 0 h 81"/>
                  <a:gd name="T6" fmla="*/ 0 w 90"/>
                  <a:gd name="T7" fmla="*/ 81 h 81"/>
                </a:gdLst>
                <a:ahLst/>
                <a:cxnLst>
                  <a:cxn ang="0">
                    <a:pos x="T0" y="T1"/>
                  </a:cxn>
                  <a:cxn ang="0">
                    <a:pos x="T2" y="T3"/>
                  </a:cxn>
                  <a:cxn ang="0">
                    <a:pos x="T4" y="T5"/>
                  </a:cxn>
                  <a:cxn ang="0">
                    <a:pos x="T6" y="T7"/>
                  </a:cxn>
                </a:cxnLst>
                <a:rect l="0" t="0" r="r" b="b"/>
                <a:pathLst>
                  <a:path w="90" h="81">
                    <a:moveTo>
                      <a:pt x="0" y="81"/>
                    </a:moveTo>
                    <a:lnTo>
                      <a:pt x="90" y="43"/>
                    </a:lnTo>
                    <a:lnTo>
                      <a:pt x="2" y="0"/>
                    </a:lnTo>
                    <a:lnTo>
                      <a:pt x="0" y="8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6" name="Freeform 220"/>
              <p:cNvSpPr>
                <a:spLocks/>
              </p:cNvSpPr>
              <p:nvPr/>
            </p:nvSpPr>
            <p:spPr bwMode="auto">
              <a:xfrm>
                <a:off x="3486" y="1389"/>
                <a:ext cx="92" cy="81"/>
              </a:xfrm>
              <a:custGeom>
                <a:avLst/>
                <a:gdLst>
                  <a:gd name="T0" fmla="*/ 7 w 92"/>
                  <a:gd name="T1" fmla="*/ 81 h 81"/>
                  <a:gd name="T2" fmla="*/ 92 w 92"/>
                  <a:gd name="T3" fmla="*/ 35 h 81"/>
                  <a:gd name="T4" fmla="*/ 0 w 92"/>
                  <a:gd name="T5" fmla="*/ 0 h 81"/>
                  <a:gd name="T6" fmla="*/ 7 w 92"/>
                  <a:gd name="T7" fmla="*/ 81 h 81"/>
                </a:gdLst>
                <a:ahLst/>
                <a:cxnLst>
                  <a:cxn ang="0">
                    <a:pos x="T0" y="T1"/>
                  </a:cxn>
                  <a:cxn ang="0">
                    <a:pos x="T2" y="T3"/>
                  </a:cxn>
                  <a:cxn ang="0">
                    <a:pos x="T4" y="T5"/>
                  </a:cxn>
                  <a:cxn ang="0">
                    <a:pos x="T6" y="T7"/>
                  </a:cxn>
                </a:cxnLst>
                <a:rect l="0" t="0" r="r" b="b"/>
                <a:pathLst>
                  <a:path w="92" h="81">
                    <a:moveTo>
                      <a:pt x="7" y="81"/>
                    </a:moveTo>
                    <a:lnTo>
                      <a:pt x="92" y="35"/>
                    </a:lnTo>
                    <a:lnTo>
                      <a:pt x="0" y="0"/>
                    </a:lnTo>
                    <a:lnTo>
                      <a:pt x="7" y="8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7" name="Freeform 221"/>
              <p:cNvSpPr>
                <a:spLocks/>
              </p:cNvSpPr>
              <p:nvPr/>
            </p:nvSpPr>
            <p:spPr bwMode="auto">
              <a:xfrm>
                <a:off x="2838" y="1373"/>
                <a:ext cx="655" cy="120"/>
              </a:xfrm>
              <a:custGeom>
                <a:avLst/>
                <a:gdLst>
                  <a:gd name="T0" fmla="*/ 655 w 655"/>
                  <a:gd name="T1" fmla="*/ 6 h 120"/>
                  <a:gd name="T2" fmla="*/ 342 w 655"/>
                  <a:gd name="T3" fmla="*/ 0 h 120"/>
                  <a:gd name="T4" fmla="*/ 368 w 655"/>
                  <a:gd name="T5" fmla="*/ 70 h 120"/>
                  <a:gd name="T6" fmla="*/ 88 w 655"/>
                  <a:gd name="T7" fmla="*/ 72 h 120"/>
                  <a:gd name="T8" fmla="*/ 126 w 655"/>
                  <a:gd name="T9" fmla="*/ 43 h 120"/>
                  <a:gd name="T10" fmla="*/ 0 w 655"/>
                  <a:gd name="T11" fmla="*/ 78 h 120"/>
                  <a:gd name="T12" fmla="*/ 88 w 655"/>
                  <a:gd name="T13" fmla="*/ 120 h 120"/>
                  <a:gd name="T14" fmla="*/ 81 w 655"/>
                  <a:gd name="T15" fmla="*/ 85 h 120"/>
                  <a:gd name="T16" fmla="*/ 427 w 655"/>
                  <a:gd name="T17" fmla="*/ 109 h 120"/>
                  <a:gd name="T18" fmla="*/ 377 w 655"/>
                  <a:gd name="T19" fmla="*/ 35 h 120"/>
                  <a:gd name="T20" fmla="*/ 655 w 655"/>
                  <a:gd name="T21" fmla="*/ 14 h 120"/>
                  <a:gd name="T22" fmla="*/ 655 w 655"/>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5" h="120">
                    <a:moveTo>
                      <a:pt x="655" y="6"/>
                    </a:moveTo>
                    <a:lnTo>
                      <a:pt x="342" y="0"/>
                    </a:lnTo>
                    <a:lnTo>
                      <a:pt x="368" y="70"/>
                    </a:lnTo>
                    <a:lnTo>
                      <a:pt x="88" y="72"/>
                    </a:lnTo>
                    <a:lnTo>
                      <a:pt x="126" y="43"/>
                    </a:lnTo>
                    <a:lnTo>
                      <a:pt x="0" y="78"/>
                    </a:lnTo>
                    <a:lnTo>
                      <a:pt x="88" y="120"/>
                    </a:lnTo>
                    <a:lnTo>
                      <a:pt x="81" y="85"/>
                    </a:lnTo>
                    <a:lnTo>
                      <a:pt x="427" y="109"/>
                    </a:lnTo>
                    <a:lnTo>
                      <a:pt x="377" y="35"/>
                    </a:lnTo>
                    <a:lnTo>
                      <a:pt x="655" y="14"/>
                    </a:lnTo>
                    <a:lnTo>
                      <a:pt x="655" y="6"/>
                    </a:lnTo>
                    <a:close/>
                  </a:path>
                </a:pathLst>
              </a:custGeom>
              <a:solidFill>
                <a:srgbClr val="DC00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8" name="Freeform 222"/>
              <p:cNvSpPr>
                <a:spLocks/>
              </p:cNvSpPr>
              <p:nvPr/>
            </p:nvSpPr>
            <p:spPr bwMode="auto">
              <a:xfrm>
                <a:off x="2838" y="1373"/>
                <a:ext cx="655" cy="120"/>
              </a:xfrm>
              <a:custGeom>
                <a:avLst/>
                <a:gdLst>
                  <a:gd name="T0" fmla="*/ 655 w 655"/>
                  <a:gd name="T1" fmla="*/ 6 h 120"/>
                  <a:gd name="T2" fmla="*/ 342 w 655"/>
                  <a:gd name="T3" fmla="*/ 0 h 120"/>
                  <a:gd name="T4" fmla="*/ 368 w 655"/>
                  <a:gd name="T5" fmla="*/ 70 h 120"/>
                  <a:gd name="T6" fmla="*/ 88 w 655"/>
                  <a:gd name="T7" fmla="*/ 72 h 120"/>
                  <a:gd name="T8" fmla="*/ 126 w 655"/>
                  <a:gd name="T9" fmla="*/ 43 h 120"/>
                  <a:gd name="T10" fmla="*/ 0 w 655"/>
                  <a:gd name="T11" fmla="*/ 78 h 120"/>
                  <a:gd name="T12" fmla="*/ 88 w 655"/>
                  <a:gd name="T13" fmla="*/ 120 h 120"/>
                  <a:gd name="T14" fmla="*/ 81 w 655"/>
                  <a:gd name="T15" fmla="*/ 85 h 120"/>
                  <a:gd name="T16" fmla="*/ 427 w 655"/>
                  <a:gd name="T17" fmla="*/ 109 h 120"/>
                  <a:gd name="T18" fmla="*/ 377 w 655"/>
                  <a:gd name="T19" fmla="*/ 35 h 120"/>
                  <a:gd name="T20" fmla="*/ 655 w 655"/>
                  <a:gd name="T21" fmla="*/ 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20">
                    <a:moveTo>
                      <a:pt x="655" y="6"/>
                    </a:moveTo>
                    <a:lnTo>
                      <a:pt x="342" y="0"/>
                    </a:lnTo>
                    <a:lnTo>
                      <a:pt x="368" y="70"/>
                    </a:lnTo>
                    <a:lnTo>
                      <a:pt x="88" y="72"/>
                    </a:lnTo>
                    <a:lnTo>
                      <a:pt x="126" y="43"/>
                    </a:lnTo>
                    <a:lnTo>
                      <a:pt x="0" y="78"/>
                    </a:lnTo>
                    <a:lnTo>
                      <a:pt x="88" y="120"/>
                    </a:lnTo>
                    <a:lnTo>
                      <a:pt x="81" y="85"/>
                    </a:lnTo>
                    <a:lnTo>
                      <a:pt x="427" y="109"/>
                    </a:lnTo>
                    <a:lnTo>
                      <a:pt x="377" y="35"/>
                    </a:lnTo>
                    <a:lnTo>
                      <a:pt x="655" y="14"/>
                    </a:lnTo>
                  </a:path>
                </a:pathLst>
              </a:custGeom>
              <a:noFill/>
              <a:ln w="7938">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9" name="Freeform 223"/>
              <p:cNvSpPr>
                <a:spLocks/>
              </p:cNvSpPr>
              <p:nvPr/>
            </p:nvSpPr>
            <p:spPr bwMode="auto">
              <a:xfrm>
                <a:off x="3488" y="1339"/>
                <a:ext cx="90" cy="81"/>
              </a:xfrm>
              <a:custGeom>
                <a:avLst/>
                <a:gdLst>
                  <a:gd name="T0" fmla="*/ 0 w 90"/>
                  <a:gd name="T1" fmla="*/ 81 h 81"/>
                  <a:gd name="T2" fmla="*/ 90 w 90"/>
                  <a:gd name="T3" fmla="*/ 44 h 81"/>
                  <a:gd name="T4" fmla="*/ 2 w 90"/>
                  <a:gd name="T5" fmla="*/ 0 h 81"/>
                  <a:gd name="T6" fmla="*/ 0 w 90"/>
                  <a:gd name="T7" fmla="*/ 81 h 81"/>
                </a:gdLst>
                <a:ahLst/>
                <a:cxnLst>
                  <a:cxn ang="0">
                    <a:pos x="T0" y="T1"/>
                  </a:cxn>
                  <a:cxn ang="0">
                    <a:pos x="T2" y="T3"/>
                  </a:cxn>
                  <a:cxn ang="0">
                    <a:pos x="T4" y="T5"/>
                  </a:cxn>
                  <a:cxn ang="0">
                    <a:pos x="T6" y="T7"/>
                  </a:cxn>
                </a:cxnLst>
                <a:rect l="0" t="0" r="r" b="b"/>
                <a:pathLst>
                  <a:path w="90" h="81">
                    <a:moveTo>
                      <a:pt x="0" y="81"/>
                    </a:moveTo>
                    <a:lnTo>
                      <a:pt x="90" y="44"/>
                    </a:lnTo>
                    <a:lnTo>
                      <a:pt x="2" y="0"/>
                    </a:lnTo>
                    <a:lnTo>
                      <a:pt x="0" y="81"/>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0" name="Freeform 224"/>
              <p:cNvSpPr>
                <a:spLocks/>
              </p:cNvSpPr>
              <p:nvPr/>
            </p:nvSpPr>
            <p:spPr bwMode="auto">
              <a:xfrm>
                <a:off x="3486" y="1348"/>
                <a:ext cx="92" cy="81"/>
              </a:xfrm>
              <a:custGeom>
                <a:avLst/>
                <a:gdLst>
                  <a:gd name="T0" fmla="*/ 7 w 92"/>
                  <a:gd name="T1" fmla="*/ 81 h 81"/>
                  <a:gd name="T2" fmla="*/ 92 w 92"/>
                  <a:gd name="T3" fmla="*/ 35 h 81"/>
                  <a:gd name="T4" fmla="*/ 0 w 92"/>
                  <a:gd name="T5" fmla="*/ 0 h 81"/>
                  <a:gd name="T6" fmla="*/ 7 w 92"/>
                  <a:gd name="T7" fmla="*/ 81 h 81"/>
                </a:gdLst>
                <a:ahLst/>
                <a:cxnLst>
                  <a:cxn ang="0">
                    <a:pos x="T0" y="T1"/>
                  </a:cxn>
                  <a:cxn ang="0">
                    <a:pos x="T2" y="T3"/>
                  </a:cxn>
                  <a:cxn ang="0">
                    <a:pos x="T4" y="T5"/>
                  </a:cxn>
                  <a:cxn ang="0">
                    <a:pos x="T6" y="T7"/>
                  </a:cxn>
                </a:cxnLst>
                <a:rect l="0" t="0" r="r" b="b"/>
                <a:pathLst>
                  <a:path w="92" h="81">
                    <a:moveTo>
                      <a:pt x="7" y="81"/>
                    </a:moveTo>
                    <a:lnTo>
                      <a:pt x="92" y="35"/>
                    </a:lnTo>
                    <a:lnTo>
                      <a:pt x="0" y="0"/>
                    </a:lnTo>
                    <a:lnTo>
                      <a:pt x="7" y="81"/>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261" name="Group 234"/>
            <p:cNvGrpSpPr>
              <a:grpSpLocks/>
            </p:cNvGrpSpPr>
            <p:nvPr/>
          </p:nvGrpSpPr>
          <p:grpSpPr bwMode="auto">
            <a:xfrm>
              <a:off x="4181475" y="2728913"/>
              <a:ext cx="1106488" cy="1458912"/>
              <a:chOff x="2634" y="1719"/>
              <a:chExt cx="697" cy="919"/>
            </a:xfrm>
          </p:grpSpPr>
          <p:sp>
            <p:nvSpPr>
              <p:cNvPr id="2262" name="Freeform 226"/>
              <p:cNvSpPr>
                <a:spLocks/>
              </p:cNvSpPr>
              <p:nvPr/>
            </p:nvSpPr>
            <p:spPr bwMode="auto">
              <a:xfrm>
                <a:off x="2634" y="1758"/>
                <a:ext cx="655" cy="816"/>
              </a:xfrm>
              <a:custGeom>
                <a:avLst/>
                <a:gdLst>
                  <a:gd name="T0" fmla="*/ 655 w 655"/>
                  <a:gd name="T1" fmla="*/ 812 h 816"/>
                  <a:gd name="T2" fmla="*/ 398 w 655"/>
                  <a:gd name="T3" fmla="*/ 344 h 816"/>
                  <a:gd name="T4" fmla="*/ 301 w 655"/>
                  <a:gd name="T5" fmla="*/ 472 h 816"/>
                  <a:gd name="T6" fmla="*/ 80 w 655"/>
                  <a:gd name="T7" fmla="*/ 108 h 816"/>
                  <a:gd name="T8" fmla="*/ 159 w 655"/>
                  <a:gd name="T9" fmla="*/ 118 h 816"/>
                  <a:gd name="T10" fmla="*/ 5 w 655"/>
                  <a:gd name="T11" fmla="*/ 0 h 816"/>
                  <a:gd name="T12" fmla="*/ 0 w 655"/>
                  <a:gd name="T13" fmla="*/ 168 h 816"/>
                  <a:gd name="T14" fmla="*/ 54 w 655"/>
                  <a:gd name="T15" fmla="*/ 114 h 816"/>
                  <a:gd name="T16" fmla="*/ 280 w 655"/>
                  <a:gd name="T17" fmla="*/ 601 h 816"/>
                  <a:gd name="T18" fmla="*/ 368 w 655"/>
                  <a:gd name="T19" fmla="*/ 437 h 816"/>
                  <a:gd name="T20" fmla="*/ 648 w 655"/>
                  <a:gd name="T21" fmla="*/ 816 h 816"/>
                  <a:gd name="T22" fmla="*/ 655 w 655"/>
                  <a:gd name="T23" fmla="*/ 812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5" h="816">
                    <a:moveTo>
                      <a:pt x="655" y="812"/>
                    </a:moveTo>
                    <a:lnTo>
                      <a:pt x="398" y="344"/>
                    </a:lnTo>
                    <a:lnTo>
                      <a:pt x="301" y="472"/>
                    </a:lnTo>
                    <a:lnTo>
                      <a:pt x="80" y="108"/>
                    </a:lnTo>
                    <a:lnTo>
                      <a:pt x="159" y="118"/>
                    </a:lnTo>
                    <a:lnTo>
                      <a:pt x="5" y="0"/>
                    </a:lnTo>
                    <a:lnTo>
                      <a:pt x="0" y="168"/>
                    </a:lnTo>
                    <a:lnTo>
                      <a:pt x="54" y="114"/>
                    </a:lnTo>
                    <a:lnTo>
                      <a:pt x="280" y="601"/>
                    </a:lnTo>
                    <a:lnTo>
                      <a:pt x="368" y="437"/>
                    </a:lnTo>
                    <a:lnTo>
                      <a:pt x="648" y="816"/>
                    </a:lnTo>
                    <a:lnTo>
                      <a:pt x="655" y="8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3" name="Freeform 227"/>
              <p:cNvSpPr>
                <a:spLocks/>
              </p:cNvSpPr>
              <p:nvPr/>
            </p:nvSpPr>
            <p:spPr bwMode="auto">
              <a:xfrm>
                <a:off x="2634" y="1758"/>
                <a:ext cx="655" cy="816"/>
              </a:xfrm>
              <a:custGeom>
                <a:avLst/>
                <a:gdLst>
                  <a:gd name="T0" fmla="*/ 655 w 655"/>
                  <a:gd name="T1" fmla="*/ 812 h 816"/>
                  <a:gd name="T2" fmla="*/ 398 w 655"/>
                  <a:gd name="T3" fmla="*/ 344 h 816"/>
                  <a:gd name="T4" fmla="*/ 301 w 655"/>
                  <a:gd name="T5" fmla="*/ 472 h 816"/>
                  <a:gd name="T6" fmla="*/ 80 w 655"/>
                  <a:gd name="T7" fmla="*/ 108 h 816"/>
                  <a:gd name="T8" fmla="*/ 159 w 655"/>
                  <a:gd name="T9" fmla="*/ 118 h 816"/>
                  <a:gd name="T10" fmla="*/ 5 w 655"/>
                  <a:gd name="T11" fmla="*/ 0 h 816"/>
                  <a:gd name="T12" fmla="*/ 0 w 655"/>
                  <a:gd name="T13" fmla="*/ 168 h 816"/>
                  <a:gd name="T14" fmla="*/ 54 w 655"/>
                  <a:gd name="T15" fmla="*/ 114 h 816"/>
                  <a:gd name="T16" fmla="*/ 280 w 655"/>
                  <a:gd name="T17" fmla="*/ 601 h 816"/>
                  <a:gd name="T18" fmla="*/ 368 w 655"/>
                  <a:gd name="T19" fmla="*/ 437 h 816"/>
                  <a:gd name="T20" fmla="*/ 648 w 655"/>
                  <a:gd name="T21"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816">
                    <a:moveTo>
                      <a:pt x="655" y="812"/>
                    </a:moveTo>
                    <a:lnTo>
                      <a:pt x="398" y="344"/>
                    </a:lnTo>
                    <a:lnTo>
                      <a:pt x="301" y="472"/>
                    </a:lnTo>
                    <a:lnTo>
                      <a:pt x="80" y="108"/>
                    </a:lnTo>
                    <a:lnTo>
                      <a:pt x="159" y="118"/>
                    </a:lnTo>
                    <a:lnTo>
                      <a:pt x="5" y="0"/>
                    </a:lnTo>
                    <a:lnTo>
                      <a:pt x="0" y="168"/>
                    </a:lnTo>
                    <a:lnTo>
                      <a:pt x="54" y="114"/>
                    </a:lnTo>
                    <a:lnTo>
                      <a:pt x="280" y="601"/>
                    </a:lnTo>
                    <a:lnTo>
                      <a:pt x="368" y="437"/>
                    </a:lnTo>
                    <a:lnTo>
                      <a:pt x="648" y="816"/>
                    </a:lnTo>
                  </a:path>
                </a:pathLst>
              </a:custGeom>
              <a:noFill/>
              <a:ln w="7938">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4" name="Freeform 228"/>
              <p:cNvSpPr>
                <a:spLocks/>
              </p:cNvSpPr>
              <p:nvPr/>
            </p:nvSpPr>
            <p:spPr bwMode="auto">
              <a:xfrm>
                <a:off x="3248" y="2549"/>
                <a:ext cx="83" cy="89"/>
              </a:xfrm>
              <a:custGeom>
                <a:avLst/>
                <a:gdLst>
                  <a:gd name="T0" fmla="*/ 0 w 83"/>
                  <a:gd name="T1" fmla="*/ 33 h 89"/>
                  <a:gd name="T2" fmla="*/ 79 w 83"/>
                  <a:gd name="T3" fmla="*/ 89 h 89"/>
                  <a:gd name="T4" fmla="*/ 83 w 83"/>
                  <a:gd name="T5" fmla="*/ 0 h 89"/>
                  <a:gd name="T6" fmla="*/ 0 w 83"/>
                  <a:gd name="T7" fmla="*/ 33 h 89"/>
                </a:gdLst>
                <a:ahLst/>
                <a:cxnLst>
                  <a:cxn ang="0">
                    <a:pos x="T0" y="T1"/>
                  </a:cxn>
                  <a:cxn ang="0">
                    <a:pos x="T2" y="T3"/>
                  </a:cxn>
                  <a:cxn ang="0">
                    <a:pos x="T4" y="T5"/>
                  </a:cxn>
                  <a:cxn ang="0">
                    <a:pos x="T6" y="T7"/>
                  </a:cxn>
                </a:cxnLst>
                <a:rect l="0" t="0" r="r" b="b"/>
                <a:pathLst>
                  <a:path w="83" h="89">
                    <a:moveTo>
                      <a:pt x="0" y="33"/>
                    </a:moveTo>
                    <a:lnTo>
                      <a:pt x="79" y="89"/>
                    </a:lnTo>
                    <a:lnTo>
                      <a:pt x="83" y="0"/>
                    </a:lnTo>
                    <a:lnTo>
                      <a:pt x="0" y="3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5" name="Freeform 229"/>
              <p:cNvSpPr>
                <a:spLocks/>
              </p:cNvSpPr>
              <p:nvPr/>
            </p:nvSpPr>
            <p:spPr bwMode="auto">
              <a:xfrm>
                <a:off x="3241" y="2549"/>
                <a:ext cx="86" cy="89"/>
              </a:xfrm>
              <a:custGeom>
                <a:avLst/>
                <a:gdLst>
                  <a:gd name="T0" fmla="*/ 0 w 86"/>
                  <a:gd name="T1" fmla="*/ 44 h 89"/>
                  <a:gd name="T2" fmla="*/ 86 w 86"/>
                  <a:gd name="T3" fmla="*/ 89 h 89"/>
                  <a:gd name="T4" fmla="*/ 76 w 86"/>
                  <a:gd name="T5" fmla="*/ 0 h 89"/>
                  <a:gd name="T6" fmla="*/ 0 w 86"/>
                  <a:gd name="T7" fmla="*/ 44 h 89"/>
                </a:gdLst>
                <a:ahLst/>
                <a:cxnLst>
                  <a:cxn ang="0">
                    <a:pos x="T0" y="T1"/>
                  </a:cxn>
                  <a:cxn ang="0">
                    <a:pos x="T2" y="T3"/>
                  </a:cxn>
                  <a:cxn ang="0">
                    <a:pos x="T4" y="T5"/>
                  </a:cxn>
                  <a:cxn ang="0">
                    <a:pos x="T6" y="T7"/>
                  </a:cxn>
                </a:cxnLst>
                <a:rect l="0" t="0" r="r" b="b"/>
                <a:pathLst>
                  <a:path w="86" h="89">
                    <a:moveTo>
                      <a:pt x="0" y="44"/>
                    </a:moveTo>
                    <a:lnTo>
                      <a:pt x="86" y="89"/>
                    </a:lnTo>
                    <a:lnTo>
                      <a:pt x="76" y="0"/>
                    </a:lnTo>
                    <a:lnTo>
                      <a:pt x="0" y="4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6" name="Freeform 230"/>
              <p:cNvSpPr>
                <a:spLocks/>
              </p:cNvSpPr>
              <p:nvPr/>
            </p:nvSpPr>
            <p:spPr bwMode="auto">
              <a:xfrm>
                <a:off x="2634" y="1719"/>
                <a:ext cx="652" cy="814"/>
              </a:xfrm>
              <a:custGeom>
                <a:avLst/>
                <a:gdLst>
                  <a:gd name="T0" fmla="*/ 652 w 652"/>
                  <a:gd name="T1" fmla="*/ 810 h 814"/>
                  <a:gd name="T2" fmla="*/ 398 w 652"/>
                  <a:gd name="T3" fmla="*/ 343 h 814"/>
                  <a:gd name="T4" fmla="*/ 301 w 652"/>
                  <a:gd name="T5" fmla="*/ 470 h 814"/>
                  <a:gd name="T6" fmla="*/ 80 w 652"/>
                  <a:gd name="T7" fmla="*/ 107 h 814"/>
                  <a:gd name="T8" fmla="*/ 159 w 652"/>
                  <a:gd name="T9" fmla="*/ 118 h 814"/>
                  <a:gd name="T10" fmla="*/ 5 w 652"/>
                  <a:gd name="T11" fmla="*/ 0 h 814"/>
                  <a:gd name="T12" fmla="*/ 0 w 652"/>
                  <a:gd name="T13" fmla="*/ 167 h 814"/>
                  <a:gd name="T14" fmla="*/ 54 w 652"/>
                  <a:gd name="T15" fmla="*/ 113 h 814"/>
                  <a:gd name="T16" fmla="*/ 280 w 652"/>
                  <a:gd name="T17" fmla="*/ 600 h 814"/>
                  <a:gd name="T18" fmla="*/ 368 w 652"/>
                  <a:gd name="T19" fmla="*/ 435 h 814"/>
                  <a:gd name="T20" fmla="*/ 648 w 652"/>
                  <a:gd name="T21" fmla="*/ 814 h 814"/>
                  <a:gd name="T22" fmla="*/ 652 w 652"/>
                  <a:gd name="T23" fmla="*/ 81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2" h="814">
                    <a:moveTo>
                      <a:pt x="652" y="810"/>
                    </a:moveTo>
                    <a:lnTo>
                      <a:pt x="398" y="343"/>
                    </a:lnTo>
                    <a:lnTo>
                      <a:pt x="301" y="470"/>
                    </a:lnTo>
                    <a:lnTo>
                      <a:pt x="80" y="107"/>
                    </a:lnTo>
                    <a:lnTo>
                      <a:pt x="159" y="118"/>
                    </a:lnTo>
                    <a:lnTo>
                      <a:pt x="5" y="0"/>
                    </a:lnTo>
                    <a:lnTo>
                      <a:pt x="0" y="167"/>
                    </a:lnTo>
                    <a:lnTo>
                      <a:pt x="54" y="113"/>
                    </a:lnTo>
                    <a:lnTo>
                      <a:pt x="280" y="600"/>
                    </a:lnTo>
                    <a:lnTo>
                      <a:pt x="368" y="435"/>
                    </a:lnTo>
                    <a:lnTo>
                      <a:pt x="648" y="814"/>
                    </a:lnTo>
                    <a:lnTo>
                      <a:pt x="652" y="810"/>
                    </a:lnTo>
                    <a:close/>
                  </a:path>
                </a:pathLst>
              </a:custGeom>
              <a:solidFill>
                <a:srgbClr val="DC00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7" name="Freeform 231"/>
              <p:cNvSpPr>
                <a:spLocks/>
              </p:cNvSpPr>
              <p:nvPr/>
            </p:nvSpPr>
            <p:spPr bwMode="auto">
              <a:xfrm>
                <a:off x="2634" y="1719"/>
                <a:ext cx="652" cy="814"/>
              </a:xfrm>
              <a:custGeom>
                <a:avLst/>
                <a:gdLst>
                  <a:gd name="T0" fmla="*/ 652 w 652"/>
                  <a:gd name="T1" fmla="*/ 810 h 814"/>
                  <a:gd name="T2" fmla="*/ 398 w 652"/>
                  <a:gd name="T3" fmla="*/ 343 h 814"/>
                  <a:gd name="T4" fmla="*/ 301 w 652"/>
                  <a:gd name="T5" fmla="*/ 470 h 814"/>
                  <a:gd name="T6" fmla="*/ 80 w 652"/>
                  <a:gd name="T7" fmla="*/ 107 h 814"/>
                  <a:gd name="T8" fmla="*/ 159 w 652"/>
                  <a:gd name="T9" fmla="*/ 118 h 814"/>
                  <a:gd name="T10" fmla="*/ 5 w 652"/>
                  <a:gd name="T11" fmla="*/ 0 h 814"/>
                  <a:gd name="T12" fmla="*/ 0 w 652"/>
                  <a:gd name="T13" fmla="*/ 167 h 814"/>
                  <a:gd name="T14" fmla="*/ 54 w 652"/>
                  <a:gd name="T15" fmla="*/ 113 h 814"/>
                  <a:gd name="T16" fmla="*/ 280 w 652"/>
                  <a:gd name="T17" fmla="*/ 600 h 814"/>
                  <a:gd name="T18" fmla="*/ 368 w 652"/>
                  <a:gd name="T19" fmla="*/ 435 h 814"/>
                  <a:gd name="T20" fmla="*/ 648 w 652"/>
                  <a:gd name="T21" fmla="*/ 81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2" h="814">
                    <a:moveTo>
                      <a:pt x="652" y="810"/>
                    </a:moveTo>
                    <a:lnTo>
                      <a:pt x="398" y="343"/>
                    </a:lnTo>
                    <a:lnTo>
                      <a:pt x="301" y="470"/>
                    </a:lnTo>
                    <a:lnTo>
                      <a:pt x="80" y="107"/>
                    </a:lnTo>
                    <a:lnTo>
                      <a:pt x="159" y="118"/>
                    </a:lnTo>
                    <a:lnTo>
                      <a:pt x="5" y="0"/>
                    </a:lnTo>
                    <a:lnTo>
                      <a:pt x="0" y="167"/>
                    </a:lnTo>
                    <a:lnTo>
                      <a:pt x="54" y="113"/>
                    </a:lnTo>
                    <a:lnTo>
                      <a:pt x="280" y="600"/>
                    </a:lnTo>
                    <a:lnTo>
                      <a:pt x="368" y="435"/>
                    </a:lnTo>
                    <a:lnTo>
                      <a:pt x="648" y="814"/>
                    </a:lnTo>
                  </a:path>
                </a:pathLst>
              </a:custGeom>
              <a:noFill/>
              <a:ln w="7938">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8" name="Freeform 232"/>
              <p:cNvSpPr>
                <a:spLocks/>
              </p:cNvSpPr>
              <p:nvPr/>
            </p:nvSpPr>
            <p:spPr bwMode="auto">
              <a:xfrm>
                <a:off x="3246" y="2508"/>
                <a:ext cx="81" cy="89"/>
              </a:xfrm>
              <a:custGeom>
                <a:avLst/>
                <a:gdLst>
                  <a:gd name="T0" fmla="*/ 0 w 81"/>
                  <a:gd name="T1" fmla="*/ 35 h 89"/>
                  <a:gd name="T2" fmla="*/ 81 w 81"/>
                  <a:gd name="T3" fmla="*/ 89 h 89"/>
                  <a:gd name="T4" fmla="*/ 81 w 81"/>
                  <a:gd name="T5" fmla="*/ 0 h 89"/>
                  <a:gd name="T6" fmla="*/ 0 w 81"/>
                  <a:gd name="T7" fmla="*/ 35 h 89"/>
                </a:gdLst>
                <a:ahLst/>
                <a:cxnLst>
                  <a:cxn ang="0">
                    <a:pos x="T0" y="T1"/>
                  </a:cxn>
                  <a:cxn ang="0">
                    <a:pos x="T2" y="T3"/>
                  </a:cxn>
                  <a:cxn ang="0">
                    <a:pos x="T4" y="T5"/>
                  </a:cxn>
                  <a:cxn ang="0">
                    <a:pos x="T6" y="T7"/>
                  </a:cxn>
                </a:cxnLst>
                <a:rect l="0" t="0" r="r" b="b"/>
                <a:pathLst>
                  <a:path w="81" h="89">
                    <a:moveTo>
                      <a:pt x="0" y="35"/>
                    </a:moveTo>
                    <a:lnTo>
                      <a:pt x="81" y="89"/>
                    </a:lnTo>
                    <a:lnTo>
                      <a:pt x="81" y="0"/>
                    </a:lnTo>
                    <a:lnTo>
                      <a:pt x="0" y="35"/>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9" name="Freeform 233"/>
              <p:cNvSpPr>
                <a:spLocks/>
              </p:cNvSpPr>
              <p:nvPr/>
            </p:nvSpPr>
            <p:spPr bwMode="auto">
              <a:xfrm>
                <a:off x="3241" y="2508"/>
                <a:ext cx="86" cy="89"/>
              </a:xfrm>
              <a:custGeom>
                <a:avLst/>
                <a:gdLst>
                  <a:gd name="T0" fmla="*/ 0 w 86"/>
                  <a:gd name="T1" fmla="*/ 43 h 89"/>
                  <a:gd name="T2" fmla="*/ 86 w 86"/>
                  <a:gd name="T3" fmla="*/ 89 h 89"/>
                  <a:gd name="T4" fmla="*/ 76 w 86"/>
                  <a:gd name="T5" fmla="*/ 0 h 89"/>
                  <a:gd name="T6" fmla="*/ 0 w 86"/>
                  <a:gd name="T7" fmla="*/ 43 h 89"/>
                </a:gdLst>
                <a:ahLst/>
                <a:cxnLst>
                  <a:cxn ang="0">
                    <a:pos x="T0" y="T1"/>
                  </a:cxn>
                  <a:cxn ang="0">
                    <a:pos x="T2" y="T3"/>
                  </a:cxn>
                  <a:cxn ang="0">
                    <a:pos x="T4" y="T5"/>
                  </a:cxn>
                  <a:cxn ang="0">
                    <a:pos x="T6" y="T7"/>
                  </a:cxn>
                </a:cxnLst>
                <a:rect l="0" t="0" r="r" b="b"/>
                <a:pathLst>
                  <a:path w="86" h="89">
                    <a:moveTo>
                      <a:pt x="0" y="43"/>
                    </a:moveTo>
                    <a:lnTo>
                      <a:pt x="86" y="89"/>
                    </a:lnTo>
                    <a:lnTo>
                      <a:pt x="76" y="0"/>
                    </a:lnTo>
                    <a:lnTo>
                      <a:pt x="0" y="43"/>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270" name="Line 235"/>
            <p:cNvSpPr>
              <a:spLocks noChangeShapeType="1"/>
            </p:cNvSpPr>
            <p:nvPr/>
          </p:nvSpPr>
          <p:spPr bwMode="auto">
            <a:xfrm flipH="1">
              <a:off x="3084513" y="1711325"/>
              <a:ext cx="106997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71" name="Group 238"/>
            <p:cNvGrpSpPr>
              <a:grpSpLocks/>
            </p:cNvGrpSpPr>
            <p:nvPr/>
          </p:nvGrpSpPr>
          <p:grpSpPr bwMode="auto">
            <a:xfrm>
              <a:off x="3001963" y="1392238"/>
              <a:ext cx="1239837" cy="349250"/>
              <a:chOff x="1891" y="877"/>
              <a:chExt cx="781" cy="220"/>
            </a:xfrm>
          </p:grpSpPr>
          <p:sp>
            <p:nvSpPr>
              <p:cNvPr id="2272" name="Freeform 236"/>
              <p:cNvSpPr>
                <a:spLocks/>
              </p:cNvSpPr>
              <p:nvPr/>
            </p:nvSpPr>
            <p:spPr bwMode="auto">
              <a:xfrm>
                <a:off x="1891" y="877"/>
                <a:ext cx="781" cy="220"/>
              </a:xfrm>
              <a:custGeom>
                <a:avLst/>
                <a:gdLst>
                  <a:gd name="T0" fmla="*/ 781 w 781"/>
                  <a:gd name="T1" fmla="*/ 220 h 220"/>
                  <a:gd name="T2" fmla="*/ 0 w 781"/>
                  <a:gd name="T3" fmla="*/ 220 h 220"/>
                  <a:gd name="T4" fmla="*/ 387 w 781"/>
                  <a:gd name="T5" fmla="*/ 0 h 220"/>
                  <a:gd name="T6" fmla="*/ 781 w 781"/>
                  <a:gd name="T7" fmla="*/ 220 h 220"/>
                </a:gdLst>
                <a:ahLst/>
                <a:cxnLst>
                  <a:cxn ang="0">
                    <a:pos x="T0" y="T1"/>
                  </a:cxn>
                  <a:cxn ang="0">
                    <a:pos x="T2" y="T3"/>
                  </a:cxn>
                  <a:cxn ang="0">
                    <a:pos x="T4" y="T5"/>
                  </a:cxn>
                  <a:cxn ang="0">
                    <a:pos x="T6" y="T7"/>
                  </a:cxn>
                </a:cxnLst>
                <a:rect l="0" t="0" r="r" b="b"/>
                <a:pathLst>
                  <a:path w="781" h="220">
                    <a:moveTo>
                      <a:pt x="781" y="220"/>
                    </a:moveTo>
                    <a:lnTo>
                      <a:pt x="0" y="220"/>
                    </a:lnTo>
                    <a:lnTo>
                      <a:pt x="387" y="0"/>
                    </a:lnTo>
                    <a:lnTo>
                      <a:pt x="781" y="22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73" name="Freeform 237"/>
              <p:cNvSpPr>
                <a:spLocks/>
              </p:cNvSpPr>
              <p:nvPr/>
            </p:nvSpPr>
            <p:spPr bwMode="auto">
              <a:xfrm>
                <a:off x="1891" y="877"/>
                <a:ext cx="781" cy="220"/>
              </a:xfrm>
              <a:custGeom>
                <a:avLst/>
                <a:gdLst>
                  <a:gd name="T0" fmla="*/ 781 w 781"/>
                  <a:gd name="T1" fmla="*/ 220 h 220"/>
                  <a:gd name="T2" fmla="*/ 0 w 781"/>
                  <a:gd name="T3" fmla="*/ 220 h 220"/>
                  <a:gd name="T4" fmla="*/ 387 w 781"/>
                  <a:gd name="T5" fmla="*/ 0 h 220"/>
                  <a:gd name="T6" fmla="*/ 781 w 781"/>
                  <a:gd name="T7" fmla="*/ 220 h 220"/>
                </a:gdLst>
                <a:ahLst/>
                <a:cxnLst>
                  <a:cxn ang="0">
                    <a:pos x="T0" y="T1"/>
                  </a:cxn>
                  <a:cxn ang="0">
                    <a:pos x="T2" y="T3"/>
                  </a:cxn>
                  <a:cxn ang="0">
                    <a:pos x="T4" y="T5"/>
                  </a:cxn>
                  <a:cxn ang="0">
                    <a:pos x="T6" y="T7"/>
                  </a:cxn>
                </a:cxnLst>
                <a:rect l="0" t="0" r="r" b="b"/>
                <a:pathLst>
                  <a:path w="781" h="220">
                    <a:moveTo>
                      <a:pt x="781" y="220"/>
                    </a:moveTo>
                    <a:lnTo>
                      <a:pt x="0" y="220"/>
                    </a:lnTo>
                    <a:lnTo>
                      <a:pt x="387" y="0"/>
                    </a:lnTo>
                    <a:lnTo>
                      <a:pt x="781" y="220"/>
                    </a:lnTo>
                  </a:path>
                </a:pathLst>
              </a:custGeom>
              <a:noFill/>
              <a:ln w="19050">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4" name="Group 241"/>
            <p:cNvGrpSpPr>
              <a:grpSpLocks/>
            </p:cNvGrpSpPr>
            <p:nvPr/>
          </p:nvGrpSpPr>
          <p:grpSpPr bwMode="auto">
            <a:xfrm>
              <a:off x="3089275" y="1412875"/>
              <a:ext cx="1062038" cy="292100"/>
              <a:chOff x="1946" y="890"/>
              <a:chExt cx="669" cy="184"/>
            </a:xfrm>
          </p:grpSpPr>
          <p:sp>
            <p:nvSpPr>
              <p:cNvPr id="2275" name="Freeform 239"/>
              <p:cNvSpPr>
                <a:spLocks/>
              </p:cNvSpPr>
              <p:nvPr/>
            </p:nvSpPr>
            <p:spPr bwMode="auto">
              <a:xfrm>
                <a:off x="1946" y="890"/>
                <a:ext cx="669" cy="184"/>
              </a:xfrm>
              <a:custGeom>
                <a:avLst/>
                <a:gdLst>
                  <a:gd name="T0" fmla="*/ 669 w 669"/>
                  <a:gd name="T1" fmla="*/ 184 h 184"/>
                  <a:gd name="T2" fmla="*/ 0 w 669"/>
                  <a:gd name="T3" fmla="*/ 184 h 184"/>
                  <a:gd name="T4" fmla="*/ 332 w 669"/>
                  <a:gd name="T5" fmla="*/ 0 h 184"/>
                  <a:gd name="T6" fmla="*/ 669 w 669"/>
                  <a:gd name="T7" fmla="*/ 184 h 184"/>
                </a:gdLst>
                <a:ahLst/>
                <a:cxnLst>
                  <a:cxn ang="0">
                    <a:pos x="T0" y="T1"/>
                  </a:cxn>
                  <a:cxn ang="0">
                    <a:pos x="T2" y="T3"/>
                  </a:cxn>
                  <a:cxn ang="0">
                    <a:pos x="T4" y="T5"/>
                  </a:cxn>
                  <a:cxn ang="0">
                    <a:pos x="T6" y="T7"/>
                  </a:cxn>
                </a:cxnLst>
                <a:rect l="0" t="0" r="r" b="b"/>
                <a:pathLst>
                  <a:path w="669" h="184">
                    <a:moveTo>
                      <a:pt x="669" y="184"/>
                    </a:moveTo>
                    <a:lnTo>
                      <a:pt x="0" y="184"/>
                    </a:lnTo>
                    <a:lnTo>
                      <a:pt x="332" y="0"/>
                    </a:lnTo>
                    <a:lnTo>
                      <a:pt x="669" y="18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76" name="Freeform 240"/>
              <p:cNvSpPr>
                <a:spLocks/>
              </p:cNvSpPr>
              <p:nvPr/>
            </p:nvSpPr>
            <p:spPr bwMode="auto">
              <a:xfrm>
                <a:off x="1946" y="890"/>
                <a:ext cx="669" cy="184"/>
              </a:xfrm>
              <a:custGeom>
                <a:avLst/>
                <a:gdLst>
                  <a:gd name="T0" fmla="*/ 669 w 669"/>
                  <a:gd name="T1" fmla="*/ 184 h 184"/>
                  <a:gd name="T2" fmla="*/ 0 w 669"/>
                  <a:gd name="T3" fmla="*/ 184 h 184"/>
                  <a:gd name="T4" fmla="*/ 332 w 669"/>
                  <a:gd name="T5" fmla="*/ 0 h 184"/>
                  <a:gd name="T6" fmla="*/ 669 w 669"/>
                  <a:gd name="T7" fmla="*/ 184 h 184"/>
                </a:gdLst>
                <a:ahLst/>
                <a:cxnLst>
                  <a:cxn ang="0">
                    <a:pos x="T0" y="T1"/>
                  </a:cxn>
                  <a:cxn ang="0">
                    <a:pos x="T2" y="T3"/>
                  </a:cxn>
                  <a:cxn ang="0">
                    <a:pos x="T4" y="T5"/>
                  </a:cxn>
                  <a:cxn ang="0">
                    <a:pos x="T6" y="T7"/>
                  </a:cxn>
                </a:cxnLst>
                <a:rect l="0" t="0" r="r" b="b"/>
                <a:pathLst>
                  <a:path w="669" h="184">
                    <a:moveTo>
                      <a:pt x="669" y="184"/>
                    </a:moveTo>
                    <a:lnTo>
                      <a:pt x="0" y="184"/>
                    </a:lnTo>
                    <a:lnTo>
                      <a:pt x="332" y="0"/>
                    </a:lnTo>
                    <a:lnTo>
                      <a:pt x="669" y="184"/>
                    </a:lnTo>
                  </a:path>
                </a:pathLst>
              </a:custGeom>
              <a:noFill/>
              <a:ln w="19050">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77" name="Rectangle 242"/>
            <p:cNvSpPr>
              <a:spLocks noChangeArrowheads="1"/>
            </p:cNvSpPr>
            <p:nvPr/>
          </p:nvSpPr>
          <p:spPr bwMode="auto">
            <a:xfrm>
              <a:off x="3016250" y="1784350"/>
              <a:ext cx="1211263" cy="9525"/>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78" name="Rectangle 243"/>
            <p:cNvSpPr>
              <a:spLocks noChangeArrowheads="1"/>
            </p:cNvSpPr>
            <p:nvPr/>
          </p:nvSpPr>
          <p:spPr bwMode="auto">
            <a:xfrm>
              <a:off x="3046413" y="1827213"/>
              <a:ext cx="1163637" cy="9525"/>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79" name="Rectangle 244"/>
            <p:cNvSpPr>
              <a:spLocks noChangeArrowheads="1"/>
            </p:cNvSpPr>
            <p:nvPr/>
          </p:nvSpPr>
          <p:spPr bwMode="auto">
            <a:xfrm>
              <a:off x="3076575" y="2451100"/>
              <a:ext cx="1098550" cy="7938"/>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80" name="Rectangle 245"/>
            <p:cNvSpPr>
              <a:spLocks noChangeArrowheads="1"/>
            </p:cNvSpPr>
            <p:nvPr/>
          </p:nvSpPr>
          <p:spPr bwMode="auto">
            <a:xfrm>
              <a:off x="2997200" y="2563813"/>
              <a:ext cx="1257300" cy="6350"/>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81" name="Rectangle 246"/>
            <p:cNvSpPr>
              <a:spLocks noChangeArrowheads="1"/>
            </p:cNvSpPr>
            <p:nvPr/>
          </p:nvSpPr>
          <p:spPr bwMode="auto">
            <a:xfrm>
              <a:off x="3046413" y="2484438"/>
              <a:ext cx="1163637" cy="7937"/>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82" name="Rectangle 247"/>
            <p:cNvSpPr>
              <a:spLocks noChangeArrowheads="1"/>
            </p:cNvSpPr>
            <p:nvPr/>
          </p:nvSpPr>
          <p:spPr bwMode="auto">
            <a:xfrm>
              <a:off x="3022600" y="2520950"/>
              <a:ext cx="1204913" cy="9525"/>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83" name="Rectangle 248"/>
            <p:cNvSpPr>
              <a:spLocks noChangeArrowheads="1"/>
            </p:cNvSpPr>
            <p:nvPr/>
          </p:nvSpPr>
          <p:spPr bwMode="auto">
            <a:xfrm>
              <a:off x="3897313" y="2422525"/>
              <a:ext cx="93662" cy="6350"/>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84" name="Rectangle 249"/>
            <p:cNvSpPr>
              <a:spLocks noChangeArrowheads="1"/>
            </p:cNvSpPr>
            <p:nvPr/>
          </p:nvSpPr>
          <p:spPr bwMode="auto">
            <a:xfrm>
              <a:off x="3897313" y="1852613"/>
              <a:ext cx="93662" cy="7937"/>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85" name="Rectangle 250"/>
            <p:cNvSpPr>
              <a:spLocks noChangeArrowheads="1"/>
            </p:cNvSpPr>
            <p:nvPr/>
          </p:nvSpPr>
          <p:spPr bwMode="auto">
            <a:xfrm>
              <a:off x="3916363" y="1885950"/>
              <a:ext cx="52387" cy="481013"/>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86" name="Rectangle 251"/>
            <p:cNvSpPr>
              <a:spLocks noChangeArrowheads="1"/>
            </p:cNvSpPr>
            <p:nvPr/>
          </p:nvSpPr>
          <p:spPr bwMode="auto">
            <a:xfrm>
              <a:off x="3933825" y="1898650"/>
              <a:ext cx="4763"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287" name="Rectangle 252"/>
            <p:cNvSpPr>
              <a:spLocks noChangeArrowheads="1"/>
            </p:cNvSpPr>
            <p:nvPr/>
          </p:nvSpPr>
          <p:spPr bwMode="auto">
            <a:xfrm>
              <a:off x="3906838" y="1889125"/>
              <a:ext cx="17462" cy="47783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288" name="Rectangle 253"/>
            <p:cNvSpPr>
              <a:spLocks noChangeArrowheads="1"/>
            </p:cNvSpPr>
            <p:nvPr/>
          </p:nvSpPr>
          <p:spPr bwMode="auto">
            <a:xfrm>
              <a:off x="3892550" y="1898650"/>
              <a:ext cx="4763"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289" name="Rectangle 254"/>
            <p:cNvSpPr>
              <a:spLocks noChangeArrowheads="1"/>
            </p:cNvSpPr>
            <p:nvPr/>
          </p:nvSpPr>
          <p:spPr bwMode="auto">
            <a:xfrm>
              <a:off x="3957638" y="1898650"/>
              <a:ext cx="3175"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290" name="Rectangle 255"/>
            <p:cNvSpPr>
              <a:spLocks noChangeArrowheads="1"/>
            </p:cNvSpPr>
            <p:nvPr/>
          </p:nvSpPr>
          <p:spPr bwMode="auto">
            <a:xfrm>
              <a:off x="3738563" y="2422525"/>
              <a:ext cx="93662" cy="6350"/>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91" name="Rectangle 256"/>
            <p:cNvSpPr>
              <a:spLocks noChangeArrowheads="1"/>
            </p:cNvSpPr>
            <p:nvPr/>
          </p:nvSpPr>
          <p:spPr bwMode="auto">
            <a:xfrm>
              <a:off x="3738563" y="1852613"/>
              <a:ext cx="93662" cy="7937"/>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92" name="Rectangle 257"/>
            <p:cNvSpPr>
              <a:spLocks noChangeArrowheads="1"/>
            </p:cNvSpPr>
            <p:nvPr/>
          </p:nvSpPr>
          <p:spPr bwMode="auto">
            <a:xfrm>
              <a:off x="3754438" y="1885950"/>
              <a:ext cx="55562" cy="481013"/>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93" name="Rectangle 258"/>
            <p:cNvSpPr>
              <a:spLocks noChangeArrowheads="1"/>
            </p:cNvSpPr>
            <p:nvPr/>
          </p:nvSpPr>
          <p:spPr bwMode="auto">
            <a:xfrm>
              <a:off x="3776663" y="1898650"/>
              <a:ext cx="3175"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294" name="Rectangle 259"/>
            <p:cNvSpPr>
              <a:spLocks noChangeArrowheads="1"/>
            </p:cNvSpPr>
            <p:nvPr/>
          </p:nvSpPr>
          <p:spPr bwMode="auto">
            <a:xfrm>
              <a:off x="3754438" y="1898650"/>
              <a:ext cx="3175"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295" name="Rectangle 260"/>
            <p:cNvSpPr>
              <a:spLocks noChangeArrowheads="1"/>
            </p:cNvSpPr>
            <p:nvPr/>
          </p:nvSpPr>
          <p:spPr bwMode="auto">
            <a:xfrm>
              <a:off x="3735388" y="1898650"/>
              <a:ext cx="0"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296" name="Rectangle 261"/>
            <p:cNvSpPr>
              <a:spLocks noChangeArrowheads="1"/>
            </p:cNvSpPr>
            <p:nvPr/>
          </p:nvSpPr>
          <p:spPr bwMode="auto">
            <a:xfrm>
              <a:off x="3798888" y="1898650"/>
              <a:ext cx="0"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297" name="Rectangle 262"/>
            <p:cNvSpPr>
              <a:spLocks noChangeArrowheads="1"/>
            </p:cNvSpPr>
            <p:nvPr/>
          </p:nvSpPr>
          <p:spPr bwMode="auto">
            <a:xfrm>
              <a:off x="3579813" y="2422525"/>
              <a:ext cx="95250" cy="6350"/>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98" name="Rectangle 263"/>
            <p:cNvSpPr>
              <a:spLocks noChangeArrowheads="1"/>
            </p:cNvSpPr>
            <p:nvPr/>
          </p:nvSpPr>
          <p:spPr bwMode="auto">
            <a:xfrm>
              <a:off x="3579813" y="1852613"/>
              <a:ext cx="95250" cy="7937"/>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299" name="Rectangle 264"/>
            <p:cNvSpPr>
              <a:spLocks noChangeArrowheads="1"/>
            </p:cNvSpPr>
            <p:nvPr/>
          </p:nvSpPr>
          <p:spPr bwMode="auto">
            <a:xfrm>
              <a:off x="3598863" y="1885950"/>
              <a:ext cx="52387" cy="481013"/>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300" name="Rectangle 265"/>
            <p:cNvSpPr>
              <a:spLocks noChangeArrowheads="1"/>
            </p:cNvSpPr>
            <p:nvPr/>
          </p:nvSpPr>
          <p:spPr bwMode="auto">
            <a:xfrm>
              <a:off x="3622675" y="1898650"/>
              <a:ext cx="3175"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01" name="Rectangle 266"/>
            <p:cNvSpPr>
              <a:spLocks noChangeArrowheads="1"/>
            </p:cNvSpPr>
            <p:nvPr/>
          </p:nvSpPr>
          <p:spPr bwMode="auto">
            <a:xfrm>
              <a:off x="3603625" y="1898650"/>
              <a:ext cx="0"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02" name="Rectangle 267"/>
            <p:cNvSpPr>
              <a:spLocks noChangeArrowheads="1"/>
            </p:cNvSpPr>
            <p:nvPr/>
          </p:nvSpPr>
          <p:spPr bwMode="auto">
            <a:xfrm>
              <a:off x="3579813" y="1898650"/>
              <a:ext cx="0"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03" name="Rectangle 268"/>
            <p:cNvSpPr>
              <a:spLocks noChangeArrowheads="1"/>
            </p:cNvSpPr>
            <p:nvPr/>
          </p:nvSpPr>
          <p:spPr bwMode="auto">
            <a:xfrm>
              <a:off x="3644900" y="1898650"/>
              <a:ext cx="0"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04" name="Rectangle 269"/>
            <p:cNvSpPr>
              <a:spLocks noChangeArrowheads="1"/>
            </p:cNvSpPr>
            <p:nvPr/>
          </p:nvSpPr>
          <p:spPr bwMode="auto">
            <a:xfrm>
              <a:off x="3430588" y="2422525"/>
              <a:ext cx="88900" cy="6350"/>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305" name="Rectangle 270"/>
            <p:cNvSpPr>
              <a:spLocks noChangeArrowheads="1"/>
            </p:cNvSpPr>
            <p:nvPr/>
          </p:nvSpPr>
          <p:spPr bwMode="auto">
            <a:xfrm>
              <a:off x="3430588" y="1852613"/>
              <a:ext cx="88900" cy="7937"/>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306" name="Rectangle 271"/>
            <p:cNvSpPr>
              <a:spLocks noChangeArrowheads="1"/>
            </p:cNvSpPr>
            <p:nvPr/>
          </p:nvSpPr>
          <p:spPr bwMode="auto">
            <a:xfrm>
              <a:off x="3444875" y="1885950"/>
              <a:ext cx="52388" cy="481013"/>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307" name="Rectangle 272"/>
            <p:cNvSpPr>
              <a:spLocks noChangeArrowheads="1"/>
            </p:cNvSpPr>
            <p:nvPr/>
          </p:nvSpPr>
          <p:spPr bwMode="auto">
            <a:xfrm>
              <a:off x="3463925" y="1898650"/>
              <a:ext cx="3175"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08" name="Rectangle 273"/>
            <p:cNvSpPr>
              <a:spLocks noChangeArrowheads="1"/>
            </p:cNvSpPr>
            <p:nvPr/>
          </p:nvSpPr>
          <p:spPr bwMode="auto">
            <a:xfrm>
              <a:off x="3444875" y="1898650"/>
              <a:ext cx="3175"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09" name="Rectangle 274"/>
            <p:cNvSpPr>
              <a:spLocks noChangeArrowheads="1"/>
            </p:cNvSpPr>
            <p:nvPr/>
          </p:nvSpPr>
          <p:spPr bwMode="auto">
            <a:xfrm>
              <a:off x="3425825" y="1898650"/>
              <a:ext cx="0"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10" name="Rectangle 275"/>
            <p:cNvSpPr>
              <a:spLocks noChangeArrowheads="1"/>
            </p:cNvSpPr>
            <p:nvPr/>
          </p:nvSpPr>
          <p:spPr bwMode="auto">
            <a:xfrm>
              <a:off x="3486150" y="1898650"/>
              <a:ext cx="0"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11" name="Rectangle 276"/>
            <p:cNvSpPr>
              <a:spLocks noChangeArrowheads="1"/>
            </p:cNvSpPr>
            <p:nvPr/>
          </p:nvSpPr>
          <p:spPr bwMode="auto">
            <a:xfrm>
              <a:off x="3109913" y="2422525"/>
              <a:ext cx="93662" cy="6350"/>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312" name="Rectangle 277"/>
            <p:cNvSpPr>
              <a:spLocks noChangeArrowheads="1"/>
            </p:cNvSpPr>
            <p:nvPr/>
          </p:nvSpPr>
          <p:spPr bwMode="auto">
            <a:xfrm>
              <a:off x="3109913" y="1852613"/>
              <a:ext cx="93662" cy="7937"/>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313" name="Rectangle 278"/>
            <p:cNvSpPr>
              <a:spLocks noChangeArrowheads="1"/>
            </p:cNvSpPr>
            <p:nvPr/>
          </p:nvSpPr>
          <p:spPr bwMode="auto">
            <a:xfrm>
              <a:off x="3128963" y="1885950"/>
              <a:ext cx="52387" cy="481013"/>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314" name="Rectangle 279"/>
            <p:cNvSpPr>
              <a:spLocks noChangeArrowheads="1"/>
            </p:cNvSpPr>
            <p:nvPr/>
          </p:nvSpPr>
          <p:spPr bwMode="auto">
            <a:xfrm>
              <a:off x="3151188" y="1898650"/>
              <a:ext cx="0"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15" name="Rectangle 280"/>
            <p:cNvSpPr>
              <a:spLocks noChangeArrowheads="1"/>
            </p:cNvSpPr>
            <p:nvPr/>
          </p:nvSpPr>
          <p:spPr bwMode="auto">
            <a:xfrm>
              <a:off x="3128963" y="1898650"/>
              <a:ext cx="0"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16" name="Rectangle 281"/>
            <p:cNvSpPr>
              <a:spLocks noChangeArrowheads="1"/>
            </p:cNvSpPr>
            <p:nvPr/>
          </p:nvSpPr>
          <p:spPr bwMode="auto">
            <a:xfrm>
              <a:off x="3105150" y="1898650"/>
              <a:ext cx="4763"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17" name="Rectangle 282"/>
            <p:cNvSpPr>
              <a:spLocks noChangeArrowheads="1"/>
            </p:cNvSpPr>
            <p:nvPr/>
          </p:nvSpPr>
          <p:spPr bwMode="auto">
            <a:xfrm>
              <a:off x="3173413" y="1898650"/>
              <a:ext cx="0"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18" name="Rectangle 283"/>
            <p:cNvSpPr>
              <a:spLocks noChangeArrowheads="1"/>
            </p:cNvSpPr>
            <p:nvPr/>
          </p:nvSpPr>
          <p:spPr bwMode="auto">
            <a:xfrm>
              <a:off x="4054475" y="2422525"/>
              <a:ext cx="95250" cy="6350"/>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319" name="Rectangle 284"/>
            <p:cNvSpPr>
              <a:spLocks noChangeArrowheads="1"/>
            </p:cNvSpPr>
            <p:nvPr/>
          </p:nvSpPr>
          <p:spPr bwMode="auto">
            <a:xfrm>
              <a:off x="4054475" y="1852613"/>
              <a:ext cx="95250" cy="7937"/>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320" name="Rectangle 285"/>
            <p:cNvSpPr>
              <a:spLocks noChangeArrowheads="1"/>
            </p:cNvSpPr>
            <p:nvPr/>
          </p:nvSpPr>
          <p:spPr bwMode="auto">
            <a:xfrm>
              <a:off x="4073525" y="1885950"/>
              <a:ext cx="52388" cy="481013"/>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321" name="Rectangle 286"/>
            <p:cNvSpPr>
              <a:spLocks noChangeArrowheads="1"/>
            </p:cNvSpPr>
            <p:nvPr/>
          </p:nvSpPr>
          <p:spPr bwMode="auto">
            <a:xfrm>
              <a:off x="4095750" y="1898650"/>
              <a:ext cx="4763"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22" name="Rectangle 287"/>
            <p:cNvSpPr>
              <a:spLocks noChangeArrowheads="1"/>
            </p:cNvSpPr>
            <p:nvPr/>
          </p:nvSpPr>
          <p:spPr bwMode="auto">
            <a:xfrm>
              <a:off x="4068763" y="1889125"/>
              <a:ext cx="17462" cy="47783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23" name="Rectangle 288"/>
            <p:cNvSpPr>
              <a:spLocks noChangeArrowheads="1"/>
            </p:cNvSpPr>
            <p:nvPr/>
          </p:nvSpPr>
          <p:spPr bwMode="auto">
            <a:xfrm>
              <a:off x="4054475" y="1898650"/>
              <a:ext cx="0"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24" name="Rectangle 289"/>
            <p:cNvSpPr>
              <a:spLocks noChangeArrowheads="1"/>
            </p:cNvSpPr>
            <p:nvPr/>
          </p:nvSpPr>
          <p:spPr bwMode="auto">
            <a:xfrm>
              <a:off x="4119563" y="1898650"/>
              <a:ext cx="3175"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25" name="Rectangle 290"/>
            <p:cNvSpPr>
              <a:spLocks noChangeArrowheads="1"/>
            </p:cNvSpPr>
            <p:nvPr/>
          </p:nvSpPr>
          <p:spPr bwMode="auto">
            <a:xfrm>
              <a:off x="3268663" y="2422525"/>
              <a:ext cx="88900" cy="6350"/>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326" name="Rectangle 291"/>
            <p:cNvSpPr>
              <a:spLocks noChangeArrowheads="1"/>
            </p:cNvSpPr>
            <p:nvPr/>
          </p:nvSpPr>
          <p:spPr bwMode="auto">
            <a:xfrm>
              <a:off x="3268663" y="1852613"/>
              <a:ext cx="88900" cy="7937"/>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327" name="Rectangle 292"/>
            <p:cNvSpPr>
              <a:spLocks noChangeArrowheads="1"/>
            </p:cNvSpPr>
            <p:nvPr/>
          </p:nvSpPr>
          <p:spPr bwMode="auto">
            <a:xfrm>
              <a:off x="3282950" y="1885950"/>
              <a:ext cx="52388" cy="481013"/>
            </a:xfrm>
            <a:prstGeom prst="rect">
              <a:avLst/>
            </a:prstGeom>
            <a:solidFill>
              <a:srgbClr val="C0C0C0"/>
            </a:solidFill>
            <a:ln w="19050">
              <a:solidFill>
                <a:srgbClr val="C0C0C0"/>
              </a:solidFill>
              <a:miter lim="800000"/>
              <a:headEnd/>
              <a:tailEnd/>
            </a:ln>
          </p:spPr>
          <p:txBody>
            <a:bodyPr/>
            <a:lstStyle/>
            <a:p>
              <a:endParaRPr lang="zh-CN" altLang="en-US"/>
            </a:p>
          </p:txBody>
        </p:sp>
        <p:sp>
          <p:nvSpPr>
            <p:cNvPr id="2328" name="Rectangle 293"/>
            <p:cNvSpPr>
              <a:spLocks noChangeArrowheads="1"/>
            </p:cNvSpPr>
            <p:nvPr/>
          </p:nvSpPr>
          <p:spPr bwMode="auto">
            <a:xfrm>
              <a:off x="3305175" y="1898650"/>
              <a:ext cx="0"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29" name="Rectangle 294"/>
            <p:cNvSpPr>
              <a:spLocks noChangeArrowheads="1"/>
            </p:cNvSpPr>
            <p:nvPr/>
          </p:nvSpPr>
          <p:spPr bwMode="auto">
            <a:xfrm>
              <a:off x="3282950" y="1898650"/>
              <a:ext cx="3175"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30" name="Rectangle 295"/>
            <p:cNvSpPr>
              <a:spLocks noChangeArrowheads="1"/>
            </p:cNvSpPr>
            <p:nvPr/>
          </p:nvSpPr>
          <p:spPr bwMode="auto">
            <a:xfrm>
              <a:off x="3260725" y="1898650"/>
              <a:ext cx="3175"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31" name="Rectangle 296"/>
            <p:cNvSpPr>
              <a:spLocks noChangeArrowheads="1"/>
            </p:cNvSpPr>
            <p:nvPr/>
          </p:nvSpPr>
          <p:spPr bwMode="auto">
            <a:xfrm>
              <a:off x="3327400" y="1898650"/>
              <a:ext cx="0" cy="458788"/>
            </a:xfrm>
            <a:prstGeom prst="rect">
              <a:avLst/>
            </a:prstGeom>
            <a:solidFill>
              <a:srgbClr val="808080"/>
            </a:solidFill>
            <a:ln w="19050">
              <a:solidFill>
                <a:srgbClr val="808080"/>
              </a:solidFill>
              <a:miter lim="800000"/>
              <a:headEnd/>
              <a:tailEnd/>
            </a:ln>
          </p:spPr>
          <p:txBody>
            <a:bodyPr/>
            <a:lstStyle/>
            <a:p>
              <a:endParaRPr lang="zh-CN" altLang="en-US"/>
            </a:p>
          </p:txBody>
        </p:sp>
        <p:sp>
          <p:nvSpPr>
            <p:cNvPr id="2332" name="Rectangle 297"/>
            <p:cNvSpPr>
              <a:spLocks noChangeArrowheads="1"/>
            </p:cNvSpPr>
            <p:nvPr/>
          </p:nvSpPr>
          <p:spPr bwMode="auto">
            <a:xfrm>
              <a:off x="3495675" y="1406525"/>
              <a:ext cx="3270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3" name="Rectangle 298"/>
            <p:cNvSpPr>
              <a:spLocks noChangeArrowheads="1"/>
            </p:cNvSpPr>
            <p:nvPr/>
          </p:nvSpPr>
          <p:spPr bwMode="auto">
            <a:xfrm>
              <a:off x="3668149" y="1462088"/>
              <a:ext cx="789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t>$</a:t>
              </a:r>
              <a:endParaRPr lang="en-US" altLang="zh-CN"/>
            </a:p>
          </p:txBody>
        </p:sp>
        <p:sp>
          <p:nvSpPr>
            <p:cNvPr id="2334" name="Rectangle 299"/>
            <p:cNvSpPr>
              <a:spLocks noChangeArrowheads="1"/>
            </p:cNvSpPr>
            <p:nvPr/>
          </p:nvSpPr>
          <p:spPr bwMode="auto">
            <a:xfrm>
              <a:off x="3654395" y="1662113"/>
              <a:ext cx="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p>
          </p:txBody>
        </p:sp>
        <p:sp>
          <p:nvSpPr>
            <p:cNvPr id="2335" name="Rectangle 300"/>
            <p:cNvSpPr>
              <a:spLocks noChangeArrowheads="1"/>
            </p:cNvSpPr>
            <p:nvPr/>
          </p:nvSpPr>
          <p:spPr bwMode="auto">
            <a:xfrm>
              <a:off x="3322638" y="2643188"/>
              <a:ext cx="6588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6" name="Rectangle 301"/>
            <p:cNvSpPr>
              <a:spLocks noChangeArrowheads="1"/>
            </p:cNvSpPr>
            <p:nvPr/>
          </p:nvSpPr>
          <p:spPr bwMode="auto">
            <a:xfrm>
              <a:off x="3444000" y="2668588"/>
              <a:ext cx="3573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a:latin typeface="宋体" pitchFamily="2" charset="-122"/>
                </a:rPr>
                <a:t>银行</a:t>
              </a:r>
              <a:endParaRPr lang="zh-CN" altLang="en-US"/>
            </a:p>
          </p:txBody>
        </p:sp>
        <p:sp>
          <p:nvSpPr>
            <p:cNvPr id="2337" name="Rectangle 302"/>
            <p:cNvSpPr>
              <a:spLocks noChangeArrowheads="1"/>
            </p:cNvSpPr>
            <p:nvPr/>
          </p:nvSpPr>
          <p:spPr bwMode="auto">
            <a:xfrm>
              <a:off x="5018088" y="5141913"/>
              <a:ext cx="10350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8" name="Rectangle 303"/>
            <p:cNvSpPr>
              <a:spLocks noChangeArrowheads="1"/>
            </p:cNvSpPr>
            <p:nvPr/>
          </p:nvSpPr>
          <p:spPr bwMode="auto">
            <a:xfrm>
              <a:off x="5119526" y="5168900"/>
              <a:ext cx="7146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a:latin typeface="宋体" pitchFamily="2" charset="-122"/>
                </a:rPr>
                <a:t>支付网关</a:t>
              </a:r>
              <a:endParaRPr lang="zh-CN" altLang="en-US"/>
            </a:p>
          </p:txBody>
        </p:sp>
        <p:sp>
          <p:nvSpPr>
            <p:cNvPr id="2339" name="Rectangle 304"/>
            <p:cNvSpPr>
              <a:spLocks noChangeArrowheads="1"/>
            </p:cNvSpPr>
            <p:nvPr/>
          </p:nvSpPr>
          <p:spPr bwMode="auto">
            <a:xfrm>
              <a:off x="6146800" y="2643188"/>
              <a:ext cx="941388"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40" name="Rectangle 305"/>
            <p:cNvSpPr>
              <a:spLocks noChangeArrowheads="1"/>
            </p:cNvSpPr>
            <p:nvPr/>
          </p:nvSpPr>
          <p:spPr bwMode="auto">
            <a:xfrm>
              <a:off x="6205376" y="2668588"/>
              <a:ext cx="7146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a:latin typeface="宋体" pitchFamily="2" charset="-122"/>
                </a:rPr>
                <a:t>发卡机构</a:t>
              </a:r>
              <a:endParaRPr lang="zh-CN" altLang="en-US"/>
            </a:p>
          </p:txBody>
        </p:sp>
        <p:sp>
          <p:nvSpPr>
            <p:cNvPr id="2341" name="Rectangle 306"/>
            <p:cNvSpPr>
              <a:spLocks noChangeArrowheads="1"/>
            </p:cNvSpPr>
            <p:nvPr/>
          </p:nvSpPr>
          <p:spPr bwMode="auto">
            <a:xfrm>
              <a:off x="6429375" y="4329113"/>
              <a:ext cx="103663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42" name="Rectangle 307"/>
            <p:cNvSpPr>
              <a:spLocks noChangeArrowheads="1"/>
            </p:cNvSpPr>
            <p:nvPr/>
          </p:nvSpPr>
          <p:spPr bwMode="auto">
            <a:xfrm>
              <a:off x="6578054" y="4337050"/>
              <a:ext cx="65514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t>Internet</a:t>
              </a:r>
              <a:endParaRPr lang="en-US" altLang="zh-CN"/>
            </a:p>
          </p:txBody>
        </p:sp>
        <p:grpSp>
          <p:nvGrpSpPr>
            <p:cNvPr id="2343" name="Group 311"/>
            <p:cNvGrpSpPr>
              <a:grpSpLocks/>
            </p:cNvGrpSpPr>
            <p:nvPr/>
          </p:nvGrpSpPr>
          <p:grpSpPr bwMode="auto">
            <a:xfrm>
              <a:off x="1533525" y="3490913"/>
              <a:ext cx="1412875" cy="650875"/>
              <a:chOff x="966" y="2199"/>
              <a:chExt cx="890" cy="410"/>
            </a:xfrm>
          </p:grpSpPr>
          <p:sp>
            <p:nvSpPr>
              <p:cNvPr id="2344" name="Rectangle 308"/>
              <p:cNvSpPr>
                <a:spLocks noChangeArrowheads="1"/>
              </p:cNvSpPr>
              <p:nvPr/>
            </p:nvSpPr>
            <p:spPr bwMode="auto">
              <a:xfrm>
                <a:off x="1262" y="2199"/>
                <a:ext cx="594" cy="4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45" name="Line 309"/>
              <p:cNvSpPr>
                <a:spLocks noChangeShapeType="1"/>
              </p:cNvSpPr>
              <p:nvPr/>
            </p:nvSpPr>
            <p:spPr bwMode="auto">
              <a:xfrm>
                <a:off x="966" y="2294"/>
                <a:ext cx="22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6" name="Rectangle 310"/>
              <p:cNvSpPr>
                <a:spLocks noChangeArrowheads="1"/>
              </p:cNvSpPr>
              <p:nvPr/>
            </p:nvSpPr>
            <p:spPr bwMode="auto">
              <a:xfrm>
                <a:off x="1266" y="2203"/>
                <a:ext cx="586" cy="40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7" name="Rectangle 312"/>
            <p:cNvSpPr>
              <a:spLocks noChangeArrowheads="1"/>
            </p:cNvSpPr>
            <p:nvPr/>
          </p:nvSpPr>
          <p:spPr bwMode="auto">
            <a:xfrm>
              <a:off x="2252533" y="3546475"/>
              <a:ext cx="5717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信息浏览</a:t>
              </a:r>
              <a:endParaRPr lang="zh-CN" altLang="en-US"/>
            </a:p>
          </p:txBody>
        </p:sp>
        <p:sp>
          <p:nvSpPr>
            <p:cNvPr id="2348" name="Rectangle 313"/>
            <p:cNvSpPr>
              <a:spLocks noChangeArrowheads="1"/>
            </p:cNvSpPr>
            <p:nvPr/>
          </p:nvSpPr>
          <p:spPr bwMode="auto">
            <a:xfrm>
              <a:off x="2217591" y="3741738"/>
              <a:ext cx="6432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订单</a:t>
              </a:r>
              <a:r>
                <a:rPr lang="en-US" altLang="zh-CN" sz="1200">
                  <a:latin typeface="宋体" pitchFamily="2" charset="-122"/>
                </a:rPr>
                <a:t>/</a:t>
              </a:r>
              <a:r>
                <a:rPr lang="zh-CN" altLang="en-US" sz="1200">
                  <a:latin typeface="宋体" pitchFamily="2" charset="-122"/>
                </a:rPr>
                <a:t>支付</a:t>
              </a:r>
              <a:endParaRPr lang="zh-CN" altLang="en-US"/>
            </a:p>
          </p:txBody>
        </p:sp>
        <p:sp>
          <p:nvSpPr>
            <p:cNvPr id="2349" name="Rectangle 314"/>
            <p:cNvSpPr>
              <a:spLocks noChangeArrowheads="1"/>
            </p:cNvSpPr>
            <p:nvPr/>
          </p:nvSpPr>
          <p:spPr bwMode="auto">
            <a:xfrm>
              <a:off x="2252533" y="3935413"/>
              <a:ext cx="5717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信息处理</a:t>
              </a:r>
              <a:endParaRPr lang="zh-CN" altLang="en-US"/>
            </a:p>
          </p:txBody>
        </p:sp>
        <p:grpSp>
          <p:nvGrpSpPr>
            <p:cNvPr id="2350" name="Group 331"/>
            <p:cNvGrpSpPr>
              <a:grpSpLocks/>
            </p:cNvGrpSpPr>
            <p:nvPr/>
          </p:nvGrpSpPr>
          <p:grpSpPr bwMode="auto">
            <a:xfrm>
              <a:off x="1062038" y="4868863"/>
              <a:ext cx="1412875" cy="960437"/>
              <a:chOff x="669" y="3067"/>
              <a:chExt cx="890" cy="605"/>
            </a:xfrm>
          </p:grpSpPr>
          <p:sp>
            <p:nvSpPr>
              <p:cNvPr id="2351" name="Freeform 315"/>
              <p:cNvSpPr>
                <a:spLocks/>
              </p:cNvSpPr>
              <p:nvPr/>
            </p:nvSpPr>
            <p:spPr bwMode="auto">
              <a:xfrm>
                <a:off x="669" y="3278"/>
                <a:ext cx="890" cy="394"/>
              </a:xfrm>
              <a:custGeom>
                <a:avLst/>
                <a:gdLst>
                  <a:gd name="T0" fmla="*/ 34 w 375"/>
                  <a:gd name="T1" fmla="*/ 63 h 190"/>
                  <a:gd name="T2" fmla="*/ 0 w 375"/>
                  <a:gd name="T3" fmla="*/ 89 h 190"/>
                  <a:gd name="T4" fmla="*/ 19 w 375"/>
                  <a:gd name="T5" fmla="*/ 112 h 190"/>
                  <a:gd name="T6" fmla="*/ 18 w 375"/>
                  <a:gd name="T7" fmla="*/ 111 h 190"/>
                  <a:gd name="T8" fmla="*/ 8 w 375"/>
                  <a:gd name="T9" fmla="*/ 129 h 190"/>
                  <a:gd name="T10" fmla="*/ 46 w 375"/>
                  <a:gd name="T11" fmla="*/ 155 h 190"/>
                  <a:gd name="T12" fmla="*/ 51 w 375"/>
                  <a:gd name="T13" fmla="*/ 155 h 190"/>
                  <a:gd name="T14" fmla="*/ 50 w 375"/>
                  <a:gd name="T15" fmla="*/ 155 h 190"/>
                  <a:gd name="T16" fmla="*/ 108 w 375"/>
                  <a:gd name="T17" fmla="*/ 179 h 190"/>
                  <a:gd name="T18" fmla="*/ 143 w 375"/>
                  <a:gd name="T19" fmla="*/ 172 h 190"/>
                  <a:gd name="T20" fmla="*/ 143 w 375"/>
                  <a:gd name="T21" fmla="*/ 172 h 190"/>
                  <a:gd name="T22" fmla="*/ 192 w 375"/>
                  <a:gd name="T23" fmla="*/ 190 h 190"/>
                  <a:gd name="T24" fmla="*/ 248 w 375"/>
                  <a:gd name="T25" fmla="*/ 161 h 190"/>
                  <a:gd name="T26" fmla="*/ 248 w 375"/>
                  <a:gd name="T27" fmla="*/ 161 h 190"/>
                  <a:gd name="T28" fmla="*/ 274 w 375"/>
                  <a:gd name="T29" fmla="*/ 167 h 190"/>
                  <a:gd name="T30" fmla="*/ 325 w 375"/>
                  <a:gd name="T31" fmla="*/ 132 h 190"/>
                  <a:gd name="T32" fmla="*/ 324 w 375"/>
                  <a:gd name="T33" fmla="*/ 132 h 190"/>
                  <a:gd name="T34" fmla="*/ 375 w 375"/>
                  <a:gd name="T35" fmla="*/ 92 h 190"/>
                  <a:gd name="T36" fmla="*/ 363 w 375"/>
                  <a:gd name="T37" fmla="*/ 67 h 190"/>
                  <a:gd name="T38" fmla="*/ 363 w 375"/>
                  <a:gd name="T39" fmla="*/ 67 h 190"/>
                  <a:gd name="T40" fmla="*/ 366 w 375"/>
                  <a:gd name="T41" fmla="*/ 55 h 190"/>
                  <a:gd name="T42" fmla="*/ 332 w 375"/>
                  <a:gd name="T43" fmla="*/ 24 h 190"/>
                  <a:gd name="T44" fmla="*/ 332 w 375"/>
                  <a:gd name="T45" fmla="*/ 24 h 190"/>
                  <a:gd name="T46" fmla="*/ 291 w 375"/>
                  <a:gd name="T47" fmla="*/ 0 h 190"/>
                  <a:gd name="T48" fmla="*/ 259 w 375"/>
                  <a:gd name="T49" fmla="*/ 10 h 190"/>
                  <a:gd name="T50" fmla="*/ 259 w 375"/>
                  <a:gd name="T51" fmla="*/ 10 h 190"/>
                  <a:gd name="T52" fmla="*/ 229 w 375"/>
                  <a:gd name="T53" fmla="*/ 0 h 190"/>
                  <a:gd name="T54" fmla="*/ 195 w 375"/>
                  <a:gd name="T55" fmla="*/ 14 h 190"/>
                  <a:gd name="T56" fmla="*/ 195 w 375"/>
                  <a:gd name="T57" fmla="*/ 15 h 190"/>
                  <a:gd name="T58" fmla="*/ 162 w 375"/>
                  <a:gd name="T59" fmla="*/ 6 h 190"/>
                  <a:gd name="T60" fmla="*/ 122 w 375"/>
                  <a:gd name="T61" fmla="*/ 23 h 190"/>
                  <a:gd name="T62" fmla="*/ 121 w 375"/>
                  <a:gd name="T63" fmla="*/ 23 h 190"/>
                  <a:gd name="T64" fmla="*/ 92 w 375"/>
                  <a:gd name="T65" fmla="*/ 17 h 190"/>
                  <a:gd name="T66" fmla="*/ 33 w 375"/>
                  <a:gd name="T67" fmla="*/ 58 h 190"/>
                  <a:gd name="T68" fmla="*/ 34 w 375"/>
                  <a:gd name="T69" fmla="*/ 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5" h="190">
                    <a:moveTo>
                      <a:pt x="34" y="63"/>
                    </a:moveTo>
                    <a:cubicBezTo>
                      <a:pt x="15" y="65"/>
                      <a:pt x="0" y="76"/>
                      <a:pt x="0" y="89"/>
                    </a:cubicBezTo>
                    <a:cubicBezTo>
                      <a:pt x="0" y="98"/>
                      <a:pt x="7" y="107"/>
                      <a:pt x="19" y="112"/>
                    </a:cubicBezTo>
                    <a:lnTo>
                      <a:pt x="18" y="111"/>
                    </a:lnTo>
                    <a:cubicBezTo>
                      <a:pt x="12" y="116"/>
                      <a:pt x="8" y="123"/>
                      <a:pt x="8" y="129"/>
                    </a:cubicBezTo>
                    <a:cubicBezTo>
                      <a:pt x="8" y="144"/>
                      <a:pt x="25" y="155"/>
                      <a:pt x="46" y="155"/>
                    </a:cubicBezTo>
                    <a:cubicBezTo>
                      <a:pt x="48" y="155"/>
                      <a:pt x="49" y="155"/>
                      <a:pt x="51" y="155"/>
                    </a:cubicBezTo>
                    <a:lnTo>
                      <a:pt x="50" y="155"/>
                    </a:lnTo>
                    <a:cubicBezTo>
                      <a:pt x="62" y="170"/>
                      <a:pt x="84" y="179"/>
                      <a:pt x="108" y="179"/>
                    </a:cubicBezTo>
                    <a:cubicBezTo>
                      <a:pt x="121" y="179"/>
                      <a:pt x="133" y="176"/>
                      <a:pt x="143" y="172"/>
                    </a:cubicBezTo>
                    <a:lnTo>
                      <a:pt x="143" y="172"/>
                    </a:lnTo>
                    <a:cubicBezTo>
                      <a:pt x="154" y="183"/>
                      <a:pt x="172" y="190"/>
                      <a:pt x="192" y="190"/>
                    </a:cubicBezTo>
                    <a:cubicBezTo>
                      <a:pt x="217" y="190"/>
                      <a:pt x="240" y="178"/>
                      <a:pt x="248" y="161"/>
                    </a:cubicBezTo>
                    <a:lnTo>
                      <a:pt x="248" y="161"/>
                    </a:lnTo>
                    <a:cubicBezTo>
                      <a:pt x="256" y="165"/>
                      <a:pt x="265" y="167"/>
                      <a:pt x="274" y="167"/>
                    </a:cubicBezTo>
                    <a:cubicBezTo>
                      <a:pt x="302" y="167"/>
                      <a:pt x="324" y="151"/>
                      <a:pt x="325" y="132"/>
                    </a:cubicBezTo>
                    <a:lnTo>
                      <a:pt x="324" y="132"/>
                    </a:lnTo>
                    <a:cubicBezTo>
                      <a:pt x="353" y="129"/>
                      <a:pt x="375" y="112"/>
                      <a:pt x="375" y="92"/>
                    </a:cubicBezTo>
                    <a:cubicBezTo>
                      <a:pt x="375" y="83"/>
                      <a:pt x="371" y="74"/>
                      <a:pt x="363" y="67"/>
                    </a:cubicBezTo>
                    <a:lnTo>
                      <a:pt x="363" y="67"/>
                    </a:lnTo>
                    <a:cubicBezTo>
                      <a:pt x="365" y="63"/>
                      <a:pt x="366" y="59"/>
                      <a:pt x="366" y="55"/>
                    </a:cubicBezTo>
                    <a:cubicBezTo>
                      <a:pt x="366" y="40"/>
                      <a:pt x="352" y="28"/>
                      <a:pt x="332" y="24"/>
                    </a:cubicBezTo>
                    <a:lnTo>
                      <a:pt x="332" y="24"/>
                    </a:lnTo>
                    <a:cubicBezTo>
                      <a:pt x="329" y="10"/>
                      <a:pt x="311" y="0"/>
                      <a:pt x="291" y="0"/>
                    </a:cubicBezTo>
                    <a:cubicBezTo>
                      <a:pt x="279" y="0"/>
                      <a:pt x="267" y="4"/>
                      <a:pt x="259" y="10"/>
                    </a:cubicBezTo>
                    <a:lnTo>
                      <a:pt x="259" y="10"/>
                    </a:lnTo>
                    <a:cubicBezTo>
                      <a:pt x="252" y="4"/>
                      <a:pt x="241" y="0"/>
                      <a:pt x="229" y="0"/>
                    </a:cubicBezTo>
                    <a:cubicBezTo>
                      <a:pt x="214" y="0"/>
                      <a:pt x="201" y="6"/>
                      <a:pt x="195" y="14"/>
                    </a:cubicBezTo>
                    <a:lnTo>
                      <a:pt x="195" y="15"/>
                    </a:lnTo>
                    <a:cubicBezTo>
                      <a:pt x="186" y="9"/>
                      <a:pt x="175" y="6"/>
                      <a:pt x="162" y="6"/>
                    </a:cubicBezTo>
                    <a:cubicBezTo>
                      <a:pt x="145" y="6"/>
                      <a:pt x="130" y="12"/>
                      <a:pt x="122" y="23"/>
                    </a:cubicBezTo>
                    <a:lnTo>
                      <a:pt x="121" y="23"/>
                    </a:lnTo>
                    <a:cubicBezTo>
                      <a:pt x="112" y="19"/>
                      <a:pt x="102" y="17"/>
                      <a:pt x="92" y="17"/>
                    </a:cubicBezTo>
                    <a:cubicBezTo>
                      <a:pt x="59" y="17"/>
                      <a:pt x="33" y="35"/>
                      <a:pt x="33" y="58"/>
                    </a:cubicBezTo>
                    <a:cubicBezTo>
                      <a:pt x="33" y="60"/>
                      <a:pt x="33" y="61"/>
                      <a:pt x="34"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2" name="Freeform 316"/>
              <p:cNvSpPr>
                <a:spLocks/>
              </p:cNvSpPr>
              <p:nvPr/>
            </p:nvSpPr>
            <p:spPr bwMode="auto">
              <a:xfrm>
                <a:off x="669" y="3278"/>
                <a:ext cx="890" cy="394"/>
              </a:xfrm>
              <a:custGeom>
                <a:avLst/>
                <a:gdLst>
                  <a:gd name="T0" fmla="*/ 34 w 375"/>
                  <a:gd name="T1" fmla="*/ 63 h 190"/>
                  <a:gd name="T2" fmla="*/ 0 w 375"/>
                  <a:gd name="T3" fmla="*/ 89 h 190"/>
                  <a:gd name="T4" fmla="*/ 19 w 375"/>
                  <a:gd name="T5" fmla="*/ 112 h 190"/>
                  <a:gd name="T6" fmla="*/ 18 w 375"/>
                  <a:gd name="T7" fmla="*/ 111 h 190"/>
                  <a:gd name="T8" fmla="*/ 8 w 375"/>
                  <a:gd name="T9" fmla="*/ 129 h 190"/>
                  <a:gd name="T10" fmla="*/ 46 w 375"/>
                  <a:gd name="T11" fmla="*/ 155 h 190"/>
                  <a:gd name="T12" fmla="*/ 51 w 375"/>
                  <a:gd name="T13" fmla="*/ 155 h 190"/>
                  <a:gd name="T14" fmla="*/ 50 w 375"/>
                  <a:gd name="T15" fmla="*/ 155 h 190"/>
                  <a:gd name="T16" fmla="*/ 108 w 375"/>
                  <a:gd name="T17" fmla="*/ 179 h 190"/>
                  <a:gd name="T18" fmla="*/ 143 w 375"/>
                  <a:gd name="T19" fmla="*/ 172 h 190"/>
                  <a:gd name="T20" fmla="*/ 143 w 375"/>
                  <a:gd name="T21" fmla="*/ 172 h 190"/>
                  <a:gd name="T22" fmla="*/ 192 w 375"/>
                  <a:gd name="T23" fmla="*/ 190 h 190"/>
                  <a:gd name="T24" fmla="*/ 248 w 375"/>
                  <a:gd name="T25" fmla="*/ 161 h 190"/>
                  <a:gd name="T26" fmla="*/ 248 w 375"/>
                  <a:gd name="T27" fmla="*/ 161 h 190"/>
                  <a:gd name="T28" fmla="*/ 274 w 375"/>
                  <a:gd name="T29" fmla="*/ 167 h 190"/>
                  <a:gd name="T30" fmla="*/ 325 w 375"/>
                  <a:gd name="T31" fmla="*/ 132 h 190"/>
                  <a:gd name="T32" fmla="*/ 324 w 375"/>
                  <a:gd name="T33" fmla="*/ 132 h 190"/>
                  <a:gd name="T34" fmla="*/ 375 w 375"/>
                  <a:gd name="T35" fmla="*/ 92 h 190"/>
                  <a:gd name="T36" fmla="*/ 363 w 375"/>
                  <a:gd name="T37" fmla="*/ 67 h 190"/>
                  <a:gd name="T38" fmla="*/ 363 w 375"/>
                  <a:gd name="T39" fmla="*/ 67 h 190"/>
                  <a:gd name="T40" fmla="*/ 366 w 375"/>
                  <a:gd name="T41" fmla="*/ 55 h 190"/>
                  <a:gd name="T42" fmla="*/ 332 w 375"/>
                  <a:gd name="T43" fmla="*/ 24 h 190"/>
                  <a:gd name="T44" fmla="*/ 332 w 375"/>
                  <a:gd name="T45" fmla="*/ 24 h 190"/>
                  <a:gd name="T46" fmla="*/ 291 w 375"/>
                  <a:gd name="T47" fmla="*/ 0 h 190"/>
                  <a:gd name="T48" fmla="*/ 259 w 375"/>
                  <a:gd name="T49" fmla="*/ 10 h 190"/>
                  <a:gd name="T50" fmla="*/ 259 w 375"/>
                  <a:gd name="T51" fmla="*/ 10 h 190"/>
                  <a:gd name="T52" fmla="*/ 229 w 375"/>
                  <a:gd name="T53" fmla="*/ 0 h 190"/>
                  <a:gd name="T54" fmla="*/ 195 w 375"/>
                  <a:gd name="T55" fmla="*/ 14 h 190"/>
                  <a:gd name="T56" fmla="*/ 195 w 375"/>
                  <a:gd name="T57" fmla="*/ 15 h 190"/>
                  <a:gd name="T58" fmla="*/ 162 w 375"/>
                  <a:gd name="T59" fmla="*/ 6 h 190"/>
                  <a:gd name="T60" fmla="*/ 122 w 375"/>
                  <a:gd name="T61" fmla="*/ 23 h 190"/>
                  <a:gd name="T62" fmla="*/ 121 w 375"/>
                  <a:gd name="T63" fmla="*/ 23 h 190"/>
                  <a:gd name="T64" fmla="*/ 92 w 375"/>
                  <a:gd name="T65" fmla="*/ 17 h 190"/>
                  <a:gd name="T66" fmla="*/ 33 w 375"/>
                  <a:gd name="T67" fmla="*/ 58 h 190"/>
                  <a:gd name="T68" fmla="*/ 34 w 375"/>
                  <a:gd name="T69" fmla="*/ 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5" h="190">
                    <a:moveTo>
                      <a:pt x="34" y="63"/>
                    </a:moveTo>
                    <a:cubicBezTo>
                      <a:pt x="15" y="65"/>
                      <a:pt x="0" y="76"/>
                      <a:pt x="0" y="89"/>
                    </a:cubicBezTo>
                    <a:cubicBezTo>
                      <a:pt x="0" y="98"/>
                      <a:pt x="7" y="107"/>
                      <a:pt x="19" y="112"/>
                    </a:cubicBezTo>
                    <a:lnTo>
                      <a:pt x="18" y="111"/>
                    </a:lnTo>
                    <a:cubicBezTo>
                      <a:pt x="12" y="116"/>
                      <a:pt x="8" y="123"/>
                      <a:pt x="8" y="129"/>
                    </a:cubicBezTo>
                    <a:cubicBezTo>
                      <a:pt x="8" y="144"/>
                      <a:pt x="25" y="155"/>
                      <a:pt x="46" y="155"/>
                    </a:cubicBezTo>
                    <a:cubicBezTo>
                      <a:pt x="48" y="155"/>
                      <a:pt x="49" y="155"/>
                      <a:pt x="51" y="155"/>
                    </a:cubicBezTo>
                    <a:lnTo>
                      <a:pt x="50" y="155"/>
                    </a:lnTo>
                    <a:cubicBezTo>
                      <a:pt x="62" y="170"/>
                      <a:pt x="84" y="179"/>
                      <a:pt x="108" y="179"/>
                    </a:cubicBezTo>
                    <a:cubicBezTo>
                      <a:pt x="121" y="179"/>
                      <a:pt x="133" y="176"/>
                      <a:pt x="143" y="172"/>
                    </a:cubicBezTo>
                    <a:lnTo>
                      <a:pt x="143" y="172"/>
                    </a:lnTo>
                    <a:cubicBezTo>
                      <a:pt x="154" y="183"/>
                      <a:pt x="172" y="190"/>
                      <a:pt x="192" y="190"/>
                    </a:cubicBezTo>
                    <a:cubicBezTo>
                      <a:pt x="217" y="190"/>
                      <a:pt x="240" y="178"/>
                      <a:pt x="248" y="161"/>
                    </a:cubicBezTo>
                    <a:lnTo>
                      <a:pt x="248" y="161"/>
                    </a:lnTo>
                    <a:cubicBezTo>
                      <a:pt x="256" y="165"/>
                      <a:pt x="265" y="167"/>
                      <a:pt x="274" y="167"/>
                    </a:cubicBezTo>
                    <a:cubicBezTo>
                      <a:pt x="302" y="167"/>
                      <a:pt x="324" y="151"/>
                      <a:pt x="325" y="132"/>
                    </a:cubicBezTo>
                    <a:lnTo>
                      <a:pt x="324" y="132"/>
                    </a:lnTo>
                    <a:cubicBezTo>
                      <a:pt x="353" y="129"/>
                      <a:pt x="375" y="112"/>
                      <a:pt x="375" y="92"/>
                    </a:cubicBezTo>
                    <a:cubicBezTo>
                      <a:pt x="375" y="83"/>
                      <a:pt x="371" y="74"/>
                      <a:pt x="363" y="67"/>
                    </a:cubicBezTo>
                    <a:lnTo>
                      <a:pt x="363" y="67"/>
                    </a:lnTo>
                    <a:cubicBezTo>
                      <a:pt x="365" y="63"/>
                      <a:pt x="366" y="59"/>
                      <a:pt x="366" y="55"/>
                    </a:cubicBezTo>
                    <a:cubicBezTo>
                      <a:pt x="366" y="40"/>
                      <a:pt x="352" y="28"/>
                      <a:pt x="332" y="24"/>
                    </a:cubicBezTo>
                    <a:lnTo>
                      <a:pt x="332" y="24"/>
                    </a:lnTo>
                    <a:cubicBezTo>
                      <a:pt x="329" y="10"/>
                      <a:pt x="311" y="0"/>
                      <a:pt x="291" y="0"/>
                    </a:cubicBezTo>
                    <a:cubicBezTo>
                      <a:pt x="279" y="0"/>
                      <a:pt x="267" y="4"/>
                      <a:pt x="259" y="10"/>
                    </a:cubicBezTo>
                    <a:lnTo>
                      <a:pt x="259" y="10"/>
                    </a:lnTo>
                    <a:cubicBezTo>
                      <a:pt x="252" y="4"/>
                      <a:pt x="241" y="0"/>
                      <a:pt x="229" y="0"/>
                    </a:cubicBezTo>
                    <a:cubicBezTo>
                      <a:pt x="214" y="0"/>
                      <a:pt x="201" y="6"/>
                      <a:pt x="195" y="14"/>
                    </a:cubicBezTo>
                    <a:lnTo>
                      <a:pt x="195" y="15"/>
                    </a:lnTo>
                    <a:cubicBezTo>
                      <a:pt x="186" y="9"/>
                      <a:pt x="175" y="6"/>
                      <a:pt x="162" y="6"/>
                    </a:cubicBezTo>
                    <a:cubicBezTo>
                      <a:pt x="145" y="6"/>
                      <a:pt x="130" y="12"/>
                      <a:pt x="122" y="23"/>
                    </a:cubicBezTo>
                    <a:lnTo>
                      <a:pt x="121" y="23"/>
                    </a:lnTo>
                    <a:cubicBezTo>
                      <a:pt x="112" y="19"/>
                      <a:pt x="102" y="17"/>
                      <a:pt x="92" y="17"/>
                    </a:cubicBezTo>
                    <a:cubicBezTo>
                      <a:pt x="59" y="17"/>
                      <a:pt x="33" y="35"/>
                      <a:pt x="33" y="58"/>
                    </a:cubicBezTo>
                    <a:cubicBezTo>
                      <a:pt x="33" y="60"/>
                      <a:pt x="33" y="61"/>
                      <a:pt x="34" y="63"/>
                    </a:cubicBezTo>
                    <a:close/>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3" name="Freeform 317"/>
              <p:cNvSpPr>
                <a:spLocks/>
              </p:cNvSpPr>
              <p:nvPr/>
            </p:nvSpPr>
            <p:spPr bwMode="auto">
              <a:xfrm>
                <a:off x="714" y="3511"/>
                <a:ext cx="53" cy="6"/>
              </a:xfrm>
              <a:custGeom>
                <a:avLst/>
                <a:gdLst>
                  <a:gd name="T0" fmla="*/ 0 w 22"/>
                  <a:gd name="T1" fmla="*/ 0 h 3"/>
                  <a:gd name="T2" fmla="*/ 19 w 22"/>
                  <a:gd name="T3" fmla="*/ 3 h 3"/>
                  <a:gd name="T4" fmla="*/ 22 w 22"/>
                  <a:gd name="T5" fmla="*/ 3 h 3"/>
                </a:gdLst>
                <a:ahLst/>
                <a:cxnLst>
                  <a:cxn ang="0">
                    <a:pos x="T0" y="T1"/>
                  </a:cxn>
                  <a:cxn ang="0">
                    <a:pos x="T2" y="T3"/>
                  </a:cxn>
                  <a:cxn ang="0">
                    <a:pos x="T4" y="T5"/>
                  </a:cxn>
                </a:cxnLst>
                <a:rect l="0" t="0" r="r" b="b"/>
                <a:pathLst>
                  <a:path w="22" h="3">
                    <a:moveTo>
                      <a:pt x="0" y="0"/>
                    </a:moveTo>
                    <a:cubicBezTo>
                      <a:pt x="5" y="2"/>
                      <a:pt x="12" y="3"/>
                      <a:pt x="19" y="3"/>
                    </a:cubicBezTo>
                    <a:cubicBezTo>
                      <a:pt x="20" y="3"/>
                      <a:pt x="21" y="3"/>
                      <a:pt x="22" y="3"/>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4" name="Freeform 318"/>
              <p:cNvSpPr>
                <a:spLocks/>
              </p:cNvSpPr>
              <p:nvPr/>
            </p:nvSpPr>
            <p:spPr bwMode="auto">
              <a:xfrm>
                <a:off x="790" y="3595"/>
                <a:ext cx="22" cy="5"/>
              </a:xfrm>
              <a:custGeom>
                <a:avLst/>
                <a:gdLst>
                  <a:gd name="T0" fmla="*/ 0 w 9"/>
                  <a:gd name="T1" fmla="*/ 2 h 2"/>
                  <a:gd name="T2" fmla="*/ 9 w 9"/>
                  <a:gd name="T3" fmla="*/ 0 h 2"/>
                </a:gdLst>
                <a:ahLst/>
                <a:cxnLst>
                  <a:cxn ang="0">
                    <a:pos x="T0" y="T1"/>
                  </a:cxn>
                  <a:cxn ang="0">
                    <a:pos x="T2" y="T3"/>
                  </a:cxn>
                </a:cxnLst>
                <a:rect l="0" t="0" r="r" b="b"/>
                <a:pathLst>
                  <a:path w="9" h="2">
                    <a:moveTo>
                      <a:pt x="0" y="2"/>
                    </a:moveTo>
                    <a:cubicBezTo>
                      <a:pt x="3" y="2"/>
                      <a:pt x="6" y="1"/>
                      <a:pt x="9"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5" name="Freeform 319"/>
              <p:cNvSpPr>
                <a:spLocks/>
              </p:cNvSpPr>
              <p:nvPr/>
            </p:nvSpPr>
            <p:spPr bwMode="auto">
              <a:xfrm>
                <a:off x="994" y="3618"/>
                <a:ext cx="15" cy="17"/>
              </a:xfrm>
              <a:custGeom>
                <a:avLst/>
                <a:gdLst>
                  <a:gd name="T0" fmla="*/ 0 w 6"/>
                  <a:gd name="T1" fmla="*/ 0 h 8"/>
                  <a:gd name="T2" fmla="*/ 6 w 6"/>
                  <a:gd name="T3" fmla="*/ 8 h 8"/>
                </a:gdLst>
                <a:ahLst/>
                <a:cxnLst>
                  <a:cxn ang="0">
                    <a:pos x="T0" y="T1"/>
                  </a:cxn>
                  <a:cxn ang="0">
                    <a:pos x="T2" y="T3"/>
                  </a:cxn>
                </a:cxnLst>
                <a:rect l="0" t="0" r="r" b="b"/>
                <a:pathLst>
                  <a:path w="6" h="8">
                    <a:moveTo>
                      <a:pt x="0" y="0"/>
                    </a:moveTo>
                    <a:cubicBezTo>
                      <a:pt x="2" y="3"/>
                      <a:pt x="4" y="6"/>
                      <a:pt x="6" y="8"/>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 name="Freeform 320"/>
              <p:cNvSpPr>
                <a:spLocks/>
              </p:cNvSpPr>
              <p:nvPr/>
            </p:nvSpPr>
            <p:spPr bwMode="auto">
              <a:xfrm>
                <a:off x="1258" y="3595"/>
                <a:ext cx="4" cy="17"/>
              </a:xfrm>
              <a:custGeom>
                <a:avLst/>
                <a:gdLst>
                  <a:gd name="T0" fmla="*/ 0 w 2"/>
                  <a:gd name="T1" fmla="*/ 8 h 8"/>
                  <a:gd name="T2" fmla="*/ 2 w 2"/>
                  <a:gd name="T3" fmla="*/ 0 h 8"/>
                </a:gdLst>
                <a:ahLst/>
                <a:cxnLst>
                  <a:cxn ang="0">
                    <a:pos x="T0" y="T1"/>
                  </a:cxn>
                  <a:cxn ang="0">
                    <a:pos x="T2" y="T3"/>
                  </a:cxn>
                </a:cxnLst>
                <a:rect l="0" t="0" r="r" b="b"/>
                <a:pathLst>
                  <a:path w="2" h="8">
                    <a:moveTo>
                      <a:pt x="0" y="8"/>
                    </a:moveTo>
                    <a:cubicBezTo>
                      <a:pt x="1" y="5"/>
                      <a:pt x="2" y="3"/>
                      <a:pt x="2"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 name="Freeform 321"/>
              <p:cNvSpPr>
                <a:spLocks/>
              </p:cNvSpPr>
              <p:nvPr/>
            </p:nvSpPr>
            <p:spPr bwMode="auto">
              <a:xfrm>
                <a:off x="1372" y="3488"/>
                <a:ext cx="68" cy="64"/>
              </a:xfrm>
              <a:custGeom>
                <a:avLst/>
                <a:gdLst>
                  <a:gd name="T0" fmla="*/ 29 w 29"/>
                  <a:gd name="T1" fmla="*/ 31 h 31"/>
                  <a:gd name="T2" fmla="*/ 29 w 29"/>
                  <a:gd name="T3" fmla="*/ 31 h 31"/>
                  <a:gd name="T4" fmla="*/ 0 w 29"/>
                  <a:gd name="T5" fmla="*/ 0 h 31"/>
                </a:gdLst>
                <a:ahLst/>
                <a:cxnLst>
                  <a:cxn ang="0">
                    <a:pos x="T0" y="T1"/>
                  </a:cxn>
                  <a:cxn ang="0">
                    <a:pos x="T2" y="T3"/>
                  </a:cxn>
                  <a:cxn ang="0">
                    <a:pos x="T4" y="T5"/>
                  </a:cxn>
                </a:cxnLst>
                <a:rect l="0" t="0" r="r" b="b"/>
                <a:pathLst>
                  <a:path w="29" h="31">
                    <a:moveTo>
                      <a:pt x="29" y="31"/>
                    </a:moveTo>
                    <a:cubicBezTo>
                      <a:pt x="29" y="31"/>
                      <a:pt x="29" y="31"/>
                      <a:pt x="29" y="31"/>
                    </a:cubicBezTo>
                    <a:cubicBezTo>
                      <a:pt x="29" y="18"/>
                      <a:pt x="18" y="6"/>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8" name="Freeform 322"/>
              <p:cNvSpPr>
                <a:spLocks/>
              </p:cNvSpPr>
              <p:nvPr/>
            </p:nvSpPr>
            <p:spPr bwMode="auto">
              <a:xfrm>
                <a:off x="1500" y="3417"/>
                <a:ext cx="31" cy="25"/>
              </a:xfrm>
              <a:custGeom>
                <a:avLst/>
                <a:gdLst>
                  <a:gd name="T0" fmla="*/ 0 w 13"/>
                  <a:gd name="T1" fmla="*/ 12 h 12"/>
                  <a:gd name="T2" fmla="*/ 13 w 13"/>
                  <a:gd name="T3" fmla="*/ 0 h 12"/>
                </a:gdLst>
                <a:ahLst/>
                <a:cxnLst>
                  <a:cxn ang="0">
                    <a:pos x="T0" y="T1"/>
                  </a:cxn>
                  <a:cxn ang="0">
                    <a:pos x="T2" y="T3"/>
                  </a:cxn>
                </a:cxnLst>
                <a:rect l="0" t="0" r="r" b="b"/>
                <a:pathLst>
                  <a:path w="13" h="12">
                    <a:moveTo>
                      <a:pt x="0" y="12"/>
                    </a:moveTo>
                    <a:cubicBezTo>
                      <a:pt x="6" y="9"/>
                      <a:pt x="10" y="5"/>
                      <a:pt x="13"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9" name="Freeform 323"/>
              <p:cNvSpPr>
                <a:spLocks/>
              </p:cNvSpPr>
              <p:nvPr/>
            </p:nvSpPr>
            <p:spPr bwMode="auto">
              <a:xfrm>
                <a:off x="1457" y="3328"/>
                <a:ext cx="2" cy="11"/>
              </a:xfrm>
              <a:custGeom>
                <a:avLst/>
                <a:gdLst>
                  <a:gd name="T0" fmla="*/ 1 w 1"/>
                  <a:gd name="T1" fmla="*/ 5 h 5"/>
                  <a:gd name="T2" fmla="*/ 1 w 1"/>
                  <a:gd name="T3" fmla="*/ 5 h 5"/>
                  <a:gd name="T4" fmla="*/ 0 w 1"/>
                  <a:gd name="T5" fmla="*/ 0 h 5"/>
                </a:gdLst>
                <a:ahLst/>
                <a:cxnLst>
                  <a:cxn ang="0">
                    <a:pos x="T0" y="T1"/>
                  </a:cxn>
                  <a:cxn ang="0">
                    <a:pos x="T2" y="T3"/>
                  </a:cxn>
                  <a:cxn ang="0">
                    <a:pos x="T4" y="T5"/>
                  </a:cxn>
                </a:cxnLst>
                <a:rect l="0" t="0" r="r" b="b"/>
                <a:pathLst>
                  <a:path w="1" h="5">
                    <a:moveTo>
                      <a:pt x="1" y="5"/>
                    </a:moveTo>
                    <a:cubicBezTo>
                      <a:pt x="1" y="5"/>
                      <a:pt x="1" y="5"/>
                      <a:pt x="1" y="5"/>
                    </a:cubicBezTo>
                    <a:cubicBezTo>
                      <a:pt x="1" y="3"/>
                      <a:pt x="1" y="2"/>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0" name="Freeform 324"/>
              <p:cNvSpPr>
                <a:spLocks/>
              </p:cNvSpPr>
              <p:nvPr/>
            </p:nvSpPr>
            <p:spPr bwMode="auto">
              <a:xfrm>
                <a:off x="1267" y="3299"/>
                <a:ext cx="17" cy="15"/>
              </a:xfrm>
              <a:custGeom>
                <a:avLst/>
                <a:gdLst>
                  <a:gd name="T0" fmla="*/ 7 w 7"/>
                  <a:gd name="T1" fmla="*/ 0 h 7"/>
                  <a:gd name="T2" fmla="*/ 0 w 7"/>
                  <a:gd name="T3" fmla="*/ 7 h 7"/>
                </a:gdLst>
                <a:ahLst/>
                <a:cxnLst>
                  <a:cxn ang="0">
                    <a:pos x="T0" y="T1"/>
                  </a:cxn>
                  <a:cxn ang="0">
                    <a:pos x="T2" y="T3"/>
                  </a:cxn>
                </a:cxnLst>
                <a:rect l="0" t="0" r="r" b="b"/>
                <a:pathLst>
                  <a:path w="7" h="7">
                    <a:moveTo>
                      <a:pt x="7" y="0"/>
                    </a:moveTo>
                    <a:cubicBezTo>
                      <a:pt x="4" y="2"/>
                      <a:pt x="2" y="5"/>
                      <a:pt x="0" y="7"/>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1" name="Freeform 325"/>
              <p:cNvSpPr>
                <a:spLocks/>
              </p:cNvSpPr>
              <p:nvPr/>
            </p:nvSpPr>
            <p:spPr bwMode="auto">
              <a:xfrm>
                <a:off x="1125" y="3307"/>
                <a:ext cx="7" cy="15"/>
              </a:xfrm>
              <a:custGeom>
                <a:avLst/>
                <a:gdLst>
                  <a:gd name="T0" fmla="*/ 3 w 3"/>
                  <a:gd name="T1" fmla="*/ 0 h 7"/>
                  <a:gd name="T2" fmla="*/ 0 w 3"/>
                  <a:gd name="T3" fmla="*/ 7 h 7"/>
                </a:gdLst>
                <a:ahLst/>
                <a:cxnLst>
                  <a:cxn ang="0">
                    <a:pos x="T0" y="T1"/>
                  </a:cxn>
                  <a:cxn ang="0">
                    <a:pos x="T2" y="T3"/>
                  </a:cxn>
                </a:cxnLst>
                <a:rect l="0" t="0" r="r" b="b"/>
                <a:pathLst>
                  <a:path w="3" h="7">
                    <a:moveTo>
                      <a:pt x="3" y="0"/>
                    </a:moveTo>
                    <a:cubicBezTo>
                      <a:pt x="1" y="2"/>
                      <a:pt x="0" y="4"/>
                      <a:pt x="0" y="7"/>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2" name="Freeform 326"/>
              <p:cNvSpPr>
                <a:spLocks/>
              </p:cNvSpPr>
              <p:nvPr/>
            </p:nvSpPr>
            <p:spPr bwMode="auto">
              <a:xfrm>
                <a:off x="956" y="3326"/>
                <a:ext cx="29" cy="13"/>
              </a:xfrm>
              <a:custGeom>
                <a:avLst/>
                <a:gdLst>
                  <a:gd name="T0" fmla="*/ 12 w 12"/>
                  <a:gd name="T1" fmla="*/ 6 h 6"/>
                  <a:gd name="T2" fmla="*/ 0 w 12"/>
                  <a:gd name="T3" fmla="*/ 0 h 6"/>
                </a:gdLst>
                <a:ahLst/>
                <a:cxnLst>
                  <a:cxn ang="0">
                    <a:pos x="T0" y="T1"/>
                  </a:cxn>
                  <a:cxn ang="0">
                    <a:pos x="T2" y="T3"/>
                  </a:cxn>
                </a:cxnLst>
                <a:rect l="0" t="0" r="r" b="b"/>
                <a:pathLst>
                  <a:path w="12" h="6">
                    <a:moveTo>
                      <a:pt x="12" y="6"/>
                    </a:moveTo>
                    <a:cubicBezTo>
                      <a:pt x="8" y="4"/>
                      <a:pt x="5" y="2"/>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3" name="Freeform 327"/>
              <p:cNvSpPr>
                <a:spLocks/>
              </p:cNvSpPr>
              <p:nvPr/>
            </p:nvSpPr>
            <p:spPr bwMode="auto">
              <a:xfrm>
                <a:off x="750" y="3409"/>
                <a:ext cx="5" cy="12"/>
              </a:xfrm>
              <a:custGeom>
                <a:avLst/>
                <a:gdLst>
                  <a:gd name="T0" fmla="*/ 0 w 2"/>
                  <a:gd name="T1" fmla="*/ 0 h 6"/>
                  <a:gd name="T2" fmla="*/ 2 w 2"/>
                  <a:gd name="T3" fmla="*/ 6 h 6"/>
                </a:gdLst>
                <a:ahLst/>
                <a:cxnLst>
                  <a:cxn ang="0">
                    <a:pos x="T0" y="T1"/>
                  </a:cxn>
                  <a:cxn ang="0">
                    <a:pos x="T2" y="T3"/>
                  </a:cxn>
                </a:cxnLst>
                <a:rect l="0" t="0" r="r" b="b"/>
                <a:pathLst>
                  <a:path w="2" h="6">
                    <a:moveTo>
                      <a:pt x="0" y="0"/>
                    </a:moveTo>
                    <a:cubicBezTo>
                      <a:pt x="0" y="2"/>
                      <a:pt x="1" y="4"/>
                      <a:pt x="2" y="6"/>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4" name="Oval 328"/>
              <p:cNvSpPr>
                <a:spLocks noChangeArrowheads="1"/>
              </p:cNvSpPr>
              <p:nvPr/>
            </p:nvSpPr>
            <p:spPr bwMode="auto">
              <a:xfrm>
                <a:off x="1190" y="3193"/>
                <a:ext cx="142" cy="57"/>
              </a:xfrm>
              <a:prstGeom prst="ellipse">
                <a:avLst/>
              </a:prstGeom>
              <a:solidFill>
                <a:srgbClr val="FFFFFF"/>
              </a:solidFill>
              <a:ln w="14288">
                <a:solidFill>
                  <a:srgbClr val="000000"/>
                </a:solidFill>
                <a:round/>
                <a:headEnd/>
                <a:tailEnd/>
              </a:ln>
            </p:spPr>
            <p:txBody>
              <a:bodyPr/>
              <a:lstStyle/>
              <a:p>
                <a:endParaRPr lang="zh-CN" altLang="en-US"/>
              </a:p>
            </p:txBody>
          </p:sp>
          <p:sp>
            <p:nvSpPr>
              <p:cNvPr id="2365" name="Oval 329"/>
              <p:cNvSpPr>
                <a:spLocks noChangeArrowheads="1"/>
              </p:cNvSpPr>
              <p:nvPr/>
            </p:nvSpPr>
            <p:spPr bwMode="auto">
              <a:xfrm>
                <a:off x="1264" y="3119"/>
                <a:ext cx="92" cy="35"/>
              </a:xfrm>
              <a:prstGeom prst="ellipse">
                <a:avLst/>
              </a:prstGeom>
              <a:solidFill>
                <a:srgbClr val="FFFFFF"/>
              </a:solidFill>
              <a:ln w="14288">
                <a:solidFill>
                  <a:srgbClr val="000000"/>
                </a:solidFill>
                <a:round/>
                <a:headEnd/>
                <a:tailEnd/>
              </a:ln>
            </p:spPr>
            <p:txBody>
              <a:bodyPr/>
              <a:lstStyle/>
              <a:p>
                <a:endParaRPr lang="zh-CN" altLang="en-US"/>
              </a:p>
            </p:txBody>
          </p:sp>
          <p:sp>
            <p:nvSpPr>
              <p:cNvPr id="2366" name="Oval 330"/>
              <p:cNvSpPr>
                <a:spLocks noChangeArrowheads="1"/>
              </p:cNvSpPr>
              <p:nvPr/>
            </p:nvSpPr>
            <p:spPr bwMode="auto">
              <a:xfrm>
                <a:off x="1326" y="3067"/>
                <a:ext cx="42" cy="13"/>
              </a:xfrm>
              <a:prstGeom prst="ellipse">
                <a:avLst/>
              </a:prstGeom>
              <a:solidFill>
                <a:srgbClr val="FFFFFF"/>
              </a:solidFill>
              <a:ln w="14288">
                <a:solidFill>
                  <a:srgbClr val="000000"/>
                </a:solidFill>
                <a:round/>
                <a:headEnd/>
                <a:tailEnd/>
              </a:ln>
            </p:spPr>
            <p:txBody>
              <a:bodyPr/>
              <a:lstStyle/>
              <a:p>
                <a:endParaRPr lang="zh-CN" altLang="en-US"/>
              </a:p>
            </p:txBody>
          </p:sp>
        </p:grpSp>
        <p:sp>
          <p:nvSpPr>
            <p:cNvPr id="2367" name="Rectangle 332"/>
            <p:cNvSpPr>
              <a:spLocks noChangeArrowheads="1"/>
            </p:cNvSpPr>
            <p:nvPr/>
          </p:nvSpPr>
          <p:spPr bwMode="auto">
            <a:xfrm>
              <a:off x="1460354" y="5329238"/>
              <a:ext cx="6432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订单</a:t>
              </a:r>
              <a:r>
                <a:rPr lang="en-US" altLang="zh-CN" sz="1200">
                  <a:latin typeface="宋体" pitchFamily="2" charset="-122"/>
                </a:rPr>
                <a:t>/</a:t>
              </a:r>
              <a:r>
                <a:rPr lang="zh-CN" altLang="en-US" sz="1200">
                  <a:latin typeface="宋体" pitchFamily="2" charset="-122"/>
                </a:rPr>
                <a:t>支付</a:t>
              </a:r>
              <a:endParaRPr lang="zh-CN" altLang="en-US"/>
            </a:p>
          </p:txBody>
        </p:sp>
        <p:sp>
          <p:nvSpPr>
            <p:cNvPr id="2368" name="Rectangle 333"/>
            <p:cNvSpPr>
              <a:spLocks noChangeArrowheads="1"/>
            </p:cNvSpPr>
            <p:nvPr/>
          </p:nvSpPr>
          <p:spPr bwMode="auto">
            <a:xfrm>
              <a:off x="1629504" y="5522913"/>
              <a:ext cx="2858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信息</a:t>
              </a:r>
              <a:endParaRPr lang="zh-CN" altLang="en-US"/>
            </a:p>
          </p:txBody>
        </p:sp>
        <p:grpSp>
          <p:nvGrpSpPr>
            <p:cNvPr id="2369" name="Group 350"/>
            <p:cNvGrpSpPr>
              <a:grpSpLocks/>
            </p:cNvGrpSpPr>
            <p:nvPr/>
          </p:nvGrpSpPr>
          <p:grpSpPr bwMode="auto">
            <a:xfrm>
              <a:off x="1157288" y="2143125"/>
              <a:ext cx="1411287" cy="809625"/>
              <a:chOff x="729" y="1350"/>
              <a:chExt cx="889" cy="510"/>
            </a:xfrm>
          </p:grpSpPr>
          <p:sp>
            <p:nvSpPr>
              <p:cNvPr id="2370" name="Freeform 334"/>
              <p:cNvSpPr>
                <a:spLocks/>
              </p:cNvSpPr>
              <p:nvPr/>
            </p:nvSpPr>
            <p:spPr bwMode="auto">
              <a:xfrm>
                <a:off x="729" y="1350"/>
                <a:ext cx="889" cy="393"/>
              </a:xfrm>
              <a:custGeom>
                <a:avLst/>
                <a:gdLst>
                  <a:gd name="T0" fmla="*/ 34 w 375"/>
                  <a:gd name="T1" fmla="*/ 63 h 190"/>
                  <a:gd name="T2" fmla="*/ 0 w 375"/>
                  <a:gd name="T3" fmla="*/ 89 h 190"/>
                  <a:gd name="T4" fmla="*/ 19 w 375"/>
                  <a:gd name="T5" fmla="*/ 112 h 190"/>
                  <a:gd name="T6" fmla="*/ 18 w 375"/>
                  <a:gd name="T7" fmla="*/ 111 h 190"/>
                  <a:gd name="T8" fmla="*/ 8 w 375"/>
                  <a:gd name="T9" fmla="*/ 129 h 190"/>
                  <a:gd name="T10" fmla="*/ 46 w 375"/>
                  <a:gd name="T11" fmla="*/ 155 h 190"/>
                  <a:gd name="T12" fmla="*/ 51 w 375"/>
                  <a:gd name="T13" fmla="*/ 155 h 190"/>
                  <a:gd name="T14" fmla="*/ 50 w 375"/>
                  <a:gd name="T15" fmla="*/ 155 h 190"/>
                  <a:gd name="T16" fmla="*/ 108 w 375"/>
                  <a:gd name="T17" fmla="*/ 179 h 190"/>
                  <a:gd name="T18" fmla="*/ 143 w 375"/>
                  <a:gd name="T19" fmla="*/ 172 h 190"/>
                  <a:gd name="T20" fmla="*/ 143 w 375"/>
                  <a:gd name="T21" fmla="*/ 172 h 190"/>
                  <a:gd name="T22" fmla="*/ 192 w 375"/>
                  <a:gd name="T23" fmla="*/ 190 h 190"/>
                  <a:gd name="T24" fmla="*/ 248 w 375"/>
                  <a:gd name="T25" fmla="*/ 161 h 190"/>
                  <a:gd name="T26" fmla="*/ 248 w 375"/>
                  <a:gd name="T27" fmla="*/ 161 h 190"/>
                  <a:gd name="T28" fmla="*/ 274 w 375"/>
                  <a:gd name="T29" fmla="*/ 167 h 190"/>
                  <a:gd name="T30" fmla="*/ 325 w 375"/>
                  <a:gd name="T31" fmla="*/ 132 h 190"/>
                  <a:gd name="T32" fmla="*/ 324 w 375"/>
                  <a:gd name="T33" fmla="*/ 132 h 190"/>
                  <a:gd name="T34" fmla="*/ 375 w 375"/>
                  <a:gd name="T35" fmla="*/ 92 h 190"/>
                  <a:gd name="T36" fmla="*/ 363 w 375"/>
                  <a:gd name="T37" fmla="*/ 67 h 190"/>
                  <a:gd name="T38" fmla="*/ 363 w 375"/>
                  <a:gd name="T39" fmla="*/ 67 h 190"/>
                  <a:gd name="T40" fmla="*/ 366 w 375"/>
                  <a:gd name="T41" fmla="*/ 55 h 190"/>
                  <a:gd name="T42" fmla="*/ 332 w 375"/>
                  <a:gd name="T43" fmla="*/ 24 h 190"/>
                  <a:gd name="T44" fmla="*/ 332 w 375"/>
                  <a:gd name="T45" fmla="*/ 24 h 190"/>
                  <a:gd name="T46" fmla="*/ 291 w 375"/>
                  <a:gd name="T47" fmla="*/ 0 h 190"/>
                  <a:gd name="T48" fmla="*/ 259 w 375"/>
                  <a:gd name="T49" fmla="*/ 10 h 190"/>
                  <a:gd name="T50" fmla="*/ 259 w 375"/>
                  <a:gd name="T51" fmla="*/ 10 h 190"/>
                  <a:gd name="T52" fmla="*/ 229 w 375"/>
                  <a:gd name="T53" fmla="*/ 0 h 190"/>
                  <a:gd name="T54" fmla="*/ 195 w 375"/>
                  <a:gd name="T55" fmla="*/ 14 h 190"/>
                  <a:gd name="T56" fmla="*/ 195 w 375"/>
                  <a:gd name="T57" fmla="*/ 15 h 190"/>
                  <a:gd name="T58" fmla="*/ 162 w 375"/>
                  <a:gd name="T59" fmla="*/ 6 h 190"/>
                  <a:gd name="T60" fmla="*/ 122 w 375"/>
                  <a:gd name="T61" fmla="*/ 23 h 190"/>
                  <a:gd name="T62" fmla="*/ 121 w 375"/>
                  <a:gd name="T63" fmla="*/ 23 h 190"/>
                  <a:gd name="T64" fmla="*/ 92 w 375"/>
                  <a:gd name="T65" fmla="*/ 17 h 190"/>
                  <a:gd name="T66" fmla="*/ 33 w 375"/>
                  <a:gd name="T67" fmla="*/ 58 h 190"/>
                  <a:gd name="T68" fmla="*/ 34 w 375"/>
                  <a:gd name="T69" fmla="*/ 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5" h="190">
                    <a:moveTo>
                      <a:pt x="34" y="63"/>
                    </a:moveTo>
                    <a:cubicBezTo>
                      <a:pt x="15" y="65"/>
                      <a:pt x="0" y="76"/>
                      <a:pt x="0" y="89"/>
                    </a:cubicBezTo>
                    <a:cubicBezTo>
                      <a:pt x="0" y="98"/>
                      <a:pt x="7" y="107"/>
                      <a:pt x="19" y="112"/>
                    </a:cubicBezTo>
                    <a:lnTo>
                      <a:pt x="18" y="111"/>
                    </a:lnTo>
                    <a:cubicBezTo>
                      <a:pt x="12" y="116"/>
                      <a:pt x="8" y="123"/>
                      <a:pt x="8" y="129"/>
                    </a:cubicBezTo>
                    <a:cubicBezTo>
                      <a:pt x="8" y="144"/>
                      <a:pt x="25" y="155"/>
                      <a:pt x="46" y="155"/>
                    </a:cubicBezTo>
                    <a:cubicBezTo>
                      <a:pt x="48" y="155"/>
                      <a:pt x="49" y="155"/>
                      <a:pt x="51" y="155"/>
                    </a:cubicBezTo>
                    <a:lnTo>
                      <a:pt x="50" y="155"/>
                    </a:lnTo>
                    <a:cubicBezTo>
                      <a:pt x="62" y="170"/>
                      <a:pt x="84" y="179"/>
                      <a:pt x="108" y="179"/>
                    </a:cubicBezTo>
                    <a:cubicBezTo>
                      <a:pt x="121" y="179"/>
                      <a:pt x="133" y="176"/>
                      <a:pt x="143" y="172"/>
                    </a:cubicBezTo>
                    <a:lnTo>
                      <a:pt x="143" y="172"/>
                    </a:lnTo>
                    <a:cubicBezTo>
                      <a:pt x="154" y="183"/>
                      <a:pt x="172" y="190"/>
                      <a:pt x="192" y="190"/>
                    </a:cubicBezTo>
                    <a:cubicBezTo>
                      <a:pt x="217" y="190"/>
                      <a:pt x="240" y="178"/>
                      <a:pt x="248" y="161"/>
                    </a:cubicBezTo>
                    <a:lnTo>
                      <a:pt x="248" y="161"/>
                    </a:lnTo>
                    <a:cubicBezTo>
                      <a:pt x="256" y="165"/>
                      <a:pt x="265" y="167"/>
                      <a:pt x="274" y="167"/>
                    </a:cubicBezTo>
                    <a:cubicBezTo>
                      <a:pt x="302" y="167"/>
                      <a:pt x="324" y="151"/>
                      <a:pt x="325" y="132"/>
                    </a:cubicBezTo>
                    <a:lnTo>
                      <a:pt x="324" y="132"/>
                    </a:lnTo>
                    <a:cubicBezTo>
                      <a:pt x="353" y="129"/>
                      <a:pt x="375" y="112"/>
                      <a:pt x="375" y="92"/>
                    </a:cubicBezTo>
                    <a:cubicBezTo>
                      <a:pt x="375" y="83"/>
                      <a:pt x="371" y="74"/>
                      <a:pt x="363" y="67"/>
                    </a:cubicBezTo>
                    <a:lnTo>
                      <a:pt x="363" y="67"/>
                    </a:lnTo>
                    <a:cubicBezTo>
                      <a:pt x="365" y="63"/>
                      <a:pt x="366" y="59"/>
                      <a:pt x="366" y="55"/>
                    </a:cubicBezTo>
                    <a:cubicBezTo>
                      <a:pt x="366" y="40"/>
                      <a:pt x="352" y="28"/>
                      <a:pt x="332" y="24"/>
                    </a:cubicBezTo>
                    <a:lnTo>
                      <a:pt x="332" y="24"/>
                    </a:lnTo>
                    <a:cubicBezTo>
                      <a:pt x="329" y="10"/>
                      <a:pt x="311" y="0"/>
                      <a:pt x="291" y="0"/>
                    </a:cubicBezTo>
                    <a:cubicBezTo>
                      <a:pt x="279" y="0"/>
                      <a:pt x="267" y="4"/>
                      <a:pt x="259" y="10"/>
                    </a:cubicBezTo>
                    <a:lnTo>
                      <a:pt x="259" y="10"/>
                    </a:lnTo>
                    <a:cubicBezTo>
                      <a:pt x="252" y="4"/>
                      <a:pt x="241" y="0"/>
                      <a:pt x="229" y="0"/>
                    </a:cubicBezTo>
                    <a:cubicBezTo>
                      <a:pt x="214" y="0"/>
                      <a:pt x="201" y="6"/>
                      <a:pt x="195" y="14"/>
                    </a:cubicBezTo>
                    <a:lnTo>
                      <a:pt x="195" y="15"/>
                    </a:lnTo>
                    <a:cubicBezTo>
                      <a:pt x="186" y="9"/>
                      <a:pt x="175" y="6"/>
                      <a:pt x="162" y="6"/>
                    </a:cubicBezTo>
                    <a:cubicBezTo>
                      <a:pt x="145" y="6"/>
                      <a:pt x="130" y="12"/>
                      <a:pt x="122" y="23"/>
                    </a:cubicBezTo>
                    <a:lnTo>
                      <a:pt x="121" y="23"/>
                    </a:lnTo>
                    <a:cubicBezTo>
                      <a:pt x="112" y="19"/>
                      <a:pt x="102" y="17"/>
                      <a:pt x="92" y="17"/>
                    </a:cubicBezTo>
                    <a:cubicBezTo>
                      <a:pt x="59" y="17"/>
                      <a:pt x="33" y="35"/>
                      <a:pt x="33" y="58"/>
                    </a:cubicBezTo>
                    <a:cubicBezTo>
                      <a:pt x="33" y="60"/>
                      <a:pt x="33" y="61"/>
                      <a:pt x="34"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71" name="Freeform 335"/>
              <p:cNvSpPr>
                <a:spLocks/>
              </p:cNvSpPr>
              <p:nvPr/>
            </p:nvSpPr>
            <p:spPr bwMode="auto">
              <a:xfrm>
                <a:off x="729" y="1350"/>
                <a:ext cx="889" cy="393"/>
              </a:xfrm>
              <a:custGeom>
                <a:avLst/>
                <a:gdLst>
                  <a:gd name="T0" fmla="*/ 34 w 375"/>
                  <a:gd name="T1" fmla="*/ 63 h 190"/>
                  <a:gd name="T2" fmla="*/ 0 w 375"/>
                  <a:gd name="T3" fmla="*/ 89 h 190"/>
                  <a:gd name="T4" fmla="*/ 19 w 375"/>
                  <a:gd name="T5" fmla="*/ 112 h 190"/>
                  <a:gd name="T6" fmla="*/ 18 w 375"/>
                  <a:gd name="T7" fmla="*/ 111 h 190"/>
                  <a:gd name="T8" fmla="*/ 8 w 375"/>
                  <a:gd name="T9" fmla="*/ 129 h 190"/>
                  <a:gd name="T10" fmla="*/ 46 w 375"/>
                  <a:gd name="T11" fmla="*/ 155 h 190"/>
                  <a:gd name="T12" fmla="*/ 51 w 375"/>
                  <a:gd name="T13" fmla="*/ 155 h 190"/>
                  <a:gd name="T14" fmla="*/ 50 w 375"/>
                  <a:gd name="T15" fmla="*/ 155 h 190"/>
                  <a:gd name="T16" fmla="*/ 108 w 375"/>
                  <a:gd name="T17" fmla="*/ 179 h 190"/>
                  <a:gd name="T18" fmla="*/ 143 w 375"/>
                  <a:gd name="T19" fmla="*/ 172 h 190"/>
                  <a:gd name="T20" fmla="*/ 143 w 375"/>
                  <a:gd name="T21" fmla="*/ 172 h 190"/>
                  <a:gd name="T22" fmla="*/ 192 w 375"/>
                  <a:gd name="T23" fmla="*/ 190 h 190"/>
                  <a:gd name="T24" fmla="*/ 248 w 375"/>
                  <a:gd name="T25" fmla="*/ 161 h 190"/>
                  <a:gd name="T26" fmla="*/ 248 w 375"/>
                  <a:gd name="T27" fmla="*/ 161 h 190"/>
                  <a:gd name="T28" fmla="*/ 274 w 375"/>
                  <a:gd name="T29" fmla="*/ 167 h 190"/>
                  <a:gd name="T30" fmla="*/ 325 w 375"/>
                  <a:gd name="T31" fmla="*/ 132 h 190"/>
                  <a:gd name="T32" fmla="*/ 324 w 375"/>
                  <a:gd name="T33" fmla="*/ 132 h 190"/>
                  <a:gd name="T34" fmla="*/ 375 w 375"/>
                  <a:gd name="T35" fmla="*/ 92 h 190"/>
                  <a:gd name="T36" fmla="*/ 363 w 375"/>
                  <a:gd name="T37" fmla="*/ 67 h 190"/>
                  <a:gd name="T38" fmla="*/ 363 w 375"/>
                  <a:gd name="T39" fmla="*/ 67 h 190"/>
                  <a:gd name="T40" fmla="*/ 366 w 375"/>
                  <a:gd name="T41" fmla="*/ 55 h 190"/>
                  <a:gd name="T42" fmla="*/ 332 w 375"/>
                  <a:gd name="T43" fmla="*/ 24 h 190"/>
                  <a:gd name="T44" fmla="*/ 332 w 375"/>
                  <a:gd name="T45" fmla="*/ 24 h 190"/>
                  <a:gd name="T46" fmla="*/ 291 w 375"/>
                  <a:gd name="T47" fmla="*/ 0 h 190"/>
                  <a:gd name="T48" fmla="*/ 259 w 375"/>
                  <a:gd name="T49" fmla="*/ 10 h 190"/>
                  <a:gd name="T50" fmla="*/ 259 w 375"/>
                  <a:gd name="T51" fmla="*/ 10 h 190"/>
                  <a:gd name="T52" fmla="*/ 229 w 375"/>
                  <a:gd name="T53" fmla="*/ 0 h 190"/>
                  <a:gd name="T54" fmla="*/ 195 w 375"/>
                  <a:gd name="T55" fmla="*/ 14 h 190"/>
                  <a:gd name="T56" fmla="*/ 195 w 375"/>
                  <a:gd name="T57" fmla="*/ 15 h 190"/>
                  <a:gd name="T58" fmla="*/ 162 w 375"/>
                  <a:gd name="T59" fmla="*/ 6 h 190"/>
                  <a:gd name="T60" fmla="*/ 122 w 375"/>
                  <a:gd name="T61" fmla="*/ 23 h 190"/>
                  <a:gd name="T62" fmla="*/ 121 w 375"/>
                  <a:gd name="T63" fmla="*/ 23 h 190"/>
                  <a:gd name="T64" fmla="*/ 92 w 375"/>
                  <a:gd name="T65" fmla="*/ 17 h 190"/>
                  <a:gd name="T66" fmla="*/ 33 w 375"/>
                  <a:gd name="T67" fmla="*/ 58 h 190"/>
                  <a:gd name="T68" fmla="*/ 34 w 375"/>
                  <a:gd name="T69" fmla="*/ 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5" h="190">
                    <a:moveTo>
                      <a:pt x="34" y="63"/>
                    </a:moveTo>
                    <a:cubicBezTo>
                      <a:pt x="15" y="65"/>
                      <a:pt x="0" y="76"/>
                      <a:pt x="0" y="89"/>
                    </a:cubicBezTo>
                    <a:cubicBezTo>
                      <a:pt x="0" y="98"/>
                      <a:pt x="7" y="107"/>
                      <a:pt x="19" y="112"/>
                    </a:cubicBezTo>
                    <a:lnTo>
                      <a:pt x="18" y="111"/>
                    </a:lnTo>
                    <a:cubicBezTo>
                      <a:pt x="12" y="116"/>
                      <a:pt x="8" y="123"/>
                      <a:pt x="8" y="129"/>
                    </a:cubicBezTo>
                    <a:cubicBezTo>
                      <a:pt x="8" y="144"/>
                      <a:pt x="25" y="155"/>
                      <a:pt x="46" y="155"/>
                    </a:cubicBezTo>
                    <a:cubicBezTo>
                      <a:pt x="48" y="155"/>
                      <a:pt x="49" y="155"/>
                      <a:pt x="51" y="155"/>
                    </a:cubicBezTo>
                    <a:lnTo>
                      <a:pt x="50" y="155"/>
                    </a:lnTo>
                    <a:cubicBezTo>
                      <a:pt x="62" y="170"/>
                      <a:pt x="84" y="179"/>
                      <a:pt x="108" y="179"/>
                    </a:cubicBezTo>
                    <a:cubicBezTo>
                      <a:pt x="121" y="179"/>
                      <a:pt x="133" y="176"/>
                      <a:pt x="143" y="172"/>
                    </a:cubicBezTo>
                    <a:lnTo>
                      <a:pt x="143" y="172"/>
                    </a:lnTo>
                    <a:cubicBezTo>
                      <a:pt x="154" y="183"/>
                      <a:pt x="172" y="190"/>
                      <a:pt x="192" y="190"/>
                    </a:cubicBezTo>
                    <a:cubicBezTo>
                      <a:pt x="217" y="190"/>
                      <a:pt x="240" y="178"/>
                      <a:pt x="248" y="161"/>
                    </a:cubicBezTo>
                    <a:lnTo>
                      <a:pt x="248" y="161"/>
                    </a:lnTo>
                    <a:cubicBezTo>
                      <a:pt x="256" y="165"/>
                      <a:pt x="265" y="167"/>
                      <a:pt x="274" y="167"/>
                    </a:cubicBezTo>
                    <a:cubicBezTo>
                      <a:pt x="302" y="167"/>
                      <a:pt x="324" y="151"/>
                      <a:pt x="325" y="132"/>
                    </a:cubicBezTo>
                    <a:lnTo>
                      <a:pt x="324" y="132"/>
                    </a:lnTo>
                    <a:cubicBezTo>
                      <a:pt x="353" y="129"/>
                      <a:pt x="375" y="112"/>
                      <a:pt x="375" y="92"/>
                    </a:cubicBezTo>
                    <a:cubicBezTo>
                      <a:pt x="375" y="83"/>
                      <a:pt x="371" y="74"/>
                      <a:pt x="363" y="67"/>
                    </a:cubicBezTo>
                    <a:lnTo>
                      <a:pt x="363" y="67"/>
                    </a:lnTo>
                    <a:cubicBezTo>
                      <a:pt x="365" y="63"/>
                      <a:pt x="366" y="59"/>
                      <a:pt x="366" y="55"/>
                    </a:cubicBezTo>
                    <a:cubicBezTo>
                      <a:pt x="366" y="40"/>
                      <a:pt x="352" y="28"/>
                      <a:pt x="332" y="24"/>
                    </a:cubicBezTo>
                    <a:lnTo>
                      <a:pt x="332" y="24"/>
                    </a:lnTo>
                    <a:cubicBezTo>
                      <a:pt x="329" y="10"/>
                      <a:pt x="311" y="0"/>
                      <a:pt x="291" y="0"/>
                    </a:cubicBezTo>
                    <a:cubicBezTo>
                      <a:pt x="279" y="0"/>
                      <a:pt x="267" y="4"/>
                      <a:pt x="259" y="10"/>
                    </a:cubicBezTo>
                    <a:lnTo>
                      <a:pt x="259" y="10"/>
                    </a:lnTo>
                    <a:cubicBezTo>
                      <a:pt x="252" y="4"/>
                      <a:pt x="241" y="0"/>
                      <a:pt x="229" y="0"/>
                    </a:cubicBezTo>
                    <a:cubicBezTo>
                      <a:pt x="214" y="0"/>
                      <a:pt x="201" y="6"/>
                      <a:pt x="195" y="14"/>
                    </a:cubicBezTo>
                    <a:lnTo>
                      <a:pt x="195" y="15"/>
                    </a:lnTo>
                    <a:cubicBezTo>
                      <a:pt x="186" y="9"/>
                      <a:pt x="175" y="6"/>
                      <a:pt x="162" y="6"/>
                    </a:cubicBezTo>
                    <a:cubicBezTo>
                      <a:pt x="145" y="6"/>
                      <a:pt x="130" y="12"/>
                      <a:pt x="122" y="23"/>
                    </a:cubicBezTo>
                    <a:lnTo>
                      <a:pt x="121" y="23"/>
                    </a:lnTo>
                    <a:cubicBezTo>
                      <a:pt x="112" y="19"/>
                      <a:pt x="102" y="17"/>
                      <a:pt x="92" y="17"/>
                    </a:cubicBezTo>
                    <a:cubicBezTo>
                      <a:pt x="59" y="17"/>
                      <a:pt x="33" y="35"/>
                      <a:pt x="33" y="58"/>
                    </a:cubicBezTo>
                    <a:cubicBezTo>
                      <a:pt x="33" y="60"/>
                      <a:pt x="33" y="61"/>
                      <a:pt x="34" y="63"/>
                    </a:cubicBezTo>
                    <a:close/>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72" name="Freeform 336"/>
              <p:cNvSpPr>
                <a:spLocks/>
              </p:cNvSpPr>
              <p:nvPr/>
            </p:nvSpPr>
            <p:spPr bwMode="auto">
              <a:xfrm>
                <a:off x="774" y="1582"/>
                <a:ext cx="52" cy="6"/>
              </a:xfrm>
              <a:custGeom>
                <a:avLst/>
                <a:gdLst>
                  <a:gd name="T0" fmla="*/ 0 w 22"/>
                  <a:gd name="T1" fmla="*/ 0 h 3"/>
                  <a:gd name="T2" fmla="*/ 19 w 22"/>
                  <a:gd name="T3" fmla="*/ 3 h 3"/>
                  <a:gd name="T4" fmla="*/ 22 w 22"/>
                  <a:gd name="T5" fmla="*/ 3 h 3"/>
                </a:gdLst>
                <a:ahLst/>
                <a:cxnLst>
                  <a:cxn ang="0">
                    <a:pos x="T0" y="T1"/>
                  </a:cxn>
                  <a:cxn ang="0">
                    <a:pos x="T2" y="T3"/>
                  </a:cxn>
                  <a:cxn ang="0">
                    <a:pos x="T4" y="T5"/>
                  </a:cxn>
                </a:cxnLst>
                <a:rect l="0" t="0" r="r" b="b"/>
                <a:pathLst>
                  <a:path w="22" h="3">
                    <a:moveTo>
                      <a:pt x="0" y="0"/>
                    </a:moveTo>
                    <a:cubicBezTo>
                      <a:pt x="5" y="2"/>
                      <a:pt x="12" y="3"/>
                      <a:pt x="19" y="3"/>
                    </a:cubicBezTo>
                    <a:cubicBezTo>
                      <a:pt x="20" y="3"/>
                      <a:pt x="21" y="3"/>
                      <a:pt x="22" y="3"/>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73" name="Freeform 337"/>
              <p:cNvSpPr>
                <a:spLocks/>
              </p:cNvSpPr>
              <p:nvPr/>
            </p:nvSpPr>
            <p:spPr bwMode="auto">
              <a:xfrm>
                <a:off x="850" y="1667"/>
                <a:ext cx="21" cy="4"/>
              </a:xfrm>
              <a:custGeom>
                <a:avLst/>
                <a:gdLst>
                  <a:gd name="T0" fmla="*/ 0 w 9"/>
                  <a:gd name="T1" fmla="*/ 2 h 2"/>
                  <a:gd name="T2" fmla="*/ 9 w 9"/>
                  <a:gd name="T3" fmla="*/ 0 h 2"/>
                </a:gdLst>
                <a:ahLst/>
                <a:cxnLst>
                  <a:cxn ang="0">
                    <a:pos x="T0" y="T1"/>
                  </a:cxn>
                  <a:cxn ang="0">
                    <a:pos x="T2" y="T3"/>
                  </a:cxn>
                </a:cxnLst>
                <a:rect l="0" t="0" r="r" b="b"/>
                <a:pathLst>
                  <a:path w="9" h="2">
                    <a:moveTo>
                      <a:pt x="0" y="2"/>
                    </a:moveTo>
                    <a:cubicBezTo>
                      <a:pt x="3" y="2"/>
                      <a:pt x="6" y="1"/>
                      <a:pt x="9"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74" name="Freeform 338"/>
              <p:cNvSpPr>
                <a:spLocks/>
              </p:cNvSpPr>
              <p:nvPr/>
            </p:nvSpPr>
            <p:spPr bwMode="auto">
              <a:xfrm>
                <a:off x="1054" y="1690"/>
                <a:ext cx="14" cy="16"/>
              </a:xfrm>
              <a:custGeom>
                <a:avLst/>
                <a:gdLst>
                  <a:gd name="T0" fmla="*/ 0 w 6"/>
                  <a:gd name="T1" fmla="*/ 0 h 8"/>
                  <a:gd name="T2" fmla="*/ 6 w 6"/>
                  <a:gd name="T3" fmla="*/ 8 h 8"/>
                </a:gdLst>
                <a:ahLst/>
                <a:cxnLst>
                  <a:cxn ang="0">
                    <a:pos x="T0" y="T1"/>
                  </a:cxn>
                  <a:cxn ang="0">
                    <a:pos x="T2" y="T3"/>
                  </a:cxn>
                </a:cxnLst>
                <a:rect l="0" t="0" r="r" b="b"/>
                <a:pathLst>
                  <a:path w="6" h="8">
                    <a:moveTo>
                      <a:pt x="0" y="0"/>
                    </a:moveTo>
                    <a:cubicBezTo>
                      <a:pt x="2" y="3"/>
                      <a:pt x="4" y="6"/>
                      <a:pt x="6" y="8"/>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75" name="Freeform 339"/>
              <p:cNvSpPr>
                <a:spLocks/>
              </p:cNvSpPr>
              <p:nvPr/>
            </p:nvSpPr>
            <p:spPr bwMode="auto">
              <a:xfrm>
                <a:off x="1317" y="1667"/>
                <a:ext cx="5" cy="16"/>
              </a:xfrm>
              <a:custGeom>
                <a:avLst/>
                <a:gdLst>
                  <a:gd name="T0" fmla="*/ 0 w 2"/>
                  <a:gd name="T1" fmla="*/ 8 h 8"/>
                  <a:gd name="T2" fmla="*/ 2 w 2"/>
                  <a:gd name="T3" fmla="*/ 0 h 8"/>
                </a:gdLst>
                <a:ahLst/>
                <a:cxnLst>
                  <a:cxn ang="0">
                    <a:pos x="T0" y="T1"/>
                  </a:cxn>
                  <a:cxn ang="0">
                    <a:pos x="T2" y="T3"/>
                  </a:cxn>
                </a:cxnLst>
                <a:rect l="0" t="0" r="r" b="b"/>
                <a:pathLst>
                  <a:path w="2" h="8">
                    <a:moveTo>
                      <a:pt x="0" y="8"/>
                    </a:moveTo>
                    <a:cubicBezTo>
                      <a:pt x="1" y="5"/>
                      <a:pt x="2" y="3"/>
                      <a:pt x="2"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76" name="Freeform 340"/>
              <p:cNvSpPr>
                <a:spLocks/>
              </p:cNvSpPr>
              <p:nvPr/>
            </p:nvSpPr>
            <p:spPr bwMode="auto">
              <a:xfrm>
                <a:off x="1431" y="1559"/>
                <a:ext cx="69" cy="64"/>
              </a:xfrm>
              <a:custGeom>
                <a:avLst/>
                <a:gdLst>
                  <a:gd name="T0" fmla="*/ 29 w 29"/>
                  <a:gd name="T1" fmla="*/ 31 h 31"/>
                  <a:gd name="T2" fmla="*/ 29 w 29"/>
                  <a:gd name="T3" fmla="*/ 31 h 31"/>
                  <a:gd name="T4" fmla="*/ 0 w 29"/>
                  <a:gd name="T5" fmla="*/ 0 h 31"/>
                </a:gdLst>
                <a:ahLst/>
                <a:cxnLst>
                  <a:cxn ang="0">
                    <a:pos x="T0" y="T1"/>
                  </a:cxn>
                  <a:cxn ang="0">
                    <a:pos x="T2" y="T3"/>
                  </a:cxn>
                  <a:cxn ang="0">
                    <a:pos x="T4" y="T5"/>
                  </a:cxn>
                </a:cxnLst>
                <a:rect l="0" t="0" r="r" b="b"/>
                <a:pathLst>
                  <a:path w="29" h="31">
                    <a:moveTo>
                      <a:pt x="29" y="31"/>
                    </a:moveTo>
                    <a:cubicBezTo>
                      <a:pt x="29" y="31"/>
                      <a:pt x="29" y="31"/>
                      <a:pt x="29" y="31"/>
                    </a:cubicBezTo>
                    <a:cubicBezTo>
                      <a:pt x="29" y="18"/>
                      <a:pt x="18" y="6"/>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77" name="Freeform 341"/>
              <p:cNvSpPr>
                <a:spLocks/>
              </p:cNvSpPr>
              <p:nvPr/>
            </p:nvSpPr>
            <p:spPr bwMode="auto">
              <a:xfrm>
                <a:off x="1559" y="1489"/>
                <a:ext cx="31" cy="24"/>
              </a:xfrm>
              <a:custGeom>
                <a:avLst/>
                <a:gdLst>
                  <a:gd name="T0" fmla="*/ 0 w 13"/>
                  <a:gd name="T1" fmla="*/ 12 h 12"/>
                  <a:gd name="T2" fmla="*/ 13 w 13"/>
                  <a:gd name="T3" fmla="*/ 0 h 12"/>
                </a:gdLst>
                <a:ahLst/>
                <a:cxnLst>
                  <a:cxn ang="0">
                    <a:pos x="T0" y="T1"/>
                  </a:cxn>
                  <a:cxn ang="0">
                    <a:pos x="T2" y="T3"/>
                  </a:cxn>
                </a:cxnLst>
                <a:rect l="0" t="0" r="r" b="b"/>
                <a:pathLst>
                  <a:path w="13" h="12">
                    <a:moveTo>
                      <a:pt x="0" y="12"/>
                    </a:moveTo>
                    <a:cubicBezTo>
                      <a:pt x="6" y="9"/>
                      <a:pt x="10" y="5"/>
                      <a:pt x="13"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78" name="Freeform 342"/>
              <p:cNvSpPr>
                <a:spLocks/>
              </p:cNvSpPr>
              <p:nvPr/>
            </p:nvSpPr>
            <p:spPr bwMode="auto">
              <a:xfrm>
                <a:off x="1516" y="1400"/>
                <a:ext cx="3" cy="10"/>
              </a:xfrm>
              <a:custGeom>
                <a:avLst/>
                <a:gdLst>
                  <a:gd name="T0" fmla="*/ 1 w 1"/>
                  <a:gd name="T1" fmla="*/ 5 h 5"/>
                  <a:gd name="T2" fmla="*/ 1 w 1"/>
                  <a:gd name="T3" fmla="*/ 5 h 5"/>
                  <a:gd name="T4" fmla="*/ 0 w 1"/>
                  <a:gd name="T5" fmla="*/ 0 h 5"/>
                </a:gdLst>
                <a:ahLst/>
                <a:cxnLst>
                  <a:cxn ang="0">
                    <a:pos x="T0" y="T1"/>
                  </a:cxn>
                  <a:cxn ang="0">
                    <a:pos x="T2" y="T3"/>
                  </a:cxn>
                  <a:cxn ang="0">
                    <a:pos x="T4" y="T5"/>
                  </a:cxn>
                </a:cxnLst>
                <a:rect l="0" t="0" r="r" b="b"/>
                <a:pathLst>
                  <a:path w="1" h="5">
                    <a:moveTo>
                      <a:pt x="1" y="5"/>
                    </a:moveTo>
                    <a:cubicBezTo>
                      <a:pt x="1" y="5"/>
                      <a:pt x="1" y="5"/>
                      <a:pt x="1" y="5"/>
                    </a:cubicBezTo>
                    <a:cubicBezTo>
                      <a:pt x="1" y="3"/>
                      <a:pt x="1" y="2"/>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79" name="Freeform 343"/>
              <p:cNvSpPr>
                <a:spLocks/>
              </p:cNvSpPr>
              <p:nvPr/>
            </p:nvSpPr>
            <p:spPr bwMode="auto">
              <a:xfrm>
                <a:off x="1326" y="1370"/>
                <a:ext cx="17" cy="15"/>
              </a:xfrm>
              <a:custGeom>
                <a:avLst/>
                <a:gdLst>
                  <a:gd name="T0" fmla="*/ 7 w 7"/>
                  <a:gd name="T1" fmla="*/ 0 h 7"/>
                  <a:gd name="T2" fmla="*/ 0 w 7"/>
                  <a:gd name="T3" fmla="*/ 7 h 7"/>
                </a:gdLst>
                <a:ahLst/>
                <a:cxnLst>
                  <a:cxn ang="0">
                    <a:pos x="T0" y="T1"/>
                  </a:cxn>
                  <a:cxn ang="0">
                    <a:pos x="T2" y="T3"/>
                  </a:cxn>
                </a:cxnLst>
                <a:rect l="0" t="0" r="r" b="b"/>
                <a:pathLst>
                  <a:path w="7" h="7">
                    <a:moveTo>
                      <a:pt x="7" y="0"/>
                    </a:moveTo>
                    <a:cubicBezTo>
                      <a:pt x="4" y="2"/>
                      <a:pt x="2" y="5"/>
                      <a:pt x="0" y="7"/>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80" name="Freeform 344"/>
              <p:cNvSpPr>
                <a:spLocks/>
              </p:cNvSpPr>
              <p:nvPr/>
            </p:nvSpPr>
            <p:spPr bwMode="auto">
              <a:xfrm>
                <a:off x="1184" y="1379"/>
                <a:ext cx="7" cy="14"/>
              </a:xfrm>
              <a:custGeom>
                <a:avLst/>
                <a:gdLst>
                  <a:gd name="T0" fmla="*/ 3 w 3"/>
                  <a:gd name="T1" fmla="*/ 0 h 7"/>
                  <a:gd name="T2" fmla="*/ 0 w 3"/>
                  <a:gd name="T3" fmla="*/ 7 h 7"/>
                </a:gdLst>
                <a:ahLst/>
                <a:cxnLst>
                  <a:cxn ang="0">
                    <a:pos x="T0" y="T1"/>
                  </a:cxn>
                  <a:cxn ang="0">
                    <a:pos x="T2" y="T3"/>
                  </a:cxn>
                </a:cxnLst>
                <a:rect l="0" t="0" r="r" b="b"/>
                <a:pathLst>
                  <a:path w="3" h="7">
                    <a:moveTo>
                      <a:pt x="3" y="0"/>
                    </a:moveTo>
                    <a:cubicBezTo>
                      <a:pt x="1" y="2"/>
                      <a:pt x="0" y="4"/>
                      <a:pt x="0" y="7"/>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81" name="Freeform 345"/>
              <p:cNvSpPr>
                <a:spLocks/>
              </p:cNvSpPr>
              <p:nvPr/>
            </p:nvSpPr>
            <p:spPr bwMode="auto">
              <a:xfrm>
                <a:off x="1016" y="1397"/>
                <a:ext cx="28" cy="13"/>
              </a:xfrm>
              <a:custGeom>
                <a:avLst/>
                <a:gdLst>
                  <a:gd name="T0" fmla="*/ 12 w 12"/>
                  <a:gd name="T1" fmla="*/ 6 h 6"/>
                  <a:gd name="T2" fmla="*/ 0 w 12"/>
                  <a:gd name="T3" fmla="*/ 0 h 6"/>
                </a:gdLst>
                <a:ahLst/>
                <a:cxnLst>
                  <a:cxn ang="0">
                    <a:pos x="T0" y="T1"/>
                  </a:cxn>
                  <a:cxn ang="0">
                    <a:pos x="T2" y="T3"/>
                  </a:cxn>
                </a:cxnLst>
                <a:rect l="0" t="0" r="r" b="b"/>
                <a:pathLst>
                  <a:path w="12" h="6">
                    <a:moveTo>
                      <a:pt x="12" y="6"/>
                    </a:moveTo>
                    <a:cubicBezTo>
                      <a:pt x="8" y="4"/>
                      <a:pt x="5" y="2"/>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82" name="Freeform 346"/>
              <p:cNvSpPr>
                <a:spLocks/>
              </p:cNvSpPr>
              <p:nvPr/>
            </p:nvSpPr>
            <p:spPr bwMode="auto">
              <a:xfrm>
                <a:off x="809" y="1480"/>
                <a:ext cx="5" cy="13"/>
              </a:xfrm>
              <a:custGeom>
                <a:avLst/>
                <a:gdLst>
                  <a:gd name="T0" fmla="*/ 0 w 2"/>
                  <a:gd name="T1" fmla="*/ 0 h 6"/>
                  <a:gd name="T2" fmla="*/ 2 w 2"/>
                  <a:gd name="T3" fmla="*/ 6 h 6"/>
                </a:gdLst>
                <a:ahLst/>
                <a:cxnLst>
                  <a:cxn ang="0">
                    <a:pos x="T0" y="T1"/>
                  </a:cxn>
                  <a:cxn ang="0">
                    <a:pos x="T2" y="T3"/>
                  </a:cxn>
                </a:cxnLst>
                <a:rect l="0" t="0" r="r" b="b"/>
                <a:pathLst>
                  <a:path w="2" h="6">
                    <a:moveTo>
                      <a:pt x="0" y="0"/>
                    </a:moveTo>
                    <a:cubicBezTo>
                      <a:pt x="0" y="2"/>
                      <a:pt x="1" y="4"/>
                      <a:pt x="2" y="6"/>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83" name="Oval 347"/>
              <p:cNvSpPr>
                <a:spLocks noChangeArrowheads="1"/>
              </p:cNvSpPr>
              <p:nvPr/>
            </p:nvSpPr>
            <p:spPr bwMode="auto">
              <a:xfrm>
                <a:off x="1228" y="1741"/>
                <a:ext cx="142" cy="56"/>
              </a:xfrm>
              <a:prstGeom prst="ellipse">
                <a:avLst/>
              </a:prstGeom>
              <a:solidFill>
                <a:srgbClr val="FFFFFF"/>
              </a:solidFill>
              <a:ln w="14288">
                <a:solidFill>
                  <a:srgbClr val="000000"/>
                </a:solidFill>
                <a:round/>
                <a:headEnd/>
                <a:tailEnd/>
              </a:ln>
            </p:spPr>
            <p:txBody>
              <a:bodyPr/>
              <a:lstStyle/>
              <a:p>
                <a:endParaRPr lang="zh-CN" altLang="en-US"/>
              </a:p>
            </p:txBody>
          </p:sp>
          <p:sp>
            <p:nvSpPr>
              <p:cNvPr id="2384" name="Oval 348"/>
              <p:cNvSpPr>
                <a:spLocks noChangeArrowheads="1"/>
              </p:cNvSpPr>
              <p:nvPr/>
            </p:nvSpPr>
            <p:spPr bwMode="auto">
              <a:xfrm>
                <a:off x="1283" y="1803"/>
                <a:ext cx="92" cy="36"/>
              </a:xfrm>
              <a:prstGeom prst="ellipse">
                <a:avLst/>
              </a:prstGeom>
              <a:solidFill>
                <a:srgbClr val="FFFFFF"/>
              </a:solidFill>
              <a:ln w="14288">
                <a:solidFill>
                  <a:srgbClr val="000000"/>
                </a:solidFill>
                <a:round/>
                <a:headEnd/>
                <a:tailEnd/>
              </a:ln>
            </p:spPr>
            <p:txBody>
              <a:bodyPr/>
              <a:lstStyle/>
              <a:p>
                <a:endParaRPr lang="zh-CN" altLang="en-US"/>
              </a:p>
            </p:txBody>
          </p:sp>
          <p:sp>
            <p:nvSpPr>
              <p:cNvPr id="2385" name="Oval 349"/>
              <p:cNvSpPr>
                <a:spLocks noChangeArrowheads="1"/>
              </p:cNvSpPr>
              <p:nvPr/>
            </p:nvSpPr>
            <p:spPr bwMode="auto">
              <a:xfrm>
                <a:off x="1326" y="1847"/>
                <a:ext cx="42" cy="13"/>
              </a:xfrm>
              <a:prstGeom prst="ellipse">
                <a:avLst/>
              </a:prstGeom>
              <a:solidFill>
                <a:srgbClr val="FFFFFF"/>
              </a:solidFill>
              <a:ln w="14288">
                <a:solidFill>
                  <a:srgbClr val="000000"/>
                </a:solidFill>
                <a:round/>
                <a:headEnd/>
                <a:tailEnd/>
              </a:ln>
            </p:spPr>
            <p:txBody>
              <a:bodyPr/>
              <a:lstStyle/>
              <a:p>
                <a:endParaRPr lang="zh-CN" altLang="en-US"/>
              </a:p>
            </p:txBody>
          </p:sp>
        </p:grpSp>
        <p:sp>
          <p:nvSpPr>
            <p:cNvPr id="2386" name="Rectangle 351"/>
            <p:cNvSpPr>
              <a:spLocks noChangeArrowheads="1"/>
            </p:cNvSpPr>
            <p:nvPr/>
          </p:nvSpPr>
          <p:spPr bwMode="auto">
            <a:xfrm>
              <a:off x="1523044" y="2268538"/>
              <a:ext cx="7146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结算和支付</a:t>
              </a:r>
              <a:endParaRPr lang="zh-CN" altLang="en-US"/>
            </a:p>
          </p:txBody>
        </p:sp>
        <p:sp>
          <p:nvSpPr>
            <p:cNvPr id="2387" name="Rectangle 352"/>
            <p:cNvSpPr>
              <a:spLocks noChangeArrowheads="1"/>
            </p:cNvSpPr>
            <p:nvPr/>
          </p:nvSpPr>
          <p:spPr bwMode="auto">
            <a:xfrm>
              <a:off x="1724754" y="2462213"/>
              <a:ext cx="2858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信息</a:t>
              </a:r>
              <a:endParaRPr lang="zh-CN" altLang="en-US"/>
            </a:p>
          </p:txBody>
        </p:sp>
        <p:grpSp>
          <p:nvGrpSpPr>
            <p:cNvPr id="2388" name="Group 369"/>
            <p:cNvGrpSpPr>
              <a:grpSpLocks/>
            </p:cNvGrpSpPr>
            <p:nvPr/>
          </p:nvGrpSpPr>
          <p:grpSpPr bwMode="auto">
            <a:xfrm>
              <a:off x="3133725" y="3530600"/>
              <a:ext cx="1433513" cy="1049338"/>
              <a:chOff x="1974" y="2224"/>
              <a:chExt cx="903" cy="661"/>
            </a:xfrm>
          </p:grpSpPr>
          <p:sp>
            <p:nvSpPr>
              <p:cNvPr id="2389" name="Freeform 353"/>
              <p:cNvSpPr>
                <a:spLocks/>
              </p:cNvSpPr>
              <p:nvPr/>
            </p:nvSpPr>
            <p:spPr bwMode="auto">
              <a:xfrm>
                <a:off x="1974" y="2491"/>
                <a:ext cx="890" cy="394"/>
              </a:xfrm>
              <a:custGeom>
                <a:avLst/>
                <a:gdLst>
                  <a:gd name="T0" fmla="*/ 34 w 375"/>
                  <a:gd name="T1" fmla="*/ 63 h 190"/>
                  <a:gd name="T2" fmla="*/ 0 w 375"/>
                  <a:gd name="T3" fmla="*/ 89 h 190"/>
                  <a:gd name="T4" fmla="*/ 19 w 375"/>
                  <a:gd name="T5" fmla="*/ 112 h 190"/>
                  <a:gd name="T6" fmla="*/ 18 w 375"/>
                  <a:gd name="T7" fmla="*/ 111 h 190"/>
                  <a:gd name="T8" fmla="*/ 8 w 375"/>
                  <a:gd name="T9" fmla="*/ 129 h 190"/>
                  <a:gd name="T10" fmla="*/ 46 w 375"/>
                  <a:gd name="T11" fmla="*/ 155 h 190"/>
                  <a:gd name="T12" fmla="*/ 51 w 375"/>
                  <a:gd name="T13" fmla="*/ 155 h 190"/>
                  <a:gd name="T14" fmla="*/ 50 w 375"/>
                  <a:gd name="T15" fmla="*/ 155 h 190"/>
                  <a:gd name="T16" fmla="*/ 108 w 375"/>
                  <a:gd name="T17" fmla="*/ 179 h 190"/>
                  <a:gd name="T18" fmla="*/ 143 w 375"/>
                  <a:gd name="T19" fmla="*/ 172 h 190"/>
                  <a:gd name="T20" fmla="*/ 143 w 375"/>
                  <a:gd name="T21" fmla="*/ 172 h 190"/>
                  <a:gd name="T22" fmla="*/ 192 w 375"/>
                  <a:gd name="T23" fmla="*/ 190 h 190"/>
                  <a:gd name="T24" fmla="*/ 248 w 375"/>
                  <a:gd name="T25" fmla="*/ 161 h 190"/>
                  <a:gd name="T26" fmla="*/ 248 w 375"/>
                  <a:gd name="T27" fmla="*/ 161 h 190"/>
                  <a:gd name="T28" fmla="*/ 274 w 375"/>
                  <a:gd name="T29" fmla="*/ 167 h 190"/>
                  <a:gd name="T30" fmla="*/ 325 w 375"/>
                  <a:gd name="T31" fmla="*/ 132 h 190"/>
                  <a:gd name="T32" fmla="*/ 324 w 375"/>
                  <a:gd name="T33" fmla="*/ 132 h 190"/>
                  <a:gd name="T34" fmla="*/ 375 w 375"/>
                  <a:gd name="T35" fmla="*/ 92 h 190"/>
                  <a:gd name="T36" fmla="*/ 363 w 375"/>
                  <a:gd name="T37" fmla="*/ 67 h 190"/>
                  <a:gd name="T38" fmla="*/ 363 w 375"/>
                  <a:gd name="T39" fmla="*/ 67 h 190"/>
                  <a:gd name="T40" fmla="*/ 366 w 375"/>
                  <a:gd name="T41" fmla="*/ 55 h 190"/>
                  <a:gd name="T42" fmla="*/ 332 w 375"/>
                  <a:gd name="T43" fmla="*/ 24 h 190"/>
                  <a:gd name="T44" fmla="*/ 332 w 375"/>
                  <a:gd name="T45" fmla="*/ 24 h 190"/>
                  <a:gd name="T46" fmla="*/ 291 w 375"/>
                  <a:gd name="T47" fmla="*/ 0 h 190"/>
                  <a:gd name="T48" fmla="*/ 259 w 375"/>
                  <a:gd name="T49" fmla="*/ 10 h 190"/>
                  <a:gd name="T50" fmla="*/ 259 w 375"/>
                  <a:gd name="T51" fmla="*/ 10 h 190"/>
                  <a:gd name="T52" fmla="*/ 229 w 375"/>
                  <a:gd name="T53" fmla="*/ 0 h 190"/>
                  <a:gd name="T54" fmla="*/ 195 w 375"/>
                  <a:gd name="T55" fmla="*/ 14 h 190"/>
                  <a:gd name="T56" fmla="*/ 195 w 375"/>
                  <a:gd name="T57" fmla="*/ 15 h 190"/>
                  <a:gd name="T58" fmla="*/ 162 w 375"/>
                  <a:gd name="T59" fmla="*/ 6 h 190"/>
                  <a:gd name="T60" fmla="*/ 122 w 375"/>
                  <a:gd name="T61" fmla="*/ 23 h 190"/>
                  <a:gd name="T62" fmla="*/ 121 w 375"/>
                  <a:gd name="T63" fmla="*/ 23 h 190"/>
                  <a:gd name="T64" fmla="*/ 92 w 375"/>
                  <a:gd name="T65" fmla="*/ 17 h 190"/>
                  <a:gd name="T66" fmla="*/ 33 w 375"/>
                  <a:gd name="T67" fmla="*/ 58 h 190"/>
                  <a:gd name="T68" fmla="*/ 34 w 375"/>
                  <a:gd name="T69" fmla="*/ 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5" h="190">
                    <a:moveTo>
                      <a:pt x="34" y="63"/>
                    </a:moveTo>
                    <a:cubicBezTo>
                      <a:pt x="15" y="65"/>
                      <a:pt x="0" y="76"/>
                      <a:pt x="0" y="89"/>
                    </a:cubicBezTo>
                    <a:cubicBezTo>
                      <a:pt x="0" y="98"/>
                      <a:pt x="7" y="107"/>
                      <a:pt x="19" y="112"/>
                    </a:cubicBezTo>
                    <a:lnTo>
                      <a:pt x="18" y="111"/>
                    </a:lnTo>
                    <a:cubicBezTo>
                      <a:pt x="12" y="116"/>
                      <a:pt x="8" y="123"/>
                      <a:pt x="8" y="129"/>
                    </a:cubicBezTo>
                    <a:cubicBezTo>
                      <a:pt x="8" y="144"/>
                      <a:pt x="25" y="155"/>
                      <a:pt x="46" y="155"/>
                    </a:cubicBezTo>
                    <a:cubicBezTo>
                      <a:pt x="48" y="155"/>
                      <a:pt x="49" y="155"/>
                      <a:pt x="51" y="155"/>
                    </a:cubicBezTo>
                    <a:lnTo>
                      <a:pt x="50" y="155"/>
                    </a:lnTo>
                    <a:cubicBezTo>
                      <a:pt x="62" y="170"/>
                      <a:pt x="84" y="179"/>
                      <a:pt x="108" y="179"/>
                    </a:cubicBezTo>
                    <a:cubicBezTo>
                      <a:pt x="121" y="179"/>
                      <a:pt x="133" y="176"/>
                      <a:pt x="143" y="172"/>
                    </a:cubicBezTo>
                    <a:lnTo>
                      <a:pt x="143" y="172"/>
                    </a:lnTo>
                    <a:cubicBezTo>
                      <a:pt x="154" y="183"/>
                      <a:pt x="172" y="190"/>
                      <a:pt x="192" y="190"/>
                    </a:cubicBezTo>
                    <a:cubicBezTo>
                      <a:pt x="217" y="190"/>
                      <a:pt x="240" y="178"/>
                      <a:pt x="248" y="161"/>
                    </a:cubicBezTo>
                    <a:lnTo>
                      <a:pt x="248" y="161"/>
                    </a:lnTo>
                    <a:cubicBezTo>
                      <a:pt x="256" y="165"/>
                      <a:pt x="265" y="167"/>
                      <a:pt x="274" y="167"/>
                    </a:cubicBezTo>
                    <a:cubicBezTo>
                      <a:pt x="302" y="167"/>
                      <a:pt x="324" y="151"/>
                      <a:pt x="325" y="132"/>
                    </a:cubicBezTo>
                    <a:lnTo>
                      <a:pt x="324" y="132"/>
                    </a:lnTo>
                    <a:cubicBezTo>
                      <a:pt x="353" y="129"/>
                      <a:pt x="375" y="112"/>
                      <a:pt x="375" y="92"/>
                    </a:cubicBezTo>
                    <a:cubicBezTo>
                      <a:pt x="375" y="83"/>
                      <a:pt x="371" y="74"/>
                      <a:pt x="363" y="67"/>
                    </a:cubicBezTo>
                    <a:lnTo>
                      <a:pt x="363" y="67"/>
                    </a:lnTo>
                    <a:cubicBezTo>
                      <a:pt x="365" y="63"/>
                      <a:pt x="366" y="59"/>
                      <a:pt x="366" y="55"/>
                    </a:cubicBezTo>
                    <a:cubicBezTo>
                      <a:pt x="366" y="40"/>
                      <a:pt x="352" y="28"/>
                      <a:pt x="332" y="24"/>
                    </a:cubicBezTo>
                    <a:lnTo>
                      <a:pt x="332" y="24"/>
                    </a:lnTo>
                    <a:cubicBezTo>
                      <a:pt x="329" y="10"/>
                      <a:pt x="311" y="0"/>
                      <a:pt x="291" y="0"/>
                    </a:cubicBezTo>
                    <a:cubicBezTo>
                      <a:pt x="279" y="0"/>
                      <a:pt x="267" y="4"/>
                      <a:pt x="259" y="10"/>
                    </a:cubicBezTo>
                    <a:lnTo>
                      <a:pt x="259" y="10"/>
                    </a:lnTo>
                    <a:cubicBezTo>
                      <a:pt x="252" y="4"/>
                      <a:pt x="241" y="0"/>
                      <a:pt x="229" y="0"/>
                    </a:cubicBezTo>
                    <a:cubicBezTo>
                      <a:pt x="214" y="0"/>
                      <a:pt x="201" y="6"/>
                      <a:pt x="195" y="14"/>
                    </a:cubicBezTo>
                    <a:lnTo>
                      <a:pt x="195" y="15"/>
                    </a:lnTo>
                    <a:cubicBezTo>
                      <a:pt x="186" y="9"/>
                      <a:pt x="175" y="6"/>
                      <a:pt x="162" y="6"/>
                    </a:cubicBezTo>
                    <a:cubicBezTo>
                      <a:pt x="145" y="6"/>
                      <a:pt x="130" y="12"/>
                      <a:pt x="122" y="23"/>
                    </a:cubicBezTo>
                    <a:lnTo>
                      <a:pt x="121" y="23"/>
                    </a:lnTo>
                    <a:cubicBezTo>
                      <a:pt x="112" y="19"/>
                      <a:pt x="102" y="17"/>
                      <a:pt x="92" y="17"/>
                    </a:cubicBezTo>
                    <a:cubicBezTo>
                      <a:pt x="59" y="17"/>
                      <a:pt x="33" y="35"/>
                      <a:pt x="33" y="58"/>
                    </a:cubicBezTo>
                    <a:cubicBezTo>
                      <a:pt x="33" y="60"/>
                      <a:pt x="33" y="61"/>
                      <a:pt x="34"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90" name="Freeform 354"/>
              <p:cNvSpPr>
                <a:spLocks/>
              </p:cNvSpPr>
              <p:nvPr/>
            </p:nvSpPr>
            <p:spPr bwMode="auto">
              <a:xfrm>
                <a:off x="1974" y="2491"/>
                <a:ext cx="890" cy="394"/>
              </a:xfrm>
              <a:custGeom>
                <a:avLst/>
                <a:gdLst>
                  <a:gd name="T0" fmla="*/ 34 w 375"/>
                  <a:gd name="T1" fmla="*/ 63 h 190"/>
                  <a:gd name="T2" fmla="*/ 0 w 375"/>
                  <a:gd name="T3" fmla="*/ 89 h 190"/>
                  <a:gd name="T4" fmla="*/ 19 w 375"/>
                  <a:gd name="T5" fmla="*/ 112 h 190"/>
                  <a:gd name="T6" fmla="*/ 18 w 375"/>
                  <a:gd name="T7" fmla="*/ 111 h 190"/>
                  <a:gd name="T8" fmla="*/ 8 w 375"/>
                  <a:gd name="T9" fmla="*/ 129 h 190"/>
                  <a:gd name="T10" fmla="*/ 46 w 375"/>
                  <a:gd name="T11" fmla="*/ 155 h 190"/>
                  <a:gd name="T12" fmla="*/ 51 w 375"/>
                  <a:gd name="T13" fmla="*/ 155 h 190"/>
                  <a:gd name="T14" fmla="*/ 50 w 375"/>
                  <a:gd name="T15" fmla="*/ 155 h 190"/>
                  <a:gd name="T16" fmla="*/ 108 w 375"/>
                  <a:gd name="T17" fmla="*/ 179 h 190"/>
                  <a:gd name="T18" fmla="*/ 143 w 375"/>
                  <a:gd name="T19" fmla="*/ 172 h 190"/>
                  <a:gd name="T20" fmla="*/ 143 w 375"/>
                  <a:gd name="T21" fmla="*/ 172 h 190"/>
                  <a:gd name="T22" fmla="*/ 192 w 375"/>
                  <a:gd name="T23" fmla="*/ 190 h 190"/>
                  <a:gd name="T24" fmla="*/ 248 w 375"/>
                  <a:gd name="T25" fmla="*/ 161 h 190"/>
                  <a:gd name="T26" fmla="*/ 248 w 375"/>
                  <a:gd name="T27" fmla="*/ 161 h 190"/>
                  <a:gd name="T28" fmla="*/ 274 w 375"/>
                  <a:gd name="T29" fmla="*/ 167 h 190"/>
                  <a:gd name="T30" fmla="*/ 325 w 375"/>
                  <a:gd name="T31" fmla="*/ 132 h 190"/>
                  <a:gd name="T32" fmla="*/ 324 w 375"/>
                  <a:gd name="T33" fmla="*/ 132 h 190"/>
                  <a:gd name="T34" fmla="*/ 375 w 375"/>
                  <a:gd name="T35" fmla="*/ 92 h 190"/>
                  <a:gd name="T36" fmla="*/ 363 w 375"/>
                  <a:gd name="T37" fmla="*/ 67 h 190"/>
                  <a:gd name="T38" fmla="*/ 363 w 375"/>
                  <a:gd name="T39" fmla="*/ 67 h 190"/>
                  <a:gd name="T40" fmla="*/ 366 w 375"/>
                  <a:gd name="T41" fmla="*/ 55 h 190"/>
                  <a:gd name="T42" fmla="*/ 332 w 375"/>
                  <a:gd name="T43" fmla="*/ 24 h 190"/>
                  <a:gd name="T44" fmla="*/ 332 w 375"/>
                  <a:gd name="T45" fmla="*/ 24 h 190"/>
                  <a:gd name="T46" fmla="*/ 291 w 375"/>
                  <a:gd name="T47" fmla="*/ 0 h 190"/>
                  <a:gd name="T48" fmla="*/ 259 w 375"/>
                  <a:gd name="T49" fmla="*/ 10 h 190"/>
                  <a:gd name="T50" fmla="*/ 259 w 375"/>
                  <a:gd name="T51" fmla="*/ 10 h 190"/>
                  <a:gd name="T52" fmla="*/ 229 w 375"/>
                  <a:gd name="T53" fmla="*/ 0 h 190"/>
                  <a:gd name="T54" fmla="*/ 195 w 375"/>
                  <a:gd name="T55" fmla="*/ 14 h 190"/>
                  <a:gd name="T56" fmla="*/ 195 w 375"/>
                  <a:gd name="T57" fmla="*/ 15 h 190"/>
                  <a:gd name="T58" fmla="*/ 162 w 375"/>
                  <a:gd name="T59" fmla="*/ 6 h 190"/>
                  <a:gd name="T60" fmla="*/ 122 w 375"/>
                  <a:gd name="T61" fmla="*/ 23 h 190"/>
                  <a:gd name="T62" fmla="*/ 121 w 375"/>
                  <a:gd name="T63" fmla="*/ 23 h 190"/>
                  <a:gd name="T64" fmla="*/ 92 w 375"/>
                  <a:gd name="T65" fmla="*/ 17 h 190"/>
                  <a:gd name="T66" fmla="*/ 33 w 375"/>
                  <a:gd name="T67" fmla="*/ 58 h 190"/>
                  <a:gd name="T68" fmla="*/ 34 w 375"/>
                  <a:gd name="T69" fmla="*/ 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5" h="190">
                    <a:moveTo>
                      <a:pt x="34" y="63"/>
                    </a:moveTo>
                    <a:cubicBezTo>
                      <a:pt x="15" y="65"/>
                      <a:pt x="0" y="76"/>
                      <a:pt x="0" y="89"/>
                    </a:cubicBezTo>
                    <a:cubicBezTo>
                      <a:pt x="0" y="98"/>
                      <a:pt x="7" y="107"/>
                      <a:pt x="19" y="112"/>
                    </a:cubicBezTo>
                    <a:lnTo>
                      <a:pt x="18" y="111"/>
                    </a:lnTo>
                    <a:cubicBezTo>
                      <a:pt x="12" y="116"/>
                      <a:pt x="8" y="123"/>
                      <a:pt x="8" y="129"/>
                    </a:cubicBezTo>
                    <a:cubicBezTo>
                      <a:pt x="8" y="144"/>
                      <a:pt x="25" y="155"/>
                      <a:pt x="46" y="155"/>
                    </a:cubicBezTo>
                    <a:cubicBezTo>
                      <a:pt x="48" y="155"/>
                      <a:pt x="49" y="155"/>
                      <a:pt x="51" y="155"/>
                    </a:cubicBezTo>
                    <a:lnTo>
                      <a:pt x="50" y="155"/>
                    </a:lnTo>
                    <a:cubicBezTo>
                      <a:pt x="62" y="170"/>
                      <a:pt x="84" y="179"/>
                      <a:pt x="108" y="179"/>
                    </a:cubicBezTo>
                    <a:cubicBezTo>
                      <a:pt x="121" y="179"/>
                      <a:pt x="133" y="176"/>
                      <a:pt x="143" y="172"/>
                    </a:cubicBezTo>
                    <a:lnTo>
                      <a:pt x="143" y="172"/>
                    </a:lnTo>
                    <a:cubicBezTo>
                      <a:pt x="154" y="183"/>
                      <a:pt x="172" y="190"/>
                      <a:pt x="192" y="190"/>
                    </a:cubicBezTo>
                    <a:cubicBezTo>
                      <a:pt x="217" y="190"/>
                      <a:pt x="240" y="178"/>
                      <a:pt x="248" y="161"/>
                    </a:cubicBezTo>
                    <a:lnTo>
                      <a:pt x="248" y="161"/>
                    </a:lnTo>
                    <a:cubicBezTo>
                      <a:pt x="256" y="165"/>
                      <a:pt x="265" y="167"/>
                      <a:pt x="274" y="167"/>
                    </a:cubicBezTo>
                    <a:cubicBezTo>
                      <a:pt x="302" y="167"/>
                      <a:pt x="324" y="151"/>
                      <a:pt x="325" y="132"/>
                    </a:cubicBezTo>
                    <a:lnTo>
                      <a:pt x="324" y="132"/>
                    </a:lnTo>
                    <a:cubicBezTo>
                      <a:pt x="353" y="129"/>
                      <a:pt x="375" y="112"/>
                      <a:pt x="375" y="92"/>
                    </a:cubicBezTo>
                    <a:cubicBezTo>
                      <a:pt x="375" y="83"/>
                      <a:pt x="371" y="74"/>
                      <a:pt x="363" y="67"/>
                    </a:cubicBezTo>
                    <a:lnTo>
                      <a:pt x="363" y="67"/>
                    </a:lnTo>
                    <a:cubicBezTo>
                      <a:pt x="365" y="63"/>
                      <a:pt x="366" y="59"/>
                      <a:pt x="366" y="55"/>
                    </a:cubicBezTo>
                    <a:cubicBezTo>
                      <a:pt x="366" y="40"/>
                      <a:pt x="352" y="28"/>
                      <a:pt x="332" y="24"/>
                    </a:cubicBezTo>
                    <a:lnTo>
                      <a:pt x="332" y="24"/>
                    </a:lnTo>
                    <a:cubicBezTo>
                      <a:pt x="329" y="10"/>
                      <a:pt x="311" y="0"/>
                      <a:pt x="291" y="0"/>
                    </a:cubicBezTo>
                    <a:cubicBezTo>
                      <a:pt x="279" y="0"/>
                      <a:pt x="267" y="4"/>
                      <a:pt x="259" y="10"/>
                    </a:cubicBezTo>
                    <a:lnTo>
                      <a:pt x="259" y="10"/>
                    </a:lnTo>
                    <a:cubicBezTo>
                      <a:pt x="252" y="4"/>
                      <a:pt x="241" y="0"/>
                      <a:pt x="229" y="0"/>
                    </a:cubicBezTo>
                    <a:cubicBezTo>
                      <a:pt x="214" y="0"/>
                      <a:pt x="201" y="6"/>
                      <a:pt x="195" y="14"/>
                    </a:cubicBezTo>
                    <a:lnTo>
                      <a:pt x="195" y="15"/>
                    </a:lnTo>
                    <a:cubicBezTo>
                      <a:pt x="186" y="9"/>
                      <a:pt x="175" y="6"/>
                      <a:pt x="162" y="6"/>
                    </a:cubicBezTo>
                    <a:cubicBezTo>
                      <a:pt x="145" y="6"/>
                      <a:pt x="130" y="12"/>
                      <a:pt x="122" y="23"/>
                    </a:cubicBezTo>
                    <a:lnTo>
                      <a:pt x="121" y="23"/>
                    </a:lnTo>
                    <a:cubicBezTo>
                      <a:pt x="112" y="19"/>
                      <a:pt x="102" y="17"/>
                      <a:pt x="92" y="17"/>
                    </a:cubicBezTo>
                    <a:cubicBezTo>
                      <a:pt x="59" y="17"/>
                      <a:pt x="33" y="35"/>
                      <a:pt x="33" y="58"/>
                    </a:cubicBezTo>
                    <a:cubicBezTo>
                      <a:pt x="33" y="60"/>
                      <a:pt x="33" y="61"/>
                      <a:pt x="34" y="63"/>
                    </a:cubicBezTo>
                    <a:close/>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91" name="Freeform 355"/>
              <p:cNvSpPr>
                <a:spLocks/>
              </p:cNvSpPr>
              <p:nvPr/>
            </p:nvSpPr>
            <p:spPr bwMode="auto">
              <a:xfrm>
                <a:off x="2019" y="2723"/>
                <a:ext cx="52" cy="6"/>
              </a:xfrm>
              <a:custGeom>
                <a:avLst/>
                <a:gdLst>
                  <a:gd name="T0" fmla="*/ 0 w 22"/>
                  <a:gd name="T1" fmla="*/ 0 h 3"/>
                  <a:gd name="T2" fmla="*/ 19 w 22"/>
                  <a:gd name="T3" fmla="*/ 3 h 3"/>
                  <a:gd name="T4" fmla="*/ 22 w 22"/>
                  <a:gd name="T5" fmla="*/ 3 h 3"/>
                </a:gdLst>
                <a:ahLst/>
                <a:cxnLst>
                  <a:cxn ang="0">
                    <a:pos x="T0" y="T1"/>
                  </a:cxn>
                  <a:cxn ang="0">
                    <a:pos x="T2" y="T3"/>
                  </a:cxn>
                  <a:cxn ang="0">
                    <a:pos x="T4" y="T5"/>
                  </a:cxn>
                </a:cxnLst>
                <a:rect l="0" t="0" r="r" b="b"/>
                <a:pathLst>
                  <a:path w="22" h="3">
                    <a:moveTo>
                      <a:pt x="0" y="0"/>
                    </a:moveTo>
                    <a:cubicBezTo>
                      <a:pt x="5" y="2"/>
                      <a:pt x="12" y="3"/>
                      <a:pt x="19" y="3"/>
                    </a:cubicBezTo>
                    <a:cubicBezTo>
                      <a:pt x="20" y="3"/>
                      <a:pt x="21" y="3"/>
                      <a:pt x="22" y="3"/>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92" name="Freeform 356"/>
              <p:cNvSpPr>
                <a:spLocks/>
              </p:cNvSpPr>
              <p:nvPr/>
            </p:nvSpPr>
            <p:spPr bwMode="auto">
              <a:xfrm>
                <a:off x="2095" y="2808"/>
                <a:ext cx="22" cy="4"/>
              </a:xfrm>
              <a:custGeom>
                <a:avLst/>
                <a:gdLst>
                  <a:gd name="T0" fmla="*/ 0 w 9"/>
                  <a:gd name="T1" fmla="*/ 2 h 2"/>
                  <a:gd name="T2" fmla="*/ 9 w 9"/>
                  <a:gd name="T3" fmla="*/ 0 h 2"/>
                </a:gdLst>
                <a:ahLst/>
                <a:cxnLst>
                  <a:cxn ang="0">
                    <a:pos x="T0" y="T1"/>
                  </a:cxn>
                  <a:cxn ang="0">
                    <a:pos x="T2" y="T3"/>
                  </a:cxn>
                </a:cxnLst>
                <a:rect l="0" t="0" r="r" b="b"/>
                <a:pathLst>
                  <a:path w="9" h="2">
                    <a:moveTo>
                      <a:pt x="0" y="2"/>
                    </a:moveTo>
                    <a:cubicBezTo>
                      <a:pt x="3" y="2"/>
                      <a:pt x="6" y="1"/>
                      <a:pt x="9"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93" name="Freeform 357"/>
              <p:cNvSpPr>
                <a:spLocks/>
              </p:cNvSpPr>
              <p:nvPr/>
            </p:nvSpPr>
            <p:spPr bwMode="auto">
              <a:xfrm>
                <a:off x="2299" y="2831"/>
                <a:ext cx="15" cy="17"/>
              </a:xfrm>
              <a:custGeom>
                <a:avLst/>
                <a:gdLst>
                  <a:gd name="T0" fmla="*/ 0 w 6"/>
                  <a:gd name="T1" fmla="*/ 0 h 8"/>
                  <a:gd name="T2" fmla="*/ 6 w 6"/>
                  <a:gd name="T3" fmla="*/ 8 h 8"/>
                </a:gdLst>
                <a:ahLst/>
                <a:cxnLst>
                  <a:cxn ang="0">
                    <a:pos x="T0" y="T1"/>
                  </a:cxn>
                  <a:cxn ang="0">
                    <a:pos x="T2" y="T3"/>
                  </a:cxn>
                </a:cxnLst>
                <a:rect l="0" t="0" r="r" b="b"/>
                <a:pathLst>
                  <a:path w="6" h="8">
                    <a:moveTo>
                      <a:pt x="0" y="0"/>
                    </a:moveTo>
                    <a:cubicBezTo>
                      <a:pt x="2" y="3"/>
                      <a:pt x="4" y="6"/>
                      <a:pt x="6" y="8"/>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94" name="Freeform 358"/>
              <p:cNvSpPr>
                <a:spLocks/>
              </p:cNvSpPr>
              <p:nvPr/>
            </p:nvSpPr>
            <p:spPr bwMode="auto">
              <a:xfrm>
                <a:off x="2563" y="2808"/>
                <a:ext cx="4" cy="17"/>
              </a:xfrm>
              <a:custGeom>
                <a:avLst/>
                <a:gdLst>
                  <a:gd name="T0" fmla="*/ 0 w 2"/>
                  <a:gd name="T1" fmla="*/ 8 h 8"/>
                  <a:gd name="T2" fmla="*/ 2 w 2"/>
                  <a:gd name="T3" fmla="*/ 0 h 8"/>
                </a:gdLst>
                <a:ahLst/>
                <a:cxnLst>
                  <a:cxn ang="0">
                    <a:pos x="T0" y="T1"/>
                  </a:cxn>
                  <a:cxn ang="0">
                    <a:pos x="T2" y="T3"/>
                  </a:cxn>
                </a:cxnLst>
                <a:rect l="0" t="0" r="r" b="b"/>
                <a:pathLst>
                  <a:path w="2" h="8">
                    <a:moveTo>
                      <a:pt x="0" y="8"/>
                    </a:moveTo>
                    <a:cubicBezTo>
                      <a:pt x="1" y="5"/>
                      <a:pt x="2" y="3"/>
                      <a:pt x="2"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95" name="Freeform 359"/>
              <p:cNvSpPr>
                <a:spLocks/>
              </p:cNvSpPr>
              <p:nvPr/>
            </p:nvSpPr>
            <p:spPr bwMode="auto">
              <a:xfrm>
                <a:off x="2677" y="2700"/>
                <a:ext cx="68" cy="65"/>
              </a:xfrm>
              <a:custGeom>
                <a:avLst/>
                <a:gdLst>
                  <a:gd name="T0" fmla="*/ 29 w 29"/>
                  <a:gd name="T1" fmla="*/ 31 h 31"/>
                  <a:gd name="T2" fmla="*/ 29 w 29"/>
                  <a:gd name="T3" fmla="*/ 31 h 31"/>
                  <a:gd name="T4" fmla="*/ 0 w 29"/>
                  <a:gd name="T5" fmla="*/ 0 h 31"/>
                </a:gdLst>
                <a:ahLst/>
                <a:cxnLst>
                  <a:cxn ang="0">
                    <a:pos x="T0" y="T1"/>
                  </a:cxn>
                  <a:cxn ang="0">
                    <a:pos x="T2" y="T3"/>
                  </a:cxn>
                  <a:cxn ang="0">
                    <a:pos x="T4" y="T5"/>
                  </a:cxn>
                </a:cxnLst>
                <a:rect l="0" t="0" r="r" b="b"/>
                <a:pathLst>
                  <a:path w="29" h="31">
                    <a:moveTo>
                      <a:pt x="29" y="31"/>
                    </a:moveTo>
                    <a:cubicBezTo>
                      <a:pt x="29" y="31"/>
                      <a:pt x="29" y="31"/>
                      <a:pt x="29" y="31"/>
                    </a:cubicBezTo>
                    <a:cubicBezTo>
                      <a:pt x="29" y="18"/>
                      <a:pt x="18" y="6"/>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96" name="Freeform 360"/>
              <p:cNvSpPr>
                <a:spLocks/>
              </p:cNvSpPr>
              <p:nvPr/>
            </p:nvSpPr>
            <p:spPr bwMode="auto">
              <a:xfrm>
                <a:off x="2805" y="2630"/>
                <a:ext cx="30" cy="25"/>
              </a:xfrm>
              <a:custGeom>
                <a:avLst/>
                <a:gdLst>
                  <a:gd name="T0" fmla="*/ 0 w 13"/>
                  <a:gd name="T1" fmla="*/ 12 h 12"/>
                  <a:gd name="T2" fmla="*/ 13 w 13"/>
                  <a:gd name="T3" fmla="*/ 0 h 12"/>
                </a:gdLst>
                <a:ahLst/>
                <a:cxnLst>
                  <a:cxn ang="0">
                    <a:pos x="T0" y="T1"/>
                  </a:cxn>
                  <a:cxn ang="0">
                    <a:pos x="T2" y="T3"/>
                  </a:cxn>
                </a:cxnLst>
                <a:rect l="0" t="0" r="r" b="b"/>
                <a:pathLst>
                  <a:path w="13" h="12">
                    <a:moveTo>
                      <a:pt x="0" y="12"/>
                    </a:moveTo>
                    <a:cubicBezTo>
                      <a:pt x="6" y="9"/>
                      <a:pt x="10" y="5"/>
                      <a:pt x="13"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97" name="Freeform 361"/>
              <p:cNvSpPr>
                <a:spLocks/>
              </p:cNvSpPr>
              <p:nvPr/>
            </p:nvSpPr>
            <p:spPr bwMode="auto">
              <a:xfrm>
                <a:off x="2762" y="2541"/>
                <a:ext cx="2" cy="10"/>
              </a:xfrm>
              <a:custGeom>
                <a:avLst/>
                <a:gdLst>
                  <a:gd name="T0" fmla="*/ 1 w 1"/>
                  <a:gd name="T1" fmla="*/ 5 h 5"/>
                  <a:gd name="T2" fmla="*/ 1 w 1"/>
                  <a:gd name="T3" fmla="*/ 5 h 5"/>
                  <a:gd name="T4" fmla="*/ 0 w 1"/>
                  <a:gd name="T5" fmla="*/ 0 h 5"/>
                </a:gdLst>
                <a:ahLst/>
                <a:cxnLst>
                  <a:cxn ang="0">
                    <a:pos x="T0" y="T1"/>
                  </a:cxn>
                  <a:cxn ang="0">
                    <a:pos x="T2" y="T3"/>
                  </a:cxn>
                  <a:cxn ang="0">
                    <a:pos x="T4" y="T5"/>
                  </a:cxn>
                </a:cxnLst>
                <a:rect l="0" t="0" r="r" b="b"/>
                <a:pathLst>
                  <a:path w="1" h="5">
                    <a:moveTo>
                      <a:pt x="1" y="5"/>
                    </a:moveTo>
                    <a:cubicBezTo>
                      <a:pt x="1" y="5"/>
                      <a:pt x="1" y="5"/>
                      <a:pt x="1" y="5"/>
                    </a:cubicBezTo>
                    <a:cubicBezTo>
                      <a:pt x="1" y="3"/>
                      <a:pt x="1" y="2"/>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98" name="Freeform 362"/>
              <p:cNvSpPr>
                <a:spLocks/>
              </p:cNvSpPr>
              <p:nvPr/>
            </p:nvSpPr>
            <p:spPr bwMode="auto">
              <a:xfrm>
                <a:off x="2572" y="2512"/>
                <a:ext cx="17" cy="14"/>
              </a:xfrm>
              <a:custGeom>
                <a:avLst/>
                <a:gdLst>
                  <a:gd name="T0" fmla="*/ 7 w 7"/>
                  <a:gd name="T1" fmla="*/ 0 h 7"/>
                  <a:gd name="T2" fmla="*/ 0 w 7"/>
                  <a:gd name="T3" fmla="*/ 7 h 7"/>
                </a:gdLst>
                <a:ahLst/>
                <a:cxnLst>
                  <a:cxn ang="0">
                    <a:pos x="T0" y="T1"/>
                  </a:cxn>
                  <a:cxn ang="0">
                    <a:pos x="T2" y="T3"/>
                  </a:cxn>
                </a:cxnLst>
                <a:rect l="0" t="0" r="r" b="b"/>
                <a:pathLst>
                  <a:path w="7" h="7">
                    <a:moveTo>
                      <a:pt x="7" y="0"/>
                    </a:moveTo>
                    <a:cubicBezTo>
                      <a:pt x="4" y="2"/>
                      <a:pt x="2" y="5"/>
                      <a:pt x="0" y="7"/>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99" name="Freeform 363"/>
              <p:cNvSpPr>
                <a:spLocks/>
              </p:cNvSpPr>
              <p:nvPr/>
            </p:nvSpPr>
            <p:spPr bwMode="auto">
              <a:xfrm>
                <a:off x="2430" y="2520"/>
                <a:ext cx="7" cy="15"/>
              </a:xfrm>
              <a:custGeom>
                <a:avLst/>
                <a:gdLst>
                  <a:gd name="T0" fmla="*/ 3 w 3"/>
                  <a:gd name="T1" fmla="*/ 0 h 7"/>
                  <a:gd name="T2" fmla="*/ 0 w 3"/>
                  <a:gd name="T3" fmla="*/ 7 h 7"/>
                </a:gdLst>
                <a:ahLst/>
                <a:cxnLst>
                  <a:cxn ang="0">
                    <a:pos x="T0" y="T1"/>
                  </a:cxn>
                  <a:cxn ang="0">
                    <a:pos x="T2" y="T3"/>
                  </a:cxn>
                </a:cxnLst>
                <a:rect l="0" t="0" r="r" b="b"/>
                <a:pathLst>
                  <a:path w="3" h="7">
                    <a:moveTo>
                      <a:pt x="3" y="0"/>
                    </a:moveTo>
                    <a:cubicBezTo>
                      <a:pt x="1" y="2"/>
                      <a:pt x="0" y="4"/>
                      <a:pt x="0" y="7"/>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00" name="Freeform 364"/>
              <p:cNvSpPr>
                <a:spLocks/>
              </p:cNvSpPr>
              <p:nvPr/>
            </p:nvSpPr>
            <p:spPr bwMode="auto">
              <a:xfrm>
                <a:off x="2261" y="2539"/>
                <a:ext cx="29" cy="12"/>
              </a:xfrm>
              <a:custGeom>
                <a:avLst/>
                <a:gdLst>
                  <a:gd name="T0" fmla="*/ 12 w 12"/>
                  <a:gd name="T1" fmla="*/ 6 h 6"/>
                  <a:gd name="T2" fmla="*/ 0 w 12"/>
                  <a:gd name="T3" fmla="*/ 0 h 6"/>
                </a:gdLst>
                <a:ahLst/>
                <a:cxnLst>
                  <a:cxn ang="0">
                    <a:pos x="T0" y="T1"/>
                  </a:cxn>
                  <a:cxn ang="0">
                    <a:pos x="T2" y="T3"/>
                  </a:cxn>
                </a:cxnLst>
                <a:rect l="0" t="0" r="r" b="b"/>
                <a:pathLst>
                  <a:path w="12" h="6">
                    <a:moveTo>
                      <a:pt x="12" y="6"/>
                    </a:moveTo>
                    <a:cubicBezTo>
                      <a:pt x="8" y="4"/>
                      <a:pt x="5" y="2"/>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01" name="Freeform 365"/>
              <p:cNvSpPr>
                <a:spLocks/>
              </p:cNvSpPr>
              <p:nvPr/>
            </p:nvSpPr>
            <p:spPr bwMode="auto">
              <a:xfrm>
                <a:off x="2055" y="2622"/>
                <a:ext cx="5" cy="12"/>
              </a:xfrm>
              <a:custGeom>
                <a:avLst/>
                <a:gdLst>
                  <a:gd name="T0" fmla="*/ 0 w 2"/>
                  <a:gd name="T1" fmla="*/ 0 h 6"/>
                  <a:gd name="T2" fmla="*/ 2 w 2"/>
                  <a:gd name="T3" fmla="*/ 6 h 6"/>
                </a:gdLst>
                <a:ahLst/>
                <a:cxnLst>
                  <a:cxn ang="0">
                    <a:pos x="T0" y="T1"/>
                  </a:cxn>
                  <a:cxn ang="0">
                    <a:pos x="T2" y="T3"/>
                  </a:cxn>
                </a:cxnLst>
                <a:rect l="0" t="0" r="r" b="b"/>
                <a:pathLst>
                  <a:path w="2" h="6">
                    <a:moveTo>
                      <a:pt x="0" y="0"/>
                    </a:moveTo>
                    <a:cubicBezTo>
                      <a:pt x="0" y="2"/>
                      <a:pt x="1" y="4"/>
                      <a:pt x="2" y="6"/>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02" name="Oval 366"/>
              <p:cNvSpPr>
                <a:spLocks noChangeArrowheads="1"/>
              </p:cNvSpPr>
              <p:nvPr/>
            </p:nvSpPr>
            <p:spPr bwMode="auto">
              <a:xfrm>
                <a:off x="2605" y="2394"/>
                <a:ext cx="139" cy="56"/>
              </a:xfrm>
              <a:prstGeom prst="ellipse">
                <a:avLst/>
              </a:prstGeom>
              <a:solidFill>
                <a:srgbClr val="FFFFFF"/>
              </a:solidFill>
              <a:ln w="14288">
                <a:solidFill>
                  <a:srgbClr val="000000"/>
                </a:solidFill>
                <a:round/>
                <a:headEnd/>
                <a:tailEnd/>
              </a:ln>
            </p:spPr>
            <p:txBody>
              <a:bodyPr/>
              <a:lstStyle/>
              <a:p>
                <a:endParaRPr lang="zh-CN" altLang="en-US"/>
              </a:p>
            </p:txBody>
          </p:sp>
          <p:sp>
            <p:nvSpPr>
              <p:cNvPr id="2403" name="Oval 367"/>
              <p:cNvSpPr>
                <a:spLocks noChangeArrowheads="1"/>
              </p:cNvSpPr>
              <p:nvPr/>
            </p:nvSpPr>
            <p:spPr bwMode="auto">
              <a:xfrm>
                <a:off x="2728" y="2298"/>
                <a:ext cx="92" cy="36"/>
              </a:xfrm>
              <a:prstGeom prst="ellipse">
                <a:avLst/>
              </a:prstGeom>
              <a:solidFill>
                <a:srgbClr val="FFFFFF"/>
              </a:solidFill>
              <a:ln w="14288">
                <a:solidFill>
                  <a:srgbClr val="000000"/>
                </a:solidFill>
                <a:round/>
                <a:headEnd/>
                <a:tailEnd/>
              </a:ln>
            </p:spPr>
            <p:txBody>
              <a:bodyPr/>
              <a:lstStyle/>
              <a:p>
                <a:endParaRPr lang="zh-CN" altLang="en-US"/>
              </a:p>
            </p:txBody>
          </p:sp>
          <p:sp>
            <p:nvSpPr>
              <p:cNvPr id="2404" name="Oval 368"/>
              <p:cNvSpPr>
                <a:spLocks noChangeArrowheads="1"/>
              </p:cNvSpPr>
              <p:nvPr/>
            </p:nvSpPr>
            <p:spPr bwMode="auto">
              <a:xfrm>
                <a:off x="2835" y="2224"/>
                <a:ext cx="42" cy="15"/>
              </a:xfrm>
              <a:prstGeom prst="ellipse">
                <a:avLst/>
              </a:prstGeom>
              <a:solidFill>
                <a:srgbClr val="FFFFFF"/>
              </a:solidFill>
              <a:ln w="14288">
                <a:solidFill>
                  <a:srgbClr val="000000"/>
                </a:solidFill>
                <a:round/>
                <a:headEnd/>
                <a:tailEnd/>
              </a:ln>
            </p:spPr>
            <p:txBody>
              <a:bodyPr/>
              <a:lstStyle/>
              <a:p>
                <a:endParaRPr lang="zh-CN" altLang="en-US"/>
              </a:p>
            </p:txBody>
          </p:sp>
        </p:grpSp>
        <p:sp>
          <p:nvSpPr>
            <p:cNvPr id="2405" name="Rectangle 370"/>
            <p:cNvSpPr>
              <a:spLocks noChangeArrowheads="1"/>
            </p:cNvSpPr>
            <p:nvPr/>
          </p:nvSpPr>
          <p:spPr bwMode="auto">
            <a:xfrm>
              <a:off x="3499482" y="4079875"/>
              <a:ext cx="7146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支付和授权</a:t>
              </a:r>
              <a:endParaRPr lang="zh-CN" altLang="en-US"/>
            </a:p>
          </p:txBody>
        </p:sp>
        <p:sp>
          <p:nvSpPr>
            <p:cNvPr id="2406" name="Rectangle 371"/>
            <p:cNvSpPr>
              <a:spLocks noChangeArrowheads="1"/>
            </p:cNvSpPr>
            <p:nvPr/>
          </p:nvSpPr>
          <p:spPr bwMode="auto">
            <a:xfrm>
              <a:off x="3701191" y="4273550"/>
              <a:ext cx="2858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信息</a:t>
              </a:r>
              <a:endParaRPr lang="zh-CN" altLang="en-US"/>
            </a:p>
          </p:txBody>
        </p:sp>
        <p:grpSp>
          <p:nvGrpSpPr>
            <p:cNvPr id="2407" name="Group 388"/>
            <p:cNvGrpSpPr>
              <a:grpSpLocks/>
            </p:cNvGrpSpPr>
            <p:nvPr/>
          </p:nvGrpSpPr>
          <p:grpSpPr bwMode="auto">
            <a:xfrm>
              <a:off x="4546600" y="1581150"/>
              <a:ext cx="1130300" cy="641350"/>
              <a:chOff x="2864" y="996"/>
              <a:chExt cx="712" cy="404"/>
            </a:xfrm>
          </p:grpSpPr>
          <p:sp>
            <p:nvSpPr>
              <p:cNvPr id="2408" name="Freeform 372"/>
              <p:cNvSpPr>
                <a:spLocks/>
              </p:cNvSpPr>
              <p:nvPr/>
            </p:nvSpPr>
            <p:spPr bwMode="auto">
              <a:xfrm>
                <a:off x="2864" y="996"/>
                <a:ext cx="712" cy="236"/>
              </a:xfrm>
              <a:custGeom>
                <a:avLst/>
                <a:gdLst>
                  <a:gd name="T0" fmla="*/ 27 w 300"/>
                  <a:gd name="T1" fmla="*/ 38 h 114"/>
                  <a:gd name="T2" fmla="*/ 0 w 300"/>
                  <a:gd name="T3" fmla="*/ 54 h 114"/>
                  <a:gd name="T4" fmla="*/ 15 w 300"/>
                  <a:gd name="T5" fmla="*/ 67 h 114"/>
                  <a:gd name="T6" fmla="*/ 15 w 300"/>
                  <a:gd name="T7" fmla="*/ 67 h 114"/>
                  <a:gd name="T8" fmla="*/ 7 w 300"/>
                  <a:gd name="T9" fmla="*/ 78 h 114"/>
                  <a:gd name="T10" fmla="*/ 37 w 300"/>
                  <a:gd name="T11" fmla="*/ 93 h 114"/>
                  <a:gd name="T12" fmla="*/ 40 w 300"/>
                  <a:gd name="T13" fmla="*/ 93 h 114"/>
                  <a:gd name="T14" fmla="*/ 40 w 300"/>
                  <a:gd name="T15" fmla="*/ 93 h 114"/>
                  <a:gd name="T16" fmla="*/ 87 w 300"/>
                  <a:gd name="T17" fmla="*/ 107 h 114"/>
                  <a:gd name="T18" fmla="*/ 114 w 300"/>
                  <a:gd name="T19" fmla="*/ 103 h 114"/>
                  <a:gd name="T20" fmla="*/ 114 w 300"/>
                  <a:gd name="T21" fmla="*/ 103 h 114"/>
                  <a:gd name="T22" fmla="*/ 153 w 300"/>
                  <a:gd name="T23" fmla="*/ 114 h 114"/>
                  <a:gd name="T24" fmla="*/ 198 w 300"/>
                  <a:gd name="T25" fmla="*/ 97 h 114"/>
                  <a:gd name="T26" fmla="*/ 198 w 300"/>
                  <a:gd name="T27" fmla="*/ 97 h 114"/>
                  <a:gd name="T28" fmla="*/ 219 w 300"/>
                  <a:gd name="T29" fmla="*/ 100 h 114"/>
                  <a:gd name="T30" fmla="*/ 260 w 300"/>
                  <a:gd name="T31" fmla="*/ 79 h 114"/>
                  <a:gd name="T32" fmla="*/ 260 w 300"/>
                  <a:gd name="T33" fmla="*/ 79 h 114"/>
                  <a:gd name="T34" fmla="*/ 300 w 300"/>
                  <a:gd name="T35" fmla="*/ 55 h 114"/>
                  <a:gd name="T36" fmla="*/ 290 w 300"/>
                  <a:gd name="T37" fmla="*/ 40 h 114"/>
                  <a:gd name="T38" fmla="*/ 290 w 300"/>
                  <a:gd name="T39" fmla="*/ 40 h 114"/>
                  <a:gd name="T40" fmla="*/ 293 w 300"/>
                  <a:gd name="T41" fmla="*/ 33 h 114"/>
                  <a:gd name="T42" fmla="*/ 266 w 300"/>
                  <a:gd name="T43" fmla="*/ 14 h 114"/>
                  <a:gd name="T44" fmla="*/ 266 w 300"/>
                  <a:gd name="T45" fmla="*/ 14 h 114"/>
                  <a:gd name="T46" fmla="*/ 233 w 300"/>
                  <a:gd name="T47" fmla="*/ 0 h 114"/>
                  <a:gd name="T48" fmla="*/ 207 w 300"/>
                  <a:gd name="T49" fmla="*/ 6 h 114"/>
                  <a:gd name="T50" fmla="*/ 207 w 300"/>
                  <a:gd name="T51" fmla="*/ 6 h 114"/>
                  <a:gd name="T52" fmla="*/ 183 w 300"/>
                  <a:gd name="T53" fmla="*/ 0 h 114"/>
                  <a:gd name="T54" fmla="*/ 156 w 300"/>
                  <a:gd name="T55" fmla="*/ 9 h 114"/>
                  <a:gd name="T56" fmla="*/ 156 w 300"/>
                  <a:gd name="T57" fmla="*/ 9 h 114"/>
                  <a:gd name="T58" fmla="*/ 130 w 300"/>
                  <a:gd name="T59" fmla="*/ 3 h 114"/>
                  <a:gd name="T60" fmla="*/ 97 w 300"/>
                  <a:gd name="T61" fmla="*/ 14 h 114"/>
                  <a:gd name="T62" fmla="*/ 97 w 300"/>
                  <a:gd name="T63" fmla="*/ 14 h 114"/>
                  <a:gd name="T64" fmla="*/ 73 w 300"/>
                  <a:gd name="T65" fmla="*/ 10 h 114"/>
                  <a:gd name="T66" fmla="*/ 27 w 300"/>
                  <a:gd name="T67" fmla="*/ 35 h 114"/>
                  <a:gd name="T68" fmla="*/ 27 w 300"/>
                  <a:gd name="T69" fmla="*/ 3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114">
                    <a:moveTo>
                      <a:pt x="27" y="38"/>
                    </a:moveTo>
                    <a:cubicBezTo>
                      <a:pt x="12" y="39"/>
                      <a:pt x="0" y="45"/>
                      <a:pt x="0" y="54"/>
                    </a:cubicBezTo>
                    <a:cubicBezTo>
                      <a:pt x="0" y="59"/>
                      <a:pt x="6" y="64"/>
                      <a:pt x="15" y="67"/>
                    </a:cubicBezTo>
                    <a:lnTo>
                      <a:pt x="15" y="67"/>
                    </a:lnTo>
                    <a:cubicBezTo>
                      <a:pt x="10" y="70"/>
                      <a:pt x="7" y="74"/>
                      <a:pt x="7" y="78"/>
                    </a:cubicBezTo>
                    <a:cubicBezTo>
                      <a:pt x="7" y="86"/>
                      <a:pt x="20" y="93"/>
                      <a:pt x="37" y="93"/>
                    </a:cubicBezTo>
                    <a:cubicBezTo>
                      <a:pt x="38" y="93"/>
                      <a:pt x="39" y="93"/>
                      <a:pt x="40" y="93"/>
                    </a:cubicBezTo>
                    <a:lnTo>
                      <a:pt x="40" y="93"/>
                    </a:lnTo>
                    <a:cubicBezTo>
                      <a:pt x="50" y="102"/>
                      <a:pt x="68" y="107"/>
                      <a:pt x="87" y="107"/>
                    </a:cubicBezTo>
                    <a:cubicBezTo>
                      <a:pt x="96" y="107"/>
                      <a:pt x="106" y="106"/>
                      <a:pt x="114" y="103"/>
                    </a:cubicBezTo>
                    <a:lnTo>
                      <a:pt x="114" y="103"/>
                    </a:lnTo>
                    <a:cubicBezTo>
                      <a:pt x="123" y="110"/>
                      <a:pt x="138" y="114"/>
                      <a:pt x="153" y="114"/>
                    </a:cubicBezTo>
                    <a:cubicBezTo>
                      <a:pt x="174" y="114"/>
                      <a:pt x="192" y="107"/>
                      <a:pt x="198" y="97"/>
                    </a:cubicBezTo>
                    <a:lnTo>
                      <a:pt x="198" y="97"/>
                    </a:lnTo>
                    <a:cubicBezTo>
                      <a:pt x="205" y="99"/>
                      <a:pt x="212" y="100"/>
                      <a:pt x="219" y="100"/>
                    </a:cubicBezTo>
                    <a:cubicBezTo>
                      <a:pt x="242" y="100"/>
                      <a:pt x="259" y="91"/>
                      <a:pt x="260" y="79"/>
                    </a:cubicBezTo>
                    <a:lnTo>
                      <a:pt x="260" y="79"/>
                    </a:lnTo>
                    <a:cubicBezTo>
                      <a:pt x="283" y="78"/>
                      <a:pt x="300" y="67"/>
                      <a:pt x="300" y="55"/>
                    </a:cubicBezTo>
                    <a:cubicBezTo>
                      <a:pt x="300" y="50"/>
                      <a:pt x="297" y="45"/>
                      <a:pt x="290" y="40"/>
                    </a:cubicBezTo>
                    <a:lnTo>
                      <a:pt x="290" y="40"/>
                    </a:lnTo>
                    <a:cubicBezTo>
                      <a:pt x="292" y="38"/>
                      <a:pt x="293" y="35"/>
                      <a:pt x="293" y="33"/>
                    </a:cubicBezTo>
                    <a:cubicBezTo>
                      <a:pt x="293" y="24"/>
                      <a:pt x="282" y="17"/>
                      <a:pt x="266" y="14"/>
                    </a:cubicBezTo>
                    <a:lnTo>
                      <a:pt x="266" y="14"/>
                    </a:lnTo>
                    <a:cubicBezTo>
                      <a:pt x="263" y="6"/>
                      <a:pt x="249" y="0"/>
                      <a:pt x="233" y="0"/>
                    </a:cubicBezTo>
                    <a:cubicBezTo>
                      <a:pt x="223" y="0"/>
                      <a:pt x="213" y="2"/>
                      <a:pt x="207" y="6"/>
                    </a:cubicBezTo>
                    <a:lnTo>
                      <a:pt x="207" y="6"/>
                    </a:lnTo>
                    <a:cubicBezTo>
                      <a:pt x="201" y="2"/>
                      <a:pt x="192" y="0"/>
                      <a:pt x="183" y="0"/>
                    </a:cubicBezTo>
                    <a:cubicBezTo>
                      <a:pt x="171" y="0"/>
                      <a:pt x="161" y="3"/>
                      <a:pt x="156" y="9"/>
                    </a:cubicBezTo>
                    <a:lnTo>
                      <a:pt x="156" y="9"/>
                    </a:lnTo>
                    <a:cubicBezTo>
                      <a:pt x="149" y="5"/>
                      <a:pt x="140" y="3"/>
                      <a:pt x="130" y="3"/>
                    </a:cubicBezTo>
                    <a:cubicBezTo>
                      <a:pt x="116" y="3"/>
                      <a:pt x="104" y="7"/>
                      <a:pt x="97" y="14"/>
                    </a:cubicBezTo>
                    <a:lnTo>
                      <a:pt x="97" y="14"/>
                    </a:lnTo>
                    <a:cubicBezTo>
                      <a:pt x="90" y="12"/>
                      <a:pt x="82" y="10"/>
                      <a:pt x="73" y="10"/>
                    </a:cubicBezTo>
                    <a:cubicBezTo>
                      <a:pt x="48" y="10"/>
                      <a:pt x="27" y="21"/>
                      <a:pt x="27" y="35"/>
                    </a:cubicBezTo>
                    <a:cubicBezTo>
                      <a:pt x="27" y="36"/>
                      <a:pt x="27" y="37"/>
                      <a:pt x="27"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09" name="Freeform 373"/>
              <p:cNvSpPr>
                <a:spLocks/>
              </p:cNvSpPr>
              <p:nvPr/>
            </p:nvSpPr>
            <p:spPr bwMode="auto">
              <a:xfrm>
                <a:off x="2864" y="996"/>
                <a:ext cx="712" cy="236"/>
              </a:xfrm>
              <a:custGeom>
                <a:avLst/>
                <a:gdLst>
                  <a:gd name="T0" fmla="*/ 27 w 300"/>
                  <a:gd name="T1" fmla="*/ 38 h 114"/>
                  <a:gd name="T2" fmla="*/ 0 w 300"/>
                  <a:gd name="T3" fmla="*/ 54 h 114"/>
                  <a:gd name="T4" fmla="*/ 15 w 300"/>
                  <a:gd name="T5" fmla="*/ 67 h 114"/>
                  <a:gd name="T6" fmla="*/ 15 w 300"/>
                  <a:gd name="T7" fmla="*/ 67 h 114"/>
                  <a:gd name="T8" fmla="*/ 7 w 300"/>
                  <a:gd name="T9" fmla="*/ 78 h 114"/>
                  <a:gd name="T10" fmla="*/ 37 w 300"/>
                  <a:gd name="T11" fmla="*/ 93 h 114"/>
                  <a:gd name="T12" fmla="*/ 40 w 300"/>
                  <a:gd name="T13" fmla="*/ 93 h 114"/>
                  <a:gd name="T14" fmla="*/ 40 w 300"/>
                  <a:gd name="T15" fmla="*/ 93 h 114"/>
                  <a:gd name="T16" fmla="*/ 87 w 300"/>
                  <a:gd name="T17" fmla="*/ 107 h 114"/>
                  <a:gd name="T18" fmla="*/ 114 w 300"/>
                  <a:gd name="T19" fmla="*/ 103 h 114"/>
                  <a:gd name="T20" fmla="*/ 114 w 300"/>
                  <a:gd name="T21" fmla="*/ 103 h 114"/>
                  <a:gd name="T22" fmla="*/ 153 w 300"/>
                  <a:gd name="T23" fmla="*/ 114 h 114"/>
                  <a:gd name="T24" fmla="*/ 198 w 300"/>
                  <a:gd name="T25" fmla="*/ 97 h 114"/>
                  <a:gd name="T26" fmla="*/ 198 w 300"/>
                  <a:gd name="T27" fmla="*/ 97 h 114"/>
                  <a:gd name="T28" fmla="*/ 219 w 300"/>
                  <a:gd name="T29" fmla="*/ 100 h 114"/>
                  <a:gd name="T30" fmla="*/ 260 w 300"/>
                  <a:gd name="T31" fmla="*/ 79 h 114"/>
                  <a:gd name="T32" fmla="*/ 260 w 300"/>
                  <a:gd name="T33" fmla="*/ 79 h 114"/>
                  <a:gd name="T34" fmla="*/ 300 w 300"/>
                  <a:gd name="T35" fmla="*/ 55 h 114"/>
                  <a:gd name="T36" fmla="*/ 290 w 300"/>
                  <a:gd name="T37" fmla="*/ 40 h 114"/>
                  <a:gd name="T38" fmla="*/ 290 w 300"/>
                  <a:gd name="T39" fmla="*/ 40 h 114"/>
                  <a:gd name="T40" fmla="*/ 293 w 300"/>
                  <a:gd name="T41" fmla="*/ 33 h 114"/>
                  <a:gd name="T42" fmla="*/ 266 w 300"/>
                  <a:gd name="T43" fmla="*/ 14 h 114"/>
                  <a:gd name="T44" fmla="*/ 266 w 300"/>
                  <a:gd name="T45" fmla="*/ 14 h 114"/>
                  <a:gd name="T46" fmla="*/ 233 w 300"/>
                  <a:gd name="T47" fmla="*/ 0 h 114"/>
                  <a:gd name="T48" fmla="*/ 207 w 300"/>
                  <a:gd name="T49" fmla="*/ 6 h 114"/>
                  <a:gd name="T50" fmla="*/ 207 w 300"/>
                  <a:gd name="T51" fmla="*/ 6 h 114"/>
                  <a:gd name="T52" fmla="*/ 183 w 300"/>
                  <a:gd name="T53" fmla="*/ 0 h 114"/>
                  <a:gd name="T54" fmla="*/ 156 w 300"/>
                  <a:gd name="T55" fmla="*/ 9 h 114"/>
                  <a:gd name="T56" fmla="*/ 156 w 300"/>
                  <a:gd name="T57" fmla="*/ 9 h 114"/>
                  <a:gd name="T58" fmla="*/ 130 w 300"/>
                  <a:gd name="T59" fmla="*/ 3 h 114"/>
                  <a:gd name="T60" fmla="*/ 97 w 300"/>
                  <a:gd name="T61" fmla="*/ 14 h 114"/>
                  <a:gd name="T62" fmla="*/ 97 w 300"/>
                  <a:gd name="T63" fmla="*/ 14 h 114"/>
                  <a:gd name="T64" fmla="*/ 73 w 300"/>
                  <a:gd name="T65" fmla="*/ 10 h 114"/>
                  <a:gd name="T66" fmla="*/ 27 w 300"/>
                  <a:gd name="T67" fmla="*/ 35 h 114"/>
                  <a:gd name="T68" fmla="*/ 27 w 300"/>
                  <a:gd name="T69" fmla="*/ 3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114">
                    <a:moveTo>
                      <a:pt x="27" y="38"/>
                    </a:moveTo>
                    <a:cubicBezTo>
                      <a:pt x="12" y="39"/>
                      <a:pt x="0" y="45"/>
                      <a:pt x="0" y="54"/>
                    </a:cubicBezTo>
                    <a:cubicBezTo>
                      <a:pt x="0" y="59"/>
                      <a:pt x="6" y="64"/>
                      <a:pt x="15" y="67"/>
                    </a:cubicBezTo>
                    <a:lnTo>
                      <a:pt x="15" y="67"/>
                    </a:lnTo>
                    <a:cubicBezTo>
                      <a:pt x="10" y="70"/>
                      <a:pt x="7" y="74"/>
                      <a:pt x="7" y="78"/>
                    </a:cubicBezTo>
                    <a:cubicBezTo>
                      <a:pt x="7" y="86"/>
                      <a:pt x="20" y="93"/>
                      <a:pt x="37" y="93"/>
                    </a:cubicBezTo>
                    <a:cubicBezTo>
                      <a:pt x="38" y="93"/>
                      <a:pt x="39" y="93"/>
                      <a:pt x="40" y="93"/>
                    </a:cubicBezTo>
                    <a:lnTo>
                      <a:pt x="40" y="93"/>
                    </a:lnTo>
                    <a:cubicBezTo>
                      <a:pt x="50" y="102"/>
                      <a:pt x="68" y="107"/>
                      <a:pt x="87" y="107"/>
                    </a:cubicBezTo>
                    <a:cubicBezTo>
                      <a:pt x="96" y="107"/>
                      <a:pt x="106" y="106"/>
                      <a:pt x="114" y="103"/>
                    </a:cubicBezTo>
                    <a:lnTo>
                      <a:pt x="114" y="103"/>
                    </a:lnTo>
                    <a:cubicBezTo>
                      <a:pt x="123" y="110"/>
                      <a:pt x="138" y="114"/>
                      <a:pt x="153" y="114"/>
                    </a:cubicBezTo>
                    <a:cubicBezTo>
                      <a:pt x="174" y="114"/>
                      <a:pt x="192" y="107"/>
                      <a:pt x="198" y="97"/>
                    </a:cubicBezTo>
                    <a:lnTo>
                      <a:pt x="198" y="97"/>
                    </a:lnTo>
                    <a:cubicBezTo>
                      <a:pt x="205" y="99"/>
                      <a:pt x="212" y="100"/>
                      <a:pt x="219" y="100"/>
                    </a:cubicBezTo>
                    <a:cubicBezTo>
                      <a:pt x="242" y="100"/>
                      <a:pt x="259" y="91"/>
                      <a:pt x="260" y="79"/>
                    </a:cubicBezTo>
                    <a:lnTo>
                      <a:pt x="260" y="79"/>
                    </a:lnTo>
                    <a:cubicBezTo>
                      <a:pt x="283" y="78"/>
                      <a:pt x="300" y="67"/>
                      <a:pt x="300" y="55"/>
                    </a:cubicBezTo>
                    <a:cubicBezTo>
                      <a:pt x="300" y="50"/>
                      <a:pt x="297" y="45"/>
                      <a:pt x="290" y="40"/>
                    </a:cubicBezTo>
                    <a:lnTo>
                      <a:pt x="290" y="40"/>
                    </a:lnTo>
                    <a:cubicBezTo>
                      <a:pt x="292" y="38"/>
                      <a:pt x="293" y="35"/>
                      <a:pt x="293" y="33"/>
                    </a:cubicBezTo>
                    <a:cubicBezTo>
                      <a:pt x="293" y="24"/>
                      <a:pt x="282" y="17"/>
                      <a:pt x="266" y="14"/>
                    </a:cubicBezTo>
                    <a:lnTo>
                      <a:pt x="266" y="14"/>
                    </a:lnTo>
                    <a:cubicBezTo>
                      <a:pt x="263" y="6"/>
                      <a:pt x="249" y="0"/>
                      <a:pt x="233" y="0"/>
                    </a:cubicBezTo>
                    <a:cubicBezTo>
                      <a:pt x="223" y="0"/>
                      <a:pt x="213" y="2"/>
                      <a:pt x="207" y="6"/>
                    </a:cubicBezTo>
                    <a:lnTo>
                      <a:pt x="207" y="6"/>
                    </a:lnTo>
                    <a:cubicBezTo>
                      <a:pt x="201" y="2"/>
                      <a:pt x="192" y="0"/>
                      <a:pt x="183" y="0"/>
                    </a:cubicBezTo>
                    <a:cubicBezTo>
                      <a:pt x="171" y="0"/>
                      <a:pt x="161" y="3"/>
                      <a:pt x="156" y="9"/>
                    </a:cubicBezTo>
                    <a:lnTo>
                      <a:pt x="156" y="9"/>
                    </a:lnTo>
                    <a:cubicBezTo>
                      <a:pt x="149" y="5"/>
                      <a:pt x="140" y="3"/>
                      <a:pt x="130" y="3"/>
                    </a:cubicBezTo>
                    <a:cubicBezTo>
                      <a:pt x="116" y="3"/>
                      <a:pt x="104" y="7"/>
                      <a:pt x="97" y="14"/>
                    </a:cubicBezTo>
                    <a:lnTo>
                      <a:pt x="97" y="14"/>
                    </a:lnTo>
                    <a:cubicBezTo>
                      <a:pt x="90" y="12"/>
                      <a:pt x="82" y="10"/>
                      <a:pt x="73" y="10"/>
                    </a:cubicBezTo>
                    <a:cubicBezTo>
                      <a:pt x="48" y="10"/>
                      <a:pt x="27" y="21"/>
                      <a:pt x="27" y="35"/>
                    </a:cubicBezTo>
                    <a:cubicBezTo>
                      <a:pt x="27" y="36"/>
                      <a:pt x="27" y="37"/>
                      <a:pt x="27" y="38"/>
                    </a:cubicBezTo>
                    <a:close/>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0" name="Freeform 374"/>
              <p:cNvSpPr>
                <a:spLocks/>
              </p:cNvSpPr>
              <p:nvPr/>
            </p:nvSpPr>
            <p:spPr bwMode="auto">
              <a:xfrm>
                <a:off x="2900" y="1134"/>
                <a:ext cx="42" cy="4"/>
              </a:xfrm>
              <a:custGeom>
                <a:avLst/>
                <a:gdLst>
                  <a:gd name="T0" fmla="*/ 0 w 18"/>
                  <a:gd name="T1" fmla="*/ 0 h 2"/>
                  <a:gd name="T2" fmla="*/ 15 w 18"/>
                  <a:gd name="T3" fmla="*/ 2 h 2"/>
                  <a:gd name="T4" fmla="*/ 18 w 18"/>
                  <a:gd name="T5" fmla="*/ 2 h 2"/>
                </a:gdLst>
                <a:ahLst/>
                <a:cxnLst>
                  <a:cxn ang="0">
                    <a:pos x="T0" y="T1"/>
                  </a:cxn>
                  <a:cxn ang="0">
                    <a:pos x="T2" y="T3"/>
                  </a:cxn>
                  <a:cxn ang="0">
                    <a:pos x="T4" y="T5"/>
                  </a:cxn>
                </a:cxnLst>
                <a:rect l="0" t="0" r="r" b="b"/>
                <a:pathLst>
                  <a:path w="18" h="2">
                    <a:moveTo>
                      <a:pt x="0" y="0"/>
                    </a:moveTo>
                    <a:cubicBezTo>
                      <a:pt x="5" y="1"/>
                      <a:pt x="10" y="2"/>
                      <a:pt x="15" y="2"/>
                    </a:cubicBezTo>
                    <a:cubicBezTo>
                      <a:pt x="16" y="2"/>
                      <a:pt x="17" y="2"/>
                      <a:pt x="18" y="2"/>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1" name="Freeform 375"/>
              <p:cNvSpPr>
                <a:spLocks/>
              </p:cNvSpPr>
              <p:nvPr/>
            </p:nvSpPr>
            <p:spPr bwMode="auto">
              <a:xfrm>
                <a:off x="2959" y="1186"/>
                <a:ext cx="19" cy="2"/>
              </a:xfrm>
              <a:custGeom>
                <a:avLst/>
                <a:gdLst>
                  <a:gd name="T0" fmla="*/ 0 w 8"/>
                  <a:gd name="T1" fmla="*/ 1 h 1"/>
                  <a:gd name="T2" fmla="*/ 8 w 8"/>
                  <a:gd name="T3" fmla="*/ 0 h 1"/>
                </a:gdLst>
                <a:ahLst/>
                <a:cxnLst>
                  <a:cxn ang="0">
                    <a:pos x="T0" y="T1"/>
                  </a:cxn>
                  <a:cxn ang="0">
                    <a:pos x="T2" y="T3"/>
                  </a:cxn>
                </a:cxnLst>
                <a:rect l="0" t="0" r="r" b="b"/>
                <a:pathLst>
                  <a:path w="8" h="1">
                    <a:moveTo>
                      <a:pt x="0" y="1"/>
                    </a:moveTo>
                    <a:cubicBezTo>
                      <a:pt x="3" y="1"/>
                      <a:pt x="6" y="1"/>
                      <a:pt x="8"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2" name="Freeform 376"/>
              <p:cNvSpPr>
                <a:spLocks/>
              </p:cNvSpPr>
              <p:nvPr/>
            </p:nvSpPr>
            <p:spPr bwMode="auto">
              <a:xfrm>
                <a:off x="3125" y="1201"/>
                <a:ext cx="9" cy="8"/>
              </a:xfrm>
              <a:custGeom>
                <a:avLst/>
                <a:gdLst>
                  <a:gd name="T0" fmla="*/ 0 w 4"/>
                  <a:gd name="T1" fmla="*/ 0 h 4"/>
                  <a:gd name="T2" fmla="*/ 4 w 4"/>
                  <a:gd name="T3" fmla="*/ 4 h 4"/>
                </a:gdLst>
                <a:ahLst/>
                <a:cxnLst>
                  <a:cxn ang="0">
                    <a:pos x="T0" y="T1"/>
                  </a:cxn>
                  <a:cxn ang="0">
                    <a:pos x="T2" y="T3"/>
                  </a:cxn>
                </a:cxnLst>
                <a:rect l="0" t="0" r="r" b="b"/>
                <a:pathLst>
                  <a:path w="4" h="4">
                    <a:moveTo>
                      <a:pt x="0" y="0"/>
                    </a:moveTo>
                    <a:cubicBezTo>
                      <a:pt x="1" y="1"/>
                      <a:pt x="2" y="3"/>
                      <a:pt x="4" y="4"/>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3" name="Freeform 377"/>
              <p:cNvSpPr>
                <a:spLocks/>
              </p:cNvSpPr>
              <p:nvPr/>
            </p:nvSpPr>
            <p:spPr bwMode="auto">
              <a:xfrm>
                <a:off x="3334" y="1186"/>
                <a:ext cx="4" cy="10"/>
              </a:xfrm>
              <a:custGeom>
                <a:avLst/>
                <a:gdLst>
                  <a:gd name="T0" fmla="*/ 0 w 2"/>
                  <a:gd name="T1" fmla="*/ 5 h 5"/>
                  <a:gd name="T2" fmla="*/ 2 w 2"/>
                  <a:gd name="T3" fmla="*/ 0 h 5"/>
                </a:gdLst>
                <a:ahLst/>
                <a:cxnLst>
                  <a:cxn ang="0">
                    <a:pos x="T0" y="T1"/>
                  </a:cxn>
                  <a:cxn ang="0">
                    <a:pos x="T2" y="T3"/>
                  </a:cxn>
                </a:cxnLst>
                <a:rect l="0" t="0" r="r" b="b"/>
                <a:pathLst>
                  <a:path w="2" h="5">
                    <a:moveTo>
                      <a:pt x="0" y="5"/>
                    </a:moveTo>
                    <a:cubicBezTo>
                      <a:pt x="1" y="3"/>
                      <a:pt x="2" y="1"/>
                      <a:pt x="2"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4" name="Freeform 378"/>
              <p:cNvSpPr>
                <a:spLocks/>
              </p:cNvSpPr>
              <p:nvPr/>
            </p:nvSpPr>
            <p:spPr bwMode="auto">
              <a:xfrm>
                <a:off x="3426" y="1122"/>
                <a:ext cx="55" cy="37"/>
              </a:xfrm>
              <a:custGeom>
                <a:avLst/>
                <a:gdLst>
                  <a:gd name="T0" fmla="*/ 23 w 23"/>
                  <a:gd name="T1" fmla="*/ 18 h 18"/>
                  <a:gd name="T2" fmla="*/ 23 w 23"/>
                  <a:gd name="T3" fmla="*/ 18 h 18"/>
                  <a:gd name="T4" fmla="*/ 0 w 23"/>
                  <a:gd name="T5" fmla="*/ 0 h 18"/>
                </a:gdLst>
                <a:ahLst/>
                <a:cxnLst>
                  <a:cxn ang="0">
                    <a:pos x="T0" y="T1"/>
                  </a:cxn>
                  <a:cxn ang="0">
                    <a:pos x="T2" y="T3"/>
                  </a:cxn>
                  <a:cxn ang="0">
                    <a:pos x="T4" y="T5"/>
                  </a:cxn>
                </a:cxnLst>
                <a:rect l="0" t="0" r="r" b="b"/>
                <a:pathLst>
                  <a:path w="23" h="18">
                    <a:moveTo>
                      <a:pt x="23" y="18"/>
                    </a:moveTo>
                    <a:cubicBezTo>
                      <a:pt x="23" y="18"/>
                      <a:pt x="23" y="18"/>
                      <a:pt x="23" y="18"/>
                    </a:cubicBezTo>
                    <a:cubicBezTo>
                      <a:pt x="23" y="10"/>
                      <a:pt x="14" y="3"/>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5" name="Freeform 379"/>
              <p:cNvSpPr>
                <a:spLocks/>
              </p:cNvSpPr>
              <p:nvPr/>
            </p:nvSpPr>
            <p:spPr bwMode="auto">
              <a:xfrm>
                <a:off x="3528" y="1078"/>
                <a:ext cx="24" cy="15"/>
              </a:xfrm>
              <a:custGeom>
                <a:avLst/>
                <a:gdLst>
                  <a:gd name="T0" fmla="*/ 0 w 10"/>
                  <a:gd name="T1" fmla="*/ 7 h 7"/>
                  <a:gd name="T2" fmla="*/ 10 w 10"/>
                  <a:gd name="T3" fmla="*/ 0 h 7"/>
                </a:gdLst>
                <a:ahLst/>
                <a:cxnLst>
                  <a:cxn ang="0">
                    <a:pos x="T0" y="T1"/>
                  </a:cxn>
                  <a:cxn ang="0">
                    <a:pos x="T2" y="T3"/>
                  </a:cxn>
                </a:cxnLst>
                <a:rect l="0" t="0" r="r" b="b"/>
                <a:pathLst>
                  <a:path w="10" h="7">
                    <a:moveTo>
                      <a:pt x="0" y="7"/>
                    </a:moveTo>
                    <a:cubicBezTo>
                      <a:pt x="4" y="6"/>
                      <a:pt x="8" y="3"/>
                      <a:pt x="1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6" name="Freeform 380"/>
              <p:cNvSpPr>
                <a:spLocks/>
              </p:cNvSpPr>
              <p:nvPr/>
            </p:nvSpPr>
            <p:spPr bwMode="auto">
              <a:xfrm>
                <a:off x="3495" y="1025"/>
                <a:ext cx="1" cy="8"/>
              </a:xfrm>
              <a:custGeom>
                <a:avLst/>
                <a:gdLst>
                  <a:gd name="T0" fmla="*/ 4 h 4"/>
                  <a:gd name="T1" fmla="*/ 3 h 4"/>
                  <a:gd name="T2" fmla="*/ 0 h 4"/>
                </a:gdLst>
                <a:ahLst/>
                <a:cxnLst>
                  <a:cxn ang="0">
                    <a:pos x="0" y="T0"/>
                  </a:cxn>
                  <a:cxn ang="0">
                    <a:pos x="0" y="T1"/>
                  </a:cxn>
                  <a:cxn ang="0">
                    <a:pos x="0" y="T2"/>
                  </a:cxn>
                </a:cxnLst>
                <a:rect l="0" t="0" r="r" b="b"/>
                <a:pathLst>
                  <a:path h="4">
                    <a:moveTo>
                      <a:pt x="0" y="4"/>
                    </a:moveTo>
                    <a:cubicBezTo>
                      <a:pt x="0" y="4"/>
                      <a:pt x="0" y="3"/>
                      <a:pt x="0" y="3"/>
                    </a:cubicBezTo>
                    <a:cubicBezTo>
                      <a:pt x="0" y="2"/>
                      <a:pt x="0" y="1"/>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7" name="Freeform 381"/>
              <p:cNvSpPr>
                <a:spLocks/>
              </p:cNvSpPr>
              <p:nvPr/>
            </p:nvSpPr>
            <p:spPr bwMode="auto">
              <a:xfrm>
                <a:off x="3343" y="1008"/>
                <a:ext cx="12" cy="8"/>
              </a:xfrm>
              <a:custGeom>
                <a:avLst/>
                <a:gdLst>
                  <a:gd name="T0" fmla="*/ 5 w 5"/>
                  <a:gd name="T1" fmla="*/ 0 h 4"/>
                  <a:gd name="T2" fmla="*/ 0 w 5"/>
                  <a:gd name="T3" fmla="*/ 4 h 4"/>
                </a:gdLst>
                <a:ahLst/>
                <a:cxnLst>
                  <a:cxn ang="0">
                    <a:pos x="T0" y="T1"/>
                  </a:cxn>
                  <a:cxn ang="0">
                    <a:pos x="T2" y="T3"/>
                  </a:cxn>
                </a:cxnLst>
                <a:rect l="0" t="0" r="r" b="b"/>
                <a:pathLst>
                  <a:path w="5" h="4">
                    <a:moveTo>
                      <a:pt x="5" y="0"/>
                    </a:moveTo>
                    <a:cubicBezTo>
                      <a:pt x="3" y="1"/>
                      <a:pt x="1" y="3"/>
                      <a:pt x="0" y="4"/>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8" name="Freeform 382"/>
              <p:cNvSpPr>
                <a:spLocks/>
              </p:cNvSpPr>
              <p:nvPr/>
            </p:nvSpPr>
            <p:spPr bwMode="auto">
              <a:xfrm>
                <a:off x="3227" y="1014"/>
                <a:ext cx="7" cy="6"/>
              </a:xfrm>
              <a:custGeom>
                <a:avLst/>
                <a:gdLst>
                  <a:gd name="T0" fmla="*/ 3 w 3"/>
                  <a:gd name="T1" fmla="*/ 0 h 3"/>
                  <a:gd name="T2" fmla="*/ 0 w 3"/>
                  <a:gd name="T3" fmla="*/ 3 h 3"/>
                </a:gdLst>
                <a:ahLst/>
                <a:cxnLst>
                  <a:cxn ang="0">
                    <a:pos x="T0" y="T1"/>
                  </a:cxn>
                  <a:cxn ang="0">
                    <a:pos x="T2" y="T3"/>
                  </a:cxn>
                </a:cxnLst>
                <a:rect l="0" t="0" r="r" b="b"/>
                <a:pathLst>
                  <a:path w="3" h="3">
                    <a:moveTo>
                      <a:pt x="3" y="0"/>
                    </a:moveTo>
                    <a:cubicBezTo>
                      <a:pt x="2" y="1"/>
                      <a:pt x="1" y="2"/>
                      <a:pt x="0" y="3"/>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9" name="Freeform 383"/>
              <p:cNvSpPr>
                <a:spLocks/>
              </p:cNvSpPr>
              <p:nvPr/>
            </p:nvSpPr>
            <p:spPr bwMode="auto">
              <a:xfrm>
                <a:off x="3094" y="1025"/>
                <a:ext cx="21" cy="6"/>
              </a:xfrm>
              <a:custGeom>
                <a:avLst/>
                <a:gdLst>
                  <a:gd name="T0" fmla="*/ 9 w 9"/>
                  <a:gd name="T1" fmla="*/ 3 h 3"/>
                  <a:gd name="T2" fmla="*/ 0 w 9"/>
                  <a:gd name="T3" fmla="*/ 0 h 3"/>
                </a:gdLst>
                <a:ahLst/>
                <a:cxnLst>
                  <a:cxn ang="0">
                    <a:pos x="T0" y="T1"/>
                  </a:cxn>
                  <a:cxn ang="0">
                    <a:pos x="T2" y="T3"/>
                  </a:cxn>
                </a:cxnLst>
                <a:rect l="0" t="0" r="r" b="b"/>
                <a:pathLst>
                  <a:path w="9" h="3">
                    <a:moveTo>
                      <a:pt x="9" y="3"/>
                    </a:moveTo>
                    <a:cubicBezTo>
                      <a:pt x="6" y="2"/>
                      <a:pt x="3" y="1"/>
                      <a:pt x="0"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0" name="Freeform 384"/>
              <p:cNvSpPr>
                <a:spLocks/>
              </p:cNvSpPr>
              <p:nvPr/>
            </p:nvSpPr>
            <p:spPr bwMode="auto">
              <a:xfrm>
                <a:off x="2928" y="1074"/>
                <a:ext cx="5" cy="9"/>
              </a:xfrm>
              <a:custGeom>
                <a:avLst/>
                <a:gdLst>
                  <a:gd name="T0" fmla="*/ 0 w 2"/>
                  <a:gd name="T1" fmla="*/ 0 h 4"/>
                  <a:gd name="T2" fmla="*/ 2 w 2"/>
                  <a:gd name="T3" fmla="*/ 4 h 4"/>
                </a:gdLst>
                <a:ahLst/>
                <a:cxnLst>
                  <a:cxn ang="0">
                    <a:pos x="T0" y="T1"/>
                  </a:cxn>
                  <a:cxn ang="0">
                    <a:pos x="T2" y="T3"/>
                  </a:cxn>
                </a:cxnLst>
                <a:rect l="0" t="0" r="r" b="b"/>
                <a:pathLst>
                  <a:path w="2" h="4">
                    <a:moveTo>
                      <a:pt x="0" y="0"/>
                    </a:moveTo>
                    <a:cubicBezTo>
                      <a:pt x="0" y="1"/>
                      <a:pt x="1" y="2"/>
                      <a:pt x="2" y="4"/>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1" name="Oval 385"/>
              <p:cNvSpPr>
                <a:spLocks noChangeArrowheads="1"/>
              </p:cNvSpPr>
              <p:nvPr/>
            </p:nvSpPr>
            <p:spPr bwMode="auto">
              <a:xfrm>
                <a:off x="3174" y="1267"/>
                <a:ext cx="111" cy="31"/>
              </a:xfrm>
              <a:prstGeom prst="ellipse">
                <a:avLst/>
              </a:prstGeom>
              <a:solidFill>
                <a:srgbClr val="FFFFFF"/>
              </a:solidFill>
              <a:ln w="14288">
                <a:solidFill>
                  <a:srgbClr val="000000"/>
                </a:solidFill>
                <a:round/>
                <a:headEnd/>
                <a:tailEnd/>
              </a:ln>
            </p:spPr>
            <p:txBody>
              <a:bodyPr/>
              <a:lstStyle/>
              <a:p>
                <a:endParaRPr lang="zh-CN" altLang="en-US"/>
              </a:p>
            </p:txBody>
          </p:sp>
          <p:sp>
            <p:nvSpPr>
              <p:cNvPr id="2422" name="Oval 386"/>
              <p:cNvSpPr>
                <a:spLocks noChangeArrowheads="1"/>
              </p:cNvSpPr>
              <p:nvPr/>
            </p:nvSpPr>
            <p:spPr bwMode="auto">
              <a:xfrm>
                <a:off x="3198" y="1337"/>
                <a:ext cx="72" cy="19"/>
              </a:xfrm>
              <a:prstGeom prst="ellipse">
                <a:avLst/>
              </a:prstGeom>
              <a:solidFill>
                <a:srgbClr val="FFFFFF"/>
              </a:solidFill>
              <a:ln w="14288">
                <a:solidFill>
                  <a:srgbClr val="000000"/>
                </a:solidFill>
                <a:round/>
                <a:headEnd/>
                <a:tailEnd/>
              </a:ln>
            </p:spPr>
            <p:txBody>
              <a:bodyPr/>
              <a:lstStyle/>
              <a:p>
                <a:endParaRPr lang="zh-CN" altLang="en-US"/>
              </a:p>
            </p:txBody>
          </p:sp>
          <p:sp>
            <p:nvSpPr>
              <p:cNvPr id="2423" name="Oval 387"/>
              <p:cNvSpPr>
                <a:spLocks noChangeArrowheads="1"/>
              </p:cNvSpPr>
              <p:nvPr/>
            </p:nvSpPr>
            <p:spPr bwMode="auto">
              <a:xfrm>
                <a:off x="3221" y="1395"/>
                <a:ext cx="30" cy="5"/>
              </a:xfrm>
              <a:prstGeom prst="ellipse">
                <a:avLst/>
              </a:prstGeom>
              <a:solidFill>
                <a:srgbClr val="FFFFFF"/>
              </a:solidFill>
              <a:ln w="14288">
                <a:solidFill>
                  <a:srgbClr val="000000"/>
                </a:solidFill>
                <a:round/>
                <a:headEnd/>
                <a:tailEnd/>
              </a:ln>
            </p:spPr>
            <p:txBody>
              <a:bodyPr/>
              <a:lstStyle/>
              <a:p>
                <a:endParaRPr lang="zh-CN" altLang="en-US"/>
              </a:p>
            </p:txBody>
          </p:sp>
        </p:grpSp>
        <p:sp>
          <p:nvSpPr>
            <p:cNvPr id="2424" name="Rectangle 389"/>
            <p:cNvSpPr>
              <a:spLocks noChangeArrowheads="1"/>
            </p:cNvSpPr>
            <p:nvPr/>
          </p:nvSpPr>
          <p:spPr bwMode="auto">
            <a:xfrm>
              <a:off x="4848095" y="1665288"/>
              <a:ext cx="5717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确认授权</a:t>
              </a:r>
              <a:endParaRPr lang="zh-CN" altLang="en-US"/>
            </a:p>
          </p:txBody>
        </p:sp>
        <p:grpSp>
          <p:nvGrpSpPr>
            <p:cNvPr id="2425" name="Group 393"/>
            <p:cNvGrpSpPr>
              <a:grpSpLocks/>
            </p:cNvGrpSpPr>
            <p:nvPr/>
          </p:nvGrpSpPr>
          <p:grpSpPr bwMode="auto">
            <a:xfrm>
              <a:off x="4478338" y="5651500"/>
              <a:ext cx="1951037" cy="865188"/>
              <a:chOff x="2821" y="3560"/>
              <a:chExt cx="1229" cy="545"/>
            </a:xfrm>
          </p:grpSpPr>
          <p:sp>
            <p:nvSpPr>
              <p:cNvPr id="2426" name="Rectangle 390"/>
              <p:cNvSpPr>
                <a:spLocks noChangeArrowheads="1"/>
              </p:cNvSpPr>
              <p:nvPr/>
            </p:nvSpPr>
            <p:spPr bwMode="auto">
              <a:xfrm>
                <a:off x="2983" y="3695"/>
                <a:ext cx="1067" cy="4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27" name="Line 391"/>
              <p:cNvSpPr>
                <a:spLocks noChangeShapeType="1"/>
              </p:cNvSpPr>
              <p:nvPr/>
            </p:nvSpPr>
            <p:spPr bwMode="auto">
              <a:xfrm>
                <a:off x="2821" y="3560"/>
                <a:ext cx="93" cy="23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28" name="Rectangle 392"/>
              <p:cNvSpPr>
                <a:spLocks noChangeArrowheads="1"/>
              </p:cNvSpPr>
              <p:nvPr/>
            </p:nvSpPr>
            <p:spPr bwMode="auto">
              <a:xfrm>
                <a:off x="2987" y="3699"/>
                <a:ext cx="1059" cy="40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29" name="Rectangle 394"/>
            <p:cNvSpPr>
              <a:spLocks noChangeArrowheads="1"/>
            </p:cNvSpPr>
            <p:nvPr/>
          </p:nvSpPr>
          <p:spPr bwMode="auto">
            <a:xfrm>
              <a:off x="5021764" y="5921375"/>
              <a:ext cx="1286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商品和服务信息发布</a:t>
              </a:r>
              <a:endParaRPr lang="zh-CN" altLang="en-US"/>
            </a:p>
          </p:txBody>
        </p:sp>
        <p:sp>
          <p:nvSpPr>
            <p:cNvPr id="2430" name="Rectangle 395"/>
            <p:cNvSpPr>
              <a:spLocks noChangeArrowheads="1"/>
            </p:cNvSpPr>
            <p:nvPr/>
          </p:nvSpPr>
          <p:spPr bwMode="auto">
            <a:xfrm>
              <a:off x="5024145" y="6115050"/>
              <a:ext cx="1286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latin typeface="宋体" pitchFamily="2" charset="-122"/>
                </a:rPr>
                <a:t>/</a:t>
              </a:r>
              <a:r>
                <a:rPr lang="zh-CN" altLang="en-US" sz="1200">
                  <a:latin typeface="宋体" pitchFamily="2" charset="-122"/>
                </a:rPr>
                <a:t>订单处理</a:t>
              </a:r>
              <a:r>
                <a:rPr lang="en-US" altLang="zh-CN" sz="1200">
                  <a:latin typeface="宋体" pitchFamily="2" charset="-122"/>
                </a:rPr>
                <a:t>/</a:t>
              </a:r>
              <a:r>
                <a:rPr lang="zh-CN" altLang="en-US" sz="1200">
                  <a:latin typeface="宋体" pitchFamily="2" charset="-122"/>
                </a:rPr>
                <a:t>支付管理</a:t>
              </a:r>
              <a:endParaRPr lang="zh-CN" altLang="en-US"/>
            </a:p>
          </p:txBody>
        </p:sp>
        <p:sp>
          <p:nvSpPr>
            <p:cNvPr id="2431" name="Rectangle 396"/>
            <p:cNvSpPr>
              <a:spLocks noChangeArrowheads="1"/>
            </p:cNvSpPr>
            <p:nvPr/>
          </p:nvSpPr>
          <p:spPr bwMode="auto">
            <a:xfrm>
              <a:off x="5326710" y="6310313"/>
              <a:ext cx="6432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latin typeface="宋体" pitchFamily="2" charset="-122"/>
                </a:rPr>
                <a:t>/</a:t>
              </a:r>
              <a:r>
                <a:rPr lang="zh-CN" altLang="en-US" sz="1200">
                  <a:latin typeface="宋体" pitchFamily="2" charset="-122"/>
                </a:rPr>
                <a:t>货款结算</a:t>
              </a:r>
              <a:endParaRPr lang="zh-CN" altLang="en-US"/>
            </a:p>
          </p:txBody>
        </p:sp>
        <p:grpSp>
          <p:nvGrpSpPr>
            <p:cNvPr id="2432" name="Group 400"/>
            <p:cNvGrpSpPr>
              <a:grpSpLocks/>
            </p:cNvGrpSpPr>
            <p:nvPr/>
          </p:nvGrpSpPr>
          <p:grpSpPr bwMode="auto">
            <a:xfrm>
              <a:off x="7021513" y="1428750"/>
              <a:ext cx="1292225" cy="650875"/>
              <a:chOff x="4423" y="900"/>
              <a:chExt cx="814" cy="410"/>
            </a:xfrm>
          </p:grpSpPr>
          <p:sp>
            <p:nvSpPr>
              <p:cNvPr id="2433" name="Rectangle 397"/>
              <p:cNvSpPr>
                <a:spLocks noChangeArrowheads="1"/>
              </p:cNvSpPr>
              <p:nvPr/>
            </p:nvSpPr>
            <p:spPr bwMode="auto">
              <a:xfrm>
                <a:off x="4643" y="900"/>
                <a:ext cx="594" cy="4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34" name="Line 398"/>
              <p:cNvSpPr>
                <a:spLocks noChangeShapeType="1"/>
              </p:cNvSpPr>
              <p:nvPr/>
            </p:nvSpPr>
            <p:spPr bwMode="auto">
              <a:xfrm flipV="1">
                <a:off x="4423" y="996"/>
                <a:ext cx="152" cy="10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35" name="Rectangle 399"/>
              <p:cNvSpPr>
                <a:spLocks noChangeArrowheads="1"/>
              </p:cNvSpPr>
              <p:nvPr/>
            </p:nvSpPr>
            <p:spPr bwMode="auto">
              <a:xfrm>
                <a:off x="4647" y="904"/>
                <a:ext cx="586" cy="40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36" name="Rectangle 401"/>
            <p:cNvSpPr>
              <a:spLocks noChangeArrowheads="1"/>
            </p:cNvSpPr>
            <p:nvPr/>
          </p:nvSpPr>
          <p:spPr bwMode="auto">
            <a:xfrm>
              <a:off x="7685784" y="1484313"/>
              <a:ext cx="42882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付款卡</a:t>
              </a:r>
              <a:endParaRPr lang="zh-CN" altLang="en-US"/>
            </a:p>
          </p:txBody>
        </p:sp>
        <p:sp>
          <p:nvSpPr>
            <p:cNvPr id="2437" name="Rectangle 402"/>
            <p:cNvSpPr>
              <a:spLocks noChangeArrowheads="1"/>
            </p:cNvSpPr>
            <p:nvPr/>
          </p:nvSpPr>
          <p:spPr bwMode="auto">
            <a:xfrm>
              <a:off x="7619870" y="1679575"/>
              <a:ext cx="5717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管理和确</a:t>
              </a:r>
              <a:endParaRPr lang="zh-CN" altLang="en-US"/>
            </a:p>
          </p:txBody>
        </p:sp>
        <p:sp>
          <p:nvSpPr>
            <p:cNvPr id="2438" name="Rectangle 403"/>
            <p:cNvSpPr>
              <a:spLocks noChangeArrowheads="1"/>
            </p:cNvSpPr>
            <p:nvPr/>
          </p:nvSpPr>
          <p:spPr bwMode="auto">
            <a:xfrm>
              <a:off x="7821580" y="1873250"/>
              <a:ext cx="14294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认</a:t>
              </a:r>
              <a:endParaRPr lang="zh-CN" altLang="en-US"/>
            </a:p>
          </p:txBody>
        </p:sp>
        <p:grpSp>
          <p:nvGrpSpPr>
            <p:cNvPr id="2439" name="Group 407"/>
            <p:cNvGrpSpPr>
              <a:grpSpLocks/>
            </p:cNvGrpSpPr>
            <p:nvPr/>
          </p:nvGrpSpPr>
          <p:grpSpPr bwMode="auto">
            <a:xfrm>
              <a:off x="2003425" y="1304925"/>
              <a:ext cx="1492250" cy="650875"/>
              <a:chOff x="1262" y="822"/>
              <a:chExt cx="940" cy="410"/>
            </a:xfrm>
          </p:grpSpPr>
          <p:sp>
            <p:nvSpPr>
              <p:cNvPr id="2440" name="Rectangle 404"/>
              <p:cNvSpPr>
                <a:spLocks noChangeArrowheads="1"/>
              </p:cNvSpPr>
              <p:nvPr/>
            </p:nvSpPr>
            <p:spPr bwMode="auto">
              <a:xfrm>
                <a:off x="1262" y="822"/>
                <a:ext cx="594" cy="4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41" name="Line 405"/>
              <p:cNvSpPr>
                <a:spLocks noChangeShapeType="1"/>
              </p:cNvSpPr>
              <p:nvPr/>
            </p:nvSpPr>
            <p:spPr bwMode="auto">
              <a:xfrm flipH="1" flipV="1">
                <a:off x="1924" y="917"/>
                <a:ext cx="278" cy="7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2" name="Rectangle 406"/>
              <p:cNvSpPr>
                <a:spLocks noChangeArrowheads="1"/>
              </p:cNvSpPr>
              <p:nvPr/>
            </p:nvSpPr>
            <p:spPr bwMode="auto">
              <a:xfrm>
                <a:off x="1266" y="826"/>
                <a:ext cx="586" cy="40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43" name="Rectangle 408"/>
            <p:cNvSpPr>
              <a:spLocks noChangeArrowheads="1"/>
            </p:cNvSpPr>
            <p:nvPr/>
          </p:nvSpPr>
          <p:spPr bwMode="auto">
            <a:xfrm>
              <a:off x="2252533" y="1360488"/>
              <a:ext cx="5717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信息浏览</a:t>
              </a:r>
              <a:endParaRPr lang="zh-CN" altLang="en-US"/>
            </a:p>
          </p:txBody>
        </p:sp>
        <p:sp>
          <p:nvSpPr>
            <p:cNvPr id="2444" name="Rectangle 409"/>
            <p:cNvSpPr>
              <a:spLocks noChangeArrowheads="1"/>
            </p:cNvSpPr>
            <p:nvPr/>
          </p:nvSpPr>
          <p:spPr bwMode="auto">
            <a:xfrm>
              <a:off x="2217591" y="1554163"/>
              <a:ext cx="6432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订单</a:t>
              </a:r>
              <a:r>
                <a:rPr lang="en-US" altLang="zh-CN" sz="1200">
                  <a:latin typeface="宋体" pitchFamily="2" charset="-122"/>
                </a:rPr>
                <a:t>/</a:t>
              </a:r>
              <a:r>
                <a:rPr lang="zh-CN" altLang="en-US" sz="1200">
                  <a:latin typeface="宋体" pitchFamily="2" charset="-122"/>
                </a:rPr>
                <a:t>支付</a:t>
              </a:r>
              <a:endParaRPr lang="zh-CN" altLang="en-US"/>
            </a:p>
          </p:txBody>
        </p:sp>
        <p:sp>
          <p:nvSpPr>
            <p:cNvPr id="2445" name="Rectangle 410"/>
            <p:cNvSpPr>
              <a:spLocks noChangeArrowheads="1"/>
            </p:cNvSpPr>
            <p:nvPr/>
          </p:nvSpPr>
          <p:spPr bwMode="auto">
            <a:xfrm>
              <a:off x="2252533" y="1747838"/>
              <a:ext cx="5717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信息处理</a:t>
              </a:r>
              <a:endParaRPr lang="zh-CN" altLang="en-US"/>
            </a:p>
          </p:txBody>
        </p:sp>
        <p:grpSp>
          <p:nvGrpSpPr>
            <p:cNvPr id="2446" name="Group 414"/>
            <p:cNvGrpSpPr>
              <a:grpSpLocks/>
            </p:cNvGrpSpPr>
            <p:nvPr/>
          </p:nvGrpSpPr>
          <p:grpSpPr bwMode="auto">
            <a:xfrm>
              <a:off x="5770563" y="4829175"/>
              <a:ext cx="1882775" cy="874713"/>
              <a:chOff x="3635" y="3042"/>
              <a:chExt cx="1186" cy="551"/>
            </a:xfrm>
          </p:grpSpPr>
          <p:sp>
            <p:nvSpPr>
              <p:cNvPr id="2447" name="Rectangle 411"/>
              <p:cNvSpPr>
                <a:spLocks noChangeArrowheads="1"/>
              </p:cNvSpPr>
              <p:nvPr/>
            </p:nvSpPr>
            <p:spPr bwMode="auto">
              <a:xfrm>
                <a:off x="3991" y="3042"/>
                <a:ext cx="830" cy="5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48" name="Line 412"/>
              <p:cNvSpPr>
                <a:spLocks noChangeShapeType="1"/>
              </p:cNvSpPr>
              <p:nvPr/>
            </p:nvSpPr>
            <p:spPr bwMode="auto">
              <a:xfrm>
                <a:off x="3635" y="3138"/>
                <a:ext cx="28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9" name="Rectangle 413"/>
              <p:cNvSpPr>
                <a:spLocks noChangeArrowheads="1"/>
              </p:cNvSpPr>
              <p:nvPr/>
            </p:nvSpPr>
            <p:spPr bwMode="auto">
              <a:xfrm>
                <a:off x="3995" y="3046"/>
                <a:ext cx="822" cy="543"/>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50" name="Rectangle 415"/>
            <p:cNvSpPr>
              <a:spLocks noChangeArrowheads="1"/>
            </p:cNvSpPr>
            <p:nvPr/>
          </p:nvSpPr>
          <p:spPr bwMode="auto">
            <a:xfrm>
              <a:off x="6637936" y="4997450"/>
              <a:ext cx="85763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协议转换和数</a:t>
              </a:r>
              <a:endParaRPr lang="zh-CN" altLang="en-US"/>
            </a:p>
          </p:txBody>
        </p:sp>
        <p:sp>
          <p:nvSpPr>
            <p:cNvPr id="2451" name="Rectangle 416"/>
            <p:cNvSpPr>
              <a:spLocks noChangeArrowheads="1"/>
            </p:cNvSpPr>
            <p:nvPr/>
          </p:nvSpPr>
          <p:spPr bwMode="auto">
            <a:xfrm>
              <a:off x="6637936" y="5191125"/>
              <a:ext cx="85763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据接口安全及</a:t>
              </a:r>
              <a:endParaRPr lang="zh-CN" altLang="en-US"/>
            </a:p>
          </p:txBody>
        </p:sp>
        <p:sp>
          <p:nvSpPr>
            <p:cNvPr id="2452" name="Rectangle 417"/>
            <p:cNvSpPr>
              <a:spLocks noChangeArrowheads="1"/>
            </p:cNvSpPr>
            <p:nvPr/>
          </p:nvSpPr>
          <p:spPr bwMode="auto">
            <a:xfrm>
              <a:off x="6772145" y="5384800"/>
              <a:ext cx="5717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latin typeface="宋体" pitchFamily="2" charset="-122"/>
                </a:rPr>
                <a:t>鉴别管理</a:t>
              </a:r>
              <a:endParaRPr lang="zh-CN" altLang="en-US"/>
            </a:p>
          </p:txBody>
        </p:sp>
        <p:sp>
          <p:nvSpPr>
            <p:cNvPr id="2453" name="Text Box 6"/>
            <p:cNvSpPr txBox="1">
              <a:spLocks noChangeArrowheads="1"/>
            </p:cNvSpPr>
            <p:nvPr/>
          </p:nvSpPr>
          <p:spPr bwMode="auto">
            <a:xfrm>
              <a:off x="2286000" y="28956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smtClean="0"/>
                <a:t>SET</a:t>
              </a:r>
              <a:endParaRPr lang="en-US" altLang="zh-CN" sz="2000" dirty="0"/>
            </a:p>
          </p:txBody>
        </p:sp>
        <p:sp>
          <p:nvSpPr>
            <p:cNvPr id="2454" name="Text Box 7"/>
            <p:cNvSpPr txBox="1">
              <a:spLocks noChangeArrowheads="1"/>
            </p:cNvSpPr>
            <p:nvPr/>
          </p:nvSpPr>
          <p:spPr bwMode="auto">
            <a:xfrm>
              <a:off x="914400" y="4632325"/>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smtClean="0"/>
                <a:t>SET</a:t>
              </a:r>
              <a:endParaRPr lang="en-US" altLang="zh-CN" sz="2000" dirty="0"/>
            </a:p>
          </p:txBody>
        </p:sp>
        <p:sp>
          <p:nvSpPr>
            <p:cNvPr id="2455" name="Text Box 8"/>
            <p:cNvSpPr txBox="1">
              <a:spLocks noChangeArrowheads="1"/>
            </p:cNvSpPr>
            <p:nvPr/>
          </p:nvSpPr>
          <p:spPr bwMode="auto">
            <a:xfrm>
              <a:off x="4648200" y="30480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smtClean="0"/>
                <a:t>SET</a:t>
              </a:r>
              <a:endParaRPr lang="en-US" altLang="zh-CN" sz="2000" dirty="0"/>
            </a:p>
          </p:txBody>
        </p:sp>
        <p:sp>
          <p:nvSpPr>
            <p:cNvPr id="2456" name="Text Box 9"/>
            <p:cNvSpPr txBox="1">
              <a:spLocks noChangeArrowheads="1"/>
            </p:cNvSpPr>
            <p:nvPr/>
          </p:nvSpPr>
          <p:spPr bwMode="auto">
            <a:xfrm>
              <a:off x="4724400" y="2422525"/>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smtClean="0"/>
                <a:t>SET</a:t>
              </a:r>
              <a:endParaRPr lang="en-US" altLang="zh-CN" sz="2000" dirty="0"/>
            </a:p>
          </p:txBody>
        </p:sp>
        <p:sp>
          <p:nvSpPr>
            <p:cNvPr id="2457" name="Text Box 10"/>
            <p:cNvSpPr txBox="1">
              <a:spLocks noChangeArrowheads="1"/>
            </p:cNvSpPr>
            <p:nvPr/>
          </p:nvSpPr>
          <p:spPr bwMode="auto">
            <a:xfrm>
              <a:off x="4572000" y="54102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smtClean="0"/>
                <a:t>SET</a:t>
              </a:r>
              <a:endParaRPr lang="en-US" altLang="zh-CN" sz="2000" dirty="0"/>
            </a:p>
          </p:txBody>
        </p:sp>
        <p:sp>
          <p:nvSpPr>
            <p:cNvPr id="2458" name="Text Box 11"/>
            <p:cNvSpPr txBox="1">
              <a:spLocks noChangeArrowheads="1"/>
            </p:cNvSpPr>
            <p:nvPr/>
          </p:nvSpPr>
          <p:spPr bwMode="auto">
            <a:xfrm>
              <a:off x="3124200" y="3276600"/>
              <a:ext cx="1066800"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认证中心</a:t>
              </a:r>
            </a:p>
          </p:txBody>
        </p:sp>
        <p:sp>
          <p:nvSpPr>
            <p:cNvPr id="2459" name="Line 12"/>
            <p:cNvSpPr>
              <a:spLocks noChangeShapeType="1"/>
            </p:cNvSpPr>
            <p:nvPr/>
          </p:nvSpPr>
          <p:spPr bwMode="auto">
            <a:xfrm flipH="1">
              <a:off x="1600200" y="3352800"/>
              <a:ext cx="1447800" cy="3810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 name="Line 13"/>
            <p:cNvSpPr>
              <a:spLocks noChangeShapeType="1"/>
            </p:cNvSpPr>
            <p:nvPr/>
          </p:nvSpPr>
          <p:spPr bwMode="auto">
            <a:xfrm>
              <a:off x="3581400" y="3657600"/>
              <a:ext cx="0" cy="11430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 name="Line 14"/>
            <p:cNvSpPr>
              <a:spLocks noChangeShapeType="1"/>
            </p:cNvSpPr>
            <p:nvPr/>
          </p:nvSpPr>
          <p:spPr bwMode="auto">
            <a:xfrm>
              <a:off x="4038600" y="3733800"/>
              <a:ext cx="1295400" cy="6096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 name="Text Box 15"/>
            <p:cNvSpPr txBox="1">
              <a:spLocks noChangeArrowheads="1"/>
            </p:cNvSpPr>
            <p:nvPr/>
          </p:nvSpPr>
          <p:spPr bwMode="auto">
            <a:xfrm>
              <a:off x="7772400" y="4800600"/>
              <a:ext cx="1219200" cy="132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a:latin typeface="宋体" pitchFamily="2" charset="-122"/>
                </a:rPr>
                <a:t>作用于</a:t>
              </a:r>
              <a:r>
                <a:rPr lang="en-US" altLang="zh-CN" sz="1000">
                  <a:latin typeface="宋体" pitchFamily="2" charset="-122"/>
                </a:rPr>
                <a:t>Internet</a:t>
              </a:r>
              <a:r>
                <a:rPr lang="zh-CN" altLang="en-US" sz="1000">
                  <a:latin typeface="宋体" pitchFamily="2" charset="-122"/>
                </a:rPr>
                <a:t>和传统银行之间，它链接</a:t>
              </a:r>
              <a:r>
                <a:rPr lang="en-US" altLang="zh-CN" sz="1000">
                  <a:latin typeface="宋体" pitchFamily="2" charset="-122"/>
                </a:rPr>
                <a:t>Internet </a:t>
              </a:r>
              <a:r>
                <a:rPr lang="zh-CN" altLang="en-US" sz="1000">
                  <a:latin typeface="宋体" pitchFamily="2" charset="-122"/>
                </a:rPr>
                <a:t>和专用网将不安全的</a:t>
              </a:r>
              <a:r>
                <a:rPr lang="en-US" altLang="zh-CN" sz="1000">
                  <a:latin typeface="宋体" pitchFamily="2" charset="-122"/>
                </a:rPr>
                <a:t>Internet</a:t>
              </a:r>
              <a:r>
                <a:rPr lang="zh-CN" altLang="en-US" sz="1000">
                  <a:latin typeface="宋体" pitchFamily="2" charset="-122"/>
                </a:rPr>
                <a:t>上的信息传送给银行专网，起到隔离和保护专网的作用</a:t>
              </a:r>
            </a:p>
          </p:txBody>
        </p:sp>
        <p:sp>
          <p:nvSpPr>
            <p:cNvPr id="2463" name="Freeform 16"/>
            <p:cNvSpPr>
              <a:spLocks/>
            </p:cNvSpPr>
            <p:nvPr/>
          </p:nvSpPr>
          <p:spPr bwMode="auto">
            <a:xfrm>
              <a:off x="3505200" y="2654300"/>
              <a:ext cx="3657600" cy="317500"/>
            </a:xfrm>
            <a:custGeom>
              <a:avLst/>
              <a:gdLst>
                <a:gd name="T0" fmla="*/ 0 w 2304"/>
                <a:gd name="T1" fmla="*/ 152 h 200"/>
                <a:gd name="T2" fmla="*/ 288 w 2304"/>
                <a:gd name="T3" fmla="*/ 152 h 200"/>
                <a:gd name="T4" fmla="*/ 480 w 2304"/>
                <a:gd name="T5" fmla="*/ 8 h 200"/>
                <a:gd name="T6" fmla="*/ 2304 w 2304"/>
                <a:gd name="T7" fmla="*/ 200 h 200"/>
              </a:gdLst>
              <a:ahLst/>
              <a:cxnLst>
                <a:cxn ang="0">
                  <a:pos x="T0" y="T1"/>
                </a:cxn>
                <a:cxn ang="0">
                  <a:pos x="T2" y="T3"/>
                </a:cxn>
                <a:cxn ang="0">
                  <a:pos x="T4" y="T5"/>
                </a:cxn>
                <a:cxn ang="0">
                  <a:pos x="T6" y="T7"/>
                </a:cxn>
              </a:cxnLst>
              <a:rect l="0" t="0" r="r" b="b"/>
              <a:pathLst>
                <a:path w="2304" h="200">
                  <a:moveTo>
                    <a:pt x="0" y="152"/>
                  </a:moveTo>
                  <a:cubicBezTo>
                    <a:pt x="104" y="164"/>
                    <a:pt x="208" y="176"/>
                    <a:pt x="288" y="152"/>
                  </a:cubicBezTo>
                  <a:cubicBezTo>
                    <a:pt x="368" y="128"/>
                    <a:pt x="144" y="0"/>
                    <a:pt x="480" y="8"/>
                  </a:cubicBezTo>
                  <a:cubicBezTo>
                    <a:pt x="816" y="16"/>
                    <a:pt x="1560" y="108"/>
                    <a:pt x="2304" y="2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65" name="Rectangle 4"/>
          <p:cNvSpPr>
            <a:spLocks noGrp="1" noChangeArrowheads="1"/>
          </p:cNvSpPr>
          <p:nvPr>
            <p:ph type="title"/>
          </p:nvPr>
        </p:nvSpPr>
        <p:spPr>
          <a:xfrm>
            <a:off x="431645" y="332656"/>
            <a:ext cx="6329762" cy="609600"/>
          </a:xfrm>
        </p:spPr>
        <p:txBody>
          <a:bodyPr>
            <a:noAutofit/>
          </a:bodyPr>
          <a:lstStyle/>
          <a:p>
            <a:r>
              <a:rPr lang="zh-CN" altLang="en-US" sz="3700" b="0" dirty="0">
                <a:latin typeface="黑体" pitchFamily="49" charset="-122"/>
                <a:ea typeface="黑体" pitchFamily="49" charset="-122"/>
              </a:rPr>
              <a:t>应用</a:t>
            </a:r>
            <a:r>
              <a:rPr lang="en-US" altLang="zh-CN" sz="3700" b="0" dirty="0" smtClean="0">
                <a:latin typeface="黑体" pitchFamily="49" charset="-122"/>
                <a:ea typeface="黑体" pitchFamily="49" charset="-122"/>
              </a:rPr>
              <a:t>SET</a:t>
            </a:r>
            <a:r>
              <a:rPr lang="zh-CN" altLang="en-US" sz="3700" b="0" dirty="0" smtClean="0">
                <a:latin typeface="黑体" pitchFamily="49" charset="-122"/>
                <a:ea typeface="黑体" pitchFamily="49" charset="-122"/>
              </a:rPr>
              <a:t>协议的</a:t>
            </a:r>
            <a:r>
              <a:rPr lang="zh-CN" altLang="en-US" sz="3700" b="0" dirty="0">
                <a:latin typeface="黑体" pitchFamily="49" charset="-122"/>
                <a:ea typeface="黑体" pitchFamily="49" charset="-122"/>
              </a:rPr>
              <a:t>网上</a:t>
            </a:r>
            <a:r>
              <a:rPr lang="zh-CN" altLang="en-US" sz="3700" b="0" dirty="0" smtClean="0">
                <a:latin typeface="黑体" pitchFamily="49" charset="-122"/>
                <a:ea typeface="黑体" pitchFamily="49" charset="-122"/>
              </a:rPr>
              <a:t>购物 </a:t>
            </a:r>
            <a:endParaRPr lang="zh-CN" altLang="en-US" sz="3700" b="0" dirty="0">
              <a:latin typeface="黑体" pitchFamily="49" charset="-122"/>
              <a:ea typeface="黑体" pitchFamily="49" charset="-122"/>
            </a:endParaRPr>
          </a:p>
        </p:txBody>
      </p:sp>
    </p:spTree>
    <p:extLst>
      <p:ext uri="{BB962C8B-B14F-4D97-AF65-F5344CB8AC3E}">
        <p14:creationId xmlns:p14="http://schemas.microsoft.com/office/powerpoint/2010/main" val="1205972840"/>
      </p:ext>
    </p:extLst>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490"/>
            <a:ext cx="3456384" cy="646331"/>
          </a:xfrm>
          <a:prstGeom prst="rect">
            <a:avLst/>
          </a:prstGeom>
          <a:noFill/>
        </p:spPr>
        <p:txBody>
          <a:bodyPr wrap="square" rtlCol="0">
            <a:spAutoFit/>
          </a:bodyPr>
          <a:lstStyle/>
          <a:p>
            <a:r>
              <a:rPr lang="en-US" altLang="zh-CN" dirty="0" smtClean="0"/>
              <a:t>SET</a:t>
            </a:r>
            <a:r>
              <a:rPr lang="zh-CN" altLang="en-US" dirty="0" smtClean="0"/>
              <a:t>协议（</a:t>
            </a:r>
            <a:r>
              <a:rPr lang="en-US" altLang="zh-CN" dirty="0" smtClean="0"/>
              <a:t>1</a:t>
            </a:r>
            <a:r>
              <a:rPr lang="zh-CN" altLang="en-US" dirty="0" smtClean="0"/>
              <a:t>）</a:t>
            </a:r>
            <a:endParaRPr lang="zh-CN"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64704"/>
            <a:ext cx="8102699"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5981140"/>
      </p:ext>
    </p:extLst>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9490"/>
            <a:ext cx="3456384" cy="646331"/>
          </a:xfrm>
          <a:prstGeom prst="rect">
            <a:avLst/>
          </a:prstGeom>
          <a:noFill/>
        </p:spPr>
        <p:txBody>
          <a:bodyPr wrap="square" rtlCol="0">
            <a:spAutoFit/>
          </a:bodyPr>
          <a:lstStyle/>
          <a:p>
            <a:r>
              <a:rPr lang="en-US" altLang="zh-CN" dirty="0" smtClean="0"/>
              <a:t>SET</a:t>
            </a:r>
            <a:r>
              <a:rPr lang="zh-CN" altLang="en-US" dirty="0" smtClean="0"/>
              <a:t>协议（</a:t>
            </a:r>
            <a:r>
              <a:rPr lang="en-US" altLang="zh-CN" dirty="0" smtClean="0"/>
              <a:t>2</a:t>
            </a:r>
            <a:r>
              <a:rPr lang="zh-CN" altLang="en-US" dirty="0" smtClean="0"/>
              <a:t>）</a:t>
            </a:r>
            <a:endParaRPr lang="zh-CN" altLang="en-US"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75678"/>
            <a:ext cx="8061111" cy="6065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9391679"/>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02" name="Rectangle 2"/>
          <p:cNvSpPr>
            <a:spLocks noGrp="1" noChangeArrowheads="1"/>
          </p:cNvSpPr>
          <p:nvPr>
            <p:ph type="title"/>
          </p:nvPr>
        </p:nvSpPr>
        <p:spPr>
          <a:xfrm>
            <a:off x="539552" y="620688"/>
            <a:ext cx="5059288" cy="762000"/>
          </a:xfrm>
        </p:spPr>
        <p:txBody>
          <a:bodyPr>
            <a:normAutofit/>
          </a:bodyPr>
          <a:lstStyle/>
          <a:p>
            <a:r>
              <a:rPr lang="zh-CN" altLang="en-US" sz="3700" b="0" dirty="0" smtClean="0">
                <a:latin typeface="黑体" pitchFamily="49" charset="-122"/>
                <a:ea typeface="黑体" pitchFamily="49" charset="-122"/>
              </a:rPr>
              <a:t>基本概念</a:t>
            </a:r>
            <a:endParaRPr lang="zh-CN" altLang="en-US" sz="3700" b="0" dirty="0">
              <a:latin typeface="黑体" pitchFamily="49" charset="-122"/>
              <a:ea typeface="黑体" pitchFamily="49" charset="-122"/>
            </a:endParaRPr>
          </a:p>
        </p:txBody>
      </p:sp>
      <p:sp>
        <p:nvSpPr>
          <p:cNvPr id="1126403" name="Rectangle 3"/>
          <p:cNvSpPr>
            <a:spLocks noGrp="1" noChangeArrowheads="1"/>
          </p:cNvSpPr>
          <p:nvPr>
            <p:ph type="body" idx="1"/>
          </p:nvPr>
        </p:nvSpPr>
        <p:spPr>
          <a:xfrm>
            <a:off x="516632" y="1740024"/>
            <a:ext cx="7871792" cy="4137248"/>
          </a:xfrm>
          <a:noFill/>
          <a:extLst>
            <a:ext uri="{909E8E84-426E-40DD-AFC4-6F175D3DCCD1}">
              <a14:hiddenFill xmlns:a14="http://schemas.microsoft.com/office/drawing/2010/main">
                <a:solidFill>
                  <a:srgbClr val="FFF3FF"/>
                </a:solidFill>
              </a14:hiddenFill>
            </a:ext>
          </a:extLst>
        </p:spPr>
        <p:txBody>
          <a:bodyPr/>
          <a:lstStyle/>
          <a:p>
            <a:pPr algn="just"/>
            <a:r>
              <a:rPr lang="zh-CN" altLang="en-US" sz="2600" dirty="0"/>
              <a:t>明文</a:t>
            </a:r>
            <a:r>
              <a:rPr lang="en-US" altLang="zh-CN" sz="2600" dirty="0"/>
              <a:t>(</a:t>
            </a:r>
            <a:r>
              <a:rPr lang="zh-CN" altLang="en-US" sz="2600" dirty="0"/>
              <a:t>消息</a:t>
            </a:r>
            <a:r>
              <a:rPr lang="en-US" altLang="zh-CN" sz="2600" dirty="0"/>
              <a:t>)</a:t>
            </a:r>
            <a:r>
              <a:rPr lang="zh-CN" altLang="en-US" sz="2600" dirty="0">
                <a:ea typeface="宋体" pitchFamily="2" charset="-122"/>
              </a:rPr>
              <a:t>：</a:t>
            </a:r>
            <a:r>
              <a:rPr lang="zh-CN" altLang="en-US" sz="2600" dirty="0"/>
              <a:t>被隐蔽消息。</a:t>
            </a:r>
          </a:p>
          <a:p>
            <a:pPr algn="just"/>
            <a:r>
              <a:rPr lang="zh-CN" altLang="en-US" sz="2600" dirty="0" smtClean="0"/>
              <a:t>密文</a:t>
            </a:r>
            <a:r>
              <a:rPr lang="zh-CN" altLang="en-US" sz="2600" dirty="0" smtClean="0">
                <a:ea typeface="宋体" pitchFamily="2" charset="-122"/>
              </a:rPr>
              <a:t>：</a:t>
            </a:r>
            <a:r>
              <a:rPr lang="zh-CN" altLang="en-US" sz="2600" dirty="0" smtClean="0"/>
              <a:t>将</a:t>
            </a:r>
            <a:r>
              <a:rPr lang="zh-CN" altLang="en-US" sz="2600" dirty="0"/>
              <a:t>明文变换成一种隐蔽形式。这种变换过程称做</a:t>
            </a:r>
            <a:r>
              <a:rPr lang="zh-CN" altLang="en-US" sz="2600" dirty="0" smtClean="0"/>
              <a:t>加密。由</a:t>
            </a:r>
            <a:r>
              <a:rPr lang="zh-CN" altLang="en-US" sz="2600" dirty="0"/>
              <a:t>密文恢复出</a:t>
            </a:r>
            <a:r>
              <a:rPr lang="zh-CN" altLang="en-US" sz="2600" dirty="0" smtClean="0"/>
              <a:t>原文</a:t>
            </a:r>
            <a:r>
              <a:rPr lang="zh-CN" altLang="en-US" sz="2600" dirty="0"/>
              <a:t>的过程称为解密。</a:t>
            </a:r>
          </a:p>
          <a:p>
            <a:pPr algn="just"/>
            <a:r>
              <a:rPr lang="zh-CN" altLang="en-US" sz="2600" dirty="0" smtClean="0"/>
              <a:t>加密算法</a:t>
            </a:r>
            <a:r>
              <a:rPr lang="zh-CN" altLang="en-US" sz="2600" dirty="0">
                <a:ea typeface="宋体" pitchFamily="2" charset="-122"/>
              </a:rPr>
              <a:t>：</a:t>
            </a:r>
            <a:r>
              <a:rPr lang="zh-CN" altLang="en-US" sz="2600" dirty="0"/>
              <a:t>密码员对明文进行加密时所采用的一组规则。</a:t>
            </a:r>
          </a:p>
          <a:p>
            <a:pPr algn="just"/>
            <a:r>
              <a:rPr lang="zh-CN" altLang="en-US" sz="2600" dirty="0"/>
              <a:t>解密算法</a:t>
            </a:r>
            <a:r>
              <a:rPr lang="zh-CN" altLang="en-US" sz="2600" dirty="0">
                <a:ea typeface="宋体" pitchFamily="2" charset="-122"/>
              </a:rPr>
              <a:t>：</a:t>
            </a:r>
            <a:r>
              <a:rPr lang="zh-CN" altLang="en-US" sz="2600" dirty="0"/>
              <a:t>对密文进行解密时所采用的一组规则。</a:t>
            </a:r>
          </a:p>
          <a:p>
            <a:pPr algn="just"/>
            <a:r>
              <a:rPr lang="zh-CN" altLang="en-US" sz="2600" dirty="0"/>
              <a:t>加密和解密算法的操作通常都是</a:t>
            </a:r>
            <a:r>
              <a:rPr lang="zh-CN" altLang="en-US" sz="2600" dirty="0" smtClean="0"/>
              <a:t>在密钥</a:t>
            </a:r>
            <a:r>
              <a:rPr lang="zh-CN" altLang="en-US" sz="2600" dirty="0"/>
              <a:t>控制下进行的，分别称做加密密钥和解密密钥。</a:t>
            </a:r>
          </a:p>
        </p:txBody>
      </p:sp>
    </p:spTree>
    <p:extLst>
      <p:ext uri="{BB962C8B-B14F-4D97-AF65-F5344CB8AC3E}">
        <p14:creationId xmlns:p14="http://schemas.microsoft.com/office/powerpoint/2010/main" val="3109843640"/>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426" name="Rectangle 2"/>
          <p:cNvSpPr>
            <a:spLocks noGrp="1" noChangeArrowheads="1"/>
          </p:cNvSpPr>
          <p:nvPr>
            <p:ph type="body" idx="1"/>
          </p:nvPr>
        </p:nvSpPr>
        <p:spPr>
          <a:xfrm>
            <a:off x="379884" y="758726"/>
            <a:ext cx="8231832" cy="3921224"/>
          </a:xfrm>
          <a:noFill/>
          <a:extLst>
            <a:ext uri="{909E8E84-426E-40DD-AFC4-6F175D3DCCD1}">
              <a14:hiddenFill xmlns:a14="http://schemas.microsoft.com/office/drawing/2010/main">
                <a:solidFill>
                  <a:srgbClr val="B9FFED"/>
                </a:solidFill>
              </a14:hiddenFill>
            </a:ext>
          </a:extLst>
        </p:spPr>
        <p:txBody>
          <a:bodyPr/>
          <a:lstStyle/>
          <a:p>
            <a:pPr algn="just">
              <a:lnSpc>
                <a:spcPct val="90000"/>
              </a:lnSpc>
            </a:pPr>
            <a:r>
              <a:rPr lang="zh-CN" altLang="en-US" sz="2600" dirty="0">
                <a:latin typeface="+mn-ea"/>
              </a:rPr>
              <a:t>接收者：传送消息的预定对象。</a:t>
            </a:r>
          </a:p>
          <a:p>
            <a:pPr algn="just">
              <a:lnSpc>
                <a:spcPct val="90000"/>
              </a:lnSpc>
            </a:pPr>
            <a:r>
              <a:rPr lang="zh-CN" altLang="en-US" sz="2600" dirty="0">
                <a:latin typeface="+mn-ea"/>
              </a:rPr>
              <a:t>截收者：通过各种办法</a:t>
            </a:r>
            <a:r>
              <a:rPr lang="en-US" altLang="zh-CN" sz="2600" dirty="0">
                <a:latin typeface="+mn-ea"/>
              </a:rPr>
              <a:t>(</a:t>
            </a:r>
            <a:r>
              <a:rPr lang="zh-CN" altLang="en-US" sz="2600" dirty="0">
                <a:latin typeface="+mn-ea"/>
              </a:rPr>
              <a:t>如搭线窃听、电磁窃听、声音窃听等</a:t>
            </a:r>
            <a:r>
              <a:rPr lang="en-US" altLang="zh-CN" sz="2600" dirty="0">
                <a:latin typeface="+mn-ea"/>
              </a:rPr>
              <a:t>)</a:t>
            </a:r>
            <a:r>
              <a:rPr lang="zh-CN" altLang="en-US" sz="2600" dirty="0">
                <a:latin typeface="+mn-ea"/>
              </a:rPr>
              <a:t>来窃取机密信息的非授权者。</a:t>
            </a:r>
          </a:p>
          <a:p>
            <a:pPr algn="just">
              <a:lnSpc>
                <a:spcPct val="90000"/>
              </a:lnSpc>
            </a:pPr>
            <a:r>
              <a:rPr lang="zh-CN" altLang="en-US" sz="2600" dirty="0" smtClean="0">
                <a:latin typeface="+mn-ea"/>
              </a:rPr>
              <a:t>被动</a:t>
            </a:r>
            <a:r>
              <a:rPr lang="zh-CN" altLang="en-US" sz="2600" dirty="0">
                <a:latin typeface="+mn-ea"/>
              </a:rPr>
              <a:t>攻击：对保密系统采取截获密文进行分析的这类攻击。</a:t>
            </a:r>
          </a:p>
          <a:p>
            <a:pPr algn="just">
              <a:lnSpc>
                <a:spcPct val="90000"/>
              </a:lnSpc>
            </a:pPr>
            <a:r>
              <a:rPr lang="zh-CN" altLang="en-US" sz="2600" dirty="0">
                <a:latin typeface="+mn-ea"/>
              </a:rPr>
              <a:t>主动攻击：非法入侵者、攻击者或黑客主动向系统窜扰，采用删除、增添、重放、伪造等篡改手段向系统注入假</a:t>
            </a:r>
            <a:r>
              <a:rPr lang="zh-CN" altLang="en-US" sz="2600" dirty="0" smtClean="0">
                <a:latin typeface="+mn-ea"/>
              </a:rPr>
              <a:t>消息。</a:t>
            </a:r>
            <a:endParaRPr lang="zh-CN" altLang="en-US" sz="2600" dirty="0">
              <a:latin typeface="+mn-ea"/>
            </a:endParaRPr>
          </a:p>
        </p:txBody>
      </p:sp>
      <p:grpSp>
        <p:nvGrpSpPr>
          <p:cNvPr id="3" name="Group 1045"/>
          <p:cNvGrpSpPr>
            <a:grpSpLocks/>
          </p:cNvGrpSpPr>
          <p:nvPr/>
        </p:nvGrpSpPr>
        <p:grpSpPr bwMode="auto">
          <a:xfrm>
            <a:off x="1475656" y="4117708"/>
            <a:ext cx="5219701" cy="2058988"/>
            <a:chOff x="1200" y="2208"/>
            <a:chExt cx="3288" cy="1297"/>
          </a:xfrm>
        </p:grpSpPr>
        <p:sp>
          <p:nvSpPr>
            <p:cNvPr id="4" name="Line 1029"/>
            <p:cNvSpPr>
              <a:spLocks noChangeShapeType="1"/>
            </p:cNvSpPr>
            <p:nvPr/>
          </p:nvSpPr>
          <p:spPr bwMode="auto">
            <a:xfrm>
              <a:off x="1488" y="2631"/>
              <a:ext cx="576" cy="0"/>
            </a:xfrm>
            <a:prstGeom prst="line">
              <a:avLst/>
            </a:prstGeom>
            <a:noFill/>
            <a:ln w="762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 name="Text Box 1030"/>
            <p:cNvSpPr txBox="1">
              <a:spLocks noChangeArrowheads="1"/>
            </p:cNvSpPr>
            <p:nvPr/>
          </p:nvSpPr>
          <p:spPr bwMode="auto">
            <a:xfrm>
              <a:off x="2064" y="2439"/>
              <a:ext cx="336" cy="37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b="1" i="1"/>
                <a:t>E</a:t>
              </a:r>
            </a:p>
          </p:txBody>
        </p:sp>
        <p:sp>
          <p:nvSpPr>
            <p:cNvPr id="6" name="Text Box 1031"/>
            <p:cNvSpPr txBox="1">
              <a:spLocks noChangeArrowheads="1"/>
            </p:cNvSpPr>
            <p:nvPr/>
          </p:nvSpPr>
          <p:spPr bwMode="auto">
            <a:xfrm>
              <a:off x="3330" y="2439"/>
              <a:ext cx="336" cy="37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b="1" i="1"/>
                <a:t>D</a:t>
              </a:r>
            </a:p>
          </p:txBody>
        </p:sp>
        <p:sp>
          <p:nvSpPr>
            <p:cNvPr id="7" name="Line 1032"/>
            <p:cNvSpPr>
              <a:spLocks noChangeShapeType="1"/>
            </p:cNvSpPr>
            <p:nvPr/>
          </p:nvSpPr>
          <p:spPr bwMode="auto">
            <a:xfrm>
              <a:off x="2418" y="2631"/>
              <a:ext cx="912" cy="0"/>
            </a:xfrm>
            <a:prstGeom prst="line">
              <a:avLst/>
            </a:prstGeom>
            <a:noFill/>
            <a:ln w="762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1033"/>
            <p:cNvSpPr>
              <a:spLocks noChangeShapeType="1"/>
            </p:cNvSpPr>
            <p:nvPr/>
          </p:nvSpPr>
          <p:spPr bwMode="auto">
            <a:xfrm>
              <a:off x="3687" y="2631"/>
              <a:ext cx="576" cy="0"/>
            </a:xfrm>
            <a:prstGeom prst="line">
              <a:avLst/>
            </a:prstGeom>
            <a:noFill/>
            <a:ln w="762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1034"/>
            <p:cNvSpPr>
              <a:spLocks noChangeShapeType="1"/>
            </p:cNvSpPr>
            <p:nvPr/>
          </p:nvSpPr>
          <p:spPr bwMode="auto">
            <a:xfrm flipV="1">
              <a:off x="2229" y="2823"/>
              <a:ext cx="0" cy="336"/>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35"/>
            <p:cNvSpPr>
              <a:spLocks noChangeShapeType="1"/>
            </p:cNvSpPr>
            <p:nvPr/>
          </p:nvSpPr>
          <p:spPr bwMode="auto">
            <a:xfrm flipV="1">
              <a:off x="3492" y="2823"/>
              <a:ext cx="0" cy="336"/>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036"/>
            <p:cNvSpPr>
              <a:spLocks noChangeShapeType="1"/>
            </p:cNvSpPr>
            <p:nvPr/>
          </p:nvSpPr>
          <p:spPr bwMode="auto">
            <a:xfrm>
              <a:off x="2235" y="3159"/>
              <a:ext cx="1248"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Text Box 1037"/>
            <p:cNvSpPr txBox="1">
              <a:spLocks noChangeArrowheads="1"/>
            </p:cNvSpPr>
            <p:nvPr/>
          </p:nvSpPr>
          <p:spPr bwMode="auto">
            <a:xfrm>
              <a:off x="2475" y="2295"/>
              <a:ext cx="74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t>C=E</a:t>
              </a:r>
              <a:r>
                <a:rPr lang="en-US" altLang="zh-CN" sz="2000" b="1" i="1" baseline="-25000"/>
                <a:t>k</a:t>
              </a:r>
              <a:r>
                <a:rPr lang="en-US" altLang="zh-CN" sz="2000" b="1" i="1"/>
                <a:t>(m)</a:t>
              </a:r>
            </a:p>
          </p:txBody>
        </p:sp>
        <p:sp>
          <p:nvSpPr>
            <p:cNvPr id="13" name="Text Box 1038"/>
            <p:cNvSpPr txBox="1">
              <a:spLocks noChangeArrowheads="1"/>
            </p:cNvSpPr>
            <p:nvPr/>
          </p:nvSpPr>
          <p:spPr bwMode="auto">
            <a:xfrm>
              <a:off x="3926" y="2208"/>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t>m</a:t>
              </a:r>
            </a:p>
          </p:txBody>
        </p:sp>
        <p:sp>
          <p:nvSpPr>
            <p:cNvPr id="14" name="Text Box 1039"/>
            <p:cNvSpPr txBox="1">
              <a:spLocks noChangeArrowheads="1"/>
            </p:cNvSpPr>
            <p:nvPr/>
          </p:nvSpPr>
          <p:spPr bwMode="auto">
            <a:xfrm>
              <a:off x="1478" y="2247"/>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t>m</a:t>
              </a:r>
            </a:p>
          </p:txBody>
        </p:sp>
        <p:sp>
          <p:nvSpPr>
            <p:cNvPr id="15" name="Text Box 1040"/>
            <p:cNvSpPr txBox="1">
              <a:spLocks noChangeArrowheads="1"/>
            </p:cNvSpPr>
            <p:nvPr/>
          </p:nvSpPr>
          <p:spPr bwMode="auto">
            <a:xfrm>
              <a:off x="2448" y="2658"/>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宋体" pitchFamily="2" charset="-122"/>
                </a:rPr>
                <a:t>公用信道</a:t>
              </a:r>
            </a:p>
          </p:txBody>
        </p:sp>
        <p:sp>
          <p:nvSpPr>
            <p:cNvPr id="16" name="Text Box 1041"/>
            <p:cNvSpPr txBox="1">
              <a:spLocks noChangeArrowheads="1"/>
            </p:cNvSpPr>
            <p:nvPr/>
          </p:nvSpPr>
          <p:spPr bwMode="auto">
            <a:xfrm>
              <a:off x="2496" y="3255"/>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宋体" pitchFamily="2" charset="-122"/>
                </a:rPr>
                <a:t>秘密信道</a:t>
              </a:r>
            </a:p>
          </p:txBody>
        </p:sp>
        <p:sp>
          <p:nvSpPr>
            <p:cNvPr id="17" name="Text Box 1042"/>
            <p:cNvSpPr txBox="1">
              <a:spLocks noChangeArrowheads="1"/>
            </p:cNvSpPr>
            <p:nvPr/>
          </p:nvSpPr>
          <p:spPr bwMode="auto">
            <a:xfrm>
              <a:off x="1200" y="2775"/>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latin typeface="宋体" pitchFamily="2" charset="-122"/>
                </a:rPr>
                <a:t>发信方</a:t>
              </a:r>
            </a:p>
          </p:txBody>
        </p:sp>
        <p:sp>
          <p:nvSpPr>
            <p:cNvPr id="18" name="Text Box 1043"/>
            <p:cNvSpPr txBox="1">
              <a:spLocks noChangeArrowheads="1"/>
            </p:cNvSpPr>
            <p:nvPr/>
          </p:nvSpPr>
          <p:spPr bwMode="auto">
            <a:xfrm>
              <a:off x="3884" y="2823"/>
              <a:ext cx="6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宋体" pitchFamily="2" charset="-122"/>
                </a:rPr>
                <a:t>接收者</a:t>
              </a:r>
              <a:endParaRPr lang="zh-CN" altLang="en-US" sz="2000" b="1" dirty="0">
                <a:latin typeface="宋体" pitchFamily="2" charset="-122"/>
              </a:endParaRPr>
            </a:p>
          </p:txBody>
        </p:sp>
      </p:grpSp>
    </p:spTree>
    <p:extLst>
      <p:ext uri="{BB962C8B-B14F-4D97-AF65-F5344CB8AC3E}">
        <p14:creationId xmlns:p14="http://schemas.microsoft.com/office/powerpoint/2010/main" val="3707308545"/>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9474" name="Rectangle 2"/>
          <p:cNvSpPr>
            <a:spLocks noGrp="1" noChangeArrowheads="1"/>
          </p:cNvSpPr>
          <p:nvPr>
            <p:ph type="title"/>
          </p:nvPr>
        </p:nvSpPr>
        <p:spPr>
          <a:xfrm>
            <a:off x="395536" y="476672"/>
            <a:ext cx="3691136" cy="762000"/>
          </a:xfrm>
        </p:spPr>
        <p:txBody>
          <a:bodyPr>
            <a:normAutofit/>
          </a:bodyPr>
          <a:lstStyle/>
          <a:p>
            <a:r>
              <a:rPr lang="zh-CN" altLang="en-US" sz="3700" b="0" dirty="0">
                <a:latin typeface="黑体" pitchFamily="49" charset="-122"/>
                <a:ea typeface="黑体" pitchFamily="49" charset="-122"/>
              </a:rPr>
              <a:t>保密系统组成</a:t>
            </a:r>
          </a:p>
        </p:txBody>
      </p:sp>
      <p:sp>
        <p:nvSpPr>
          <p:cNvPr id="1129475" name="Rectangle 3"/>
          <p:cNvSpPr>
            <a:spLocks noGrp="1" noChangeArrowheads="1"/>
          </p:cNvSpPr>
          <p:nvPr>
            <p:ph type="body" idx="1"/>
          </p:nvPr>
        </p:nvSpPr>
        <p:spPr>
          <a:xfrm>
            <a:off x="152400" y="1524000"/>
            <a:ext cx="8686800" cy="5105400"/>
          </a:xfrm>
        </p:spPr>
        <p:txBody>
          <a:bodyPr/>
          <a:lstStyle/>
          <a:p>
            <a:pPr algn="just"/>
            <a:r>
              <a:rPr lang="zh-CN" altLang="en-US" sz="2600" dirty="0"/>
              <a:t>明文消息空间 </a:t>
            </a:r>
            <a:r>
              <a:rPr lang="en-US" altLang="zh-CN" sz="2600" dirty="0"/>
              <a:t>M</a:t>
            </a:r>
            <a:r>
              <a:rPr lang="zh-CN" altLang="en-US" sz="2600" dirty="0"/>
              <a:t>；</a:t>
            </a:r>
            <a:endParaRPr lang="zh-CN" altLang="en-US" sz="2600" dirty="0">
              <a:ea typeface="Mincho" charset="-128"/>
            </a:endParaRPr>
          </a:p>
          <a:p>
            <a:pPr algn="just"/>
            <a:r>
              <a:rPr lang="zh-CN" altLang="en-US" sz="2600" dirty="0"/>
              <a:t>密文消息空间 </a:t>
            </a:r>
            <a:r>
              <a:rPr lang="en-US" altLang="zh-CN" sz="2600" dirty="0"/>
              <a:t>C</a:t>
            </a:r>
            <a:r>
              <a:rPr lang="zh-CN" altLang="en-US" sz="2600" dirty="0"/>
              <a:t>；</a:t>
            </a:r>
            <a:endParaRPr lang="zh-CN" altLang="en-US" sz="2600" dirty="0">
              <a:ea typeface="Mincho" charset="-128"/>
            </a:endParaRPr>
          </a:p>
          <a:p>
            <a:pPr algn="just"/>
            <a:r>
              <a:rPr lang="zh-CN" altLang="en-US" sz="2600" dirty="0"/>
              <a:t>密钥空间 </a:t>
            </a:r>
            <a:r>
              <a:rPr lang="en-US" altLang="zh-CN" sz="2600" dirty="0"/>
              <a:t>K</a:t>
            </a:r>
            <a:r>
              <a:rPr lang="en-US" altLang="zh-CN" sz="2600" baseline="-25000" dirty="0"/>
              <a:t>1</a:t>
            </a:r>
            <a:r>
              <a:rPr lang="zh-CN" altLang="en-US" sz="2600" dirty="0"/>
              <a:t>和</a:t>
            </a:r>
            <a:r>
              <a:rPr lang="en-US" altLang="zh-CN" sz="2600" dirty="0"/>
              <a:t>K</a:t>
            </a:r>
            <a:r>
              <a:rPr lang="en-US" altLang="zh-CN" sz="2600" baseline="-25000" dirty="0"/>
              <a:t>2</a:t>
            </a:r>
            <a:r>
              <a:rPr lang="zh-CN" altLang="en-US" sz="2600" dirty="0"/>
              <a:t>，</a:t>
            </a:r>
          </a:p>
          <a:p>
            <a:pPr algn="just">
              <a:buFont typeface="Wingdings" pitchFamily="2" charset="2"/>
              <a:buNone/>
            </a:pPr>
            <a:r>
              <a:rPr lang="zh-CN" altLang="en-US" sz="2600" dirty="0"/>
              <a:t>   </a:t>
            </a:r>
            <a:r>
              <a:rPr lang="zh-CN" altLang="en-US" sz="2000" dirty="0" smtClean="0"/>
              <a:t>在</a:t>
            </a:r>
            <a:r>
              <a:rPr lang="zh-CN" altLang="en-US" sz="2000" dirty="0"/>
              <a:t>单钥体制下 </a:t>
            </a:r>
            <a:r>
              <a:rPr lang="en-US" altLang="zh-CN" sz="2000" dirty="0"/>
              <a:t>K</a:t>
            </a:r>
            <a:r>
              <a:rPr lang="en-US" altLang="zh-CN" sz="2000" baseline="-25000" dirty="0"/>
              <a:t>1</a:t>
            </a:r>
            <a:r>
              <a:rPr lang="en-US" altLang="zh-CN" sz="2000" dirty="0"/>
              <a:t>=K</a:t>
            </a:r>
            <a:r>
              <a:rPr lang="en-US" altLang="zh-CN" sz="2000" baseline="-25000" dirty="0"/>
              <a:t>2</a:t>
            </a:r>
            <a:r>
              <a:rPr lang="en-US" altLang="zh-CN" sz="2000" dirty="0"/>
              <a:t>=K</a:t>
            </a:r>
            <a:r>
              <a:rPr lang="zh-CN" altLang="en-US" sz="2000" dirty="0"/>
              <a:t>，</a:t>
            </a:r>
          </a:p>
          <a:p>
            <a:pPr algn="just">
              <a:buFont typeface="Wingdings" pitchFamily="2" charset="2"/>
              <a:buNone/>
            </a:pPr>
            <a:r>
              <a:rPr lang="zh-CN" altLang="en-US" sz="2000" dirty="0"/>
              <a:t>    此时密钥</a:t>
            </a:r>
            <a:r>
              <a:rPr lang="en-US" altLang="zh-CN" sz="2000" dirty="0"/>
              <a:t>K</a:t>
            </a:r>
            <a:r>
              <a:rPr lang="zh-CN" altLang="en-US" sz="2000" dirty="0"/>
              <a:t>需经安全密钥</a:t>
            </a:r>
          </a:p>
          <a:p>
            <a:pPr algn="just">
              <a:buFont typeface="Wingdings" pitchFamily="2" charset="2"/>
              <a:buNone/>
            </a:pPr>
            <a:r>
              <a:rPr lang="zh-CN" altLang="en-US" sz="2000" dirty="0"/>
              <a:t>    信道由发方传给收方</a:t>
            </a:r>
            <a:r>
              <a:rPr lang="zh-CN" altLang="en-US" sz="2600" dirty="0"/>
              <a:t>；</a:t>
            </a:r>
            <a:endParaRPr lang="zh-CN" altLang="en-US" sz="2600" dirty="0">
              <a:ea typeface="Mincho" charset="-128"/>
            </a:endParaRPr>
          </a:p>
          <a:p>
            <a:pPr algn="just"/>
            <a:r>
              <a:rPr lang="zh-CN" altLang="en-US" sz="2600" dirty="0"/>
              <a:t>加密变换  </a:t>
            </a:r>
            <a:r>
              <a:rPr lang="en-US" altLang="zh-CN" sz="2600" dirty="0"/>
              <a:t>E</a:t>
            </a:r>
            <a:r>
              <a:rPr lang="en-US" altLang="zh-CN" sz="2600" baseline="-30000" dirty="0"/>
              <a:t>k1</a:t>
            </a:r>
            <a:r>
              <a:rPr lang="en-US" altLang="zh-CN" sz="2600" dirty="0"/>
              <a:t>∈E</a:t>
            </a:r>
            <a:r>
              <a:rPr lang="zh-CN" altLang="en-US" sz="2600" dirty="0"/>
              <a:t>，</a:t>
            </a:r>
            <a:r>
              <a:rPr lang="en-US" altLang="zh-CN" sz="2600" dirty="0"/>
              <a:t>M→C</a:t>
            </a:r>
            <a:r>
              <a:rPr lang="zh-CN" altLang="en-US" sz="2600" dirty="0"/>
              <a:t>，其中</a:t>
            </a:r>
            <a:r>
              <a:rPr lang="en-US" altLang="zh-CN" sz="2600" dirty="0"/>
              <a:t>k</a:t>
            </a:r>
            <a:r>
              <a:rPr lang="en-US" altLang="zh-CN" sz="2600" baseline="-30000" dirty="0"/>
              <a:t>1</a:t>
            </a:r>
            <a:r>
              <a:rPr lang="en-US" altLang="zh-CN" sz="2600" dirty="0"/>
              <a:t>∈K</a:t>
            </a:r>
            <a:r>
              <a:rPr lang="en-US" altLang="zh-CN" sz="2600" baseline="-30000" dirty="0"/>
              <a:t>1</a:t>
            </a:r>
            <a:r>
              <a:rPr lang="zh-CN" altLang="en-US" sz="2600" dirty="0"/>
              <a:t>，由加密器完成；</a:t>
            </a:r>
            <a:endParaRPr lang="zh-CN" altLang="en-US" sz="2600" dirty="0">
              <a:ea typeface="Mincho" charset="-128"/>
            </a:endParaRPr>
          </a:p>
          <a:p>
            <a:pPr algn="just"/>
            <a:r>
              <a:rPr lang="zh-CN" altLang="en-US" sz="2600" dirty="0"/>
              <a:t>解密变换  </a:t>
            </a:r>
            <a:r>
              <a:rPr lang="en-US" altLang="zh-CN" sz="2600" dirty="0"/>
              <a:t>D</a:t>
            </a:r>
            <a:r>
              <a:rPr lang="en-US" altLang="zh-CN" sz="2600" baseline="-30000" dirty="0"/>
              <a:t>k2</a:t>
            </a:r>
            <a:r>
              <a:rPr lang="en-US" altLang="zh-CN" sz="2600" dirty="0"/>
              <a:t>∈D</a:t>
            </a:r>
            <a:r>
              <a:rPr lang="zh-CN" altLang="en-US" sz="2600" dirty="0"/>
              <a:t>，</a:t>
            </a:r>
            <a:r>
              <a:rPr lang="en-US" altLang="zh-CN" sz="2600" dirty="0"/>
              <a:t>C→M</a:t>
            </a:r>
            <a:r>
              <a:rPr lang="zh-CN" altLang="en-US" sz="2600" dirty="0"/>
              <a:t>，其中</a:t>
            </a:r>
            <a:r>
              <a:rPr lang="en-US" altLang="zh-CN" sz="2600" dirty="0"/>
              <a:t>k</a:t>
            </a:r>
            <a:r>
              <a:rPr lang="en-US" altLang="zh-CN" sz="2600" baseline="-30000" dirty="0"/>
              <a:t>2</a:t>
            </a:r>
            <a:r>
              <a:rPr lang="en-US" altLang="zh-CN" sz="2600" dirty="0"/>
              <a:t>∈K</a:t>
            </a:r>
            <a:r>
              <a:rPr lang="en-US" altLang="zh-CN" sz="2600" baseline="-30000" dirty="0"/>
              <a:t>2</a:t>
            </a:r>
            <a:r>
              <a:rPr lang="zh-CN" altLang="en-US" sz="2600" dirty="0"/>
              <a:t>，由解密器实现</a:t>
            </a:r>
            <a:r>
              <a:rPr lang="zh-CN" altLang="en-US" sz="2600" dirty="0" smtClean="0"/>
              <a:t>。</a:t>
            </a:r>
            <a:endParaRPr lang="zh-CN" altLang="en-US" sz="2600" dirty="0">
              <a:ea typeface="Mincho" charset="-128"/>
            </a:endParaRPr>
          </a:p>
        </p:txBody>
      </p:sp>
      <p:pic>
        <p:nvPicPr>
          <p:cNvPr id="1129476" name="Picture 4" descr="tu4-1"/>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l="4907" t="4266" r="11311" b="15839"/>
          <a:stretch>
            <a:fillRect/>
          </a:stretch>
        </p:blipFill>
        <p:spPr bwMode="auto">
          <a:xfrm>
            <a:off x="4499992" y="1412776"/>
            <a:ext cx="4355976" cy="2736304"/>
          </a:xfrm>
          <a:prstGeom prst="rect">
            <a:avLst/>
          </a:prstGeom>
          <a:solidFill>
            <a:srgbClr val="008000"/>
          </a:solidFill>
          <a:ln w="38100">
            <a:solidFill>
              <a:srgbClr val="FF9900"/>
            </a:solidFill>
            <a:miter lim="800000"/>
            <a:headEnd/>
            <a:tailEnd/>
          </a:ln>
        </p:spPr>
      </p:pic>
    </p:spTree>
    <p:extLst>
      <p:ext uri="{BB962C8B-B14F-4D97-AF65-F5344CB8AC3E}">
        <p14:creationId xmlns:p14="http://schemas.microsoft.com/office/powerpoint/2010/main" val="3984545045"/>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0498" name="Rectangle 2"/>
          <p:cNvSpPr>
            <a:spLocks noGrp="1" noChangeArrowheads="1"/>
          </p:cNvSpPr>
          <p:nvPr>
            <p:ph type="title"/>
          </p:nvPr>
        </p:nvSpPr>
        <p:spPr>
          <a:xfrm>
            <a:off x="381000" y="533400"/>
            <a:ext cx="7772400" cy="762000"/>
          </a:xfrm>
        </p:spPr>
        <p:txBody>
          <a:bodyPr/>
          <a:lstStyle/>
          <a:p>
            <a:r>
              <a:rPr lang="zh-CN" altLang="en-US" sz="3700" b="0" dirty="0" smtClean="0">
                <a:latin typeface="黑体" pitchFamily="49" charset="-122"/>
                <a:ea typeface="黑体" pitchFamily="49" charset="-122"/>
              </a:rPr>
              <a:t>加密</a:t>
            </a:r>
            <a:r>
              <a:rPr lang="zh-CN" altLang="en-US" sz="3700" b="0" dirty="0">
                <a:latin typeface="黑体" pitchFamily="49" charset="-122"/>
                <a:ea typeface="黑体" pitchFamily="49" charset="-122"/>
              </a:rPr>
              <a:t>、解密与密码分析</a:t>
            </a:r>
          </a:p>
        </p:txBody>
      </p:sp>
      <p:sp>
        <p:nvSpPr>
          <p:cNvPr id="1130499" name="Rectangle 3"/>
          <p:cNvSpPr>
            <a:spLocks noGrp="1" noChangeArrowheads="1"/>
          </p:cNvSpPr>
          <p:nvPr>
            <p:ph type="body" idx="1"/>
          </p:nvPr>
        </p:nvSpPr>
        <p:spPr>
          <a:xfrm>
            <a:off x="395536" y="1556792"/>
            <a:ext cx="7848872" cy="3777208"/>
          </a:xfrm>
        </p:spPr>
        <p:txBody>
          <a:bodyPr/>
          <a:lstStyle/>
          <a:p>
            <a:pPr algn="just"/>
            <a:r>
              <a:rPr lang="zh-CN" altLang="en-US" sz="2500" dirty="0"/>
              <a:t>发端对于给定明文消息</a:t>
            </a:r>
            <a:r>
              <a:rPr lang="en-US" altLang="zh-CN" sz="2500" dirty="0" err="1"/>
              <a:t>m∈M</a:t>
            </a:r>
            <a:r>
              <a:rPr lang="zh-CN" altLang="en-US" sz="2500" dirty="0"/>
              <a:t>，密钥</a:t>
            </a:r>
            <a:r>
              <a:rPr lang="en-US" altLang="zh-CN" sz="2500" dirty="0"/>
              <a:t>k</a:t>
            </a:r>
            <a:r>
              <a:rPr lang="en-US" altLang="zh-CN" sz="2500" baseline="-30000" dirty="0"/>
              <a:t>1</a:t>
            </a:r>
            <a:r>
              <a:rPr lang="en-US" altLang="zh-CN" sz="2500" dirty="0"/>
              <a:t>∈K</a:t>
            </a:r>
            <a:r>
              <a:rPr lang="en-US" altLang="zh-CN" sz="2500" baseline="-30000" dirty="0"/>
              <a:t>1</a:t>
            </a:r>
            <a:r>
              <a:rPr lang="zh-CN" altLang="en-US" sz="2500" dirty="0"/>
              <a:t>，加密变换将明文</a:t>
            </a:r>
            <a:r>
              <a:rPr lang="en-US" altLang="zh-CN" sz="2500" dirty="0"/>
              <a:t>m</a:t>
            </a:r>
            <a:r>
              <a:rPr lang="zh-CN" altLang="en-US" sz="2500" dirty="0"/>
              <a:t>变换为密文</a:t>
            </a:r>
            <a:r>
              <a:rPr lang="en-US" altLang="zh-CN" sz="2500" dirty="0" smtClean="0"/>
              <a:t>c</a:t>
            </a:r>
            <a:r>
              <a:rPr lang="zh-CN" altLang="en-US" sz="2500" dirty="0" smtClean="0"/>
              <a:t>。</a:t>
            </a:r>
            <a:endParaRPr lang="en-US" altLang="zh-CN" sz="2500" dirty="0" smtClean="0"/>
          </a:p>
          <a:p>
            <a:pPr algn="just"/>
            <a:r>
              <a:rPr lang="zh-CN" altLang="en-US" sz="2500" dirty="0" smtClean="0"/>
              <a:t>接收端利用安全信道送来的密钥</a:t>
            </a:r>
            <a:r>
              <a:rPr lang="en-US" altLang="zh-CN" sz="2500" i="1" dirty="0" smtClean="0"/>
              <a:t>k</a:t>
            </a:r>
            <a:r>
              <a:rPr lang="en-US" altLang="zh-CN" sz="2500" dirty="0" smtClean="0"/>
              <a:t>(</a:t>
            </a:r>
            <a:r>
              <a:rPr lang="zh-CN" altLang="en-US" sz="2500" dirty="0" smtClean="0"/>
              <a:t>单钥体制下</a:t>
            </a:r>
            <a:r>
              <a:rPr lang="en-US" altLang="zh-CN" sz="2500" dirty="0" smtClean="0"/>
              <a:t>)</a:t>
            </a:r>
            <a:r>
              <a:rPr lang="zh-CN" altLang="en-US" sz="2500" dirty="0" smtClean="0"/>
              <a:t>或用本地密钥发生器产生的解密密钥</a:t>
            </a:r>
            <a:r>
              <a:rPr lang="en-US" altLang="zh-CN" sz="2500" i="1" dirty="0" smtClean="0"/>
              <a:t>k</a:t>
            </a:r>
            <a:r>
              <a:rPr lang="en-US" altLang="zh-CN" sz="2500" i="1" baseline="-30000" dirty="0" smtClean="0"/>
              <a:t>1</a:t>
            </a:r>
            <a:r>
              <a:rPr lang="en-US" altLang="zh-CN" sz="2500" i="1" dirty="0" smtClean="0"/>
              <a:t> </a:t>
            </a:r>
            <a:r>
              <a:rPr lang="en-US" altLang="zh-CN" sz="2500" dirty="0" smtClean="0"/>
              <a:t>(</a:t>
            </a:r>
            <a:r>
              <a:rPr lang="zh-CN" altLang="en-US" sz="2500" dirty="0" smtClean="0"/>
              <a:t>双钥体制下</a:t>
            </a:r>
            <a:r>
              <a:rPr lang="en-US" altLang="zh-CN" sz="2500" dirty="0" smtClean="0"/>
              <a:t>)</a:t>
            </a:r>
            <a:r>
              <a:rPr lang="zh-CN" altLang="en-US" sz="2500" dirty="0" smtClean="0"/>
              <a:t>控制解密操作</a:t>
            </a:r>
            <a:r>
              <a:rPr lang="en-US" altLang="zh-CN" sz="2500" i="1" dirty="0" smtClean="0"/>
              <a:t>D</a:t>
            </a:r>
            <a:r>
              <a:rPr lang="zh-CN" altLang="en-US" sz="2500" dirty="0" smtClean="0"/>
              <a:t>，对收到的密文进行变换得到恢复的明文消息。</a:t>
            </a:r>
            <a:endParaRPr lang="en-US" altLang="zh-CN" sz="2500" dirty="0" smtClean="0"/>
          </a:p>
          <a:p>
            <a:pPr algn="just"/>
            <a:r>
              <a:rPr lang="zh-CN" altLang="en-US" sz="2500" dirty="0" smtClean="0"/>
              <a:t>密码分析</a:t>
            </a:r>
            <a:r>
              <a:rPr lang="zh-CN" altLang="en-US" sz="2500" dirty="0"/>
              <a:t>者则用其选定的变换函数</a:t>
            </a:r>
            <a:r>
              <a:rPr lang="en-US" altLang="zh-CN" sz="2500" i="1" dirty="0"/>
              <a:t>h</a:t>
            </a:r>
            <a:r>
              <a:rPr lang="zh-CN" altLang="en-US" sz="2500" dirty="0"/>
              <a:t>，对截获的密文</a:t>
            </a:r>
            <a:r>
              <a:rPr lang="en-US" altLang="zh-CN" sz="2500" dirty="0"/>
              <a:t>c</a:t>
            </a:r>
            <a:r>
              <a:rPr lang="zh-CN" altLang="en-US" sz="2500" dirty="0"/>
              <a:t>进行变换，得到的明文是明文空间中的某个</a:t>
            </a:r>
            <a:r>
              <a:rPr lang="zh-CN" altLang="en-US" sz="2500" dirty="0" smtClean="0"/>
              <a:t>元素。</a:t>
            </a:r>
            <a:endParaRPr lang="zh-CN" altLang="en-US" sz="2500" dirty="0"/>
          </a:p>
        </p:txBody>
      </p:sp>
    </p:spTree>
    <p:extLst>
      <p:ext uri="{BB962C8B-B14F-4D97-AF65-F5344CB8AC3E}">
        <p14:creationId xmlns:p14="http://schemas.microsoft.com/office/powerpoint/2010/main" val="771871416"/>
      </p:ext>
    </p:extLst>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7410</TotalTime>
  <Words>3546</Words>
  <Application>Microsoft Office PowerPoint</Application>
  <PresentationFormat>全屏显示(4:3)</PresentationFormat>
  <Paragraphs>355</Paragraphs>
  <Slides>54</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54</vt:i4>
      </vt:variant>
    </vt:vector>
  </HeadingPairs>
  <TitlesOfParts>
    <vt:vector size="58" baseType="lpstr">
      <vt:lpstr>聚合</vt:lpstr>
      <vt:lpstr>Bitmap</vt:lpstr>
      <vt:lpstr>剪辑</vt:lpstr>
      <vt:lpstr>Microsoft Word Picture</vt:lpstr>
      <vt:lpstr>        电子商务安全原理 </vt:lpstr>
      <vt:lpstr>PowerPoint 演示文稿</vt:lpstr>
      <vt:lpstr>概述</vt:lpstr>
      <vt:lpstr>密码技术是信息安全的核心技术</vt:lpstr>
      <vt:lpstr>密码技术的基本要求</vt:lpstr>
      <vt:lpstr>基本概念</vt:lpstr>
      <vt:lpstr>PowerPoint 演示文稿</vt:lpstr>
      <vt:lpstr>保密系统组成</vt:lpstr>
      <vt:lpstr>加密、解密与密码分析</vt:lpstr>
      <vt:lpstr>密码体制分类</vt:lpstr>
      <vt:lpstr>单钥体制</vt:lpstr>
      <vt:lpstr>双钥体制</vt:lpstr>
      <vt:lpstr>保密通信的实现 </vt:lpstr>
      <vt:lpstr>用于认证系统     </vt:lpstr>
      <vt:lpstr> </vt:lpstr>
      <vt:lpstr>单钥体制与双钥体制对比</vt:lpstr>
      <vt:lpstr>PowerPoint 演示文稿</vt:lpstr>
      <vt:lpstr>代换密码法</vt:lpstr>
      <vt:lpstr>PowerPoint 演示文稿</vt:lpstr>
      <vt:lpstr>PowerPoint 演示文稿</vt:lpstr>
      <vt:lpstr>RSA的产生</vt:lpstr>
      <vt:lpstr>RSA算法和DES算法各有优缺点</vt:lpstr>
      <vt:lpstr>混合密码系统</vt:lpstr>
      <vt:lpstr>电子交易加解密</vt:lpstr>
      <vt:lpstr>数字签名</vt:lpstr>
      <vt:lpstr>数字签字应满足以下要求</vt:lpstr>
      <vt:lpstr>数字签名与消息认证的区别</vt:lpstr>
      <vt:lpstr>签字体制组成部分</vt:lpstr>
      <vt:lpstr>数字签名一般过程</vt:lpstr>
      <vt:lpstr>PowerPoint 演示文稿</vt:lpstr>
      <vt:lpstr>PowerPoint 演示文稿</vt:lpstr>
      <vt:lpstr>PowerPoint 演示文稿</vt:lpstr>
      <vt:lpstr>PowerPoint 演示文稿</vt:lpstr>
      <vt:lpstr>PowerPoint 演示文稿</vt:lpstr>
      <vt:lpstr>PowerPoint 演示文稿</vt:lpstr>
      <vt:lpstr>密钥管理与分发</vt:lpstr>
      <vt:lpstr>密钥时间期限</vt:lpstr>
      <vt:lpstr>PowerPoint 演示文稿</vt:lpstr>
      <vt:lpstr>密钥的撤销和分发</vt:lpstr>
      <vt:lpstr>PowerPoint 演示文稿</vt:lpstr>
      <vt:lpstr>数字证书</vt:lpstr>
      <vt:lpstr>实现身份证明的基本途径</vt:lpstr>
      <vt:lpstr>常用的身份认证方法（1）</vt:lpstr>
      <vt:lpstr>常用的身份认证方法（2）</vt:lpstr>
      <vt:lpstr>常用的身份认证方法（3）</vt:lpstr>
      <vt:lpstr>基于公钥密码体制的身份认证</vt:lpstr>
      <vt:lpstr>不可否认机制</vt:lpstr>
      <vt:lpstr>可信赖第三方</vt:lpstr>
      <vt:lpstr>SSL协议</vt:lpstr>
      <vt:lpstr>基于Internet的B2B电子交易流程</vt:lpstr>
      <vt:lpstr>SET协议</vt:lpstr>
      <vt:lpstr>应用SET协议的网上购物 </vt:lpstr>
      <vt:lpstr>PowerPoint 演示文稿</vt:lpstr>
      <vt:lpstr>PowerPoint 演示文稿</vt:lpstr>
    </vt:vector>
  </TitlesOfParts>
  <Company>alibaba_sh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Alibaba   SME    E-commerce       Solutions</dc:title>
  <dc:creator>sh_2</dc:creator>
  <cp:lastModifiedBy>wdzhao</cp:lastModifiedBy>
  <cp:revision>494</cp:revision>
  <dcterms:created xsi:type="dcterms:W3CDTF">2000-09-04T03:09:07Z</dcterms:created>
  <dcterms:modified xsi:type="dcterms:W3CDTF">2014-05-16T15:41:05Z</dcterms:modified>
</cp:coreProperties>
</file>