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sldIdLst>
    <p:sldId id="256" r:id="rId4"/>
    <p:sldId id="258" r:id="rId5"/>
    <p:sldId id="267" r:id="rId6"/>
    <p:sldId id="276" r:id="rId7"/>
    <p:sldId id="268" r:id="rId8"/>
    <p:sldId id="274" r:id="rId9"/>
    <p:sldId id="269" r:id="rId10"/>
    <p:sldId id="275" r:id="rId11"/>
    <p:sldId id="270" r:id="rId12"/>
    <p:sldId id="271" r:id="rId13"/>
    <p:sldId id="272" r:id="rId14"/>
    <p:sldId id="273" r:id="rId15"/>
    <p:sldId id="265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70" d="100"/>
          <a:sy n="70" d="100"/>
        </p:scale>
        <p:origin x="1386" y="66"/>
      </p:cViewPr>
      <p:guideLst>
        <p:guide orient="horz" pos="217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/>
          <p:nvPr userDrawn="1"/>
        </p:nvSpPr>
        <p:spPr>
          <a:xfrm>
            <a:off x="-33337" y="0"/>
            <a:ext cx="9177337" cy="3886200"/>
          </a:xfrm>
          <a:prstGeom prst="rect">
            <a:avLst/>
          </a:prstGeom>
          <a:solidFill>
            <a:schemeClr val="folHlink">
              <a:alpha val="10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5800" y="4149725"/>
            <a:ext cx="7772400" cy="11064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sz="4000" b="1" kern="1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5373688"/>
            <a:ext cx="6400800" cy="9112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800" kern="1200"/>
            </a:lvl1pPr>
            <a:lvl2pPr marL="457200" lvl="1" indent="-457200" algn="ctr">
              <a:buNone/>
              <a:defRPr sz="2000" kern="1200"/>
            </a:lvl2pPr>
            <a:lvl3pPr marL="914400" lvl="2" indent="-914400" algn="ctr">
              <a:buNone/>
              <a:defRPr sz="2000" kern="1200"/>
            </a:lvl3pPr>
            <a:lvl4pPr marL="1371600" lvl="3" indent="-1371600" algn="ctr">
              <a:buNone/>
              <a:defRPr sz="2000" kern="1200"/>
            </a:lvl4pPr>
            <a:lvl5pPr marL="1828800" lvl="4" indent="-1828800" algn="ctr">
              <a:buNone/>
              <a:defRPr sz="2000" kern="12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3" name="菱形 2052"/>
          <p:cNvSpPr/>
          <p:nvPr userDrawn="1"/>
        </p:nvSpPr>
        <p:spPr>
          <a:xfrm>
            <a:off x="8102600" y="450850"/>
            <a:ext cx="646113" cy="609600"/>
          </a:xfrm>
          <a:prstGeom prst="diamond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" name="菱形 2053"/>
          <p:cNvSpPr/>
          <p:nvPr userDrawn="1"/>
        </p:nvSpPr>
        <p:spPr>
          <a:xfrm>
            <a:off x="7985125" y="685800"/>
            <a:ext cx="511175" cy="511175"/>
          </a:xfrm>
          <a:prstGeom prst="diamond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菱形 2054"/>
          <p:cNvSpPr/>
          <p:nvPr userDrawn="1"/>
        </p:nvSpPr>
        <p:spPr>
          <a:xfrm>
            <a:off x="8355013" y="692150"/>
            <a:ext cx="511175" cy="512763"/>
          </a:xfrm>
          <a:prstGeom prst="diamond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" name="菱形 2055"/>
          <p:cNvSpPr/>
          <p:nvPr userDrawn="1"/>
        </p:nvSpPr>
        <p:spPr>
          <a:xfrm>
            <a:off x="7961313" y="301625"/>
            <a:ext cx="511175" cy="512763"/>
          </a:xfrm>
          <a:prstGeom prst="diamond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7" name="菱形 2056"/>
          <p:cNvSpPr/>
          <p:nvPr userDrawn="1"/>
        </p:nvSpPr>
        <p:spPr>
          <a:xfrm>
            <a:off x="8339138" y="333375"/>
            <a:ext cx="512762" cy="511175"/>
          </a:xfrm>
          <a:prstGeom prst="diamond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8788" y="1598613"/>
            <a:ext cx="4030948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65" y="1598613"/>
            <a:ext cx="4030948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2016/4/14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2016/4/14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2016/4/14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8607" y="274638"/>
            <a:ext cx="2056606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8788" y="274638"/>
            <a:ext cx="605059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 userDrawn="1"/>
        </p:nvSpPr>
        <p:spPr>
          <a:xfrm>
            <a:off x="0" y="1588"/>
            <a:ext cx="9144000" cy="1417637"/>
          </a:xfrm>
          <a:prstGeom prst="rect">
            <a:avLst/>
          </a:prstGeom>
          <a:solidFill>
            <a:schemeClr val="folHlink">
              <a:alpha val="10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/>
          </a:p>
        </p:txBody>
      </p:sp>
      <p:sp>
        <p:nvSpPr>
          <p:cNvPr id="103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/>
          </a:p>
        </p:txBody>
      </p:sp>
      <p:sp>
        <p:nvSpPr>
          <p:cNvPr id="103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  <p:sp>
        <p:nvSpPr>
          <p:cNvPr id="1032" name="矩形 1031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rgbClr val="99CC00">
              <a:alpha val="100000"/>
            </a:srgb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菱形 1032"/>
          <p:cNvSpPr/>
          <p:nvPr userDrawn="1"/>
        </p:nvSpPr>
        <p:spPr>
          <a:xfrm>
            <a:off x="8102600" y="6346825"/>
            <a:ext cx="358775" cy="358775"/>
          </a:xfrm>
          <a:prstGeom prst="diamond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" name="菱形 1033"/>
          <p:cNvSpPr/>
          <p:nvPr userDrawn="1"/>
        </p:nvSpPr>
        <p:spPr>
          <a:xfrm>
            <a:off x="7985125" y="6588125"/>
            <a:ext cx="234950" cy="236538"/>
          </a:xfrm>
          <a:prstGeom prst="diamond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5" name="菱形 1034"/>
          <p:cNvSpPr/>
          <p:nvPr userDrawn="1"/>
        </p:nvSpPr>
        <p:spPr>
          <a:xfrm>
            <a:off x="8339138" y="6588125"/>
            <a:ext cx="236537" cy="236538"/>
          </a:xfrm>
          <a:prstGeom prst="diamond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6" name="菱形 1035"/>
          <p:cNvSpPr/>
          <p:nvPr userDrawn="1"/>
        </p:nvSpPr>
        <p:spPr>
          <a:xfrm>
            <a:off x="7978775" y="6237288"/>
            <a:ext cx="234950" cy="236537"/>
          </a:xfrm>
          <a:prstGeom prst="diamond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7" name="菱形 1036"/>
          <p:cNvSpPr/>
          <p:nvPr userDrawn="1"/>
        </p:nvSpPr>
        <p:spPr>
          <a:xfrm>
            <a:off x="8339138" y="6235700"/>
            <a:ext cx="236537" cy="236538"/>
          </a:xfrm>
          <a:prstGeom prst="diamond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/>
          <p:nvPr userDrawn="1"/>
        </p:nvSpPr>
        <p:spPr>
          <a:xfrm>
            <a:off x="0" y="-23812"/>
            <a:ext cx="9144000" cy="430212"/>
          </a:xfrm>
          <a:prstGeom prst="rect">
            <a:avLst/>
          </a:prstGeom>
          <a:solidFill>
            <a:srgbClr val="99CC00">
              <a:alpha val="100000"/>
            </a:srgb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7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/>
          </a:p>
        </p:txBody>
      </p:sp>
      <p:sp>
        <p:nvSpPr>
          <p:cNvPr id="307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/>
          </a:p>
        </p:txBody>
      </p:sp>
      <p:sp>
        <p:nvSpPr>
          <p:cNvPr id="307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  <p:sp>
        <p:nvSpPr>
          <p:cNvPr id="3080" name="矩形 3079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rgbClr val="99CC00">
              <a:alpha val="100000"/>
            </a:srgb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菱形 3080"/>
          <p:cNvSpPr/>
          <p:nvPr userDrawn="1"/>
        </p:nvSpPr>
        <p:spPr>
          <a:xfrm>
            <a:off x="8102600" y="6346825"/>
            <a:ext cx="358775" cy="358775"/>
          </a:xfrm>
          <a:prstGeom prst="diamond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菱形 3081"/>
          <p:cNvSpPr/>
          <p:nvPr userDrawn="1"/>
        </p:nvSpPr>
        <p:spPr>
          <a:xfrm>
            <a:off x="7985125" y="6588125"/>
            <a:ext cx="234950" cy="236538"/>
          </a:xfrm>
          <a:prstGeom prst="diamond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菱形 3082"/>
          <p:cNvSpPr/>
          <p:nvPr userDrawn="1"/>
        </p:nvSpPr>
        <p:spPr>
          <a:xfrm>
            <a:off x="8339138" y="6588125"/>
            <a:ext cx="236537" cy="236538"/>
          </a:xfrm>
          <a:prstGeom prst="diamond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菱形 3083"/>
          <p:cNvSpPr/>
          <p:nvPr userDrawn="1"/>
        </p:nvSpPr>
        <p:spPr>
          <a:xfrm>
            <a:off x="7978775" y="6237288"/>
            <a:ext cx="234950" cy="236537"/>
          </a:xfrm>
          <a:prstGeom prst="diamond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菱形 3084"/>
          <p:cNvSpPr/>
          <p:nvPr userDrawn="1"/>
        </p:nvSpPr>
        <p:spPr>
          <a:xfrm>
            <a:off x="8339138" y="6235700"/>
            <a:ext cx="236537" cy="236538"/>
          </a:xfrm>
          <a:prstGeom prst="diamond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458788" y="274638"/>
            <a:ext cx="8226425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>
          <a:xfrm>
            <a:off x="458788" y="1598613"/>
            <a:ext cx="8226425" cy="45275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日期占位符 4099"/>
          <p:cNvSpPr>
            <a:spLocks noGrp="1"/>
          </p:cNvSpPr>
          <p:nvPr>
            <p:ph type="dt" sz="half" idx="2"/>
          </p:nvPr>
        </p:nvSpPr>
        <p:spPr>
          <a:xfrm>
            <a:off x="458788" y="6245225"/>
            <a:ext cx="21304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/>
          <a:lstStyle>
            <a:lvl1pPr>
              <a:defRPr sz="1300"/>
            </a:lvl1pPr>
          </a:lstStyle>
          <a:p>
            <a:pPr lvl="0"/>
            <a:fld id="{BB962C8B-B14F-4D97-AF65-F5344CB8AC3E}" type="datetimeFigureOut">
              <a:rPr lang="zh-CN" altLang="en-US"/>
              <a:t>2016/4/14</a:t>
            </a:fld>
            <a:endParaRPr lang="zh-CN" altLang="en-US"/>
          </a:p>
        </p:txBody>
      </p:sp>
      <p:sp>
        <p:nvSpPr>
          <p:cNvPr id="4101" name="页脚占位符 4100"/>
          <p:cNvSpPr>
            <a:spLocks noGrp="1"/>
          </p:cNvSpPr>
          <p:nvPr>
            <p:ph type="ftr" sz="quarter" idx="3"/>
          </p:nvPr>
        </p:nvSpPr>
        <p:spPr>
          <a:xfrm>
            <a:off x="3122613" y="6245225"/>
            <a:ext cx="28987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/>
          <a:lstStyle>
            <a:lvl1pPr algn="ctr">
              <a:defRPr sz="1300"/>
            </a:lvl1pPr>
          </a:lstStyle>
          <a:p>
            <a:pPr lvl="0"/>
            <a:endParaRPr lang="zh-CN"/>
          </a:p>
        </p:txBody>
      </p:sp>
      <p:sp>
        <p:nvSpPr>
          <p:cNvPr id="4102" name="灯片编号占位符 4101"/>
          <p:cNvSpPr>
            <a:spLocks noGrp="1"/>
          </p:cNvSpPr>
          <p:nvPr>
            <p:ph type="sldNum" sz="quarter" idx="4"/>
          </p:nvPr>
        </p:nvSpPr>
        <p:spPr>
          <a:xfrm>
            <a:off x="6554788" y="6245225"/>
            <a:ext cx="21304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/>
          <a:lstStyle>
            <a:lvl1pPr algn="r">
              <a:defRPr sz="1300"/>
            </a:lvl1pPr>
          </a:lstStyle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lvl="0" indent="0" algn="ctr" defTabSz="89535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36550" lvl="0" indent="-33655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7075" lvl="1" indent="-2794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19505" lvl="2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67180" lvl="3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14855" lvl="4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/>
          <p:cNvSpPr>
            <a:spLocks noGrp="1"/>
          </p:cNvSpPr>
          <p:nvPr>
            <p:ph type="ctrTitle"/>
          </p:nvPr>
        </p:nvSpPr>
        <p:spPr>
          <a:xfrm>
            <a:off x="683260" y="1124268"/>
            <a:ext cx="7772400" cy="1108075"/>
          </a:xfrm>
          <a:ln/>
        </p:spPr>
        <p:txBody>
          <a:bodyPr anchor="ctr"/>
          <a:lstStyle/>
          <a:p>
            <a:pPr defTabSz="914400">
              <a:buNone/>
            </a:pPr>
            <a:r>
              <a:rPr lang="zh-CN" altLang="en-US" sz="4400" kern="1200" baseline="0">
                <a:solidFill>
                  <a:schemeClr val="bg1"/>
                </a:solidFill>
                <a:latin typeface="Arial" charset="0"/>
                <a:ea typeface="微软雅黑" charset="-122"/>
              </a:rPr>
              <a:t>czzZ_AnyQuant</a:t>
            </a:r>
          </a:p>
        </p:txBody>
      </p:sp>
      <p:sp>
        <p:nvSpPr>
          <p:cNvPr id="6147" name="副标题 6146"/>
          <p:cNvSpPr>
            <a:spLocks noGrp="1"/>
          </p:cNvSpPr>
          <p:nvPr>
            <p:ph type="subTitle" idx="1"/>
          </p:nvPr>
        </p:nvSpPr>
        <p:spPr>
          <a:xfrm>
            <a:off x="206375" y="412115"/>
            <a:ext cx="2539365" cy="712470"/>
          </a:xfrm>
          <a:ln/>
        </p:spPr>
        <p:txBody>
          <a:bodyPr anchor="t"/>
          <a:lstStyle/>
          <a:p>
            <a:pPr defTabSz="914400">
              <a:buNone/>
            </a:pPr>
            <a:r>
              <a:rPr lang="zh-CN" sz="2400" kern="1200" baseline="0">
                <a:solidFill>
                  <a:schemeClr val="tx1"/>
                </a:solidFill>
                <a:latin typeface="Arial" charset="0"/>
                <a:ea typeface="微软雅黑" charset="-122"/>
              </a:rPr>
              <a:t>组号 </a:t>
            </a:r>
            <a:r>
              <a:rPr lang="en-US" altLang="zh-CN" sz="2400" kern="1200" baseline="0">
                <a:solidFill>
                  <a:schemeClr val="tx1"/>
                </a:solidFill>
                <a:latin typeface="Arial" charset="0"/>
                <a:ea typeface="微软雅黑" charset="-122"/>
              </a:rPr>
              <a:t>29</a:t>
            </a:r>
          </a:p>
        </p:txBody>
      </p:sp>
      <p:sp>
        <p:nvSpPr>
          <p:cNvPr id="6148" name="文本框 6147"/>
          <p:cNvSpPr txBox="1"/>
          <p:nvPr/>
        </p:nvSpPr>
        <p:spPr>
          <a:xfrm>
            <a:off x="1475740" y="2637155"/>
            <a:ext cx="6233795" cy="8089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latinLnBrk="0" hangingPunct="1"/>
            <a:r>
              <a:rPr lang="zh-CN" altLang="en-US" sz="44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项目组织和交流报告</a:t>
            </a:r>
          </a:p>
        </p:txBody>
      </p:sp>
      <p:sp>
        <p:nvSpPr>
          <p:cNvPr id="6149" name="文本框 6148"/>
          <p:cNvSpPr txBox="1"/>
          <p:nvPr/>
        </p:nvSpPr>
        <p:spPr>
          <a:xfrm>
            <a:off x="3347720" y="4364990"/>
            <a:ext cx="2371090" cy="31940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 algn="ctr" eaLnBrk="1" latinLnBrk="0" hangingPunct="1"/>
            <a:r>
              <a:rPr lang="en-US" altLang="zh-CN" sz="14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2016</a:t>
            </a:r>
            <a:r>
              <a:rPr lang="zh-CN" altLang="en-US" sz="14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年</a:t>
            </a:r>
            <a:r>
              <a:rPr lang="en-US" altLang="zh-CN" sz="14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4</a:t>
            </a:r>
            <a:r>
              <a:rPr lang="zh-CN" altLang="en-US" sz="14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月</a:t>
            </a:r>
            <a:r>
              <a:rPr lang="en-US" altLang="zh-CN" sz="14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14</a:t>
            </a:r>
            <a:r>
              <a:rPr lang="zh-CN" altLang="en-US" sz="14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1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会议记录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7811590" cy="23244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84771"/>
            <a:ext cx="6336704" cy="23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个人周总结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2204864"/>
            <a:ext cx="7849695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个人周总结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07402"/>
            <a:ext cx="4658375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0241"/>
          <p:cNvSpPr txBox="1"/>
          <p:nvPr/>
        </p:nvSpPr>
        <p:spPr>
          <a:xfrm>
            <a:off x="2370138" y="2773363"/>
            <a:ext cx="3870325" cy="109696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latinLnBrk="0" hangingPunct="1"/>
            <a:r>
              <a:rPr lang="zh-CN" altLang="en-US" sz="6600" b="1">
                <a:solidFill>
                  <a:schemeClr val="folHlink"/>
                </a:solidFill>
                <a:latin typeface="Arial" charset="0"/>
                <a:ea typeface="微软雅黑" charset="-122"/>
              </a:rPr>
              <a:t>谢谢聆听</a:t>
            </a:r>
          </a:p>
        </p:txBody>
      </p:sp>
      <p:sp>
        <p:nvSpPr>
          <p:cNvPr id="10243" name="直接连接符 10242"/>
          <p:cNvSpPr/>
          <p:nvPr/>
        </p:nvSpPr>
        <p:spPr>
          <a:xfrm flipH="1">
            <a:off x="2154238" y="3870325"/>
            <a:ext cx="4913312" cy="0"/>
          </a:xfrm>
          <a:prstGeom prst="line">
            <a:avLst/>
          </a:prstGeom>
          <a:ln w="254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44" name="组合 10243"/>
          <p:cNvGrpSpPr/>
          <p:nvPr/>
        </p:nvGrpSpPr>
        <p:grpSpPr>
          <a:xfrm>
            <a:off x="5827713" y="1849438"/>
            <a:ext cx="1239837" cy="2020887"/>
            <a:chOff x="0" y="0"/>
            <a:chExt cx="1952" cy="3182"/>
          </a:xfrm>
        </p:grpSpPr>
        <p:grpSp>
          <p:nvGrpSpPr>
            <p:cNvPr id="10245" name="组合 10244"/>
            <p:cNvGrpSpPr/>
            <p:nvPr/>
          </p:nvGrpSpPr>
          <p:grpSpPr>
            <a:xfrm>
              <a:off x="0" y="0"/>
              <a:ext cx="1952" cy="3182"/>
              <a:chOff x="0" y="0"/>
              <a:chExt cx="2398" cy="3904"/>
            </a:xfrm>
          </p:grpSpPr>
          <p:sp>
            <p:nvSpPr>
              <p:cNvPr id="10246" name="椭圆 10245"/>
              <p:cNvSpPr/>
              <p:nvPr/>
            </p:nvSpPr>
            <p:spPr>
              <a:xfrm>
                <a:off x="578" y="0"/>
                <a:ext cx="1247" cy="1247"/>
              </a:xfrm>
              <a:prstGeom prst="ellipse">
                <a:avLst/>
              </a:prstGeom>
              <a:solidFill>
                <a:srgbClr val="99CC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7" name="椭圆 10246"/>
              <p:cNvSpPr/>
              <p:nvPr/>
            </p:nvSpPr>
            <p:spPr>
              <a:xfrm>
                <a:off x="804" y="1021"/>
                <a:ext cx="793" cy="2155"/>
              </a:xfrm>
              <a:prstGeom prst="ellipse">
                <a:avLst/>
              </a:prstGeom>
              <a:solidFill>
                <a:srgbClr val="99CC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8" name="椭圆 10247"/>
              <p:cNvSpPr/>
              <p:nvPr/>
            </p:nvSpPr>
            <p:spPr>
              <a:xfrm>
                <a:off x="2058" y="1322"/>
                <a:ext cx="340" cy="340"/>
              </a:xfrm>
              <a:prstGeom prst="ellipse">
                <a:avLst/>
              </a:prstGeom>
              <a:solidFill>
                <a:srgbClr val="99CC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9" name="曲线 235"/>
              <p:cNvSpPr/>
              <p:nvPr/>
            </p:nvSpPr>
            <p:spPr>
              <a:xfrm rot="20520000">
                <a:off x="1330" y="1563"/>
                <a:ext cx="898" cy="737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>
                    <a:moveTo>
                      <a:pt x="0" y="21600"/>
                    </a:moveTo>
                    <a:cubicBezTo>
                      <a:pt x="1394" y="18084"/>
                      <a:pt x="3963" y="7704"/>
                      <a:pt x="8286" y="3852"/>
                    </a:cubicBezTo>
                    <a:cubicBezTo>
                      <a:pt x="12609" y="0"/>
                      <a:pt x="18975" y="1530"/>
                      <a:pt x="21600" y="2321"/>
                    </a:cubicBezTo>
                  </a:path>
                </a:pathLst>
              </a:custGeom>
              <a:noFill/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0" name="曲线 238"/>
              <p:cNvSpPr/>
              <p:nvPr/>
            </p:nvSpPr>
            <p:spPr>
              <a:xfrm rot="660000">
                <a:off x="170" y="1179"/>
                <a:ext cx="964" cy="613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>
                    <a:moveTo>
                      <a:pt x="0" y="0"/>
                    </a:moveTo>
                    <a:cubicBezTo>
                      <a:pt x="4212" y="3699"/>
                      <a:pt x="16289" y="11134"/>
                      <a:pt x="21600" y="21600"/>
                    </a:cubicBezTo>
                  </a:path>
                </a:pathLst>
              </a:custGeom>
              <a:noFill/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1" name="椭圆 10250"/>
              <p:cNvSpPr/>
              <p:nvPr/>
            </p:nvSpPr>
            <p:spPr>
              <a:xfrm>
                <a:off x="0" y="881"/>
                <a:ext cx="340" cy="340"/>
              </a:xfrm>
              <a:prstGeom prst="ellipse">
                <a:avLst/>
              </a:prstGeom>
              <a:solidFill>
                <a:srgbClr val="99CC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2" name="直接连接符 10251"/>
              <p:cNvSpPr/>
              <p:nvPr/>
            </p:nvSpPr>
            <p:spPr>
              <a:xfrm flipH="1">
                <a:off x="918" y="3150"/>
                <a:ext cx="216" cy="453"/>
              </a:xfrm>
              <a:prstGeom prst="line">
                <a:avLst/>
              </a:prstGeom>
              <a:ln w="508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3" name="直接连接符 10252"/>
              <p:cNvSpPr/>
              <p:nvPr/>
            </p:nvSpPr>
            <p:spPr>
              <a:xfrm>
                <a:off x="1304" y="3124"/>
                <a:ext cx="262" cy="453"/>
              </a:xfrm>
              <a:prstGeom prst="line">
                <a:avLst/>
              </a:prstGeom>
              <a:ln w="508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4" name="流程图: 延期 10253"/>
              <p:cNvSpPr/>
              <p:nvPr/>
            </p:nvSpPr>
            <p:spPr>
              <a:xfrm rot="6540000">
                <a:off x="709" y="3506"/>
                <a:ext cx="341" cy="453"/>
              </a:xfrm>
              <a:prstGeom prst="flowChartDelay">
                <a:avLst/>
              </a:prstGeom>
              <a:solidFill>
                <a:schemeClr val="folHlink">
                  <a:alpha val="100000"/>
                </a:schemeClr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5" name="流程图: 延期 10254"/>
              <p:cNvSpPr/>
              <p:nvPr/>
            </p:nvSpPr>
            <p:spPr>
              <a:xfrm rot="4020000">
                <a:off x="1465" y="3493"/>
                <a:ext cx="341" cy="453"/>
              </a:xfrm>
              <a:prstGeom prst="flowChartDelay">
                <a:avLst/>
              </a:prstGeom>
              <a:solidFill>
                <a:schemeClr val="folHlink">
                  <a:alpha val="100000"/>
                </a:schemeClr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6" name="流程图: 延期 10255"/>
            <p:cNvSpPr/>
            <p:nvPr/>
          </p:nvSpPr>
          <p:spPr>
            <a:xfrm rot="6300000">
              <a:off x="854" y="702"/>
              <a:ext cx="153" cy="150"/>
            </a:xfrm>
            <a:prstGeom prst="flowChartDelay">
              <a:avLst/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椭圆 10256"/>
            <p:cNvSpPr/>
            <p:nvPr/>
          </p:nvSpPr>
          <p:spPr>
            <a:xfrm>
              <a:off x="702" y="347"/>
              <a:ext cx="120" cy="118"/>
            </a:xfrm>
            <a:prstGeom prst="ellipse">
              <a:avLst/>
            </a:pr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椭圆 10257"/>
            <p:cNvSpPr/>
            <p:nvPr/>
          </p:nvSpPr>
          <p:spPr>
            <a:xfrm>
              <a:off x="1132" y="425"/>
              <a:ext cx="120" cy="117"/>
            </a:xfrm>
            <a:prstGeom prst="ellipse">
              <a:avLst/>
            </a:pr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lstStyle/>
            <a:p>
              <a:pPr lvl="0" algn="ctr" eaLnBrk="1" latinLnBrk="0" hangingPunct="1"/>
              <a:r>
                <a:rPr lang="en-US" altLang="zh-CN">
                  <a:latin typeface="Arial" charset="0"/>
                  <a:ea typeface="宋体" charset="-122"/>
                  <a:sym typeface="张海山锐线体2.0" charset="-122"/>
                </a:rPr>
                <a:t>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xfrm>
            <a:off x="457200" y="117475"/>
            <a:ext cx="8229600" cy="720725"/>
          </a:xfrm>
          <a:ln/>
        </p:spPr>
        <p:txBody>
          <a:bodyPr anchor="ctr"/>
          <a:lstStyle/>
          <a:p>
            <a:r>
              <a:rPr lang="zh-CN" altLang="en-US" sz="3200">
                <a:solidFill>
                  <a:schemeClr val="bg1"/>
                </a:solidFill>
              </a:rPr>
              <a:t>成员</a:t>
            </a:r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4570412"/>
          </a:xfrm>
          <a:ln w="9525">
            <a:noFill/>
            <a:miter/>
          </a:ln>
        </p:spPr>
        <p:txBody>
          <a:bodyPr/>
          <a:lstStyle/>
          <a:p>
            <a:r>
              <a:rPr lang="zh-CN" altLang="en-US" sz="2800"/>
              <a:t>队长：郑韵芝</a:t>
            </a:r>
          </a:p>
          <a:p>
            <a:r>
              <a:rPr lang="zh-CN" altLang="en-US" sz="2800"/>
              <a:t>队员：张静璇 张家盛 崔忠诚</a:t>
            </a:r>
          </a:p>
          <a:p>
            <a:endParaRPr lang="zh-CN" altLang="en-US" sz="2800"/>
          </a:p>
          <a:p>
            <a:r>
              <a:rPr lang="zh-CN" altLang="en-US" sz="2800"/>
              <a:t>大致分工：郑韵芝，张家盛负责</a:t>
            </a:r>
            <a:r>
              <a:rPr lang="en-US" altLang="zh-CN" sz="2800"/>
              <a:t>ui</a:t>
            </a:r>
            <a:r>
              <a:rPr lang="zh-CN" altLang="en-US" sz="2800"/>
              <a:t>层；</a:t>
            </a:r>
          </a:p>
          <a:p>
            <a:pPr marL="457200" lvl="1" indent="0">
              <a:buNone/>
            </a:pPr>
            <a:r>
              <a:rPr lang="en-US" altLang="zh-CN" sz="2330"/>
              <a:t>		 </a:t>
            </a:r>
            <a:r>
              <a:rPr lang="zh-CN" altLang="en-US" sz="2800"/>
              <a:t>   张静璇，崔忠诚负责bl层、data层；</a:t>
            </a:r>
            <a:endParaRPr lang="zh-CN" altLang="en-US" sz="2330"/>
          </a:p>
          <a:p>
            <a:endParaRPr lang="zh-CN" altLang="en-US" sz="2800"/>
          </a:p>
        </p:txBody>
      </p:sp>
      <p:sp>
        <p:nvSpPr>
          <p:cNvPr id="8196" name="直接连接符 8195"/>
          <p:cNvSpPr/>
          <p:nvPr/>
        </p:nvSpPr>
        <p:spPr>
          <a:xfrm>
            <a:off x="561975" y="838200"/>
            <a:ext cx="7777163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详细分工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/>
              <a:t>一、文档</a:t>
            </a:r>
          </a:p>
          <a:p>
            <a:endParaRPr lang="zh-CN" altLang="en-US"/>
          </a:p>
          <a:p>
            <a:r>
              <a:rPr lang="zh-CN" altLang="en-US"/>
              <a:t>项目计划文档：张家盛</a:t>
            </a:r>
          </a:p>
          <a:p>
            <a:r>
              <a:rPr lang="zh-CN" altLang="en-US"/>
              <a:t>需求分析文档：郑韵芝，张静璇</a:t>
            </a:r>
          </a:p>
          <a:p>
            <a:r>
              <a:rPr lang="zh-CN" altLang="en-US"/>
              <a:t>详细设计文档：郑韵芝，崔忠诚</a:t>
            </a:r>
          </a:p>
          <a:p>
            <a:r>
              <a:rPr lang="zh-CN" altLang="en-US"/>
              <a:t>集成测试文档：崔忠诚</a:t>
            </a:r>
          </a:p>
          <a:p>
            <a:r>
              <a:rPr lang="zh-CN" altLang="en-US"/>
              <a:t>单元测试文档：张静璇，崔忠诚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文档展示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3" y="2276872"/>
            <a:ext cx="884043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7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详细分工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>
                <a:sym typeface="+mn-ea"/>
              </a:rPr>
              <a:t>二、代码</a:t>
            </a:r>
          </a:p>
          <a:p>
            <a:endParaRPr lang="zh-CN" altLang="en-US"/>
          </a:p>
          <a:p>
            <a:r>
              <a:rPr lang="en-US" altLang="zh-CN"/>
              <a:t>ui</a:t>
            </a:r>
            <a:r>
              <a:rPr lang="zh-CN" altLang="en-US"/>
              <a:t>部分：</a:t>
            </a:r>
          </a:p>
          <a:p>
            <a:pPr marL="0" indent="0">
              <a:buNone/>
            </a:pPr>
            <a:endParaRPr lang="zh-CN" altLang="en-US"/>
          </a:p>
          <a:p>
            <a:pPr marL="457200" lvl="1" algn="l">
              <a:buNone/>
            </a:pPr>
            <a:r>
              <a:rPr lang="en-US" altLang="zh-CN"/>
              <a:t>	</a:t>
            </a:r>
            <a:r>
              <a:rPr lang="zh-CN" altLang="en-US"/>
              <a:t>张家盛，郑韵芝：讨论界面结构</a:t>
            </a:r>
          </a:p>
          <a:p>
            <a:pPr marL="457200" lvl="1" algn="l">
              <a:buNone/>
            </a:pPr>
            <a:endParaRPr lang="zh-CN" altLang="en-US"/>
          </a:p>
          <a:p>
            <a:pPr marL="457200" lvl="1" algn="l">
              <a:buNone/>
            </a:pPr>
            <a:r>
              <a:rPr lang="en-US" altLang="zh-CN"/>
              <a:t>	</a:t>
            </a:r>
            <a:r>
              <a:rPr lang="zh-CN" altLang="en-US"/>
              <a:t>张家盛：界面菜单栏，图表显示，界面所有监听</a:t>
            </a:r>
          </a:p>
          <a:p>
            <a:pPr marL="457200" lvl="1" algn="l">
              <a:buNone/>
            </a:pPr>
            <a:endParaRPr lang="zh-CN" altLang="en-US"/>
          </a:p>
          <a:p>
            <a:pPr marL="457200" lvl="1" algn="l">
              <a:buNone/>
            </a:pPr>
            <a:r>
              <a:rPr lang="en-US" altLang="zh-CN"/>
              <a:t>	</a:t>
            </a:r>
            <a:r>
              <a:rPr lang="zh-CN" altLang="en-US"/>
              <a:t>郑韵芝：button，条件选择显示，弹窗，</a:t>
            </a:r>
            <a:r>
              <a:rPr lang="en-US" altLang="zh-CN"/>
              <a:t>p</a:t>
            </a:r>
            <a:r>
              <a:rPr lang="zh-CN" altLang="en-US"/>
              <a:t>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代码结构示例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09470"/>
            <a:ext cx="4104456" cy="43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详细分工</a:t>
            </a:r>
            <a:br>
              <a:rPr lang="zh-CN" altLang="en-US" dirty="0">
                <a:sym typeface="+mn-ea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>
                <a:sym typeface="+mn-ea"/>
              </a:rPr>
              <a:t>二、代码</a:t>
            </a:r>
          </a:p>
          <a:p>
            <a:endParaRPr lang="zh-CN" altLang="en-US" sz="2400"/>
          </a:p>
          <a:p>
            <a:r>
              <a:rPr lang="en-US" altLang="zh-CN" sz="2400">
                <a:sym typeface="+mn-ea"/>
              </a:rPr>
              <a:t>bl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data</a:t>
            </a:r>
            <a:r>
              <a:rPr lang="zh-CN" altLang="en-US" sz="2400">
                <a:sym typeface="+mn-ea"/>
              </a:rPr>
              <a:t>部分：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457200" lvl="1" algn="l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崔忠诚，张静璇：讨论</a:t>
            </a:r>
            <a:r>
              <a:rPr lang="en-US" altLang="zh-CN" sz="2000">
                <a:sym typeface="+mn-ea"/>
              </a:rPr>
              <a:t>bl</a:t>
            </a:r>
            <a:r>
              <a:rPr lang="zh-CN" altLang="en-US" sz="2000">
                <a:sym typeface="+mn-ea"/>
              </a:rPr>
              <a:t>层与</a:t>
            </a:r>
            <a:r>
              <a:rPr lang="en-US" altLang="zh-CN" sz="2000">
                <a:sym typeface="+mn-ea"/>
              </a:rPr>
              <a:t>data</a:t>
            </a:r>
            <a:r>
              <a:rPr lang="zh-CN" altLang="en-US" sz="2000">
                <a:sym typeface="+mn-ea"/>
              </a:rPr>
              <a:t>层结构，单元</a:t>
            </a:r>
            <a:r>
              <a:rPr lang="zh-CN" altLang="en-US">
                <a:sym typeface="+mn-ea"/>
              </a:rPr>
              <a:t>测试用例，统计指标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计算</a:t>
            </a:r>
            <a:endParaRPr lang="en-US" altLang="zh-CN" sz="2000">
              <a:sym typeface="+mn-ea"/>
            </a:endParaRPr>
          </a:p>
          <a:p>
            <a:pPr marL="457200" lvl="1" algn="l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崔忠诚：</a:t>
            </a:r>
            <a:r>
              <a:rPr lang="en-US" altLang="zh-CN" sz="2000">
                <a:sym typeface="+mn-ea"/>
              </a:rPr>
              <a:t>bl</a:t>
            </a:r>
            <a:r>
              <a:rPr lang="zh-CN" altLang="en-US" sz="2000">
                <a:sym typeface="+mn-ea"/>
              </a:rPr>
              <a:t>层</a:t>
            </a:r>
            <a:r>
              <a:rPr lang="en-US" altLang="zh-CN" sz="2000">
                <a:sym typeface="+mn-ea"/>
              </a:rPr>
              <a:t>data</a:t>
            </a:r>
            <a:r>
              <a:rPr lang="zh-CN" altLang="en-US" sz="2000">
                <a:sym typeface="+mn-ea"/>
              </a:rPr>
              <a:t>层接口架构设计，</a:t>
            </a:r>
            <a:r>
              <a:rPr lang="en-US" altLang="zh-CN" sz="2000">
                <a:sym typeface="+mn-ea"/>
              </a:rPr>
              <a:t>json</a:t>
            </a:r>
            <a:r>
              <a:rPr lang="zh-CN" altLang="en-US" sz="2000">
                <a:sym typeface="+mn-ea"/>
              </a:rPr>
              <a:t>数据处理，数据本地存储与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刷新，</a:t>
            </a:r>
            <a:r>
              <a:rPr lang="en-US" altLang="zh-CN" sz="2000">
                <a:sym typeface="+mn-ea"/>
              </a:rPr>
              <a:t>k</a:t>
            </a:r>
            <a:r>
              <a:rPr lang="zh-CN" altLang="en-US" sz="2000">
                <a:sym typeface="+mn-ea"/>
              </a:rPr>
              <a:t>型图和大盘折线图绘画</a:t>
            </a:r>
          </a:p>
          <a:p>
            <a:pPr marL="457200" lvl="1" algn="l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张静璇：</a:t>
            </a:r>
            <a:r>
              <a:rPr lang="en-US" altLang="zh-CN" sz="2000">
                <a:sym typeface="+mn-ea"/>
              </a:rPr>
              <a:t>api</a:t>
            </a:r>
            <a:r>
              <a:rPr lang="zh-CN" altLang="en-US" sz="2000">
                <a:sym typeface="+mn-ea"/>
              </a:rPr>
              <a:t>访问，</a:t>
            </a:r>
            <a:r>
              <a:rPr lang="en-US" altLang="zh-CN">
                <a:sym typeface="+mn-ea"/>
              </a:rPr>
              <a:t>vo</a:t>
            </a:r>
            <a:r>
              <a:rPr lang="zh-CN" altLang="en-US">
                <a:sym typeface="+mn-ea"/>
              </a:rPr>
              <a:t>实现，热门行业饼图条形图绘画，股票折线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图绘画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代码结构示例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23" y="1697199"/>
            <a:ext cx="496855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三、团队管理，会议召开，团队总结：</a:t>
            </a:r>
          </a:p>
          <a:p>
            <a:pPr marL="457200" lvl="1" indent="0">
              <a:buNone/>
            </a:pPr>
            <a:r>
              <a:rPr lang="zh-CN" altLang="en-US"/>
              <a:t>郑韵芝</a:t>
            </a:r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 sz="2400"/>
              <a:t>四、会议记录，个人总结提醒：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张静璇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145</Words>
  <Application>Microsoft Office PowerPoint</Application>
  <PresentationFormat>全屏显示(4:3)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张海山锐线体2.0</vt:lpstr>
      <vt:lpstr>Arial</vt:lpstr>
      <vt:lpstr>默认设计模板</vt:lpstr>
      <vt:lpstr>自定义设计方案</vt:lpstr>
      <vt:lpstr>默认设计模板_2</vt:lpstr>
      <vt:lpstr>czzZ_AnyQuant</vt:lpstr>
      <vt:lpstr>成员</vt:lpstr>
      <vt:lpstr>详细分工</vt:lpstr>
      <vt:lpstr>文档展示</vt:lpstr>
      <vt:lpstr>详细分工 </vt:lpstr>
      <vt:lpstr>UI代码结构示例</vt:lpstr>
      <vt:lpstr>详细分工 </vt:lpstr>
      <vt:lpstr>BL、Data代码结构示例</vt:lpstr>
      <vt:lpstr>Others</vt:lpstr>
      <vt:lpstr>会议记录</vt:lpstr>
      <vt:lpstr>个人周总结</vt:lpstr>
      <vt:lpstr>个人周总结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czzZ_AnyQuant</dc:title>
  <dc:creator>yellownancy</dc:creator>
  <cp:lastModifiedBy>张家盛</cp:lastModifiedBy>
  <cp:revision>15</cp:revision>
  <dcterms:created xsi:type="dcterms:W3CDTF">2013-01-25T01:44:32Z</dcterms:created>
  <dcterms:modified xsi:type="dcterms:W3CDTF">2016-04-13T16:44:47Z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