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SemiBold"/>
      <p:regular r:id="rId22"/>
      <p:bold r:id="rId23"/>
      <p:italic r:id="rId24"/>
      <p:boldItalic r:id="rId25"/>
    </p:embeddedFont>
    <p:embeddedFont>
      <p:font typeface="Inter Light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InterSemiBold-italic.fntdata"/><Relationship Id="rId23" Type="http://schemas.openxmlformats.org/officeDocument/2006/relationships/font" Target="fonts/Inter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Light-regular.fntdata"/><Relationship Id="rId25" Type="http://schemas.openxmlformats.org/officeDocument/2006/relationships/font" Target="fonts/InterSemiBold-boldItalic.fntdata"/><Relationship Id="rId28" Type="http://schemas.openxmlformats.org/officeDocument/2006/relationships/font" Target="fonts/InterLight-italic.fntdata"/><Relationship Id="rId27" Type="http://schemas.openxmlformats.org/officeDocument/2006/relationships/font" Target="fonts/Inter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625f514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625f514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625f5148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625f5148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625f514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625f514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625f5148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625f514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625f5148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625f5148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625f514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2625f514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2625f5148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2625f5148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2625f5148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2625f514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625f514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625f514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625f5148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625f514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625f514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625f514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625f514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625f514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625f514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2625f514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625f514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625f514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625f514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625f514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625f5148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625f5148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 workers collaborating around a computer." id="339" name="Google Shape;339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531" l="0" r="0" t="3531"/>
          <a:stretch/>
        </p:blipFill>
        <p:spPr>
          <a:xfrm>
            <a:off x="5046325" y="117100"/>
            <a:ext cx="3905400" cy="2346000"/>
          </a:xfrm>
          <a:prstGeom prst="flowChartAlternateProcess">
            <a:avLst/>
          </a:prstGeom>
        </p:spPr>
      </p:pic>
      <p:sp>
        <p:nvSpPr>
          <p:cNvPr id="340" name="Google Shape;340;p41"/>
          <p:cNvSpPr txBox="1"/>
          <p:nvPr>
            <p:ph type="title"/>
          </p:nvPr>
        </p:nvSpPr>
        <p:spPr>
          <a:xfrm>
            <a:off x="308400" y="1502525"/>
            <a:ext cx="4263600" cy="19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/>
              <a:t>ABC Electronics</a:t>
            </a:r>
            <a:endParaRPr sz="5500"/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4">
            <a:alphaModFix/>
          </a:blip>
          <a:srcRect b="0" l="1020" r="-1020" t="0"/>
          <a:stretch/>
        </p:blipFill>
        <p:spPr>
          <a:xfrm>
            <a:off x="5084600" y="2539267"/>
            <a:ext cx="3867000" cy="255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/>
        </p:nvSpPr>
        <p:spPr>
          <a:xfrm>
            <a:off x="553975" y="170150"/>
            <a:ext cx="8417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6: (B)</a:t>
            </a:r>
            <a:r>
              <a:rPr b="1" lang="en" sz="16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Create a pie chart showing the percentage contribution of each product category to total sales.</a:t>
            </a:r>
            <a:r>
              <a:rPr b="1" lang="en" sz="16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1" sz="16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50"/>
          <p:cNvSpPr txBox="1"/>
          <p:nvPr/>
        </p:nvSpPr>
        <p:spPr>
          <a:xfrm>
            <a:off x="634750" y="772200"/>
            <a:ext cx="55884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the location and insert the PIVOT table and choose the field from Region to Profit.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Drag “Product Category to Rows” and Sales amount to Values.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Insert &gt; Pivotchart &gt; Bar.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7" name="Google Shape;4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674" y="536750"/>
            <a:ext cx="2567500" cy="46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850" y="2000857"/>
            <a:ext cx="3108425" cy="255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128700" y="112575"/>
            <a:ext cx="8886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Task 7: </a:t>
            </a:r>
            <a:r>
              <a:rPr lang="en" sz="1700"/>
              <a:t>Perform a simple regression analysis to understand the impact of Discount (%) on Sales Amount. Use a scatter plot to visualize the relationship.</a:t>
            </a:r>
            <a:endParaRPr sz="1700"/>
          </a:p>
        </p:txBody>
      </p:sp>
      <p:sp>
        <p:nvSpPr>
          <p:cNvPr id="414" name="Google Shape;414;p51"/>
          <p:cNvSpPr txBox="1"/>
          <p:nvPr>
            <p:ph idx="6" type="body"/>
          </p:nvPr>
        </p:nvSpPr>
        <p:spPr>
          <a:xfrm>
            <a:off x="363075" y="957425"/>
            <a:ext cx="4479000" cy="3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Select the columns of Sales amount and Discounts.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Insert &gt; Recommended Charts &gt; X Y Scatter.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Choose the type of the scatter chart.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Click OK.</a:t>
            </a:r>
            <a:endParaRPr b="1" sz="1400"/>
          </a:p>
        </p:txBody>
      </p:sp>
      <p:pic>
        <p:nvPicPr>
          <p:cNvPr id="415" name="Google Shape;4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75" y="904900"/>
            <a:ext cx="3997127" cy="3767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/>
        </p:nvSpPr>
        <p:spPr>
          <a:xfrm>
            <a:off x="471150" y="242125"/>
            <a:ext cx="825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Task 8: Create a stacked bar chart showing total sales by region and product category.</a:t>
            </a:r>
            <a:endParaRPr b="1"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634750" y="1295725"/>
            <a:ext cx="55884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hoose the location and insert the PIVOT table and choose the field from Region to Profit.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Drag “Product Category to Column”, “Region to Rows” and “Sales Amount to Values”.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Insert &gt; PivotChart &gt; Bar &gt; Stacked Bar.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2" name="Google Shape;4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175" y="761125"/>
            <a:ext cx="2333074" cy="42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200" y="2506225"/>
            <a:ext cx="3674450" cy="20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28700" y="112575"/>
            <a:ext cx="88866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Task 9: A)</a:t>
            </a:r>
            <a:r>
              <a:rPr lang="en" sz="1700"/>
              <a:t>Create a dashboard showing key metrics (e.g., total sales, total profit, highest-selling product category)</a:t>
            </a:r>
            <a:r>
              <a:rPr lang="en" sz="1700"/>
              <a:t>.</a:t>
            </a:r>
            <a:endParaRPr sz="1700"/>
          </a:p>
        </p:txBody>
      </p:sp>
      <p:sp>
        <p:nvSpPr>
          <p:cNvPr id="429" name="Google Shape;429;p53"/>
          <p:cNvSpPr txBox="1"/>
          <p:nvPr>
            <p:ph idx="4294967295" type="body"/>
          </p:nvPr>
        </p:nvSpPr>
        <p:spPr>
          <a:xfrm>
            <a:off x="467775" y="744700"/>
            <a:ext cx="8078700" cy="20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Insert &gt; Insert WordArt. Choose the design type and made the header.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Insert &gt; 3D Model. Chose the business based image on the left.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Copied the data set in different sheet in the same workbook. Select ALL &gt; Insert &gt; Table.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Choose the location and insert the PIVOT table. 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Sum of sales in different region and category.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Sum of profit in different region and category.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Sum of quantity sold in different category.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Sum of quantity sold in different Region.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Sum of sales in different time periods.</a:t>
            </a:r>
            <a:endParaRPr b="1" sz="1300"/>
          </a:p>
        </p:txBody>
      </p:sp>
      <p:sp>
        <p:nvSpPr>
          <p:cNvPr id="430" name="Google Shape;430;p53"/>
          <p:cNvSpPr txBox="1"/>
          <p:nvPr>
            <p:ph type="title"/>
          </p:nvPr>
        </p:nvSpPr>
        <p:spPr>
          <a:xfrm>
            <a:off x="224675" y="2745100"/>
            <a:ext cx="8886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Task 9: A)</a:t>
            </a:r>
            <a:r>
              <a:rPr lang="en" sz="1700"/>
              <a:t>Add interactive elements like slicers or dropdowns for dynamic filtering.</a:t>
            </a:r>
            <a:endParaRPr sz="1700"/>
          </a:p>
        </p:txBody>
      </p:sp>
      <p:sp>
        <p:nvSpPr>
          <p:cNvPr id="431" name="Google Shape;431;p53"/>
          <p:cNvSpPr txBox="1"/>
          <p:nvPr>
            <p:ph idx="4294967295" type="body"/>
          </p:nvPr>
        </p:nvSpPr>
        <p:spPr>
          <a:xfrm>
            <a:off x="467775" y="3317750"/>
            <a:ext cx="80787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Choose the graph and Click Insert &gt; Slicer, apply the required range to get a </a:t>
            </a:r>
            <a:r>
              <a:rPr b="1" lang="en" sz="1300"/>
              <a:t>results.</a:t>
            </a:r>
            <a:endParaRPr b="1"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4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/>
        </p:nvSpPr>
        <p:spPr>
          <a:xfrm>
            <a:off x="553975" y="170150"/>
            <a:ext cx="8417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10: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conditional formatting to highlight orders with a profit margin greater than 50% or sales amounts above ₹4000.</a:t>
            </a:r>
            <a:endParaRPr b="1" sz="16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55"/>
          <p:cNvSpPr txBox="1"/>
          <p:nvPr/>
        </p:nvSpPr>
        <p:spPr>
          <a:xfrm>
            <a:off x="606450" y="877150"/>
            <a:ext cx="79311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the “Sales Amount” column. Click Home &gt; Conditional Formatting &gt; Highlight cell rule &gt; Greater than”.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Enter 4000 since the condition is above 4000. And click OK.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25" y="1592525"/>
            <a:ext cx="3999275" cy="11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 txBox="1"/>
          <p:nvPr/>
        </p:nvSpPr>
        <p:spPr>
          <a:xfrm>
            <a:off x="797275" y="2836425"/>
            <a:ext cx="79311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the “Sales Amount” column. Click Home &gt; Conditional Formatting &gt; Highlight cell rule &gt; Greater than”.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Enter 25 since the condition is above 50%. And click OK.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5" name="Google Shape;4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975" y="3665775"/>
            <a:ext cx="4345929" cy="12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/>
        </p:nvSpPr>
        <p:spPr>
          <a:xfrm>
            <a:off x="363150" y="935775"/>
            <a:ext cx="84177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b="1" sz="7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42"/>
          <p:cNvSpPr txBox="1"/>
          <p:nvPr>
            <p:ph type="title"/>
          </p:nvPr>
        </p:nvSpPr>
        <p:spPr>
          <a:xfrm>
            <a:off x="505525" y="509100"/>
            <a:ext cx="43248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Visualizing Regional Sales Performance</a:t>
            </a:r>
            <a:endParaRPr sz="6800">
              <a:solidFill>
                <a:schemeClr val="accent1"/>
              </a:solidFill>
            </a:endParaRPr>
          </a:p>
        </p:txBody>
      </p:sp>
      <p:pic>
        <p:nvPicPr>
          <p:cNvPr descr="Two people standing and looking at a tablet computer together." id="348" name="Google Shape;348;p4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420875" y="492075"/>
            <a:ext cx="85050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Task 1: Filter the dataset to find all orders placed in the "South" region for the "Electronics" category within the last year.</a:t>
            </a:r>
            <a:endParaRPr sz="2000"/>
          </a:p>
        </p:txBody>
      </p:sp>
      <p:sp>
        <p:nvSpPr>
          <p:cNvPr id="354" name="Google Shape;354;p43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3"/>
          <p:cNvSpPr txBox="1"/>
          <p:nvPr/>
        </p:nvSpPr>
        <p:spPr>
          <a:xfrm>
            <a:off x="562775" y="1269525"/>
            <a:ext cx="82518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rgbClr val="1155CC"/>
                </a:solidFill>
                <a:latin typeface="Inter"/>
                <a:ea typeface="Inter"/>
                <a:cs typeface="Inter"/>
                <a:sym typeface="Inter"/>
              </a:rPr>
              <a:t>Copied the data set in different sheet in the same workbook.</a:t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rgbClr val="1155CC"/>
                </a:solidFill>
                <a:latin typeface="Inter"/>
                <a:ea typeface="Inter"/>
                <a:cs typeface="Inter"/>
                <a:sym typeface="Inter"/>
              </a:rPr>
              <a:t>Select ALL &gt; Insert &gt; Table.</a:t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rgbClr val="1155CC"/>
                </a:solidFill>
                <a:latin typeface="Inter"/>
                <a:ea typeface="Inter"/>
                <a:cs typeface="Inter"/>
                <a:sym typeface="Inter"/>
              </a:rPr>
              <a:t>Filtered the region into “SOUTH” and Product Category as “ELECTRONICS”.</a:t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rgbClr val="1155CC"/>
                </a:solidFill>
                <a:latin typeface="Inter"/>
                <a:ea typeface="Inter"/>
                <a:cs typeface="Inter"/>
                <a:sym typeface="Inter"/>
              </a:rPr>
              <a:t>Filter steps;</a:t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latin typeface="Inter"/>
                <a:ea typeface="Inter"/>
                <a:cs typeface="Inter"/>
                <a:sym typeface="Inter"/>
              </a:rPr>
              <a:t>	Home &gt; Sort &amp; Filter &gt; Filter</a:t>
            </a:r>
            <a:endParaRPr b="1" sz="16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/>
        </p:nvSpPr>
        <p:spPr>
          <a:xfrm>
            <a:off x="229025" y="91625"/>
            <a:ext cx="88080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2: Use text functions (TRIM, UPPER, LOWER) to clean and standardize the Region and Product Category columns.</a:t>
            </a:r>
            <a:endParaRPr b="1"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44"/>
          <p:cNvSpPr txBox="1"/>
          <p:nvPr/>
        </p:nvSpPr>
        <p:spPr>
          <a:xfrm>
            <a:off x="399175" y="981575"/>
            <a:ext cx="84873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Copied the data set in different sheet in the same workbook. Select ALL &gt; Insert &gt; Table.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TRIM : =TRIM() / Remove the unwanted space.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UPPER: =UPPER() / To make all text as uppercase.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LOWER: =LOWER() /  To make all text as lowercase.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Used all these text functions in the Region and Product category columns.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5"/>
          <p:cNvSpPr txBox="1"/>
          <p:nvPr>
            <p:ph type="title"/>
          </p:nvPr>
        </p:nvSpPr>
        <p:spPr>
          <a:xfrm>
            <a:off x="104700" y="472475"/>
            <a:ext cx="88866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3: Calculate the average sales amount for each region and merge this calculated value back into the dataset based on the Region column.</a:t>
            </a:r>
            <a:endParaRPr sz="2400"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452575" y="1675225"/>
            <a:ext cx="40089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Copied the data set in different sheet in the same workbook. Select ALL &gt; Insert &gt; Table.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Average: =AVERAGE(Cell Range)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Choose the location and insert the PIVOT table and choose the field as Region and sales amount.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Drag region in the ROWS, Sales amount in the Values.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69" name="Google Shape;369;p4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50" y="1242600"/>
            <a:ext cx="2493000" cy="37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184350" y="99025"/>
            <a:ext cx="8775300" cy="1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Task 4: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Calculate total sales for each region using the SUM formula.</a:t>
            </a:r>
            <a:r>
              <a:rPr lang="en" sz="2400"/>
              <a:t> </a:t>
            </a:r>
            <a:endParaRPr sz="2400"/>
          </a:p>
        </p:txBody>
      </p:sp>
      <p:sp>
        <p:nvSpPr>
          <p:cNvPr id="376" name="Google Shape;376;p46"/>
          <p:cNvSpPr txBox="1"/>
          <p:nvPr>
            <p:ph idx="1" type="body"/>
          </p:nvPr>
        </p:nvSpPr>
        <p:spPr>
          <a:xfrm>
            <a:off x="369600" y="1179925"/>
            <a:ext cx="4479000" cy="31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</a:t>
            </a:r>
            <a:r>
              <a:rPr b="1" lang="en" sz="1400"/>
              <a:t>opied the data set in different sheet in the same workbook. Select ALL &gt; Insert &gt; Table.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SUM: =sum(Cell range)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Choose the location and insert the PIVOT table and choose the field as Region.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Data &gt; Data Validation.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Allow: List /Source: Regions. 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And click OK.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Drop down will occur with All Regions.</a:t>
            </a:r>
            <a:endParaRPr b="1" sz="1400"/>
          </a:p>
        </p:txBody>
      </p:sp>
      <p:pic>
        <p:nvPicPr>
          <p:cNvPr id="377" name="Google Shape;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25" y="1285925"/>
            <a:ext cx="3958725" cy="3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/>
        </p:nvSpPr>
        <p:spPr>
          <a:xfrm>
            <a:off x="328350" y="156725"/>
            <a:ext cx="84873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=SUMIF(Range, Criteria, Sum range)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47"/>
          <p:cNvSpPr txBox="1"/>
          <p:nvPr>
            <p:ph idx="4294967295" type="title"/>
          </p:nvPr>
        </p:nvSpPr>
        <p:spPr>
          <a:xfrm>
            <a:off x="328350" y="718925"/>
            <a:ext cx="5413200" cy="92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Compute the average discount percentage and profit for the "Furniture" category using AVERAGE.</a:t>
            </a:r>
            <a:r>
              <a:rPr lang="en" sz="2400"/>
              <a:t> </a:t>
            </a:r>
            <a:endParaRPr sz="2400"/>
          </a:p>
        </p:txBody>
      </p:sp>
      <p:sp>
        <p:nvSpPr>
          <p:cNvPr id="384" name="Google Shape;384;p47"/>
          <p:cNvSpPr txBox="1"/>
          <p:nvPr/>
        </p:nvSpPr>
        <p:spPr>
          <a:xfrm>
            <a:off x="424025" y="1941500"/>
            <a:ext cx="5413200" cy="223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the location and insert the PIVOT table and choose the field as Region and sales amount.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Drag “Product Category” to Rows, “Discount &amp; Profit” to Values. 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Finally filter the category as Furnitures.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5" name="Google Shape;3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900" y="413557"/>
            <a:ext cx="2499775" cy="459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/>
        </p:nvSpPr>
        <p:spPr>
          <a:xfrm>
            <a:off x="229025" y="91625"/>
            <a:ext cx="8808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5: </a:t>
            </a: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Create a Pivot Table to summarize total sales and profit by region and product category. Add slicers to filter by region or category dynamically.</a:t>
            </a:r>
            <a:endParaRPr b="1"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1" name="Google Shape;3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075" y="767825"/>
            <a:ext cx="2491324" cy="424974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 txBox="1"/>
          <p:nvPr/>
        </p:nvSpPr>
        <p:spPr>
          <a:xfrm>
            <a:off x="405725" y="1380750"/>
            <a:ext cx="58371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the location and insert the PIVOT table and choose the field from Region to Profit.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Drag “Region &amp; Product Category” to Rows.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“Sales Amount &amp; Profit” to Values.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Insert &gt; Slicer, and select the range.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AutoNum type="arabicPeriod"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the range to view as slicer.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/>
        </p:nvSpPr>
        <p:spPr>
          <a:xfrm>
            <a:off x="560525" y="281400"/>
            <a:ext cx="8258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6: (A)</a:t>
            </a:r>
            <a:r>
              <a:rPr b="1"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Create a bar chart showing total sales for each region.</a:t>
            </a:r>
            <a:endParaRPr b="1"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49"/>
          <p:cNvSpPr txBox="1"/>
          <p:nvPr/>
        </p:nvSpPr>
        <p:spPr>
          <a:xfrm>
            <a:off x="798350" y="759100"/>
            <a:ext cx="47442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the location and insert the PIVOT table and choose the field from Region to Profit.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Drag “Region to Rows” and Sales amount to Values.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AutoNum type="arabicPeriod"/>
            </a:pPr>
            <a:r>
              <a:rPr b="1"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Insert &gt; Pivotchart &gt; Bar.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299" y="759100"/>
            <a:ext cx="2487600" cy="41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450" y="1897575"/>
            <a:ext cx="3242997" cy="30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