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71" r:id="rId5"/>
    <p:sldId id="272" r:id="rId6"/>
    <p:sldId id="287" r:id="rId7"/>
    <p:sldId id="286" r:id="rId8"/>
    <p:sldId id="274" r:id="rId9"/>
    <p:sldId id="288" r:id="rId10"/>
    <p:sldId id="291" r:id="rId11"/>
    <p:sldId id="289" r:id="rId12"/>
    <p:sldId id="292" r:id="rId13"/>
    <p:sldId id="290" r:id="rId14"/>
    <p:sldId id="293" r:id="rId15"/>
    <p:sldId id="284" r:id="rId1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717" autoAdjust="0"/>
  </p:normalViewPr>
  <p:slideViewPr>
    <p:cSldViewPr snapToGrid="0" snapToObjects="1">
      <p:cViewPr varScale="1">
        <p:scale>
          <a:sx n="80" d="100"/>
          <a:sy n="80" d="100"/>
        </p:scale>
        <p:origin x="936" y="48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-32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03/24/2023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792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03/24/2023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Решение </a:t>
            </a:r>
            <a:r>
              <a:rPr lang="ru-RU" dirty="0"/>
              <a:t>задачи маршрутизации транспорта с ограничениями </a:t>
            </a:r>
            <a:r>
              <a:rPr lang="ru-RU" dirty="0" smtClean="0"/>
              <a:t>грузоподъемности </a:t>
            </a:r>
            <a:r>
              <a:rPr lang="en-US" dirty="0" smtClean="0"/>
              <a:t>CVRP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Московский институт электроники и математики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Департамент прикладной математики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 smtClean="0"/>
              <a:t>Москва 2023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4900" y="5166133"/>
            <a:ext cx="7557126" cy="652860"/>
          </a:xfrm>
        </p:spPr>
        <p:txBody>
          <a:bodyPr/>
          <a:lstStyle/>
          <a:p>
            <a:r>
              <a:rPr lang="ru-RU" dirty="0" smtClean="0"/>
              <a:t>МСМТ-224 Яковлев Дмитрий Алексеевич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Департамент прикладной математики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CVRP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E. MAPE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58" r="1550"/>
          <a:stretch/>
        </p:blipFill>
        <p:spPr>
          <a:xfrm>
            <a:off x="171449" y="2224815"/>
            <a:ext cx="5848351" cy="33848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224815"/>
            <a:ext cx="6038500" cy="34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6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Департамент прикладной математики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CVRP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E. Elapsed time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87" r="1546"/>
          <a:stretch/>
        </p:blipFill>
        <p:spPr>
          <a:xfrm>
            <a:off x="200026" y="2262919"/>
            <a:ext cx="5753099" cy="34174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755" r="1324"/>
          <a:stretch/>
        </p:blipFill>
        <p:spPr>
          <a:xfrm>
            <a:off x="5953125" y="2180294"/>
            <a:ext cx="5943600" cy="35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1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прикладной математики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CVRP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916492" y="284729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5400" dirty="0" smtClean="0">
                <a:latin typeface="HSE Sans" panose="02000000000000000000" pitchFamily="2" charset="0"/>
              </a:rPr>
              <a:t>Спасибо за внимание!</a:t>
            </a:r>
            <a:endParaRPr lang="ru-RU" sz="54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6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Описание алгоритма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Подбор параметров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/>
              <a:t>Результаты </a:t>
            </a:r>
            <a:r>
              <a:rPr lang="ru-RU" sz="1600" dirty="0" smtClean="0"/>
              <a:t>вычислительных экспериментов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Департамент прикладной математики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CVRP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Мета-эвристические алгоритмы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прикладной математики</a:t>
            </a:r>
          </a:p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CVRP</a:t>
            </a:r>
            <a:endParaRPr lang="ru-RU" dirty="0"/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8" y="2224815"/>
            <a:ext cx="5810250" cy="434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1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Алгоритм. Комбинированный </a:t>
            </a:r>
            <a:r>
              <a:rPr lang="ru-RU" b="1" dirty="0" smtClean="0"/>
              <a:t>детерминированный </a:t>
            </a:r>
            <a:r>
              <a:rPr lang="ru-RU" b="1" dirty="0"/>
              <a:t>отжиг.</a:t>
            </a:r>
            <a:br>
              <a:rPr lang="ru-RU" b="1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5767278" cy="4297362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Инициализируем базовое решение (случайное, жадное)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Цикл эпох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Пока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&lt; </a:t>
                </a:r>
                <a:r>
                  <a:rPr lang="sq-AL" dirty="0" smtClean="0"/>
                  <a:t>MAX_ITERS_WITH_NO_INC</a:t>
                </a:r>
                <a:r>
                  <a:rPr lang="en-US" dirty="0" smtClean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q-A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b="0" dirty="0" smtClean="0"/>
              </a:p>
              <a:p>
                <a:pPr marL="1257300" lvl="3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Иначе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dirty="0" smtClean="0"/>
              </a:p>
              <a:p>
                <a:pPr marL="89535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7" y="2379663"/>
                <a:ext cx="5767278" cy="4297362"/>
              </a:xfrm>
              <a:blipFill>
                <a:blip r:embed="rId3"/>
                <a:stretch>
                  <a:fillRect l="-1586" t="-11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Департамент прикладной математики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CVRP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 txBox="1">
            <a:spLocks/>
          </p:cNvSpPr>
          <p:nvPr/>
        </p:nvSpPr>
        <p:spPr>
          <a:xfrm>
            <a:off x="5929422" y="2379663"/>
            <a:ext cx="5767278" cy="3393234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2" indent="-285750">
              <a:buFont typeface="Arial" panose="020B0604020202020204" pitchFamily="34" charset="0"/>
              <a:buChar char="•"/>
            </a:pPr>
            <a:endParaRPr lang="sq-A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24722" y="2896782"/>
                <a:ext cx="5767278" cy="4297362"/>
              </a:xfrm>
              <a:prstGeom prst="rect">
                <a:avLst/>
              </a:prstGeom>
            </p:spPr>
            <p:txBody>
              <a:bodyPr vert="horz" lIns="0" tIns="0" rIns="0" bIns="45720" rtlCol="0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b="0" i="0" kern="1200">
                    <a:solidFill>
                      <a:srgbClr val="0E2D69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Цикл эпох</a:t>
                </a:r>
                <a:r>
                  <a:rPr lang="en-US" dirty="0" smtClean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Продолжение</a:t>
                </a:r>
                <a:r>
                  <a:rPr lang="en-US" dirty="0"/>
                  <a:t>)</a:t>
                </a:r>
                <a:r>
                  <a:rPr lang="ru-RU" dirty="0"/>
                  <a:t> </a:t>
                </a:r>
                <a:r>
                  <a:rPr lang="en-US" dirty="0" smtClean="0"/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Пока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𝑛𝑒𝑎𝑟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𝑠𝑜𝑙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q-A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1257300" lvl="3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Иначе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pPr marL="895350" lvl="3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895350" lvl="3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552450"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−решение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Текст 3">
                <a:extLst>
                  <a:ext uri="{FF2B5EF4-FFF2-40B4-BE49-F238E27FC236}">
                    <a16:creationId xmlns:a16="http://schemas.microsoft.com/office/drawing/2014/main" id="{53356540-7218-FF4B-B6BC-5BD291A37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722" y="2896782"/>
                <a:ext cx="5767278" cy="4297362"/>
              </a:xfrm>
              <a:prstGeom prst="rect">
                <a:avLst/>
              </a:prstGeom>
              <a:blipFill>
                <a:blip r:embed="rId4"/>
                <a:stretch>
                  <a:fillRect l="-1691" t="-11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94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прикладной математики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CVRP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yper-</a:t>
            </a:r>
            <a:r>
              <a:rPr lang="en-US" dirty="0" err="1" smtClean="0"/>
              <a:t>parametrs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A6622317-DCC7-F945-8031-3E7F389B987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8" y="2379663"/>
                <a:ext cx="5538677" cy="3451794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Количество эпох </a:t>
                </a:r>
                <a:r>
                  <a:rPr lang="ru-RU" dirty="0" smtClean="0"/>
                  <a:t> : 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2500 - </a:t>
                </a:r>
                <a:r>
                  <a:rPr lang="ru-RU" dirty="0"/>
                  <a:t>динамический </a:t>
                </a:r>
                <a:r>
                  <a:rPr lang="ru-RU" dirty="0" smtClean="0"/>
                  <a:t>вариант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15000</a:t>
                </a:r>
                <a:r>
                  <a:rPr lang="en-US" dirty="0" smtClean="0"/>
                  <a:t> - </a:t>
                </a:r>
                <a:r>
                  <a:rPr lang="ru-RU" dirty="0"/>
                  <a:t>статический вариант</a:t>
                </a:r>
                <a:endParaRPr lang="en-US" dirty="0"/>
              </a:p>
              <a:p>
                <a:r>
                  <a:rPr lang="ru-RU" dirty="0" smtClean="0"/>
                  <a:t>Максимальный порог :</a:t>
                </a:r>
                <a:r>
                  <a:rPr lang="ru-RU" dirty="0"/>
                  <a:t> </a:t>
                </a:r>
                <a:r>
                  <a:rPr lang="en-US" dirty="0" smtClean="0"/>
                  <a:t>50</a:t>
                </a:r>
                <a:endParaRPr lang="ru-RU" dirty="0" smtClean="0"/>
              </a:p>
              <a:p>
                <a:r>
                  <a:rPr lang="ru-RU" dirty="0"/>
                  <a:t>Максимальное число неэффективных </a:t>
                </a:r>
                <a:r>
                  <a:rPr lang="ru-RU" dirty="0" smtClean="0"/>
                  <a:t>итераций: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 * </a:t>
                </a:r>
                <a:r>
                  <a:rPr lang="ru-RU" dirty="0" smtClean="0"/>
                  <a:t>4</a:t>
                </a:r>
                <a:r>
                  <a:rPr lang="en-US" dirty="0" smtClean="0"/>
                  <a:t> –</a:t>
                </a:r>
                <a:r>
                  <a:rPr lang="ru-RU" dirty="0" smtClean="0"/>
                  <a:t> динамический вариант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20 – статический вариант</a:t>
                </a:r>
              </a:p>
              <a:p>
                <a:r>
                  <a:rPr lang="ru-RU" dirty="0"/>
                  <a:t>Степень </a:t>
                </a:r>
                <a:r>
                  <a:rPr lang="ru-RU" dirty="0" smtClean="0"/>
                  <a:t>уменьшения порога: (</a:t>
                </a:r>
                <a:r>
                  <a:rPr lang="en-US" dirty="0" smtClean="0"/>
                  <a:t>k*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 = r</a:t>
                </a:r>
                <a:r>
                  <a:rPr lang="ru-RU" dirty="0" smtClean="0"/>
                  <a:t>)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 / </a:t>
                </a:r>
                <a:r>
                  <a:rPr lang="en-US" dirty="0" smtClean="0"/>
                  <a:t>(n * </a:t>
                </a:r>
                <a:r>
                  <a:rPr lang="en-US" dirty="0"/>
                  <a:t>2</a:t>
                </a:r>
                <a:r>
                  <a:rPr lang="en-US" dirty="0" smtClean="0"/>
                  <a:t>) – </a:t>
                </a:r>
                <a:r>
                  <a:rPr lang="ru-RU" dirty="0" smtClean="0"/>
                  <a:t>динамический вариант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0.1 – статический вариант</a:t>
                </a: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A6622317-DCC7-F945-8031-3E7F389B9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8" y="2379663"/>
                <a:ext cx="5538677" cy="3451794"/>
              </a:xfrm>
              <a:blipFill>
                <a:blip r:embed="rId2"/>
                <a:stretch>
                  <a:fillRect l="-1760" t="-14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Текст 6">
                <a:extLst>
                  <a:ext uri="{FF2B5EF4-FFF2-40B4-BE49-F238E27FC236}">
                    <a16:creationId xmlns:a16="http://schemas.microsoft.com/office/drawing/2014/main" id="{B46BB51F-3F05-3C42-B510-D008849890AC}"/>
                  </a:ext>
                </a:extLst>
              </p:cNvPr>
              <p:cNvSpPr>
                <a:spLocks noGrp="1"/>
              </p:cNvSpPr>
              <p:nvPr>
                <p:ph type="body" sz="quarter" idx="18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ru-RU" dirty="0" smtClean="0"/>
                  <a:t>Количество эпох,</a:t>
                </a:r>
                <a:endParaRPr lang="en-US" dirty="0" smtClean="0"/>
              </a:p>
              <a:p>
                <a:r>
                  <a:rPr lang="ru-RU" dirty="0" smtClean="0"/>
                  <a:t>Максимальный порог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dirty="0" smtClean="0"/>
                  <a:t>,</a:t>
                </a:r>
              </a:p>
              <a:p>
                <a:r>
                  <a:rPr lang="ru-RU" dirty="0" smtClean="0"/>
                  <a:t>Максимальное число неэффективных итераций,</a:t>
                </a:r>
              </a:p>
              <a:p>
                <a:r>
                  <a:rPr lang="ru-RU" dirty="0" smtClean="0"/>
                  <a:t>Степень уменьшения порога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Текст 6">
                <a:extLst>
                  <a:ext uri="{FF2B5EF4-FFF2-40B4-BE49-F238E27FC236}">
                    <a16:creationId xmlns:a16="http://schemas.microsoft.com/office/drawing/2014/main" id="{B46BB51F-3F05-3C42-B510-D00884989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blipFill>
                <a:blip r:embed="rId3"/>
                <a:stretch>
                  <a:fillRect l="-3851" t="-5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Подбор параметры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Департамент прикладной математики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CVRP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A. MAPE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2711" r="2709"/>
          <a:stretch/>
        </p:blipFill>
        <p:spPr>
          <a:xfrm>
            <a:off x="244322" y="2224815"/>
            <a:ext cx="5801370" cy="33967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/>
          <a:srcRect l="1074" t="-264" r="295" b="264"/>
          <a:stretch/>
        </p:blipFill>
        <p:spPr>
          <a:xfrm>
            <a:off x="6045692" y="2268183"/>
            <a:ext cx="5879608" cy="333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Департамент прикладной математики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CVRP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A. Elapsed time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669" r="1960"/>
          <a:stretch/>
        </p:blipFill>
        <p:spPr>
          <a:xfrm>
            <a:off x="285788" y="2224815"/>
            <a:ext cx="5829086" cy="34482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912" r="1150"/>
          <a:stretch/>
        </p:blipFill>
        <p:spPr>
          <a:xfrm>
            <a:off x="6114874" y="2294231"/>
            <a:ext cx="5819062" cy="33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Департамент прикладной математики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CVRP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B. MAPE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881" r="2660"/>
          <a:stretch/>
        </p:blipFill>
        <p:spPr>
          <a:xfrm>
            <a:off x="170242" y="2224815"/>
            <a:ext cx="5868608" cy="34010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237" r="2275"/>
          <a:stretch/>
        </p:blipFill>
        <p:spPr>
          <a:xfrm>
            <a:off x="6038850" y="2224815"/>
            <a:ext cx="5885767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5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Департамент прикладной математики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CVRP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B. Elapsed time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435" r="-1"/>
          <a:stretch/>
        </p:blipFill>
        <p:spPr>
          <a:xfrm>
            <a:off x="178488" y="2224815"/>
            <a:ext cx="5734051" cy="32866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980" r="2096"/>
          <a:stretch/>
        </p:blipFill>
        <p:spPr>
          <a:xfrm>
            <a:off x="6114874" y="2224815"/>
            <a:ext cx="5689107" cy="33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9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188</Words>
  <Application>Microsoft Office PowerPoint</Application>
  <PresentationFormat>Широкоэкранный</PresentationFormat>
  <Paragraphs>91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HSE Sans</vt:lpstr>
      <vt:lpstr>Symbol</vt:lpstr>
      <vt:lpstr>Office Theme</vt:lpstr>
      <vt:lpstr>Решение задачи маршрутизации транспорта с ограничениями грузоподъемности CVRP</vt:lpstr>
      <vt:lpstr>Содержание</vt:lpstr>
      <vt:lpstr>Мета-эвристические алгоритмы</vt:lpstr>
      <vt:lpstr>Алгоритм. Комбинированный детерминированный отжиг. </vt:lpstr>
      <vt:lpstr>Hyper-parametrs</vt:lpstr>
      <vt:lpstr>Set A. MAPE</vt:lpstr>
      <vt:lpstr>Set A. Elapsed time</vt:lpstr>
      <vt:lpstr>Set B. MAPE</vt:lpstr>
      <vt:lpstr>Set B. Elapsed time</vt:lpstr>
      <vt:lpstr>Set E. MAPE</vt:lpstr>
      <vt:lpstr>Set E. Elapsed time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raiden</cp:lastModifiedBy>
  <cp:revision>34</cp:revision>
  <cp:lastPrinted>2021-11-11T13:08:42Z</cp:lastPrinted>
  <dcterms:created xsi:type="dcterms:W3CDTF">2021-11-11T08:52:47Z</dcterms:created>
  <dcterms:modified xsi:type="dcterms:W3CDTF">2023-03-24T03:54:34Z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