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71" r:id="rId5"/>
    <p:sldId id="286" r:id="rId6"/>
    <p:sldId id="272" r:id="rId7"/>
    <p:sldId id="287" r:id="rId8"/>
    <p:sldId id="288" r:id="rId9"/>
    <p:sldId id="289" r:id="rId10"/>
    <p:sldId id="290" r:id="rId11"/>
    <p:sldId id="291" r:id="rId12"/>
    <p:sldId id="293" r:id="rId13"/>
    <p:sldId id="292" r:id="rId14"/>
    <p:sldId id="284" r:id="rId15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/>
    <p:restoredTop sz="94694"/>
  </p:normalViewPr>
  <p:slideViewPr>
    <p:cSldViewPr snapToGrid="0" snapToObjects="1">
      <p:cViewPr varScale="1">
        <p:scale>
          <a:sx n="80" d="100"/>
          <a:sy n="80" d="100"/>
        </p:scale>
        <p:origin x="936" y="48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03/24/2023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234703-C735-5D41-99C2-019C7EBECC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03/24/2023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текстовых данных и временных рядов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Московский институт электроники и математики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Департамент прикладной математики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 smtClean="0"/>
              <a:t>Москва, 2023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МСМТ-224 Яковлев Дмитрий Алексеевич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85897" y="1447790"/>
            <a:ext cx="5245561" cy="777025"/>
          </a:xfrm>
        </p:spPr>
        <p:txBody>
          <a:bodyPr>
            <a:normAutofit/>
          </a:bodyPr>
          <a:lstStyle/>
          <a:p>
            <a:r>
              <a:rPr lang="en-US" dirty="0" smtClean="0"/>
              <a:t>ARIMA</a:t>
            </a:r>
            <a:r>
              <a:rPr lang="ru-RU" dirty="0" smtClean="0"/>
              <a:t>. </a:t>
            </a:r>
            <a:r>
              <a:rPr lang="en-US" dirty="0" smtClean="0"/>
              <a:t>Forecasting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прикладной </a:t>
            </a:r>
            <a:r>
              <a:rPr lang="ru-RU" dirty="0" smtClean="0"/>
              <a:t>математики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Reports &amp; comments </a:t>
            </a:r>
            <a:r>
              <a:rPr lang="en-US" dirty="0" smtClean="0"/>
              <a:t>analysis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ARIMA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518" y="2139730"/>
            <a:ext cx="5731423" cy="348476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57" y="2073054"/>
            <a:ext cx="5940926" cy="355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7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AC8064E-5791-204C-B92F-A01827949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прикладной </a:t>
            </a:r>
            <a:r>
              <a:rPr lang="ru-RU" dirty="0" smtClean="0"/>
              <a:t>математики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A111DD-C00C-2D48-9F7A-4E23C5BA0C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Reports &amp; comments analysis</a:t>
            </a:r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B3E517-ED8B-0241-AB87-BE49B315E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849817" y="2589430"/>
            <a:ext cx="86868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5400" dirty="0" smtClean="0">
                <a:latin typeface="HSE Sans" panose="02000000000000000000" pitchFamily="2" charset="0"/>
              </a:rPr>
              <a:t>Спасибо за внимание</a:t>
            </a:r>
            <a:r>
              <a:rPr lang="ru-RU" sz="5400" dirty="0" smtClean="0">
                <a:latin typeface="HSE Sans" panose="02000000000000000000" pitchFamily="2" charset="0"/>
              </a:rPr>
              <a:t>!</a:t>
            </a:r>
            <a:endParaRPr lang="en-US" sz="5400" dirty="0" smtClean="0">
              <a:latin typeface="HSE Sans" panose="02000000000000000000" pitchFamily="2" charset="0"/>
            </a:endParaRPr>
          </a:p>
          <a:p>
            <a:pPr algn="l"/>
            <a:endParaRPr lang="en-US" sz="5400" dirty="0">
              <a:latin typeface="HSE Sans" panose="02000000000000000000" pitchFamily="2" charset="0"/>
            </a:endParaRPr>
          </a:p>
          <a:p>
            <a:r>
              <a:rPr lang="sq-AL" sz="1600" dirty="0">
                <a:latin typeface="HSE Sans" panose="02000000000000000000" pitchFamily="2" charset="0"/>
              </a:rPr>
              <a:t>https://</a:t>
            </a:r>
            <a:r>
              <a:rPr lang="sq-AL" sz="1600" dirty="0" smtClean="0">
                <a:latin typeface="HSE Sans" panose="02000000000000000000" pitchFamily="2" charset="0"/>
              </a:rPr>
              <a:t>github.com/d-a-yakovlev/misc/tree/main/SRS/proj</a:t>
            </a:r>
            <a:r>
              <a:rPr lang="ru-RU" sz="1600" dirty="0" smtClean="0">
                <a:latin typeface="HSE Sans" panose="02000000000000000000" pitchFamily="2" charset="0"/>
              </a:rPr>
              <a:t>2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66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3"/>
            <a:ext cx="6548328" cy="339323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Re-markup | </a:t>
            </a:r>
            <a:r>
              <a:rPr lang="ru-RU" sz="1600" dirty="0" smtClean="0"/>
              <a:t>сначала сделать, потом подумать</a:t>
            </a:r>
            <a:endParaRPr lang="ru-RU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Метрика. Вектора и где они обитают.</a:t>
            </a:r>
            <a:endParaRPr lang="ru-RU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Топ 10 биграмм. Объявления и реклама желтого банка.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Pipeline </a:t>
            </a:r>
            <a:r>
              <a:rPr lang="ru-RU" sz="1600" dirty="0" smtClean="0"/>
              <a:t>для </a:t>
            </a:r>
            <a:r>
              <a:rPr lang="en-US" sz="1600" dirty="0" smtClean="0"/>
              <a:t>ARIMA</a:t>
            </a:r>
            <a:r>
              <a:rPr lang="ru-RU" sz="1600" dirty="0" smtClean="0"/>
              <a:t>. Результат прогноза.</a:t>
            </a:r>
            <a:endParaRPr lang="ru-RU" sz="1600" dirty="0" smtClean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Департамент прикладной математики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dirty="0" smtClean="0"/>
              <a:t>eports &amp; </a:t>
            </a:r>
            <a:r>
              <a:rPr lang="en-US" dirty="0" smtClean="0"/>
              <a:t>comments analysis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093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Повторная разметка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 smtClean="0"/>
              <a:t>Мотивация:</a:t>
            </a:r>
          </a:p>
          <a:p>
            <a:r>
              <a:rPr lang="ru-RU" dirty="0" smtClean="0"/>
              <a:t>Поскольку в данных наблюдалась такая ситуация, что записи в </a:t>
            </a:r>
            <a:r>
              <a:rPr lang="en-US" dirty="0" smtClean="0"/>
              <a:t>Report </a:t>
            </a:r>
            <a:r>
              <a:rPr lang="ru-RU" dirty="0" smtClean="0"/>
              <a:t>могли иметь </a:t>
            </a:r>
            <a:r>
              <a:rPr lang="en-US" dirty="0" smtClean="0"/>
              <a:t>N </a:t>
            </a:r>
            <a:r>
              <a:rPr lang="ru-RU" dirty="0" smtClean="0"/>
              <a:t>комментариев, ну количество размеченных </a:t>
            </a:r>
            <a:r>
              <a:rPr lang="en-US" dirty="0" smtClean="0"/>
              <a:t>k, </a:t>
            </a:r>
            <a:r>
              <a:rPr lang="ru-RU" dirty="0" smtClean="0"/>
              <a:t>могло быть меньше </a:t>
            </a:r>
            <a:r>
              <a:rPr lang="en-US" dirty="0" smtClean="0"/>
              <a:t>N </a:t>
            </a:r>
            <a:r>
              <a:rPr lang="ru-RU" dirty="0" smtClean="0"/>
              <a:t>либо вовсе 0.</a:t>
            </a:r>
          </a:p>
          <a:p>
            <a:r>
              <a:rPr lang="ru-RU" dirty="0" smtClean="0"/>
              <a:t>Написал </a:t>
            </a:r>
            <a:r>
              <a:rPr lang="ru-RU" dirty="0" err="1" smtClean="0"/>
              <a:t>пайплайн</a:t>
            </a:r>
            <a:r>
              <a:rPr lang="ru-RU" dirty="0" smtClean="0"/>
              <a:t> для доставания комментариев и совмещением их с постами.</a:t>
            </a:r>
          </a:p>
          <a:p>
            <a:r>
              <a:rPr lang="ru-RU" dirty="0" smtClean="0"/>
              <a:t>Как результат данные </a:t>
            </a:r>
            <a:r>
              <a:rPr lang="en-US" dirty="0" smtClean="0"/>
              <a:t>Report </a:t>
            </a:r>
            <a:r>
              <a:rPr lang="ru-RU" dirty="0" smtClean="0"/>
              <a:t>сформированы на базе таблицы </a:t>
            </a:r>
            <a:r>
              <a:rPr lang="en-US" dirty="0" smtClean="0"/>
              <a:t>Comments </a:t>
            </a:r>
            <a:r>
              <a:rPr lang="ru-RU" dirty="0" smtClean="0"/>
              <a:t>и никакой ошибки нет.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прикладной </a:t>
            </a:r>
            <a:r>
              <a:rPr lang="ru-RU" dirty="0" smtClean="0"/>
              <a:t>математики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Reports &amp; comments analysis</a:t>
            </a:r>
            <a:endParaRPr lang="ru-RU" dirty="0"/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Re-markup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458" y="1443525"/>
            <a:ext cx="4197743" cy="187227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457" y="3486219"/>
            <a:ext cx="4197743" cy="3077506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5831458" y="3143250"/>
            <a:ext cx="3617342" cy="188121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85897" y="1447790"/>
            <a:ext cx="7176977" cy="777025"/>
          </a:xfrm>
        </p:spPr>
        <p:txBody>
          <a:bodyPr/>
          <a:lstStyle/>
          <a:p>
            <a:r>
              <a:rPr lang="ru-RU" dirty="0" smtClean="0"/>
              <a:t>Метрика. Вектора эмоционального окраса.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Текст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85897" y="2379663"/>
                <a:ext cx="7948503" cy="3393234"/>
              </a:xfrm>
            </p:spPr>
            <p:txBody>
              <a:bodyPr/>
              <a:lstStyle/>
              <a:p>
                <a:r>
                  <a:rPr lang="ru-RU" dirty="0" smtClean="0"/>
                  <a:t>Вектор эмоционального окраса:</a:t>
                </a:r>
              </a:p>
              <a:p>
                <a:r>
                  <a:rPr lang="ru-RU" dirty="0" smtClean="0"/>
                  <a:t>(</a:t>
                </a:r>
                <a:r>
                  <a:rPr lang="en-US" dirty="0" smtClean="0"/>
                  <a:t>“</a:t>
                </a:r>
                <a:r>
                  <a:rPr lang="ru-RU" dirty="0" smtClean="0"/>
                  <a:t>Негатив</a:t>
                </a:r>
                <a:r>
                  <a:rPr lang="en-US" dirty="0" smtClean="0"/>
                  <a:t>”, “</a:t>
                </a:r>
                <a:r>
                  <a:rPr lang="ru-RU" dirty="0" smtClean="0"/>
                  <a:t>Позитив</a:t>
                </a:r>
                <a:r>
                  <a:rPr lang="en-US" dirty="0" smtClean="0"/>
                  <a:t>”, “</a:t>
                </a:r>
                <a:r>
                  <a:rPr lang="ru-RU" dirty="0" smtClean="0"/>
                  <a:t>Нейтральность</a:t>
                </a:r>
                <a:r>
                  <a:rPr lang="en-US" dirty="0" smtClean="0"/>
                  <a:t>”, “</a:t>
                </a:r>
                <a:r>
                  <a:rPr lang="ru-RU" dirty="0" smtClean="0"/>
                  <a:t>Неопределённость</a:t>
                </a:r>
                <a:r>
                  <a:rPr lang="en-US" dirty="0" smtClean="0"/>
                  <a:t>”, “</a:t>
                </a:r>
                <a:r>
                  <a:rPr lang="ru-RU" dirty="0" smtClean="0"/>
                  <a:t>Вежливость</a:t>
                </a:r>
                <a:r>
                  <a:rPr lang="en-US" dirty="0" smtClean="0"/>
                  <a:t>”, “</a:t>
                </a:r>
                <a:r>
                  <a:rPr lang="ru-RU" dirty="0" smtClean="0"/>
                  <a:t>Юмор</a:t>
                </a:r>
                <a:r>
                  <a:rPr lang="en-US" dirty="0" smtClean="0"/>
                  <a:t>”</a:t>
                </a:r>
                <a:r>
                  <a:rPr lang="ru-RU" dirty="0" smtClean="0"/>
                  <a:t>)</a:t>
                </a:r>
                <a:endParaRPr lang="en-US" dirty="0" smtClean="0"/>
              </a:p>
              <a:p>
                <a:r>
                  <a:rPr lang="en-US" dirty="0" smtClean="0"/>
                  <a:t>Report[“</a:t>
                </a:r>
                <a:r>
                  <a:rPr lang="ru-RU" dirty="0" smtClean="0"/>
                  <a:t>Эмоциональный окрас</a:t>
                </a:r>
                <a:r>
                  <a:rPr lang="en-US" dirty="0" smtClean="0"/>
                  <a:t>”]</a:t>
                </a:r>
                <a:r>
                  <a:rPr lang="ru-RU" dirty="0" smtClean="0"/>
                  <a:t> </a:t>
                </a:r>
                <a:r>
                  <a:rPr lang="en-US" dirty="0" smtClean="0"/>
                  <a:t>is </a:t>
                </a:r>
                <a:r>
                  <a:rPr lang="ru-RU" dirty="0" smtClean="0"/>
                  <a:t> </a:t>
                </a:r>
                <a:r>
                  <a:rPr lang="en-US" dirty="0"/>
                  <a:t>“</a:t>
                </a:r>
                <a:r>
                  <a:rPr lang="ru-RU" dirty="0"/>
                  <a:t>Позитив</a:t>
                </a:r>
                <a:r>
                  <a:rPr lang="en-US" dirty="0" smtClean="0"/>
                  <a:t>”</a:t>
                </a:r>
                <a:r>
                  <a:rPr lang="ru-RU" dirty="0" smtClean="0"/>
                  <a:t> =</a:t>
                </a:r>
                <a:r>
                  <a:rPr lang="en-US" dirty="0" smtClean="0"/>
                  <a:t>&gt; (0, 1, 0, 0, 0, 0)</a:t>
                </a:r>
              </a:p>
              <a:p>
                <a:r>
                  <a:rPr lang="ru-RU" dirty="0" smtClean="0"/>
                  <a:t>Для комментариев: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𝑒𝑚𝑜𝑡𝑖𝑜𝑛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𝑛𝑒𝑔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𝑝𝑜𝑠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𝑛𝑒𝑢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𝑢𝑛𝑑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𝑝𝑜𝑙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h𝑢𝑚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𝑒𝑚𝑜𝑡𝑖𝑜𝑛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𝑛𝑒𝑢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h𝑢𝑚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ru-RU" dirty="0" smtClean="0"/>
                  <a:t>Метрика: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𝑚𝑒𝑡𝑟𝑖𝑐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𝑐𝑜𝑠𝑖𝑛𝑒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𝑠𝑖𝑚𝑖𝑙𝑎𝑟𝑖𝑡𝑦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𝑒𝑚𝑜𝑡𝑖𝑜𝑛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𝑒𝑚𝑜𝑡𝑖𝑜𝑛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ru-RU" dirty="0" smtClean="0"/>
              </a:p>
              <a:p>
                <a:endParaRPr lang="ru-RU" dirty="0"/>
              </a:p>
            </p:txBody>
          </p:sp>
        </mc:Choice>
        <mc:Fallback>
          <p:sp>
            <p:nvSpPr>
              <p:cNvPr id="4" name="Текс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85897" y="2379663"/>
                <a:ext cx="7948503" cy="3393234"/>
              </a:xfrm>
              <a:blipFill>
                <a:blip r:embed="rId2"/>
                <a:stretch>
                  <a:fillRect l="-1227" t="-1436" r="-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прикладной </a:t>
            </a:r>
            <a:r>
              <a:rPr lang="ru-RU" dirty="0" smtClean="0"/>
              <a:t>математики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Reports &amp; comments analysis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Метрика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108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Метрика. Результаты.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прикладной </a:t>
            </a:r>
            <a:r>
              <a:rPr lang="ru-RU" dirty="0" smtClean="0"/>
              <a:t>математики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Reports &amp; comments analysis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Метрика</a:t>
            </a:r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625" y="2224815"/>
            <a:ext cx="3467400" cy="166130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t="4257"/>
          <a:stretch/>
        </p:blipFill>
        <p:spPr>
          <a:xfrm>
            <a:off x="757629" y="2303032"/>
            <a:ext cx="3061589" cy="158308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29" y="3964336"/>
            <a:ext cx="3061589" cy="185182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8507" y="3964336"/>
            <a:ext cx="3493518" cy="18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85897" y="1447790"/>
            <a:ext cx="6795977" cy="777025"/>
          </a:xfrm>
        </p:spPr>
        <p:txBody>
          <a:bodyPr/>
          <a:lstStyle/>
          <a:p>
            <a:r>
              <a:rPr lang="ru-RU" dirty="0"/>
              <a:t>Топ 10 биграмм</a:t>
            </a:r>
            <a:r>
              <a:rPr lang="ru-RU" dirty="0" smtClean="0"/>
              <a:t>. </a:t>
            </a:r>
            <a:r>
              <a:rPr lang="en-US" dirty="0" smtClean="0"/>
              <a:t>Pipeline.</a:t>
            </a:r>
            <a:r>
              <a:rPr lang="ru-RU" dirty="0" smtClean="0"/>
              <a:t>Результаты.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прикладной </a:t>
            </a:r>
            <a:r>
              <a:rPr lang="ru-RU" dirty="0" smtClean="0"/>
              <a:t>математики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Reports &amp; comments </a:t>
            </a:r>
            <a:r>
              <a:rPr lang="en-US" dirty="0" smtClean="0"/>
              <a:t>analysis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Биграммы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98" y="2224815"/>
            <a:ext cx="7772400" cy="7715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12" y="3492801"/>
            <a:ext cx="2884026" cy="15240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520" y="3492801"/>
            <a:ext cx="2758634" cy="1524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15165" y="5096589"/>
            <a:ext cx="980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000" dirty="0" smtClean="0">
                <a:latin typeface="HSE Sans" panose="02000000000000000000" pitchFamily="2" charset="0"/>
              </a:rPr>
              <a:t>По постам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7015" y="5096589"/>
            <a:ext cx="1504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000" dirty="0" smtClean="0">
                <a:latin typeface="HSE Sans" panose="02000000000000000000" pitchFamily="2" charset="0"/>
              </a:rPr>
              <a:t>По комментариям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1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85897" y="1447790"/>
            <a:ext cx="5245561" cy="777025"/>
          </a:xfrm>
        </p:spPr>
        <p:txBody>
          <a:bodyPr>
            <a:normAutofit/>
          </a:bodyPr>
          <a:lstStyle/>
          <a:p>
            <a:r>
              <a:rPr lang="en-US" dirty="0" smtClean="0"/>
              <a:t>ARIMA</a:t>
            </a:r>
            <a:r>
              <a:rPr lang="ru-RU" dirty="0" smtClean="0"/>
              <a:t>. </a:t>
            </a:r>
            <a:r>
              <a:rPr lang="en-US" dirty="0"/>
              <a:t>Pipeline</a:t>
            </a:r>
            <a:r>
              <a:rPr lang="ru-RU" dirty="0"/>
              <a:t>.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прикладной </a:t>
            </a:r>
            <a:r>
              <a:rPr lang="ru-RU" dirty="0" smtClean="0"/>
              <a:t>математики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Reports &amp; comments </a:t>
            </a:r>
            <a:r>
              <a:rPr lang="en-US" dirty="0" smtClean="0"/>
              <a:t>analysis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ARIMA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97" y="2224815"/>
            <a:ext cx="5894669" cy="347475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308" y="2224815"/>
            <a:ext cx="3307367" cy="10135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72275" y="3457575"/>
            <a:ext cx="1704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000" dirty="0" smtClean="0">
                <a:latin typeface="HSE Sans" panose="02000000000000000000" pitchFamily="2" charset="0"/>
              </a:rPr>
              <a:t>1. </a:t>
            </a:r>
            <a:r>
              <a:rPr lang="ru-RU" sz="1000" dirty="0">
                <a:latin typeface="HSE Sans" panose="02000000000000000000" pitchFamily="2" charset="0"/>
              </a:rPr>
              <a:t>Л</a:t>
            </a:r>
            <a:r>
              <a:rPr lang="ru-RU" sz="1000" dirty="0" smtClean="0">
                <a:latin typeface="HSE Sans" panose="02000000000000000000" pitchFamily="2" charset="0"/>
              </a:rPr>
              <a:t>огарифмирование</a:t>
            </a:r>
            <a:endParaRPr lang="ru-RU" sz="1000" dirty="0">
              <a:latin typeface="HSE Sans" panose="02000000000000000000" pitchFamily="2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876" y="3923008"/>
            <a:ext cx="1531753" cy="8001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477250" y="3457575"/>
            <a:ext cx="190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000" dirty="0">
                <a:latin typeface="HSE Sans" panose="02000000000000000000" pitchFamily="2" charset="0"/>
              </a:rPr>
              <a:t>2</a:t>
            </a:r>
            <a:r>
              <a:rPr lang="ru-RU" sz="1000" dirty="0" smtClean="0">
                <a:latin typeface="HSE Sans" panose="02000000000000000000" pitchFamily="2" charset="0"/>
              </a:rPr>
              <a:t>. +Дифференцирование</a:t>
            </a:r>
            <a:endParaRPr lang="ru-RU" sz="1000" dirty="0">
              <a:latin typeface="HSE Sans" panose="02000000000000000000" pitchFamily="2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7250" y="3962191"/>
            <a:ext cx="1562235" cy="72396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572250" y="1836302"/>
            <a:ext cx="3609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000" dirty="0" smtClean="0">
                <a:latin typeface="HSE Sans" panose="02000000000000000000" pitchFamily="2" charset="0"/>
              </a:rPr>
              <a:t>Расширенный тест Дикки-</a:t>
            </a:r>
            <a:r>
              <a:rPr lang="ru-RU" sz="1000" dirty="0" err="1" smtClean="0">
                <a:latin typeface="HSE Sans" panose="02000000000000000000" pitchFamily="2" charset="0"/>
              </a:rPr>
              <a:t>Фуллера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56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85897" y="1447790"/>
            <a:ext cx="5245561" cy="777025"/>
          </a:xfrm>
        </p:spPr>
        <p:txBody>
          <a:bodyPr>
            <a:normAutofit/>
          </a:bodyPr>
          <a:lstStyle/>
          <a:p>
            <a:r>
              <a:rPr lang="en-US" dirty="0" smtClean="0"/>
              <a:t>ARIMA</a:t>
            </a:r>
            <a:r>
              <a:rPr lang="ru-RU" dirty="0" smtClean="0"/>
              <a:t>. </a:t>
            </a:r>
            <a:r>
              <a:rPr lang="en-US" dirty="0"/>
              <a:t>Pipeline</a:t>
            </a:r>
            <a:r>
              <a:rPr lang="ru-RU" dirty="0"/>
              <a:t>.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прикладной </a:t>
            </a:r>
            <a:r>
              <a:rPr lang="ru-RU" dirty="0" smtClean="0"/>
              <a:t>математики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Reports &amp; comments </a:t>
            </a:r>
            <a:r>
              <a:rPr lang="en-US" dirty="0" smtClean="0"/>
              <a:t>analysis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ARIMA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97" y="2224815"/>
            <a:ext cx="6508044" cy="19813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98" y="4427306"/>
            <a:ext cx="6508044" cy="19966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632" y="4067536"/>
            <a:ext cx="1998720" cy="35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7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85897" y="1447790"/>
            <a:ext cx="5245561" cy="777025"/>
          </a:xfrm>
        </p:spPr>
        <p:txBody>
          <a:bodyPr>
            <a:normAutofit/>
          </a:bodyPr>
          <a:lstStyle/>
          <a:p>
            <a:r>
              <a:rPr lang="en-US" dirty="0" smtClean="0"/>
              <a:t>ARIMA</a:t>
            </a:r>
            <a:r>
              <a:rPr lang="ru-RU" dirty="0" smtClean="0"/>
              <a:t>. </a:t>
            </a:r>
            <a:r>
              <a:rPr lang="en-US" dirty="0" smtClean="0"/>
              <a:t>Quality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прикладной </a:t>
            </a:r>
            <a:r>
              <a:rPr lang="ru-RU" dirty="0" smtClean="0"/>
              <a:t>математики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Reports &amp; comments </a:t>
            </a:r>
            <a:r>
              <a:rPr lang="en-US" dirty="0" smtClean="0"/>
              <a:t>analysis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ARIMA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97" y="2224815"/>
            <a:ext cx="6401355" cy="39170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987252" y="2380505"/>
                <a:ext cx="260153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𝑀𝐴𝑃𝐸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=3.68 %</m:t>
                      </m:r>
                    </m:oMath>
                  </m:oMathPara>
                </a14:m>
                <a:endParaRPr lang="ru-RU" sz="1000" dirty="0">
                  <a:latin typeface="HSE Sans" panose="02000000000000000000" pitchFamily="2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252" y="2380505"/>
                <a:ext cx="2601533" cy="184666"/>
              </a:xfrm>
              <a:prstGeom prst="rect">
                <a:avLst/>
              </a:prstGeom>
              <a:blipFill>
                <a:blip r:embed="rId3"/>
                <a:stretch>
                  <a:fillRect l="-2108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90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customXml/itemProps3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302</Words>
  <Application>Microsoft Office PowerPoint</Application>
  <PresentationFormat>Широкоэкранный</PresentationFormat>
  <Paragraphs>72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HSE Sans</vt:lpstr>
      <vt:lpstr>Office Theme</vt:lpstr>
      <vt:lpstr>Анализ текстовых данных и временных рядов</vt:lpstr>
      <vt:lpstr>Содержание</vt:lpstr>
      <vt:lpstr>Повторная разметка</vt:lpstr>
      <vt:lpstr>Метрика. Вектора эмоционального окраса.</vt:lpstr>
      <vt:lpstr>Метрика. Результаты.</vt:lpstr>
      <vt:lpstr>Топ 10 биграмм. Pipeline.Результаты. </vt:lpstr>
      <vt:lpstr>ARIMA. Pipeline.</vt:lpstr>
      <vt:lpstr>ARIMA. Pipeline.</vt:lpstr>
      <vt:lpstr>ARIMA. Quality.</vt:lpstr>
      <vt:lpstr>ARIMA. Forecasting.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raiden</cp:lastModifiedBy>
  <cp:revision>31</cp:revision>
  <cp:lastPrinted>2021-11-11T13:08:42Z</cp:lastPrinted>
  <dcterms:created xsi:type="dcterms:W3CDTF">2021-11-11T08:52:47Z</dcterms:created>
  <dcterms:modified xsi:type="dcterms:W3CDTF">2023-03-24T14:29:46Z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