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4" r:id="rId2"/>
    <p:sldId id="347" r:id="rId3"/>
    <p:sldId id="384" r:id="rId4"/>
    <p:sldId id="383" r:id="rId5"/>
    <p:sldId id="385" r:id="rId6"/>
    <p:sldId id="386" r:id="rId7"/>
    <p:sldId id="389" r:id="rId8"/>
    <p:sldId id="388" r:id="rId9"/>
    <p:sldId id="382" r:id="rId10"/>
    <p:sldId id="390" r:id="rId11"/>
    <p:sldId id="391" r:id="rId12"/>
    <p:sldId id="392" r:id="rId13"/>
    <p:sldId id="393" r:id="rId14"/>
    <p:sldId id="394" r:id="rId15"/>
    <p:sldId id="3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 COMPUTER" initials="SC" lastIdx="3" clrIdx="0">
    <p:extLst>
      <p:ext uri="{19B8F6BF-5375-455C-9EA6-DF929625EA0E}">
        <p15:presenceInfo xmlns:p15="http://schemas.microsoft.com/office/powerpoint/2012/main" userId="SR 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451D1-D501-86C5-9B6B-9F6C222EA725}" v="4484" dt="2023-01-04T08:06:58.002"/>
    <p1510:client id="{E85D8EC9-DE41-445E-A134-A1D3AA38EA6F}" v="806" dt="2023-03-27T02:01:54.816"/>
    <p1510:client id="{F0843ABF-AB80-40A4-B9CD-3D416623B78E}" v="12" dt="2023-03-27T05:27:14.886"/>
    <p1510:client id="{F3AA5B36-9FFB-06A7-C473-B615D72AD748}" v="1848" dt="2022-12-30T08:39:0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A27CDC3-2862-404F-AAD7-022CDE4FD9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9234" y="2570428"/>
            <a:ext cx="5110936" cy="3105715"/>
          </a:xfrm>
          <a:custGeom>
            <a:avLst/>
            <a:gdLst>
              <a:gd name="connsiteX0" fmla="*/ 0 w 5110936"/>
              <a:gd name="connsiteY0" fmla="*/ 0 h 3105715"/>
              <a:gd name="connsiteX1" fmla="*/ 5110936 w 5110936"/>
              <a:gd name="connsiteY1" fmla="*/ 0 h 3105715"/>
              <a:gd name="connsiteX2" fmla="*/ 5110936 w 5110936"/>
              <a:gd name="connsiteY2" fmla="*/ 3105715 h 3105715"/>
              <a:gd name="connsiteX3" fmla="*/ 0 w 5110936"/>
              <a:gd name="connsiteY3" fmla="*/ 3105715 h 310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0936" h="3105715">
                <a:moveTo>
                  <a:pt x="0" y="0"/>
                </a:moveTo>
                <a:lnTo>
                  <a:pt x="5110936" y="0"/>
                </a:lnTo>
                <a:lnTo>
                  <a:pt x="5110936" y="3105715"/>
                </a:lnTo>
                <a:lnTo>
                  <a:pt x="0" y="31057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3032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0192EF9-E6FA-4390-B361-AD18B572BA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1830" y="4470395"/>
            <a:ext cx="10508341" cy="2387606"/>
          </a:xfrm>
          <a:custGeom>
            <a:avLst/>
            <a:gdLst>
              <a:gd name="connsiteX0" fmla="*/ 0 w 10508341"/>
              <a:gd name="connsiteY0" fmla="*/ 0 h 2387606"/>
              <a:gd name="connsiteX1" fmla="*/ 10508341 w 10508341"/>
              <a:gd name="connsiteY1" fmla="*/ 0 h 2387606"/>
              <a:gd name="connsiteX2" fmla="*/ 10508341 w 10508341"/>
              <a:gd name="connsiteY2" fmla="*/ 2387606 h 2387606"/>
              <a:gd name="connsiteX3" fmla="*/ 0 w 10508341"/>
              <a:gd name="connsiteY3" fmla="*/ 2387606 h 238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341" h="2387606">
                <a:moveTo>
                  <a:pt x="0" y="0"/>
                </a:moveTo>
                <a:lnTo>
                  <a:pt x="10508341" y="0"/>
                </a:lnTo>
                <a:lnTo>
                  <a:pt x="10508341" y="2387606"/>
                </a:lnTo>
                <a:lnTo>
                  <a:pt x="0" y="23876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2541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07496B6-63E8-4725-9F63-764CCF5F22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3744687"/>
              <a:gd name="connsiteY0" fmla="*/ 0 h 4826000"/>
              <a:gd name="connsiteX1" fmla="*/ 3744687 w 3744687"/>
              <a:gd name="connsiteY1" fmla="*/ 0 h 4826000"/>
              <a:gd name="connsiteX2" fmla="*/ 3744687 w 3744687"/>
              <a:gd name="connsiteY2" fmla="*/ 4826000 h 4826000"/>
              <a:gd name="connsiteX3" fmla="*/ 0 w 3744687"/>
              <a:gd name="connsiteY3" fmla="*/ 4826000 h 48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687" h="4826000">
                <a:moveTo>
                  <a:pt x="0" y="0"/>
                </a:moveTo>
                <a:lnTo>
                  <a:pt x="3744687" y="0"/>
                </a:lnTo>
                <a:lnTo>
                  <a:pt x="3744687" y="4826000"/>
                </a:lnTo>
                <a:lnTo>
                  <a:pt x="0" y="482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310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6F4191-B732-47AD-A119-AD47BEB29F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1829" y="2815771"/>
            <a:ext cx="4709884" cy="3563260"/>
          </a:xfrm>
          <a:custGeom>
            <a:avLst/>
            <a:gdLst>
              <a:gd name="connsiteX0" fmla="*/ 0 w 5072741"/>
              <a:gd name="connsiteY0" fmla="*/ 0 h 3563260"/>
              <a:gd name="connsiteX1" fmla="*/ 5072741 w 5072741"/>
              <a:gd name="connsiteY1" fmla="*/ 0 h 3563260"/>
              <a:gd name="connsiteX2" fmla="*/ 5072741 w 5072741"/>
              <a:gd name="connsiteY2" fmla="*/ 3563260 h 3563260"/>
              <a:gd name="connsiteX3" fmla="*/ 0 w 5072741"/>
              <a:gd name="connsiteY3" fmla="*/ 3563260 h 356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741" h="3563260">
                <a:moveTo>
                  <a:pt x="0" y="0"/>
                </a:moveTo>
                <a:lnTo>
                  <a:pt x="5072741" y="0"/>
                </a:lnTo>
                <a:lnTo>
                  <a:pt x="5072741" y="3563260"/>
                </a:lnTo>
                <a:lnTo>
                  <a:pt x="0" y="35632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4084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F0A702-3160-435C-BF3F-396999A97D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1829" y="2324098"/>
            <a:ext cx="10508342" cy="2805092"/>
          </a:xfrm>
          <a:custGeom>
            <a:avLst/>
            <a:gdLst>
              <a:gd name="connsiteX0" fmla="*/ 0 w 12192000"/>
              <a:gd name="connsiteY0" fmla="*/ 0 h 2805092"/>
              <a:gd name="connsiteX1" fmla="*/ 12192000 w 12192000"/>
              <a:gd name="connsiteY1" fmla="*/ 0 h 2805092"/>
              <a:gd name="connsiteX2" fmla="*/ 12192000 w 12192000"/>
              <a:gd name="connsiteY2" fmla="*/ 2805092 h 2805092"/>
              <a:gd name="connsiteX3" fmla="*/ 0 w 12192000"/>
              <a:gd name="connsiteY3" fmla="*/ 2805092 h 280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05092">
                <a:moveTo>
                  <a:pt x="0" y="0"/>
                </a:moveTo>
                <a:lnTo>
                  <a:pt x="12192000" y="0"/>
                </a:lnTo>
                <a:lnTo>
                  <a:pt x="12192000" y="2805092"/>
                </a:lnTo>
                <a:lnTo>
                  <a:pt x="0" y="2805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4111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525B21-D4AD-4F8D-9A7E-ABCA25F8F3D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9267" y="478972"/>
            <a:ext cx="2640227" cy="3116935"/>
          </a:xfrm>
          <a:custGeom>
            <a:avLst/>
            <a:gdLst>
              <a:gd name="connsiteX0" fmla="*/ 0 w 2640227"/>
              <a:gd name="connsiteY0" fmla="*/ 0 h 3116935"/>
              <a:gd name="connsiteX1" fmla="*/ 2640227 w 2640227"/>
              <a:gd name="connsiteY1" fmla="*/ 0 h 3116935"/>
              <a:gd name="connsiteX2" fmla="*/ 2640227 w 2640227"/>
              <a:gd name="connsiteY2" fmla="*/ 3116935 h 3116935"/>
              <a:gd name="connsiteX3" fmla="*/ 0 w 2640227"/>
              <a:gd name="connsiteY3" fmla="*/ 3116935 h 311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227" h="3116935">
                <a:moveTo>
                  <a:pt x="0" y="0"/>
                </a:moveTo>
                <a:lnTo>
                  <a:pt x="2640227" y="0"/>
                </a:lnTo>
                <a:lnTo>
                  <a:pt x="2640227" y="3116935"/>
                </a:lnTo>
                <a:lnTo>
                  <a:pt x="0" y="31169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AA665D1-D0CD-46D1-A101-21EA3DA116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9267" y="3704630"/>
            <a:ext cx="5602503" cy="2674399"/>
          </a:xfrm>
          <a:custGeom>
            <a:avLst/>
            <a:gdLst>
              <a:gd name="connsiteX0" fmla="*/ 0 w 5602503"/>
              <a:gd name="connsiteY0" fmla="*/ 0 h 2674399"/>
              <a:gd name="connsiteX1" fmla="*/ 5602503 w 5602503"/>
              <a:gd name="connsiteY1" fmla="*/ 0 h 2674399"/>
              <a:gd name="connsiteX2" fmla="*/ 5602503 w 5602503"/>
              <a:gd name="connsiteY2" fmla="*/ 2674399 h 2674399"/>
              <a:gd name="connsiteX3" fmla="*/ 0 w 5602503"/>
              <a:gd name="connsiteY3" fmla="*/ 2674399 h 267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503" h="2674399">
                <a:moveTo>
                  <a:pt x="0" y="0"/>
                </a:moveTo>
                <a:lnTo>
                  <a:pt x="5602503" y="0"/>
                </a:lnTo>
                <a:lnTo>
                  <a:pt x="5602503" y="2674399"/>
                </a:lnTo>
                <a:lnTo>
                  <a:pt x="0" y="26743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8645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44D879-742E-482F-9980-94B71CC336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72099" y="1755015"/>
            <a:ext cx="1447802" cy="1447802"/>
          </a:xfrm>
          <a:custGeom>
            <a:avLst/>
            <a:gdLst>
              <a:gd name="connsiteX0" fmla="*/ 723901 w 1447802"/>
              <a:gd name="connsiteY0" fmla="*/ 0 h 1447802"/>
              <a:gd name="connsiteX1" fmla="*/ 1447802 w 1447802"/>
              <a:gd name="connsiteY1" fmla="*/ 723901 h 1447802"/>
              <a:gd name="connsiteX2" fmla="*/ 723901 w 1447802"/>
              <a:gd name="connsiteY2" fmla="*/ 1447802 h 1447802"/>
              <a:gd name="connsiteX3" fmla="*/ 0 w 1447802"/>
              <a:gd name="connsiteY3" fmla="*/ 723901 h 1447802"/>
              <a:gd name="connsiteX4" fmla="*/ 723901 w 1447802"/>
              <a:gd name="connsiteY4" fmla="*/ 0 h 144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2" h="1447802">
                <a:moveTo>
                  <a:pt x="723901" y="0"/>
                </a:moveTo>
                <a:cubicBezTo>
                  <a:pt x="1123700" y="0"/>
                  <a:pt x="1447802" y="324102"/>
                  <a:pt x="1447802" y="723901"/>
                </a:cubicBezTo>
                <a:cubicBezTo>
                  <a:pt x="1447802" y="1123700"/>
                  <a:pt x="1123700" y="1447802"/>
                  <a:pt x="723901" y="1447802"/>
                </a:cubicBezTo>
                <a:cubicBezTo>
                  <a:pt x="324102" y="1447802"/>
                  <a:pt x="0" y="1123700"/>
                  <a:pt x="0" y="723901"/>
                </a:cubicBezTo>
                <a:cubicBezTo>
                  <a:pt x="0" y="324102"/>
                  <a:pt x="324102" y="0"/>
                  <a:pt x="7239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401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E6F5F0D-16C2-49F4-B6A3-38C520D696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0" y="3998690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90C5996-83B6-4CA0-B7D1-F2DE8D35A9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01228" y="3998690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A8495DD-1833-4C98-9642-70F51768ADD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19456" y="3998690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A930ADB-B39E-44D9-9388-5AA53DA9CD0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64773" y="3998690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72C4B0B-F9C8-4201-9F43-B5DFC627E3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83000" y="1915888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A19A27F-542A-4DA3-93A8-AB8C8C9027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01228" y="1915888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4C3FD4-4115-402C-A6AC-D6BF68E3DC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9456" y="1915888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472B14A-FB16-48B7-BFD4-31897C28A7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4773" y="1915888"/>
            <a:ext cx="2307771" cy="1872344"/>
          </a:xfrm>
          <a:custGeom>
            <a:avLst/>
            <a:gdLst>
              <a:gd name="connsiteX0" fmla="*/ 0 w 2307771"/>
              <a:gd name="connsiteY0" fmla="*/ 0 h 1872344"/>
              <a:gd name="connsiteX1" fmla="*/ 2307771 w 2307771"/>
              <a:gd name="connsiteY1" fmla="*/ 0 h 1872344"/>
              <a:gd name="connsiteX2" fmla="*/ 2307771 w 2307771"/>
              <a:gd name="connsiteY2" fmla="*/ 1872344 h 1872344"/>
              <a:gd name="connsiteX3" fmla="*/ 0 w 2307771"/>
              <a:gd name="connsiteY3" fmla="*/ 1872344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1872344">
                <a:moveTo>
                  <a:pt x="0" y="0"/>
                </a:moveTo>
                <a:lnTo>
                  <a:pt x="2307771" y="0"/>
                </a:lnTo>
                <a:lnTo>
                  <a:pt x="2307771" y="1872344"/>
                </a:lnTo>
                <a:lnTo>
                  <a:pt x="0" y="1872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429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F6E063-D33E-44A4-A9C3-5BCBF7515B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37336" y="1422400"/>
            <a:ext cx="5554663" cy="5435600"/>
          </a:xfrm>
          <a:custGeom>
            <a:avLst/>
            <a:gdLst>
              <a:gd name="connsiteX0" fmla="*/ 0 w 5554663"/>
              <a:gd name="connsiteY0" fmla="*/ 0 h 5435600"/>
              <a:gd name="connsiteX1" fmla="*/ 5554663 w 5554663"/>
              <a:gd name="connsiteY1" fmla="*/ 0 h 5435600"/>
              <a:gd name="connsiteX2" fmla="*/ 5554663 w 5554663"/>
              <a:gd name="connsiteY2" fmla="*/ 5435600 h 5435600"/>
              <a:gd name="connsiteX3" fmla="*/ 0 w 5554663"/>
              <a:gd name="connsiteY3" fmla="*/ 5435600 h 54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4663" h="5435600">
                <a:moveTo>
                  <a:pt x="0" y="0"/>
                </a:moveTo>
                <a:lnTo>
                  <a:pt x="5554663" y="0"/>
                </a:lnTo>
                <a:lnTo>
                  <a:pt x="5554663" y="5435600"/>
                </a:lnTo>
                <a:lnTo>
                  <a:pt x="0" y="5435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616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2C7AE5F-8270-4DBD-A52C-101493FB82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4610" y="2484689"/>
            <a:ext cx="3502780" cy="2917366"/>
          </a:xfrm>
          <a:custGeom>
            <a:avLst/>
            <a:gdLst>
              <a:gd name="connsiteX0" fmla="*/ 0 w 3502780"/>
              <a:gd name="connsiteY0" fmla="*/ 0 h 2917366"/>
              <a:gd name="connsiteX1" fmla="*/ 3502780 w 3502780"/>
              <a:gd name="connsiteY1" fmla="*/ 0 h 2917366"/>
              <a:gd name="connsiteX2" fmla="*/ 3502780 w 3502780"/>
              <a:gd name="connsiteY2" fmla="*/ 2917366 h 2917366"/>
              <a:gd name="connsiteX3" fmla="*/ 0 w 3502780"/>
              <a:gd name="connsiteY3" fmla="*/ 2917366 h 291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0" h="2917366">
                <a:moveTo>
                  <a:pt x="0" y="0"/>
                </a:moveTo>
                <a:lnTo>
                  <a:pt x="3502780" y="0"/>
                </a:lnTo>
                <a:lnTo>
                  <a:pt x="3502780" y="2917366"/>
                </a:lnTo>
                <a:lnTo>
                  <a:pt x="0" y="29173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DD99B7-7046-46C9-8CDC-B5A56CCAC0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7390" y="2484689"/>
            <a:ext cx="3502780" cy="2917366"/>
          </a:xfrm>
          <a:custGeom>
            <a:avLst/>
            <a:gdLst>
              <a:gd name="connsiteX0" fmla="*/ 0 w 3502780"/>
              <a:gd name="connsiteY0" fmla="*/ 0 h 2917366"/>
              <a:gd name="connsiteX1" fmla="*/ 3502780 w 3502780"/>
              <a:gd name="connsiteY1" fmla="*/ 0 h 2917366"/>
              <a:gd name="connsiteX2" fmla="*/ 3502780 w 3502780"/>
              <a:gd name="connsiteY2" fmla="*/ 2917366 h 2917366"/>
              <a:gd name="connsiteX3" fmla="*/ 0 w 3502780"/>
              <a:gd name="connsiteY3" fmla="*/ 2917366 h 291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0" h="2917366">
                <a:moveTo>
                  <a:pt x="0" y="0"/>
                </a:moveTo>
                <a:lnTo>
                  <a:pt x="3502780" y="0"/>
                </a:lnTo>
                <a:lnTo>
                  <a:pt x="3502780" y="2917366"/>
                </a:lnTo>
                <a:lnTo>
                  <a:pt x="0" y="29173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8557835-55D7-4194-92DA-94BEF7510E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1830" y="2484689"/>
            <a:ext cx="3502780" cy="2917366"/>
          </a:xfrm>
          <a:custGeom>
            <a:avLst/>
            <a:gdLst>
              <a:gd name="connsiteX0" fmla="*/ 0 w 3502780"/>
              <a:gd name="connsiteY0" fmla="*/ 0 h 2917366"/>
              <a:gd name="connsiteX1" fmla="*/ 3502780 w 3502780"/>
              <a:gd name="connsiteY1" fmla="*/ 0 h 2917366"/>
              <a:gd name="connsiteX2" fmla="*/ 3502780 w 3502780"/>
              <a:gd name="connsiteY2" fmla="*/ 2917366 h 2917366"/>
              <a:gd name="connsiteX3" fmla="*/ 0 w 3502780"/>
              <a:gd name="connsiteY3" fmla="*/ 2917366 h 291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0" h="2917366">
                <a:moveTo>
                  <a:pt x="0" y="0"/>
                </a:moveTo>
                <a:lnTo>
                  <a:pt x="3502780" y="0"/>
                </a:lnTo>
                <a:lnTo>
                  <a:pt x="3502780" y="2917366"/>
                </a:lnTo>
                <a:lnTo>
                  <a:pt x="0" y="29173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382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0F9034-1E38-4CBC-B2C1-5ADED7ED722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016502" y="1892300"/>
            <a:ext cx="2158996" cy="2158996"/>
          </a:xfrm>
          <a:custGeom>
            <a:avLst/>
            <a:gdLst>
              <a:gd name="connsiteX0" fmla="*/ 1079498 w 2158996"/>
              <a:gd name="connsiteY0" fmla="*/ 0 h 2158996"/>
              <a:gd name="connsiteX1" fmla="*/ 2158996 w 2158996"/>
              <a:gd name="connsiteY1" fmla="*/ 1079498 h 2158996"/>
              <a:gd name="connsiteX2" fmla="*/ 1079498 w 2158996"/>
              <a:gd name="connsiteY2" fmla="*/ 2158996 h 2158996"/>
              <a:gd name="connsiteX3" fmla="*/ 0 w 2158996"/>
              <a:gd name="connsiteY3" fmla="*/ 1079498 h 2158996"/>
              <a:gd name="connsiteX4" fmla="*/ 1079498 w 2158996"/>
              <a:gd name="connsiteY4" fmla="*/ 0 h 215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996" h="2158996">
                <a:moveTo>
                  <a:pt x="1079498" y="0"/>
                </a:moveTo>
                <a:cubicBezTo>
                  <a:pt x="1675688" y="0"/>
                  <a:pt x="2158996" y="483308"/>
                  <a:pt x="2158996" y="1079498"/>
                </a:cubicBezTo>
                <a:cubicBezTo>
                  <a:pt x="2158996" y="1675688"/>
                  <a:pt x="1675688" y="2158996"/>
                  <a:pt x="1079498" y="2158996"/>
                </a:cubicBezTo>
                <a:cubicBezTo>
                  <a:pt x="483308" y="2158996"/>
                  <a:pt x="0" y="1675688"/>
                  <a:pt x="0" y="1079498"/>
                </a:cubicBezTo>
                <a:cubicBezTo>
                  <a:pt x="0" y="483308"/>
                  <a:pt x="483308" y="0"/>
                  <a:pt x="10794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E866FE-7D0C-419F-8E59-612686AD37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67602" y="1892300"/>
            <a:ext cx="2158996" cy="2158996"/>
          </a:xfrm>
          <a:custGeom>
            <a:avLst/>
            <a:gdLst>
              <a:gd name="connsiteX0" fmla="*/ 1079498 w 2158996"/>
              <a:gd name="connsiteY0" fmla="*/ 0 h 2158996"/>
              <a:gd name="connsiteX1" fmla="*/ 2158996 w 2158996"/>
              <a:gd name="connsiteY1" fmla="*/ 1079498 h 2158996"/>
              <a:gd name="connsiteX2" fmla="*/ 1079498 w 2158996"/>
              <a:gd name="connsiteY2" fmla="*/ 2158996 h 2158996"/>
              <a:gd name="connsiteX3" fmla="*/ 0 w 2158996"/>
              <a:gd name="connsiteY3" fmla="*/ 1079498 h 2158996"/>
              <a:gd name="connsiteX4" fmla="*/ 1079498 w 2158996"/>
              <a:gd name="connsiteY4" fmla="*/ 0 h 215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996" h="2158996">
                <a:moveTo>
                  <a:pt x="1079498" y="0"/>
                </a:moveTo>
                <a:cubicBezTo>
                  <a:pt x="1675688" y="0"/>
                  <a:pt x="2158996" y="483308"/>
                  <a:pt x="2158996" y="1079498"/>
                </a:cubicBezTo>
                <a:cubicBezTo>
                  <a:pt x="2158996" y="1675688"/>
                  <a:pt x="1675688" y="2158996"/>
                  <a:pt x="1079498" y="2158996"/>
                </a:cubicBezTo>
                <a:cubicBezTo>
                  <a:pt x="483308" y="2158996"/>
                  <a:pt x="0" y="1675688"/>
                  <a:pt x="0" y="1079498"/>
                </a:cubicBezTo>
                <a:cubicBezTo>
                  <a:pt x="0" y="483308"/>
                  <a:pt x="483308" y="0"/>
                  <a:pt x="10794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3DC68E-3BD9-4F4F-9BE8-B3A3F9959A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5402" y="1892300"/>
            <a:ext cx="2158996" cy="2158996"/>
          </a:xfrm>
          <a:custGeom>
            <a:avLst/>
            <a:gdLst>
              <a:gd name="connsiteX0" fmla="*/ 1079498 w 2158996"/>
              <a:gd name="connsiteY0" fmla="*/ 0 h 2158996"/>
              <a:gd name="connsiteX1" fmla="*/ 2158996 w 2158996"/>
              <a:gd name="connsiteY1" fmla="*/ 1079498 h 2158996"/>
              <a:gd name="connsiteX2" fmla="*/ 1079498 w 2158996"/>
              <a:gd name="connsiteY2" fmla="*/ 2158996 h 2158996"/>
              <a:gd name="connsiteX3" fmla="*/ 0 w 2158996"/>
              <a:gd name="connsiteY3" fmla="*/ 1079498 h 2158996"/>
              <a:gd name="connsiteX4" fmla="*/ 1079498 w 2158996"/>
              <a:gd name="connsiteY4" fmla="*/ 0 h 215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996" h="2158996">
                <a:moveTo>
                  <a:pt x="1079498" y="0"/>
                </a:moveTo>
                <a:cubicBezTo>
                  <a:pt x="1675688" y="0"/>
                  <a:pt x="2158996" y="483308"/>
                  <a:pt x="2158996" y="1079498"/>
                </a:cubicBezTo>
                <a:cubicBezTo>
                  <a:pt x="2158996" y="1675688"/>
                  <a:pt x="1675688" y="2158996"/>
                  <a:pt x="1079498" y="2158996"/>
                </a:cubicBezTo>
                <a:cubicBezTo>
                  <a:pt x="483308" y="2158996"/>
                  <a:pt x="0" y="1675688"/>
                  <a:pt x="0" y="1079498"/>
                </a:cubicBezTo>
                <a:cubicBezTo>
                  <a:pt x="0" y="483308"/>
                  <a:pt x="483308" y="0"/>
                  <a:pt x="10794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676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6D4DAF-CFC1-4806-9E87-BCE17B1E62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1830" y="4731657"/>
            <a:ext cx="10508341" cy="2126344"/>
          </a:xfrm>
          <a:custGeom>
            <a:avLst/>
            <a:gdLst>
              <a:gd name="connsiteX0" fmla="*/ 0 w 10508341"/>
              <a:gd name="connsiteY0" fmla="*/ 0 h 2126344"/>
              <a:gd name="connsiteX1" fmla="*/ 10508341 w 10508341"/>
              <a:gd name="connsiteY1" fmla="*/ 0 h 2126344"/>
              <a:gd name="connsiteX2" fmla="*/ 10508341 w 10508341"/>
              <a:gd name="connsiteY2" fmla="*/ 2126344 h 2126344"/>
              <a:gd name="connsiteX3" fmla="*/ 0 w 10508341"/>
              <a:gd name="connsiteY3" fmla="*/ 2126344 h 212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341" h="2126344">
                <a:moveTo>
                  <a:pt x="0" y="0"/>
                </a:moveTo>
                <a:lnTo>
                  <a:pt x="10508341" y="0"/>
                </a:lnTo>
                <a:lnTo>
                  <a:pt x="10508341" y="2126344"/>
                </a:lnTo>
                <a:lnTo>
                  <a:pt x="0" y="21263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5886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FED251-50C9-4B46-A0F5-23A6BAD02A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57829"/>
            <a:ext cx="4775200" cy="4521201"/>
          </a:xfrm>
          <a:custGeom>
            <a:avLst/>
            <a:gdLst>
              <a:gd name="connsiteX0" fmla="*/ 0 w 4775200"/>
              <a:gd name="connsiteY0" fmla="*/ 0 h 4521201"/>
              <a:gd name="connsiteX1" fmla="*/ 4775200 w 4775200"/>
              <a:gd name="connsiteY1" fmla="*/ 0 h 4521201"/>
              <a:gd name="connsiteX2" fmla="*/ 4775200 w 4775200"/>
              <a:gd name="connsiteY2" fmla="*/ 4521201 h 4521201"/>
              <a:gd name="connsiteX3" fmla="*/ 0 w 4775200"/>
              <a:gd name="connsiteY3" fmla="*/ 4521201 h 45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5200" h="4521201">
                <a:moveTo>
                  <a:pt x="0" y="0"/>
                </a:moveTo>
                <a:lnTo>
                  <a:pt x="4775200" y="0"/>
                </a:lnTo>
                <a:lnTo>
                  <a:pt x="4775200" y="4521201"/>
                </a:lnTo>
                <a:lnTo>
                  <a:pt x="0" y="45212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039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67CA63-9D5C-4357-9146-DF3C54A09ED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1830" y="1538516"/>
            <a:ext cx="10508340" cy="2670627"/>
          </a:xfrm>
          <a:custGeom>
            <a:avLst/>
            <a:gdLst>
              <a:gd name="connsiteX0" fmla="*/ 0 w 10508340"/>
              <a:gd name="connsiteY0" fmla="*/ 0 h 2670627"/>
              <a:gd name="connsiteX1" fmla="*/ 10508340 w 10508340"/>
              <a:gd name="connsiteY1" fmla="*/ 0 h 2670627"/>
              <a:gd name="connsiteX2" fmla="*/ 10508340 w 10508340"/>
              <a:gd name="connsiteY2" fmla="*/ 2670627 h 2670627"/>
              <a:gd name="connsiteX3" fmla="*/ 0 w 10508340"/>
              <a:gd name="connsiteY3" fmla="*/ 2670627 h 267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340" h="2670627">
                <a:moveTo>
                  <a:pt x="0" y="0"/>
                </a:moveTo>
                <a:lnTo>
                  <a:pt x="10508340" y="0"/>
                </a:lnTo>
                <a:lnTo>
                  <a:pt x="10508340" y="2670627"/>
                </a:lnTo>
                <a:lnTo>
                  <a:pt x="0" y="26706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236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942A18-3F8A-466E-AB95-FF9CAEE957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09198" y="2474210"/>
            <a:ext cx="4077460" cy="2430793"/>
          </a:xfrm>
          <a:custGeom>
            <a:avLst/>
            <a:gdLst>
              <a:gd name="connsiteX0" fmla="*/ 0 w 4077460"/>
              <a:gd name="connsiteY0" fmla="*/ 0 h 2430793"/>
              <a:gd name="connsiteX1" fmla="*/ 4077460 w 4077460"/>
              <a:gd name="connsiteY1" fmla="*/ 0 h 2430793"/>
              <a:gd name="connsiteX2" fmla="*/ 4077460 w 4077460"/>
              <a:gd name="connsiteY2" fmla="*/ 2430793 h 2430793"/>
              <a:gd name="connsiteX3" fmla="*/ 0 w 4077460"/>
              <a:gd name="connsiteY3" fmla="*/ 2430793 h 24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460" h="2430793">
                <a:moveTo>
                  <a:pt x="0" y="0"/>
                </a:moveTo>
                <a:lnTo>
                  <a:pt x="4077460" y="0"/>
                </a:lnTo>
                <a:cubicBezTo>
                  <a:pt x="4077460" y="0"/>
                  <a:pt x="4077460" y="2430793"/>
                  <a:pt x="4077460" y="2430793"/>
                </a:cubicBezTo>
                <a:lnTo>
                  <a:pt x="0" y="24307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56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36" r:id="rId2"/>
    <p:sldLayoutId id="2147483735" r:id="rId3"/>
    <p:sldLayoutId id="2147483734" r:id="rId4"/>
    <p:sldLayoutId id="2147483733" r:id="rId5"/>
    <p:sldLayoutId id="2147483732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5" r:id="rId12"/>
    <p:sldLayoutId id="2147483716" r:id="rId13"/>
    <p:sldLayoutId id="2147483726" r:id="rId14"/>
    <p:sldLayoutId id="2147483714" r:id="rId15"/>
    <p:sldLayoutId id="2147483713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0" kern="1200" spc="0" baseline="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-bcoding.github.io/FAFUME-Projec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A303813C-1DE2-4FFA-A548-4CC96B961BB3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tTriangl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EDB7-5A30-4EF1-8247-41D18E9F45C7}"/>
              </a:ext>
            </a:extLst>
          </p:cNvPr>
          <p:cNvSpPr txBox="1"/>
          <p:nvPr/>
        </p:nvSpPr>
        <p:spPr>
          <a:xfrm>
            <a:off x="3338286" y="2882659"/>
            <a:ext cx="5515428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000" b="1" spc="2000" dirty="0">
                <a:latin typeface="Oswald"/>
                <a:ea typeface="맑은 고딕"/>
              </a:rPr>
              <a:t> </a:t>
            </a:r>
            <a:r>
              <a:rPr lang="ko-KR" altLang="en-US" sz="5000" b="1" spc="2000" dirty="0" err="1">
                <a:latin typeface="Oswald"/>
                <a:ea typeface="맑은 고딕"/>
              </a:rPr>
              <a:t>fafume</a:t>
            </a:r>
            <a:endParaRPr lang="ko-KR" altLang="en-US" sz="5000" b="1" spc="2000" dirty="0" err="1">
              <a:latin typeface="Oswald" panose="02000303000000000000" pitchFamily="2" charset="0"/>
              <a:ea typeface="맑은 고딕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619891-E950-401B-9898-67B2B83DE979}"/>
              </a:ext>
            </a:extLst>
          </p:cNvPr>
          <p:cNvSpPr/>
          <p:nvPr/>
        </p:nvSpPr>
        <p:spPr>
          <a:xfrm>
            <a:off x="2931886" y="2705100"/>
            <a:ext cx="6328228" cy="187498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DAA45-BD34-49F5-C56F-4A1B5D04BE94}"/>
              </a:ext>
            </a:extLst>
          </p:cNvPr>
          <p:cNvSpPr txBox="1"/>
          <p:nvPr/>
        </p:nvSpPr>
        <p:spPr>
          <a:xfrm>
            <a:off x="4527468" y="3910203"/>
            <a:ext cx="312552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 b="1" spc="2000" dirty="0">
                <a:latin typeface="Oswald"/>
                <a:ea typeface="맑은 고딕"/>
              </a:rPr>
              <a:t> 기획서</a:t>
            </a:r>
            <a:endParaRPr lang="ko-KR" altLang="en-US" sz="2800" b="1" spc="2000" dirty="0">
              <a:latin typeface="Oswald" panose="02000303000000000000" pitchFamily="2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73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66760409-57FA-608D-9F2C-F86BED8C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13" y="0"/>
            <a:ext cx="2509174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2638FE-1381-2077-F6D9-C51F34AAD6ED}"/>
              </a:ext>
            </a:extLst>
          </p:cNvPr>
          <p:cNvSpPr txBox="1"/>
          <p:nvPr/>
        </p:nvSpPr>
        <p:spPr>
          <a:xfrm>
            <a:off x="1750336" y="3244159"/>
            <a:ext cx="12599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Malgun Gothic"/>
                <a:ea typeface="Malgun Gothic"/>
                <a:cs typeface="Calibri"/>
              </a:rPr>
              <a:t>전체 시안</a:t>
            </a:r>
            <a:endParaRPr lang="ko-KR" altLang="en-US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279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A53AA47E-3AC2-14B9-0FCD-FF1E620C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46" y="-2756"/>
            <a:ext cx="8782334" cy="686351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9BD118-84A2-2B0D-4D5C-152DCE5A0966}"/>
              </a:ext>
            </a:extLst>
          </p:cNvPr>
          <p:cNvSpPr/>
          <p:nvPr/>
        </p:nvSpPr>
        <p:spPr>
          <a:xfrm>
            <a:off x="8336844" y="124510"/>
            <a:ext cx="1515036" cy="357924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9445DD-F9F2-5E72-18CB-43CA7C57CD89}"/>
              </a:ext>
            </a:extLst>
          </p:cNvPr>
          <p:cNvCxnSpPr/>
          <p:nvPr/>
        </p:nvCxnSpPr>
        <p:spPr>
          <a:xfrm>
            <a:off x="7602578" y="301620"/>
            <a:ext cx="729466" cy="6651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27B2D8-10A9-D994-ADE2-4C693406AFE7}"/>
              </a:ext>
            </a:extLst>
          </p:cNvPr>
          <p:cNvSpPr txBox="1"/>
          <p:nvPr/>
        </p:nvSpPr>
        <p:spPr>
          <a:xfrm>
            <a:off x="7032522" y="170041"/>
            <a:ext cx="12998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 err="1">
                <a:latin typeface="Malgun Gothic"/>
                <a:ea typeface="Malgun Gothic"/>
                <a:cs typeface="Calibri"/>
              </a:rPr>
              <a:t>직관성</a:t>
            </a:r>
            <a:endParaRPr lang="ko-KR" altLang="en-US" sz="1200" b="1">
              <a:latin typeface="Malgun Gothic"/>
              <a:ea typeface="Malgun Gothic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957DF3-4343-9D80-0AAA-FEEA59014E51}"/>
              </a:ext>
            </a:extLst>
          </p:cNvPr>
          <p:cNvSpPr/>
          <p:nvPr/>
        </p:nvSpPr>
        <p:spPr>
          <a:xfrm>
            <a:off x="1712613" y="558296"/>
            <a:ext cx="8751683" cy="2708495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E7ABD8-02E4-64B6-6D4F-21083EA12D8F}"/>
              </a:ext>
            </a:extLst>
          </p:cNvPr>
          <p:cNvCxnSpPr/>
          <p:nvPr/>
        </p:nvCxnSpPr>
        <p:spPr>
          <a:xfrm flipV="1">
            <a:off x="1096978" y="2482913"/>
            <a:ext cx="612618" cy="436075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3DD4CF-83E7-770D-2B20-82466A175D40}"/>
              </a:ext>
            </a:extLst>
          </p:cNvPr>
          <p:cNvSpPr txBox="1"/>
          <p:nvPr/>
        </p:nvSpPr>
        <p:spPr>
          <a:xfrm>
            <a:off x="241425" y="2904653"/>
            <a:ext cx="16673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메인 슬라이드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A7DEC85-E5AD-7F4F-DF48-31639C699A77}"/>
              </a:ext>
            </a:extLst>
          </p:cNvPr>
          <p:cNvSpPr/>
          <p:nvPr/>
        </p:nvSpPr>
        <p:spPr>
          <a:xfrm>
            <a:off x="1682435" y="3908079"/>
            <a:ext cx="8834673" cy="2421801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56EE26-687D-3DB5-C279-600DF31CDD48}"/>
              </a:ext>
            </a:extLst>
          </p:cNvPr>
          <p:cNvCxnSpPr/>
          <p:nvPr/>
        </p:nvCxnSpPr>
        <p:spPr>
          <a:xfrm>
            <a:off x="10489006" y="4177986"/>
            <a:ext cx="763509" cy="559806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B8534D-041D-EE5A-64A3-6DB00EA7B4EF}"/>
              </a:ext>
            </a:extLst>
          </p:cNvPr>
          <p:cNvSpPr txBox="1"/>
          <p:nvPr/>
        </p:nvSpPr>
        <p:spPr>
          <a:xfrm>
            <a:off x="10637822" y="4730435"/>
            <a:ext cx="12674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dirty="0" err="1">
                <a:latin typeface="Malgun Gothic"/>
                <a:ea typeface="Malgun Gothic"/>
                <a:cs typeface="Calibri"/>
              </a:rPr>
              <a:t>향수별</a:t>
            </a:r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 스타일 예시</a:t>
            </a:r>
          </a:p>
        </p:txBody>
      </p:sp>
    </p:spTree>
    <p:extLst>
      <p:ext uri="{BB962C8B-B14F-4D97-AF65-F5344CB8AC3E}">
        <p14:creationId xmlns:p14="http://schemas.microsoft.com/office/powerpoint/2010/main" val="401298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40609F0B-7568-8A14-16EE-FD39ABAE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54" y="-2627"/>
            <a:ext cx="8884690" cy="68632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77E04A1-4155-4C5B-D9A3-E585E7B4E374}"/>
              </a:ext>
            </a:extLst>
          </p:cNvPr>
          <p:cNvSpPr/>
          <p:nvPr/>
        </p:nvSpPr>
        <p:spPr>
          <a:xfrm>
            <a:off x="1788058" y="0"/>
            <a:ext cx="8449902" cy="5416989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260FA9-04A8-58AA-B9EF-662170A713D5}"/>
              </a:ext>
            </a:extLst>
          </p:cNvPr>
          <p:cNvSpPr/>
          <p:nvPr/>
        </p:nvSpPr>
        <p:spPr>
          <a:xfrm>
            <a:off x="1652257" y="6073366"/>
            <a:ext cx="8887485" cy="769544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C61D97-21E9-C470-EACA-07E88A31DC59}"/>
              </a:ext>
            </a:extLst>
          </p:cNvPr>
          <p:cNvCxnSpPr/>
          <p:nvPr/>
        </p:nvCxnSpPr>
        <p:spPr>
          <a:xfrm>
            <a:off x="878186" y="2888810"/>
            <a:ext cx="914400" cy="914400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2A18CA-7983-7D4E-38B0-2CDFDF78E85E}"/>
              </a:ext>
            </a:extLst>
          </p:cNvPr>
          <p:cNvSpPr txBox="1"/>
          <p:nvPr/>
        </p:nvSpPr>
        <p:spPr>
          <a:xfrm>
            <a:off x="347049" y="2602870"/>
            <a:ext cx="13052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브랜드별</a:t>
            </a:r>
            <a:endParaRPr lang="ko-KR" altLang="en-US" sz="1400" b="1" dirty="0">
              <a:latin typeface="Malgun Gothic"/>
              <a:ea typeface="Malgun Gothic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AABCBD-856B-95E0-F5C6-8F9C5F21FCFC}"/>
              </a:ext>
            </a:extLst>
          </p:cNvPr>
          <p:cNvCxnSpPr/>
          <p:nvPr/>
        </p:nvCxnSpPr>
        <p:spPr>
          <a:xfrm flipH="1">
            <a:off x="10475425" y="5626539"/>
            <a:ext cx="270095" cy="454183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285B7-73B3-3D84-1DE2-1FAF6705D54B}"/>
              </a:ext>
            </a:extLst>
          </p:cNvPr>
          <p:cNvSpPr txBox="1"/>
          <p:nvPr/>
        </p:nvSpPr>
        <p:spPr>
          <a:xfrm>
            <a:off x="10207782" y="5333999"/>
            <a:ext cx="1146771" cy="307777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스타일 배너</a:t>
            </a:r>
          </a:p>
        </p:txBody>
      </p:sp>
    </p:spTree>
    <p:extLst>
      <p:ext uri="{BB962C8B-B14F-4D97-AF65-F5344CB8AC3E}">
        <p14:creationId xmlns:p14="http://schemas.microsoft.com/office/powerpoint/2010/main" val="37406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웹사이트이(가) 표시된 사진&#10;&#10;자동 생성된 설명">
            <a:extLst>
              <a:ext uri="{FF2B5EF4-FFF2-40B4-BE49-F238E27FC236}">
                <a16:creationId xmlns:a16="http://schemas.microsoft.com/office/drawing/2014/main" id="{D468B7E3-5D3C-9FCD-3E60-CFF1BC12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20" y="-3009"/>
            <a:ext cx="8759588" cy="686401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182F09-89A6-174E-2C26-7A7D116762F5}"/>
              </a:ext>
            </a:extLst>
          </p:cNvPr>
          <p:cNvSpPr/>
          <p:nvPr/>
        </p:nvSpPr>
        <p:spPr>
          <a:xfrm>
            <a:off x="2406713" y="0"/>
            <a:ext cx="7378573" cy="2580237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D3AD9-49B5-5B45-7E7D-EA525B540B85}"/>
              </a:ext>
            </a:extLst>
          </p:cNvPr>
          <p:cNvCxnSpPr/>
          <p:nvPr/>
        </p:nvCxnSpPr>
        <p:spPr>
          <a:xfrm flipH="1">
            <a:off x="9767181" y="1742039"/>
            <a:ext cx="534154" cy="506993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18F051-3575-49D2-6B41-2925B163245D}"/>
              </a:ext>
            </a:extLst>
          </p:cNvPr>
          <p:cNvSpPr txBox="1"/>
          <p:nvPr/>
        </p:nvSpPr>
        <p:spPr>
          <a:xfrm>
            <a:off x="9921088" y="1433466"/>
            <a:ext cx="912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인기도별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C4968C-517F-5CF1-FBF6-7713D828320D}"/>
              </a:ext>
            </a:extLst>
          </p:cNvPr>
          <p:cNvSpPr/>
          <p:nvPr/>
        </p:nvSpPr>
        <p:spPr>
          <a:xfrm>
            <a:off x="1705069" y="3213980"/>
            <a:ext cx="8774316" cy="814811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265058-138E-D76E-5A0A-7DE4F694F859}"/>
              </a:ext>
            </a:extLst>
          </p:cNvPr>
          <p:cNvCxnSpPr/>
          <p:nvPr/>
        </p:nvCxnSpPr>
        <p:spPr>
          <a:xfrm>
            <a:off x="1601520" y="2729431"/>
            <a:ext cx="808777" cy="484361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86B4D4-22CB-BD2A-C81F-136C61D060A2}"/>
              </a:ext>
            </a:extLst>
          </p:cNvPr>
          <p:cNvSpPr txBox="1"/>
          <p:nvPr/>
        </p:nvSpPr>
        <p:spPr>
          <a:xfrm>
            <a:off x="769544" y="2218098"/>
            <a:ext cx="1539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스타일 배너 겸</a:t>
            </a:r>
          </a:p>
          <a:p>
            <a:r>
              <a:rPr lang="ko-KR" altLang="en-US" sz="1400" b="1" dirty="0">
                <a:latin typeface="Malgun Gothic"/>
                <a:ea typeface="Malgun Gothic"/>
              </a:rPr>
              <a:t>링크 페이지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04FCF3-DC21-45B7-6A27-1A27C714AB32}"/>
              </a:ext>
            </a:extLst>
          </p:cNvPr>
          <p:cNvSpPr/>
          <p:nvPr/>
        </p:nvSpPr>
        <p:spPr>
          <a:xfrm>
            <a:off x="2338812" y="4602179"/>
            <a:ext cx="7506830" cy="2074751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3679AE-76F3-949A-912F-3B57E4124881}"/>
              </a:ext>
            </a:extLst>
          </p:cNvPr>
          <p:cNvCxnSpPr/>
          <p:nvPr/>
        </p:nvCxnSpPr>
        <p:spPr>
          <a:xfrm flipV="1">
            <a:off x="9869409" y="5672374"/>
            <a:ext cx="642796" cy="654866"/>
          </a:xfrm>
          <a:prstGeom prst="straightConnector1">
            <a:avLst/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039315-27F8-3019-4706-75B3BDA287C1}"/>
              </a:ext>
            </a:extLst>
          </p:cNvPr>
          <p:cNvSpPr txBox="1"/>
          <p:nvPr/>
        </p:nvSpPr>
        <p:spPr>
          <a:xfrm>
            <a:off x="10034258" y="5356633"/>
            <a:ext cx="1991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스타일 관련 영역</a:t>
            </a:r>
          </a:p>
        </p:txBody>
      </p:sp>
    </p:spTree>
    <p:extLst>
      <p:ext uri="{BB962C8B-B14F-4D97-AF65-F5344CB8AC3E}">
        <p14:creationId xmlns:p14="http://schemas.microsoft.com/office/powerpoint/2010/main" val="7252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D4611A03-E2D6-FE08-542B-287D1237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" y="1848106"/>
            <a:ext cx="12137406" cy="315041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6BE43C-B953-C4A4-212D-1FD08970A7E1}"/>
              </a:ext>
            </a:extLst>
          </p:cNvPr>
          <p:cNvSpPr/>
          <p:nvPr/>
        </p:nvSpPr>
        <p:spPr>
          <a:xfrm>
            <a:off x="716733" y="1742792"/>
            <a:ext cx="10622732" cy="3130990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73D4E-51DE-26E9-84F7-FEA9D0517116}"/>
              </a:ext>
            </a:extLst>
          </p:cNvPr>
          <p:cNvSpPr txBox="1"/>
          <p:nvPr/>
        </p:nvSpPr>
        <p:spPr>
          <a:xfrm>
            <a:off x="5537702" y="1335386"/>
            <a:ext cx="980792" cy="307777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latin typeface="Malgun Gothic"/>
                <a:ea typeface="Malgun Gothic"/>
                <a:cs typeface="Calibri"/>
              </a:rPr>
              <a:t>푸터</a:t>
            </a:r>
            <a:r>
              <a:rPr lang="ko-KR" altLang="en-US" sz="1400" b="1" dirty="0">
                <a:latin typeface="Malgun Gothic"/>
                <a:ea typeface="Malgun Gothic"/>
                <a:cs typeface="Calibri"/>
              </a:rPr>
              <a:t> 영역</a:t>
            </a:r>
            <a:endParaRPr lang="ko-KR" altLang="en-US" sz="140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698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F65C1-C761-36B7-BADD-F6DDADEF9C5C}"/>
              </a:ext>
            </a:extLst>
          </p:cNvPr>
          <p:cNvSpPr txBox="1"/>
          <p:nvPr/>
        </p:nvSpPr>
        <p:spPr>
          <a:xfrm>
            <a:off x="3845859" y="3245223"/>
            <a:ext cx="5136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https://d-bcoding.github.io/FAFUME-Project/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2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5D4F87-ABEB-4938-8A72-816A692702E4}"/>
              </a:ext>
            </a:extLst>
          </p:cNvPr>
          <p:cNvSpPr/>
          <p:nvPr/>
        </p:nvSpPr>
        <p:spPr>
          <a:xfrm>
            <a:off x="-989" y="-3697"/>
            <a:ext cx="12193978" cy="9779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502483-5A49-DB7A-AE0E-D32305A1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12" y="1777929"/>
            <a:ext cx="4163291" cy="297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5FCE5F1-5324-D5C5-6DD6-40D997FF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54" y="3493168"/>
            <a:ext cx="4925290" cy="190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003D82-CDC8-B126-85F7-050E873EC024}"/>
              </a:ext>
            </a:extLst>
          </p:cNvPr>
          <p:cNvSpPr txBox="1"/>
          <p:nvPr/>
        </p:nvSpPr>
        <p:spPr>
          <a:xfrm>
            <a:off x="6630892" y="2482564"/>
            <a:ext cx="5080000" cy="2585323"/>
          </a:xfrm>
          <a:prstGeom prst="rect">
            <a:avLst/>
          </a:prstGeom>
          <a:noFill/>
          <a:ln w="57150">
            <a:solidFill>
              <a:srgbClr val="00808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  최근 경제 불황이 이어지면서 명품 제품에 </a:t>
            </a:r>
            <a:endParaRPr lang="ko-KR" dirty="0"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 대한 소비가 다소 줄어든 대신 </a:t>
            </a:r>
            <a:endParaRPr lang="ko-KR" b="1" dirty="0">
              <a:latin typeface="Malgun Gothic"/>
              <a:ea typeface="Malgun Gothic"/>
              <a:cs typeface="Calibri"/>
            </a:endParaRP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 향수, 화장과 같은 '</a:t>
            </a:r>
            <a:r>
              <a:rPr lang="ko-KR" altLang="en-US" b="1" dirty="0" err="1">
                <a:latin typeface="Malgun Gothic"/>
                <a:ea typeface="Malgun Gothic"/>
                <a:cs typeface="Calibri"/>
              </a:rPr>
              <a:t>스몰럭셔리'에</a:t>
            </a:r>
            <a:r>
              <a:rPr lang="ko-KR" altLang="en-US" b="1" dirty="0">
                <a:latin typeface="Malgun Gothic"/>
                <a:ea typeface="Malgun Gothic"/>
                <a:cs typeface="Calibri"/>
              </a:rPr>
              <a:t> 소비자들의 </a:t>
            </a:r>
            <a:endParaRPr lang="ko-KR" b="1" dirty="0">
              <a:latin typeface="Malgun Gothic"/>
              <a:ea typeface="Malgun Gothic"/>
              <a:cs typeface="Calibri"/>
            </a:endParaRP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 지갑이 열리고 있는 추세이다.</a:t>
            </a:r>
            <a:endParaRPr lang="ko-KR" b="1" dirty="0">
              <a:latin typeface="Malgun Gothic"/>
              <a:ea typeface="Malgun Gothic"/>
              <a:cs typeface="Calibri"/>
            </a:endParaRP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8ABCAE-9CF2-06A4-B9B4-B44B78C2FE04}"/>
              </a:ext>
            </a:extLst>
          </p:cNvPr>
          <p:cNvGrpSpPr/>
          <p:nvPr/>
        </p:nvGrpSpPr>
        <p:grpSpPr>
          <a:xfrm>
            <a:off x="72305" y="309639"/>
            <a:ext cx="7393147" cy="1246495"/>
            <a:chOff x="72305" y="309639"/>
            <a:chExt cx="7393147" cy="1246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95C6E6-252F-9F3F-3BBE-D0A69EE75723}"/>
                </a:ext>
              </a:extLst>
            </p:cNvPr>
            <p:cNvSpPr txBox="1"/>
            <p:nvPr/>
          </p:nvSpPr>
          <p:spPr>
            <a:xfrm>
              <a:off x="72305" y="309639"/>
              <a:ext cx="7393147" cy="12464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500" b="1" spc="300" dirty="0">
                  <a:latin typeface="Oswald"/>
                  <a:ea typeface="맑은 고딕"/>
                </a:rPr>
                <a:t>      환경분석 </a:t>
              </a:r>
              <a:r>
                <a:rPr lang="en-US" altLang="ko-KR" sz="2500" spc="300" dirty="0" err="1">
                  <a:solidFill>
                    <a:schemeClr val="bg1">
                      <a:lumMod val="85000"/>
                    </a:schemeClr>
                  </a:solidFill>
                  <a:latin typeface="Calibri"/>
                  <a:ea typeface="맑은 고딕"/>
                  <a:cs typeface="Calibri"/>
                </a:rPr>
                <a:t>시대환경</a:t>
              </a:r>
              <a:endParaRPr lang="ko-KR" sz="2500" spc="3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Calibri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+mn-lt"/>
              </a:endParaRPr>
            </a:p>
          </p:txBody>
        </p: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0BF11633-25FD-B143-4DA5-D08F3D69D66D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" y="957203"/>
              <a:ext cx="679693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00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5D4F87-ABEB-4938-8A72-816A692702E4}"/>
              </a:ext>
            </a:extLst>
          </p:cNvPr>
          <p:cNvSpPr/>
          <p:nvPr/>
        </p:nvSpPr>
        <p:spPr>
          <a:xfrm>
            <a:off x="-989" y="-3697"/>
            <a:ext cx="12193978" cy="9779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BBB9672C-934C-1A71-0E5F-3E6D321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52" y="2501743"/>
            <a:ext cx="4070927" cy="3245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905F46-0C88-1094-9DE4-651AC8DB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21" y="1533650"/>
            <a:ext cx="4902200" cy="2108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12D599-5C66-F68B-7DEA-DF1EE578E155}"/>
              </a:ext>
            </a:extLst>
          </p:cNvPr>
          <p:cNvSpPr txBox="1"/>
          <p:nvPr/>
        </p:nvSpPr>
        <p:spPr>
          <a:xfrm>
            <a:off x="6061834" y="2502204"/>
            <a:ext cx="56649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Q. </a:t>
            </a:r>
            <a:r>
              <a:rPr lang="ko-KR" b="1" dirty="0">
                <a:ea typeface="+mn-lt"/>
                <a:cs typeface="+mn-lt"/>
              </a:rPr>
              <a:t>패션의 스타일에 따라 향수도 알맞게 사용해야 </a:t>
            </a:r>
            <a:r>
              <a:rPr lang="ko-KR" altLang="en-US" b="1" dirty="0">
                <a:ea typeface="+mn-lt"/>
                <a:cs typeface="+mn-lt"/>
              </a:rPr>
              <a:t>한다</a:t>
            </a:r>
            <a:r>
              <a:rPr lang="ko-KR" b="1" dirty="0">
                <a:ea typeface="+mn-lt"/>
                <a:cs typeface="+mn-lt"/>
              </a:rPr>
              <a:t>.</a:t>
            </a:r>
            <a:endParaRPr lang="ko-KR" dirty="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326DB-D456-26EB-CDC7-03A6EBCC2875}"/>
              </a:ext>
            </a:extLst>
          </p:cNvPr>
          <p:cNvSpPr txBox="1"/>
          <p:nvPr/>
        </p:nvSpPr>
        <p:spPr>
          <a:xfrm>
            <a:off x="7539652" y="4384112"/>
            <a:ext cx="1108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dirty="0">
                <a:ea typeface="맑은 고딕"/>
                <a:cs typeface="Calibri"/>
              </a:rPr>
              <a:t>83.9%(26)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DEAFF-6E76-7A36-AEB7-52A62CCDCC01}"/>
              </a:ext>
            </a:extLst>
          </p:cNvPr>
          <p:cNvSpPr txBox="1"/>
          <p:nvPr/>
        </p:nvSpPr>
        <p:spPr>
          <a:xfrm>
            <a:off x="6927743" y="3333475"/>
            <a:ext cx="9698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dirty="0">
                <a:ea typeface="맑은 고딕"/>
                <a:cs typeface="Calibri"/>
              </a:rPr>
              <a:t>16.1%(5)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8729FA-5A5B-945A-28E5-EEFEAFD3B9F4}"/>
              </a:ext>
            </a:extLst>
          </p:cNvPr>
          <p:cNvSpPr txBox="1"/>
          <p:nvPr/>
        </p:nvSpPr>
        <p:spPr>
          <a:xfrm>
            <a:off x="6558288" y="5423204"/>
            <a:ext cx="28170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ea typeface="맑은 고딕"/>
                <a:cs typeface="Calibri"/>
              </a:rPr>
              <a:t>경기대학생 31명 설문조사(22.12.29)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4169D-4593-70B6-708C-D5742ACD3F84}"/>
              </a:ext>
            </a:extLst>
          </p:cNvPr>
          <p:cNvSpPr txBox="1"/>
          <p:nvPr/>
        </p:nvSpPr>
        <p:spPr>
          <a:xfrm>
            <a:off x="737578" y="3937032"/>
            <a:ext cx="4900242" cy="2585323"/>
          </a:xfrm>
          <a:prstGeom prst="rect">
            <a:avLst/>
          </a:prstGeom>
          <a:noFill/>
          <a:ln w="57150">
            <a:solidFill>
              <a:srgbClr val="00808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 err="1">
                <a:latin typeface="Malgun Gothic"/>
                <a:ea typeface="Malgun Gothic"/>
                <a:cs typeface="Calibri"/>
              </a:rPr>
              <a:t>스몰럭셔리</a:t>
            </a:r>
            <a:r>
              <a:rPr lang="ko-KR" altLang="en-US" b="1" dirty="0">
                <a:latin typeface="Malgun Gothic"/>
                <a:ea typeface="Malgun Gothic"/>
                <a:cs typeface="Calibri"/>
              </a:rPr>
              <a:t> 중 하나인 '향수'</a:t>
            </a: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그 사용에 있어 본인의 옷차림과 함께 하는</a:t>
            </a: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적절한 매칭의 필요성이 사회로부터 </a:t>
            </a: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언급된다.</a:t>
            </a:r>
            <a:endParaRPr lang="ko-KR" dirty="0">
              <a:ea typeface="맑은 고딕"/>
              <a:cs typeface="Calibri"/>
            </a:endParaRP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2197C7-E5E3-2B7A-D531-1988CDA467D9}"/>
              </a:ext>
            </a:extLst>
          </p:cNvPr>
          <p:cNvGrpSpPr/>
          <p:nvPr/>
        </p:nvGrpSpPr>
        <p:grpSpPr>
          <a:xfrm>
            <a:off x="72305" y="309639"/>
            <a:ext cx="7393147" cy="1246495"/>
            <a:chOff x="72305" y="309639"/>
            <a:chExt cx="7393147" cy="1246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FF8F01-6441-357D-6C63-4C24CF94F087}"/>
                </a:ext>
              </a:extLst>
            </p:cNvPr>
            <p:cNvSpPr txBox="1"/>
            <p:nvPr/>
          </p:nvSpPr>
          <p:spPr>
            <a:xfrm>
              <a:off x="72305" y="309639"/>
              <a:ext cx="7393147" cy="12464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500" b="1" spc="300" dirty="0">
                  <a:latin typeface="Oswald"/>
                  <a:ea typeface="맑은 고딕"/>
                </a:rPr>
                <a:t>      환경분석 </a:t>
              </a:r>
              <a:r>
                <a:rPr lang="en-US" altLang="ko-KR" sz="2500" spc="300" dirty="0" err="1">
                  <a:solidFill>
                    <a:schemeClr val="bg1">
                      <a:lumMod val="85000"/>
                    </a:schemeClr>
                  </a:solidFill>
                  <a:latin typeface="Calibri"/>
                  <a:ea typeface="맑은 고딕"/>
                  <a:cs typeface="Calibri"/>
                </a:rPr>
                <a:t>시대환경</a:t>
              </a:r>
              <a:endParaRPr lang="ko-KR" sz="2500" spc="3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Calibri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+mn-lt"/>
              </a:endParaRPr>
            </a:p>
          </p:txBody>
        </p: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ECBDC1B3-A73B-0572-0051-8E1F8F0E8AD7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" y="957203"/>
              <a:ext cx="679693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0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5D4F87-ABEB-4938-8A72-816A692702E4}"/>
              </a:ext>
            </a:extLst>
          </p:cNvPr>
          <p:cNvSpPr/>
          <p:nvPr/>
        </p:nvSpPr>
        <p:spPr>
          <a:xfrm>
            <a:off x="-989" y="-3697"/>
            <a:ext cx="12193978" cy="9779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5EF330-0E2C-26D8-0463-70C84854C4BB}"/>
              </a:ext>
            </a:extLst>
          </p:cNvPr>
          <p:cNvGrpSpPr/>
          <p:nvPr/>
        </p:nvGrpSpPr>
        <p:grpSpPr>
          <a:xfrm>
            <a:off x="6442558" y="2545451"/>
            <a:ext cx="4214092" cy="3244179"/>
            <a:chOff x="702730" y="2328367"/>
            <a:chExt cx="4214092" cy="3244179"/>
          </a:xfrm>
        </p:grpSpPr>
        <p:pic>
          <p:nvPicPr>
            <p:cNvPr id="18" name="그림 18">
              <a:extLst>
                <a:ext uri="{FF2B5EF4-FFF2-40B4-BE49-F238E27FC236}">
                  <a16:creationId xmlns:a16="http://schemas.microsoft.com/office/drawing/2014/main" id="{568DCCD6-797C-C7BC-2C53-8BE685A38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3039" y="2512629"/>
              <a:ext cx="3701473" cy="294501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2D599-5C66-F68B-7DEA-DF1EE578E155}"/>
                </a:ext>
              </a:extLst>
            </p:cNvPr>
            <p:cNvSpPr txBox="1"/>
            <p:nvPr/>
          </p:nvSpPr>
          <p:spPr>
            <a:xfrm>
              <a:off x="702730" y="2328367"/>
              <a:ext cx="421409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b="1" dirty="0">
                  <a:ea typeface="+mn-lt"/>
                  <a:cs typeface="+mn-lt"/>
                </a:rPr>
                <a:t>Q. </a:t>
              </a:r>
              <a:r>
                <a:rPr lang="en-US" altLang="ko-KR" b="1" dirty="0" err="1">
                  <a:ea typeface="+mn-lt"/>
                  <a:cs typeface="+mn-lt"/>
                </a:rPr>
                <a:t>현재</a:t>
              </a:r>
              <a:r>
                <a:rPr lang="en-US" altLang="ko-KR" b="1" dirty="0">
                  <a:ea typeface="+mn-lt"/>
                  <a:cs typeface="+mn-lt"/>
                </a:rPr>
                <a:t> </a:t>
              </a:r>
              <a:r>
                <a:rPr lang="en-US" altLang="ko-KR" b="1" dirty="0" err="1">
                  <a:ea typeface="+mn-lt"/>
                  <a:cs typeface="+mn-lt"/>
                </a:rPr>
                <a:t>향수를</a:t>
              </a:r>
              <a:r>
                <a:rPr lang="en-US" altLang="ko-KR" b="1" dirty="0">
                  <a:ea typeface="+mn-lt"/>
                  <a:cs typeface="+mn-lt"/>
                </a:rPr>
                <a:t> </a:t>
              </a:r>
              <a:r>
                <a:rPr lang="en-US" altLang="ko-KR" b="1" dirty="0" err="1">
                  <a:ea typeface="+mn-lt"/>
                  <a:cs typeface="+mn-lt"/>
                </a:rPr>
                <a:t>사용하십니까</a:t>
              </a:r>
              <a:r>
                <a:rPr lang="en-US" altLang="ko-KR" b="1" dirty="0">
                  <a:ea typeface="+mn-lt"/>
                  <a:cs typeface="+mn-lt"/>
                </a:rPr>
                <a:t>?</a:t>
              </a:r>
              <a:endParaRPr lang="ko-KR" dirty="0">
                <a:ea typeface="맑은 고딕" panose="020B0503020000020004" pitchFamily="34" charset="-127"/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5326DB-D456-26EB-CDC7-03A6EBCC2875}"/>
                </a:ext>
              </a:extLst>
            </p:cNvPr>
            <p:cNvSpPr txBox="1"/>
            <p:nvPr/>
          </p:nvSpPr>
          <p:spPr>
            <a:xfrm>
              <a:off x="2099731" y="4268000"/>
              <a:ext cx="110836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600" dirty="0">
                  <a:ea typeface="맑은 고딕"/>
                  <a:cs typeface="Calibri"/>
                </a:rPr>
                <a:t>74.2%(23)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DEAFF-6E76-7A36-AEB7-52A62CCDCC01}"/>
                </a:ext>
              </a:extLst>
            </p:cNvPr>
            <p:cNvSpPr txBox="1"/>
            <p:nvPr/>
          </p:nvSpPr>
          <p:spPr>
            <a:xfrm>
              <a:off x="1418549" y="3425181"/>
              <a:ext cx="969818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600" dirty="0">
                  <a:ea typeface="맑은 고딕"/>
                  <a:cs typeface="Calibri"/>
                </a:rPr>
                <a:t>25.8%(8)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8729FA-5A5B-945A-28E5-EEFEAFD3B9F4}"/>
                </a:ext>
              </a:extLst>
            </p:cNvPr>
            <p:cNvSpPr txBox="1"/>
            <p:nvPr/>
          </p:nvSpPr>
          <p:spPr>
            <a:xfrm>
              <a:off x="1129912" y="5295547"/>
              <a:ext cx="281709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ea typeface="맑은 고딕"/>
                  <a:cs typeface="Calibri"/>
                </a:rPr>
                <a:t>경기대학생 31명 설문조사(22.12.29)</a:t>
              </a:r>
            </a:p>
          </p:txBody>
        </p:sp>
      </p:grp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1E4AFC6-19BD-8B28-E2D4-E65E505C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5" y="1710121"/>
            <a:ext cx="3955472" cy="110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193F6F60-BF13-A440-3E4E-A1A5ADFDC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86" y="2302631"/>
            <a:ext cx="4163290" cy="1860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A4169D-4593-70B6-708C-D5742ACD3F84}"/>
              </a:ext>
            </a:extLst>
          </p:cNvPr>
          <p:cNvSpPr txBox="1"/>
          <p:nvPr/>
        </p:nvSpPr>
        <p:spPr>
          <a:xfrm>
            <a:off x="677037" y="4390620"/>
            <a:ext cx="4610875" cy="2031325"/>
          </a:xfrm>
          <a:prstGeom prst="rect">
            <a:avLst/>
          </a:prstGeom>
          <a:solidFill>
            <a:schemeClr val="bg1"/>
          </a:solidFill>
          <a:ln w="57150">
            <a:solidFill>
              <a:srgbClr val="00808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 그리고 이런 향수가 현재 MZ 세대로부터</a:t>
            </a: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많이 사용되고 있는 사실에 기반하여</a:t>
            </a: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  <a:p>
            <a:pPr algn="ctr"/>
            <a:r>
              <a:rPr lang="ko-KR" altLang="en-US" b="1" dirty="0">
                <a:latin typeface="Malgun Gothic"/>
                <a:ea typeface="Malgun Gothic"/>
                <a:cs typeface="Calibri"/>
              </a:rPr>
              <a:t>사용자를 </a:t>
            </a:r>
            <a:r>
              <a:rPr lang="ko-KR" altLang="en-US" b="1" dirty="0" err="1">
                <a:latin typeface="Malgun Gothic"/>
                <a:ea typeface="Malgun Gothic"/>
                <a:cs typeface="Calibri"/>
              </a:rPr>
              <a:t>MZ세대로</a:t>
            </a:r>
            <a:r>
              <a:rPr lang="ko-KR" altLang="en-US" b="1" dirty="0">
                <a:latin typeface="Malgun Gothic"/>
                <a:ea typeface="Malgun Gothic"/>
                <a:cs typeface="Calibri"/>
              </a:rPr>
              <a:t> 초점을 맞춘다.</a:t>
            </a:r>
          </a:p>
          <a:p>
            <a:pPr algn="ctr"/>
            <a:endParaRPr lang="ko-KR" altLang="en-US" b="1" dirty="0">
              <a:latin typeface="Malgun Gothic"/>
              <a:ea typeface="Malgun Gothic"/>
              <a:cs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E21407-3AC0-356F-6A23-61BBDFAA6245}"/>
              </a:ext>
            </a:extLst>
          </p:cNvPr>
          <p:cNvGrpSpPr/>
          <p:nvPr/>
        </p:nvGrpSpPr>
        <p:grpSpPr>
          <a:xfrm>
            <a:off x="72305" y="309639"/>
            <a:ext cx="7393147" cy="1246495"/>
            <a:chOff x="72305" y="309639"/>
            <a:chExt cx="7393147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7A7B9E-176E-8587-FFCD-8735C9189BA1}"/>
                </a:ext>
              </a:extLst>
            </p:cNvPr>
            <p:cNvSpPr txBox="1"/>
            <p:nvPr/>
          </p:nvSpPr>
          <p:spPr>
            <a:xfrm>
              <a:off x="72305" y="309639"/>
              <a:ext cx="7393147" cy="12464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500" b="1" spc="300" dirty="0">
                  <a:latin typeface="Oswald"/>
                  <a:ea typeface="맑은 고딕"/>
                </a:rPr>
                <a:t>      환경분석 </a:t>
              </a:r>
              <a:r>
                <a:rPr lang="en-US" altLang="ko-KR" sz="2500" spc="300" dirty="0" err="1">
                  <a:solidFill>
                    <a:schemeClr val="bg1">
                      <a:lumMod val="85000"/>
                    </a:schemeClr>
                  </a:solidFill>
                  <a:latin typeface="Calibri"/>
                  <a:ea typeface="+mn-lt"/>
                  <a:cs typeface="Calibri"/>
                </a:rPr>
                <a:t>사용자</a:t>
              </a:r>
              <a:r>
                <a:rPr lang="en-US" altLang="ko-KR" sz="2500" spc="300" dirty="0">
                  <a:solidFill>
                    <a:schemeClr val="bg1">
                      <a:lumMod val="85000"/>
                    </a:schemeClr>
                  </a:solidFill>
                  <a:latin typeface="Calibri"/>
                  <a:ea typeface="+mn-lt"/>
                  <a:cs typeface="Calibri"/>
                </a:rPr>
                <a:t> </a:t>
              </a:r>
              <a:r>
                <a:rPr lang="en-US" altLang="ko-KR" sz="2500" spc="300" dirty="0" err="1">
                  <a:solidFill>
                    <a:schemeClr val="bg1">
                      <a:lumMod val="85000"/>
                    </a:schemeClr>
                  </a:solidFill>
                  <a:latin typeface="Calibri"/>
                  <a:ea typeface="+mn-lt"/>
                  <a:cs typeface="Calibri"/>
                </a:rPr>
                <a:t>분석</a:t>
              </a:r>
              <a:r>
                <a:rPr lang="en-US" altLang="ko-KR" sz="2500" spc="300" dirty="0">
                  <a:solidFill>
                    <a:schemeClr val="bg1">
                      <a:lumMod val="85000"/>
                    </a:schemeClr>
                  </a:solidFill>
                  <a:latin typeface="Calibri"/>
                  <a:ea typeface="+mn-lt"/>
                  <a:cs typeface="Calibri"/>
                </a:rPr>
                <a:t> 및 </a:t>
              </a:r>
              <a:r>
                <a:rPr lang="en-US" altLang="ko-KR" sz="2500" spc="300" dirty="0" err="1">
                  <a:solidFill>
                    <a:schemeClr val="bg1">
                      <a:lumMod val="85000"/>
                    </a:schemeClr>
                  </a:solidFill>
                  <a:latin typeface="Calibri"/>
                  <a:ea typeface="+mn-lt"/>
                  <a:cs typeface="Calibri"/>
                </a:rPr>
                <a:t>설정</a:t>
              </a:r>
              <a:endParaRPr lang="ko-KR" sz="2500" spc="3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Calibri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+mn-lt"/>
              </a:endParaRPr>
            </a:p>
          </p:txBody>
        </p:sp>
        <p:cxnSp>
          <p:nvCxnSpPr>
            <p:cNvPr id="5" name="Straight Connector 6">
              <a:extLst>
                <a:ext uri="{FF2B5EF4-FFF2-40B4-BE49-F238E27FC236}">
                  <a16:creationId xmlns:a16="http://schemas.microsoft.com/office/drawing/2014/main" id="{6C100997-7612-D2DF-4248-BD87727DE17F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" y="957203"/>
              <a:ext cx="679693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1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5D4F87-ABEB-4938-8A72-816A692702E4}"/>
              </a:ext>
            </a:extLst>
          </p:cNvPr>
          <p:cNvSpPr/>
          <p:nvPr/>
        </p:nvSpPr>
        <p:spPr>
          <a:xfrm>
            <a:off x="-989" y="-13924"/>
            <a:ext cx="12193978" cy="9779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2" descr="텍스트, 실내, 사람이(가) 표시된 사진&#10;&#10;자동 생성된 설명">
            <a:extLst>
              <a:ext uri="{FF2B5EF4-FFF2-40B4-BE49-F238E27FC236}">
                <a16:creationId xmlns:a16="http://schemas.microsoft.com/office/drawing/2014/main" id="{EAD8B060-A7E8-A686-3C80-CCAC480F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9" y="1339955"/>
            <a:ext cx="4651996" cy="277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5C185B94-66B7-0784-227C-CC620B13C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3" y="4465513"/>
            <a:ext cx="4647236" cy="2064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930DB9-1763-5385-E074-5FDB33ABF693}"/>
              </a:ext>
            </a:extLst>
          </p:cNvPr>
          <p:cNvGrpSpPr/>
          <p:nvPr/>
        </p:nvGrpSpPr>
        <p:grpSpPr>
          <a:xfrm>
            <a:off x="5365260" y="1340833"/>
            <a:ext cx="6554396" cy="5184738"/>
            <a:chOff x="5365260" y="1340833"/>
            <a:chExt cx="6554396" cy="41245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39E355-3E3A-8CD0-673F-E371354D5A14}"/>
                </a:ext>
              </a:extLst>
            </p:cNvPr>
            <p:cNvSpPr txBox="1"/>
            <p:nvPr/>
          </p:nvSpPr>
          <p:spPr>
            <a:xfrm>
              <a:off x="5365260" y="1340833"/>
              <a:ext cx="6554396" cy="974049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VISUAL DESIGN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향수가 갖는 고급스러운 이미지를 화면에 잘 녹여냈다.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대체적으로 깔끔하고 군더더기 없이 세련된 화면 구성을 보여준다.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90496-7A98-9E6E-BBF2-62686CE266EC}"/>
                </a:ext>
              </a:extLst>
            </p:cNvPr>
            <p:cNvSpPr txBox="1"/>
            <p:nvPr/>
          </p:nvSpPr>
          <p:spPr>
            <a:xfrm>
              <a:off x="5365260" y="2309796"/>
              <a:ext cx="6554396" cy="1620380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USER DESIGN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헤더 메뉴에 영어가 너무 많아서 사용자로부터 하여금 직관성이 떨어진다.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로그인, 검색창과 같은 메뉴가 작은 로고로 되어 있어 직관성이 떨어진다.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메인 배너가 너무 커서 밑에 화면이 없는 것처럼 착각을 불러 일으킨다.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sz="1400" dirty="0">
                  <a:latin typeface="Malgun Gothic"/>
                  <a:ea typeface="Malgun Gothic"/>
                  <a:cs typeface="Calibri"/>
                </a:rPr>
                <a:t>'최근에 본 상품' 에 대한 배너가 너무 커서 사용자의 시야를 방해한다.</a:t>
              </a:r>
              <a:endParaRPr lang="ko-KR" altLang="en-US" sz="1400" dirty="0">
                <a:latin typeface="Malgun Gothic"/>
                <a:ea typeface="Malgun Gothic"/>
                <a:cs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9581A-4866-3918-93D3-3BE6D4C3476F}"/>
                </a:ext>
              </a:extLst>
            </p:cNvPr>
            <p:cNvSpPr txBox="1"/>
            <p:nvPr/>
          </p:nvSpPr>
          <p:spPr>
            <a:xfrm>
              <a:off x="5365260" y="3927870"/>
              <a:ext cx="6554396" cy="974049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CONTENTS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향수와 어울리는 이미지를 사용자에게 제공하여 선택에 도움을 준다.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향수의 설명이 매우 자세하여 </a:t>
              </a:r>
              <a:r>
                <a:rPr lang="ko-KR" altLang="en-US" sz="1400" dirty="0" err="1">
                  <a:latin typeface="Malgun Gothic"/>
                  <a:ea typeface="Malgun Gothic"/>
                  <a:cs typeface="Calibri"/>
                </a:rPr>
                <a:t>시향이</a:t>
              </a: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 불가능한 부분을 정보로 메꿔준다.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13D5BE-05A6-26B9-F9D3-416BF9C7F95B}"/>
                </a:ext>
              </a:extLst>
            </p:cNvPr>
            <p:cNvSpPr txBox="1"/>
            <p:nvPr/>
          </p:nvSpPr>
          <p:spPr>
            <a:xfrm>
              <a:off x="5365260" y="4896833"/>
              <a:ext cx="6554396" cy="568563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SERVICE &amp; MARKETING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향수와 아주 어울리는 부가상품을 함께 판매하여 사용자에게 편의 제공.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281D0F-A93A-750B-DAF9-48B1779CA70B}"/>
              </a:ext>
            </a:extLst>
          </p:cNvPr>
          <p:cNvGrpSpPr/>
          <p:nvPr/>
        </p:nvGrpSpPr>
        <p:grpSpPr>
          <a:xfrm>
            <a:off x="72305" y="309639"/>
            <a:ext cx="6659370" cy="861774"/>
            <a:chOff x="72305" y="309639"/>
            <a:chExt cx="6659370" cy="861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14F7B-0867-62CE-4F6B-130CFBC035A6}"/>
                </a:ext>
              </a:extLst>
            </p:cNvPr>
            <p:cNvSpPr txBox="1"/>
            <p:nvPr/>
          </p:nvSpPr>
          <p:spPr>
            <a:xfrm>
              <a:off x="72305" y="309639"/>
              <a:ext cx="6659370" cy="8617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500" b="1" spc="300" dirty="0">
                  <a:latin typeface="Oswald"/>
                  <a:ea typeface="맑은 고딕"/>
                </a:rPr>
                <a:t>      유사업체분석(1) </a:t>
              </a:r>
              <a:r>
                <a:rPr lang="ko-KR" altLang="en-US" sz="2500" b="1" spc="300" dirty="0">
                  <a:solidFill>
                    <a:srgbClr val="000000"/>
                  </a:solidFill>
                  <a:latin typeface="Oswald"/>
                  <a:ea typeface="맑은 고딕"/>
                  <a:cs typeface="Calibri"/>
                </a:rPr>
                <a:t> </a:t>
              </a:r>
              <a:r>
                <a:rPr lang="en-US" altLang="ko-KR" sz="2500" spc="300" dirty="0" err="1">
                  <a:solidFill>
                    <a:schemeClr val="bg1">
                      <a:lumMod val="85000"/>
                    </a:schemeClr>
                  </a:solidFill>
                  <a:latin typeface="Calibri"/>
                  <a:ea typeface="맑은 고딕"/>
                  <a:cs typeface="Calibri"/>
                </a:rPr>
                <a:t>퍼퓸그라피</a:t>
              </a:r>
              <a:endParaRPr lang="ko-KR" altLang="en-US" sz="2500" b="1" spc="300">
                <a:solidFill>
                  <a:schemeClr val="bg1">
                    <a:lumMod val="85000"/>
                  </a:schemeClr>
                </a:solidFill>
                <a:latin typeface="Oswald"/>
                <a:ea typeface="맑은 고딕"/>
                <a:cs typeface="Calibri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+mn-lt"/>
              </a:endParaRPr>
            </a:p>
          </p:txBody>
        </p:sp>
        <p:cxnSp>
          <p:nvCxnSpPr>
            <p:cNvPr id="13" name="Straight Connector 6">
              <a:extLst>
                <a:ext uri="{FF2B5EF4-FFF2-40B4-BE49-F238E27FC236}">
                  <a16:creationId xmlns:a16="http://schemas.microsoft.com/office/drawing/2014/main" id="{2B43013A-92AE-330D-D077-FD5EC7F0602C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" y="957203"/>
              <a:ext cx="679693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73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5D4F87-ABEB-4938-8A72-816A692702E4}"/>
              </a:ext>
            </a:extLst>
          </p:cNvPr>
          <p:cNvSpPr/>
          <p:nvPr/>
        </p:nvSpPr>
        <p:spPr>
          <a:xfrm>
            <a:off x="-989" y="-13924"/>
            <a:ext cx="12193978" cy="9779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37602E-7B1A-1418-B8BE-B2873711547C}"/>
              </a:ext>
            </a:extLst>
          </p:cNvPr>
          <p:cNvGrpSpPr/>
          <p:nvPr/>
        </p:nvGrpSpPr>
        <p:grpSpPr>
          <a:xfrm>
            <a:off x="5365260" y="1340833"/>
            <a:ext cx="6554396" cy="5196175"/>
            <a:chOff x="5365260" y="1340833"/>
            <a:chExt cx="6554396" cy="45564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39E355-3E3A-8CD0-673F-E371354D5A14}"/>
                </a:ext>
              </a:extLst>
            </p:cNvPr>
            <p:cNvSpPr txBox="1"/>
            <p:nvPr/>
          </p:nvSpPr>
          <p:spPr>
            <a:xfrm>
              <a:off x="5365260" y="1340833"/>
              <a:ext cx="6554396" cy="974050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VISUAL DESIGN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좋게 봤을 땐 깔끔하고 나쁘게 봤을 땐 컨텐츠가 부족하다.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향수라는 개념과 어울리지 않는 배경과 디자인이 채택되었다.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90496-7A98-9E6E-BBF2-62686CE266EC}"/>
                </a:ext>
              </a:extLst>
            </p:cNvPr>
            <p:cNvSpPr txBox="1"/>
            <p:nvPr/>
          </p:nvSpPr>
          <p:spPr>
            <a:xfrm>
              <a:off x="5365260" y="2317719"/>
              <a:ext cx="6554396" cy="1943545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USER DESIGN</a:t>
              </a:r>
            </a:p>
            <a:p>
              <a:endParaRPr lang="ko-KR" altLang="en-US" b="1" dirty="0">
                <a:latin typeface="Malgun Gothic"/>
                <a:ea typeface="Malgun Gothic"/>
                <a:cs typeface="Calibri"/>
              </a:endParaRP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sz="1400" dirty="0">
                  <a:latin typeface="Malgun Gothic"/>
                  <a:ea typeface="Malgun Gothic"/>
                  <a:cs typeface="Calibri"/>
                </a:rPr>
                <a:t>글씨체가 너무 딱딱하게 느껴진다.</a:t>
              </a:r>
              <a:endParaRPr lang="ko-KR" altLang="en-US" sz="1400" dirty="0">
                <a:latin typeface="Malgun Gothic"/>
                <a:ea typeface="Malgun Gothic"/>
                <a:cs typeface="Calibri"/>
              </a:endParaRP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컨텐츠들 움직임에 대한 모션들이 부드러워 사용자에게 편안함을 제공한다.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보기 창 선택 시 부드러웠던 모션들과 상반되는 툭툭 끊기는 모션은 사용자에게 이질감을 제공한다.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endParaRPr lang="ko-KR" sz="1400" dirty="0">
                <a:latin typeface="Malgun Gothic"/>
                <a:ea typeface="Malgun Gothic"/>
                <a:cs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9581A-4866-3918-93D3-3BE6D4C3476F}"/>
                </a:ext>
              </a:extLst>
            </p:cNvPr>
            <p:cNvSpPr txBox="1"/>
            <p:nvPr/>
          </p:nvSpPr>
          <p:spPr>
            <a:xfrm>
              <a:off x="5365260" y="4264891"/>
              <a:ext cx="6554396" cy="974049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CONTENTS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향수와 패션에 접목시킬 수 있는 질문이 존재하지 않는다.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사용자에게 질문으로부터 파악된 향수를 추천해준다.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13D5BE-05A6-26B9-F9D3-416BF9C7F95B}"/>
                </a:ext>
              </a:extLst>
            </p:cNvPr>
            <p:cNvSpPr txBox="1"/>
            <p:nvPr/>
          </p:nvSpPr>
          <p:spPr>
            <a:xfrm>
              <a:off x="5365260" y="5246421"/>
              <a:ext cx="6554396" cy="650884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SERVICE &amp; MARKETING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검색되어 나온 향수가 판매 사이트와 연계 되지 못해 아쉬움을 남긴다.</a:t>
              </a:r>
            </a:p>
          </p:txBody>
        </p:sp>
      </p:grpSp>
      <p:pic>
        <p:nvPicPr>
          <p:cNvPr id="4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CA5DDBC-E0DA-ABEE-66D4-E9187843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7" y="1341926"/>
            <a:ext cx="4595149" cy="259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7ABC2035-88A4-4A2A-61AE-587E6B533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2" t="15653" r="483" b="28004"/>
          <a:stretch/>
        </p:blipFill>
        <p:spPr>
          <a:xfrm>
            <a:off x="268147" y="4321314"/>
            <a:ext cx="4595168" cy="220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D5804A-5180-DE6C-0E3F-C337BD23A32E}"/>
              </a:ext>
            </a:extLst>
          </p:cNvPr>
          <p:cNvGrpSpPr/>
          <p:nvPr/>
        </p:nvGrpSpPr>
        <p:grpSpPr>
          <a:xfrm>
            <a:off x="72305" y="309639"/>
            <a:ext cx="6659370" cy="861774"/>
            <a:chOff x="72305" y="309639"/>
            <a:chExt cx="6659370" cy="8617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587484-28FB-B2FC-1B8B-CE84EB09E303}"/>
                </a:ext>
              </a:extLst>
            </p:cNvPr>
            <p:cNvSpPr txBox="1"/>
            <p:nvPr/>
          </p:nvSpPr>
          <p:spPr>
            <a:xfrm>
              <a:off x="72305" y="309639"/>
              <a:ext cx="6659370" cy="8617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500" b="1" spc="300" dirty="0">
                  <a:latin typeface="Oswald"/>
                  <a:ea typeface="맑은 고딕"/>
                </a:rPr>
                <a:t>      유사업체분석(2) </a:t>
              </a:r>
              <a:r>
                <a:rPr lang="ko-KR" altLang="en-US" sz="2500" b="1" spc="300" dirty="0">
                  <a:solidFill>
                    <a:srgbClr val="000000"/>
                  </a:solidFill>
                  <a:latin typeface="Oswald"/>
                  <a:ea typeface="맑은 고딕"/>
                  <a:cs typeface="Calibri"/>
                </a:rPr>
                <a:t> </a:t>
              </a:r>
              <a:r>
                <a:rPr lang="en-US" altLang="ko-KR" sz="2500" spc="300" dirty="0" err="1">
                  <a:solidFill>
                    <a:schemeClr val="bg1">
                      <a:lumMod val="85000"/>
                    </a:schemeClr>
                  </a:solidFill>
                  <a:latin typeface="Calibri"/>
                  <a:ea typeface="맑은 고딕"/>
                  <a:cs typeface="Calibri"/>
                </a:rPr>
                <a:t>Perfumeanee</a:t>
              </a:r>
              <a:endParaRPr lang="ko-KR" altLang="en-US" sz="2500" b="1" spc="300">
                <a:solidFill>
                  <a:schemeClr val="bg1">
                    <a:lumMod val="85000"/>
                  </a:schemeClr>
                </a:solidFill>
                <a:latin typeface="Oswald"/>
                <a:ea typeface="맑은 고딕"/>
                <a:cs typeface="Calibri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+mn-lt"/>
              </a:endParaRPr>
            </a:p>
          </p:txBody>
        </p:sp>
        <p:cxnSp>
          <p:nvCxnSpPr>
            <p:cNvPr id="15" name="Straight Connector 6">
              <a:extLst>
                <a:ext uri="{FF2B5EF4-FFF2-40B4-BE49-F238E27FC236}">
                  <a16:creationId xmlns:a16="http://schemas.microsoft.com/office/drawing/2014/main" id="{30FF0DF7-052B-3EA7-B9FC-936F1DB887B0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" y="957203"/>
              <a:ext cx="679693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0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5D4F87-ABEB-4938-8A72-816A692702E4}"/>
              </a:ext>
            </a:extLst>
          </p:cNvPr>
          <p:cNvSpPr/>
          <p:nvPr/>
        </p:nvSpPr>
        <p:spPr>
          <a:xfrm>
            <a:off x="-989" y="-13924"/>
            <a:ext cx="12193978" cy="9779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AEBE91-2111-DDF5-2BB0-A471D2C92152}"/>
              </a:ext>
            </a:extLst>
          </p:cNvPr>
          <p:cNvGrpSpPr/>
          <p:nvPr/>
        </p:nvGrpSpPr>
        <p:grpSpPr>
          <a:xfrm>
            <a:off x="5365260" y="1340833"/>
            <a:ext cx="6554396" cy="5211588"/>
            <a:chOff x="5365260" y="1340833"/>
            <a:chExt cx="6554396" cy="51457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39E355-3E3A-8CD0-673F-E371354D5A14}"/>
                </a:ext>
              </a:extLst>
            </p:cNvPr>
            <p:cNvSpPr txBox="1"/>
            <p:nvPr/>
          </p:nvSpPr>
          <p:spPr>
            <a:xfrm>
              <a:off x="5365260" y="1340833"/>
              <a:ext cx="6554396" cy="974048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VISUAL DESIGN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향수라는 개념이 충분히 들어있는 배경과 디자인을  채택한다.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MZ 세대로부터 호응을 이끌어낼 수 있는 요소를 채택한다.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90496-7A98-9E6E-BBF2-62686CE266EC}"/>
                </a:ext>
              </a:extLst>
            </p:cNvPr>
            <p:cNvSpPr txBox="1"/>
            <p:nvPr/>
          </p:nvSpPr>
          <p:spPr>
            <a:xfrm>
              <a:off x="5365260" y="2313757"/>
              <a:ext cx="6554396" cy="2220544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USER DESIGN</a:t>
              </a:r>
            </a:p>
            <a:p>
              <a:endParaRPr lang="ko-KR" altLang="en-US" b="1" dirty="0">
                <a:latin typeface="Malgun Gothic"/>
                <a:ea typeface="Malgun Gothic"/>
                <a:cs typeface="Calibri"/>
              </a:endParaRP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로그인, 검색창과 같은 중요한 메뉴는 직관성을 </a:t>
              </a:r>
              <a:r>
                <a:rPr lang="ko-KR" altLang="en-US" sz="1400" dirty="0" err="1">
                  <a:latin typeface="Malgun Gothic"/>
                  <a:ea typeface="Malgun Gothic"/>
                  <a:cs typeface="Calibri"/>
                </a:rPr>
                <a:t>높힌다</a:t>
              </a: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사용자의 모든 반응에 부드럽고 편안한 모션을 제공한다.</a:t>
              </a:r>
            </a:p>
            <a:p>
              <a:pPr marL="285750" indent="-285750">
                <a:lnSpc>
                  <a:spcPct val="150000"/>
                </a:lnSpc>
                <a:buFont typeface="Calibri,Sans-Serif"/>
                <a:buChar char="-"/>
              </a:pPr>
              <a:r>
                <a:rPr lang="ko-KR" sz="1400" dirty="0">
                  <a:latin typeface="Malgun Gothic"/>
                  <a:ea typeface="Malgun Gothic"/>
                  <a:cs typeface="Calibri"/>
                </a:rPr>
                <a:t>영어가 상대적으로 한글보다 향수에 어울리는 듯한 느낌을 줄 수 있겠지만 남용하지 않도록 주의한다. (글씨체에</a:t>
              </a: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 심플함을 가미하는 방향 채택)</a:t>
              </a:r>
              <a:endParaRPr lang="ko-KR" sz="1400" dirty="0">
                <a:latin typeface="Malgun Gothic"/>
                <a:ea typeface="Malgun Gothic"/>
                <a:cs typeface="+mn-lt"/>
              </a:endParaRP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endParaRPr lang="ko-KR" sz="1400" dirty="0">
                <a:latin typeface="Malgun Gothic"/>
                <a:ea typeface="Malgun Gothic"/>
                <a:cs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9581A-4866-3918-93D3-3BE6D4C3476F}"/>
                </a:ext>
              </a:extLst>
            </p:cNvPr>
            <p:cNvSpPr txBox="1"/>
            <p:nvPr/>
          </p:nvSpPr>
          <p:spPr>
            <a:xfrm>
              <a:off x="5365260" y="4534301"/>
              <a:ext cx="6554396" cy="974048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CONTENTS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향수와 패션에 접목시킬 수 있는 질문을 채택한다. (향수 찾아주기 서비스)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사용자에게 질문으로부터 그에 맞는 향수를 도출한다.</a:t>
              </a:r>
              <a:endParaRPr 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13D5BE-05A6-26B9-F9D3-416BF9C7F95B}"/>
                </a:ext>
              </a:extLst>
            </p:cNvPr>
            <p:cNvSpPr txBox="1"/>
            <p:nvPr/>
          </p:nvSpPr>
          <p:spPr>
            <a:xfrm>
              <a:off x="5365260" y="5512522"/>
              <a:ext cx="6554396" cy="974048"/>
            </a:xfrm>
            <a:prstGeom prst="rect">
              <a:avLst/>
            </a:prstGeom>
            <a:noFill/>
            <a:ln w="57150">
              <a:solidFill>
                <a:srgbClr val="00808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Malgun Gothic"/>
                  <a:ea typeface="Malgun Gothic"/>
                  <a:cs typeface="Calibri"/>
                </a:rPr>
                <a:t>SERVICE &amp; MARKETING</a:t>
              </a:r>
            </a:p>
            <a:p>
              <a:pPr marL="285750" indent="-285750">
                <a:lnSpc>
                  <a:spcPct val="150000"/>
                </a:lnSpc>
                <a:buFont typeface="Calibri"/>
                <a:buChar char="-"/>
              </a:pPr>
              <a:r>
                <a:rPr lang="ko-KR" altLang="en-US" sz="1400" dirty="0">
                  <a:latin typeface="Malgun Gothic"/>
                  <a:ea typeface="Malgun Gothic"/>
                  <a:cs typeface="Calibri"/>
                </a:rPr>
                <a:t>검색되어 나온 향수가 판매 사이트와 연계하여 사용자들로부터 하여금 편의성을 도모한다.</a:t>
              </a:r>
            </a:p>
          </p:txBody>
        </p:sp>
      </p:grpSp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id="{C0039FC4-BE8F-5C39-83A4-929E68ADC53B}"/>
              </a:ext>
            </a:extLst>
          </p:cNvPr>
          <p:cNvSpPr/>
          <p:nvPr/>
        </p:nvSpPr>
        <p:spPr>
          <a:xfrm>
            <a:off x="429515" y="3109619"/>
            <a:ext cx="4663117" cy="1874981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BFB16-426F-47A4-1479-A631FF2AA121}"/>
              </a:ext>
            </a:extLst>
          </p:cNvPr>
          <p:cNvSpPr txBox="1"/>
          <p:nvPr/>
        </p:nvSpPr>
        <p:spPr>
          <a:xfrm>
            <a:off x="271471" y="3512955"/>
            <a:ext cx="5346095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000" b="1" spc="2000" dirty="0" err="1">
                <a:latin typeface="Oswald"/>
                <a:ea typeface="맑은 고딕"/>
              </a:rPr>
              <a:t>fafume</a:t>
            </a:r>
            <a:endParaRPr lang="ko-KR" altLang="en-US" sz="5000" b="1" spc="2000" dirty="0" err="1">
              <a:latin typeface="Oswald" panose="02000303000000000000" pitchFamily="2" charset="0"/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94F01A-63CD-6148-D73E-8297731C823F}"/>
              </a:ext>
            </a:extLst>
          </p:cNvPr>
          <p:cNvGrpSpPr/>
          <p:nvPr/>
        </p:nvGrpSpPr>
        <p:grpSpPr>
          <a:xfrm>
            <a:off x="72305" y="309639"/>
            <a:ext cx="6659370" cy="861774"/>
            <a:chOff x="72305" y="309639"/>
            <a:chExt cx="6659370" cy="8617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52DF14-7EC7-410C-A8ED-2CD45A948287}"/>
                </a:ext>
              </a:extLst>
            </p:cNvPr>
            <p:cNvSpPr txBox="1"/>
            <p:nvPr/>
          </p:nvSpPr>
          <p:spPr>
            <a:xfrm>
              <a:off x="72305" y="309639"/>
              <a:ext cx="6659370" cy="8617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500" b="1" spc="300" dirty="0">
                  <a:latin typeface="Oswald"/>
                  <a:ea typeface="맑은 고딕"/>
                </a:rPr>
                <a:t>      기획방향</a:t>
              </a:r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Calibri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+mn-lt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2113A3-C2AB-457D-BBF4-8CB51680E365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" y="957203"/>
              <a:ext cx="679693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72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5589814-8F6A-7F5A-115E-FFE50EB29380}"/>
              </a:ext>
            </a:extLst>
          </p:cNvPr>
          <p:cNvCxnSpPr>
            <a:cxnSpLocks/>
          </p:cNvCxnSpPr>
          <p:nvPr/>
        </p:nvCxnSpPr>
        <p:spPr>
          <a:xfrm>
            <a:off x="1640649" y="2990613"/>
            <a:ext cx="1882" cy="6227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3991486-0D19-965B-DAB9-57DED3C17026}"/>
              </a:ext>
            </a:extLst>
          </p:cNvPr>
          <p:cNvCxnSpPr>
            <a:cxnSpLocks/>
          </p:cNvCxnSpPr>
          <p:nvPr/>
        </p:nvCxnSpPr>
        <p:spPr>
          <a:xfrm>
            <a:off x="3616205" y="3000021"/>
            <a:ext cx="1882" cy="6227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FD4DE0-32B8-8BDA-0916-5F5BF62690D6}"/>
              </a:ext>
            </a:extLst>
          </p:cNvPr>
          <p:cNvCxnSpPr>
            <a:cxnSpLocks/>
          </p:cNvCxnSpPr>
          <p:nvPr/>
        </p:nvCxnSpPr>
        <p:spPr>
          <a:xfrm>
            <a:off x="6466650" y="3000021"/>
            <a:ext cx="1882" cy="6227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0336CED-60BC-1527-08AA-8F3909EC9F4D}"/>
              </a:ext>
            </a:extLst>
          </p:cNvPr>
          <p:cNvCxnSpPr>
            <a:cxnSpLocks/>
          </p:cNvCxnSpPr>
          <p:nvPr/>
        </p:nvCxnSpPr>
        <p:spPr>
          <a:xfrm>
            <a:off x="7887169" y="3000021"/>
            <a:ext cx="1882" cy="4252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BAAB61-4A2F-43AB-2302-769BD0F1FBBD}"/>
              </a:ext>
            </a:extLst>
          </p:cNvPr>
          <p:cNvCxnSpPr>
            <a:cxnSpLocks/>
          </p:cNvCxnSpPr>
          <p:nvPr/>
        </p:nvCxnSpPr>
        <p:spPr>
          <a:xfrm>
            <a:off x="5977466" y="2012244"/>
            <a:ext cx="5251216" cy="18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FC5997D-8529-FEA2-2761-9A40F40690B9}"/>
              </a:ext>
            </a:extLst>
          </p:cNvPr>
          <p:cNvCxnSpPr>
            <a:cxnSpLocks/>
          </p:cNvCxnSpPr>
          <p:nvPr/>
        </p:nvCxnSpPr>
        <p:spPr>
          <a:xfrm>
            <a:off x="5027317" y="2247430"/>
            <a:ext cx="1883" cy="22220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3ECE73-3591-E9A3-6D6D-09AEE888BDEE}"/>
              </a:ext>
            </a:extLst>
          </p:cNvPr>
          <p:cNvCxnSpPr>
            <a:cxnSpLocks/>
          </p:cNvCxnSpPr>
          <p:nvPr/>
        </p:nvCxnSpPr>
        <p:spPr>
          <a:xfrm>
            <a:off x="10812872" y="2012242"/>
            <a:ext cx="1882" cy="8297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A3D15FD-2C4B-E380-8EAD-22C0547CE51A}"/>
              </a:ext>
            </a:extLst>
          </p:cNvPr>
          <p:cNvCxnSpPr>
            <a:cxnSpLocks/>
          </p:cNvCxnSpPr>
          <p:nvPr/>
        </p:nvCxnSpPr>
        <p:spPr>
          <a:xfrm>
            <a:off x="9458206" y="2012242"/>
            <a:ext cx="1882" cy="8297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AF4323-E45F-17AA-151B-77755B230CAA}"/>
              </a:ext>
            </a:extLst>
          </p:cNvPr>
          <p:cNvCxnSpPr>
            <a:cxnSpLocks/>
          </p:cNvCxnSpPr>
          <p:nvPr/>
        </p:nvCxnSpPr>
        <p:spPr>
          <a:xfrm>
            <a:off x="7887169" y="3508020"/>
            <a:ext cx="1882" cy="8297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803820-AF8F-9FC4-A757-8A662C344E55}"/>
              </a:ext>
            </a:extLst>
          </p:cNvPr>
          <p:cNvCxnSpPr>
            <a:cxnSpLocks/>
          </p:cNvCxnSpPr>
          <p:nvPr/>
        </p:nvCxnSpPr>
        <p:spPr>
          <a:xfrm>
            <a:off x="6466650" y="3470392"/>
            <a:ext cx="1883" cy="15541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7371CE-92F6-F2E3-0DFF-C81DBBF10A2A}"/>
              </a:ext>
            </a:extLst>
          </p:cNvPr>
          <p:cNvCxnSpPr>
            <a:cxnSpLocks/>
          </p:cNvCxnSpPr>
          <p:nvPr/>
        </p:nvCxnSpPr>
        <p:spPr>
          <a:xfrm>
            <a:off x="5027317" y="3376319"/>
            <a:ext cx="1883" cy="22220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07340B-03D7-EE7C-89B7-C08B937BAB79}"/>
              </a:ext>
            </a:extLst>
          </p:cNvPr>
          <p:cNvCxnSpPr/>
          <p:nvPr/>
        </p:nvCxnSpPr>
        <p:spPr>
          <a:xfrm>
            <a:off x="3616206" y="3376319"/>
            <a:ext cx="1883" cy="22220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5D4F87-ABEB-4938-8A72-816A692702E4}"/>
              </a:ext>
            </a:extLst>
          </p:cNvPr>
          <p:cNvSpPr/>
          <p:nvPr/>
        </p:nvSpPr>
        <p:spPr>
          <a:xfrm>
            <a:off x="-989" y="-13924"/>
            <a:ext cx="12193978" cy="9779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94F01A-63CD-6148-D73E-8297731C823F}"/>
              </a:ext>
            </a:extLst>
          </p:cNvPr>
          <p:cNvGrpSpPr/>
          <p:nvPr/>
        </p:nvGrpSpPr>
        <p:grpSpPr>
          <a:xfrm>
            <a:off x="72305" y="309639"/>
            <a:ext cx="6659370" cy="861774"/>
            <a:chOff x="72305" y="309639"/>
            <a:chExt cx="6659370" cy="8617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52DF14-7EC7-410C-A8ED-2CD45A948287}"/>
                </a:ext>
              </a:extLst>
            </p:cNvPr>
            <p:cNvSpPr txBox="1"/>
            <p:nvPr/>
          </p:nvSpPr>
          <p:spPr>
            <a:xfrm>
              <a:off x="72305" y="309639"/>
              <a:ext cx="6659370" cy="8617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500" b="1" spc="300" dirty="0">
                  <a:latin typeface="Oswald"/>
                  <a:ea typeface="맑은 고딕"/>
                </a:rPr>
                <a:t>      브랜드 정보 구조도</a:t>
              </a:r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Calibri"/>
              </a:endParaRPr>
            </a:p>
            <a:p>
              <a:endParaRPr lang="ko-KR" altLang="en-US" sz="2500" b="1" spc="300" dirty="0">
                <a:solidFill>
                  <a:srgbClr val="000000"/>
                </a:solidFill>
                <a:latin typeface="Oswald"/>
                <a:ea typeface="맑은 고딕"/>
                <a:cs typeface="+mn-lt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2113A3-C2AB-457D-BBF4-8CB51680E365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" y="957203"/>
              <a:ext cx="679693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8EBACA-45BA-6AFD-F90B-C8B043AD58C8}"/>
              </a:ext>
            </a:extLst>
          </p:cNvPr>
          <p:cNvSpPr/>
          <p:nvPr/>
        </p:nvSpPr>
        <p:spPr>
          <a:xfrm>
            <a:off x="3875851" y="1778000"/>
            <a:ext cx="2210740" cy="4703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ea typeface="맑은 고딕"/>
                <a:cs typeface="Calibri"/>
              </a:rPr>
              <a:t>메인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FB8A8D-8F74-B44F-7F18-AAF25EB4DDEE}"/>
              </a:ext>
            </a:extLst>
          </p:cNvPr>
          <p:cNvSpPr/>
          <p:nvPr/>
        </p:nvSpPr>
        <p:spPr>
          <a:xfrm>
            <a:off x="8918221" y="1834445"/>
            <a:ext cx="1091259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000000"/>
                </a:solidFill>
                <a:ea typeface="맑은 고딕"/>
                <a:cs typeface="Calibri"/>
              </a:rPr>
              <a:t>회원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184A0-24F5-DBB2-0F6D-4D6884560A67}"/>
              </a:ext>
            </a:extLst>
          </p:cNvPr>
          <p:cNvSpPr/>
          <p:nvPr/>
        </p:nvSpPr>
        <p:spPr>
          <a:xfrm>
            <a:off x="10272888" y="1834444"/>
            <a:ext cx="1091259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>
                <a:solidFill>
                  <a:srgbClr val="000000"/>
                </a:solidFill>
                <a:ea typeface="맑은 고딕"/>
                <a:cs typeface="Calibri"/>
              </a:rPr>
              <a:t>주문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51A0A8-4542-A7B1-A857-F6BF1DFBBAE5}"/>
              </a:ext>
            </a:extLst>
          </p:cNvPr>
          <p:cNvSpPr/>
          <p:nvPr/>
        </p:nvSpPr>
        <p:spPr>
          <a:xfrm>
            <a:off x="7619999" y="1834445"/>
            <a:ext cx="1091259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 err="1">
                <a:solidFill>
                  <a:srgbClr val="000000"/>
                </a:solidFill>
                <a:ea typeface="맑은 고딕"/>
                <a:cs typeface="Calibri"/>
              </a:rPr>
              <a:t>검색창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B3CC06-C4CA-D954-B695-C373E63CD138}"/>
              </a:ext>
            </a:extLst>
          </p:cNvPr>
          <p:cNvSpPr/>
          <p:nvPr/>
        </p:nvSpPr>
        <p:spPr>
          <a:xfrm>
            <a:off x="602073" y="3330223"/>
            <a:ext cx="2182518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 err="1">
                <a:solidFill>
                  <a:srgbClr val="000000"/>
                </a:solidFill>
                <a:ea typeface="맑은 고딕"/>
                <a:cs typeface="Calibri"/>
              </a:rPr>
              <a:t>내게맞는</a:t>
            </a:r>
            <a:r>
              <a:rPr lang="ko-KR" altLang="en-US" sz="1500" b="1" dirty="0">
                <a:solidFill>
                  <a:srgbClr val="000000"/>
                </a:solidFill>
                <a:ea typeface="맑은 고딕"/>
                <a:cs typeface="Calibri"/>
              </a:rPr>
              <a:t> 향수 찾기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260B08-892D-2CDF-D023-A2E60E9FB4C6}"/>
              </a:ext>
            </a:extLst>
          </p:cNvPr>
          <p:cNvSpPr/>
          <p:nvPr/>
        </p:nvSpPr>
        <p:spPr>
          <a:xfrm>
            <a:off x="3076221" y="3330223"/>
            <a:ext cx="1091259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 err="1">
                <a:solidFill>
                  <a:srgbClr val="000000"/>
                </a:solidFill>
                <a:ea typeface="맑은 고딕"/>
                <a:cs typeface="Calibri"/>
              </a:rPr>
              <a:t>패션별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F33DA0-78AA-3BDF-47C5-EFE8659CEE50}"/>
              </a:ext>
            </a:extLst>
          </p:cNvPr>
          <p:cNvSpPr/>
          <p:nvPr/>
        </p:nvSpPr>
        <p:spPr>
          <a:xfrm>
            <a:off x="7318961" y="3330222"/>
            <a:ext cx="1147703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>
                <a:solidFill>
                  <a:srgbClr val="000000"/>
                </a:solidFill>
                <a:ea typeface="맑은 고딕"/>
                <a:cs typeface="Calibri"/>
              </a:rPr>
              <a:t>정보제공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978459-1375-D8EC-AD62-1E9739239A53}"/>
              </a:ext>
            </a:extLst>
          </p:cNvPr>
          <p:cNvSpPr/>
          <p:nvPr/>
        </p:nvSpPr>
        <p:spPr>
          <a:xfrm>
            <a:off x="5898443" y="3330222"/>
            <a:ext cx="1147703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>
                <a:solidFill>
                  <a:srgbClr val="000000"/>
                </a:solidFill>
                <a:ea typeface="맑은 고딕"/>
                <a:cs typeface="Calibri"/>
              </a:rPr>
              <a:t>브랜드별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EE44FF-9E05-2CFD-4B88-D9C2A3557314}"/>
              </a:ext>
            </a:extLst>
          </p:cNvPr>
          <p:cNvSpPr/>
          <p:nvPr/>
        </p:nvSpPr>
        <p:spPr>
          <a:xfrm>
            <a:off x="4459109" y="3330222"/>
            <a:ext cx="1147703" cy="357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500" b="1" dirty="0">
                <a:solidFill>
                  <a:srgbClr val="000000"/>
                </a:solidFill>
                <a:ea typeface="맑은 고딕"/>
                <a:cs typeface="Calibri"/>
              </a:rPr>
              <a:t>인기도별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47F22F-1E4D-EF2F-C05A-B9D2E84A4FA8}"/>
              </a:ext>
            </a:extLst>
          </p:cNvPr>
          <p:cNvSpPr/>
          <p:nvPr/>
        </p:nvSpPr>
        <p:spPr>
          <a:xfrm>
            <a:off x="8918221" y="2812815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05A3A2-C413-ECAF-ABAE-66CFFC782716}"/>
              </a:ext>
            </a:extLst>
          </p:cNvPr>
          <p:cNvSpPr/>
          <p:nvPr/>
        </p:nvSpPr>
        <p:spPr>
          <a:xfrm>
            <a:off x="10272887" y="2323629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주문/배송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A41B4E-C5EC-E24C-F50D-2FFAF0F9CBE6}"/>
              </a:ext>
            </a:extLst>
          </p:cNvPr>
          <p:cNvSpPr/>
          <p:nvPr/>
        </p:nvSpPr>
        <p:spPr>
          <a:xfrm>
            <a:off x="10272887" y="2812815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BCFB50-4A73-3FF2-DD08-1DDFFF8ED441}"/>
              </a:ext>
            </a:extLst>
          </p:cNvPr>
          <p:cNvSpPr/>
          <p:nvPr/>
        </p:nvSpPr>
        <p:spPr>
          <a:xfrm>
            <a:off x="8918220" y="2323630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B30BEB-83D2-56C2-65EA-1DC4C4EC9429}"/>
              </a:ext>
            </a:extLst>
          </p:cNvPr>
          <p:cNvSpPr/>
          <p:nvPr/>
        </p:nvSpPr>
        <p:spPr>
          <a:xfrm>
            <a:off x="7318962" y="3819407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ea typeface="맑은 고딕"/>
                <a:cs typeface="Calibri"/>
              </a:rPr>
              <a:t>메인슬라이드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1CC799-E75A-7766-1CC5-10FC1DF39311}"/>
              </a:ext>
            </a:extLst>
          </p:cNvPr>
          <p:cNvSpPr/>
          <p:nvPr/>
        </p:nvSpPr>
        <p:spPr>
          <a:xfrm>
            <a:off x="7318962" y="4289777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ea typeface="맑은 고딕"/>
                <a:cs typeface="Calibri"/>
              </a:rPr>
              <a:t>스타일컨텐츠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019F493-B8B4-52D0-F813-8EDF954D72E3}"/>
              </a:ext>
            </a:extLst>
          </p:cNvPr>
          <p:cNvSpPr/>
          <p:nvPr/>
        </p:nvSpPr>
        <p:spPr>
          <a:xfrm>
            <a:off x="5898443" y="3819407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브랜드 </a:t>
            </a:r>
            <a:r>
              <a:rPr lang="ko-KR" sz="1200" dirty="0" err="1">
                <a:solidFill>
                  <a:srgbClr val="000000"/>
                </a:solidFill>
                <a:ea typeface="맑은 고딕"/>
                <a:cs typeface="Calibri"/>
              </a:rPr>
              <a:t>A</a:t>
            </a:r>
            <a:endParaRPr lang="ko-KR" sz="1200" dirty="0" err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85A592-F2B9-3B65-053D-C96DEB913767}"/>
              </a:ext>
            </a:extLst>
          </p:cNvPr>
          <p:cNvSpPr/>
          <p:nvPr/>
        </p:nvSpPr>
        <p:spPr>
          <a:xfrm>
            <a:off x="5898443" y="4308592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브랜드 </a:t>
            </a:r>
            <a:r>
              <a:rPr lang="ko-KR" sz="1200" dirty="0" err="1">
                <a:solidFill>
                  <a:srgbClr val="000000"/>
                </a:solidFill>
                <a:ea typeface="맑은 고딕"/>
                <a:cs typeface="Calibri"/>
              </a:rPr>
              <a:t>B</a:t>
            </a:r>
            <a:endParaRPr lang="ko-KR" altLang="en-US" sz="1200" dirty="0" err="1">
              <a:solidFill>
                <a:srgbClr val="000000"/>
              </a:solidFill>
              <a:ea typeface="맑은 고딕"/>
              <a:cs typeface="Calibri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E33F20-00E2-41CD-F097-CAA01FDA431B}"/>
              </a:ext>
            </a:extLst>
          </p:cNvPr>
          <p:cNvSpPr/>
          <p:nvPr/>
        </p:nvSpPr>
        <p:spPr>
          <a:xfrm>
            <a:off x="5898443" y="4797777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브랜드 </a:t>
            </a:r>
            <a:r>
              <a:rPr lang="ko-KR" sz="1200" dirty="0">
                <a:solidFill>
                  <a:srgbClr val="000000"/>
                </a:solidFill>
                <a:ea typeface="맑은 고딕"/>
                <a:cs typeface="Calibri"/>
              </a:rPr>
              <a:t>C</a:t>
            </a:r>
            <a:endParaRPr lang="ko-KR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D15F454-6EBC-CFDD-7E98-D5DAE78D1E77}"/>
              </a:ext>
            </a:extLst>
          </p:cNvPr>
          <p:cNvSpPr/>
          <p:nvPr/>
        </p:nvSpPr>
        <p:spPr>
          <a:xfrm>
            <a:off x="4459109" y="3819407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순위별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4DFC0CC-426D-68EE-7D6E-7E04618E044B}"/>
              </a:ext>
            </a:extLst>
          </p:cNvPr>
          <p:cNvSpPr/>
          <p:nvPr/>
        </p:nvSpPr>
        <p:spPr>
          <a:xfrm>
            <a:off x="4459109" y="4308592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브랜드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59B41EF-6F42-3534-B5BD-CACC682E28C6}"/>
              </a:ext>
            </a:extLst>
          </p:cNvPr>
          <p:cNvSpPr/>
          <p:nvPr/>
        </p:nvSpPr>
        <p:spPr>
          <a:xfrm>
            <a:off x="4459109" y="4797777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제품명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0C30CE-4674-C214-EED5-EE930ECD5C70}"/>
              </a:ext>
            </a:extLst>
          </p:cNvPr>
          <p:cNvSpPr/>
          <p:nvPr/>
        </p:nvSpPr>
        <p:spPr>
          <a:xfrm>
            <a:off x="4459109" y="5286962"/>
            <a:ext cx="1147703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상세설명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599E0E-0FAC-88A5-3D9A-657FC958A38C}"/>
              </a:ext>
            </a:extLst>
          </p:cNvPr>
          <p:cNvSpPr/>
          <p:nvPr/>
        </p:nvSpPr>
        <p:spPr>
          <a:xfrm>
            <a:off x="3076221" y="3819408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#캐쥬얼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CD1495A-D12F-3A47-944F-4800B530F045}"/>
              </a:ext>
            </a:extLst>
          </p:cNvPr>
          <p:cNvSpPr/>
          <p:nvPr/>
        </p:nvSpPr>
        <p:spPr>
          <a:xfrm>
            <a:off x="3076221" y="4308593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#스트릿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59E96D3-CC9E-3B31-EB93-C15AAEEE204E}"/>
              </a:ext>
            </a:extLst>
          </p:cNvPr>
          <p:cNvSpPr/>
          <p:nvPr/>
        </p:nvSpPr>
        <p:spPr>
          <a:xfrm>
            <a:off x="3076221" y="4797778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#댄디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29A182-A79C-A944-944B-BFD8D170C43F}"/>
              </a:ext>
            </a:extLst>
          </p:cNvPr>
          <p:cNvSpPr/>
          <p:nvPr/>
        </p:nvSpPr>
        <p:spPr>
          <a:xfrm>
            <a:off x="3076221" y="5286963"/>
            <a:ext cx="1091259" cy="3574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  <a:cs typeface="Calibri"/>
              </a:rPr>
              <a:t>#...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420344-3114-9737-8612-97492E44CC48}"/>
              </a:ext>
            </a:extLst>
          </p:cNvPr>
          <p:cNvCxnSpPr>
            <a:cxnSpLocks/>
          </p:cNvCxnSpPr>
          <p:nvPr/>
        </p:nvCxnSpPr>
        <p:spPr>
          <a:xfrm>
            <a:off x="1640650" y="2990615"/>
            <a:ext cx="6248402" cy="18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0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E8EA6A4-117B-4730-9925-183CBAED52C0}"/>
              </a:ext>
            </a:extLst>
          </p:cNvPr>
          <p:cNvSpPr/>
          <p:nvPr/>
        </p:nvSpPr>
        <p:spPr>
          <a:xfrm>
            <a:off x="419099" y="419099"/>
            <a:ext cx="11353802" cy="6019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0B034-BCBB-457B-AE83-7B02BFD47219}"/>
              </a:ext>
            </a:extLst>
          </p:cNvPr>
          <p:cNvSpPr txBox="1"/>
          <p:nvPr/>
        </p:nvSpPr>
        <p:spPr>
          <a:xfrm>
            <a:off x="-774700" y="2079171"/>
            <a:ext cx="140208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b="1" spc="300" dirty="0">
                <a:solidFill>
                  <a:schemeClr val="tx1">
                    <a:alpha val="3000"/>
                  </a:schemeClr>
                </a:solidFill>
                <a:latin typeface="Montserrat" panose="00000500000000000000" pitchFamily="50" charset="0"/>
              </a:rPr>
              <a:t>end</a:t>
            </a:r>
            <a:endParaRPr lang="en-US" sz="50000" b="1" spc="300" dirty="0">
              <a:solidFill>
                <a:schemeClr val="tx1">
                  <a:lumMod val="50000"/>
                  <a:lumOff val="50000"/>
                  <a:alpha val="3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C332F-9FAB-4374-A1FA-4EAF3F9E1CB3}"/>
              </a:ext>
            </a:extLst>
          </p:cNvPr>
          <p:cNvSpPr txBox="1"/>
          <p:nvPr/>
        </p:nvSpPr>
        <p:spPr>
          <a:xfrm>
            <a:off x="943429" y="3190473"/>
            <a:ext cx="103051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solidFill>
                  <a:schemeClr val="bg1"/>
                </a:solidFill>
                <a:latin typeface="Oswald" panose="02000303000000000000" pitchFamily="2" charset="0"/>
              </a:rPr>
              <a:t>END.</a:t>
            </a:r>
            <a:endParaRPr lang="en-US" sz="2500" spc="300" dirty="0">
              <a:solidFill>
                <a:schemeClr val="bg1"/>
              </a:solidFill>
              <a:latin typeface="Oswald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4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6491C8"/>
      </a:dk2>
      <a:lt2>
        <a:srgbClr val="283440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16370</TotalTime>
  <Words>264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SR COMPUTER</cp:lastModifiedBy>
  <cp:revision>3194</cp:revision>
  <dcterms:created xsi:type="dcterms:W3CDTF">2017-09-28T05:04:55Z</dcterms:created>
  <dcterms:modified xsi:type="dcterms:W3CDTF">2023-03-27T05:28:32Z</dcterms:modified>
</cp:coreProperties>
</file>