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0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Assembler Documentation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t>Version: 1.0</a:t>
            </a:r>
          </a:p>
          <a:p>
            <a:r>
              <a:t>Date: 2025-01-08</a:t>
            </a:r>
          </a:p>
          <a:p>
            <a:r>
              <a:t>Author: [Your Name]</a:t>
            </a:r>
          </a:p>
          <a:p>
            <a:r>
              <a:t>Contact: your.email@example.com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/>
          </a:p>
          <a:p>
            <a:r>
              <a:t>- **Error Types**:</a:t>
            </a:r>
          </a:p>
          <a:p>
            <a:r>
              <a:t>  1. Duplicate Symbols</a:t>
            </a:r>
          </a:p>
          <a:p>
            <a:r>
              <a:t>  2. Undefined Symbols</a:t>
            </a:r>
          </a:p>
          <a:p>
            <a:r>
              <a:t>  3. Invalid Mnemonics</a:t>
            </a:r>
          </a:p>
          <a:p>
            <a:r>
              <a:t>  4. Invalid Registers</a:t>
            </a:r>
          </a:p>
          <a:p>
            <a:r>
              <a:t>  5. Syntax Errors</a:t>
            </a:r>
          </a:p>
          <a:p>
            <a:r>
              <a:t>  6. Immediate Value Out of Range</a:t>
            </a:r>
          </a:p>
          <a:p>
            <a:r>
              <a:t>  7. Invalid Operand Formats</a:t>
            </a:r>
          </a:p>
          <a:p>
            <a:r>
              <a:t>- **Error Reporting**:</a:t>
            </a:r>
          </a:p>
          <a:p>
            <a:r>
              <a:t>  - Descriptive messages indicating error type and line number</a:t>
            </a:r>
          </a:p>
          <a:p>
            <a:r>
              <a:t>- **Example Error Messages**:</a:t>
            </a:r>
          </a:p>
          <a:p>
            <a:r>
              <a:t>  - `Error: Duplicate symbol 'END' at line 10`</a:t>
            </a:r>
          </a:p>
          <a:p>
            <a:r>
              <a:t>  - `Error: Undefined symbol 'BUFFER' at line 5`</a:t>
            </a:r>
          </a:p>
          <a:p>
            <a:r>
              <a:t>  - `Error: Invalid register 'R1' in instruction at line 7`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Usage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  <a:p>
            <a:r>
              <a:rPr dirty="0"/>
              <a:t>### C Assembler</a:t>
            </a:r>
          </a:p>
          <a:p>
            <a:r>
              <a:rPr dirty="0"/>
              <a:t>- **Requirements**:</a:t>
            </a:r>
          </a:p>
          <a:p>
            <a:r>
              <a:rPr dirty="0"/>
              <a:t>  - C Compiler installed (e.g., `</a:t>
            </a:r>
            <a:r>
              <a:rPr dirty="0" err="1"/>
              <a:t>gcc</a:t>
            </a:r>
            <a:r>
              <a:rPr dirty="0"/>
              <a:t>`)</a:t>
            </a:r>
          </a:p>
          <a:p>
            <a:r>
              <a:rPr dirty="0"/>
              <a:t>- **Steps to Run**:</a:t>
            </a:r>
          </a:p>
          <a:p>
            <a:r>
              <a:rPr dirty="0"/>
              <a:t>  1. **Save Assembler Code**: Save the corrected C assembler code as `</a:t>
            </a:r>
            <a:r>
              <a:rPr dirty="0" err="1"/>
              <a:t>assembler.c</a:t>
            </a:r>
            <a:r>
              <a:rPr dirty="0"/>
              <a:t>`</a:t>
            </a:r>
          </a:p>
          <a:p>
            <a:r>
              <a:rPr dirty="0"/>
              <a:t>  2. **Compile Assembler**:</a:t>
            </a:r>
          </a:p>
          <a:p>
            <a:r>
              <a:rPr dirty="0"/>
              <a:t>      ```bash</a:t>
            </a:r>
          </a:p>
          <a:p>
            <a:r>
              <a:rPr dirty="0"/>
              <a:t>      </a:t>
            </a:r>
            <a:r>
              <a:rPr dirty="0" err="1"/>
              <a:t>gcc</a:t>
            </a:r>
            <a:r>
              <a:rPr dirty="0"/>
              <a:t> -o assembler </a:t>
            </a:r>
            <a:r>
              <a:rPr dirty="0" err="1"/>
              <a:t>assembler.c</a:t>
            </a:r>
            <a:endParaRPr dirty="0"/>
          </a:p>
          <a:p>
            <a:r>
              <a:rPr dirty="0"/>
              <a:t>      ```</a:t>
            </a:r>
          </a:p>
          <a:p>
            <a:r>
              <a:rPr dirty="0"/>
              <a:t>  3. **Prepare Input File**: Create an assembly source file, e.g., `input.asm`</a:t>
            </a:r>
          </a:p>
          <a:p>
            <a:r>
              <a:rPr dirty="0"/>
              <a:t>      ```</a:t>
            </a:r>
            <a:r>
              <a:rPr dirty="0" err="1"/>
              <a:t>asm</a:t>
            </a:r>
            <a:endParaRPr dirty="0"/>
          </a:p>
          <a:p>
            <a:r>
              <a:rPr dirty="0"/>
              <a:t>      COPY    START   1000</a:t>
            </a:r>
          </a:p>
          <a:p>
            <a:r>
              <a:rPr dirty="0"/>
              <a:t>      FIRST   LDA     LENGTH</a:t>
            </a:r>
          </a:p>
          <a:p>
            <a:r>
              <a:rPr dirty="0"/>
              <a:t>              ADD     #5</a:t>
            </a:r>
          </a:p>
          <a:p>
            <a:r>
              <a:rPr dirty="0"/>
              <a:t>              STA     BUFFER</a:t>
            </a:r>
          </a:p>
          <a:p>
            <a:r>
              <a:rPr dirty="0"/>
              <a:t>              CLEAR   A</a:t>
            </a:r>
          </a:p>
          <a:p>
            <a:r>
              <a:rPr dirty="0"/>
              <a:t>              COMP    ZERO</a:t>
            </a:r>
          </a:p>
          <a:p>
            <a:r>
              <a:rPr dirty="0"/>
              <a:t>              JEQ     END</a:t>
            </a:r>
          </a:p>
          <a:p>
            <a:r>
              <a:rPr dirty="0"/>
              <a:t>      END     RSUB</a:t>
            </a:r>
          </a:p>
          <a:p>
            <a:r>
              <a:rPr dirty="0"/>
              <a:t>      LENGTH  WORD    5</a:t>
            </a:r>
          </a:p>
          <a:p>
            <a:r>
              <a:rPr dirty="0"/>
              <a:t>      BUFFER  RESW    1</a:t>
            </a:r>
          </a:p>
          <a:p>
            <a:r>
              <a:rPr dirty="0"/>
              <a:t>      ZERO    WORD    0</a:t>
            </a:r>
          </a:p>
          <a:p>
            <a:r>
              <a:rPr dirty="0"/>
              <a:t>              END     COPY</a:t>
            </a:r>
          </a:p>
          <a:p>
            <a:r>
              <a:rPr dirty="0"/>
              <a:t>      ```</a:t>
            </a:r>
          </a:p>
          <a:p>
            <a:r>
              <a:rPr dirty="0"/>
              <a:t>  4. **Run Assembler**:</a:t>
            </a:r>
          </a:p>
          <a:p>
            <a:r>
              <a:rPr dirty="0"/>
              <a:t>      ```bash</a:t>
            </a:r>
          </a:p>
          <a:p>
            <a:r>
              <a:rPr dirty="0"/>
              <a:t>      ./assembler input.asm output.obj </a:t>
            </a:r>
            <a:r>
              <a:rPr dirty="0" err="1"/>
              <a:t>output.lst</a:t>
            </a:r>
            <a:endParaRPr dirty="0"/>
          </a:p>
          <a:p>
            <a:r>
              <a:rPr dirty="0"/>
              <a:t>      ```</a:t>
            </a:r>
          </a:p>
          <a:p>
            <a:r>
              <a:rPr dirty="0"/>
              <a:t>  5. **Check Output Files**:</a:t>
            </a:r>
          </a:p>
          <a:p>
            <a:r>
              <a:rPr dirty="0"/>
              <a:t>      - **output.obj**:</a:t>
            </a:r>
          </a:p>
          <a:p>
            <a:r>
              <a:rPr dirty="0"/>
              <a:t>          ```</a:t>
            </a:r>
          </a:p>
          <a:p>
            <a:r>
              <a:rPr dirty="0"/>
              <a:t>          HCOPY  00100000001A</a:t>
            </a:r>
          </a:p>
          <a:p>
            <a:r>
              <a:rPr dirty="0"/>
              <a:t>          T001000110060111820050C6014B400286017306000</a:t>
            </a:r>
          </a:p>
          <a:p>
            <a:r>
              <a:rPr dirty="0"/>
              <a:t>          E001000</a:t>
            </a:r>
          </a:p>
          <a:p>
            <a:r>
              <a:rPr dirty="0"/>
              <a:t>          ```</a:t>
            </a:r>
          </a:p>
          <a:p>
            <a:r>
              <a:rPr dirty="0"/>
              <a:t>      - **</a:t>
            </a:r>
            <a:r>
              <a:rPr dirty="0" err="1"/>
              <a:t>output.lst</a:t>
            </a:r>
            <a:r>
              <a:rPr dirty="0"/>
              <a:t>**:</a:t>
            </a:r>
          </a:p>
          <a:p>
            <a:r>
              <a:rPr dirty="0"/>
              <a:t>          ```</a:t>
            </a:r>
          </a:p>
          <a:p>
            <a:r>
              <a:rPr dirty="0"/>
              <a:t>          Address	Label	Mnemonic	Operand	Object Code</a:t>
            </a:r>
          </a:p>
          <a:p>
            <a:r>
              <a:rPr dirty="0"/>
              <a:t>          1000	COPY	START	1000	</a:t>
            </a:r>
          </a:p>
          <a:p>
            <a:r>
              <a:rPr dirty="0"/>
              <a:t>          1000	FIRST	LDA	LENGTH	006012</a:t>
            </a:r>
          </a:p>
          <a:p>
            <a:r>
              <a:rPr dirty="0"/>
              <a:t>          1003		ADD	#5	182005</a:t>
            </a:r>
          </a:p>
          <a:p>
            <a:r>
              <a:rPr dirty="0"/>
              <a:t>          1006		STA	BUFFER	0C6015</a:t>
            </a:r>
          </a:p>
          <a:p>
            <a:r>
              <a:rPr dirty="0"/>
              <a:t>          1009	CLEAR	A	B400</a:t>
            </a:r>
          </a:p>
          <a:p>
            <a:r>
              <a:rPr dirty="0"/>
              <a:t>          100B	COMP	ZERO	286018</a:t>
            </a:r>
          </a:p>
          <a:p>
            <a:r>
              <a:rPr dirty="0"/>
              <a:t>          100E	JEQ	END	306000</a:t>
            </a:r>
          </a:p>
          <a:p>
            <a:r>
              <a:rPr dirty="0"/>
              <a:t>          1011	END	RSUB	4C0000</a:t>
            </a:r>
          </a:p>
          <a:p>
            <a:r>
              <a:rPr dirty="0"/>
              <a:t>          1014	LENGTH	WORD	000005</a:t>
            </a:r>
          </a:p>
          <a:p>
            <a:r>
              <a:rPr dirty="0"/>
              <a:t>          1017	BUFFER	RESW	1	</a:t>
            </a:r>
          </a:p>
          <a:p>
            <a:r>
              <a:rPr dirty="0"/>
              <a:t>          101A	ZERO	WORD	000000	</a:t>
            </a:r>
          </a:p>
          <a:p>
            <a:r>
              <a:rPr dirty="0"/>
              <a:t>          101D	END	COPY		</a:t>
            </a:r>
          </a:p>
          <a:p>
            <a:r>
              <a:rPr dirty="0"/>
              <a:t>          ```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19" y="1908314"/>
            <a:ext cx="8631141" cy="4505409"/>
          </a:xfrm>
        </p:spPr>
        <p:txBody>
          <a:bodyPr>
            <a:noAutofit/>
          </a:bodyPr>
          <a:lstStyle/>
          <a:p>
            <a:endParaRPr sz="800" dirty="0"/>
          </a:p>
          <a:p>
            <a:r>
              <a:rPr sz="800" dirty="0"/>
              <a:t>### Input Assembly File (`input.asm`)</a:t>
            </a:r>
          </a:p>
          <a:p>
            <a:r>
              <a:rPr sz="800" dirty="0"/>
              <a:t>```</a:t>
            </a:r>
            <a:r>
              <a:rPr sz="800" dirty="0" err="1"/>
              <a:t>asm</a:t>
            </a:r>
            <a:endParaRPr sz="800" dirty="0"/>
          </a:p>
          <a:p>
            <a:r>
              <a:rPr sz="800" dirty="0"/>
              <a:t>COPY    START   1000</a:t>
            </a:r>
          </a:p>
          <a:p>
            <a:r>
              <a:rPr sz="800" dirty="0"/>
              <a:t>FIRST   LDA     LENGTH</a:t>
            </a:r>
          </a:p>
          <a:p>
            <a:r>
              <a:rPr sz="800" dirty="0"/>
              <a:t>        ADD     #5</a:t>
            </a:r>
          </a:p>
          <a:p>
            <a:r>
              <a:rPr sz="800" dirty="0"/>
              <a:t>        STA     BUFFER</a:t>
            </a:r>
          </a:p>
          <a:p>
            <a:r>
              <a:rPr sz="800" dirty="0"/>
              <a:t>        CLEAR   A</a:t>
            </a:r>
          </a:p>
          <a:p>
            <a:r>
              <a:rPr sz="800" dirty="0"/>
              <a:t>        COMP    ZERO</a:t>
            </a:r>
          </a:p>
          <a:p>
            <a:r>
              <a:rPr sz="800" dirty="0"/>
              <a:t>        JEQ     END</a:t>
            </a:r>
          </a:p>
          <a:p>
            <a:r>
              <a:rPr sz="800" dirty="0"/>
              <a:t>END     RSUB</a:t>
            </a:r>
          </a:p>
          <a:p>
            <a:r>
              <a:rPr sz="800" dirty="0"/>
              <a:t>LENGTH  WORD    5</a:t>
            </a:r>
          </a:p>
          <a:p>
            <a:r>
              <a:rPr sz="800" dirty="0"/>
              <a:t>BUFFER  RESW    1</a:t>
            </a:r>
          </a:p>
          <a:p>
            <a:r>
              <a:rPr sz="800" dirty="0"/>
              <a:t>ZERO    WORD    0</a:t>
            </a:r>
          </a:p>
          <a:p>
            <a:r>
              <a:rPr sz="800" dirty="0"/>
              <a:t>        END     COPY</a:t>
            </a:r>
          </a:p>
          <a:p>
            <a:r>
              <a:rPr sz="800" dirty="0"/>
              <a:t>```</a:t>
            </a:r>
          </a:p>
          <a:p>
            <a:endParaRPr sz="800" dirty="0"/>
          </a:p>
          <a:p>
            <a:r>
              <a:rPr sz="800" dirty="0"/>
              <a:t>### Expected Output</a:t>
            </a:r>
          </a:p>
          <a:p>
            <a:endParaRPr sz="800" dirty="0"/>
          </a:p>
          <a:p>
            <a:r>
              <a:rPr sz="800" dirty="0"/>
              <a:t>#### Object File (`output.obj`)</a:t>
            </a:r>
          </a:p>
          <a:p>
            <a:r>
              <a:rPr sz="800" dirty="0"/>
              <a:t>```</a:t>
            </a:r>
          </a:p>
          <a:p>
            <a:r>
              <a:rPr sz="800" dirty="0"/>
              <a:t>HCOPY  00100000001A</a:t>
            </a:r>
          </a:p>
          <a:p>
            <a:r>
              <a:rPr sz="800" dirty="0"/>
              <a:t>T001000110060111820050C6014B400286017306000</a:t>
            </a:r>
          </a:p>
          <a:p>
            <a:r>
              <a:rPr sz="800" dirty="0"/>
              <a:t>E001000</a:t>
            </a:r>
          </a:p>
          <a:p>
            <a:r>
              <a:rPr sz="800" dirty="0"/>
              <a:t>```</a:t>
            </a:r>
          </a:p>
          <a:p>
            <a:endParaRPr sz="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F57A9F-A2CF-2281-3641-7207AF569B3E}"/>
              </a:ext>
            </a:extLst>
          </p:cNvPr>
          <p:cNvSpPr txBox="1"/>
          <p:nvPr/>
        </p:nvSpPr>
        <p:spPr>
          <a:xfrm>
            <a:off x="4003482" y="2324087"/>
            <a:ext cx="457200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TW" sz="800" dirty="0"/>
          </a:p>
          <a:p>
            <a:r>
              <a:rPr lang="en-US" altLang="zh-TW" sz="800" dirty="0"/>
              <a:t>#### List File (`</a:t>
            </a:r>
            <a:r>
              <a:rPr lang="en-US" altLang="zh-TW" sz="800" dirty="0" err="1"/>
              <a:t>output.lst</a:t>
            </a:r>
            <a:r>
              <a:rPr lang="en-US" altLang="zh-TW" sz="800" dirty="0"/>
              <a:t>`)</a:t>
            </a:r>
          </a:p>
          <a:p>
            <a:r>
              <a:rPr lang="en-US" altLang="zh-TW" sz="800" dirty="0"/>
              <a:t>```</a:t>
            </a:r>
          </a:p>
          <a:p>
            <a:r>
              <a:rPr lang="en-US" altLang="zh-TW" sz="800" dirty="0"/>
              <a:t>Address	Label	Mnemonic	Operand	Object Code</a:t>
            </a:r>
          </a:p>
          <a:p>
            <a:r>
              <a:rPr lang="en-US" altLang="zh-TW" sz="800" dirty="0"/>
              <a:t>1000	COPY	START	1000	</a:t>
            </a:r>
          </a:p>
          <a:p>
            <a:r>
              <a:rPr lang="en-US" altLang="zh-TW" sz="800" dirty="0"/>
              <a:t>1000	FIRST	LDA	LENGTH	006012</a:t>
            </a:r>
          </a:p>
          <a:p>
            <a:r>
              <a:rPr lang="en-US" altLang="zh-TW" sz="800" dirty="0"/>
              <a:t>1003		ADD	#5	182005</a:t>
            </a:r>
          </a:p>
          <a:p>
            <a:r>
              <a:rPr lang="en-US" altLang="zh-TW" sz="800" dirty="0"/>
              <a:t>1006		STA	BUFFER	0C6015</a:t>
            </a:r>
          </a:p>
          <a:p>
            <a:r>
              <a:rPr lang="en-US" altLang="zh-TW" sz="800" dirty="0"/>
              <a:t>1009	CLEAR	A	B400</a:t>
            </a:r>
          </a:p>
          <a:p>
            <a:r>
              <a:rPr lang="en-US" altLang="zh-TW" sz="800" dirty="0"/>
              <a:t>100B	COMP	ZERO	286018</a:t>
            </a:r>
          </a:p>
          <a:p>
            <a:r>
              <a:rPr lang="en-US" altLang="zh-TW" sz="800" dirty="0"/>
              <a:t>100E	JEQ	END	306000</a:t>
            </a:r>
          </a:p>
          <a:p>
            <a:r>
              <a:rPr lang="en-US" altLang="zh-TW" sz="800" dirty="0"/>
              <a:t>1011	END	RSUB	4C0000</a:t>
            </a:r>
          </a:p>
          <a:p>
            <a:r>
              <a:rPr lang="en-US" altLang="zh-TW" sz="800" dirty="0"/>
              <a:t>1014	LENGTH	WORD	000005</a:t>
            </a:r>
          </a:p>
          <a:p>
            <a:r>
              <a:rPr lang="en-US" altLang="zh-TW" sz="800" dirty="0"/>
              <a:t>1017	BUFFER	RESW	1	</a:t>
            </a:r>
          </a:p>
          <a:p>
            <a:r>
              <a:rPr lang="en-US" altLang="zh-TW" sz="800" dirty="0"/>
              <a:t>101A	ZERO	WORD	000000	</a:t>
            </a:r>
          </a:p>
          <a:p>
            <a:r>
              <a:rPr lang="en-US" altLang="zh-TW" sz="800" dirty="0"/>
              <a:t>101D	END	COPY		</a:t>
            </a:r>
          </a:p>
          <a:p>
            <a:r>
              <a:rPr lang="en-US" altLang="zh-TW" sz="800" dirty="0"/>
              <a:t>```</a:t>
            </a:r>
          </a:p>
          <a:p>
            <a:endParaRPr lang="en-US" altLang="zh-TW" sz="800" dirty="0"/>
          </a:p>
          <a:p>
            <a:r>
              <a:rPr lang="en-US" altLang="zh-TW" sz="800" dirty="0"/>
              <a:t>### Explanation</a:t>
            </a:r>
          </a:p>
          <a:p>
            <a:r>
              <a:rPr lang="en-US" altLang="zh-TW" sz="800" dirty="0"/>
              <a:t>- **H-Record**: Indicates the program name `COPY`, starting address `001000`, and program length `001A` (26 in decimal).</a:t>
            </a:r>
          </a:p>
          <a:p>
            <a:r>
              <a:rPr lang="en-US" altLang="zh-TW" sz="800" dirty="0"/>
              <a:t>- **T-Records**: Contain the object codes for executable instructions.</a:t>
            </a:r>
          </a:p>
          <a:p>
            <a:r>
              <a:rPr lang="en-US" altLang="zh-TW" sz="800" dirty="0"/>
              <a:t>- **E-Record**: Marks the end of the program with the starting address `001000`.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/>
          </a:p>
          <a:p>
            <a:r>
              <a:t>- **Instruction Set**:</a:t>
            </a:r>
          </a:p>
          <a:p>
            <a:r>
              <a:t>  - Assembler supports predefined mnemonics and registers</a:t>
            </a:r>
          </a:p>
          <a:p>
            <a:r>
              <a:t>  - Additional instructions require manual updates to opcode and register mappings</a:t>
            </a:r>
          </a:p>
          <a:p>
            <a:r>
              <a:t>- **Addressing Modes**:</a:t>
            </a:r>
          </a:p>
          <a:p>
            <a:r>
              <a:t>  - Limited to immediate, indirect, and simple addressing</a:t>
            </a:r>
          </a:p>
          <a:p>
            <a:r>
              <a:t>  - Partial support for indexed addressing</a:t>
            </a:r>
          </a:p>
          <a:p>
            <a:r>
              <a:t>- **Error Recovery**:</a:t>
            </a:r>
          </a:p>
          <a:p>
            <a:r>
              <a:t>  - Reports errors but continues processing, which may lead to cascading errors in large programs</a:t>
            </a:r>
          </a:p>
          <a:p>
            <a:r>
              <a:t>- **Format Support**:</a:t>
            </a:r>
          </a:p>
          <a:p>
            <a:r>
              <a:t>  - Currently supports formats 1, 2, and 3</a:t>
            </a:r>
          </a:p>
          <a:p>
            <a:r>
              <a:t>  - Format 4 not implemented</a:t>
            </a:r>
          </a:p>
          <a:p>
            <a:r>
              <a:t>- **Case Sensitivity**:</a:t>
            </a:r>
          </a:p>
          <a:p>
            <a:r>
              <a:t>  - Mnemonics and symbols are case-sensitive, potentially causing inconsistencies</a:t>
            </a:r>
          </a:p>
          <a:p>
            <a:r>
              <a:t>- **Performance**:</a:t>
            </a:r>
          </a:p>
          <a:p>
            <a:r>
              <a:t>  - Suitable for small to medium-sized programs</a:t>
            </a:r>
          </a:p>
          <a:p>
            <a:r>
              <a:t>  - Performance may degrade with very large assembly programs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/>
          </a:p>
          <a:p>
            <a:r>
              <a:t>1. **Extended Instruction Set**:</a:t>
            </a:r>
          </a:p>
          <a:p>
            <a:r>
              <a:t>   - Add more instructions and assembler directives</a:t>
            </a:r>
          </a:p>
          <a:p>
            <a:r>
              <a:t>2. **Format 4 Support**:</a:t>
            </a:r>
          </a:p>
          <a:p>
            <a:r>
              <a:t>   - Implement support for format 4 instructions, enhancing addressing capabilities</a:t>
            </a:r>
          </a:p>
          <a:p>
            <a:r>
              <a:t>3. **Enhanced Addressing Modes**:</a:t>
            </a:r>
          </a:p>
          <a:p>
            <a:r>
              <a:t>   - Support more complex addressing modes, including relative addressing</a:t>
            </a:r>
          </a:p>
          <a:p>
            <a:r>
              <a:t>4. **Improved Error Handling**:</a:t>
            </a:r>
          </a:p>
          <a:p>
            <a:r>
              <a:t>   - Develop more sophisticated error recovery and reporting mechanisms</a:t>
            </a:r>
          </a:p>
          <a:p>
            <a:r>
              <a:t>5. **Optimization Features**:</a:t>
            </a:r>
          </a:p>
          <a:p>
            <a:r>
              <a:t>   - Introduce code optimization techniques to improve object code efficiency</a:t>
            </a:r>
          </a:p>
          <a:p>
            <a:r>
              <a:t>6. **Graphical User Interface (GUI)**:</a:t>
            </a:r>
          </a:p>
          <a:p>
            <a:r>
              <a:t>   - Develop a user-friendly GUI to enhance interaction and visualization of the assembly process</a:t>
            </a:r>
          </a:p>
          <a:p>
            <a:r>
              <a:t>7. **Cross-Platform Compatibility**:</a:t>
            </a:r>
          </a:p>
          <a:p>
            <a:r>
              <a:t>   - Ensure compatibility across various operating systems and environments</a:t>
            </a:r>
          </a:p>
          <a:p>
            <a:r>
              <a:t>8. **Documentation and Testing**:</a:t>
            </a:r>
          </a:p>
          <a:p>
            <a:r>
              <a:t>   - Expand documentation and implement comprehensive unit tests to ensure reliability and maintainability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/>
          </a:p>
          <a:p>
            <a:r>
              <a:t>- **Importance of Assembler**:</a:t>
            </a:r>
          </a:p>
          <a:p>
            <a:r>
              <a:t>  - Translates assembly language into machine code, facilitating low-level software development</a:t>
            </a:r>
          </a:p>
          <a:p>
            <a:r>
              <a:t>- **Advantages of Two-Pass Assembly**:</a:t>
            </a:r>
          </a:p>
          <a:p>
            <a:r>
              <a:t>  - Ensures completeness of the symbol table and accuracy of object code</a:t>
            </a:r>
          </a:p>
          <a:p>
            <a:r>
              <a:t>- **Choice of Implementation Language**:</a:t>
            </a:r>
          </a:p>
          <a:p>
            <a:r>
              <a:t>  - Python: Flexible and easy to use, suitable for rapid development</a:t>
            </a:r>
          </a:p>
          <a:p>
            <a:r>
              <a:t>  - C: Efficient, suitable for performance-critical applications</a:t>
            </a:r>
          </a:p>
          <a:p>
            <a:r>
              <a:t>- **Future Directions**:</a:t>
            </a:r>
          </a:p>
          <a:p>
            <a:r>
              <a:t>  - Continuous enhancement of features and stability</a:t>
            </a:r>
          </a:p>
          <a:p>
            <a:r>
              <a:t>  - Expansion to support more instructions and addressing modes</a:t>
            </a:r>
          </a:p>
          <a:p>
            <a:r>
              <a:t>- **Summary**:</a:t>
            </a:r>
          </a:p>
          <a:p>
            <a:r>
              <a:t>  - The assembler serves as a foundational tool supporting educational and small-scale applications</a:t>
            </a:r>
          </a:p>
          <a:p>
            <a:r>
              <a:t>  - With ongoing optimization, it can handle more complex assembly programs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**Any Questions?**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Author Information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/>
            </a:pPr>
            <a:r>
              <a:t>Author: [Your Name]</a:t>
            </a:r>
            <a:br/>
            <a:r>
              <a:t>Version: 1.0</a:t>
            </a:r>
            <a:br/>
            <a:r>
              <a:t>Date: 2025-01-08</a:t>
            </a:r>
            <a:br/>
            <a:r>
              <a:t>Contact: your.email@example.com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/>
          </a:p>
          <a:p>
            <a:r>
              <a:t>1. Introduction</a:t>
            </a:r>
          </a:p>
          <a:p>
            <a:r>
              <a:t>2. Features</a:t>
            </a:r>
          </a:p>
          <a:p>
            <a:r>
              <a:t>3. Architecture Overview</a:t>
            </a:r>
          </a:p>
          <a:p>
            <a:r>
              <a:t>4. Data Structures</a:t>
            </a:r>
          </a:p>
          <a:p>
            <a:r>
              <a:t>5. Opcode and Register Mappings</a:t>
            </a:r>
          </a:p>
          <a:p>
            <a:r>
              <a:t>6. Assembly Process</a:t>
            </a:r>
          </a:p>
          <a:p>
            <a:r>
              <a:t>   - Pass 1: Symbol Table Construction</a:t>
            </a:r>
          </a:p>
          <a:p>
            <a:r>
              <a:t>   - Pass 2: Object Code Generation</a:t>
            </a:r>
          </a:p>
          <a:p>
            <a:r>
              <a:t>7. Error Handling</a:t>
            </a:r>
          </a:p>
          <a:p>
            <a:r>
              <a:t>8. Usage Instructions</a:t>
            </a:r>
          </a:p>
          <a:p>
            <a:r>
              <a:t>   - Python Assembler</a:t>
            </a:r>
          </a:p>
          <a:p>
            <a:r>
              <a:t>   - C Assembler</a:t>
            </a:r>
          </a:p>
          <a:p>
            <a:r>
              <a:t>9. Example</a:t>
            </a:r>
          </a:p>
          <a:p>
            <a:r>
              <a:t>10. Limitations</a:t>
            </a:r>
          </a:p>
          <a:p>
            <a:r>
              <a:t>11. Future Enhancements</a:t>
            </a:r>
          </a:p>
          <a:p>
            <a:r>
              <a:t>12.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dirty="0"/>
          </a:p>
          <a:p>
            <a:r>
              <a:rPr dirty="0"/>
              <a:t>- **Purpose**:</a:t>
            </a:r>
          </a:p>
          <a:p>
            <a:r>
              <a:rPr dirty="0"/>
              <a:t>  - Translate assembly language programs into machine code</a:t>
            </a:r>
          </a:p>
          <a:p>
            <a:r>
              <a:rPr dirty="0"/>
              <a:t>  - Support SIC/XE architecture</a:t>
            </a:r>
          </a:p>
          <a:p>
            <a:r>
              <a:rPr dirty="0"/>
              <a:t>- **Implementation Languages**:</a:t>
            </a:r>
          </a:p>
          <a:p>
            <a:r>
              <a:rPr dirty="0"/>
              <a:t>  - Python</a:t>
            </a:r>
          </a:p>
          <a:p>
            <a:r>
              <a:rPr dirty="0"/>
              <a:t>  - C</a:t>
            </a:r>
          </a:p>
          <a:p>
            <a:r>
              <a:rPr dirty="0"/>
              <a:t>- **Key Features**:</a:t>
            </a:r>
          </a:p>
          <a:p>
            <a:r>
              <a:rPr dirty="0"/>
              <a:t>  - Two-Pass Assembly</a:t>
            </a:r>
          </a:p>
          <a:p>
            <a:r>
              <a:rPr dirty="0"/>
              <a:t>  - Symbol Table Management</a:t>
            </a:r>
          </a:p>
          <a:p>
            <a:r>
              <a:rPr dirty="0"/>
              <a:t>  - Object File and List File Generation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/>
          </a:p>
          <a:p>
            <a:r>
              <a:t>- **Two-Pass Assembly**:</a:t>
            </a:r>
          </a:p>
          <a:p>
            <a:r>
              <a:t>  - **Pass 1**: Parses source code, assigns addresses, builds symbol table</a:t>
            </a:r>
          </a:p>
          <a:p>
            <a:r>
              <a:t>  - **Pass 2**: Generates object code</a:t>
            </a:r>
          </a:p>
          <a:p>
            <a:r>
              <a:t>- **Opcode and Register Mapping**:</a:t>
            </a:r>
          </a:p>
          <a:p>
            <a:r>
              <a:t>  - Supports a wide range of mnemonics and register codes</a:t>
            </a:r>
          </a:p>
          <a:p>
            <a:r>
              <a:t>- **Directive Handling**:</a:t>
            </a:r>
          </a:p>
          <a:p>
            <a:r>
              <a:t>  - Processes directives like `START`, `END`, `BYTE`, `WORD`, `RESW`, `RESB`, `ORG`, and `EQU`</a:t>
            </a:r>
          </a:p>
          <a:p>
            <a:r>
              <a:t>- **Object File Generation**:</a:t>
            </a:r>
          </a:p>
          <a:p>
            <a:r>
              <a:t>  - Generates `H` (Header), `T` (Text), and `E` (End) records in SIC/XE format</a:t>
            </a:r>
          </a:p>
          <a:p>
            <a:r>
              <a:t>- **List File Generation**:</a:t>
            </a:r>
          </a:p>
          <a:p>
            <a:r>
              <a:t>  - Creates detailed listing file showing address, label, mnemonic, operand, and object code</a:t>
            </a:r>
          </a:p>
          <a:p>
            <a:r>
              <a:t>- **Error Detection**:</a:t>
            </a:r>
          </a:p>
          <a:p>
            <a:r>
              <a:t>  - Identifies duplicate symbols, undefined symbols, invalid operands, and syntax errors</a:t>
            </a:r>
          </a:p>
          <a:p>
            <a:r>
              <a:t>- **Extensible Design**:</a:t>
            </a:r>
          </a:p>
          <a:p>
            <a:r>
              <a:t>  - Easily extendable to support additional instructions and features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/>
          </a:p>
          <a:p>
            <a:r>
              <a:t>- **Two-Pass Assembly Process**:</a:t>
            </a:r>
          </a:p>
          <a:p>
            <a:r>
              <a:t>  1. **Pass 1**:</a:t>
            </a:r>
          </a:p>
          <a:p>
            <a:r>
              <a:t>     - Parses source code</a:t>
            </a:r>
          </a:p>
          <a:p>
            <a:r>
              <a:t>     - Builds symbol table</a:t>
            </a:r>
          </a:p>
          <a:p>
            <a:r>
              <a:t>     - Assigns addresses</a:t>
            </a:r>
          </a:p>
          <a:p>
            <a:r>
              <a:t>  2. **Pass 2**:</a:t>
            </a:r>
          </a:p>
          <a:p>
            <a:r>
              <a:t>     - Generates object code</a:t>
            </a:r>
          </a:p>
          <a:p>
            <a:r>
              <a:t>     - Constructs object records</a:t>
            </a:r>
          </a:p>
          <a:p>
            <a:r>
              <a:t>- **Data Structures**:</a:t>
            </a:r>
          </a:p>
          <a:p>
            <a:r>
              <a:t>  - Line Structure</a:t>
            </a:r>
          </a:p>
          <a:p>
            <a:r>
              <a:t>  - Symbol Table</a:t>
            </a:r>
          </a:p>
          <a:p>
            <a:r>
              <a:t>  - Opcode Mapping</a:t>
            </a:r>
          </a:p>
          <a:p>
            <a:r>
              <a:t>  - Register Mapping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/>
          </a:p>
          <a:p>
            <a:r>
              <a:t>- **Line Structure**:</a:t>
            </a:r>
          </a:p>
          <a:p>
            <a:r>
              <a:t>  - Address</a:t>
            </a:r>
          </a:p>
          <a:p>
            <a:r>
              <a:t>  - Label</a:t>
            </a:r>
          </a:p>
          <a:p>
            <a:r>
              <a:t>  - Mnemonic</a:t>
            </a:r>
          </a:p>
          <a:p>
            <a:r>
              <a:t>  - Operand</a:t>
            </a:r>
          </a:p>
          <a:p>
            <a:r>
              <a:t>  - Object Code</a:t>
            </a:r>
          </a:p>
          <a:p>
            <a:r>
              <a:t>- **Symbol Table**:</a:t>
            </a:r>
          </a:p>
          <a:p>
            <a:r>
              <a:t>  - Symbol Name</a:t>
            </a:r>
          </a:p>
          <a:p>
            <a:r>
              <a:t>  - Corresponding Address</a:t>
            </a:r>
          </a:p>
          <a:p>
            <a:r>
              <a:t>- **Opcode Mapping**:</a:t>
            </a:r>
          </a:p>
          <a:p>
            <a:r>
              <a:t>  - Mnemonic</a:t>
            </a:r>
          </a:p>
          <a:p>
            <a:r>
              <a:t>  - Opcode</a:t>
            </a:r>
          </a:p>
          <a:p>
            <a:r>
              <a:t>- **Register Mapping**:</a:t>
            </a:r>
          </a:p>
          <a:p>
            <a:r>
              <a:t>  - Register Name</a:t>
            </a:r>
          </a:p>
          <a:p>
            <a:r>
              <a:t>  - Register Code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Opcode and Register Mappings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b="1"/>
            </a:pPr>
            <a:r>
              <a:rPr dirty="0"/>
              <a:t>### Opcode Mapping</a:t>
            </a:r>
          </a:p>
          <a:p>
            <a:pPr algn="l">
              <a:defRPr b="1"/>
            </a:pPr>
            <a:r>
              <a:rPr dirty="0"/>
              <a:t>| Mnemonic | Opcode |</a:t>
            </a:r>
          </a:p>
          <a:p>
            <a:r>
              <a:rPr dirty="0"/>
              <a:t>|----------|--------|</a:t>
            </a:r>
          </a:p>
          <a:p>
            <a:r>
              <a:rPr dirty="0"/>
              <a:t>| LDA | 00 |</a:t>
            </a:r>
          </a:p>
          <a:p>
            <a:r>
              <a:rPr dirty="0"/>
              <a:t>| AND | 40 |</a:t>
            </a:r>
          </a:p>
          <a:p>
            <a:r>
              <a:rPr dirty="0"/>
              <a:t>| ADD | 18 |</a:t>
            </a:r>
          </a:p>
          <a:p>
            <a:r>
              <a:rPr dirty="0"/>
              <a:t>| CLEAR | B4 |</a:t>
            </a:r>
          </a:p>
          <a:p>
            <a:r>
              <a:rPr dirty="0"/>
              <a:t>| RSUB | 4C |</a:t>
            </a:r>
          </a:p>
          <a:p>
            <a:r>
              <a:rPr dirty="0"/>
              <a:t>| ... | ... |</a:t>
            </a:r>
          </a:p>
          <a:p>
            <a:br>
              <a:rPr dirty="0"/>
            </a:br>
            <a:endParaRPr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A6524FE-FF5F-1841-B61B-D3009880FC03}"/>
              </a:ext>
            </a:extLst>
          </p:cNvPr>
          <p:cNvSpPr txBox="1"/>
          <p:nvPr/>
        </p:nvSpPr>
        <p:spPr>
          <a:xfrm>
            <a:off x="3558209" y="1648599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zh-TW" dirty="0"/>
              <a:t>### Register Mapping</a:t>
            </a:r>
          </a:p>
          <a:p>
            <a:pPr algn="l">
              <a:defRPr b="1"/>
            </a:pPr>
            <a:r>
              <a:rPr lang="de-DE" altLang="zh-TW" dirty="0"/>
              <a:t>| Register | Code |</a:t>
            </a:r>
          </a:p>
          <a:p>
            <a:r>
              <a:rPr lang="de-DE" altLang="zh-TW" dirty="0"/>
              <a:t>|----------|------|</a:t>
            </a:r>
          </a:p>
          <a:p>
            <a:r>
              <a:rPr lang="de-DE" altLang="zh-TW" dirty="0"/>
              <a:t>| A | 0 |</a:t>
            </a:r>
          </a:p>
          <a:p>
            <a:r>
              <a:rPr lang="de-DE" altLang="zh-TW" dirty="0"/>
              <a:t>| X | 1 |</a:t>
            </a:r>
          </a:p>
          <a:p>
            <a:r>
              <a:rPr lang="de-DE" altLang="zh-TW" dirty="0"/>
              <a:t>| L | 2 |</a:t>
            </a:r>
          </a:p>
          <a:p>
            <a:r>
              <a:rPr lang="de-DE" altLang="zh-TW" dirty="0"/>
              <a:t>| B | 3 |</a:t>
            </a:r>
          </a:p>
          <a:p>
            <a:r>
              <a:rPr lang="de-DE" altLang="zh-TW" dirty="0"/>
              <a:t>| PC | 8 |</a:t>
            </a:r>
          </a:p>
          <a:p>
            <a:r>
              <a:rPr lang="de-DE" altLang="zh-TW" dirty="0"/>
              <a:t>| SW | 9 |</a:t>
            </a:r>
          </a:p>
          <a:p>
            <a:r>
              <a:rPr lang="de-DE" altLang="zh-TW" dirty="0"/>
              <a:t>| ... | ... |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Assembly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/>
          </a:p>
          <a:p>
            <a:r>
              <a:t>### Pass 1: Symbol Table Construction</a:t>
            </a:r>
          </a:p>
          <a:p>
            <a:r>
              <a:t>- **Objectives**:</a:t>
            </a:r>
          </a:p>
          <a:p>
            <a:r>
              <a:t>  - Parse each line of assembly source code</a:t>
            </a:r>
          </a:p>
          <a:p>
            <a:r>
              <a:t>  - Identify and record labels with corresponding addresses</a:t>
            </a:r>
          </a:p>
          <a:p>
            <a:r>
              <a:t>  - Manage Location Counter (LC)</a:t>
            </a:r>
          </a:p>
          <a:p>
            <a:r>
              <a:t>  - Build Symbol Table</a:t>
            </a:r>
          </a:p>
          <a:p>
            <a:r>
              <a:t>- **Steps**:</a:t>
            </a:r>
          </a:p>
          <a:p>
            <a:r>
              <a:t>  1. Initialize LC based on `START` directive or default to `0000`</a:t>
            </a:r>
          </a:p>
          <a:p>
            <a:r>
              <a:t>  2. Read and parse each source code line</a:t>
            </a:r>
          </a:p>
          <a:p>
            <a:r>
              <a:t>  3. Add labels to Symbol Table</a:t>
            </a:r>
          </a:p>
          <a:p>
            <a:r>
              <a:t>  4. Update LC based on instruction size and directives</a:t>
            </a:r>
          </a:p>
          <a:p>
            <a:r>
              <a:t>  5. Handle directives for memory allocation and address assignments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Assembly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/>
          </a:p>
          <a:p>
            <a:r>
              <a:t>### Pass 2: Object Code Generation</a:t>
            </a:r>
          </a:p>
          <a:p>
            <a:r>
              <a:t>- **Objectives**:</a:t>
            </a:r>
          </a:p>
          <a:p>
            <a:r>
              <a:t>  - Translate mnemonics and operands into machine-readable object code</a:t>
            </a:r>
          </a:p>
          <a:p>
            <a:r>
              <a:t>  - Construct `H`, `T`, and `E` records in object file</a:t>
            </a:r>
          </a:p>
          <a:p>
            <a:r>
              <a:t>  - Resolve symbol addresses using Symbol Table</a:t>
            </a:r>
          </a:p>
          <a:p>
            <a:r>
              <a:t>  - Manage addressing modes (immediate, indirect, indexed)</a:t>
            </a:r>
          </a:p>
          <a:p>
            <a:r>
              <a:t>- **Steps**:</a:t>
            </a:r>
          </a:p>
          <a:p>
            <a:r>
              <a:t>  1. Initialize object code structures</a:t>
            </a:r>
          </a:p>
          <a:p>
            <a:r>
              <a:t>  2. Generate `H` (Header) record with program name, start address, and program length</a:t>
            </a:r>
          </a:p>
          <a:p>
            <a:r>
              <a:t>  3. Generate `T` (Text) records with object codes</a:t>
            </a:r>
          </a:p>
          <a:p>
            <a:r>
              <a:t>  4. Generate `E` (End) record with starting address</a:t>
            </a:r>
          </a:p>
          <a:p>
            <a:r>
              <a:t>  5. Handle special instructions like `RSUB` with fixed object codes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1876</Words>
  <Application>Microsoft Office PowerPoint</Application>
  <PresentationFormat>如螢幕大小 (4:3)</PresentationFormat>
  <Paragraphs>307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Assembler Documentation</vt:lpstr>
      <vt:lpstr>Table of Contents</vt:lpstr>
      <vt:lpstr>Introduction</vt:lpstr>
      <vt:lpstr>Features</vt:lpstr>
      <vt:lpstr>Architecture Overview</vt:lpstr>
      <vt:lpstr>Data Structures</vt:lpstr>
      <vt:lpstr>Opcode and Register Mappings</vt:lpstr>
      <vt:lpstr>Assembly Process</vt:lpstr>
      <vt:lpstr>Assembly Process</vt:lpstr>
      <vt:lpstr>Error Handling</vt:lpstr>
      <vt:lpstr>Usage Instructions</vt:lpstr>
      <vt:lpstr>Example</vt:lpstr>
      <vt:lpstr>Limitations</vt:lpstr>
      <vt:lpstr>Future Enhancements</vt:lpstr>
      <vt:lpstr>Conclusion</vt:lpstr>
      <vt:lpstr>Q&amp;A</vt:lpstr>
      <vt:lpstr>Author Information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阮紹銘 RUAN,SHAO-MING</cp:lastModifiedBy>
  <cp:revision>2</cp:revision>
  <dcterms:created xsi:type="dcterms:W3CDTF">2013-01-27T09:14:16Z</dcterms:created>
  <dcterms:modified xsi:type="dcterms:W3CDTF">2025-01-08T08:35:52Z</dcterms:modified>
  <cp:category/>
</cp:coreProperties>
</file>