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5" r:id="rId3"/>
    <p:sldId id="284" r:id="rId4"/>
    <p:sldId id="277" r:id="rId5"/>
    <p:sldId id="272" r:id="rId6"/>
    <p:sldId id="271" r:id="rId7"/>
    <p:sldId id="259" r:id="rId8"/>
    <p:sldId id="274" r:id="rId9"/>
    <p:sldId id="288" r:id="rId10"/>
    <p:sldId id="276" r:id="rId11"/>
    <p:sldId id="261" r:id="rId12"/>
    <p:sldId id="281" r:id="rId13"/>
    <p:sldId id="293" r:id="rId14"/>
    <p:sldId id="280" r:id="rId15"/>
    <p:sldId id="266" r:id="rId16"/>
    <p:sldId id="268" r:id="rId17"/>
    <p:sldId id="290" r:id="rId18"/>
    <p:sldId id="292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45742" autoAdjust="0"/>
  </p:normalViewPr>
  <p:slideViewPr>
    <p:cSldViewPr>
      <p:cViewPr>
        <p:scale>
          <a:sx n="50" d="100"/>
          <a:sy n="50" d="100"/>
        </p:scale>
        <p:origin x="-26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DB269-8995-49D8-A4B0-9411C7010620}" type="datetimeFigureOut">
              <a:rPr lang="nl-NL" smtClean="0"/>
              <a:t>23-12-2017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72F28-A0EC-48B3-BB0C-3D70CAAE8B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2312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90FB-0058-431C-B3E7-EBBA4B708E40}" type="datetimeFigureOut">
              <a:rPr lang="nl-NL" smtClean="0"/>
              <a:t>23-12-2017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7493F-9CE3-4AD5-8254-4B462DC5112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1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-bl.github.io/GroundForge/index.html?m=-5--%0aB-C-%0a-5-5%0a5-5-;bricks;17;19;0;0&amp;s1=ct%20b1%3Dctptct%20d1%3Dctptct%20A2%3Dctpl%20C2%3Dctpr%20A4%3Dctl%20C4%3Dctr%20D1%3Dctptctt&amp;s2=&amp;s3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kk.nl/techniek/trollengrond.php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lokk.nl/techniek/vlaandersetralie.php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-bl.github.io/GroundForge/index.html?m=B-C-%0a---5%0aC-B-%0a-5--;checker;22;9;1;0&amp;s1=ct%20A2%3Dcttct%20C4%3Dctct&amp;s2=cross%3Dctc%20twist%3Dctc&amp;s3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d-bl/GroundForge/pull/106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#en/n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translate.reference.com/english/dutch" TargetMode="External"/><Relationship Id="rId5" Type="http://schemas.openxmlformats.org/officeDocument/2006/relationships/hyperlink" Target="https://www.collinsdictionary.com/translator" TargetMode="External"/><Relationship Id="rId4" Type="http://schemas.openxmlformats.org/officeDocument/2006/relationships/hyperlink" Target="https://www.bing.com/translator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-bl.github.io/GroundForge/help/Choose-Stitche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Omdat de bomen het bos kunnen verhullen</a:t>
            </a:r>
            <a:r>
              <a:rPr lang="nl-NL" baseline="0" dirty="0" smtClean="0"/>
              <a:t> de belangrijkste functies in vogelvlucht.</a:t>
            </a:r>
          </a:p>
          <a:p>
            <a:endParaRPr lang="nl-NL" baseline="0" dirty="0" smtClean="0"/>
          </a:p>
          <a:p>
            <a:r>
              <a:rPr lang="nl-NL" i="0" dirty="0" smtClean="0"/>
              <a:t>In de marge van de help pagina vind je de link NL om de presentatie na te lezen</a:t>
            </a:r>
          </a:p>
          <a:p>
            <a:endParaRPr lang="nl-NL" i="0" dirty="0" smtClean="0"/>
          </a:p>
          <a:p>
            <a:r>
              <a:rPr lang="nl-NL" i="1" dirty="0" smtClean="0"/>
              <a:t>Vraag en antwoord</a:t>
            </a:r>
          </a:p>
          <a:p>
            <a:endParaRPr lang="nl-NL" i="1" dirty="0" smtClean="0"/>
          </a:p>
          <a:p>
            <a:r>
              <a:rPr lang="nl-NL" i="1" dirty="0" smtClean="0"/>
              <a:t>D-BL = </a:t>
            </a:r>
            <a:r>
              <a:rPr lang="nl-NL" i="1" dirty="0" err="1" smtClean="0"/>
              <a:t>DiBL</a:t>
            </a:r>
            <a:r>
              <a:rPr lang="nl-NL" i="1" dirty="0" smtClean="0"/>
              <a:t>= </a:t>
            </a:r>
            <a:r>
              <a:rPr lang="nl-NL" i="1" u="sng" dirty="0" err="1" smtClean="0"/>
              <a:t>Di</a:t>
            </a:r>
            <a:r>
              <a:rPr lang="nl-NL" i="1" dirty="0" err="1" smtClean="0"/>
              <a:t>agrams</a:t>
            </a:r>
            <a:r>
              <a:rPr lang="nl-NL" i="1" dirty="0" smtClean="0"/>
              <a:t> </a:t>
            </a:r>
            <a:r>
              <a:rPr lang="nl-NL" i="1" dirty="0" err="1" smtClean="0"/>
              <a:t>for</a:t>
            </a:r>
            <a:r>
              <a:rPr lang="nl-NL" i="1" dirty="0" smtClean="0"/>
              <a:t> </a:t>
            </a:r>
            <a:r>
              <a:rPr lang="nl-NL" i="1" u="sng" dirty="0" err="1" smtClean="0"/>
              <a:t>B</a:t>
            </a:r>
            <a:r>
              <a:rPr lang="nl-NL" i="1" dirty="0" err="1" smtClean="0"/>
              <a:t>obbin</a:t>
            </a:r>
            <a:r>
              <a:rPr lang="nl-NL" i="1" dirty="0" smtClean="0"/>
              <a:t> </a:t>
            </a:r>
            <a:r>
              <a:rPr lang="nl-NL" i="1" u="sng" dirty="0" smtClean="0"/>
              <a:t>L</a:t>
            </a:r>
            <a:r>
              <a:rPr lang="nl-NL" i="1" dirty="0" smtClean="0"/>
              <a:t>ace</a:t>
            </a:r>
          </a:p>
          <a:p>
            <a:r>
              <a:rPr lang="nl-NL" i="1" dirty="0" smtClean="0"/>
              <a:t>De gewenste afkorting was al in gebruik</a:t>
            </a:r>
          </a:p>
          <a:p>
            <a:endParaRPr lang="nl-NL" i="1" dirty="0" smtClean="0"/>
          </a:p>
          <a:p>
            <a:r>
              <a:rPr lang="nl-NL" i="1" dirty="0" err="1" smtClean="0"/>
              <a:t>Github</a:t>
            </a:r>
            <a:r>
              <a:rPr lang="nl-NL" i="1" dirty="0" smtClean="0"/>
              <a:t> is een provider om software te publiceren</a:t>
            </a:r>
          </a:p>
          <a:p>
            <a:r>
              <a:rPr lang="nl-NL" i="1" dirty="0" smtClean="0"/>
              <a:t>Ze doen dat gratis als het om open source gaat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 smtClean="0"/>
          </a:p>
          <a:p>
            <a:endParaRPr lang="nl-NL" dirty="0" smtClean="0"/>
          </a:p>
          <a:p>
            <a:endParaRPr lang="nl-NL" i="1" dirty="0" smtClean="0"/>
          </a:p>
          <a:p>
            <a:endParaRPr lang="nl-NL" baseline="0" dirty="0" smtClean="0"/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691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>
                <a:effectLst/>
              </a:rPr>
              <a:t>Onderzoek door </a:t>
            </a:r>
            <a:r>
              <a:rPr lang="nl-NL" baseline="0" dirty="0" err="1" smtClean="0">
                <a:effectLst/>
              </a:rPr>
              <a:t>Veronika</a:t>
            </a:r>
            <a:r>
              <a:rPr lang="nl-NL" baseline="0" dirty="0" smtClean="0">
                <a:effectLst/>
              </a:rPr>
              <a:t> Irvine (CA)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err="1" smtClean="0">
                <a:effectLst/>
              </a:rPr>
              <a:t>GroundForge</a:t>
            </a:r>
            <a:r>
              <a:rPr lang="nl-NL" baseline="0" dirty="0" smtClean="0">
                <a:effectLst/>
              </a:rPr>
              <a:t> maakt de gaten in de schema’s zo rond mogelijk</a:t>
            </a:r>
          </a:p>
          <a:p>
            <a:r>
              <a:rPr lang="nl-NL" dirty="0" smtClean="0"/>
              <a:t>Er kunnen meerdere computer gegenereerde gronden bij een diagram horen</a:t>
            </a:r>
          </a:p>
          <a:p>
            <a:r>
              <a:rPr lang="nl-NL" baseline="0" dirty="0" smtClean="0">
                <a:effectLst/>
              </a:rPr>
              <a:t>Een</a:t>
            </a:r>
            <a:r>
              <a:rPr lang="nl-NL" dirty="0" smtClean="0">
                <a:effectLst/>
              </a:rPr>
              <a:t> animatie in de help pagina’s laat de transformatie van de ene variant naar de andere zien.</a:t>
            </a:r>
            <a:endParaRPr lang="nl-NL" baseline="0" dirty="0" smtClean="0">
              <a:effectLst/>
            </a:endParaRPr>
          </a:p>
          <a:p>
            <a:endParaRPr lang="nl-NL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baseline="0" dirty="0" smtClean="0">
                <a:effectLst/>
              </a:rPr>
              <a:t>Bruggetje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Kiezen</a:t>
            </a:r>
            <a:r>
              <a:rPr lang="nl-NL" dirty="0" smtClean="0">
                <a:effectLst/>
              </a:rPr>
              <a:t> we </a:t>
            </a:r>
            <a:r>
              <a:rPr lang="nl-NL" baseline="0" dirty="0" smtClean="0">
                <a:effectLst/>
              </a:rPr>
              <a:t>de Parijse grond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Dan krijgen we enkele varianten met een vierkast raster</a:t>
            </a: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1" strike="noStrike" baseline="0" dirty="0" smtClean="0">
                <a:effectLst/>
              </a:rPr>
              <a:t>Vraag en antwoord</a:t>
            </a:r>
          </a:p>
          <a:p>
            <a:endParaRPr lang="nl-NL" i="1" strike="noStrike" baseline="0" dirty="0" smtClean="0">
              <a:effectLst/>
            </a:endParaRPr>
          </a:p>
          <a:p>
            <a:r>
              <a:rPr lang="nl-NL" i="1" strike="noStrike" baseline="0" dirty="0" smtClean="0">
                <a:effectLst/>
              </a:rPr>
              <a:t>374 paardiagrammen, gebaseerd op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1" strike="noStrike" baseline="0" dirty="0" smtClean="0">
                <a:effectLst/>
              </a:rPr>
              <a:t>449 computer gegenereerde diagrammen.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Zwarte gegevens worden ingevuld op hoofdpagina waar je slagen kunt kiezen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Downloaden en </a:t>
            </a:r>
            <a:r>
              <a:rPr lang="nl-NL" baseline="0" dirty="0" err="1" smtClean="0">
                <a:effectLst/>
              </a:rPr>
              <a:t>nabewerken</a:t>
            </a:r>
            <a:r>
              <a:rPr lang="nl-NL" baseline="0" dirty="0" smtClean="0">
                <a:effectLst/>
              </a:rPr>
              <a:t> met een SVG </a:t>
            </a:r>
            <a:r>
              <a:rPr lang="nl-NL" baseline="0" dirty="0" err="1" smtClean="0">
                <a:effectLst/>
              </a:rPr>
              <a:t>ecitor</a:t>
            </a:r>
            <a:r>
              <a:rPr lang="nl-NL" baseline="0" dirty="0" smtClean="0">
                <a:effectLst/>
              </a:rPr>
              <a:t>, of natekenen en evt. op een of andere manier vervormen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Voor de gewenste kantbrief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Bruggetje</a:t>
            </a:r>
            <a:r>
              <a:rPr lang="nl-NL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>
                <a:effectLst/>
              </a:rPr>
              <a:t>We zoomen verder in op het uitgelichte rapport van het rechter patroon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79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Kantbrief: wat je geplastificeerd</a:t>
            </a:r>
            <a:r>
              <a:rPr lang="nl-NL" baseline="0" dirty="0" smtClean="0">
                <a:effectLst/>
              </a:rPr>
              <a:t> op je kussen prikt.</a:t>
            </a:r>
            <a:endParaRPr lang="nl-NL" dirty="0" smtClean="0">
              <a:effectLst/>
            </a:endParaRP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Boven wat je</a:t>
            </a:r>
            <a:r>
              <a:rPr lang="nl-NL" baseline="0" dirty="0" smtClean="0">
                <a:effectLst/>
              </a:rPr>
              <a:t> van </a:t>
            </a:r>
            <a:r>
              <a:rPr lang="nl-NL" baseline="0" dirty="0" err="1" smtClean="0">
                <a:effectLst/>
              </a:rPr>
              <a:t>GroundForge</a:t>
            </a:r>
            <a:r>
              <a:rPr lang="nl-NL" baseline="0" dirty="0" smtClean="0">
                <a:effectLst/>
              </a:rPr>
              <a:t> krijgt</a:t>
            </a:r>
          </a:p>
          <a:p>
            <a:r>
              <a:rPr lang="nl-NL" baseline="0" dirty="0" smtClean="0">
                <a:effectLst/>
              </a:rPr>
              <a:t>Onder wat je misschien wilt hebben, of een tussenstap</a:t>
            </a:r>
          </a:p>
          <a:p>
            <a:r>
              <a:rPr lang="nl-NL" baseline="0" dirty="0" smtClean="0">
                <a:effectLst/>
              </a:rPr>
              <a:t>Linksonder </a:t>
            </a:r>
            <a:r>
              <a:rPr lang="nl-NL" baseline="0" dirty="0" smtClean="0">
                <a:effectLst/>
              </a:rPr>
              <a:t>als in: Kant uit Vlaanderen en ‘s Gravenmoer.</a:t>
            </a:r>
          </a:p>
          <a:p>
            <a:endParaRPr lang="nl-NL" baseline="0" dirty="0" smtClean="0">
              <a:effectLst/>
            </a:endParaRPr>
          </a:p>
          <a:p>
            <a:r>
              <a:rPr lang="nl-NL" i="1" baseline="0" dirty="0" smtClean="0">
                <a:effectLst/>
              </a:rPr>
              <a:t>Afbeelding gemaakt met:</a:t>
            </a:r>
          </a:p>
          <a:p>
            <a:endParaRPr lang="nl-NL" i="1" baseline="0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>
                <a:hlinkClick r:id="rId3"/>
              </a:rPr>
              <a:t>https://d-bl.github.io/GroundForge/index.html?m=-5--%0AB-C-%0A-5-5%0A5-5-%3Bbricks%3B17%3B19%3B0%3B0&amp;s1=ct b1%3Dctptct d1%3Dctptct A2%3Dctpl C2%3Dctpr A4%3Dctl C4%3Dctr D1%3Dctptctt&amp;s2=&amp;s3=</a:t>
            </a:r>
            <a:endParaRPr lang="nl-NL" dirty="0" smtClean="0"/>
          </a:p>
          <a:p>
            <a:endParaRPr lang="nl-NL" i="1" baseline="0" dirty="0" smtClean="0">
              <a:effectLst/>
            </a:endParaRPr>
          </a:p>
          <a:p>
            <a:r>
              <a:rPr lang="nl-NL" i="1" baseline="0" dirty="0" err="1" smtClean="0">
                <a:effectLst/>
              </a:rPr>
              <a:t>Brick</a:t>
            </a:r>
            <a:r>
              <a:rPr lang="nl-NL" i="1" baseline="0" dirty="0" smtClean="0">
                <a:effectLst/>
              </a:rPr>
              <a:t> (baksteen)</a:t>
            </a:r>
          </a:p>
          <a:p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-5--</a:t>
            </a:r>
          </a:p>
          <a:p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B-C-</a:t>
            </a:r>
          </a:p>
          <a:p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-5-5</a:t>
            </a:r>
          </a:p>
          <a:p>
            <a:r>
              <a:rPr lang="nl-NL" i="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5-5-</a:t>
            </a:r>
          </a:p>
          <a:p>
            <a:endParaRPr lang="nl-NL" i="1" dirty="0" smtClean="0">
              <a:effectLst/>
            </a:endParaRPr>
          </a:p>
          <a:p>
            <a:r>
              <a:rPr lang="nl-NL" i="1" dirty="0" smtClean="0">
                <a:effectLst/>
              </a:rPr>
              <a:t>Slagen: </a:t>
            </a:r>
            <a:r>
              <a:rPr lang="nl-NL" i="1" dirty="0" err="1" smtClean="0">
                <a:effectLst/>
              </a:rPr>
              <a:t>ct</a:t>
            </a:r>
            <a:r>
              <a:rPr lang="nl-NL" i="1" dirty="0" smtClean="0">
                <a:effectLst/>
              </a:rPr>
              <a:t> </a:t>
            </a:r>
            <a:r>
              <a:rPr lang="nl-NL" i="1" dirty="0" smtClean="0">
                <a:effectLst/>
              </a:rPr>
              <a:t>b1=</a:t>
            </a:r>
            <a:r>
              <a:rPr lang="nl-NL" i="1" dirty="0" err="1" smtClean="0">
                <a:effectLst/>
              </a:rPr>
              <a:t>ctptct</a:t>
            </a:r>
            <a:r>
              <a:rPr lang="nl-NL" i="1" dirty="0" smtClean="0">
                <a:effectLst/>
              </a:rPr>
              <a:t> d1=</a:t>
            </a:r>
            <a:r>
              <a:rPr lang="nl-NL" i="1" dirty="0" err="1" smtClean="0">
                <a:effectLst/>
              </a:rPr>
              <a:t>ctptct</a:t>
            </a:r>
            <a:r>
              <a:rPr lang="nl-NL" i="1" dirty="0" smtClean="0">
                <a:effectLst/>
              </a:rPr>
              <a:t> A2=</a:t>
            </a:r>
            <a:r>
              <a:rPr lang="nl-NL" i="1" dirty="0" err="1" smtClean="0">
                <a:effectLst/>
              </a:rPr>
              <a:t>ctpl</a:t>
            </a:r>
            <a:r>
              <a:rPr lang="nl-NL" i="1" dirty="0" smtClean="0">
                <a:effectLst/>
              </a:rPr>
              <a:t> C2=</a:t>
            </a:r>
            <a:r>
              <a:rPr lang="nl-NL" i="1" dirty="0" err="1" smtClean="0">
                <a:effectLst/>
              </a:rPr>
              <a:t>ctpr</a:t>
            </a:r>
            <a:r>
              <a:rPr lang="nl-NL" i="1" dirty="0" smtClean="0">
                <a:effectLst/>
              </a:rPr>
              <a:t> A4=</a:t>
            </a:r>
            <a:r>
              <a:rPr lang="nl-NL" i="1" dirty="0" err="1" smtClean="0">
                <a:effectLst/>
              </a:rPr>
              <a:t>ctl</a:t>
            </a:r>
            <a:r>
              <a:rPr lang="nl-NL" i="1" dirty="0" smtClean="0">
                <a:effectLst/>
              </a:rPr>
              <a:t> C4=ctr D1=</a:t>
            </a:r>
            <a:r>
              <a:rPr lang="nl-NL" i="1" dirty="0" err="1" smtClean="0">
                <a:effectLst/>
              </a:rPr>
              <a:t>ctptctt</a:t>
            </a:r>
            <a:endParaRPr lang="nl-NL" i="1" dirty="0" smtClean="0">
              <a:effectLst/>
            </a:endParaRPr>
          </a:p>
          <a:p>
            <a:r>
              <a:rPr lang="nl-NL" i="1" dirty="0" smtClean="0">
                <a:effectLst/>
              </a:rPr>
              <a:t>Alle draden zwart, 7 en 10 rood</a:t>
            </a:r>
          </a:p>
          <a:p>
            <a:r>
              <a:rPr lang="nl-NL" i="1" baseline="0" dirty="0" smtClean="0">
                <a:effectLst/>
              </a:rPr>
              <a:t>Probeer ook eens een dubbelle  </a:t>
            </a:r>
            <a:r>
              <a:rPr lang="nl-NL" i="1" baseline="0" dirty="0" err="1" smtClean="0">
                <a:effectLst/>
              </a:rPr>
              <a:t>netslag</a:t>
            </a:r>
            <a:r>
              <a:rPr lang="nl-NL" i="1" baseline="0" dirty="0" smtClean="0">
                <a:effectLst/>
              </a:rPr>
              <a:t> of omkeerslag in het </a:t>
            </a:r>
            <a:r>
              <a:rPr lang="nl-NL" i="1" baseline="0" dirty="0" smtClean="0">
                <a:effectLst/>
              </a:rPr>
              <a:t>midden</a:t>
            </a:r>
          </a:p>
          <a:p>
            <a:r>
              <a:rPr lang="nl-NL" i="1" baseline="0" dirty="0" smtClean="0">
                <a:effectLst/>
              </a:rPr>
              <a:t>C=cross=kruisen, t=twist=draaien, p=pin=speld.</a:t>
            </a:r>
            <a:r>
              <a:rPr lang="nl-NL" i="1" dirty="0" smtClean="0">
                <a:effectLst/>
              </a:rPr>
              <a:t> </a:t>
            </a:r>
            <a:r>
              <a:rPr lang="nl-NL" i="1" baseline="0" dirty="0" smtClean="0">
                <a:effectLst/>
              </a:rPr>
              <a:t>Meestal gaan spelden niet zo goed.</a:t>
            </a:r>
            <a:endParaRPr lang="nl-NL" i="1" baseline="0" dirty="0" smtClean="0">
              <a:effectLst/>
            </a:endParaRPr>
          </a:p>
          <a:p>
            <a:endParaRPr lang="nl-NL" i="1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791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Concept</a:t>
            </a:r>
            <a:r>
              <a:rPr lang="nl-NL" baseline="0" dirty="0" smtClean="0">
                <a:effectLst/>
              </a:rPr>
              <a:t> downloaden voor SVG editor (</a:t>
            </a:r>
            <a:r>
              <a:rPr lang="nl-NL" baseline="0" dirty="0" err="1" smtClean="0">
                <a:effectLst/>
              </a:rPr>
              <a:t>CorelDraw</a:t>
            </a:r>
            <a:r>
              <a:rPr lang="nl-NL" baseline="0" dirty="0" smtClean="0">
                <a:effectLst/>
              </a:rPr>
              <a:t> </a:t>
            </a:r>
            <a:r>
              <a:rPr lang="nl-NL" dirty="0" smtClean="0"/>
              <a:t>💰 </a:t>
            </a:r>
            <a:r>
              <a:rPr lang="nl-NL" baseline="0" dirty="0" smtClean="0">
                <a:effectLst/>
              </a:rPr>
              <a:t>, Adobe Illustrator</a:t>
            </a:r>
            <a:r>
              <a:rPr lang="nl-NL" dirty="0" smtClean="0"/>
              <a:t>💰, </a:t>
            </a:r>
            <a:r>
              <a:rPr lang="nl-NL" baseline="0" dirty="0" err="1" smtClean="0">
                <a:effectLst/>
              </a:rPr>
              <a:t>InkScape</a:t>
            </a:r>
            <a:r>
              <a:rPr lang="nl-NL" baseline="0" dirty="0" smtClean="0">
                <a:effectLst/>
              </a:rPr>
              <a:t>)</a:t>
            </a:r>
            <a:endParaRPr lang="nl-NL" dirty="0" smtClean="0">
              <a:effectLst/>
            </a:endParaRPr>
          </a:p>
          <a:p>
            <a:r>
              <a:rPr lang="nl-NL" dirty="0" err="1" smtClean="0">
                <a:effectLst/>
              </a:rPr>
              <a:t>Knipling</a:t>
            </a:r>
            <a:r>
              <a:rPr lang="nl-NL" dirty="0" smtClean="0">
                <a:effectLst/>
              </a:rPr>
              <a:t>/Lace</a:t>
            </a:r>
            <a:r>
              <a:rPr lang="nl-NL" sz="1400" baseline="30000" dirty="0" smtClean="0">
                <a:effectLst/>
              </a:rPr>
              <a:t>8</a:t>
            </a:r>
            <a:r>
              <a:rPr lang="nl-NL" sz="1400" dirty="0" smtClean="0">
                <a:effectLst/>
              </a:rPr>
              <a:t>/</a:t>
            </a:r>
            <a:r>
              <a:rPr lang="nl-NL" dirty="0" err="1" smtClean="0">
                <a:effectLst/>
              </a:rPr>
              <a:t>Lace</a:t>
            </a:r>
            <a:r>
              <a:rPr lang="nl-NL" sz="1200" baseline="30000" dirty="0" err="1" smtClean="0">
                <a:effectLst/>
              </a:rPr>
              <a:t>X</a:t>
            </a:r>
            <a:r>
              <a:rPr lang="nl-NL" sz="1200" baseline="30000" dirty="0" smtClean="0">
                <a:effectLst/>
              </a:rPr>
              <a:t>-RP</a:t>
            </a:r>
            <a:r>
              <a:rPr lang="nl-NL" dirty="0" smtClean="0">
                <a:effectLst/>
              </a:rPr>
              <a:t> begrijpen de download niet: 1 rapport natekenen</a:t>
            </a:r>
          </a:p>
          <a:p>
            <a:r>
              <a:rPr lang="nl-NL" dirty="0" smtClean="0">
                <a:effectLst/>
              </a:rPr>
              <a:t>Kleuren helpen</a:t>
            </a:r>
            <a:r>
              <a:rPr lang="nl-NL" baseline="0" dirty="0" smtClean="0">
                <a:effectLst/>
              </a:rPr>
              <a:t> meerdere rapporten aan elkaar plakken</a:t>
            </a:r>
          </a:p>
          <a:p>
            <a:endParaRPr lang="nl-NL" dirty="0" smtClean="0"/>
          </a:p>
          <a:p>
            <a:r>
              <a:rPr lang="nl-NL" dirty="0" smtClean="0"/>
              <a:t>Je kunt ook kruispunten verplaatsen.</a:t>
            </a:r>
          </a:p>
          <a:p>
            <a:r>
              <a:rPr lang="nl-NL" dirty="0" smtClean="0">
                <a:effectLst/>
              </a:rPr>
              <a:t>Zelfde kleuren </a:t>
            </a:r>
            <a:r>
              <a:rPr lang="nl-NL" dirty="0" smtClean="0">
                <a:effectLst/>
                <a:sym typeface="Wingdings" panose="05000000000000000000" pitchFamily="2" charset="2"/>
              </a:rPr>
              <a:t> zelfde verplaatsing</a:t>
            </a:r>
            <a:r>
              <a:rPr lang="nl-NL" dirty="0" smtClean="0">
                <a:effectLst/>
              </a:rPr>
              <a:t> </a:t>
            </a:r>
          </a:p>
          <a:p>
            <a:r>
              <a:rPr lang="nl-NL" dirty="0" smtClean="0">
                <a:effectLst/>
              </a:rPr>
              <a:t>Het donkerblauwe bolletje rechtsboven zit ook midden-onder</a:t>
            </a:r>
          </a:p>
          <a:p>
            <a:r>
              <a:rPr lang="nl-NL" dirty="0" smtClean="0">
                <a:effectLst/>
              </a:rPr>
              <a:t> en kan hooguit een half hokje verschuiven.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Met promotieonderzoek alle(?) combinaties tot 4x4 opgezocht</a:t>
            </a:r>
          </a:p>
          <a:p>
            <a:r>
              <a:rPr lang="nl-NL" dirty="0" smtClean="0">
                <a:effectLst/>
                <a:sym typeface="Wingdings" panose="05000000000000000000" pitchFamily="2" charset="2"/>
              </a:rPr>
              <a:t> enkele</a:t>
            </a:r>
            <a:r>
              <a:rPr lang="nl-NL" baseline="0" dirty="0" smtClean="0">
                <a:effectLst/>
              </a:rPr>
              <a:t> </a:t>
            </a:r>
            <a:r>
              <a:rPr lang="nl-NL" dirty="0" smtClean="0"/>
              <a:t>honderden rondgetrokken </a:t>
            </a:r>
            <a:r>
              <a:rPr lang="nl-NL" dirty="0" err="1" smtClean="0"/>
              <a:t>tesselace</a:t>
            </a:r>
            <a:r>
              <a:rPr lang="nl-NL" baseline="0" dirty="0" smtClean="0"/>
              <a:t> </a:t>
            </a:r>
            <a:r>
              <a:rPr lang="nl-NL" dirty="0" smtClean="0"/>
              <a:t>diagrammen</a:t>
            </a:r>
          </a:p>
          <a:p>
            <a:r>
              <a:rPr lang="nl-NL" dirty="0" smtClean="0"/>
              <a:t>5x4: zo veel dat je met een 1 sec per stuk minstens een dag bezig</a:t>
            </a:r>
            <a:r>
              <a:rPr lang="nl-NL" baseline="0" dirty="0" smtClean="0"/>
              <a:t> bent,</a:t>
            </a:r>
          </a:p>
          <a:p>
            <a:r>
              <a:rPr lang="nl-NL" baseline="0" dirty="0" smtClean="0"/>
              <a:t> veel daarvan is meer van bijna hetzelfde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Binche gronden passen niet in 4x4,</a:t>
            </a:r>
            <a:r>
              <a:rPr lang="nl-NL" baseline="0" dirty="0" smtClean="0"/>
              <a:t> d</a:t>
            </a:r>
            <a:r>
              <a:rPr lang="nl-NL" baseline="0" dirty="0" smtClean="0">
                <a:effectLst/>
              </a:rPr>
              <a:t>ie kun je wel zelf maken</a:t>
            </a:r>
          </a:p>
          <a:p>
            <a:r>
              <a:rPr lang="nl-NL" baseline="0" dirty="0" smtClean="0">
                <a:effectLst/>
              </a:rPr>
              <a:t>Spiekbriefje in de handleiding (toegepast in MAE-</a:t>
            </a:r>
            <a:r>
              <a:rPr lang="nl-NL" baseline="0" dirty="0" err="1" smtClean="0">
                <a:effectLst/>
              </a:rPr>
              <a:t>gf</a:t>
            </a:r>
            <a:r>
              <a:rPr lang="nl-NL" baseline="0" dirty="0" smtClean="0">
                <a:effectLst/>
              </a:rPr>
              <a:t> en </a:t>
            </a:r>
            <a:r>
              <a:rPr lang="nl-NL" baseline="0" dirty="0" err="1" smtClean="0">
                <a:effectLst/>
              </a:rPr>
              <a:t>Whiting</a:t>
            </a:r>
            <a:r>
              <a:rPr lang="nl-NL" baseline="0" dirty="0" smtClean="0">
                <a:effectLst/>
              </a:rPr>
              <a:t> index)</a:t>
            </a:r>
          </a:p>
          <a:p>
            <a:endParaRPr lang="nl-NL" baseline="0" dirty="0" smtClean="0">
              <a:effectLst/>
            </a:endParaRPr>
          </a:p>
          <a:p>
            <a:r>
              <a:rPr lang="nl-NL" i="1" baseline="0" dirty="0" smtClean="0">
                <a:effectLst/>
              </a:rPr>
              <a:t>Vraag en antwoord:</a:t>
            </a:r>
            <a:endParaRPr lang="nl-NL" i="1" baseline="0" dirty="0">
              <a:effectLst/>
            </a:endParaRPr>
          </a:p>
          <a:p>
            <a:r>
              <a:rPr lang="nl-NL" i="1" dirty="0" smtClean="0"/>
              <a:t>Horizontale of verticale verbinding zijn één of twee hokjes lang.</a:t>
            </a:r>
          </a:p>
          <a:p>
            <a:r>
              <a:rPr lang="nl-NL" i="1" dirty="0" smtClean="0"/>
              <a:t>Diagonale verbindingen zijn altijd één hokje.</a:t>
            </a:r>
          </a:p>
          <a:p>
            <a:r>
              <a:rPr lang="nl-NL" i="1" dirty="0" smtClean="0"/>
              <a:t>Boven (C) </a:t>
            </a:r>
            <a:r>
              <a:rPr lang="nl-NL" i="1" dirty="0" smtClean="0"/>
              <a:t>en </a:t>
            </a:r>
            <a:r>
              <a:rPr lang="nl-NL" i="1" dirty="0" smtClean="0"/>
              <a:t>(B) is eigenlijk ook nog een (-) nodig</a:t>
            </a:r>
          </a:p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791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 smtClean="0">
              <a:effectLst/>
            </a:endParaRPr>
          </a:p>
          <a:p>
            <a:r>
              <a:rPr lang="nl-NL" b="1" dirty="0" smtClean="0">
                <a:effectLst/>
              </a:rPr>
              <a:t>bruggetje</a:t>
            </a:r>
          </a:p>
          <a:p>
            <a:r>
              <a:rPr lang="nl-NL" dirty="0" smtClean="0">
                <a:effectLst/>
              </a:rPr>
              <a:t>gebruik het dradenschema voor een 2</a:t>
            </a:r>
            <a:r>
              <a:rPr lang="nl-NL" baseline="30000" dirty="0" smtClean="0">
                <a:effectLst/>
              </a:rPr>
              <a:t>e</a:t>
            </a:r>
            <a:r>
              <a:rPr lang="nl-NL" dirty="0" smtClean="0">
                <a:effectLst/>
              </a:rPr>
              <a:t> parenschema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Spelden kunnen</a:t>
            </a:r>
            <a:r>
              <a:rPr lang="nl-NL" baseline="0" dirty="0" smtClean="0">
                <a:effectLst/>
              </a:rPr>
              <a:t> als in een Trollengrond</a:t>
            </a:r>
            <a:r>
              <a:rPr lang="nl-NL" dirty="0" smtClean="0">
                <a:effectLst/>
              </a:rPr>
              <a:t> gestoken worden</a:t>
            </a:r>
          </a:p>
          <a:p>
            <a:r>
              <a:rPr lang="nl-NL" dirty="0" smtClean="0">
                <a:effectLst/>
              </a:rPr>
              <a:t>of als in een </a:t>
            </a:r>
            <a:r>
              <a:rPr lang="nl-NL" dirty="0" err="1" smtClean="0">
                <a:effectLst/>
              </a:rPr>
              <a:t>Vlaanderse</a:t>
            </a:r>
            <a:r>
              <a:rPr lang="nl-NL" dirty="0" smtClean="0">
                <a:effectLst/>
              </a:rPr>
              <a:t> grond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---------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  <a:hlinkClick r:id="rId3"/>
              </a:rPr>
              <a:t>http://www.lokk.nl/techniek/trollengrond.php</a:t>
            </a:r>
            <a:r>
              <a:rPr lang="nl-NL" dirty="0" smtClean="0">
                <a:effectLst/>
              </a:rPr>
              <a:t> </a:t>
            </a:r>
          </a:p>
          <a:p>
            <a:r>
              <a:rPr lang="nl-NL" dirty="0" smtClean="0">
                <a:effectLst/>
                <a:hlinkClick r:id="rId4"/>
              </a:rPr>
              <a:t>http://www.lokk.nl/techniek/vlaandersetralie.php</a:t>
            </a:r>
            <a:r>
              <a:rPr lang="nl-NL" dirty="0" smtClean="0">
                <a:effectLst/>
              </a:rPr>
              <a:t> </a:t>
            </a:r>
          </a:p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De software maakt de gaten zo rond mogelijk. </a:t>
            </a:r>
          </a:p>
          <a:p>
            <a:endParaRPr lang="nl-NL" dirty="0" smtClean="0"/>
          </a:p>
          <a:p>
            <a:r>
              <a:rPr lang="nl-NL" dirty="0" smtClean="0"/>
              <a:t>Met spelden</a:t>
            </a:r>
          </a:p>
          <a:p>
            <a:r>
              <a:rPr lang="nl-NL" dirty="0" smtClean="0"/>
              <a:t> kun je vierkantjes maken</a:t>
            </a:r>
          </a:p>
          <a:p>
            <a:r>
              <a:rPr lang="nl-NL" dirty="0" smtClean="0"/>
              <a:t> of een mix van vierkantjes en rondjes</a:t>
            </a:r>
          </a:p>
          <a:p>
            <a:r>
              <a:rPr lang="nl-NL" baseline="0" dirty="0" smtClean="0"/>
              <a:t> (niet met </a:t>
            </a:r>
            <a:r>
              <a:rPr lang="nl-NL" baseline="0" dirty="0" err="1" smtClean="0"/>
              <a:t>GroundForge</a:t>
            </a:r>
            <a:r>
              <a:rPr lang="nl-NL" baseline="0" dirty="0" smtClean="0"/>
              <a:t>)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Programmeer foutjes kunnen je soms aan het lachen maken</a:t>
            </a:r>
          </a:p>
          <a:p>
            <a:endParaRPr lang="nl-NL" strike="noStrik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222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Volg </a:t>
            </a:r>
            <a:r>
              <a:rPr lang="nl-NL" dirty="0"/>
              <a:t>“issues” in de </a:t>
            </a:r>
            <a:r>
              <a:rPr lang="nl-NL" dirty="0" smtClean="0"/>
              <a:t>help pagina “changes” voor </a:t>
            </a:r>
            <a:r>
              <a:rPr lang="nl-NL" dirty="0"/>
              <a:t>een lijst wensen en bugs</a:t>
            </a:r>
          </a:p>
          <a:p>
            <a:endParaRPr lang="nl-NL" dirty="0"/>
          </a:p>
          <a:p>
            <a:r>
              <a:rPr lang="nl-NL" i="1" dirty="0"/>
              <a:t>Vragen en antwoorden</a:t>
            </a:r>
          </a:p>
          <a:p>
            <a:endParaRPr lang="nl-NL" i="1" dirty="0"/>
          </a:p>
          <a:p>
            <a:r>
              <a:rPr lang="nl-NL" i="1" dirty="0"/>
              <a:t>Icoontjes </a:t>
            </a:r>
            <a:r>
              <a:rPr lang="nl-NL" i="1" dirty="0" smtClean="0"/>
              <a:t>in de voetregel van de hoofdpagina geven </a:t>
            </a:r>
            <a:r>
              <a:rPr lang="nl-NL" i="1" dirty="0"/>
              <a:t>aan hoe geschikt bepaalde browsers en apparaten zijn</a:t>
            </a:r>
          </a:p>
          <a:p>
            <a:endParaRPr lang="nl-NL" i="1" dirty="0"/>
          </a:p>
          <a:p>
            <a:r>
              <a:rPr lang="nl-NL" i="1" dirty="0"/>
              <a:t>Aanraakschermen hebben geen muis voor help-info als je ergens boven zweeft</a:t>
            </a:r>
          </a:p>
          <a:p>
            <a:r>
              <a:rPr lang="nl-NL" i="1" dirty="0"/>
              <a:t>Internet Explorer (11) heeft een bug waardoor je gekke effecten krijgt.</a:t>
            </a:r>
          </a:p>
          <a:p>
            <a:endParaRPr lang="nl-NL" i="1" dirty="0"/>
          </a:p>
          <a:p>
            <a:r>
              <a:rPr lang="nl-NL" i="1" dirty="0"/>
              <a:t>Release </a:t>
            </a:r>
            <a:r>
              <a:rPr lang="nl-NL" i="1" dirty="0" err="1"/>
              <a:t>notes</a:t>
            </a:r>
            <a:r>
              <a:rPr lang="nl-NL" i="1" dirty="0"/>
              <a:t> somt van tijd tot tijd de wijzigingen op</a:t>
            </a:r>
          </a:p>
          <a:p>
            <a:r>
              <a:rPr lang="nl-NL" i="1" dirty="0"/>
              <a:t>Is zelden helemaal bij</a:t>
            </a:r>
          </a:p>
          <a:p>
            <a:endParaRPr lang="nl-NL" strike="sngStrik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22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dirty="0" smtClean="0"/>
              <a:t>Rode draad: draad schema’s uit paar schema’s.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Doel: effect voor contrasterende draden onderzoeken</a:t>
            </a:r>
          </a:p>
          <a:p>
            <a:endParaRPr lang="nl-NL" dirty="0" smtClean="0"/>
          </a:p>
          <a:p>
            <a:r>
              <a:rPr lang="nl-NL" i="1" dirty="0" smtClean="0"/>
              <a:t>Schermafdrukken gemaakt met:</a:t>
            </a:r>
          </a:p>
          <a:p>
            <a:endParaRPr lang="nl-NL" i="1" dirty="0" smtClean="0"/>
          </a:p>
          <a:p>
            <a:r>
              <a:rPr lang="nl-NL" i="1" dirty="0" smtClean="0">
                <a:hlinkClick r:id="rId3"/>
              </a:rPr>
              <a:t>https://d-bl.github.io/GroundForge/index.html?m=B-C-%0A---5%0AC-B-%0A-5--%3Bchecker%3B22%3B9%3B1%3B0&amp;s1=ct%20A2%3Dcttct%20C4%3Dctct&amp;s2=cross%3Dctc%20twist%3Dctc&amp;s3</a:t>
            </a:r>
            <a:r>
              <a:rPr lang="nl-NL" i="1" dirty="0" smtClean="0"/>
              <a:t>= </a:t>
            </a:r>
          </a:p>
          <a:p>
            <a:endParaRPr lang="nl-NL" i="1" dirty="0" smtClean="0"/>
          </a:p>
          <a:p>
            <a:r>
              <a:rPr lang="nl-NL" i="1" dirty="0" smtClean="0"/>
              <a:t>Kleur voor omkeerslag </a:t>
            </a:r>
            <a:r>
              <a:rPr lang="nl-NL" i="1" baseline="0" dirty="0" smtClean="0"/>
              <a:t>nu even vals gespeeld met </a:t>
            </a:r>
            <a:r>
              <a:rPr lang="nl-NL" i="1" baseline="0" dirty="0" err="1" smtClean="0"/>
              <a:t>ctctc</a:t>
            </a:r>
            <a:r>
              <a:rPr lang="nl-NL" i="1" baseline="0" dirty="0" smtClean="0"/>
              <a:t> in de parentekening,</a:t>
            </a:r>
            <a:endParaRPr lang="nl-NL" i="1" dirty="0" smtClean="0"/>
          </a:p>
          <a:p>
            <a:r>
              <a:rPr lang="nl-NL" i="1" dirty="0" smtClean="0"/>
              <a:t> zie </a:t>
            </a:r>
            <a:r>
              <a:rPr lang="nl-NL" i="1" dirty="0" smtClean="0">
                <a:hlinkClick r:id="rId4"/>
              </a:rPr>
              <a:t>https://github.com/d-bl/GroundForge/pull/106</a:t>
            </a:r>
            <a:r>
              <a:rPr lang="nl-NL" i="1" dirty="0" smtClean="0"/>
              <a:t> </a:t>
            </a:r>
          </a:p>
          <a:p>
            <a:endParaRPr lang="nl-NL" i="1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Met het parameterformulier wordt aan de computer verteld hoe het patroon in</a:t>
            </a:r>
            <a:r>
              <a:rPr lang="nl-NL" baseline="0" dirty="0" smtClean="0">
                <a:effectLst/>
              </a:rPr>
              <a:t> elkaar zit.</a:t>
            </a:r>
            <a:endParaRPr lang="nl-NL" dirty="0" smtClean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>
                <a:effectLst/>
              </a:rPr>
              <a:t>Het blauwe i-</a:t>
            </a:r>
            <a:r>
              <a:rPr lang="nl-NL" dirty="0" err="1" smtClean="0">
                <a:effectLst/>
              </a:rPr>
              <a:t>tje</a:t>
            </a:r>
            <a:r>
              <a:rPr lang="nl-NL" dirty="0" smtClean="0">
                <a:effectLst/>
              </a:rPr>
              <a:t> gaat naar de handleiding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>
                <a:effectLst/>
              </a:rPr>
              <a:t>Het zand scheppende mannetje betekent dat het onderdeel soms werkt en soms niet.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>
                <a:effectLst/>
              </a:rPr>
              <a:t>Bij een professor petje is de handleiding noodzakelijk, al is het maar voor een spiekbriefje.</a:t>
            </a:r>
          </a:p>
          <a:p>
            <a:r>
              <a:rPr lang="nl-NL" dirty="0" smtClean="0"/>
              <a:t>Zelf invullen, of laten invullen door</a:t>
            </a:r>
            <a:r>
              <a:rPr lang="nl-NL" baseline="0" dirty="0" smtClean="0"/>
              <a:t> </a:t>
            </a:r>
            <a:r>
              <a:rPr lang="nl-NL" dirty="0" smtClean="0"/>
              <a:t>voorbeelden (</a:t>
            </a:r>
            <a:r>
              <a:rPr lang="nl-NL" dirty="0" err="1" smtClean="0"/>
              <a:t>examples</a:t>
            </a:r>
            <a:r>
              <a:rPr lang="nl-NL" dirty="0" smtClean="0"/>
              <a:t>) onder “get </a:t>
            </a:r>
            <a:r>
              <a:rPr lang="nl-NL" dirty="0" err="1" smtClean="0"/>
              <a:t>started</a:t>
            </a:r>
            <a:r>
              <a:rPr lang="nl-NL" dirty="0" smtClean="0"/>
              <a:t>”.</a:t>
            </a:r>
          </a:p>
          <a:p>
            <a:r>
              <a:rPr lang="nl-NL" dirty="0" smtClean="0"/>
              <a:t>Patroontje uitgezocht? </a:t>
            </a:r>
            <a:r>
              <a:rPr lang="nl-NL" dirty="0" smtClean="0">
                <a:sym typeface="Wingdings" panose="05000000000000000000" pitchFamily="2" charset="2"/>
              </a:rPr>
              <a:t> klik op show</a:t>
            </a:r>
          </a:p>
          <a:p>
            <a:endParaRPr lang="nl-NL" dirty="0" smtClean="0">
              <a:sym typeface="Wingdings" panose="05000000000000000000" pitchFamily="2" charset="2"/>
            </a:endParaRPr>
          </a:p>
          <a:p>
            <a:r>
              <a:rPr lang="nl-NL" i="1" dirty="0" smtClean="0">
                <a:sym typeface="Wingdings" panose="05000000000000000000" pitchFamily="2" charset="2"/>
              </a:rPr>
              <a:t>Vraag en antwoord</a:t>
            </a:r>
          </a:p>
          <a:p>
            <a:endParaRPr lang="nl-NL" i="1" dirty="0" smtClean="0">
              <a:sym typeface="Wingdings" panose="05000000000000000000" pitchFamily="2" charset="2"/>
            </a:endParaRPr>
          </a:p>
          <a:p>
            <a:r>
              <a:rPr lang="nl-NL" i="1" dirty="0" smtClean="0">
                <a:sym typeface="Wingdings" panose="05000000000000000000" pitchFamily="2" charset="2"/>
              </a:rPr>
              <a:t>In het Engels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i="1" dirty="0" smtClean="0">
                <a:sym typeface="Wingdings" panose="05000000000000000000" pitchFamily="2" charset="2"/>
              </a:rPr>
              <a:t>Om een zo breed mogelijk publiek te bereiken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i="1" dirty="0" smtClean="0">
                <a:sym typeface="Wingdings" panose="05000000000000000000" pitchFamily="2" charset="2"/>
              </a:rPr>
              <a:t>Omdat het als samenwerking begon met een Canadese promovendus</a:t>
            </a:r>
          </a:p>
          <a:p>
            <a:endParaRPr lang="nl-NL" i="1" dirty="0" smtClean="0">
              <a:sym typeface="Wingdings" panose="05000000000000000000" pitchFamily="2" charset="2"/>
            </a:endParaRPr>
          </a:p>
          <a:p>
            <a:r>
              <a:rPr lang="nl-NL" i="1" dirty="0" smtClean="0"/>
              <a:t>Vertalers </a:t>
            </a:r>
            <a:r>
              <a:rPr lang="nl-NL" i="1" dirty="0"/>
              <a:t>met allemaal hun eigen koeterwaals en reclamezooi:</a:t>
            </a:r>
          </a:p>
          <a:p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://translate.google.com/#en/nl</a:t>
            </a:r>
            <a:endParaRPr lang="nl-NL" dirty="0"/>
          </a:p>
          <a:p>
            <a:pPr>
              <a:defRPr/>
            </a:pPr>
            <a:r>
              <a:rPr lang="nl-NL" dirty="0">
                <a:hlinkClick r:id="rId4"/>
              </a:rPr>
              <a:t>https://www.bing.com/translator/</a:t>
            </a:r>
            <a:endParaRPr lang="nl-NL" dirty="0"/>
          </a:p>
          <a:p>
            <a:pPr>
              <a:defRPr/>
            </a:pPr>
            <a:r>
              <a:rPr lang="nl-NL" dirty="0">
                <a:hlinkClick r:id="rId5"/>
              </a:rPr>
              <a:t>https://www.collinsdictionary.com/translator</a:t>
            </a:r>
            <a:endParaRPr lang="nl-NL" dirty="0"/>
          </a:p>
          <a:p>
            <a:pPr>
              <a:defRPr/>
            </a:pPr>
            <a:r>
              <a:rPr lang="nl-NL" dirty="0">
                <a:hlinkClick r:id="rId6"/>
              </a:rPr>
              <a:t>http://translate.reference.com/english/dutch</a:t>
            </a:r>
            <a:endParaRPr lang="nl-NL" dirty="0"/>
          </a:p>
          <a:p>
            <a:endParaRPr lang="nl-NL" i="1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i="1" dirty="0"/>
          </a:p>
          <a:p>
            <a:endParaRPr lang="nl-NL" baseline="0" dirty="0" smtClean="0">
              <a:effectLst/>
            </a:endParaRPr>
          </a:p>
          <a:p>
            <a:endParaRPr lang="nl-NL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Rechtsboven een parentekening volgens het boekje. </a:t>
            </a:r>
            <a:r>
              <a:rPr lang="nl-NL" dirty="0" smtClean="0"/>
              <a:t>Links onder </a:t>
            </a:r>
            <a:r>
              <a:rPr lang="nl-NL" baseline="0" dirty="0" smtClean="0"/>
              <a:t>gegenereerd door de </a:t>
            </a:r>
            <a:r>
              <a:rPr lang="nl-NL" baseline="0" dirty="0" err="1" smtClean="0"/>
              <a:t>GroundForge</a:t>
            </a:r>
            <a:r>
              <a:rPr lang="nl-NL" baseline="0" dirty="0" smtClean="0"/>
              <a:t>. De laatste trekt de gaten rond.</a:t>
            </a:r>
          </a:p>
          <a:p>
            <a:endParaRPr lang="nl-NL" baseline="0" dirty="0" smtClean="0">
              <a:effectLst/>
            </a:endParaRPr>
          </a:p>
          <a:p>
            <a:r>
              <a:rPr lang="nl-NL" dirty="0" err="1"/>
              <a:t>GroundForge</a:t>
            </a:r>
            <a:r>
              <a:rPr lang="nl-NL" dirty="0"/>
              <a:t> </a:t>
            </a:r>
            <a:r>
              <a:rPr lang="nl-NL" baseline="0" dirty="0" smtClean="0">
                <a:effectLst/>
              </a:rPr>
              <a:t>zet hooguit één markering bij meerdere draaien.</a:t>
            </a:r>
            <a:r>
              <a:rPr lang="nl-NL" dirty="0" smtClean="0">
                <a:effectLst/>
              </a:rPr>
              <a:t> </a:t>
            </a:r>
            <a:r>
              <a:rPr lang="nl-NL" baseline="0" dirty="0" smtClean="0">
                <a:effectLst/>
              </a:rPr>
              <a:t>Onafhankelijk van de kleur van de slag. </a:t>
            </a:r>
            <a:r>
              <a:rPr lang="nl-NL" dirty="0" smtClean="0"/>
              <a:t>Bij gesloten methode alleen als beide paren meerdere draaien hebben (lastige bug) Aan de kleurcode wordt nog gewerkt.</a:t>
            </a:r>
            <a:endParaRPr lang="nl-NL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/>
              <a:t>De slag die door de muis wordt aangewezen is: linnenslag, keren om de speld linnenslag. A</a:t>
            </a:r>
            <a:r>
              <a:rPr lang="nl-NL" dirty="0" smtClean="0"/>
              <a:t>lles </a:t>
            </a:r>
            <a:r>
              <a:rPr lang="nl-NL" dirty="0"/>
              <a:t>waarvoor je twee paar oppakt, totdat je minstens een van beide weer neerlegt</a:t>
            </a:r>
            <a:r>
              <a:rPr lang="nl-NL" dirty="0" smtClean="0"/>
              <a:t>, wordt </a:t>
            </a:r>
            <a:r>
              <a:rPr lang="nl-NL" dirty="0"/>
              <a:t>door </a:t>
            </a:r>
            <a:r>
              <a:rPr lang="nl-NL" dirty="0" err="1"/>
              <a:t>GroundForge</a:t>
            </a:r>
            <a:r>
              <a:rPr lang="nl-NL" dirty="0"/>
              <a:t> beschouwd een enkele slag.</a:t>
            </a:r>
          </a:p>
          <a:p>
            <a:endParaRPr lang="nl-NL" dirty="0"/>
          </a:p>
          <a:p>
            <a:r>
              <a:rPr lang="nl-NL" b="1" dirty="0" err="1" smtClean="0"/>
              <a:t>Stitches</a:t>
            </a:r>
            <a:r>
              <a:rPr lang="nl-NL" dirty="0" smtClean="0"/>
              <a:t>: invulveld dat de slagen beschrijft</a:t>
            </a:r>
            <a:endParaRPr lang="nl-NL" dirty="0"/>
          </a:p>
          <a:p>
            <a:r>
              <a:rPr lang="nl-NL" dirty="0"/>
              <a:t>De omschrijving van een slag is voor zowel mensen als de computer leesbaar:</a:t>
            </a:r>
          </a:p>
          <a:p>
            <a:r>
              <a:rPr lang="nl-NL" dirty="0"/>
              <a:t>C=cross = kruisen</a:t>
            </a:r>
          </a:p>
          <a:p>
            <a:r>
              <a:rPr lang="nl-NL" dirty="0"/>
              <a:t>T=twist = draaien; l/r=links/rechts draaien</a:t>
            </a:r>
          </a:p>
          <a:p>
            <a:pPr>
              <a:defRPr/>
            </a:pPr>
            <a:endParaRPr lang="nl-NL" dirty="0" smtClean="0"/>
          </a:p>
          <a:p>
            <a:pPr>
              <a:defRPr/>
            </a:pPr>
            <a:r>
              <a:rPr lang="nl-NL" dirty="0" smtClean="0"/>
              <a:t>Per </a:t>
            </a:r>
            <a:r>
              <a:rPr lang="nl-NL" dirty="0"/>
              <a:t>ID een slag kiezen. De eerste slag (linnenslag, </a:t>
            </a:r>
            <a:r>
              <a:rPr lang="nl-NL" dirty="0" err="1"/>
              <a:t>ctc</a:t>
            </a:r>
            <a:r>
              <a:rPr lang="nl-NL" dirty="0"/>
              <a:t>) is de default voor alle slagen die niet expliciet gekozen zijn.</a:t>
            </a:r>
          </a:p>
          <a:p>
            <a:endParaRPr lang="nl-NL" baseline="0" dirty="0" smtClean="0"/>
          </a:p>
          <a:p>
            <a:r>
              <a:rPr lang="nl-NL" b="1" baseline="0" dirty="0" smtClean="0"/>
              <a:t>Bruggetje</a:t>
            </a:r>
          </a:p>
          <a:p>
            <a:r>
              <a:rPr lang="nl-NL" baseline="0" dirty="0" smtClean="0"/>
              <a:t>Volg de link naar de handleiding,</a:t>
            </a:r>
            <a:r>
              <a:rPr lang="nl-NL" dirty="0" smtClean="0"/>
              <a:t> </a:t>
            </a:r>
            <a:r>
              <a:rPr lang="nl-NL" baseline="0" dirty="0" smtClean="0"/>
              <a:t>dan vind je zowel uitleg als een hulpformulier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 smtClean="0">
                <a:effectLst/>
              </a:rPr>
              <a:t>De gekozen slagen worden ingevuld in het “</a:t>
            </a:r>
            <a:r>
              <a:rPr lang="nl-NL" baseline="0" dirty="0" err="1" smtClean="0">
                <a:effectLst/>
              </a:rPr>
              <a:t>stitches</a:t>
            </a:r>
            <a:r>
              <a:rPr lang="nl-NL" baseline="0" dirty="0" smtClean="0">
                <a:effectLst/>
              </a:rPr>
              <a:t>” veld op de vorige dia.</a:t>
            </a:r>
          </a:p>
          <a:p>
            <a:r>
              <a:rPr lang="nl-NL" baseline="0" dirty="0" smtClean="0">
                <a:effectLst/>
              </a:rPr>
              <a:t>Let op: het hele patroon wordt opnieuw ingevuld,</a:t>
            </a:r>
          </a:p>
          <a:p>
            <a:r>
              <a:rPr lang="nl-NL" baseline="0" dirty="0" smtClean="0">
                <a:effectLst/>
              </a:rPr>
              <a:t> dus niet om te variëren op de aangeboden voorbeelden.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Het gekozen patroon bepaalt hoe de rest van het formulier er uit ziet.</a:t>
            </a:r>
          </a:p>
          <a:p>
            <a:endParaRPr lang="nl-NL" dirty="0"/>
          </a:p>
          <a:p>
            <a:r>
              <a:rPr lang="nl-NL" dirty="0"/>
              <a:t>Linker voorbeeld: bekende om-en-om zonder spelden</a:t>
            </a:r>
          </a:p>
          <a:p>
            <a:r>
              <a:rPr lang="nl-NL" dirty="0"/>
              <a:t>Rechter voorbeeld: komt verderop op een verrassende manier terug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Een spiekbriefje laat de code en afbeelding zien van minder triviale (= </a:t>
            </a:r>
            <a:r>
              <a:rPr lang="nl-NL" baseline="0" dirty="0" err="1" smtClean="0">
                <a:effectLst/>
              </a:rPr>
              <a:t>ct</a:t>
            </a:r>
            <a:r>
              <a:rPr lang="nl-NL" baseline="0" dirty="0" smtClean="0">
                <a:effectLst/>
              </a:rPr>
              <a:t>, </a:t>
            </a:r>
            <a:r>
              <a:rPr lang="nl-NL" baseline="0" dirty="0" err="1" smtClean="0">
                <a:effectLst/>
              </a:rPr>
              <a:t>ctc</a:t>
            </a:r>
            <a:r>
              <a:rPr lang="nl-NL" baseline="0" dirty="0" smtClean="0">
                <a:effectLst/>
              </a:rPr>
              <a:t>, </a:t>
            </a:r>
            <a:r>
              <a:rPr lang="nl-NL" baseline="0" dirty="0" err="1" smtClean="0">
                <a:effectLst/>
              </a:rPr>
              <a:t>ctct</a:t>
            </a:r>
            <a:r>
              <a:rPr lang="nl-NL" baseline="0" dirty="0" smtClean="0">
                <a:effectLst/>
              </a:rPr>
              <a:t>) slagen. Die kun je zo kopiëren en plakken.</a:t>
            </a:r>
          </a:p>
          <a:p>
            <a:endParaRPr lang="nl-NL" dirty="0"/>
          </a:p>
          <a:p>
            <a:r>
              <a:rPr lang="nl-NL" i="1" dirty="0">
                <a:sym typeface="Wingdings" panose="05000000000000000000" pitchFamily="2" charset="2"/>
              </a:rPr>
              <a:t>Vraag en antwoord</a:t>
            </a:r>
          </a:p>
          <a:p>
            <a:endParaRPr lang="nl-NL" i="1" dirty="0">
              <a:sym typeface="Wingdings" panose="05000000000000000000" pitchFamily="2" charset="2"/>
            </a:endParaRPr>
          </a:p>
          <a:p>
            <a:r>
              <a:rPr lang="nl-NL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https://d-bl.github.io/GroundForge/help/Choose-Stitches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0" baseline="0" dirty="0" smtClean="0">
                <a:effectLst/>
              </a:rPr>
              <a:t>De velden van het hulpformulier  vormen één baksteen of één schaakveld.</a:t>
            </a:r>
            <a:endParaRPr lang="nl-NL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effectLst/>
              </a:rPr>
              <a:t>Verschillende (groepen) voorbeeld pagina’s (om het parameters-formulier in te vullen)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Elke groep heeft een eigen invalshoek</a:t>
            </a:r>
          </a:p>
          <a:p>
            <a:endParaRPr lang="nl-NL" dirty="0" smtClean="0">
              <a:effectLst/>
            </a:endParaRPr>
          </a:p>
          <a:p>
            <a:r>
              <a:rPr lang="nl-NL" dirty="0" smtClean="0"/>
              <a:t>Droste heeft een paar voorbeelden waarvan al wel slagen zijn ingevuld</a:t>
            </a:r>
            <a:endParaRPr lang="nl-NL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A Lace Guide for Makers and Collectors</a:t>
            </a:r>
            <a:r>
              <a:rPr lang="en-US" dirty="0" smtClean="0"/>
              <a:t> door Gertrude Whiting</a:t>
            </a:r>
          </a:p>
          <a:p>
            <a:r>
              <a:rPr lang="en-US" baseline="0" dirty="0" smtClean="0">
                <a:effectLst/>
              </a:rPr>
              <a:t>Kant </a:t>
            </a:r>
            <a:r>
              <a:rPr lang="en-US" baseline="0" dirty="0" err="1" smtClean="0">
                <a:effectLst/>
              </a:rPr>
              <a:t>gids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voor</a:t>
            </a:r>
            <a:r>
              <a:rPr lang="en-US" baseline="0" dirty="0" smtClean="0">
                <a:effectLst/>
              </a:rPr>
              <a:t> makers en </a:t>
            </a:r>
            <a:r>
              <a:rPr lang="en-US" baseline="0" dirty="0" err="1" smtClean="0">
                <a:effectLst/>
              </a:rPr>
              <a:t>verzamelaars</a:t>
            </a:r>
            <a:r>
              <a:rPr lang="en-US" baseline="0" dirty="0" smtClean="0">
                <a:effectLst/>
              </a:rPr>
              <a:t>.</a:t>
            </a:r>
            <a:endParaRPr lang="nl-NL" baseline="0" dirty="0" smtClean="0">
              <a:effectLst/>
            </a:endParaRP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In diverse online archieven beschikbaar</a:t>
            </a:r>
          </a:p>
          <a:p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Niet alle gronden kunnen met </a:t>
            </a:r>
            <a:r>
              <a:rPr lang="nl-NL" baseline="0" dirty="0" err="1" smtClean="0">
                <a:effectLst/>
              </a:rPr>
              <a:t>GroundForge</a:t>
            </a:r>
            <a:endParaRPr lang="nl-NL" baseline="0" dirty="0" smtClean="0">
              <a:effectLst/>
            </a:endParaRPr>
          </a:p>
          <a:p>
            <a:r>
              <a:rPr lang="nl-NL" baseline="0" dirty="0" smtClean="0">
                <a:effectLst/>
              </a:rPr>
              <a:t>Bijvoorbeeld wegens aanhaken of oneven aantallen draden per slag</a:t>
            </a:r>
          </a:p>
          <a:p>
            <a:endParaRPr lang="nl-NL" baseline="0" dirty="0" smtClean="0">
              <a:effectLst/>
            </a:endParaRPr>
          </a:p>
          <a:p>
            <a:r>
              <a:rPr lang="nl-NL" b="1" baseline="0" dirty="0" smtClean="0">
                <a:effectLst/>
              </a:rPr>
              <a:t>Bruggetje</a:t>
            </a:r>
          </a:p>
          <a:p>
            <a:r>
              <a:rPr lang="nl-NL" baseline="0" dirty="0" smtClean="0">
                <a:effectLst/>
              </a:rPr>
              <a:t>Laten we een blokje onder de </a:t>
            </a:r>
            <a:r>
              <a:rPr lang="nl-NL" baseline="0" dirty="0" smtClean="0">
                <a:effectLst/>
              </a:rPr>
              <a:t>loep </a:t>
            </a:r>
            <a:r>
              <a:rPr lang="nl-NL" baseline="0" dirty="0" smtClean="0">
                <a:effectLst/>
              </a:rPr>
              <a:t>nemen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 smtClean="0">
              <a:effectLst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7493F-9CE3-4AD5-8254-4B462DC5112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06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A075-9761-4F6D-8E62-693B12E2A93F}" type="datetime1">
              <a:rPr lang="nl-NL" smtClean="0"/>
              <a:t>23-12-2017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4422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4BD6-6047-4BE7-A11A-799C5C07C1B9}" type="datetime1">
              <a:rPr lang="nl-NL" smtClean="0"/>
              <a:t>23-12-2017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062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6073-FF99-4CA4-ADF2-53D139284B0F}" type="datetime1">
              <a:rPr lang="nl-NL" smtClean="0"/>
              <a:t>23-12-2017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57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D81E-96EF-4290-8170-748ADAD06D81}" type="datetime1">
              <a:rPr lang="nl-NL" smtClean="0"/>
              <a:t>23-12-2017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72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0608-9111-4307-BDC9-D2BB0906472C}" type="datetime1">
              <a:rPr lang="nl-NL" smtClean="0"/>
              <a:t>23-12-2017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369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E908B-0185-4D61-A5D9-DBFFD136706E}" type="datetime1">
              <a:rPr lang="nl-NL" smtClean="0"/>
              <a:t>23-12-2017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4CBA6-5F96-4BD7-976F-CDF48F991EB6}" type="datetime1">
              <a:rPr lang="nl-NL" smtClean="0"/>
              <a:t>23-12-2017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0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78B4-84FD-4284-B7D0-09A954965A10}" type="datetime1">
              <a:rPr lang="nl-NL" smtClean="0"/>
              <a:t>23-12-2017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8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648B1-A544-4058-8476-7C7A9902FE15}" type="datetime1">
              <a:rPr lang="nl-NL" smtClean="0"/>
              <a:t>23-12-2017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C4CF-B57B-4F53-B350-F1468F1E8012}" type="datetime1">
              <a:rPr lang="nl-NL" smtClean="0"/>
              <a:t>23-12-2017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4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7C30-20C8-4009-AD9C-ED95D216EDC4}" type="datetime1">
              <a:rPr lang="nl-NL" smtClean="0"/>
              <a:t>23-12-2017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58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82795-9F52-4849-A817-AF0180A2A2B3}" type="datetime1">
              <a:rPr lang="nl-NL" smtClean="0"/>
              <a:t>23-12-2017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88224" y="2712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5961-95EC-4D4B-9423-EAE103D81E9E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2" descr="DiBL 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85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0148"/>
            <a:ext cx="298713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728192"/>
          </a:xfrm>
        </p:spPr>
        <p:txBody>
          <a:bodyPr/>
          <a:lstStyle/>
          <a:p>
            <a:r>
              <a:rPr lang="nl-NL" b="1" dirty="0" err="1" smtClean="0"/>
              <a:t>GroundForge</a:t>
            </a:r>
            <a:r>
              <a:rPr lang="nl-NL" b="1" dirty="0" smtClean="0"/>
              <a:t/>
            </a:r>
            <a:br>
              <a:rPr lang="nl-NL" b="1" dirty="0" smtClean="0"/>
            </a:br>
            <a:r>
              <a:rPr lang="nl-NL" b="1" dirty="0" smtClean="0"/>
              <a:t>Introductie</a:t>
            </a:r>
            <a:endParaRPr lang="nl-NL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043608" y="4365104"/>
            <a:ext cx="6728792" cy="1944216"/>
          </a:xfrm>
        </p:spPr>
        <p:txBody>
          <a:bodyPr>
            <a:normAutofit/>
          </a:bodyPr>
          <a:lstStyle/>
          <a:p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Door Joke Pol</a:t>
            </a:r>
            <a:br>
              <a:rPr lang="nl-NL" dirty="0" smtClean="0"/>
            </a:br>
            <a:r>
              <a:rPr lang="nl-NL" dirty="0" smtClean="0"/>
              <a:t>Met medewerking van Marian Tempels</a:t>
            </a:r>
          </a:p>
        </p:txBody>
      </p:sp>
    </p:spTree>
    <p:extLst>
      <p:ext uri="{BB962C8B-B14F-4D97-AF65-F5344CB8AC3E}">
        <p14:creationId xmlns:p14="http://schemas.microsoft.com/office/powerpoint/2010/main" val="30073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Voorbeeld pagina’s: </a:t>
            </a:r>
            <a:r>
              <a:rPr lang="nl-NL" dirty="0" err="1" smtClean="0"/>
              <a:t>Tesselace</a:t>
            </a:r>
            <a:r>
              <a:rPr lang="nl-NL" dirty="0" smtClean="0"/>
              <a:t> Index</a:t>
            </a:r>
          </a:p>
          <a:p>
            <a:r>
              <a:rPr lang="nl-NL" dirty="0" smtClean="0"/>
              <a:t>Tussen resultaat promotieonderzoek</a:t>
            </a:r>
          </a:p>
          <a:p>
            <a:r>
              <a:rPr lang="nl-NL" dirty="0" smtClean="0"/>
              <a:t>honderden rondgetrokken paren schema’s: </a:t>
            </a:r>
            <a:endParaRPr lang="nl-NL" dirty="0"/>
          </a:p>
        </p:txBody>
      </p:sp>
      <p:pic>
        <p:nvPicPr>
          <p:cNvPr id="8205" name="Picture 13" descr="https://raw.githubusercontent.com/wiki/d-bl/GroundForge/tl/1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93" y="3316013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raw.githubusercontent.com/wiki/d-bl/GroundForge/tl/55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16013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raw.githubusercontent.com/wiki/d-bl/GroundForge/tl/4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85" y="4823347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raw.githubusercontent.com/wiki/d-bl/GroundForge/tl/57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07" y="4807784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raw.githubusercontent.com/wiki/d-bl/GroundForge/tl/55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821" y="4807784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raw.githubusercontent.com/wiki/d-bl/GroundForge/tl/37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79" y="3316013"/>
            <a:ext cx="1585098" cy="158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10</a:t>
            </a:fld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3275857" y="3316013"/>
            <a:ext cx="1814300" cy="149177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9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Voorbeeld pagina’s: </a:t>
            </a:r>
            <a:r>
              <a:rPr lang="nl-NL" dirty="0" smtClean="0"/>
              <a:t>Concept kantbrieven</a:t>
            </a:r>
            <a:endParaRPr lang="nl-NL" dirty="0"/>
          </a:p>
          <a:p>
            <a:r>
              <a:rPr lang="nl-NL" dirty="0" smtClean="0"/>
              <a:t>Blauwe </a:t>
            </a:r>
            <a:r>
              <a:rPr lang="nl-NL" dirty="0"/>
              <a:t>link </a:t>
            </a:r>
            <a:r>
              <a:rPr lang="nl-NL" dirty="0" smtClean="0"/>
              <a:t>vult parameter formulier</a:t>
            </a:r>
            <a:br>
              <a:rPr lang="nl-NL" dirty="0" smtClean="0"/>
            </a:br>
            <a:r>
              <a:rPr lang="nl-NL" dirty="0" smtClean="0"/>
              <a:t>met zwarte gegevens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11</a:t>
            </a:fld>
            <a:endParaRPr lang="nl-N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74067"/>
            <a:ext cx="6057900" cy="502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351207"/>
            <a:ext cx="6103620" cy="50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Van concept naar gewenste kantbrief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12</a:t>
            </a:fld>
            <a:endParaRPr lang="nl-N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10713"/>
            <a:ext cx="1791669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94" y="2310713"/>
            <a:ext cx="1703466" cy="182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20" y="2348879"/>
            <a:ext cx="2029526" cy="18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3" y="2272547"/>
            <a:ext cx="1824647" cy="183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81128"/>
            <a:ext cx="1780067" cy="175225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494" y="4488574"/>
            <a:ext cx="6052029" cy="184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Concept onder de loep</a:t>
            </a:r>
            <a:r>
              <a:rPr lang="nl-NL" dirty="0"/>
              <a:t>: </a:t>
            </a:r>
            <a:r>
              <a:rPr lang="nl-NL" dirty="0" smtClean="0"/>
              <a:t>natekenen of</a:t>
            </a:r>
          </a:p>
          <a:p>
            <a:pPr marL="0" indent="0">
              <a:buNone/>
            </a:pPr>
            <a:r>
              <a:rPr lang="nl-NL" dirty="0" smtClean="0"/>
              <a:t>groter dan 4x4 maken</a:t>
            </a:r>
            <a:endParaRPr lang="nl-NL" dirty="0"/>
          </a:p>
          <a:p>
            <a:endParaRPr lang="nl-NL" dirty="0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13</a:t>
            </a:fld>
            <a:endParaRPr lang="nl-NL"/>
          </a:p>
        </p:txBody>
      </p:sp>
      <p:grpSp>
        <p:nvGrpSpPr>
          <p:cNvPr id="5" name="Groep 4"/>
          <p:cNvGrpSpPr/>
          <p:nvPr/>
        </p:nvGrpSpPr>
        <p:grpSpPr>
          <a:xfrm>
            <a:off x="4596826" y="2348878"/>
            <a:ext cx="3935615" cy="3665709"/>
            <a:chOff x="4355976" y="2060848"/>
            <a:chExt cx="4176465" cy="3953740"/>
          </a:xfrm>
        </p:grpSpPr>
        <p:pic>
          <p:nvPicPr>
            <p:cNvPr id="20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060848"/>
              <a:ext cx="4176465" cy="3727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hoek 11"/>
            <p:cNvSpPr/>
            <p:nvPr/>
          </p:nvSpPr>
          <p:spPr>
            <a:xfrm>
              <a:off x="4644008" y="2348879"/>
              <a:ext cx="3600401" cy="3665707"/>
            </a:xfrm>
            <a:prstGeom prst="rect">
              <a:avLst/>
            </a:prstGeom>
            <a:noFill/>
            <a:ln w="508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7" name="Rechte verbindingslijn 16"/>
            <p:cNvCxnSpPr/>
            <p:nvPr/>
          </p:nvCxnSpPr>
          <p:spPr>
            <a:xfrm>
              <a:off x="4644008" y="3212976"/>
              <a:ext cx="3600402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18"/>
            <p:cNvCxnSpPr>
              <a:stCxn id="12" idx="1"/>
              <a:endCxn id="12" idx="3"/>
            </p:cNvCxnSpPr>
            <p:nvPr/>
          </p:nvCxnSpPr>
          <p:spPr>
            <a:xfrm>
              <a:off x="4644008" y="4181733"/>
              <a:ext cx="3600401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19"/>
            <p:cNvCxnSpPr/>
            <p:nvPr/>
          </p:nvCxnSpPr>
          <p:spPr>
            <a:xfrm>
              <a:off x="4644008" y="5080886"/>
              <a:ext cx="3600402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/>
            <p:cNvCxnSpPr/>
            <p:nvPr/>
          </p:nvCxnSpPr>
          <p:spPr>
            <a:xfrm>
              <a:off x="5436097" y="2348879"/>
              <a:ext cx="0" cy="3665707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chte verbindingslijn 23"/>
            <p:cNvCxnSpPr/>
            <p:nvPr/>
          </p:nvCxnSpPr>
          <p:spPr>
            <a:xfrm>
              <a:off x="6546057" y="2348880"/>
              <a:ext cx="0" cy="3665707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/>
            <p:cNvCxnSpPr/>
            <p:nvPr/>
          </p:nvCxnSpPr>
          <p:spPr>
            <a:xfrm>
              <a:off x="7380313" y="2348881"/>
              <a:ext cx="0" cy="3665707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ep 3"/>
          <p:cNvGrpSpPr/>
          <p:nvPr/>
        </p:nvGrpSpPr>
        <p:grpSpPr>
          <a:xfrm>
            <a:off x="354453" y="2784173"/>
            <a:ext cx="3736502" cy="3096344"/>
            <a:chOff x="395536" y="3212976"/>
            <a:chExt cx="3320282" cy="266429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212976"/>
              <a:ext cx="3320282" cy="262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ep 12"/>
            <p:cNvGrpSpPr/>
            <p:nvPr/>
          </p:nvGrpSpPr>
          <p:grpSpPr>
            <a:xfrm>
              <a:off x="1043608" y="3579715"/>
              <a:ext cx="2172561" cy="2297557"/>
              <a:chOff x="4427982" y="2204864"/>
              <a:chExt cx="3972763" cy="3665709"/>
            </a:xfrm>
          </p:grpSpPr>
          <p:sp>
            <p:nvSpPr>
              <p:cNvPr id="18" name="Rechthoek 17"/>
              <p:cNvSpPr/>
              <p:nvPr/>
            </p:nvSpPr>
            <p:spPr>
              <a:xfrm>
                <a:off x="4427984" y="2204864"/>
                <a:ext cx="3972761" cy="3665707"/>
              </a:xfrm>
              <a:prstGeom prst="rect">
                <a:avLst/>
              </a:prstGeom>
              <a:noFill/>
              <a:ln w="5080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cxnSp>
            <p:nvCxnSpPr>
              <p:cNvPr id="22" name="Rechte verbindingslijn 21"/>
              <p:cNvCxnSpPr/>
              <p:nvPr/>
            </p:nvCxnSpPr>
            <p:spPr>
              <a:xfrm>
                <a:off x="4427984" y="3068961"/>
                <a:ext cx="3972761" cy="0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22"/>
              <p:cNvCxnSpPr/>
              <p:nvPr/>
            </p:nvCxnSpPr>
            <p:spPr>
              <a:xfrm>
                <a:off x="4427983" y="4002916"/>
                <a:ext cx="3972761" cy="0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5"/>
              <p:cNvCxnSpPr/>
              <p:nvPr/>
            </p:nvCxnSpPr>
            <p:spPr>
              <a:xfrm>
                <a:off x="4427982" y="4936871"/>
                <a:ext cx="3972761" cy="0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6"/>
              <p:cNvCxnSpPr/>
              <p:nvPr/>
            </p:nvCxnSpPr>
            <p:spPr>
              <a:xfrm>
                <a:off x="5304402" y="2204864"/>
                <a:ext cx="0" cy="3665707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27"/>
              <p:cNvCxnSpPr/>
              <p:nvPr/>
            </p:nvCxnSpPr>
            <p:spPr>
              <a:xfrm>
                <a:off x="6414362" y="2204865"/>
                <a:ext cx="0" cy="3665707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28"/>
              <p:cNvCxnSpPr/>
              <p:nvPr/>
            </p:nvCxnSpPr>
            <p:spPr>
              <a:xfrm>
                <a:off x="7524322" y="2204866"/>
                <a:ext cx="0" cy="3665707"/>
              </a:xfrm>
              <a:prstGeom prst="line">
                <a:avLst/>
              </a:prstGeom>
              <a:ln w="508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jdelijke aanduiding voor inhoud 2"/>
          <p:cNvSpPr txBox="1">
            <a:spLocks/>
          </p:cNvSpPr>
          <p:nvPr/>
        </p:nvSpPr>
        <p:spPr>
          <a:xfrm>
            <a:off x="354453" y="6014588"/>
            <a:ext cx="8484747" cy="8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Cijfers en letters: waar paren vandaan komen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615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14</a:t>
            </a:fld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effectLst/>
              </a:rPr>
              <a:t>Droste effect: </a:t>
            </a:r>
            <a:r>
              <a:rPr lang="nl-NL" dirty="0" smtClean="0"/>
              <a:t>draadschema van 1</a:t>
            </a:r>
            <a:r>
              <a:rPr lang="nl-NL" baseline="30000" dirty="0" smtClean="0"/>
              <a:t>e</a:t>
            </a:r>
            <a:r>
              <a:rPr lang="nl-NL" dirty="0" smtClean="0"/>
              <a:t> paarschema</a:t>
            </a:r>
            <a:endParaRPr lang="nl-NL" dirty="0" smtClean="0">
              <a:effectLst/>
            </a:endParaRPr>
          </a:p>
          <a:p>
            <a:r>
              <a:rPr lang="nl-NL" dirty="0" smtClean="0">
                <a:effectLst/>
              </a:rPr>
              <a:t>Dubbele </a:t>
            </a:r>
            <a:r>
              <a:rPr lang="nl-NL" dirty="0" err="1" smtClean="0">
                <a:effectLst/>
              </a:rPr>
              <a:t>netslag</a:t>
            </a:r>
            <a:r>
              <a:rPr lang="nl-NL" dirty="0" smtClean="0">
                <a:effectLst/>
              </a:rPr>
              <a:t>, diagonaal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356993"/>
            <a:ext cx="36004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3"/>
            <a:ext cx="28384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1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effectLst/>
              </a:rPr>
              <a:t>Droste effect: 2</a:t>
            </a:r>
            <a:r>
              <a:rPr lang="nl-NL" baseline="30000" dirty="0" smtClean="0">
                <a:effectLst/>
              </a:rPr>
              <a:t>e</a:t>
            </a:r>
            <a:r>
              <a:rPr lang="nl-NL" dirty="0" smtClean="0">
                <a:effectLst/>
              </a:rPr>
              <a:t> paren- van 1</a:t>
            </a:r>
            <a:r>
              <a:rPr lang="nl-NL" baseline="30000" dirty="0" smtClean="0">
                <a:effectLst/>
              </a:rPr>
              <a:t>e</a:t>
            </a:r>
            <a:r>
              <a:rPr lang="nl-NL" dirty="0" smtClean="0">
                <a:effectLst/>
              </a:rPr>
              <a:t> draden schema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15</a:t>
            </a:fld>
            <a:endParaRPr lang="nl-NL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55771"/>
            <a:ext cx="3522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455772"/>
            <a:ext cx="41433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45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>
                <a:effectLst/>
              </a:rPr>
              <a:t>Droste effect</a:t>
            </a:r>
            <a:r>
              <a:rPr lang="nl-NL" dirty="0"/>
              <a:t>: </a:t>
            </a:r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paren- van 2</a:t>
            </a:r>
            <a:r>
              <a:rPr lang="nl-NL" baseline="30000" dirty="0" smtClean="0"/>
              <a:t>e</a:t>
            </a:r>
            <a:r>
              <a:rPr lang="nl-NL" dirty="0" smtClean="0"/>
              <a:t> </a:t>
            </a:r>
            <a:r>
              <a:rPr lang="nl-NL" dirty="0"/>
              <a:t>draden </a:t>
            </a:r>
            <a:r>
              <a:rPr lang="nl-NL" dirty="0" smtClean="0"/>
              <a:t>schema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16</a:t>
            </a:fld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168474"/>
            <a:ext cx="3745951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68475"/>
            <a:ext cx="38957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12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effectLst/>
              </a:rPr>
              <a:t>Oeps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programmeer</a:t>
            </a:r>
            <a:endParaRPr lang="nl-NL" dirty="0"/>
          </a:p>
          <a:p>
            <a:pPr marL="0" indent="0">
              <a:buNone/>
            </a:pPr>
            <a:r>
              <a:rPr lang="nl-NL" dirty="0" smtClean="0"/>
              <a:t>foutje</a:t>
            </a:r>
            <a:endParaRPr lang="nl-NL" dirty="0" smtClean="0">
              <a:effectLst/>
            </a:endParaRPr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56792"/>
            <a:ext cx="4819402" cy="457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85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 smtClean="0"/>
          </a:p>
          <a:p>
            <a:r>
              <a:rPr lang="nl-NL" dirty="0" smtClean="0"/>
              <a:t>Deze bug is opgelost</a:t>
            </a:r>
          </a:p>
          <a:p>
            <a:r>
              <a:rPr lang="nl-NL" dirty="0" smtClean="0"/>
              <a:t>Wensen en bekende bugs</a:t>
            </a:r>
          </a:p>
          <a:p>
            <a:pPr marL="0" indent="0">
              <a:buNone/>
            </a:pPr>
            <a:r>
              <a:rPr lang="nl-NL" dirty="0" smtClean="0"/>
              <a:t>                   ↓               </a:t>
            </a:r>
            <a:r>
              <a:rPr lang="nl-NL" dirty="0" smtClean="0">
                <a:sym typeface="Wingdings 3"/>
              </a:rPr>
              <a:t>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56792"/>
            <a:ext cx="204594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18</a:t>
            </a:fld>
            <a:endParaRPr lang="nl-NL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3933056"/>
            <a:ext cx="8123798" cy="22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49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Gekleurde draden</a:t>
            </a:r>
          </a:p>
          <a:p>
            <a:r>
              <a:rPr lang="nl-NL" dirty="0" err="1" smtClean="0"/>
              <a:t>netslag</a:t>
            </a:r>
            <a:endParaRPr lang="nl-NL" dirty="0" smtClean="0"/>
          </a:p>
          <a:p>
            <a:r>
              <a:rPr lang="nl-NL" dirty="0"/>
              <a:t>o</a:t>
            </a:r>
            <a:r>
              <a:rPr lang="nl-NL" dirty="0" smtClean="0"/>
              <a:t>mkeerslag</a:t>
            </a:r>
          </a:p>
          <a:p>
            <a:r>
              <a:rPr lang="nl-NL" dirty="0" smtClean="0"/>
              <a:t>dubbele </a:t>
            </a:r>
            <a:r>
              <a:rPr lang="nl-NL" dirty="0" err="1" smtClean="0"/>
              <a:t>netslag</a:t>
            </a:r>
            <a:endParaRPr lang="nl-NL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03648"/>
            <a:ext cx="4365104" cy="710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67" y="4077072"/>
            <a:ext cx="2348813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61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Fragmenten hoofdpagina:</a:t>
            </a:r>
            <a:endParaRPr lang="nl-NL" dirty="0" smtClean="0">
              <a:effectLst/>
            </a:endParaRPr>
          </a:p>
          <a:p>
            <a:pPr marL="0" indent="0">
              <a:buNone/>
            </a:pP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8" y="2636912"/>
            <a:ext cx="8232164" cy="24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3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8" y="5445224"/>
            <a:ext cx="2790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8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Variëren op voorbeelden</a:t>
            </a:r>
          </a:p>
        </p:txBody>
      </p:sp>
      <p:pic>
        <p:nvPicPr>
          <p:cNvPr id="5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4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2279104"/>
            <a:ext cx="74961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ep 6"/>
          <p:cNvGrpSpPr/>
          <p:nvPr/>
        </p:nvGrpSpPr>
        <p:grpSpPr>
          <a:xfrm>
            <a:off x="539552" y="3858915"/>
            <a:ext cx="3124200" cy="2667000"/>
            <a:chOff x="539552" y="3858915"/>
            <a:chExt cx="3124200" cy="2667000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858915"/>
              <a:ext cx="3124200" cy="2667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8434" name="Picture 2" descr="Arrow, cursor, mouse, pointer icon | Icon search engin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522" y="4725144"/>
              <a:ext cx="467271" cy="467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4</a:t>
            </a:fld>
            <a:endParaRPr lang="nl-N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733256"/>
            <a:ext cx="7576345" cy="792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85" y="593852"/>
            <a:ext cx="1822635" cy="276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1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Mix van slagen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4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5</a:t>
            </a:fld>
            <a:endParaRPr lang="nl-NL"/>
          </a:p>
        </p:txBody>
      </p:sp>
      <p:grpSp>
        <p:nvGrpSpPr>
          <p:cNvPr id="6" name="Groep 5"/>
          <p:cNvGrpSpPr/>
          <p:nvPr/>
        </p:nvGrpSpPr>
        <p:grpSpPr>
          <a:xfrm>
            <a:off x="539551" y="4848359"/>
            <a:ext cx="3542938" cy="1785285"/>
            <a:chOff x="446855" y="4797944"/>
            <a:chExt cx="3542938" cy="1785285"/>
          </a:xfrm>
        </p:grpSpPr>
        <p:sp>
          <p:nvSpPr>
            <p:cNvPr id="16" name="Tijdelijke aanduiding voor inhoud 3"/>
            <p:cNvSpPr txBox="1">
              <a:spLocks/>
            </p:cNvSpPr>
            <p:nvPr/>
          </p:nvSpPr>
          <p:spPr>
            <a:xfrm>
              <a:off x="446855" y="4797944"/>
              <a:ext cx="3542938" cy="178528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85D8A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nl-NL" dirty="0" smtClean="0"/>
                <a:t>Spiekbriefje, </a:t>
              </a:r>
              <a:r>
                <a:rPr lang="nl-NL" dirty="0" err="1" smtClean="0"/>
                <a:t>o.a</a:t>
              </a:r>
              <a:r>
                <a:rPr lang="nl-NL" dirty="0" smtClean="0"/>
                <a:t>: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nl-NL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nl-NL" dirty="0" smtClean="0"/>
            </a:p>
          </p:txBody>
        </p:sp>
        <p:pic>
          <p:nvPicPr>
            <p:cNvPr id="21" name="Picture 4" descr="C:\Users\Falkink\Documents\GitHub\GroundForge.wiki\stitches\ctct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58" y="5464274"/>
              <a:ext cx="706961" cy="824787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5" descr="C:\Users\Falkink\Documents\GitHub\GroundForge.wiki\stitches\clcrclc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770" y="5445223"/>
              <a:ext cx="730526" cy="919050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C:\Users\Falkink\Documents\GitHub\GroundForge.wiki\stitches\crclct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624" y="5449985"/>
              <a:ext cx="848353" cy="895485"/>
            </a:xfrm>
            <a:prstGeom prst="rect">
              <a:avLst/>
            </a:prstGeom>
            <a:noFill/>
            <a:ln>
              <a:solidFill>
                <a:srgbClr val="385D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ijdelijke aanduiding voor inhoud 3"/>
          <p:cNvSpPr txBox="1">
            <a:spLocks/>
          </p:cNvSpPr>
          <p:nvPr/>
        </p:nvSpPr>
        <p:spPr>
          <a:xfrm>
            <a:off x="4716016" y="4838969"/>
            <a:ext cx="3987007" cy="1785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C = cross = kruisen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T = twist = draaien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L = links draaien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R = rechts draaien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29001"/>
            <a:ext cx="4015740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228629"/>
            <a:ext cx="403193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Mix van slagen – patroon eigenschappen</a:t>
            </a:r>
          </a:p>
          <a:p>
            <a:endParaRPr lang="nl-NL" dirty="0" smtClean="0"/>
          </a:p>
          <a:p>
            <a:r>
              <a:rPr lang="nl-NL" dirty="0" smtClean="0"/>
              <a:t>diagonaal ↔ weven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Bakstenen </a:t>
            </a:r>
            <a:r>
              <a:rPr lang="nl-NL" dirty="0"/>
              <a:t>↔ </a:t>
            </a:r>
            <a:r>
              <a:rPr lang="nl-NL" dirty="0" smtClean="0"/>
              <a:t>schaakbord</a:t>
            </a:r>
            <a:br>
              <a:rPr lang="nl-NL" dirty="0" smtClean="0"/>
            </a:br>
            <a:r>
              <a:rPr lang="nl-NL" dirty="0" smtClean="0"/>
              <a:t>(hoe het formulier herhaald wordt)</a:t>
            </a:r>
          </a:p>
        </p:txBody>
      </p:sp>
      <p:pic>
        <p:nvPicPr>
          <p:cNvPr id="5" name="Picture 2" descr="DiB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4" y="260648"/>
            <a:ext cx="12477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6</a:t>
            </a:fld>
            <a:endParaRPr lang="nl-NL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82944"/>
            <a:ext cx="1767840" cy="172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7" y="2271514"/>
            <a:ext cx="16954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156" y="5211276"/>
            <a:ext cx="2110740" cy="12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87" y="5081736"/>
            <a:ext cx="1428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37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>
                <a:effectLst/>
              </a:rPr>
              <a:t>Voorbeeld pagina’s</a:t>
            </a:r>
          </a:p>
          <a:p>
            <a:r>
              <a:rPr lang="nl-NL" dirty="0" smtClean="0"/>
              <a:t>Slagen al ingevuld</a:t>
            </a:r>
          </a:p>
          <a:p>
            <a:pPr lvl="1"/>
            <a:r>
              <a:rPr lang="nl-NL" dirty="0" smtClean="0"/>
              <a:t>MAE-</a:t>
            </a:r>
            <a:r>
              <a:rPr lang="nl-NL" dirty="0" err="1" smtClean="0"/>
              <a:t>gf</a:t>
            </a:r>
            <a:r>
              <a:rPr lang="nl-NL" dirty="0" smtClean="0"/>
              <a:t> </a:t>
            </a:r>
            <a:r>
              <a:rPr lang="nl-NL" dirty="0"/>
              <a:t>(persoonlijke </a:t>
            </a:r>
            <a:r>
              <a:rPr lang="nl-NL" dirty="0" smtClean="0"/>
              <a:t>verzameling)</a:t>
            </a:r>
          </a:p>
          <a:p>
            <a:pPr lvl="1"/>
            <a:r>
              <a:rPr lang="nl-NL" dirty="0" err="1" smtClean="0"/>
              <a:t>Whiting</a:t>
            </a:r>
            <a:r>
              <a:rPr lang="nl-NL" dirty="0" smtClean="0"/>
              <a:t> </a:t>
            </a:r>
            <a:r>
              <a:rPr lang="nl-NL" dirty="0"/>
              <a:t>index </a:t>
            </a:r>
            <a:r>
              <a:rPr lang="nl-NL" dirty="0" smtClean="0"/>
              <a:t>(online boek)</a:t>
            </a:r>
          </a:p>
          <a:p>
            <a:r>
              <a:rPr lang="nl-NL" dirty="0" smtClean="0"/>
              <a:t>Slagen zelf kiezen (</a:t>
            </a:r>
            <a:r>
              <a:rPr lang="nl-NL" strike="sngStrike" dirty="0" smtClean="0"/>
              <a:t>tablet</a:t>
            </a:r>
            <a:r>
              <a:rPr lang="nl-NL" dirty="0" smtClean="0"/>
              <a:t>)</a:t>
            </a:r>
            <a:endParaRPr lang="nl-NL" dirty="0"/>
          </a:p>
          <a:p>
            <a:pPr lvl="1"/>
            <a:r>
              <a:rPr lang="nl-NL" dirty="0" err="1" smtClean="0"/>
              <a:t>Tesselace</a:t>
            </a:r>
            <a:r>
              <a:rPr lang="nl-NL" dirty="0" smtClean="0"/>
              <a:t> index  (computer gegenereerd)</a:t>
            </a:r>
          </a:p>
          <a:p>
            <a:pPr lvl="1"/>
            <a:r>
              <a:rPr lang="nl-NL" dirty="0" smtClean="0"/>
              <a:t>Droste effect (draad schema’s als paar schema’s)</a:t>
            </a:r>
          </a:p>
          <a:p>
            <a:r>
              <a:rPr lang="nl-NL" dirty="0" smtClean="0"/>
              <a:t>Overlap tussen de groepen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1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Voorbeeld pagina’s: </a:t>
            </a:r>
            <a:r>
              <a:rPr lang="nl-NL" dirty="0" err="1" smtClean="0"/>
              <a:t>Whiting</a:t>
            </a:r>
            <a:r>
              <a:rPr lang="nl-NL" dirty="0" smtClean="0"/>
              <a:t> Index</a:t>
            </a:r>
          </a:p>
          <a:p>
            <a:r>
              <a:rPr lang="nl-NL" dirty="0"/>
              <a:t>Index op</a:t>
            </a:r>
            <a:br>
              <a:rPr lang="nl-NL" dirty="0"/>
            </a:br>
            <a:r>
              <a:rPr lang="nl-NL" dirty="0"/>
              <a:t>online boek</a:t>
            </a:r>
          </a:p>
          <a:p>
            <a:r>
              <a:rPr lang="nl-NL" dirty="0" smtClean="0"/>
              <a:t>1920 </a:t>
            </a:r>
            <a:r>
              <a:rPr lang="nl-NL" strike="sngStrike" dirty="0" smtClean="0"/>
              <a:t>©</a:t>
            </a:r>
          </a:p>
          <a:p>
            <a:r>
              <a:rPr lang="nl-NL" dirty="0" smtClean="0"/>
              <a:t>144 gronden</a:t>
            </a:r>
          </a:p>
          <a:p>
            <a:r>
              <a:rPr lang="nl-NL" dirty="0" smtClean="0"/>
              <a:t>Deels uitgewerkt</a:t>
            </a:r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683" y="2471584"/>
            <a:ext cx="4673233" cy="386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09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GroundForge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Voorbeeld pagina’s: </a:t>
            </a:r>
            <a:r>
              <a:rPr lang="nl-NL" dirty="0" err="1" smtClean="0"/>
              <a:t>Whiting</a:t>
            </a:r>
            <a:r>
              <a:rPr lang="nl-NL" dirty="0" smtClean="0"/>
              <a:t> Index</a:t>
            </a:r>
          </a:p>
          <a:p>
            <a:r>
              <a:rPr lang="nl-NL" dirty="0"/>
              <a:t>W → door Jo Edkins (UK) losgeknipte pagina </a:t>
            </a:r>
          </a:p>
          <a:p>
            <a:r>
              <a:rPr lang="nl-NL" dirty="0" smtClean="0"/>
              <a:t>E6 = nummer regel/kolom → diagrammen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18383"/>
            <a:ext cx="6120680" cy="267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5961-95EC-4D4B-9423-EAE103D81E9E}" type="slidenum">
              <a:rPr lang="nl-NL" smtClean="0"/>
              <a:t>9</a:t>
            </a:fld>
            <a:endParaRPr lang="nl-NL"/>
          </a:p>
        </p:txBody>
      </p:sp>
      <p:sp>
        <p:nvSpPr>
          <p:cNvPr id="8" name="Tijdelijke aanduiding voor inhoud 3"/>
          <p:cNvSpPr txBox="1">
            <a:spLocks/>
          </p:cNvSpPr>
          <p:nvPr/>
        </p:nvSpPr>
        <p:spPr>
          <a:xfrm>
            <a:off x="590616" y="5941591"/>
            <a:ext cx="8229600" cy="5606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smtClean="0"/>
              <a:t>Kleuren van draden zelf aan te passen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25" y="332656"/>
            <a:ext cx="14287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5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aDiBL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8791</TotalTime>
  <Words>1412</Words>
  <Application>Microsoft Office PowerPoint</Application>
  <PresentationFormat>Diavoorstelling (4:3)</PresentationFormat>
  <Paragraphs>291</Paragraphs>
  <Slides>18</Slides>
  <Notes>18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19" baseType="lpstr">
      <vt:lpstr>ThemaDiBL</vt:lpstr>
      <vt:lpstr>GroundForge Introductie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  <vt:lpstr>GroundForge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GroundForge</dc:title>
  <dc:creator>X</dc:creator>
  <cp:lastModifiedBy>X</cp:lastModifiedBy>
  <cp:revision>267</cp:revision>
  <dcterms:created xsi:type="dcterms:W3CDTF">2017-09-04T19:24:33Z</dcterms:created>
  <dcterms:modified xsi:type="dcterms:W3CDTF">2017-12-23T08:48:46Z</dcterms:modified>
</cp:coreProperties>
</file>