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57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64"/>
  </p:normalViewPr>
  <p:slideViewPr>
    <p:cSldViewPr snapToGrid="0">
      <p:cViewPr varScale="1">
        <p:scale>
          <a:sx n="110" d="100"/>
          <a:sy n="110" d="100"/>
        </p:scale>
        <p:origin x="-70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7A78DA-9798-3AAB-A9A0-D1F737ACD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1C20FDC-E6AB-63D1-3116-7D7F74D06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211EE1A-4BA1-E646-6367-CC1DC526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2F759D-3D16-DDD0-5097-40EC31C9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003F0D-0452-A24D-8BBF-7A73F45D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1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D7A936-E716-6091-3598-9E95F65D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A12B60F-A10F-75F1-242F-271216965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38829F3-432D-BAA5-ED79-4B4EC60A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CF3E8F-F045-8884-B0D0-0A2972B8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CBD687-796C-CC0B-2394-65C6493E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7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6146F90-46CC-A5F6-EF9E-6C2CFF92B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E1C779B-D976-ED47-73C4-AA63D1B12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585F05-6D97-E428-F9B3-0C6DDC18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5C09DB-C990-D91D-3A5A-ACBF4918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9FCB33-AA3E-1F4A-6283-9E47A2B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BD9EF-DC51-E54D-D9C8-E286C2AE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3E6798-A369-C568-6716-E97797A69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CF73BE-5173-9897-88A4-3995FA74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850C55-0B38-FAEF-CA74-C39A406D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2A69D3-F114-5486-D180-2D06D5CB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7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F0F9F8-E9B6-E31A-4266-4DB6EB97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E2DF220-A526-61C9-7DFF-E621E775F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98408-57D4-9410-2142-908B03D4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73959A-882B-83A9-AA6F-18F05803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F8E6F5-9368-EFD9-36E5-49005A46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921882-C651-1464-A618-FC062341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EC6494-19C5-449C-6420-56B3E168C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6CA3426-3E4B-B685-8646-ED1A2E64E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317E7D-F3F5-8EC5-AE04-CAEF54A7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21AC0E1-9FBA-FCC5-B997-49A6089B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8DB5176-8881-F953-8553-574EF56B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4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B57B97-33E6-9B13-0012-B6D05098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E8FC1A-F6F2-D740-62BB-8D816B6A1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BEE496F-A193-11BA-9A22-6513A4320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5E765E1-C321-8D88-C844-A0CA83E16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12143DA-D9AA-1222-D2DF-41E632CFC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6B4EF04-149F-0738-E9E3-3FDC080A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C371E79-2046-E7C1-9280-7D9E9EE3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41972D1-7717-5441-1F13-DD81794C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5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93AA30-915D-0216-BCF8-6AA72440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177995-43F0-3649-F4DF-3BF0A8A9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FC3FAA6-4617-A3DE-A1CB-CB307B4E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F2EC59C-CF41-7308-4C2B-BCF36528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6C90B3C-350C-0137-BD3A-3CBA5BA9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7DDC67D-34BB-3D5D-763F-58559C9C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B99A7E-0B0D-0A1C-D107-A6B76D26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5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687232-53F6-ED71-7802-164E79BA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DABB48-7A0D-DD6D-B3C5-522694FB5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19381F-B9DF-7265-373C-E5D47088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3647DC3-312C-CA6E-9FEC-27857E90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12E3AD-3A97-0AEB-6190-DCFB5127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E301F95-C11C-C526-6AB1-503DEB54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1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8540EA-9602-614C-9861-297FC909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EF7A3B4-8626-1FCE-EFA3-80F7F2599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6D917C5-6268-0333-58C6-B239A8CF7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F87ACD-B003-DB73-3B17-A7AC9809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DFE4-56D5-AF42-9E0E-A5401194597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5CACA19-65DB-DE9D-6AC9-6F1DAE98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29FBB4B-A479-7313-3D89-28175CD1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1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8073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E57AA13-3766-A102-6414-83B7B998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2B39FD6-0596-0CC7-3C3A-A1B98081B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FD3FCE-E15C-6C0C-248D-D74A7A55F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B1DFE4-56D5-AF42-9E0E-A5401194597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F01E4F-812D-2E3E-5C7D-6194FFD8B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30DDF2-7C55-558A-6084-293EA645C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E59C3A-54BC-CF4C-8BD4-21C9D4995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6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="" xmlns:a16="http://schemas.microsoft.com/office/drawing/2014/main" id="{ECC07320-C2CA-4E29-8481-9D9E143C77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arm Houses Background">
            <a:extLst>
              <a:ext uri="{FF2B5EF4-FFF2-40B4-BE49-F238E27FC236}">
                <a16:creationId xmlns="" xmlns:a16="http://schemas.microsoft.com/office/drawing/2014/main" id="{2C7D8CBA-2D45-D08A-03AC-EF2F237DC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6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="" xmlns:a16="http://schemas.microsoft.com/office/drawing/2014/main" id="{178FB36B-5BFE-42CA-BC60-1115E0D95E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E92C9A-E89F-4A3A-B60C-B3920FE65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U.S. Housing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50BA960-D3E4-56E0-039A-ED907B180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>
            <a:normAutofit/>
          </a:bodyPr>
          <a:lstStyle/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>
                <a:latin typeface="+mj-lt"/>
                <a:ea typeface="+mj-ea"/>
                <a:cs typeface="+mj-cs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10314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9BA8CB1-241E-394B-D8F2-C4DEA90C6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40F9C6-67DE-96C1-D282-58494002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809" y="505282"/>
            <a:ext cx="3858382" cy="545542"/>
          </a:xfrm>
        </p:spPr>
        <p:txBody>
          <a:bodyPr anchor="b">
            <a:normAutofit fontScale="90000"/>
          </a:bodyPr>
          <a:lstStyle/>
          <a:p>
            <a:r>
              <a:rPr lang="en-US" sz="3200" dirty="0"/>
              <a:t>U.S. Home Vacancies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DE8A61-CE29-878C-3781-4C2217DF7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885" y="1701799"/>
            <a:ext cx="3443514" cy="4487333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2000" dirty="0"/>
              <a:t>Many of the homes that are vacant in the U.S. are not available for sale or rent. </a:t>
            </a:r>
          </a:p>
          <a:p>
            <a:r>
              <a:rPr lang="en-US" sz="2000" dirty="0"/>
              <a:t>Home could be attributed to the following: </a:t>
            </a:r>
          </a:p>
          <a:p>
            <a:pPr lvl="1"/>
            <a:r>
              <a:rPr lang="en-US" sz="1600" dirty="0"/>
              <a:t>Unhabitable Homes</a:t>
            </a:r>
          </a:p>
          <a:p>
            <a:pPr lvl="2"/>
            <a:r>
              <a:rPr lang="en-US" sz="1200" dirty="0"/>
              <a:t>In need of Renovation.</a:t>
            </a:r>
          </a:p>
          <a:p>
            <a:pPr lvl="2"/>
            <a:r>
              <a:rPr lang="en-US" sz="1200" dirty="0"/>
              <a:t>Currently being renovated.</a:t>
            </a:r>
          </a:p>
          <a:p>
            <a:pPr lvl="1"/>
            <a:r>
              <a:rPr lang="en-US" sz="1600" dirty="0"/>
              <a:t>Holding for speculative purposes.</a:t>
            </a:r>
          </a:p>
          <a:p>
            <a:pPr lvl="1"/>
            <a:r>
              <a:rPr lang="en-US" sz="1600" dirty="0"/>
              <a:t>Housing currently in development.</a:t>
            </a:r>
          </a:p>
          <a:p>
            <a:pPr lvl="1"/>
            <a:r>
              <a:rPr lang="en-US" sz="1600" dirty="0"/>
              <a:t>Second home/vacation home. </a:t>
            </a:r>
          </a:p>
          <a:p>
            <a:pPr lvl="1"/>
            <a:r>
              <a:rPr lang="en-US" sz="1600" dirty="0" err="1"/>
              <a:t>Etc</a:t>
            </a:r>
            <a:r>
              <a:rPr lang="en-US" sz="1600" dirty="0"/>
              <a:t>…</a:t>
            </a:r>
          </a:p>
          <a:p>
            <a:r>
              <a:rPr lang="en-US" sz="2000" dirty="0"/>
              <a:t>Reducing the number of home vacancies that are not up for sale or rent could help reduce or alleviate some of the housing constraints in the U.S.. </a:t>
            </a:r>
          </a:p>
          <a:p>
            <a:pPr lvl="1"/>
            <a:endParaRPr lang="en-US" sz="1600" dirty="0"/>
          </a:p>
        </p:txBody>
      </p:sp>
      <p:pic>
        <p:nvPicPr>
          <p:cNvPr id="5" name="Picture 4" descr="A graph of a graph with numbers and a bar chart&#10;&#10;Description automatically generated with medium confidence">
            <a:extLst>
              <a:ext uri="{FF2B5EF4-FFF2-40B4-BE49-F238E27FC236}">
                <a16:creationId xmlns="" xmlns:a16="http://schemas.microsoft.com/office/drawing/2014/main" id="{9D8C13F6-7652-C100-B111-B34B1049D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02" y="1701800"/>
            <a:ext cx="7284269" cy="427950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31C49F18-8757-4E87-5C2E-9D6D7B82BA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25C84D91-E5BF-B919-ACEF-4A25262CEE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DD889E38-27CA-E23F-B646-8D7B4BB17D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049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04" y="365125"/>
            <a:ext cx="7556740" cy="122213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Median Home Value</a:t>
            </a:r>
            <a:br>
              <a:rPr lang="en-US" b="1" dirty="0" smtClean="0"/>
            </a:br>
            <a:r>
              <a:rPr lang="en-US" b="1" dirty="0" smtClean="0"/>
              <a:t>Top and Bottom 5 States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4981" y="1587264"/>
            <a:ext cx="4140679" cy="3131040"/>
          </a:xfrm>
        </p:spPr>
        <p:txBody>
          <a:bodyPr>
            <a:normAutofit/>
          </a:bodyPr>
          <a:lstStyle/>
          <a:p>
            <a:r>
              <a:rPr lang="en-US" sz="1200" dirty="0" smtClean="0"/>
              <a:t>Range between highest and </a:t>
            </a:r>
            <a:r>
              <a:rPr lang="en-US" sz="1200" dirty="0" smtClean="0"/>
              <a:t>lowest increased </a:t>
            </a:r>
            <a:r>
              <a:rPr lang="en-US" sz="1200" dirty="0" smtClean="0"/>
              <a:t>by </a:t>
            </a:r>
            <a:r>
              <a:rPr lang="en-US" sz="1200" dirty="0" smtClean="0"/>
              <a:t>191% ($448,730) </a:t>
            </a:r>
            <a:r>
              <a:rPr lang="en-US" sz="1200" dirty="0" smtClean="0"/>
              <a:t>since </a:t>
            </a:r>
            <a:r>
              <a:rPr lang="en-US" sz="1200" dirty="0" smtClean="0"/>
              <a:t>2004</a:t>
            </a:r>
          </a:p>
          <a:p>
            <a:r>
              <a:rPr lang="en-US" sz="1200" dirty="0" smtClean="0"/>
              <a:t>U.S. median increased by 112% ($180,759)</a:t>
            </a:r>
            <a:endParaRPr lang="en-US" sz="1200" dirty="0" smtClean="0"/>
          </a:p>
          <a:p>
            <a:r>
              <a:rPr lang="en-US" sz="1200" dirty="0" smtClean="0"/>
              <a:t>Bottom states are more clustered and have little change</a:t>
            </a:r>
          </a:p>
          <a:p>
            <a:r>
              <a:rPr lang="en-US" sz="1200" dirty="0" smtClean="0"/>
              <a:t>Top states have much greater separation and volatility, with large peaks and valleys</a:t>
            </a:r>
            <a:endParaRPr 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522" y="1587263"/>
            <a:ext cx="6133380" cy="490670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8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04" y="365126"/>
            <a:ext cx="10429336" cy="102663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Linear Regression Models</a:t>
            </a:r>
            <a:br>
              <a:rPr lang="en-US" b="1" dirty="0" smtClean="0"/>
            </a:br>
            <a:r>
              <a:rPr lang="en-US" b="1" dirty="0" smtClean="0"/>
              <a:t>Home Value vs Income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2" y="1693671"/>
            <a:ext cx="9213011" cy="409343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905884" y="1693668"/>
            <a:ext cx="2076207" cy="433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Moderate correlation between home value and income</a:t>
            </a:r>
          </a:p>
          <a:p>
            <a:r>
              <a:rPr lang="en-US" sz="1200" dirty="0" smtClean="0"/>
              <a:t>R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 </a:t>
            </a:r>
            <a:r>
              <a:rPr lang="en-US" sz="1200" b="1" dirty="0" smtClean="0"/>
              <a:t>decreased</a:t>
            </a:r>
            <a:r>
              <a:rPr lang="en-US" sz="1200" dirty="0" smtClean="0"/>
              <a:t> from 0.56 in 2004 to 0.46 in 2023, indicating income has become less reliable as a predictor of home value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65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04" y="365126"/>
            <a:ext cx="10429336" cy="756308"/>
          </a:xfrm>
        </p:spPr>
        <p:txBody>
          <a:bodyPr>
            <a:normAutofit/>
          </a:bodyPr>
          <a:lstStyle/>
          <a:p>
            <a:r>
              <a:rPr lang="en-US" b="1" dirty="0" smtClean="0"/>
              <a:t>Home Affordability 2004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0680" y="5589917"/>
            <a:ext cx="10139153" cy="11300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Affordability = </a:t>
            </a:r>
          </a:p>
          <a:p>
            <a:endParaRPr lang="en-US" sz="1200" dirty="0"/>
          </a:p>
          <a:p>
            <a:r>
              <a:rPr lang="en-US" sz="1200" dirty="0"/>
              <a:t>Top 5 states are predominantly rural. Bottom 5 (except Hawaii) have large urban </a:t>
            </a:r>
            <a:r>
              <a:rPr lang="en-US" sz="1200" dirty="0" smtClean="0"/>
              <a:t>areas.</a:t>
            </a:r>
            <a:endParaRPr lang="en-US" sz="1200" dirty="0"/>
          </a:p>
          <a:p>
            <a:r>
              <a:rPr lang="en-US" sz="1200" dirty="0"/>
              <a:t>Oklahoma is the most affordable, California the </a:t>
            </a:r>
            <a:r>
              <a:rPr lang="en-US" sz="1200" dirty="0" smtClean="0"/>
              <a:t>least.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6962" y="1063939"/>
            <a:ext cx="10197191" cy="437022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49036" y="5434165"/>
            <a:ext cx="2323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Median Household Income</a:t>
            </a:r>
            <a:endParaRPr 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104458" y="566276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Median Home Value</a:t>
            </a:r>
            <a:endParaRPr lang="en-US" sz="1200" b="1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849036" y="5693912"/>
            <a:ext cx="2362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8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04" y="365126"/>
            <a:ext cx="10429336" cy="756308"/>
          </a:xfrm>
        </p:spPr>
        <p:txBody>
          <a:bodyPr>
            <a:normAutofit/>
          </a:bodyPr>
          <a:lstStyle/>
          <a:p>
            <a:r>
              <a:rPr lang="en-US" b="1" dirty="0" smtClean="0"/>
              <a:t>Home Affordability 2023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0681" y="5589917"/>
            <a:ext cx="5069576" cy="11300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Overall, affordability has decreased compared to 2004</a:t>
            </a:r>
          </a:p>
          <a:p>
            <a:r>
              <a:rPr lang="en-US" sz="1200" dirty="0"/>
              <a:t>Kansas is most affordable.  Oklahoma no longer in the Top 5.</a:t>
            </a:r>
          </a:p>
          <a:p>
            <a:r>
              <a:rPr lang="en-US" sz="1200" dirty="0"/>
              <a:t>Illinois is 5</a:t>
            </a:r>
            <a:r>
              <a:rPr lang="en-US" sz="1200" baseline="30000" dirty="0"/>
              <a:t>th</a:t>
            </a:r>
            <a:r>
              <a:rPr lang="en-US" sz="1200" dirty="0"/>
              <a:t> most affordable, despite having the 3</a:t>
            </a:r>
            <a:r>
              <a:rPr lang="en-US" sz="1200" baseline="30000" dirty="0"/>
              <a:t>rd</a:t>
            </a:r>
            <a:r>
              <a:rPr lang="en-US" sz="1200" dirty="0"/>
              <a:t> largest U.S. city (Chicago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6962" y="1063939"/>
            <a:ext cx="10197191" cy="437022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110257" y="5589917"/>
            <a:ext cx="5069576" cy="1130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Hawaii </a:t>
            </a:r>
            <a:r>
              <a:rPr lang="en-US" sz="1200" dirty="0"/>
              <a:t>is least affordable, overtaking </a:t>
            </a:r>
            <a:r>
              <a:rPr lang="en-US" sz="1200" dirty="0" smtClean="0"/>
              <a:t>California</a:t>
            </a:r>
          </a:p>
          <a:p>
            <a:r>
              <a:rPr lang="en-US" sz="1200" dirty="0" smtClean="0"/>
              <a:t>But California </a:t>
            </a:r>
            <a:r>
              <a:rPr lang="en-US" sz="1200" dirty="0"/>
              <a:t>is </a:t>
            </a:r>
            <a:r>
              <a:rPr lang="en-US" sz="1200" dirty="0" smtClean="0"/>
              <a:t>less </a:t>
            </a:r>
            <a:r>
              <a:rPr lang="en-US" sz="1200" dirty="0"/>
              <a:t>affordable than in </a:t>
            </a:r>
            <a:r>
              <a:rPr lang="en-US" sz="1200" dirty="0" smtClean="0"/>
              <a:t>2004</a:t>
            </a:r>
            <a:endParaRPr lang="en-US" sz="1200" dirty="0"/>
          </a:p>
          <a:p>
            <a:r>
              <a:rPr lang="en-US" sz="1200" dirty="0"/>
              <a:t>Idaho is 3</a:t>
            </a:r>
            <a:r>
              <a:rPr lang="en-US" sz="1200" baseline="30000" dirty="0"/>
              <a:t>rd</a:t>
            </a:r>
            <a:r>
              <a:rPr lang="en-US" sz="1200" dirty="0"/>
              <a:t> least affordable</a:t>
            </a:r>
          </a:p>
        </p:txBody>
      </p:sp>
    </p:spTree>
    <p:extLst>
      <p:ext uri="{BB962C8B-B14F-4D97-AF65-F5344CB8AC3E}">
        <p14:creationId xmlns:p14="http://schemas.microsoft.com/office/powerpoint/2010/main" val="15096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04" y="365126"/>
            <a:ext cx="10429336" cy="97196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Home Affordability</a:t>
            </a:r>
            <a:br>
              <a:rPr lang="en-US" b="1" dirty="0" smtClean="0"/>
            </a:br>
            <a:r>
              <a:rPr lang="en-US" b="1" dirty="0" smtClean="0"/>
              <a:t>Percentage Change 2004-2023</a:t>
            </a:r>
            <a:endParaRPr lang="en-US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5224" y="2553419"/>
            <a:ext cx="3638512" cy="4166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Most states have decreased in affordability (red</a:t>
            </a:r>
            <a:r>
              <a:rPr lang="en-US" sz="1200" dirty="0" smtClean="0"/>
              <a:t>). Few have increased (green).</a:t>
            </a:r>
            <a:endParaRPr lang="en-US" sz="1200" dirty="0"/>
          </a:p>
          <a:p>
            <a:r>
              <a:rPr lang="en-US" sz="1200" dirty="0"/>
              <a:t>Largest </a:t>
            </a:r>
            <a:r>
              <a:rPr lang="en-US" sz="1200" dirty="0" smtClean="0"/>
              <a:t>increase: </a:t>
            </a:r>
            <a:r>
              <a:rPr lang="en-US" sz="1200" dirty="0"/>
              <a:t>Illinois (+34%)</a:t>
            </a:r>
          </a:p>
          <a:p>
            <a:r>
              <a:rPr lang="en-US" sz="1200" dirty="0"/>
              <a:t>Largest </a:t>
            </a:r>
            <a:r>
              <a:rPr lang="en-US" sz="1200" dirty="0" smtClean="0"/>
              <a:t>decrease: </a:t>
            </a:r>
            <a:r>
              <a:rPr lang="en-US" sz="1200" dirty="0"/>
              <a:t>Idaho (-50%)</a:t>
            </a:r>
          </a:p>
          <a:p>
            <a:r>
              <a:rPr lang="en-US" sz="1200" b="1" dirty="0"/>
              <a:t>Note</a:t>
            </a:r>
            <a:r>
              <a:rPr lang="en-US" sz="1200" dirty="0"/>
              <a:t>: </a:t>
            </a:r>
            <a:r>
              <a:rPr lang="en-US" sz="1200" dirty="0" smtClean="0"/>
              <a:t>No Home Value </a:t>
            </a:r>
            <a:r>
              <a:rPr lang="en-US" sz="1200" dirty="0"/>
              <a:t>data for Montana and North Dakota in 2004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36" y="1470643"/>
            <a:ext cx="7782860" cy="5084967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E2DF987-BC38-7179-C2AE-6542D60DD9EC}"/>
              </a:ext>
            </a:extLst>
          </p:cNvPr>
          <p:cNvSpPr txBox="1"/>
          <p:nvPr/>
        </p:nvSpPr>
        <p:spPr>
          <a:xfrm>
            <a:off x="349470" y="204907"/>
            <a:ext cx="113281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New Home Listings Averages (2004-2024)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59BB3C4-21A2-BBBE-388F-3975A3F33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64" y="4597378"/>
            <a:ext cx="3086100" cy="1790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E720D36-11DA-4A5A-4E7C-235C7B0E2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64" y="1714109"/>
            <a:ext cx="3086100" cy="19023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F704A29-F651-2CC1-7C46-06B9FFE13816}"/>
              </a:ext>
            </a:extLst>
          </p:cNvPr>
          <p:cNvSpPr txBox="1"/>
          <p:nvPr/>
        </p:nvSpPr>
        <p:spPr>
          <a:xfrm>
            <a:off x="577464" y="1282125"/>
            <a:ext cx="170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 States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1D8B2DD-E472-6FD4-99FB-C1713293F6ED}"/>
              </a:ext>
            </a:extLst>
          </p:cNvPr>
          <p:cNvSpPr txBox="1"/>
          <p:nvPr/>
        </p:nvSpPr>
        <p:spPr>
          <a:xfrm>
            <a:off x="577464" y="4147127"/>
            <a:ext cx="210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5 States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7E6D9A7-D25D-5321-BEAE-ED5BDA5A9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130" y="802283"/>
            <a:ext cx="7772400" cy="585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CB7378-C33E-A70A-43ED-C053BE30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 fontScale="90000"/>
          </a:bodyPr>
          <a:lstStyle/>
          <a:p>
            <a:r>
              <a:rPr lang="en-US" sz="3200" dirty="0"/>
              <a:t>U.S. Population vs New Home Listings (2016 - 2024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4D3CA9-B310-217D-337E-180C57ED9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000" dirty="0"/>
              <a:t>The compounded annual growth rate for the U.S. Population was 6.03% between 2016 and 2024</a:t>
            </a:r>
          </a:p>
          <a:p>
            <a:r>
              <a:rPr lang="en-US" sz="2000" dirty="0"/>
              <a:t>The compounded annual growth rate for New Home Listings Between 2016 and 2024 was -0.95%.</a:t>
            </a:r>
          </a:p>
          <a:p>
            <a:r>
              <a:rPr lang="en-US" sz="2000" dirty="0"/>
              <a:t>The U.S. Population growth rate out paced new home listings by 6.98% (Difference Between the two growth rates)</a:t>
            </a:r>
          </a:p>
        </p:txBody>
      </p:sp>
      <p:pic>
        <p:nvPicPr>
          <p:cNvPr id="4" name="Picture 3" descr="A graph with blue and orange lines&#10;&#10;Description automatically generated">
            <a:extLst>
              <a:ext uri="{FF2B5EF4-FFF2-40B4-BE49-F238E27FC236}">
                <a16:creationId xmlns="" xmlns:a16="http://schemas.microsoft.com/office/drawing/2014/main" id="{B0178C93-AEFC-5CC3-1377-6DFC6B55C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893890"/>
            <a:ext cx="6389346" cy="507952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6258F736-B256-8039-9DC6-F4E49A5C5A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10B4520A-996E-330C-99DA-69CA4D89E9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EC8FA945-E356-695F-18D6-CAD4EF34FE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105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058A14AF-9FB5-4CC7-BA35-E8E85D3ED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8043F5-7A39-F1F3-F928-552CAA31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800" dirty="0"/>
              <a:t>U.S. Housing Inventory (By New Home Listings)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A9A4357-BD1D-4622-A4FE-766E6AB8DE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659831F-0D9A-4C63-9EBB-8435B85A44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numbers and points&#10;&#10;Description automatically generated">
            <a:extLst>
              <a:ext uri="{FF2B5EF4-FFF2-40B4-BE49-F238E27FC236}">
                <a16:creationId xmlns="" xmlns:a16="http://schemas.microsoft.com/office/drawing/2014/main" id="{06EE4526-4076-805F-52DA-2398D72F6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293968"/>
            <a:ext cx="4792574" cy="37142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6995CE5-F890-4ABA-82A2-26507CE8D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FE9E4F42-F26A-8C35-D358-6580BF190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38" y="2337647"/>
            <a:ext cx="4452555" cy="36705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40A69E7-5826-FD39-8E78-F6D7AE20CF86}"/>
              </a:ext>
            </a:extLst>
          </p:cNvPr>
          <p:cNvSpPr txBox="1"/>
          <p:nvPr/>
        </p:nvSpPr>
        <p:spPr>
          <a:xfrm>
            <a:off x="6095999" y="6008212"/>
            <a:ext cx="346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R-value: 0.004945153088260975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F96B387-9595-6B7F-DD07-10A8A6AFD85C}"/>
              </a:ext>
            </a:extLst>
          </p:cNvPr>
          <p:cNvSpPr txBox="1"/>
          <p:nvPr/>
        </p:nvSpPr>
        <p:spPr>
          <a:xfrm>
            <a:off x="808638" y="6008212"/>
            <a:ext cx="358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R-value: 0.0005703265458220814</a:t>
            </a:r>
          </a:p>
        </p:txBody>
      </p:sp>
    </p:spTree>
    <p:extLst>
      <p:ext uri="{BB962C8B-B14F-4D97-AF65-F5344CB8AC3E}">
        <p14:creationId xmlns:p14="http://schemas.microsoft.com/office/powerpoint/2010/main" val="5867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</TotalTime>
  <Words>413</Words>
  <Application>Microsoft Office PowerPoint</Application>
  <PresentationFormat>Custom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U.S. Housing</vt:lpstr>
      <vt:lpstr>Median Home Value Top and Bottom 5 States</vt:lpstr>
      <vt:lpstr>Linear Regression Models Home Value vs Income</vt:lpstr>
      <vt:lpstr>Home Affordability 2004</vt:lpstr>
      <vt:lpstr>Home Affordability 2023</vt:lpstr>
      <vt:lpstr>Home Affordability Percentage Change 2004-2023</vt:lpstr>
      <vt:lpstr>PowerPoint Presentation</vt:lpstr>
      <vt:lpstr>U.S. Population vs New Home Listings (2016 - 2024</vt:lpstr>
      <vt:lpstr>U.S. Housing Inventory (By New Home Listings)</vt:lpstr>
      <vt:lpstr>U.S. Home Vacancies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Housing</dc:title>
  <dc:creator>Casey Wright</dc:creator>
  <cp:lastModifiedBy>David</cp:lastModifiedBy>
  <cp:revision>19</cp:revision>
  <dcterms:created xsi:type="dcterms:W3CDTF">2024-11-18T19:11:16Z</dcterms:created>
  <dcterms:modified xsi:type="dcterms:W3CDTF">2024-11-20T01:24:25Z</dcterms:modified>
</cp:coreProperties>
</file>