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99" r:id="rId3"/>
    <p:sldId id="303" r:id="rId4"/>
    <p:sldId id="310" r:id="rId5"/>
    <p:sldId id="316" r:id="rId6"/>
    <p:sldId id="285" r:id="rId7"/>
    <p:sldId id="289" r:id="rId8"/>
    <p:sldId id="308" r:id="rId9"/>
    <p:sldId id="314" r:id="rId10"/>
    <p:sldId id="315" r:id="rId11"/>
    <p:sldId id="288" r:id="rId12"/>
    <p:sldId id="286" r:id="rId13"/>
    <p:sldId id="294" r:id="rId14"/>
    <p:sldId id="297" r:id="rId15"/>
    <p:sldId id="293" r:id="rId16"/>
    <p:sldId id="292" r:id="rId17"/>
    <p:sldId id="295" r:id="rId18"/>
    <p:sldId id="307" r:id="rId19"/>
    <p:sldId id="291" r:id="rId20"/>
    <p:sldId id="276" r:id="rId21"/>
    <p:sldId id="301" r:id="rId22"/>
    <p:sldId id="302" r:id="rId23"/>
    <p:sldId id="270" r:id="rId24"/>
    <p:sldId id="309" r:id="rId25"/>
    <p:sldId id="263" r:id="rId26"/>
    <p:sldId id="272" r:id="rId27"/>
    <p:sldId id="298" r:id="rId28"/>
    <p:sldId id="317" r:id="rId29"/>
    <p:sldId id="275" r:id="rId3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D1EB50-D9D4-D0D3-830A-5CCA9C378C47}" v="34" dt="2025-07-30T07:23:13.135"/>
    <p1510:client id="{44FE27D3-6FBD-AC43-86EC-1CAA5A18D348}" v="41" dt="2025-07-29T01:00:53.238"/>
    <p1510:client id="{5BFABF17-B82E-695D-7CCE-D978DD3E56B9}" v="894" dt="2025-07-30T07:43:20.891"/>
    <p1510:client id="{62B0E6B5-F977-76DA-DAB8-026355047A70}" v="901" dt="2025-07-29T07:52:28.505"/>
    <p1510:client id="{70B0050E-4725-75BA-14C3-18873CD9DB92}" v="651" dt="2025-07-29T07:50:18.818"/>
    <p1510:client id="{7B15E1E4-6134-700F-C516-E1A3BF5ACE8F}" v="1" dt="2025-07-29T06:15:47.326"/>
    <p1510:client id="{929A866F-5E0B-2D0D-F677-4BA0B3340172}" v="15" dt="2025-07-30T05:35:41.469"/>
    <p1510:client id="{A3A91EAD-00BB-EB9F-2CC4-8A757C4EBDBC}" v="1037" dt="2025-07-29T06:00:49.216"/>
    <p1510:client id="{C22653B3-D330-D36D-5FDF-2917830888D8}" v="496" dt="2025-07-29T08:05:15.546"/>
    <p1510:client id="{CF387D90-E0B8-0C42-6CC7-22CA166E6031}" v="412" dt="2025-07-30T01:49:41.161"/>
    <p1510:client id="{E1B0EF94-CBE1-4D31-0CE1-BADE88269238}" v="1371" dt="2025-07-29T05:49:05.715"/>
    <p1510:client id="{E7DCAE1D-42AF-8C1F-0C09-59CD5C0E7F4A}" v="223" dt="2025-07-29T03:55:27.653"/>
    <p1510:client id="{F276C79C-005C-40AB-7EA2-B320E972BCA7}" v="945" dt="2025-07-30T07:41:33.179"/>
    <p1510:client id="{FE5DA5A7-41A4-1926-5093-78925F788DB1}" v="376" dt="2025-07-30T07:16:14.1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104" autoAdjust="0"/>
  </p:normalViewPr>
  <p:slideViewPr>
    <p:cSldViewPr snapToGrid="0">
      <p:cViewPr>
        <p:scale>
          <a:sx n="78" d="100"/>
          <a:sy n="78" d="100"/>
        </p:scale>
        <p:origin x="18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163D96-92AF-4005-A387-A08A57D5F532}" type="datetimeFigureOut">
              <a:t>2025/7/30</a:t>
            </a:fld>
            <a:endParaRPr kumimoji="1"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t>Click to edit Master text styles</a:t>
            </a:r>
          </a:p>
          <a:p>
            <a:pPr lvl="1"/>
            <a:r>
              <a:rPr kumimoji="1" lang="en-US"/>
              <a:t>Second level</a:t>
            </a:r>
          </a:p>
          <a:p>
            <a:pPr lvl="2"/>
            <a:r>
              <a:rPr kumimoji="1" lang="en-US"/>
              <a:t>Third level</a:t>
            </a:r>
          </a:p>
          <a:p>
            <a:pPr lvl="3"/>
            <a:r>
              <a:rPr kumimoji="1" lang="en-US"/>
              <a:t>Fourth level</a:t>
            </a:r>
          </a:p>
          <a:p>
            <a:pPr lvl="4"/>
            <a:r>
              <a:rPr kumimoji="1"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20BFB6-F69A-4EAA-A517-0DA0C03A3A8C}" type="slidenum">
              <a:t>‹#›</a:t>
            </a:fld>
            <a:endParaRPr kumimoji="1" lang="en-US"/>
          </a:p>
        </p:txBody>
      </p:sp>
    </p:spTree>
    <p:extLst>
      <p:ext uri="{BB962C8B-B14F-4D97-AF65-F5344CB8AC3E}">
        <p14:creationId xmlns:p14="http://schemas.microsoft.com/office/powerpoint/2010/main" val="299887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本日はご多忙のところ、お時間をいただき誠にありがとうございます。</a:t>
            </a:r>
          </a:p>
          <a:p>
            <a:r>
              <a:rPr lang="ja-JP" altLang="en-US" dirty="0"/>
              <a:t>私たちの提案は、必ずご満足いただけるものと自信を持っております。ぜひ前向きにご検討いただけますと幸いです。</a:t>
            </a:r>
          </a:p>
          <a:p>
            <a:r>
              <a:rPr lang="ja-JP" altLang="en-US" dirty="0"/>
              <a:t>本日は、まず最初の</a:t>
            </a:r>
            <a:r>
              <a:rPr lang="en-US" altLang="ja-JP" dirty="0"/>
              <a:t>20</a:t>
            </a:r>
            <a:r>
              <a:rPr lang="ja-JP" altLang="en-US" dirty="0"/>
              <a:t>分で私たちから提案内容の説明させていただき、後半の</a:t>
            </a:r>
            <a:r>
              <a:rPr lang="en-US" altLang="ja-JP" dirty="0"/>
              <a:t>5</a:t>
            </a:r>
            <a:r>
              <a:rPr lang="ja-JP" altLang="en-US" dirty="0"/>
              <a:t>分間でご質問をお受けする予定です。それではチーム</a:t>
            </a:r>
            <a:r>
              <a:rPr lang="en-US" altLang="ja-JP" dirty="0"/>
              <a:t>14</a:t>
            </a:r>
            <a:r>
              <a:rPr lang="ja-JP" altLang="en-US" dirty="0"/>
              <a:t>の提案に移ります．</a:t>
            </a:r>
            <a:endParaRPr lang="en-US" altLang="ja-JP" dirty="0"/>
          </a:p>
          <a:p>
            <a:r>
              <a:rPr lang="en-US" altLang="ja-JP" dirty="0"/>
              <a:t>30s</a:t>
            </a:r>
            <a:endParaRPr lang="ja-JP" altLang="en-US" dirty="0"/>
          </a:p>
        </p:txBody>
      </p:sp>
      <p:sp>
        <p:nvSpPr>
          <p:cNvPr id="4" name="スライド番号プレースホルダー 3"/>
          <p:cNvSpPr>
            <a:spLocks noGrp="1"/>
          </p:cNvSpPr>
          <p:nvPr>
            <p:ph type="sldNum" sz="quarter" idx="5"/>
          </p:nvPr>
        </p:nvSpPr>
        <p:spPr/>
        <p:txBody>
          <a:bodyPr/>
          <a:lstStyle/>
          <a:p>
            <a:fld id="{AF20BFB6-F69A-4EAA-A517-0DA0C03A3A8C}" type="slidenum">
              <a:rPr lang="en-US" altLang="ja-JP" smtClean="0"/>
              <a:t>1</a:t>
            </a:fld>
            <a:endParaRPr kumimoji="1" lang="ja-JP" altLang="en-US"/>
          </a:p>
        </p:txBody>
      </p:sp>
    </p:spTree>
    <p:extLst>
      <p:ext uri="{BB962C8B-B14F-4D97-AF65-F5344CB8AC3E}">
        <p14:creationId xmlns:p14="http://schemas.microsoft.com/office/powerpoint/2010/main" val="3710347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012F0-9578-4547-A916-6EA119B313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48F5CD-0254-452D-8DBB-4BD9347D16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8AB304-99E4-CA03-9D71-103CB9DBE561}"/>
              </a:ext>
            </a:extLst>
          </p:cNvPr>
          <p:cNvSpPr>
            <a:spLocks noGrp="1"/>
          </p:cNvSpPr>
          <p:nvPr>
            <p:ph type="body" idx="1"/>
          </p:nvPr>
        </p:nvSpPr>
        <p:spPr/>
        <p:txBody>
          <a:bodyPr/>
          <a:lstStyle/>
          <a:p>
            <a:r>
              <a:rPr lang="ja-JP" altLang="en-US">
                <a:ea typeface="游ゴシック"/>
                <a:cs typeface="Calibri"/>
              </a:rPr>
              <a:t>特に効率性の向上については、というように話すことで例を挙げる？</a:t>
            </a:r>
            <a:endParaRPr lang="en-US">
              <a:ea typeface="Calibri"/>
              <a:cs typeface="Calibri"/>
            </a:endParaRPr>
          </a:p>
        </p:txBody>
      </p:sp>
      <p:sp>
        <p:nvSpPr>
          <p:cNvPr id="4" name="Slide Number Placeholder 3">
            <a:extLst>
              <a:ext uri="{FF2B5EF4-FFF2-40B4-BE49-F238E27FC236}">
                <a16:creationId xmlns:a16="http://schemas.microsoft.com/office/drawing/2014/main" id="{B0C5C439-13F9-D001-5504-DE0775EE4486}"/>
              </a:ext>
            </a:extLst>
          </p:cNvPr>
          <p:cNvSpPr>
            <a:spLocks noGrp="1"/>
          </p:cNvSpPr>
          <p:nvPr>
            <p:ph type="sldNum" sz="quarter" idx="5"/>
          </p:nvPr>
        </p:nvSpPr>
        <p:spPr/>
        <p:txBody>
          <a:bodyPr/>
          <a:lstStyle/>
          <a:p>
            <a:fld id="{AF20BFB6-F69A-4EAA-A517-0DA0C03A3A8C}" type="slidenum">
              <a:rPr lang="en-US"/>
              <a:t>10</a:t>
            </a:fld>
            <a:endParaRPr kumimoji="1" lang="en-US"/>
          </a:p>
        </p:txBody>
      </p:sp>
    </p:spTree>
    <p:extLst>
      <p:ext uri="{BB962C8B-B14F-4D97-AF65-F5344CB8AC3E}">
        <p14:creationId xmlns:p14="http://schemas.microsoft.com/office/powerpoint/2010/main" val="2580718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t>初回ログインなのでパスワード変更画面に遷移する。</a:t>
            </a:r>
            <a:endParaRPr lang="en-US" altLang="ja-JP">
              <a:solidFill>
                <a:srgbClr val="444444"/>
              </a:solidFill>
            </a:endParaRPr>
          </a:p>
          <a:p>
            <a:r>
              <a:rPr lang="ja-JP" altLang="en-US"/>
              <a:t>⇒空白フィールドありで更新を押すと警告が出る。</a:t>
            </a:r>
            <a:endParaRPr lang="en-US" altLang="ja-JP">
              <a:solidFill>
                <a:srgbClr val="444444"/>
              </a:solidFill>
            </a:endParaRPr>
          </a:p>
          <a:p>
            <a:r>
              <a:rPr lang="ja-JP" altLang="en-US"/>
              <a:t>⇒</a:t>
            </a:r>
            <a:r>
              <a:rPr lang="en-US" altLang="ja-JP"/>
              <a:t>user</a:t>
            </a:r>
            <a:r>
              <a:rPr lang="ja-JP" altLang="en-US"/>
              <a:t>名</a:t>
            </a:r>
            <a:r>
              <a:rPr lang="en-US" altLang="ja-JP"/>
              <a:t>(user3)</a:t>
            </a:r>
            <a:r>
              <a:rPr lang="ja-JP" altLang="en-US"/>
              <a:t>を入れる、パスワードはまずテキトーに</a:t>
            </a:r>
            <a:r>
              <a:rPr lang="en-US" altLang="ja-JP"/>
              <a:t>4</a:t>
            </a:r>
            <a:r>
              <a:rPr lang="ja-JP" altLang="en-US"/>
              <a:t>桁。すると</a:t>
            </a:r>
            <a:r>
              <a:rPr lang="en-US" altLang="ja-JP"/>
              <a:t>8</a:t>
            </a:r>
            <a:r>
              <a:rPr lang="ja-JP" altLang="en-US"/>
              <a:t>文字以上なんちゃらの警告が出るはず。</a:t>
            </a:r>
            <a:endParaRPr lang="en-US" altLang="ja-JP">
              <a:solidFill>
                <a:srgbClr val="444444"/>
              </a:solidFill>
            </a:endParaRPr>
          </a:p>
          <a:p>
            <a:r>
              <a:rPr lang="ja-JP" altLang="en-US"/>
              <a:t>⇒</a:t>
            </a:r>
            <a:r>
              <a:rPr lang="en-US" altLang="ja-JP"/>
              <a:t>user3</a:t>
            </a:r>
            <a:r>
              <a:rPr lang="ja-JP" altLang="en-US"/>
              <a:t>に正しいパスを入れる。終わり。</a:t>
            </a:r>
            <a:endParaRPr lang="en-US" altLang="ja-JP">
              <a:solidFill>
                <a:srgbClr val="444444"/>
              </a:solidFill>
            </a:endParaRPr>
          </a:p>
          <a:p>
            <a:endParaRPr lang="ja-JP" altLang="en-US">
              <a:solidFill>
                <a:srgbClr val="444444"/>
              </a:solidFill>
            </a:endParaRPr>
          </a:p>
          <a:p>
            <a:r>
              <a:rPr lang="ja-JP" altLang="en-US"/>
              <a:t>ユーザーホームに遷移。パスワード変更は初回ログインのみならず、ボタンからも可能です。</a:t>
            </a:r>
            <a:endParaRPr lang="en-US" altLang="ja-JP">
              <a:solidFill>
                <a:srgbClr val="444444"/>
              </a:solidFill>
            </a:endParaRPr>
          </a:p>
          <a:p>
            <a:r>
              <a:rPr lang="ja-JP" altLang="en-US"/>
              <a:t>各種申請へ。ここで年休、振休の申請ができます。試しに</a:t>
            </a:r>
            <a:r>
              <a:rPr lang="en-US" altLang="ja-JP"/>
              <a:t>8</a:t>
            </a:r>
            <a:r>
              <a:rPr lang="ja-JP" altLang="en-US"/>
              <a:t>月を申請。</a:t>
            </a:r>
            <a:endParaRPr lang="en-US">
              <a:solidFill>
                <a:srgbClr val="444444"/>
              </a:solidFill>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AF20BFB6-F69A-4EAA-A517-0DA0C03A3A8C}" type="slidenum">
              <a:rPr lang="en-US"/>
              <a:t>12</a:t>
            </a:fld>
            <a:endParaRPr kumimoji="1" lang="en-US"/>
          </a:p>
        </p:txBody>
      </p:sp>
    </p:spTree>
    <p:extLst>
      <p:ext uri="{BB962C8B-B14F-4D97-AF65-F5344CB8AC3E}">
        <p14:creationId xmlns:p14="http://schemas.microsoft.com/office/powerpoint/2010/main" val="29610176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ea typeface="Calibri"/>
                <a:cs typeface="Calibri"/>
              </a:rPr>
              <a:t>初回ログインなのでパスワード変更画面に遷移する。</a:t>
            </a:r>
          </a:p>
          <a:p>
            <a:r>
              <a:rPr lang="ja-JP" altLang="en-US">
                <a:ea typeface="Calibri"/>
                <a:cs typeface="Calibri"/>
              </a:rPr>
              <a:t>⇒空白フィールドありで更新を押すと警告が出る。</a:t>
            </a:r>
          </a:p>
          <a:p>
            <a:r>
              <a:rPr lang="ja-JP" altLang="en-US">
                <a:ea typeface="Calibri"/>
                <a:cs typeface="Calibri"/>
              </a:rPr>
              <a:t>⇒user名(user3)を入れる、パスワードはまずテキトーに4桁。すると8文字以上なんちゃらの警告が出るはず。</a:t>
            </a:r>
          </a:p>
          <a:p>
            <a:r>
              <a:rPr lang="ja-JP" altLang="en-US">
                <a:ea typeface="Calibri"/>
                <a:cs typeface="Calibri"/>
              </a:rPr>
              <a:t>⇒user3に正しいパスを入れる。終わり。</a:t>
            </a:r>
          </a:p>
          <a:p>
            <a:endParaRPr lang="ja-JP" altLang="en-US">
              <a:ea typeface="Calibri"/>
              <a:cs typeface="Calibri"/>
            </a:endParaRPr>
          </a:p>
          <a:p>
            <a:r>
              <a:rPr lang="ja-JP" altLang="en-US">
                <a:ea typeface="Calibri"/>
                <a:cs typeface="Calibri"/>
              </a:rPr>
              <a:t>ユーザーホームに遷移。パスワード変更は初回ログインのみならず、ボタンからも可能です。</a:t>
            </a:r>
          </a:p>
          <a:p>
            <a:r>
              <a:rPr lang="ja-JP" altLang="en-US">
                <a:ea typeface="Calibri"/>
                <a:cs typeface="Calibri"/>
              </a:rPr>
              <a:t>各種申請へ。ここで年休、振休の申請ができます。試しに8月を申請。</a:t>
            </a:r>
          </a:p>
        </p:txBody>
      </p:sp>
      <p:sp>
        <p:nvSpPr>
          <p:cNvPr id="4" name="Slide Number Placeholder 3"/>
          <p:cNvSpPr>
            <a:spLocks noGrp="1"/>
          </p:cNvSpPr>
          <p:nvPr>
            <p:ph type="sldNum" sz="quarter" idx="5"/>
          </p:nvPr>
        </p:nvSpPr>
        <p:spPr/>
        <p:txBody>
          <a:bodyPr/>
          <a:lstStyle/>
          <a:p>
            <a:fld id="{AF20BFB6-F69A-4EAA-A517-0DA0C03A3A8C}" type="slidenum">
              <a:rPr lang="en-US"/>
              <a:t>13</a:t>
            </a:fld>
            <a:endParaRPr kumimoji="1" lang="en-US"/>
          </a:p>
        </p:txBody>
      </p:sp>
    </p:spTree>
    <p:extLst>
      <p:ext uri="{BB962C8B-B14F-4D97-AF65-F5344CB8AC3E}">
        <p14:creationId xmlns:p14="http://schemas.microsoft.com/office/powerpoint/2010/main" val="1413479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4</a:t>
            </a:r>
            <a:r>
              <a:rPr lang="ja-JP" altLang="en-US">
                <a:ea typeface="Calibri"/>
                <a:cs typeface="Calibri"/>
              </a:rPr>
              <a:t>分くらいだと思います。</a:t>
            </a:r>
            <a:endParaRPr lang="en-US">
              <a:ea typeface="Calibri"/>
              <a:cs typeface="Calibri"/>
            </a:endParaRPr>
          </a:p>
        </p:txBody>
      </p:sp>
      <p:sp>
        <p:nvSpPr>
          <p:cNvPr id="4" name="Slide Number Placeholder 3"/>
          <p:cNvSpPr>
            <a:spLocks noGrp="1"/>
          </p:cNvSpPr>
          <p:nvPr>
            <p:ph type="sldNum" sz="quarter" idx="5"/>
          </p:nvPr>
        </p:nvSpPr>
        <p:spPr/>
        <p:txBody>
          <a:bodyPr/>
          <a:lstStyle/>
          <a:p>
            <a:fld id="{AF20BFB6-F69A-4EAA-A517-0DA0C03A3A8C}" type="slidenum">
              <a:rPr lang="en-US"/>
              <a:t>17</a:t>
            </a:fld>
            <a:endParaRPr kumimoji="1" lang="en-US"/>
          </a:p>
        </p:txBody>
      </p:sp>
    </p:spTree>
    <p:extLst>
      <p:ext uri="{BB962C8B-B14F-4D97-AF65-F5344CB8AC3E}">
        <p14:creationId xmlns:p14="http://schemas.microsoft.com/office/powerpoint/2010/main" val="38294275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032F3E-486B-0BCA-9F1B-8AAAFC999F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9B37C9-BD79-89C8-5362-DA7FE39004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197E08-965F-E4AC-80E0-448DE5007F81}"/>
              </a:ext>
            </a:extLst>
          </p:cNvPr>
          <p:cNvSpPr>
            <a:spLocks noGrp="1"/>
          </p:cNvSpPr>
          <p:nvPr>
            <p:ph type="body" idx="1"/>
          </p:nvPr>
        </p:nvSpPr>
        <p:spPr/>
        <p:txBody>
          <a:bodyPr/>
          <a:lstStyle/>
          <a:p>
            <a:r>
              <a:rPr lang="ja-JP" dirty="0"/>
              <a:t>ということで、このユーザーと管理者の間の橋渡しとなる勤怠管理機能を実現するアプリケーションを作成します。</a:t>
            </a:r>
            <a:endParaRPr lang="en-US" altLang="ja-JP" dirty="0"/>
          </a:p>
          <a:p>
            <a:r>
              <a:rPr lang="ja-JP" dirty="0">
                <a:ea typeface="游ゴシック"/>
              </a:rPr>
              <a:t>次にユーザー、管理者がそれぞれ</a:t>
            </a:r>
            <a:r>
              <a:rPr lang="ja-JP" altLang="en-US" dirty="0">
                <a:ea typeface="游ゴシック"/>
              </a:rPr>
              <a:t>抱える</a:t>
            </a:r>
            <a:r>
              <a:rPr lang="ja-JP" dirty="0">
                <a:ea typeface="游ゴシック"/>
              </a:rPr>
              <a:t>問題点に対し、どのようにアプローチしたのか説明します。</a:t>
            </a:r>
            <a:endParaRPr lang="ja-JP" dirty="0">
              <a:ea typeface="游ゴシック"/>
              <a:cs typeface="Calibri"/>
            </a:endParaRPr>
          </a:p>
          <a:p>
            <a:endParaRPr lang="ja-JP" altLang="en-US" dirty="0">
              <a:ea typeface="游ゴシック"/>
              <a:cs typeface="Calibri"/>
            </a:endParaRPr>
          </a:p>
        </p:txBody>
      </p:sp>
      <p:sp>
        <p:nvSpPr>
          <p:cNvPr id="4" name="Slide Number Placeholder 3">
            <a:extLst>
              <a:ext uri="{FF2B5EF4-FFF2-40B4-BE49-F238E27FC236}">
                <a16:creationId xmlns:a16="http://schemas.microsoft.com/office/drawing/2014/main" id="{D7488E43-4A73-E323-EED3-E29F8E0D2B79}"/>
              </a:ext>
            </a:extLst>
          </p:cNvPr>
          <p:cNvSpPr>
            <a:spLocks noGrp="1"/>
          </p:cNvSpPr>
          <p:nvPr>
            <p:ph type="sldNum" sz="quarter" idx="5"/>
          </p:nvPr>
        </p:nvSpPr>
        <p:spPr/>
        <p:txBody>
          <a:bodyPr/>
          <a:lstStyle/>
          <a:p>
            <a:fld id="{AF20BFB6-F69A-4EAA-A517-0DA0C03A3A8C}" type="slidenum">
              <a:t>24</a:t>
            </a:fld>
            <a:endParaRPr kumimoji="1" lang="en-US"/>
          </a:p>
        </p:txBody>
      </p:sp>
    </p:spTree>
    <p:extLst>
      <p:ext uri="{BB962C8B-B14F-4D97-AF65-F5344CB8AC3E}">
        <p14:creationId xmlns:p14="http://schemas.microsoft.com/office/powerpoint/2010/main" val="12706940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5CEE8-5385-DB58-0020-25CC9E78D1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2F02FA-2196-11F7-3D57-C613AE8863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7102EB-C049-A5DE-223B-1C859E9A353D}"/>
              </a:ext>
            </a:extLst>
          </p:cNvPr>
          <p:cNvSpPr>
            <a:spLocks noGrp="1"/>
          </p:cNvSpPr>
          <p:nvPr>
            <p:ph type="body" idx="1"/>
          </p:nvPr>
        </p:nvSpPr>
        <p:spPr/>
        <p:txBody>
          <a:bodyPr/>
          <a:lstStyle/>
          <a:p>
            <a:r>
              <a:rPr lang="ja-JP" altLang="en-US" dirty="0">
                <a:ea typeface="游ゴシック"/>
              </a:rPr>
              <a:t>一番最初の画面はログイン画面です．</a:t>
            </a:r>
            <a:endParaRPr lang="en-US" altLang="ja-JP" dirty="0">
              <a:ea typeface="游ゴシック"/>
            </a:endParaRPr>
          </a:p>
          <a:p>
            <a:r>
              <a:rPr lang="ja-JP" altLang="en-US" dirty="0">
                <a:ea typeface="游ゴシック"/>
              </a:rPr>
              <a:t>ログイン画面では，ユーザーでログインするか管理者でログインするか選べます．</a:t>
            </a:r>
            <a:endParaRPr lang="en-US" altLang="ja-JP" dirty="0">
              <a:ea typeface="游ゴシック"/>
            </a:endParaRPr>
          </a:p>
          <a:p>
            <a:r>
              <a:rPr lang="ja-JP" altLang="en-US" dirty="0">
                <a:ea typeface="游ゴシック"/>
              </a:rPr>
              <a:t>ユーザーとしてログインすると，</a:t>
            </a:r>
            <a:r>
              <a:rPr lang="en-US" altLang="ja-JP" dirty="0">
                <a:ea typeface="游ゴシック"/>
              </a:rPr>
              <a:t>TOP</a:t>
            </a:r>
            <a:r>
              <a:rPr lang="ja-JP" altLang="en-US" dirty="0">
                <a:ea typeface="游ゴシック"/>
              </a:rPr>
              <a:t>画面が表示され，出退勤をボタン操作ワンクリックで行えます．また，同時にデータベースへの反映も完了します．</a:t>
            </a:r>
            <a:endParaRPr lang="en-US" altLang="ja-JP" dirty="0">
              <a:ea typeface="游ゴシック"/>
            </a:endParaRPr>
          </a:p>
          <a:p>
            <a:r>
              <a:rPr lang="ja-JP" altLang="en-US" dirty="0">
                <a:ea typeface="游ゴシック"/>
              </a:rPr>
              <a:t>実績のデータベースの内容は実績管理画面で確認することができます．実績管理画面では申請ボタンがあり，ある指定の日にちの実績申請が行えます．</a:t>
            </a:r>
            <a:endParaRPr lang="en-US" altLang="ja-JP" dirty="0">
              <a:ea typeface="游ゴシック"/>
            </a:endParaRPr>
          </a:p>
          <a:p>
            <a:r>
              <a:rPr lang="ja-JP" altLang="en-US" dirty="0">
                <a:ea typeface="游ゴシック"/>
              </a:rPr>
              <a:t>申請したものは管理者側の実績承認画面で確認することができ，管理者は承認か訂正かを選べます．承認すると，ユーザー側では確定済みとなり，訂正されるとユーザーは差し戻しとなり，理由を添えて再度申請を送らないといけません．</a:t>
            </a:r>
            <a:endParaRPr lang="en-US" altLang="ja-JP" dirty="0">
              <a:ea typeface="游ゴシック"/>
            </a:endParaRPr>
          </a:p>
          <a:p>
            <a:endParaRPr lang="en-US" altLang="ja-JP" dirty="0">
              <a:ea typeface="游ゴシック"/>
            </a:endParaRPr>
          </a:p>
          <a:p>
            <a:endParaRPr lang="en-US" altLang="ja-JP" dirty="0">
              <a:ea typeface="游ゴシック"/>
            </a:endParaRPr>
          </a:p>
          <a:p>
            <a:r>
              <a:rPr lang="ja-JP" altLang="en-US" dirty="0">
                <a:ea typeface="游ゴシック"/>
              </a:rPr>
              <a:t>我々は、ユーザーと管理者で別々のログイン画面を設けています。また、機能や画面も独立しています。</a:t>
            </a:r>
            <a:endParaRPr lang="en-US" altLang="ja-JP" dirty="0">
              <a:ea typeface="游ゴシック"/>
            </a:endParaRPr>
          </a:p>
          <a:p>
            <a:r>
              <a:rPr lang="ja-JP" altLang="en-US" dirty="0">
                <a:ea typeface="游ゴシック"/>
              </a:rPr>
              <a:t>ログイン画面でユーザーとしてログインすると、ユーザーの</a:t>
            </a:r>
            <a:r>
              <a:rPr lang="en-US" dirty="0"/>
              <a:t>TOP</a:t>
            </a:r>
            <a:r>
              <a:rPr lang="ja-JP" altLang="en-US" dirty="0">
                <a:ea typeface="游ゴシック"/>
              </a:rPr>
              <a:t>画面に遷移します。そこで、出退勤ボタンを押すことで、出退勤情報がデータベースに反映されます。</a:t>
            </a:r>
            <a:endParaRPr lang="en-US" altLang="ja-JP" dirty="0">
              <a:ea typeface="游ゴシック"/>
            </a:endParaRPr>
          </a:p>
          <a:p>
            <a:r>
              <a:rPr lang="ja-JP" altLang="en-US" dirty="0">
                <a:ea typeface="游ゴシック"/>
              </a:rPr>
              <a:t>実績管理画面では、申請ボタンを設けており、すごく簡単に実績申請できるようにしています。申請されたものは、管理者側で表示され、管理者は承認するか差し戻しにするか選択できます。そして再びユーザー側で承認されたかどうかを確認できます。</a:t>
            </a:r>
            <a:endParaRPr lang="en-US" altLang="ja-JP" dirty="0">
              <a:ea typeface="游ゴシック"/>
            </a:endParaRPr>
          </a:p>
          <a:p>
            <a:r>
              <a:rPr lang="ja-JP" altLang="en-US" dirty="0" err="1">
                <a:ea typeface="游ゴシック"/>
              </a:rPr>
              <a:t>それでは今までの流れをデモを通して、見せたいと思います</a:t>
            </a:r>
            <a:r>
              <a:rPr lang="en-US" dirty="0"/>
              <a:t>。</a:t>
            </a:r>
            <a:endParaRPr lang="en-US" dirty="0">
              <a:ea typeface="Calibri"/>
              <a:cs typeface="Calibri"/>
            </a:endParaRPr>
          </a:p>
          <a:p>
            <a:endParaRPr lang="en-US" dirty="0">
              <a:ea typeface="Calibri"/>
              <a:cs typeface="Calibri"/>
            </a:endParaRPr>
          </a:p>
        </p:txBody>
      </p:sp>
      <p:sp>
        <p:nvSpPr>
          <p:cNvPr id="4" name="Slide Number Placeholder 3">
            <a:extLst>
              <a:ext uri="{FF2B5EF4-FFF2-40B4-BE49-F238E27FC236}">
                <a16:creationId xmlns:a16="http://schemas.microsoft.com/office/drawing/2014/main" id="{601A4E78-729B-588C-81EC-BB71E52ACFA4}"/>
              </a:ext>
            </a:extLst>
          </p:cNvPr>
          <p:cNvSpPr>
            <a:spLocks noGrp="1"/>
          </p:cNvSpPr>
          <p:nvPr>
            <p:ph type="sldNum" sz="quarter" idx="5"/>
          </p:nvPr>
        </p:nvSpPr>
        <p:spPr/>
        <p:txBody>
          <a:bodyPr/>
          <a:lstStyle/>
          <a:p>
            <a:fld id="{AF20BFB6-F69A-4EAA-A517-0DA0C03A3A8C}" type="slidenum">
              <a:rPr lang="en-US"/>
              <a:t>28</a:t>
            </a:fld>
            <a:endParaRPr kumimoji="1" lang="en-US"/>
          </a:p>
        </p:txBody>
      </p:sp>
    </p:spTree>
    <p:extLst>
      <p:ext uri="{BB962C8B-B14F-4D97-AF65-F5344CB8AC3E}">
        <p14:creationId xmlns:p14="http://schemas.microsoft.com/office/powerpoint/2010/main" val="4968837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ea typeface="游ゴシック"/>
                <a:cs typeface="Calibri"/>
              </a:rPr>
              <a:t>特に効率性の向上については、というように話すことで例を挙げる？</a:t>
            </a:r>
            <a:endParaRPr lang="en-US">
              <a:ea typeface="Calibri"/>
              <a:cs typeface="Calibri"/>
            </a:endParaRPr>
          </a:p>
        </p:txBody>
      </p:sp>
      <p:sp>
        <p:nvSpPr>
          <p:cNvPr id="4" name="Slide Number Placeholder 3"/>
          <p:cNvSpPr>
            <a:spLocks noGrp="1"/>
          </p:cNvSpPr>
          <p:nvPr>
            <p:ph type="sldNum" sz="quarter" idx="5"/>
          </p:nvPr>
        </p:nvSpPr>
        <p:spPr/>
        <p:txBody>
          <a:bodyPr/>
          <a:lstStyle/>
          <a:p>
            <a:fld id="{AF20BFB6-F69A-4EAA-A517-0DA0C03A3A8C}" type="slidenum">
              <a:rPr lang="en-US"/>
              <a:t>29</a:t>
            </a:fld>
            <a:endParaRPr kumimoji="1" lang="en-US"/>
          </a:p>
        </p:txBody>
      </p:sp>
    </p:spTree>
    <p:extLst>
      <p:ext uri="{BB962C8B-B14F-4D97-AF65-F5344CB8AC3E}">
        <p14:creationId xmlns:p14="http://schemas.microsoft.com/office/powerpoint/2010/main" val="734706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本日の目次は、以下の通りです。</a:t>
            </a:r>
          </a:p>
          <a:p>
            <a:r>
              <a:rPr lang="ja-JP" altLang="en-US" dirty="0"/>
              <a:t>まず、御社の</a:t>
            </a:r>
            <a:r>
              <a:rPr lang="en-US" altLang="ja-JP" dirty="0"/>
              <a:t>RFP</a:t>
            </a:r>
            <a:r>
              <a:rPr lang="ja-JP" altLang="en-US" dirty="0"/>
              <a:t>（ご要望書）をしっかりと読み込み、必須と感じた機能をすべて備えた勤怠管理アプリケーションについて説明いたします。</a:t>
            </a:r>
          </a:p>
          <a:p>
            <a:r>
              <a:rPr lang="ja-JP" altLang="en-US" dirty="0"/>
              <a:t>次に、「このような機能があれば、さらに便利になるのでは」と考えた追加機能についてご提案いたします。</a:t>
            </a:r>
          </a:p>
          <a:p>
            <a:r>
              <a:rPr lang="ja-JP" altLang="en-US" dirty="0"/>
              <a:t>最後に、全体のまとめを行い、本日の説明を締めくくらせていただきます。</a:t>
            </a:r>
          </a:p>
          <a:p>
            <a:r>
              <a:rPr lang="ja-JP" altLang="en-US" dirty="0"/>
              <a:t>それでは早速、勤怠管理アプリケーションについて説明させていただきます。</a:t>
            </a:r>
            <a:endParaRPr lang="en-US" altLang="ja-JP" dirty="0"/>
          </a:p>
          <a:p>
            <a:endParaRPr lang="en-US" altLang="ja-JP" dirty="0"/>
          </a:p>
          <a:p>
            <a:r>
              <a:rPr lang="en-US" altLang="ja-JP" dirty="0"/>
              <a:t>1:05</a:t>
            </a:r>
            <a:endParaRPr lang="ja-JP" altLang="en-US" dirty="0"/>
          </a:p>
        </p:txBody>
      </p:sp>
      <p:sp>
        <p:nvSpPr>
          <p:cNvPr id="4" name="Slide Number Placeholder 3"/>
          <p:cNvSpPr>
            <a:spLocks noGrp="1"/>
          </p:cNvSpPr>
          <p:nvPr>
            <p:ph type="sldNum" sz="quarter" idx="5"/>
          </p:nvPr>
        </p:nvSpPr>
        <p:spPr/>
        <p:txBody>
          <a:bodyPr/>
          <a:lstStyle/>
          <a:p>
            <a:fld id="{AF20BFB6-F69A-4EAA-A517-0DA0C03A3A8C}" type="slidenum">
              <a:rPr lang="en-US"/>
              <a:t>2</a:t>
            </a:fld>
            <a:endParaRPr kumimoji="1" lang="en-US"/>
          </a:p>
        </p:txBody>
      </p:sp>
    </p:spTree>
    <p:extLst>
      <p:ext uri="{BB962C8B-B14F-4D97-AF65-F5344CB8AC3E}">
        <p14:creationId xmlns:p14="http://schemas.microsoft.com/office/powerpoint/2010/main" val="3338636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89322F-CD3B-B1B2-0873-EEFEB56A6D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5AEF4E-EACE-8C7E-38F1-E88FFC97B1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411365-C2C8-CB52-BFFD-BF66FA1D295F}"/>
              </a:ext>
            </a:extLst>
          </p:cNvPr>
          <p:cNvSpPr>
            <a:spLocks noGrp="1"/>
          </p:cNvSpPr>
          <p:nvPr>
            <p:ph type="body" idx="1"/>
          </p:nvPr>
        </p:nvSpPr>
        <p:spPr/>
        <p:txBody>
          <a:bodyPr/>
          <a:lstStyle/>
          <a:p>
            <a:r>
              <a:rPr lang="ja-JP" altLang="en-US" dirty="0"/>
              <a:t>御社の現状の課題として、「勤務実績情報の提出・承認に時間がかかっている」という点が挙げられるかと存じます。</a:t>
            </a:r>
          </a:p>
          <a:p>
            <a:r>
              <a:rPr lang="ja-JP" altLang="en-US" dirty="0"/>
              <a:t>具体的には、ユーザーの皆様がこちらの勤務実績申請記録票の記入に多くの時間を要しており、日付や社員番号、社員名などを毎回手入力する手間にご不便を感じている方も少くないかと存じます。</a:t>
            </a:r>
          </a:p>
          <a:p>
            <a:r>
              <a:rPr lang="ja-JP" altLang="en-US" dirty="0"/>
              <a:t>また、管理者の皆様の立場からすると、多数の実績申請が一度に提出されることで、その処理や管理に大きな負担がかかっているのではないでしょうか。さらに、申請内容に不備があった場合の返却対応にも多くの手間や時間がかかっていると伺っております。</a:t>
            </a:r>
          </a:p>
          <a:p>
            <a:r>
              <a:rPr lang="ja-JP" altLang="en-US" dirty="0"/>
              <a:t>総務の皆様，日々ご尽力されていることに、改めて敬意を表します。</a:t>
            </a:r>
          </a:p>
          <a:p>
            <a:r>
              <a:rPr lang="ja-JP" altLang="en-US" dirty="0"/>
              <a:t>こうした課題に対し、私たちの解決アプローチについては、ずばりこうです．次のスライドお願いします．</a:t>
            </a:r>
          </a:p>
          <a:p>
            <a:endParaRPr lang="en-US" altLang="ja-JP" dirty="0">
              <a:ea typeface="游ゴシック"/>
            </a:endParaRPr>
          </a:p>
          <a:p>
            <a:endParaRPr lang="ja-JP" altLang="en-US" dirty="0">
              <a:ea typeface="游ゴシック"/>
              <a:cs typeface="Calibri"/>
            </a:endParaRPr>
          </a:p>
        </p:txBody>
      </p:sp>
      <p:sp>
        <p:nvSpPr>
          <p:cNvPr id="4" name="Slide Number Placeholder 3">
            <a:extLst>
              <a:ext uri="{FF2B5EF4-FFF2-40B4-BE49-F238E27FC236}">
                <a16:creationId xmlns:a16="http://schemas.microsoft.com/office/drawing/2014/main" id="{3799D5EF-5AED-5AC7-0FD8-543521BEF3D7}"/>
              </a:ext>
            </a:extLst>
          </p:cNvPr>
          <p:cNvSpPr>
            <a:spLocks noGrp="1"/>
          </p:cNvSpPr>
          <p:nvPr>
            <p:ph type="sldNum" sz="quarter" idx="5"/>
          </p:nvPr>
        </p:nvSpPr>
        <p:spPr/>
        <p:txBody>
          <a:bodyPr/>
          <a:lstStyle/>
          <a:p>
            <a:fld id="{AF20BFB6-F69A-4EAA-A517-0DA0C03A3A8C}" type="slidenum">
              <a:t>3</a:t>
            </a:fld>
            <a:endParaRPr kumimoji="1" lang="en-US"/>
          </a:p>
        </p:txBody>
      </p:sp>
    </p:spTree>
    <p:extLst>
      <p:ext uri="{BB962C8B-B14F-4D97-AF65-F5344CB8AC3E}">
        <p14:creationId xmlns:p14="http://schemas.microsoft.com/office/powerpoint/2010/main" val="1961521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F4DFFD-E7E0-3DA0-D20D-B15267C476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C649FB-C68A-C628-E9B9-49B2967142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771359-3F3E-1CD0-881C-B310CB02B69F}"/>
              </a:ext>
            </a:extLst>
          </p:cNvPr>
          <p:cNvSpPr>
            <a:spLocks noGrp="1"/>
          </p:cNvSpPr>
          <p:nvPr>
            <p:ph type="body" idx="1"/>
          </p:nvPr>
        </p:nvSpPr>
        <p:spPr/>
        <p:txBody>
          <a:bodyPr/>
          <a:lstStyle/>
          <a:p>
            <a:r>
              <a:rPr lang="ja-JP" altLang="en-US" dirty="0">
                <a:ea typeface="游ゴシック"/>
              </a:rPr>
              <a:t>ユーザー側の課題に対しては，記入箇所を最小限に抑え，ワン</a:t>
            </a:r>
            <a:r>
              <a:rPr lang="ja-JP" altLang="en-US" dirty="0"/>
              <a:t>クリックで申請が完了する仕組みを導入いたします。</a:t>
            </a:r>
            <a:endParaRPr lang="en-US" altLang="ja-JP" dirty="0"/>
          </a:p>
          <a:p>
            <a:r>
              <a:rPr lang="ja-JP" altLang="en-US" dirty="0"/>
              <a:t>一方、管理者側の課題については、多数の実績申請を一括で処理できる機能を実装することで、作業負担を大幅に軽減します。</a:t>
            </a:r>
            <a:endParaRPr lang="en-US" altLang="ja-JP" dirty="0"/>
          </a:p>
          <a:p>
            <a:r>
              <a:rPr lang="ja-JP" altLang="en-US" dirty="0"/>
              <a:t>これにより、ユーザー・管理者双方の課題を的確かつ根本的に解決できると考えております。</a:t>
            </a:r>
            <a:endParaRPr lang="en-US" altLang="ja-JP" dirty="0"/>
          </a:p>
          <a:p>
            <a:r>
              <a:rPr lang="ja-JP" altLang="en-US" dirty="0"/>
              <a:t>ここまで、ユーザーと管理者の視点を分けてご説明してきましたが、「なぜ分けて説明しているのか？」と疑問に思われた方もいらっしゃるかもしれません。</a:t>
            </a:r>
          </a:p>
          <a:p>
            <a:r>
              <a:rPr lang="ja-JP" altLang="en-US" dirty="0"/>
              <a:t>その理由は、ユーザーと管理者では求める機能が異なるためです．</a:t>
            </a:r>
          </a:p>
          <a:p>
            <a:r>
              <a:rPr lang="ja-JP" altLang="en-US" dirty="0"/>
              <a:t>それぞれ機能については</a:t>
            </a:r>
            <a:r>
              <a:rPr lang="en-US" altLang="ja-JP" dirty="0"/>
              <a:t>TOP</a:t>
            </a:r>
            <a:r>
              <a:rPr lang="ja-JP" altLang="en-US" dirty="0"/>
              <a:t>画面をご覧いただければ分かりますので，</a:t>
            </a:r>
            <a:r>
              <a:rPr lang="en-US" altLang="ja-JP" dirty="0"/>
              <a:t>TOP</a:t>
            </a:r>
            <a:r>
              <a:rPr lang="ja-JP" altLang="en-US" dirty="0"/>
              <a:t>画面のイメージについて次のスライドでご紹介いたします。</a:t>
            </a:r>
            <a:endParaRPr lang="en-US" altLang="ja-JP" dirty="0">
              <a:ea typeface="游ゴシック"/>
            </a:endParaRPr>
          </a:p>
          <a:p>
            <a:endParaRPr lang="en-US" altLang="ja-JP" dirty="0">
              <a:ea typeface="游ゴシック"/>
            </a:endParaRPr>
          </a:p>
          <a:p>
            <a:endParaRPr lang="en-US" altLang="ja-JP" dirty="0">
              <a:ea typeface="游ゴシック"/>
            </a:endParaRPr>
          </a:p>
          <a:p>
            <a:endParaRPr lang="en-US" altLang="ja-JP" dirty="0">
              <a:ea typeface="游ゴシック"/>
            </a:endParaRPr>
          </a:p>
          <a:p>
            <a:endParaRPr lang="en-US" altLang="ja-JP" dirty="0">
              <a:ea typeface="游ゴシック"/>
            </a:endParaRPr>
          </a:p>
          <a:p>
            <a:r>
              <a:rPr lang="ja-JP" dirty="0">
                <a:ea typeface="游ゴシック"/>
              </a:rPr>
              <a:t>ユーザー側では、記入が手間ということだったので、</a:t>
            </a:r>
            <a:r>
              <a:rPr lang="ja-JP" altLang="en-US" dirty="0">
                <a:ea typeface="游ゴシック"/>
              </a:rPr>
              <a:t>記入箇所を最小限にして、</a:t>
            </a:r>
            <a:r>
              <a:rPr lang="ja-JP" dirty="0">
                <a:ea typeface="游ゴシック"/>
              </a:rPr>
              <a:t>ボタン1つで申請可能にしています。</a:t>
            </a:r>
            <a:endParaRPr lang="en-US" dirty="0">
              <a:ea typeface="游ゴシック"/>
            </a:endParaRPr>
          </a:p>
          <a:p>
            <a:r>
              <a:rPr lang="ja-JP" dirty="0">
                <a:ea typeface="游ゴシック"/>
              </a:rPr>
              <a:t>管理者側では、勤務実績に処理がかかってい</a:t>
            </a:r>
            <a:r>
              <a:rPr lang="ja-JP" altLang="en-US" dirty="0">
                <a:ea typeface="游ゴシック"/>
              </a:rPr>
              <a:t>るということだっ</a:t>
            </a:r>
            <a:r>
              <a:rPr lang="ja-JP" dirty="0">
                <a:ea typeface="游ゴシック"/>
              </a:rPr>
              <a:t>たの</a:t>
            </a:r>
            <a:r>
              <a:rPr lang="ja-JP" altLang="en-US" dirty="0">
                <a:ea typeface="游ゴシック"/>
              </a:rPr>
              <a:t>で、複数のユーザーからの実績内容を一括処理でき</a:t>
            </a:r>
            <a:r>
              <a:rPr lang="ja-JP" dirty="0">
                <a:ea typeface="游ゴシック"/>
              </a:rPr>
              <a:t>る</a:t>
            </a:r>
            <a:r>
              <a:rPr lang="ja-JP" altLang="en-US" dirty="0">
                <a:ea typeface="游ゴシック"/>
              </a:rPr>
              <a:t>機能を用意し</a:t>
            </a:r>
            <a:r>
              <a:rPr lang="ja-JP" dirty="0">
                <a:ea typeface="游ゴシック"/>
              </a:rPr>
              <a:t>てい</a:t>
            </a:r>
            <a:r>
              <a:rPr lang="ja-JP" altLang="en-US" dirty="0">
                <a:ea typeface="游ゴシック"/>
              </a:rPr>
              <a:t>ます</a:t>
            </a:r>
            <a:r>
              <a:rPr lang="ja-JP" dirty="0">
                <a:ea typeface="游ゴシック"/>
              </a:rPr>
              <a:t>。</a:t>
            </a:r>
            <a:endParaRPr lang="ja-JP" dirty="0">
              <a:ea typeface="游ゴシック"/>
              <a:cs typeface="Calibri"/>
            </a:endParaRPr>
          </a:p>
          <a:p>
            <a:r>
              <a:rPr lang="ja-JP" dirty="0"/>
              <a:t>次に、画面フローについて説明します。</a:t>
            </a:r>
          </a:p>
          <a:p>
            <a:endParaRPr lang="ja-JP" dirty="0">
              <a:ea typeface="游ゴシック"/>
              <a:cs typeface="Calibri"/>
            </a:endParaRPr>
          </a:p>
          <a:p>
            <a:endParaRPr lang="ja-JP" altLang="en-US" dirty="0">
              <a:ea typeface="游ゴシック"/>
              <a:cs typeface="Calibri"/>
            </a:endParaRPr>
          </a:p>
        </p:txBody>
      </p:sp>
      <p:sp>
        <p:nvSpPr>
          <p:cNvPr id="4" name="Slide Number Placeholder 3">
            <a:extLst>
              <a:ext uri="{FF2B5EF4-FFF2-40B4-BE49-F238E27FC236}">
                <a16:creationId xmlns:a16="http://schemas.microsoft.com/office/drawing/2014/main" id="{EA95BAA5-0561-BBB6-5A67-7A48651CA723}"/>
              </a:ext>
            </a:extLst>
          </p:cNvPr>
          <p:cNvSpPr>
            <a:spLocks noGrp="1"/>
          </p:cNvSpPr>
          <p:nvPr>
            <p:ph type="sldNum" sz="quarter" idx="5"/>
          </p:nvPr>
        </p:nvSpPr>
        <p:spPr/>
        <p:txBody>
          <a:bodyPr/>
          <a:lstStyle/>
          <a:p>
            <a:fld id="{AF20BFB6-F69A-4EAA-A517-0DA0C03A3A8C}" type="slidenum">
              <a:t>4</a:t>
            </a:fld>
            <a:endParaRPr kumimoji="1" lang="en-US"/>
          </a:p>
        </p:txBody>
      </p:sp>
    </p:spTree>
    <p:extLst>
      <p:ext uri="{BB962C8B-B14F-4D97-AF65-F5344CB8AC3E}">
        <p14:creationId xmlns:p14="http://schemas.microsoft.com/office/powerpoint/2010/main" val="436888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9216F-E87E-7A0E-AEE7-7E9E95BF27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68AE9F-F585-7009-24F3-1409161E34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D43AAC-F91B-E6CA-64DF-D5761CDFAED5}"/>
              </a:ext>
            </a:extLst>
          </p:cNvPr>
          <p:cNvSpPr>
            <a:spLocks noGrp="1"/>
          </p:cNvSpPr>
          <p:nvPr>
            <p:ph type="body" idx="1"/>
          </p:nvPr>
        </p:nvSpPr>
        <p:spPr/>
        <p:txBody>
          <a:bodyPr/>
          <a:lstStyle/>
          <a:p>
            <a:r>
              <a:rPr lang="ja-JP" altLang="en-US" dirty="0"/>
              <a:t>それでは、それぞれの</a:t>
            </a:r>
            <a:r>
              <a:rPr lang="en-US" altLang="ja-JP" dirty="0"/>
              <a:t>TOP</a:t>
            </a:r>
            <a:r>
              <a:rPr lang="ja-JP" altLang="en-US" dirty="0"/>
              <a:t>画面をご覧ください。ご覧の通り、私たちは多くの機能を盛り込んでいます。</a:t>
            </a:r>
          </a:p>
          <a:p>
            <a:r>
              <a:rPr lang="ja-JP" altLang="en-US" dirty="0"/>
              <a:t>この中で、私からはユーザー側・管理者側ともに赤枠で囲った主要な部分についてご説明いたします。</a:t>
            </a:r>
          </a:p>
          <a:p>
            <a:r>
              <a:rPr lang="ja-JP" altLang="en-US" dirty="0"/>
              <a:t>それ以外の追加機能につきましては、この後、後半の担当者より詳しくご紹介しますので、ぜひそちらも楽しみにしていただければと思います。</a:t>
            </a:r>
            <a:endParaRPr lang="en-US" altLang="ja-JP" dirty="0"/>
          </a:p>
          <a:p>
            <a:r>
              <a:rPr lang="ja-JP" altLang="en-US" dirty="0"/>
              <a:t>それでは，デモ前に簡単に画面フローについて説明したいと思います．</a:t>
            </a:r>
            <a:endParaRPr lang="en-US" altLang="ja-JP" dirty="0"/>
          </a:p>
        </p:txBody>
      </p:sp>
      <p:sp>
        <p:nvSpPr>
          <p:cNvPr id="4" name="Slide Number Placeholder 3">
            <a:extLst>
              <a:ext uri="{FF2B5EF4-FFF2-40B4-BE49-F238E27FC236}">
                <a16:creationId xmlns:a16="http://schemas.microsoft.com/office/drawing/2014/main" id="{650EEF75-9732-A21A-46C5-0E2F751CF93D}"/>
              </a:ext>
            </a:extLst>
          </p:cNvPr>
          <p:cNvSpPr>
            <a:spLocks noGrp="1"/>
          </p:cNvSpPr>
          <p:nvPr>
            <p:ph type="sldNum" sz="quarter" idx="5"/>
          </p:nvPr>
        </p:nvSpPr>
        <p:spPr/>
        <p:txBody>
          <a:bodyPr/>
          <a:lstStyle/>
          <a:p>
            <a:fld id="{AF20BFB6-F69A-4EAA-A517-0DA0C03A3A8C}" type="slidenum">
              <a:t>5</a:t>
            </a:fld>
            <a:endParaRPr kumimoji="1" lang="en-US"/>
          </a:p>
        </p:txBody>
      </p:sp>
    </p:spTree>
    <p:extLst>
      <p:ext uri="{BB962C8B-B14F-4D97-AF65-F5344CB8AC3E}">
        <p14:creationId xmlns:p14="http://schemas.microsoft.com/office/powerpoint/2010/main" val="3431795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まず、一番最初の画面はログイン画面です。ログイン時に、ユーザーとしてログインするか、管理者としてログインするかを選択できるようになっています。</a:t>
            </a:r>
          </a:p>
          <a:p>
            <a:r>
              <a:rPr lang="ja-JP" altLang="en-US" dirty="0"/>
              <a:t>ユーザーとしてログインすると、</a:t>
            </a:r>
            <a:r>
              <a:rPr lang="en-US" altLang="ja-JP" dirty="0"/>
              <a:t>TOP</a:t>
            </a:r>
            <a:r>
              <a:rPr lang="ja-JP" altLang="en-US" dirty="0"/>
              <a:t>画面が表示され、出勤・退勤はワンクリックのボタン操作で簡単に記録できます。操作と同時にデータベースへの反映も自動で行われます。</a:t>
            </a:r>
          </a:p>
          <a:p>
            <a:r>
              <a:rPr lang="ja-JP" altLang="en-US" dirty="0"/>
              <a:t>実績の内容については、実績管理画面から確認できます。実績管理画面では申請ボタンが用意されており、指定の日付の実績申請が簡単に行える仕組みです。</a:t>
            </a:r>
            <a:endParaRPr lang="en-US" altLang="ja-JP" dirty="0"/>
          </a:p>
          <a:p>
            <a:r>
              <a:rPr lang="ja-JP" altLang="en-US" dirty="0"/>
              <a:t>ユーザーが申請した内容は、管理者側の実績承認画面で確認でき、管理者は「承認」または「訂正」を選択できます。承認された場合は、ユーザー側で「確定済み」と表示され、訂正の場合は差し戻しとなり、ユーザーは理由を確認の上、再度申請を送る必要があります。</a:t>
            </a:r>
          </a:p>
          <a:p>
            <a:r>
              <a:rPr lang="ja-JP" altLang="en-US" dirty="0"/>
              <a:t>それでは、以上の流れをデモンストレーションでご覧ください。</a:t>
            </a:r>
          </a:p>
          <a:p>
            <a:endParaRPr lang="en-US" altLang="ja-JP" dirty="0">
              <a:ea typeface="游ゴシック"/>
            </a:endParaRPr>
          </a:p>
          <a:p>
            <a:r>
              <a:rPr lang="ja-JP" altLang="en-US" dirty="0">
                <a:ea typeface="游ゴシック"/>
              </a:rPr>
              <a:t>ここまでで</a:t>
            </a:r>
            <a:r>
              <a:rPr lang="en-US" altLang="ja-JP" dirty="0">
                <a:ea typeface="游ゴシック"/>
              </a:rPr>
              <a:t>4</a:t>
            </a:r>
            <a:r>
              <a:rPr lang="ja-JP" altLang="en-US" dirty="0">
                <a:ea typeface="游ゴシック"/>
              </a:rPr>
              <a:t>分</a:t>
            </a:r>
            <a:r>
              <a:rPr lang="en-US" altLang="ja-JP" dirty="0">
                <a:ea typeface="游ゴシック"/>
              </a:rPr>
              <a:t>30s</a:t>
            </a:r>
            <a:r>
              <a:rPr lang="ja-JP" altLang="en-US" dirty="0">
                <a:ea typeface="游ゴシック"/>
              </a:rPr>
              <a:t>にしたい．</a:t>
            </a:r>
            <a:endParaRPr lang="en-US" altLang="ja-JP" dirty="0">
              <a:ea typeface="游ゴシック"/>
            </a:endParaRPr>
          </a:p>
          <a:p>
            <a:endParaRPr lang="en-US" altLang="ja-JP" dirty="0">
              <a:ea typeface="游ゴシック"/>
            </a:endParaRPr>
          </a:p>
          <a:p>
            <a:endParaRPr lang="en-US" altLang="ja-JP" dirty="0">
              <a:ea typeface="游ゴシック"/>
            </a:endParaRPr>
          </a:p>
          <a:p>
            <a:endParaRPr lang="en-US" altLang="ja-JP" dirty="0">
              <a:ea typeface="游ゴシック"/>
            </a:endParaRPr>
          </a:p>
          <a:p>
            <a:r>
              <a:rPr lang="ja-JP" altLang="en-US" dirty="0">
                <a:ea typeface="游ゴシック"/>
              </a:rPr>
              <a:t>我々は、ユーザーと管理者で別々のログイン画面を設けています。また、機能や画面も独立しています。</a:t>
            </a:r>
            <a:endParaRPr lang="en-US" altLang="ja-JP" dirty="0">
              <a:ea typeface="游ゴシック"/>
            </a:endParaRPr>
          </a:p>
          <a:p>
            <a:r>
              <a:rPr lang="ja-JP" altLang="en-US" dirty="0">
                <a:ea typeface="游ゴシック"/>
              </a:rPr>
              <a:t>ログイン画面でユーザーとしてログインすると、ユーザーの</a:t>
            </a:r>
            <a:r>
              <a:rPr lang="en-US" dirty="0"/>
              <a:t>TOP</a:t>
            </a:r>
            <a:r>
              <a:rPr lang="ja-JP" altLang="en-US" dirty="0">
                <a:ea typeface="游ゴシック"/>
              </a:rPr>
              <a:t>画面に遷移します。そこで、出退勤ボタンを押すことで、出退勤情報がデータベースに反映されます。</a:t>
            </a:r>
            <a:endParaRPr lang="en-US" altLang="ja-JP" dirty="0">
              <a:ea typeface="游ゴシック"/>
            </a:endParaRPr>
          </a:p>
          <a:p>
            <a:r>
              <a:rPr lang="ja-JP" altLang="en-US" dirty="0">
                <a:ea typeface="游ゴシック"/>
              </a:rPr>
              <a:t>実績管理画面では、申請ボタンを設けており、すごく簡単に実績申請できるようにしています。申請されたものは、管理者側で表示され、管理者は承認するか差し戻しにするか選択できます。そして再びユーザー側で承認されたかどうかを確認できます。</a:t>
            </a:r>
            <a:endParaRPr lang="en-US" altLang="ja-JP" dirty="0">
              <a:ea typeface="游ゴシック"/>
            </a:endParaRPr>
          </a:p>
          <a:p>
            <a:r>
              <a:rPr lang="ja-JP" altLang="en-US" dirty="0" err="1">
                <a:ea typeface="游ゴシック"/>
              </a:rPr>
              <a:t>それでは今までの流れをデモを通して、見せたいと思います</a:t>
            </a:r>
            <a:r>
              <a:rPr lang="en-US" dirty="0"/>
              <a:t>。</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AF20BFB6-F69A-4EAA-A517-0DA0C03A3A8C}" type="slidenum">
              <a:rPr lang="en-US"/>
              <a:t>6</a:t>
            </a:fld>
            <a:endParaRPr kumimoji="1" lang="en-US"/>
          </a:p>
        </p:txBody>
      </p:sp>
    </p:spTree>
    <p:extLst>
      <p:ext uri="{BB962C8B-B14F-4D97-AF65-F5344CB8AC3E}">
        <p14:creationId xmlns:p14="http://schemas.microsoft.com/office/powerpoint/2010/main" val="1970501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ja-JP" dirty="0">
              <a:ea typeface="Calibri"/>
              <a:cs typeface="Calibri"/>
            </a:endParaRPr>
          </a:p>
          <a:p>
            <a:endParaRPr lang="en-US" altLang="ja-JP" dirty="0">
              <a:ea typeface="Calibri"/>
              <a:cs typeface="Calibri"/>
            </a:endParaRPr>
          </a:p>
          <a:p>
            <a:endParaRPr lang="en-US" altLang="ja-JP" dirty="0">
              <a:ea typeface="Calibri"/>
              <a:cs typeface="Calibri"/>
            </a:endParaRPr>
          </a:p>
          <a:p>
            <a:endParaRPr lang="en-US" altLang="ja-JP" dirty="0">
              <a:ea typeface="Calibri"/>
              <a:cs typeface="Calibri"/>
            </a:endParaRPr>
          </a:p>
          <a:p>
            <a:endParaRPr lang="en-US" altLang="ja-JP" dirty="0">
              <a:ea typeface="Calibri"/>
              <a:cs typeface="Calibri"/>
            </a:endParaRPr>
          </a:p>
          <a:p>
            <a:r>
              <a:rPr lang="ja-JP" altLang="en-US" dirty="0">
                <a:ea typeface="Calibri"/>
                <a:cs typeface="Calibri"/>
              </a:rPr>
              <a:t>週退勤複数回押す</a:t>
            </a:r>
          </a:p>
          <a:p>
            <a:r>
              <a:rPr lang="ja-JP" altLang="en-US" dirty="0">
                <a:ea typeface="Calibri"/>
                <a:cs typeface="Calibri"/>
              </a:rPr>
              <a:t>出勤は最初の、退勤は最後のが反映されるように</a:t>
            </a:r>
          </a:p>
          <a:p>
            <a:endParaRPr lang="ja-JP" altLang="en-US" dirty="0">
              <a:ea typeface="Calibri"/>
              <a:cs typeface="Calibri"/>
            </a:endParaRPr>
          </a:p>
          <a:p>
            <a:r>
              <a:rPr lang="ja-JP" altLang="en-US" dirty="0">
                <a:ea typeface="Calibri"/>
                <a:cs typeface="Calibri"/>
              </a:rPr>
              <a:t>勤怠管理画面に反映されていることを確認</a:t>
            </a:r>
          </a:p>
          <a:p>
            <a:endParaRPr lang="ja-JP" altLang="en-US" dirty="0">
              <a:ea typeface="Calibri"/>
              <a:cs typeface="Calibri"/>
            </a:endParaRPr>
          </a:p>
          <a:p>
            <a:r>
              <a:rPr lang="ja-JP" altLang="en-US" dirty="0">
                <a:ea typeface="Calibri"/>
                <a:cs typeface="Calibri"/>
              </a:rPr>
              <a:t>ここで、申請ボタンを押すことで、管理者に申請通知が届く。</a:t>
            </a:r>
          </a:p>
          <a:p>
            <a:r>
              <a:rPr lang="ja-JP" altLang="en-US" dirty="0">
                <a:ea typeface="Calibri"/>
                <a:cs typeface="Calibri"/>
              </a:rPr>
              <a:t>ここでは、過去3日分の申請</a:t>
            </a:r>
          </a:p>
          <a:p>
            <a:r>
              <a:rPr lang="ja-JP" altLang="en-US" dirty="0">
                <a:ea typeface="Calibri"/>
                <a:cs typeface="Calibri"/>
              </a:rPr>
              <a:t>1つは破損しているけど送りましょう。</a:t>
            </a:r>
          </a:p>
          <a:p>
            <a:endParaRPr lang="ja-JP" altLang="en-US" dirty="0">
              <a:ea typeface="Calibri"/>
              <a:cs typeface="Calibri"/>
            </a:endParaRPr>
          </a:p>
          <a:p>
            <a:endParaRPr lang="ja-JP" altLang="en-US" dirty="0">
              <a:ea typeface="Calibri"/>
              <a:cs typeface="Calibri"/>
            </a:endParaRPr>
          </a:p>
        </p:txBody>
      </p:sp>
      <p:sp>
        <p:nvSpPr>
          <p:cNvPr id="4" name="Slide Number Placeholder 3"/>
          <p:cNvSpPr>
            <a:spLocks noGrp="1"/>
          </p:cNvSpPr>
          <p:nvPr>
            <p:ph type="sldNum" sz="quarter" idx="5"/>
          </p:nvPr>
        </p:nvSpPr>
        <p:spPr/>
        <p:txBody>
          <a:bodyPr/>
          <a:lstStyle/>
          <a:p>
            <a:fld id="{AF20BFB6-F69A-4EAA-A517-0DA0C03A3A8C}" type="slidenum">
              <a:rPr lang="en-US"/>
              <a:t>7</a:t>
            </a:fld>
            <a:endParaRPr kumimoji="1" lang="en-US"/>
          </a:p>
        </p:txBody>
      </p:sp>
    </p:spTree>
    <p:extLst>
      <p:ext uri="{BB962C8B-B14F-4D97-AF65-F5344CB8AC3E}">
        <p14:creationId xmlns:p14="http://schemas.microsoft.com/office/powerpoint/2010/main" val="3586762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b="1" dirty="0" err="1">
                <a:ea typeface="+mn-lt"/>
                <a:cs typeface="+mn-lt"/>
              </a:rPr>
              <a:t>給与計算に必要な</a:t>
            </a:r>
            <a:r>
              <a:rPr lang="ja-JP" altLang="en-US">
                <a:solidFill>
                  <a:schemeClr val="dk1"/>
                </a:solidFill>
                <a:ea typeface="游ゴシック"/>
              </a:rPr>
              <a:t>勤務実績データの自動算出</a:t>
            </a:r>
            <a:endParaRPr lang="en-US">
              <a:ea typeface="游ゴシック"/>
            </a:endParaRPr>
          </a:p>
          <a:p>
            <a:endParaRPr lang="en-US" altLang="ja-JP" b="1" dirty="0">
              <a:ea typeface="+mn-lt"/>
              <a:cs typeface="+mn-lt"/>
            </a:endParaRPr>
          </a:p>
          <a:p>
            <a:endParaRPr lang="en-US" altLang="ja-JP" b="1" dirty="0">
              <a:ea typeface="+mn-lt"/>
              <a:cs typeface="+mn-lt"/>
            </a:endParaRPr>
          </a:p>
          <a:p>
            <a:endParaRPr lang="en-US" altLang="ja-JP" b="1" dirty="0">
              <a:ea typeface="+mn-lt"/>
              <a:cs typeface="+mn-lt"/>
            </a:endParaRPr>
          </a:p>
          <a:p>
            <a:endParaRPr lang="en-US" altLang="ja-JP" b="1" dirty="0">
              <a:ea typeface="+mn-lt"/>
              <a:cs typeface="+mn-lt"/>
            </a:endParaRPr>
          </a:p>
          <a:p>
            <a:pPr marL="0" indent="0">
              <a:buNone/>
            </a:pPr>
            <a:r>
              <a:rPr lang="en-US" altLang="ja-JP" b="1" dirty="0">
                <a:ea typeface="+mn-lt"/>
                <a:cs typeface="+mn-lt"/>
              </a:rPr>
              <a:t>1.</a:t>
            </a:r>
            <a:r>
              <a:rPr lang="ja-JP" altLang="ja-JP" b="1">
                <a:ea typeface="+mn-lt"/>
                <a:cs typeface="+mn-lt"/>
              </a:rPr>
              <a:t>入力ミス防止の工夫</a:t>
            </a:r>
            <a:endParaRPr lang="ja-JP" altLang="en-US" b="1">
              <a:latin typeface="Aptos"/>
              <a:ea typeface="ＭＳ Ｐゴシック"/>
            </a:endParaRPr>
          </a:p>
          <a:p>
            <a:pPr marL="0" indent="0">
              <a:buNone/>
            </a:pPr>
            <a:r>
              <a:rPr lang="ja-JP" altLang="en-US" sz="1400" dirty="0">
                <a:latin typeface="Aptos"/>
                <a:ea typeface="ＭＳ Ｐゴシック"/>
              </a:rPr>
              <a:t>　</a:t>
            </a:r>
            <a:r>
              <a:rPr lang="ja-JP" altLang="en-US" sz="1200" dirty="0">
                <a:latin typeface="Aptos"/>
                <a:ea typeface="ＭＳ Ｐゴシック"/>
              </a:rPr>
              <a:t>→</a:t>
            </a:r>
            <a:r>
              <a:rPr lang="ja-JP" altLang="ja-JP" sz="1200" dirty="0">
                <a:ea typeface="+mn-lt"/>
                <a:cs typeface="+mn-lt"/>
              </a:rPr>
              <a:t>ユーザーが間違った入力をできない設計や、迷わない画面構成に</a:t>
            </a:r>
            <a:endParaRPr lang="ja-JP" altLang="en-US" sz="1200" dirty="0">
              <a:latin typeface="Aptos"/>
              <a:ea typeface="ＭＳ Ｐゴシック"/>
            </a:endParaRPr>
          </a:p>
          <a:p>
            <a:pPr marL="0" indent="0">
              <a:buNone/>
            </a:pPr>
            <a:r>
              <a:rPr lang="ja-JP" altLang="en-US" b="1" dirty="0">
                <a:latin typeface="Aptos"/>
                <a:ea typeface="ＭＳ Ｐゴシック"/>
              </a:rPr>
              <a:t>2.</a:t>
            </a:r>
            <a:r>
              <a:rPr lang="ja-JP" altLang="ja-JP" b="1" dirty="0">
                <a:ea typeface="+mn-lt"/>
                <a:cs typeface="+mn-lt"/>
              </a:rPr>
              <a:t>ボタン操作による申請・出退勤状況の即時反映</a:t>
            </a:r>
          </a:p>
          <a:p>
            <a:pPr marL="0" indent="0">
              <a:buNone/>
            </a:pPr>
            <a:r>
              <a:rPr lang="ja-JP" altLang="en-US" dirty="0">
                <a:latin typeface="Aptos"/>
                <a:ea typeface="ＭＳ Ｐゴシック"/>
              </a:rPr>
              <a:t>　</a:t>
            </a:r>
            <a:r>
              <a:rPr lang="ja-JP" altLang="en-US" sz="1200" dirty="0">
                <a:latin typeface="Aptos"/>
                <a:ea typeface="ＭＳ Ｐゴシック"/>
              </a:rPr>
              <a:t>→</a:t>
            </a:r>
            <a:r>
              <a:rPr lang="ja-JP" altLang="ja-JP" sz="1200" dirty="0">
                <a:ea typeface="+mn-lt"/>
                <a:cs typeface="+mn-lt"/>
              </a:rPr>
              <a:t>申請や出退勤の操作が、すぐに画面に反映されるように</a:t>
            </a:r>
            <a:endParaRPr lang="ja-JP" altLang="en-US" sz="1200" dirty="0">
              <a:latin typeface="Aptos"/>
              <a:ea typeface="ＭＳ Ｐゴシック"/>
            </a:endParaRPr>
          </a:p>
          <a:p>
            <a:pPr marL="0" indent="0">
              <a:buNone/>
            </a:pPr>
            <a:r>
              <a:rPr lang="ja-JP" altLang="en-US" b="1" dirty="0">
                <a:latin typeface="Aptos"/>
                <a:ea typeface="ＭＳ Ｐゴシック"/>
              </a:rPr>
              <a:t>3.</a:t>
            </a:r>
            <a:r>
              <a:rPr lang="ja-JP" altLang="ja-JP" b="1" dirty="0">
                <a:ea typeface="+mn-lt"/>
                <a:cs typeface="+mn-lt"/>
              </a:rPr>
              <a:t>実績一覧の柔軟な表示</a:t>
            </a:r>
          </a:p>
          <a:p>
            <a:pPr marL="0" indent="0">
              <a:buNone/>
            </a:pPr>
            <a:r>
              <a:rPr lang="ja-JP" altLang="en-US" sz="1200" dirty="0">
                <a:latin typeface="Aptos"/>
                <a:ea typeface="ＭＳ Ｐゴシック"/>
              </a:rPr>
              <a:t>　→</a:t>
            </a:r>
            <a:r>
              <a:rPr lang="ja-JP" altLang="ja-JP" sz="1200" dirty="0">
                <a:ea typeface="+mn-lt"/>
                <a:cs typeface="+mn-lt"/>
              </a:rPr>
              <a:t>先月・先々月・次月・次々月など、ボタン一つで実績一覧を表示でき、年月指定も可能</a:t>
            </a:r>
          </a:p>
          <a:p>
            <a:pPr marL="0" indent="0">
              <a:buNone/>
            </a:pPr>
            <a:r>
              <a:rPr lang="en-US" altLang="ja-JP" b="1" dirty="0">
                <a:latin typeface="Aptos"/>
                <a:ea typeface="Meiryo UI"/>
              </a:rPr>
              <a:t>4.</a:t>
            </a:r>
            <a:r>
              <a:rPr lang="ja-JP" altLang="en-US" b="1" dirty="0">
                <a:ea typeface="+mn-lt"/>
                <a:cs typeface="+mn-lt"/>
              </a:rPr>
              <a:t>休日を考慮して自動で</a:t>
            </a:r>
            <a:r>
              <a:rPr lang="ja-JP" altLang="ja-JP" b="1" dirty="0">
                <a:ea typeface="+mn-lt"/>
                <a:cs typeface="+mn-lt"/>
              </a:rPr>
              <a:t>勤務実績</a:t>
            </a:r>
            <a:r>
              <a:rPr lang="ja-JP" altLang="en-US" b="1" dirty="0">
                <a:ea typeface="+mn-lt"/>
                <a:cs typeface="+mn-lt"/>
              </a:rPr>
              <a:t>算出</a:t>
            </a:r>
            <a:endParaRPr lang="en-US" altLang="en-US" b="1" dirty="0">
              <a:latin typeface="Aptos"/>
              <a:ea typeface="Meiryo UI"/>
            </a:endParaRPr>
          </a:p>
          <a:p>
            <a:pPr marL="0" indent="0">
              <a:buNone/>
            </a:pPr>
            <a:r>
              <a:rPr lang="ja-JP" altLang="en-US" sz="1200" dirty="0">
                <a:latin typeface="Aptos"/>
                <a:ea typeface="Meiryo UI"/>
              </a:rPr>
              <a:t>　</a:t>
            </a:r>
            <a:r>
              <a:rPr lang="en-US" altLang="ja-JP" sz="1200" dirty="0">
                <a:latin typeface="Aptos"/>
                <a:ea typeface="Meiryo UI"/>
              </a:rPr>
              <a:t>→</a:t>
            </a:r>
            <a:r>
              <a:rPr lang="ja-JP" altLang="en-US" sz="1200" dirty="0">
                <a:ea typeface="+mn-lt"/>
                <a:cs typeface="+mn-lt"/>
              </a:rPr>
              <a:t>会社の休日</a:t>
            </a:r>
            <a:r>
              <a:rPr lang="ja-JP" altLang="ja-JP" sz="1200" dirty="0">
                <a:ea typeface="+mn-lt"/>
                <a:cs typeface="+mn-lt"/>
              </a:rPr>
              <a:t>や</a:t>
            </a:r>
            <a:r>
              <a:rPr lang="ja-JP" altLang="en-US" sz="1200" dirty="0">
                <a:ea typeface="+mn-lt"/>
                <a:cs typeface="+mn-lt"/>
              </a:rPr>
              <a:t>個人の休日を反映し、正確な</a:t>
            </a:r>
            <a:r>
              <a:rPr lang="ja-JP" altLang="ja-JP" sz="1200" dirty="0">
                <a:ea typeface="+mn-lt"/>
                <a:cs typeface="+mn-lt"/>
              </a:rPr>
              <a:t>勤務</a:t>
            </a:r>
            <a:r>
              <a:rPr lang="ja-JP" altLang="en-US" sz="1200" dirty="0">
                <a:ea typeface="+mn-lt"/>
                <a:cs typeface="+mn-lt"/>
              </a:rPr>
              <a:t>実績データを</a:t>
            </a:r>
            <a:r>
              <a:rPr lang="ja-JP" altLang="ja-JP" sz="1200" dirty="0">
                <a:ea typeface="+mn-lt"/>
                <a:cs typeface="+mn-lt"/>
              </a:rPr>
              <a:t>自動</a:t>
            </a:r>
            <a:r>
              <a:rPr lang="ja-JP" altLang="en-US" sz="1200" dirty="0">
                <a:ea typeface="+mn-lt"/>
                <a:cs typeface="+mn-lt"/>
              </a:rPr>
              <a:t>的に</a:t>
            </a:r>
            <a:r>
              <a:rPr lang="ja-JP" altLang="ja-JP" sz="1200" dirty="0">
                <a:ea typeface="+mn-lt"/>
                <a:cs typeface="+mn-lt"/>
              </a:rPr>
              <a:t>算</a:t>
            </a:r>
            <a:r>
              <a:rPr lang="ja-JP" altLang="en-US" sz="1200" dirty="0">
                <a:ea typeface="+mn-lt"/>
                <a:cs typeface="+mn-lt"/>
              </a:rPr>
              <a:t>出</a:t>
            </a:r>
            <a:endParaRPr lang="en-US" altLang="en-US" sz="1200" dirty="0">
              <a:ea typeface="Meiryo UI"/>
              <a:cs typeface="+mn-lt"/>
            </a:endParaRPr>
          </a:p>
          <a:p>
            <a:pPr marL="0" indent="0">
              <a:buNone/>
            </a:pPr>
            <a:r>
              <a:rPr lang="en-US" altLang="ja-JP" b="1" dirty="0">
                <a:latin typeface="Aptos"/>
                <a:ea typeface="ＭＳ Ｐゴシック"/>
              </a:rPr>
              <a:t>5.</a:t>
            </a:r>
            <a:r>
              <a:rPr lang="en-US" altLang="ja-JP" b="1" dirty="0">
                <a:ea typeface="ＭＳ Ｐゴシック"/>
                <a:cs typeface="+mn-lt"/>
              </a:rPr>
              <a:t>実績編集</a:t>
            </a:r>
            <a:r>
              <a:rPr lang="ja-JP" altLang="en-US" b="1" dirty="0">
                <a:ea typeface="+mn-lt"/>
                <a:cs typeface="+mn-lt"/>
              </a:rPr>
              <a:t>は管理者のみ</a:t>
            </a:r>
            <a:endParaRPr lang="ja-JP" altLang="en-US" b="1" dirty="0">
              <a:latin typeface="Aptos"/>
              <a:ea typeface="ＭＳ Ｐゴシック"/>
            </a:endParaRPr>
          </a:p>
          <a:p>
            <a:pPr marL="0" indent="0">
              <a:buNone/>
            </a:pPr>
            <a:r>
              <a:rPr lang="en-US" altLang="ja-JP" sz="1200" dirty="0">
                <a:latin typeface="Aptos"/>
                <a:ea typeface="ＭＳ Ｐゴシック"/>
              </a:rPr>
              <a:t>　→</a:t>
            </a:r>
            <a:r>
              <a:rPr lang="ja-JP" altLang="en-US" sz="1200" dirty="0">
                <a:ea typeface="+mn-lt"/>
                <a:cs typeface="+mn-lt"/>
              </a:rPr>
              <a:t>ユーザーによる不正なデータ修正を防ぐ</a:t>
            </a:r>
            <a:endParaRPr lang="en-US" altLang="ja-JP" sz="1200" dirty="0">
              <a:ea typeface="+mn-lt"/>
              <a:cs typeface="+mn-lt"/>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AF20BFB6-F69A-4EAA-A517-0DA0C03A3A8C}" type="slidenum">
              <a:rPr lang="en-US" altLang="ja-JP" smtClean="0"/>
              <a:t>8</a:t>
            </a:fld>
            <a:endParaRPr kumimoji="1" lang="ja-JP" altLang="en-US"/>
          </a:p>
        </p:txBody>
      </p:sp>
    </p:spTree>
    <p:extLst>
      <p:ext uri="{BB962C8B-B14F-4D97-AF65-F5344CB8AC3E}">
        <p14:creationId xmlns:p14="http://schemas.microsoft.com/office/powerpoint/2010/main" val="3476740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551C62-D4F9-D0B0-8F80-8BDC2CDA66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FA64FD-872D-C3D0-7850-FAB9EF9D04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F936284-D3B3-9D59-DD26-1E2730150721}"/>
              </a:ext>
            </a:extLst>
          </p:cNvPr>
          <p:cNvSpPr>
            <a:spLocks noGrp="1"/>
          </p:cNvSpPr>
          <p:nvPr>
            <p:ph type="body" idx="1"/>
          </p:nvPr>
        </p:nvSpPr>
        <p:spPr/>
        <p:txBody>
          <a:bodyPr/>
          <a:lstStyle/>
          <a:p>
            <a:r>
              <a:rPr lang="ja-JP" altLang="en-US">
                <a:ea typeface="游ゴシック"/>
                <a:cs typeface="Calibri"/>
              </a:rPr>
              <a:t>特に効率性の向上については、というように話すことで例を挙げる？</a:t>
            </a:r>
            <a:endParaRPr lang="en-US">
              <a:ea typeface="Calibri"/>
              <a:cs typeface="Calibri"/>
            </a:endParaRPr>
          </a:p>
        </p:txBody>
      </p:sp>
      <p:sp>
        <p:nvSpPr>
          <p:cNvPr id="4" name="Slide Number Placeholder 3">
            <a:extLst>
              <a:ext uri="{FF2B5EF4-FFF2-40B4-BE49-F238E27FC236}">
                <a16:creationId xmlns:a16="http://schemas.microsoft.com/office/drawing/2014/main" id="{054D73F4-8585-5BE7-4B09-A9856AE6D394}"/>
              </a:ext>
            </a:extLst>
          </p:cNvPr>
          <p:cNvSpPr>
            <a:spLocks noGrp="1"/>
          </p:cNvSpPr>
          <p:nvPr>
            <p:ph type="sldNum" sz="quarter" idx="5"/>
          </p:nvPr>
        </p:nvSpPr>
        <p:spPr/>
        <p:txBody>
          <a:bodyPr/>
          <a:lstStyle/>
          <a:p>
            <a:fld id="{AF20BFB6-F69A-4EAA-A517-0DA0C03A3A8C}" type="slidenum">
              <a:rPr lang="en-US"/>
              <a:t>9</a:t>
            </a:fld>
            <a:endParaRPr kumimoji="1" lang="en-US"/>
          </a:p>
        </p:txBody>
      </p:sp>
    </p:spTree>
    <p:extLst>
      <p:ext uri="{BB962C8B-B14F-4D97-AF65-F5344CB8AC3E}">
        <p14:creationId xmlns:p14="http://schemas.microsoft.com/office/powerpoint/2010/main" val="3059131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2025/7/30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49106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2025/7/30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575747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2025/7/30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50866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2025/7/30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0515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2025/7/30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083904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2025/7/30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395402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E02A643-9BB0-4E02-80B2-2C0A5E5D738E}" type="datetimeFigureOut">
              <a:rPr kumimoji="1" lang="ja-JP" altLang="en-US" smtClean="0"/>
              <a:t>2025/7/30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797884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E02A643-9BB0-4E02-80B2-2C0A5E5D738E}" type="datetimeFigureOut">
              <a:rPr kumimoji="1" lang="ja-JP" altLang="en-US" smtClean="0"/>
              <a:t>2025/7/30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539588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E02A643-9BB0-4E02-80B2-2C0A5E5D738E}" type="datetimeFigureOut">
              <a:rPr kumimoji="1" lang="ja-JP" altLang="en-US" smtClean="0"/>
              <a:t>2025/7/30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2860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2025/7/30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88451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2025/7/30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189387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E02A643-9BB0-4E02-80B2-2C0A5E5D738E}" type="datetimeFigureOut">
              <a:rPr kumimoji="1" lang="ja-JP" altLang="en-US" smtClean="0"/>
              <a:t>2025/7/30</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0728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718286"/>
            <a:ext cx="9144000" cy="1019908"/>
          </a:xfrm>
        </p:spPr>
        <p:txBody>
          <a:bodyPr/>
          <a:lstStyle/>
          <a:p>
            <a:r>
              <a:rPr lang="ja-JP" altLang="en-US">
                <a:ea typeface="ＭＳ Ｐゴシック"/>
              </a:rPr>
              <a:t>御社勤怠管理システム</a:t>
            </a:r>
          </a:p>
        </p:txBody>
      </p:sp>
      <p:sp>
        <p:nvSpPr>
          <p:cNvPr id="3" name="サブタイトル 2"/>
          <p:cNvSpPr>
            <a:spLocks noGrp="1"/>
          </p:cNvSpPr>
          <p:nvPr>
            <p:ph type="subTitle" idx="1"/>
          </p:nvPr>
        </p:nvSpPr>
        <p:spPr>
          <a:xfrm>
            <a:off x="1524000" y="4119807"/>
            <a:ext cx="9144000" cy="698378"/>
          </a:xfrm>
        </p:spPr>
        <p:txBody>
          <a:bodyPr vert="horz" lIns="91440" tIns="45720" rIns="91440" bIns="45720" rtlCol="0" anchor="t">
            <a:normAutofit/>
          </a:bodyPr>
          <a:lstStyle/>
          <a:p>
            <a:r>
              <a:rPr lang="ja-JP" sz="3000">
                <a:ea typeface="ＭＳ Ｐゴシック"/>
              </a:rPr>
              <a:t>チーム1</a:t>
            </a:r>
            <a:r>
              <a:rPr lang="ja-JP" altLang="en-US" sz="3000">
                <a:ea typeface="ＭＳ Ｐゴシック"/>
              </a:rPr>
              <a:t>4</a:t>
            </a:r>
            <a:r>
              <a:rPr lang="ja-JP" altLang="en-US" sz="3200">
                <a:ea typeface="ＭＳ Ｐゴシック"/>
              </a:rPr>
              <a:t>：</a:t>
            </a:r>
            <a:r>
              <a:rPr lang="ja-JP" sz="3000" b="1">
                <a:solidFill>
                  <a:srgbClr val="252424"/>
                </a:solidFill>
                <a:latin typeface="MS PGothic"/>
                <a:ea typeface="MS PGothic"/>
              </a:rPr>
              <a:t>生嶋</a:t>
            </a:r>
            <a:r>
              <a:rPr lang="ja-JP" altLang="en-US" sz="1800" b="1">
                <a:solidFill>
                  <a:srgbClr val="252424"/>
                </a:solidFill>
                <a:latin typeface="MS PGothic"/>
                <a:ea typeface="MS PGothic"/>
              </a:rPr>
              <a:t>、</a:t>
            </a:r>
            <a:r>
              <a:rPr lang="ja-JP" sz="3000" b="1">
                <a:solidFill>
                  <a:srgbClr val="252424"/>
                </a:solidFill>
                <a:latin typeface="MS PGothic"/>
                <a:ea typeface="MS PGothic"/>
              </a:rPr>
              <a:t>正木</a:t>
            </a:r>
            <a:r>
              <a:rPr lang="ja-JP" altLang="en-US" sz="3000" b="1">
                <a:solidFill>
                  <a:srgbClr val="252424"/>
                </a:solidFill>
                <a:latin typeface="MS PGothic"/>
                <a:ea typeface="MS PGothic"/>
              </a:rPr>
              <a:t>、</a:t>
            </a:r>
            <a:r>
              <a:rPr lang="ja-JP" sz="3000" b="1">
                <a:solidFill>
                  <a:srgbClr val="252424"/>
                </a:solidFill>
                <a:latin typeface="MS PGothic"/>
                <a:ea typeface="MS PGothic"/>
              </a:rPr>
              <a:t>木下、</a:t>
            </a:r>
            <a:r>
              <a:rPr lang="ja-JP" altLang="en-US" sz="3000" b="1">
                <a:solidFill>
                  <a:srgbClr val="252424"/>
                </a:solidFill>
                <a:latin typeface="MS PGothic"/>
                <a:ea typeface="MS PGothic"/>
              </a:rPr>
              <a:t>松田、</a:t>
            </a:r>
            <a:r>
              <a:rPr lang="ja-JP" sz="3000" b="1">
                <a:solidFill>
                  <a:srgbClr val="252424"/>
                </a:solidFill>
                <a:latin typeface="MS PGothic"/>
                <a:ea typeface="MS PGothic"/>
              </a:rPr>
              <a:t>西本</a:t>
            </a:r>
            <a:r>
              <a:rPr lang="ja-JP" altLang="en-US" sz="3000" b="1">
                <a:solidFill>
                  <a:srgbClr val="252424"/>
                </a:solidFill>
                <a:latin typeface="MS PGothic"/>
                <a:ea typeface="MS PGothic"/>
              </a:rPr>
              <a:t>、</a:t>
            </a:r>
            <a:r>
              <a:rPr lang="ja-JP" sz="3000" b="1">
                <a:solidFill>
                  <a:srgbClr val="252424"/>
                </a:solidFill>
                <a:latin typeface="MS PGothic"/>
                <a:ea typeface="MS PGothic"/>
              </a:rPr>
              <a:t>奥野</a:t>
            </a:r>
            <a:r>
              <a:rPr lang="ja-JP" altLang="en-US" sz="3000" b="1">
                <a:solidFill>
                  <a:srgbClr val="252424"/>
                </a:solidFill>
                <a:latin typeface="MS PGothic"/>
                <a:ea typeface="MS PGothic"/>
              </a:rPr>
              <a:t>、</a:t>
            </a:r>
            <a:r>
              <a:rPr lang="ja-JP" sz="3000" b="1">
                <a:solidFill>
                  <a:srgbClr val="252424"/>
                </a:solidFill>
                <a:latin typeface="MS PGothic"/>
                <a:ea typeface="MS PGothic"/>
              </a:rPr>
              <a:t>信楽</a:t>
            </a:r>
          </a:p>
        </p:txBody>
      </p:sp>
    </p:spTree>
    <p:extLst>
      <p:ext uri="{BB962C8B-B14F-4D97-AF65-F5344CB8AC3E}">
        <p14:creationId xmlns:p14="http://schemas.microsoft.com/office/powerpoint/2010/main" val="2128380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5868EF-2D64-23DE-0EB0-5D8AFA357A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1225A3-9EA0-BB9E-EAB5-2B9BC8E68F1B}"/>
              </a:ext>
            </a:extLst>
          </p:cNvPr>
          <p:cNvSpPr>
            <a:spLocks noGrp="1"/>
          </p:cNvSpPr>
          <p:nvPr>
            <p:ph type="title"/>
          </p:nvPr>
        </p:nvSpPr>
        <p:spPr/>
        <p:txBody>
          <a:bodyPr>
            <a:normAutofit/>
          </a:bodyPr>
          <a:lstStyle/>
          <a:p>
            <a:r>
              <a:rPr lang="ja-JP" altLang="en-US" sz="3600">
                <a:ea typeface="ＭＳ Ｐゴシック"/>
              </a:rPr>
              <a:t>本</a:t>
            </a:r>
            <a:r>
              <a:rPr lang="ja-JP" sz="3600">
                <a:ea typeface="ＭＳ Ｐゴシック"/>
              </a:rPr>
              <a:t>勤怠管理アプリケーションの</a:t>
            </a:r>
            <a:r>
              <a:rPr lang="ja-JP" altLang="en-US" sz="3600">
                <a:ea typeface="ＭＳ Ｐゴシック"/>
              </a:rPr>
              <a:t>まとめ</a:t>
            </a:r>
            <a:endParaRPr lang="en-US" altLang="ja-JP"/>
          </a:p>
        </p:txBody>
      </p:sp>
      <p:sp>
        <p:nvSpPr>
          <p:cNvPr id="10" name="四角形: 角を丸くする 7">
            <a:extLst>
              <a:ext uri="{FF2B5EF4-FFF2-40B4-BE49-F238E27FC236}">
                <a16:creationId xmlns:a16="http://schemas.microsoft.com/office/drawing/2014/main" id="{7131639C-7633-475A-1727-211FA967EDE7}"/>
              </a:ext>
            </a:extLst>
          </p:cNvPr>
          <p:cNvSpPr/>
          <p:nvPr/>
        </p:nvSpPr>
        <p:spPr>
          <a:xfrm>
            <a:off x="411879" y="2247548"/>
            <a:ext cx="2148388" cy="1172823"/>
          </a:xfrm>
          <a:prstGeom prst="roundRect">
            <a:avLst/>
          </a:prstGeom>
          <a:solidFill>
            <a:schemeClr val="bg1"/>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rgbClr val="AEAEAE"/>
                </a:solidFill>
                <a:ea typeface="ＭＳ Ｐゴシック"/>
              </a:rPr>
              <a:t>御社の課題を解決する設計</a:t>
            </a:r>
            <a:endParaRPr lang="ja-JP" altLang="en-US" dirty="0">
              <a:solidFill>
                <a:srgbClr val="AEAEAE"/>
              </a:solidFill>
              <a:ea typeface="ＭＳ Ｐゴシック"/>
            </a:endParaRPr>
          </a:p>
        </p:txBody>
      </p:sp>
      <p:sp>
        <p:nvSpPr>
          <p:cNvPr id="12" name="Multiplication Sign 11">
            <a:extLst>
              <a:ext uri="{FF2B5EF4-FFF2-40B4-BE49-F238E27FC236}">
                <a16:creationId xmlns:a16="http://schemas.microsoft.com/office/drawing/2014/main" id="{A9E45A78-8A5C-EE91-6DA0-7E64E02F9935}"/>
              </a:ext>
            </a:extLst>
          </p:cNvPr>
          <p:cNvSpPr/>
          <p:nvPr/>
        </p:nvSpPr>
        <p:spPr>
          <a:xfrm>
            <a:off x="2674894" y="2398806"/>
            <a:ext cx="1000259" cy="871654"/>
          </a:xfrm>
          <a:prstGeom prst="mathMultiply">
            <a:avLst/>
          </a:prstGeom>
          <a:solidFill>
            <a:schemeClr val="bg2">
              <a:lumMod val="7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AEAEAE"/>
              </a:solidFill>
            </a:endParaRPr>
          </a:p>
        </p:txBody>
      </p:sp>
      <p:sp>
        <p:nvSpPr>
          <p:cNvPr id="14" name="四角形: 角を丸くする 12">
            <a:extLst>
              <a:ext uri="{FF2B5EF4-FFF2-40B4-BE49-F238E27FC236}">
                <a16:creationId xmlns:a16="http://schemas.microsoft.com/office/drawing/2014/main" id="{AE734B09-53B6-6DE0-9F22-5BB192A88BAF}"/>
              </a:ext>
            </a:extLst>
          </p:cNvPr>
          <p:cNvSpPr/>
          <p:nvPr/>
        </p:nvSpPr>
        <p:spPr>
          <a:xfrm>
            <a:off x="3720541" y="2252347"/>
            <a:ext cx="1627896" cy="1183235"/>
          </a:xfrm>
          <a:prstGeom prst="roundRect">
            <a:avLst/>
          </a:prstGeom>
          <a:ln>
            <a:solidFill>
              <a:schemeClr val="bg2">
                <a:lumMod val="75000"/>
              </a:schemeClr>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ja-JP" altLang="en-US">
                <a:solidFill>
                  <a:srgbClr val="AEAEAE"/>
                </a:solidFill>
                <a:ea typeface="ＭＳ Ｐゴシック"/>
              </a:rPr>
              <a:t>安心設計</a:t>
            </a:r>
            <a:endParaRPr lang="ja-JP" altLang="en-US" dirty="0">
              <a:solidFill>
                <a:srgbClr val="AEAEAE"/>
              </a:solidFill>
              <a:ea typeface="ＭＳ Ｐゴシック"/>
            </a:endParaRPr>
          </a:p>
        </p:txBody>
      </p:sp>
      <p:sp>
        <p:nvSpPr>
          <p:cNvPr id="16" name="Plus Sign 15">
            <a:extLst>
              <a:ext uri="{FF2B5EF4-FFF2-40B4-BE49-F238E27FC236}">
                <a16:creationId xmlns:a16="http://schemas.microsoft.com/office/drawing/2014/main" id="{94E29377-6B6F-F372-2F5C-01F903CD0639}"/>
              </a:ext>
            </a:extLst>
          </p:cNvPr>
          <p:cNvSpPr/>
          <p:nvPr/>
        </p:nvSpPr>
        <p:spPr>
          <a:xfrm>
            <a:off x="2651069" y="4078153"/>
            <a:ext cx="1064501" cy="1006992"/>
          </a:xfrm>
          <a:prstGeom prst="mathPlus">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四角形: 角を丸くする 12">
            <a:extLst>
              <a:ext uri="{FF2B5EF4-FFF2-40B4-BE49-F238E27FC236}">
                <a16:creationId xmlns:a16="http://schemas.microsoft.com/office/drawing/2014/main" id="{D3B48922-76C4-62EC-6B99-C8B8A9DD5921}"/>
              </a:ext>
            </a:extLst>
          </p:cNvPr>
          <p:cNvSpPr/>
          <p:nvPr/>
        </p:nvSpPr>
        <p:spPr>
          <a:xfrm>
            <a:off x="2081522" y="5415366"/>
            <a:ext cx="2145480" cy="1010707"/>
          </a:xfrm>
          <a:prstGeom prst="round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ja-JP" altLang="en-US">
                <a:ea typeface="ＭＳ Ｐゴシック"/>
              </a:rPr>
              <a:t>追加機能の設計</a:t>
            </a:r>
            <a:endParaRPr lang="ja-JP" altLang="en-US" dirty="0">
              <a:ea typeface="ＭＳ Ｐゴシック"/>
            </a:endParaRPr>
          </a:p>
        </p:txBody>
      </p:sp>
      <p:sp>
        <p:nvSpPr>
          <p:cNvPr id="19" name="Right Brace 18">
            <a:extLst>
              <a:ext uri="{FF2B5EF4-FFF2-40B4-BE49-F238E27FC236}">
                <a16:creationId xmlns:a16="http://schemas.microsoft.com/office/drawing/2014/main" id="{29E8A4F3-B6C2-BF9F-392B-725E4DCA1431}"/>
              </a:ext>
            </a:extLst>
          </p:cNvPr>
          <p:cNvSpPr/>
          <p:nvPr/>
        </p:nvSpPr>
        <p:spPr>
          <a:xfrm>
            <a:off x="6091182" y="1852028"/>
            <a:ext cx="480674" cy="1830583"/>
          </a:xfrm>
          <a:prstGeom prst="rightBrace">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AEAEAE"/>
              </a:solidFill>
            </a:endParaRPr>
          </a:p>
        </p:txBody>
      </p:sp>
      <p:sp>
        <p:nvSpPr>
          <p:cNvPr id="21" name="TextBox 20">
            <a:extLst>
              <a:ext uri="{FF2B5EF4-FFF2-40B4-BE49-F238E27FC236}">
                <a16:creationId xmlns:a16="http://schemas.microsoft.com/office/drawing/2014/main" id="{927BABBD-9046-5CC6-5DF7-9BAB77DCDEA9}"/>
              </a:ext>
            </a:extLst>
          </p:cNvPr>
          <p:cNvSpPr txBox="1"/>
          <p:nvPr/>
        </p:nvSpPr>
        <p:spPr>
          <a:xfrm>
            <a:off x="6845336" y="2424728"/>
            <a:ext cx="521340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solidFill>
                  <a:srgbClr val="AEAEAE"/>
                </a:solidFill>
                <a:ea typeface="ＭＳ Ｐゴシック"/>
              </a:rPr>
              <a:t>効率性を大幅に向上</a:t>
            </a:r>
            <a:endParaRPr lang="ja-JP" altLang="en-US" sz="2400" dirty="0">
              <a:solidFill>
                <a:srgbClr val="AEAEAE"/>
              </a:solidFill>
              <a:ea typeface="ＭＳ Ｐゴシック"/>
            </a:endParaRPr>
          </a:p>
          <a:p>
            <a:r>
              <a:rPr lang="ja-JP" altLang="en-US" sz="2400">
                <a:solidFill>
                  <a:srgbClr val="AEAEAE"/>
                </a:solidFill>
                <a:ea typeface="ＭＳ Ｐゴシック"/>
              </a:rPr>
              <a:t>管理者の実績処理　4時間</a:t>
            </a:r>
            <a:r>
              <a:rPr lang="en-US" altLang="ja-JP" sz="2400" dirty="0">
                <a:solidFill>
                  <a:srgbClr val="AEAEAE"/>
                </a:solidFill>
                <a:ea typeface="ＭＳ Ｐゴシック"/>
              </a:rPr>
              <a:t>​</a:t>
            </a:r>
            <a:r>
              <a:rPr lang="ja-JP" altLang="en-US" sz="2400" dirty="0">
                <a:solidFill>
                  <a:srgbClr val="AEAEAE"/>
                </a:solidFill>
                <a:ea typeface="ＭＳ Ｐゴシック"/>
              </a:rPr>
              <a:t>　</a:t>
            </a:r>
            <a:r>
              <a:rPr lang="en-US" altLang="ja-JP" sz="2400" dirty="0">
                <a:solidFill>
                  <a:srgbClr val="AEAEAE"/>
                </a:solidFill>
                <a:ea typeface="ＭＳ Ｐゴシック"/>
              </a:rPr>
              <a:t>→　</a:t>
            </a:r>
            <a:r>
              <a:rPr lang="ja-JP" altLang="en-US" sz="2400">
                <a:solidFill>
                  <a:srgbClr val="AEAEAE"/>
                </a:solidFill>
                <a:ea typeface="ＭＳ Ｐゴシック"/>
              </a:rPr>
              <a:t>約7分</a:t>
            </a:r>
            <a:endParaRPr lang="en-US" sz="2400">
              <a:solidFill>
                <a:srgbClr val="AEAEAE"/>
              </a:solidFill>
            </a:endParaRPr>
          </a:p>
        </p:txBody>
      </p:sp>
      <p:sp>
        <p:nvSpPr>
          <p:cNvPr id="22" name="Right Brace 21">
            <a:extLst>
              <a:ext uri="{FF2B5EF4-FFF2-40B4-BE49-F238E27FC236}">
                <a16:creationId xmlns:a16="http://schemas.microsoft.com/office/drawing/2014/main" id="{436EEF52-AC3F-F8F0-E94B-FC8382A52297}"/>
              </a:ext>
            </a:extLst>
          </p:cNvPr>
          <p:cNvSpPr/>
          <p:nvPr/>
        </p:nvSpPr>
        <p:spPr>
          <a:xfrm>
            <a:off x="6091180" y="5000668"/>
            <a:ext cx="336902" cy="1830584"/>
          </a:xfrm>
          <a:prstGeom prst="rightBrac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TextBox 22">
            <a:extLst>
              <a:ext uri="{FF2B5EF4-FFF2-40B4-BE49-F238E27FC236}">
                <a16:creationId xmlns:a16="http://schemas.microsoft.com/office/drawing/2014/main" id="{996908AB-4797-816D-A141-927298ED0874}"/>
              </a:ext>
            </a:extLst>
          </p:cNvPr>
          <p:cNvSpPr txBox="1"/>
          <p:nvPr/>
        </p:nvSpPr>
        <p:spPr>
          <a:xfrm>
            <a:off x="6845336" y="5515859"/>
            <a:ext cx="309993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ea typeface="ＭＳ Ｐゴシック"/>
              </a:rPr>
              <a:t>ユーザーと管理者の</a:t>
            </a:r>
            <a:endParaRPr lang="ja-JP" altLang="en-US" sz="2400" dirty="0">
              <a:ea typeface="ＭＳ Ｐゴシック"/>
            </a:endParaRPr>
          </a:p>
          <a:p>
            <a:r>
              <a:rPr lang="ja-JP" altLang="en-US" sz="2400">
                <a:ea typeface="ＭＳ Ｐゴシック"/>
              </a:rPr>
              <a:t>さらなる利便性の向上​</a:t>
            </a:r>
            <a:r>
              <a:rPr lang="en-US" altLang="ja-JP" sz="2400" dirty="0">
                <a:ea typeface="ＭＳ Ｐゴシック"/>
              </a:rPr>
              <a:t>​</a:t>
            </a:r>
            <a:endParaRPr lang="ja-JP" altLang="en-US" sz="2400" dirty="0">
              <a:ea typeface="ＭＳ Ｐゴシック"/>
            </a:endParaRPr>
          </a:p>
        </p:txBody>
      </p:sp>
      <p:sp>
        <p:nvSpPr>
          <p:cNvPr id="26" name="TextBox 25">
            <a:extLst>
              <a:ext uri="{FF2B5EF4-FFF2-40B4-BE49-F238E27FC236}">
                <a16:creationId xmlns:a16="http://schemas.microsoft.com/office/drawing/2014/main" id="{CBF048A2-FA81-CE5C-E1DD-02D41C9C0861}"/>
              </a:ext>
            </a:extLst>
          </p:cNvPr>
          <p:cNvSpPr txBox="1"/>
          <p:nvPr/>
        </p:nvSpPr>
        <p:spPr>
          <a:xfrm>
            <a:off x="7449185" y="6234727"/>
            <a:ext cx="309993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ea typeface="ＭＳ Ｐゴシック"/>
              </a:rPr>
              <a:t>​</a:t>
            </a:r>
            <a:r>
              <a:rPr lang="en-US" altLang="ja-JP" sz="2400" dirty="0">
                <a:ea typeface="ＭＳ Ｐゴシック"/>
              </a:rPr>
              <a:t>​</a:t>
            </a:r>
            <a:endParaRPr lang="ja-JP" altLang="en-US" sz="2400" dirty="0">
              <a:ea typeface="ＭＳ Ｐゴシック"/>
            </a:endParaRPr>
          </a:p>
        </p:txBody>
      </p:sp>
    </p:spTree>
    <p:extLst>
      <p:ext uri="{BB962C8B-B14F-4D97-AF65-F5344CB8AC3E}">
        <p14:creationId xmlns:p14="http://schemas.microsoft.com/office/powerpoint/2010/main" val="771284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DF593-1227-76D9-523F-94199DF19169}"/>
              </a:ext>
            </a:extLst>
          </p:cNvPr>
          <p:cNvSpPr>
            <a:spLocks noGrp="1"/>
          </p:cNvSpPr>
          <p:nvPr>
            <p:ph type="title"/>
          </p:nvPr>
        </p:nvSpPr>
        <p:spPr/>
        <p:txBody>
          <a:bodyPr>
            <a:normAutofit/>
          </a:bodyPr>
          <a:lstStyle/>
          <a:p>
            <a:r>
              <a:rPr lang="ja-JP" altLang="en-US" sz="4000">
                <a:ea typeface="ＭＳ Ｐゴシック"/>
              </a:rPr>
              <a:t>追加機能概要　(ユーザー)</a:t>
            </a:r>
            <a:endParaRPr kumimoji="1" lang="en-US" sz="4000"/>
          </a:p>
        </p:txBody>
      </p:sp>
      <p:sp>
        <p:nvSpPr>
          <p:cNvPr id="3" name="Content Placeholder 2">
            <a:extLst>
              <a:ext uri="{FF2B5EF4-FFF2-40B4-BE49-F238E27FC236}">
                <a16:creationId xmlns:a16="http://schemas.microsoft.com/office/drawing/2014/main" id="{73095DE5-8C6E-D6A3-2FBF-99FCC3558BAD}"/>
              </a:ext>
            </a:extLst>
          </p:cNvPr>
          <p:cNvSpPr>
            <a:spLocks noGrp="1"/>
          </p:cNvSpPr>
          <p:nvPr>
            <p:ph idx="1"/>
          </p:nvPr>
        </p:nvSpPr>
        <p:spPr>
          <a:xfrm>
            <a:off x="838200" y="1695527"/>
            <a:ext cx="10515600" cy="4351338"/>
          </a:xfrm>
        </p:spPr>
        <p:txBody>
          <a:bodyPr vert="horz" lIns="91440" tIns="45720" rIns="91440" bIns="45720" rtlCol="0" anchor="t">
            <a:normAutofit/>
          </a:bodyPr>
          <a:lstStyle/>
          <a:p>
            <a:pPr marL="0" indent="0">
              <a:buNone/>
            </a:pPr>
            <a:endParaRPr lang="ja-JP" altLang="en-US" sz="1800">
              <a:ea typeface="ＭＳ Ｐゴシック"/>
            </a:endParaRPr>
          </a:p>
          <a:p>
            <a:pPr marL="0" indent="0">
              <a:buNone/>
            </a:pPr>
            <a:endParaRPr lang="ja-JP" altLang="en-US" sz="1800">
              <a:ea typeface="ＭＳ Ｐゴシック"/>
            </a:endParaRPr>
          </a:p>
          <a:p>
            <a:pPr marL="0" indent="0">
              <a:buNone/>
            </a:pPr>
            <a:endParaRPr lang="ja-JP" altLang="en-US" sz="1800">
              <a:ea typeface="ＭＳ Ｐゴシック"/>
            </a:endParaRPr>
          </a:p>
          <a:p>
            <a:r>
              <a:rPr lang="ja-JP" altLang="en-US">
                <a:ea typeface="ＭＳ Ｐゴシック"/>
              </a:rPr>
              <a:t>パスワード変更機能......現在のパスワードを変更</a:t>
            </a:r>
          </a:p>
          <a:p>
            <a:endParaRPr lang="ja-JP" altLang="en-US">
              <a:ea typeface="ＭＳ Ｐゴシック"/>
            </a:endParaRPr>
          </a:p>
          <a:p>
            <a:r>
              <a:rPr lang="ja-JP">
                <a:ea typeface="ＭＳ Ｐゴシック"/>
              </a:rPr>
              <a:t>年休・振休申請機能......年休および振休を申請</a:t>
            </a:r>
            <a:endParaRPr lang="ja-JP" altLang="en-US">
              <a:ea typeface="ＭＳ Ｐゴシック"/>
            </a:endParaRPr>
          </a:p>
          <a:p>
            <a:endParaRPr lang="en-US"/>
          </a:p>
          <a:p>
            <a:endParaRPr lang="en-US"/>
          </a:p>
        </p:txBody>
      </p:sp>
    </p:spTree>
    <p:extLst>
      <p:ext uri="{BB962C8B-B14F-4D97-AF65-F5344CB8AC3E}">
        <p14:creationId xmlns:p14="http://schemas.microsoft.com/office/powerpoint/2010/main" val="2909972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0044F6-2238-A4F6-D09F-60E6021D04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7E648C-1A80-780A-12B8-6A97DF403A85}"/>
              </a:ext>
            </a:extLst>
          </p:cNvPr>
          <p:cNvSpPr>
            <a:spLocks noGrp="1"/>
          </p:cNvSpPr>
          <p:nvPr>
            <p:ph type="title"/>
          </p:nvPr>
        </p:nvSpPr>
        <p:spPr>
          <a:xfrm>
            <a:off x="89877" y="-131217"/>
            <a:ext cx="5695507" cy="1378725"/>
          </a:xfrm>
        </p:spPr>
        <p:txBody>
          <a:bodyPr>
            <a:normAutofit/>
          </a:bodyPr>
          <a:lstStyle/>
          <a:p>
            <a:r>
              <a:rPr lang="ja-JP" altLang="en-US" sz="3200">
                <a:ea typeface="ＭＳ Ｐゴシック"/>
              </a:rPr>
              <a:t>ユーザー側の追加機能</a:t>
            </a:r>
          </a:p>
        </p:txBody>
      </p:sp>
      <p:sp>
        <p:nvSpPr>
          <p:cNvPr id="7" name="Rectangle 6">
            <a:extLst>
              <a:ext uri="{FF2B5EF4-FFF2-40B4-BE49-F238E27FC236}">
                <a16:creationId xmlns:a16="http://schemas.microsoft.com/office/drawing/2014/main" id="{2BD4F7FE-0197-0C70-6F16-200EFC18E776}"/>
              </a:ext>
            </a:extLst>
          </p:cNvPr>
          <p:cNvSpPr/>
          <p:nvPr/>
        </p:nvSpPr>
        <p:spPr>
          <a:xfrm>
            <a:off x="6386981" y="2481593"/>
            <a:ext cx="4956487" cy="413776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432E0103-826D-9A73-34E7-19BE4EB6E907}"/>
              </a:ext>
            </a:extLst>
          </p:cNvPr>
          <p:cNvSpPr txBox="1"/>
          <p:nvPr/>
        </p:nvSpPr>
        <p:spPr>
          <a:xfrm>
            <a:off x="2751661" y="2075824"/>
            <a:ext cx="1232537" cy="400110"/>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b="1">
                <a:ea typeface="ＭＳ Ｐゴシック"/>
              </a:rPr>
              <a:t>ユーザー</a:t>
            </a:r>
            <a:endParaRPr lang="en-US" sz="2000" b="1">
              <a:ea typeface="ＭＳ Ｐゴシック"/>
            </a:endParaRPr>
          </a:p>
        </p:txBody>
      </p:sp>
      <p:sp>
        <p:nvSpPr>
          <p:cNvPr id="9" name="TextBox 8">
            <a:extLst>
              <a:ext uri="{FF2B5EF4-FFF2-40B4-BE49-F238E27FC236}">
                <a16:creationId xmlns:a16="http://schemas.microsoft.com/office/drawing/2014/main" id="{8904B04B-A3E4-A0FD-8989-4134EA547FE9}"/>
              </a:ext>
            </a:extLst>
          </p:cNvPr>
          <p:cNvSpPr txBox="1"/>
          <p:nvPr/>
        </p:nvSpPr>
        <p:spPr>
          <a:xfrm>
            <a:off x="8245150" y="2074915"/>
            <a:ext cx="978537" cy="409879"/>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b="1">
                <a:ea typeface="ＭＳ Ｐゴシック"/>
              </a:rPr>
              <a:t>管理者</a:t>
            </a:r>
          </a:p>
        </p:txBody>
      </p:sp>
      <p:sp>
        <p:nvSpPr>
          <p:cNvPr id="17" name="Oval 16">
            <a:extLst>
              <a:ext uri="{FF2B5EF4-FFF2-40B4-BE49-F238E27FC236}">
                <a16:creationId xmlns:a16="http://schemas.microsoft.com/office/drawing/2014/main" id="{3CA89029-4F78-CAA6-24E9-319E4B7C477A}"/>
              </a:ext>
            </a:extLst>
          </p:cNvPr>
          <p:cNvSpPr/>
          <p:nvPr/>
        </p:nvSpPr>
        <p:spPr>
          <a:xfrm>
            <a:off x="1090789" y="5956690"/>
            <a:ext cx="3163465" cy="539002"/>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ja-JP" altLang="en-US" b="1">
                <a:solidFill>
                  <a:schemeClr val="tx1"/>
                </a:solidFill>
                <a:ea typeface="ＭＳ Ｐゴシック"/>
              </a:rPr>
              <a:t>パスワード変更画面</a:t>
            </a:r>
          </a:p>
        </p:txBody>
      </p:sp>
      <p:sp>
        <p:nvSpPr>
          <p:cNvPr id="6" name="Rectangle 5">
            <a:extLst>
              <a:ext uri="{FF2B5EF4-FFF2-40B4-BE49-F238E27FC236}">
                <a16:creationId xmlns:a16="http://schemas.microsoft.com/office/drawing/2014/main" id="{9751E5BD-518D-50A3-C8DE-E6FE0F542DA5}"/>
              </a:ext>
            </a:extLst>
          </p:cNvPr>
          <p:cNvSpPr/>
          <p:nvPr/>
        </p:nvSpPr>
        <p:spPr>
          <a:xfrm>
            <a:off x="937483" y="2472628"/>
            <a:ext cx="4866215" cy="413776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22" name="Group 21">
            <a:extLst>
              <a:ext uri="{FF2B5EF4-FFF2-40B4-BE49-F238E27FC236}">
                <a16:creationId xmlns:a16="http://schemas.microsoft.com/office/drawing/2014/main" id="{1D9BCCAD-15C6-2809-74E3-DD4C14E690B6}"/>
              </a:ext>
            </a:extLst>
          </p:cNvPr>
          <p:cNvGrpSpPr/>
          <p:nvPr/>
        </p:nvGrpSpPr>
        <p:grpSpPr>
          <a:xfrm>
            <a:off x="1396098" y="2653864"/>
            <a:ext cx="8224318" cy="1410599"/>
            <a:chOff x="1306451" y="2843637"/>
            <a:chExt cx="8224318" cy="1410599"/>
          </a:xfrm>
        </p:grpSpPr>
        <p:cxnSp>
          <p:nvCxnSpPr>
            <p:cNvPr id="29" name="Straight Arrow Connector 28">
              <a:extLst>
                <a:ext uri="{FF2B5EF4-FFF2-40B4-BE49-F238E27FC236}">
                  <a16:creationId xmlns:a16="http://schemas.microsoft.com/office/drawing/2014/main" id="{38190440-7509-5AA6-E994-4DD294980FD0}"/>
                </a:ext>
              </a:extLst>
            </p:cNvPr>
            <p:cNvCxnSpPr/>
            <p:nvPr/>
          </p:nvCxnSpPr>
          <p:spPr>
            <a:xfrm flipH="1">
              <a:off x="5546111" y="3664676"/>
              <a:ext cx="1432684" cy="3315"/>
            </a:xfrm>
            <a:prstGeom prst="straightConnector1">
              <a:avLst/>
            </a:prstGeom>
            <a:ln w="28575">
              <a:solidFill>
                <a:schemeClr val="accent2">
                  <a:lumMod val="40000"/>
                  <a:lumOff val="60000"/>
                </a:schemeClr>
              </a:solidFill>
              <a:tailEnd type="triangle"/>
            </a:ln>
          </p:spPr>
          <p:style>
            <a:lnRef idx="1">
              <a:schemeClr val="accent2"/>
            </a:lnRef>
            <a:fillRef idx="0">
              <a:schemeClr val="accent2"/>
            </a:fillRef>
            <a:effectRef idx="0">
              <a:schemeClr val="accent2"/>
            </a:effectRef>
            <a:fontRef idx="minor">
              <a:schemeClr val="tx1"/>
            </a:fontRef>
          </p:style>
        </p:cxnSp>
        <p:grpSp>
          <p:nvGrpSpPr>
            <p:cNvPr id="18" name="Group 17">
              <a:extLst>
                <a:ext uri="{FF2B5EF4-FFF2-40B4-BE49-F238E27FC236}">
                  <a16:creationId xmlns:a16="http://schemas.microsoft.com/office/drawing/2014/main" id="{97D53DAE-CE8B-F1AF-FAD5-6E116EB5C8B4}"/>
                </a:ext>
              </a:extLst>
            </p:cNvPr>
            <p:cNvGrpSpPr/>
            <p:nvPr/>
          </p:nvGrpSpPr>
          <p:grpSpPr>
            <a:xfrm>
              <a:off x="1306451" y="2843637"/>
              <a:ext cx="8224318" cy="1410599"/>
              <a:chOff x="1306451" y="2843637"/>
              <a:chExt cx="8224318" cy="1410599"/>
            </a:xfrm>
          </p:grpSpPr>
          <p:sp>
            <p:nvSpPr>
              <p:cNvPr id="11" name="Oval 10">
                <a:extLst>
                  <a:ext uri="{FF2B5EF4-FFF2-40B4-BE49-F238E27FC236}">
                    <a16:creationId xmlns:a16="http://schemas.microsoft.com/office/drawing/2014/main" id="{93A03DC4-C459-79E8-8ABF-5DBCF88EB0EF}"/>
                  </a:ext>
                </a:extLst>
              </p:cNvPr>
              <p:cNvSpPr/>
              <p:nvPr/>
            </p:nvSpPr>
            <p:spPr>
              <a:xfrm>
                <a:off x="3075194" y="3181170"/>
                <a:ext cx="2510038" cy="713962"/>
              </a:xfrm>
              <a:prstGeom prst="ellipse">
                <a:avLst/>
              </a:prstGeom>
              <a:ln w="28575">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ja-JP" altLang="en-US" sz="2000" b="1">
                    <a:solidFill>
                      <a:schemeClr val="bg2">
                        <a:lumMod val="76000"/>
                      </a:schemeClr>
                    </a:solidFill>
                    <a:ea typeface="ＭＳ Ｐゴシック"/>
                  </a:rPr>
                  <a:t>実績管理画面</a:t>
                </a:r>
              </a:p>
            </p:txBody>
          </p:sp>
          <p:cxnSp>
            <p:nvCxnSpPr>
              <p:cNvPr id="15" name="Straight Arrow Connector 14">
                <a:extLst>
                  <a:ext uri="{FF2B5EF4-FFF2-40B4-BE49-F238E27FC236}">
                    <a16:creationId xmlns:a16="http://schemas.microsoft.com/office/drawing/2014/main" id="{157DC887-4697-E03D-A627-64718C41ABD9}"/>
                  </a:ext>
                </a:extLst>
              </p:cNvPr>
              <p:cNvCxnSpPr/>
              <p:nvPr/>
            </p:nvCxnSpPr>
            <p:spPr>
              <a:xfrm>
                <a:off x="1310491" y="3505944"/>
                <a:ext cx="1764179" cy="27884"/>
              </a:xfrm>
              <a:prstGeom prst="straightConnector1">
                <a:avLst/>
              </a:prstGeom>
              <a:ln w="28575">
                <a:solidFill>
                  <a:schemeClr val="accent2">
                    <a:lumMod val="40000"/>
                    <a:lumOff val="6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8225AEF5-3B59-8F16-50AE-4F61BF6223F4}"/>
                  </a:ext>
                </a:extLst>
              </p:cNvPr>
              <p:cNvSpPr txBox="1"/>
              <p:nvPr/>
            </p:nvSpPr>
            <p:spPr>
              <a:xfrm>
                <a:off x="1306451" y="2843637"/>
                <a:ext cx="239967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b="1">
                    <a:solidFill>
                      <a:schemeClr val="bg2">
                        <a:lumMod val="76000"/>
                      </a:schemeClr>
                    </a:solidFill>
                    <a:ea typeface="ＭＳ Ｐゴシック"/>
                  </a:rPr>
                  <a:t>出退勤時間の反映</a:t>
                </a:r>
              </a:p>
            </p:txBody>
          </p:sp>
          <p:sp>
            <p:nvSpPr>
              <p:cNvPr id="21" name="Oval 20">
                <a:extLst>
                  <a:ext uri="{FF2B5EF4-FFF2-40B4-BE49-F238E27FC236}">
                    <a16:creationId xmlns:a16="http://schemas.microsoft.com/office/drawing/2014/main" id="{167585B7-2A72-87FC-3CF1-6A0963B8260B}"/>
                  </a:ext>
                </a:extLst>
              </p:cNvPr>
              <p:cNvSpPr/>
              <p:nvPr/>
            </p:nvSpPr>
            <p:spPr>
              <a:xfrm>
                <a:off x="6988534" y="3104031"/>
                <a:ext cx="2542235" cy="649568"/>
              </a:xfrm>
              <a:prstGeom prst="ellipse">
                <a:avLst/>
              </a:prstGeom>
              <a:ln w="28575">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ja-JP" altLang="en-US" sz="2000" b="1">
                    <a:solidFill>
                      <a:schemeClr val="bg2">
                        <a:lumMod val="76000"/>
                      </a:schemeClr>
                    </a:solidFill>
                    <a:ea typeface="ＭＳ Ｐゴシック"/>
                  </a:rPr>
                  <a:t>実績承認画面</a:t>
                </a:r>
              </a:p>
            </p:txBody>
          </p:sp>
          <p:cxnSp>
            <p:nvCxnSpPr>
              <p:cNvPr id="26" name="Straight Arrow Connector 25">
                <a:extLst>
                  <a:ext uri="{FF2B5EF4-FFF2-40B4-BE49-F238E27FC236}">
                    <a16:creationId xmlns:a16="http://schemas.microsoft.com/office/drawing/2014/main" id="{280DD0DE-B382-D9D5-33EC-68C719CBE081}"/>
                  </a:ext>
                </a:extLst>
              </p:cNvPr>
              <p:cNvCxnSpPr/>
              <p:nvPr/>
            </p:nvCxnSpPr>
            <p:spPr>
              <a:xfrm flipV="1">
                <a:off x="5526399" y="3334663"/>
                <a:ext cx="1453948" cy="7873"/>
              </a:xfrm>
              <a:prstGeom prst="straightConnector1">
                <a:avLst/>
              </a:prstGeom>
              <a:ln w="28575">
                <a:solidFill>
                  <a:schemeClr val="accent2">
                    <a:lumMod val="40000"/>
                    <a:lumOff val="6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27" name="TextBox 26">
                <a:extLst>
                  <a:ext uri="{FF2B5EF4-FFF2-40B4-BE49-F238E27FC236}">
                    <a16:creationId xmlns:a16="http://schemas.microsoft.com/office/drawing/2014/main" id="{C58E0DA8-FA7D-AD36-55F5-D246BE3B7129}"/>
                  </a:ext>
                </a:extLst>
              </p:cNvPr>
              <p:cNvSpPr txBox="1"/>
              <p:nvPr/>
            </p:nvSpPr>
            <p:spPr>
              <a:xfrm>
                <a:off x="5633954" y="2878401"/>
                <a:ext cx="220649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b="1">
                    <a:solidFill>
                      <a:schemeClr val="bg2">
                        <a:lumMod val="76000"/>
                      </a:schemeClr>
                    </a:solidFill>
                    <a:ea typeface="ＭＳ Ｐゴシック"/>
                  </a:rPr>
                  <a:t>申請</a:t>
                </a:r>
              </a:p>
            </p:txBody>
          </p:sp>
          <p:sp>
            <p:nvSpPr>
              <p:cNvPr id="30" name="TextBox 29">
                <a:extLst>
                  <a:ext uri="{FF2B5EF4-FFF2-40B4-BE49-F238E27FC236}">
                    <a16:creationId xmlns:a16="http://schemas.microsoft.com/office/drawing/2014/main" id="{5823DEEC-07DF-F936-BE23-B2C95D6983CD}"/>
                  </a:ext>
                </a:extLst>
              </p:cNvPr>
              <p:cNvSpPr txBox="1"/>
              <p:nvPr/>
            </p:nvSpPr>
            <p:spPr>
              <a:xfrm>
                <a:off x="5390633" y="3854126"/>
                <a:ext cx="220649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b="1">
                    <a:solidFill>
                      <a:schemeClr val="bg2">
                        <a:lumMod val="76000"/>
                      </a:schemeClr>
                    </a:solidFill>
                    <a:ea typeface="ＭＳ Ｐゴシック"/>
                  </a:rPr>
                  <a:t>承認・差し戻し</a:t>
                </a:r>
              </a:p>
            </p:txBody>
          </p:sp>
        </p:grpSp>
      </p:grpSp>
      <p:sp>
        <p:nvSpPr>
          <p:cNvPr id="14" name="Rectangle 13">
            <a:extLst>
              <a:ext uri="{FF2B5EF4-FFF2-40B4-BE49-F238E27FC236}">
                <a16:creationId xmlns:a16="http://schemas.microsoft.com/office/drawing/2014/main" id="{2FE71ED1-4028-B0A9-F5D0-E515B0222955}"/>
              </a:ext>
            </a:extLst>
          </p:cNvPr>
          <p:cNvSpPr/>
          <p:nvPr/>
        </p:nvSpPr>
        <p:spPr>
          <a:xfrm>
            <a:off x="415191" y="2855125"/>
            <a:ext cx="982784" cy="914400"/>
          </a:xfrm>
          <a:prstGeom prst="rect">
            <a:avLst/>
          </a:prstGeom>
          <a:ln w="28575">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ja-JP" altLang="en-US" sz="2000" b="1">
                <a:solidFill>
                  <a:schemeClr val="bg2">
                    <a:lumMod val="76000"/>
                  </a:schemeClr>
                </a:solidFill>
                <a:ea typeface="ＭＳ Ｐゴシック"/>
              </a:rPr>
              <a:t>出退勤ボタン</a:t>
            </a:r>
            <a:endParaRPr lang="en-US" sz="2000" b="1">
              <a:solidFill>
                <a:schemeClr val="bg2">
                  <a:lumMod val="76000"/>
                </a:schemeClr>
              </a:solidFill>
            </a:endParaRPr>
          </a:p>
        </p:txBody>
      </p:sp>
      <p:sp>
        <p:nvSpPr>
          <p:cNvPr id="24" name="Oval 23">
            <a:extLst>
              <a:ext uri="{FF2B5EF4-FFF2-40B4-BE49-F238E27FC236}">
                <a16:creationId xmlns:a16="http://schemas.microsoft.com/office/drawing/2014/main" id="{A3AA3DE3-6285-5412-613C-34A33AF5D4CE}"/>
              </a:ext>
            </a:extLst>
          </p:cNvPr>
          <p:cNvSpPr/>
          <p:nvPr/>
        </p:nvSpPr>
        <p:spPr>
          <a:xfrm>
            <a:off x="4510928" y="711294"/>
            <a:ext cx="3163465" cy="539002"/>
          </a:xfrm>
          <a:prstGeom prst="ellipse">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ja-JP" altLang="en-US" b="1">
                <a:ea typeface="ＭＳ Ｐゴシック"/>
              </a:rPr>
              <a:t>ログイン画面</a:t>
            </a:r>
          </a:p>
        </p:txBody>
      </p:sp>
      <p:cxnSp>
        <p:nvCxnSpPr>
          <p:cNvPr id="25" name="Straight Arrow Connector 24">
            <a:extLst>
              <a:ext uri="{FF2B5EF4-FFF2-40B4-BE49-F238E27FC236}">
                <a16:creationId xmlns:a16="http://schemas.microsoft.com/office/drawing/2014/main" id="{2A64AB5F-A202-177C-5AB2-B6B316233D68}"/>
              </a:ext>
            </a:extLst>
          </p:cNvPr>
          <p:cNvCxnSpPr/>
          <p:nvPr/>
        </p:nvCxnSpPr>
        <p:spPr>
          <a:xfrm flipH="1">
            <a:off x="3354536" y="1230679"/>
            <a:ext cx="2019252" cy="84058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72490028-5CD0-082C-DB27-2DF28021C38C}"/>
              </a:ext>
            </a:extLst>
          </p:cNvPr>
          <p:cNvCxnSpPr>
            <a:cxnSpLocks/>
          </p:cNvCxnSpPr>
          <p:nvPr/>
        </p:nvCxnSpPr>
        <p:spPr>
          <a:xfrm>
            <a:off x="6729440" y="1221819"/>
            <a:ext cx="2083141" cy="85830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DE0E868E-15C3-5535-716B-E7F2B5AFA7B5}"/>
              </a:ext>
            </a:extLst>
          </p:cNvPr>
          <p:cNvGrpSpPr/>
          <p:nvPr/>
        </p:nvGrpSpPr>
        <p:grpSpPr>
          <a:xfrm>
            <a:off x="2348653" y="4352734"/>
            <a:ext cx="4665775" cy="851182"/>
            <a:chOff x="2621732" y="4193137"/>
            <a:chExt cx="4665775" cy="851182"/>
          </a:xfrm>
        </p:grpSpPr>
        <p:sp>
          <p:nvSpPr>
            <p:cNvPr id="12" name="Oval 11">
              <a:extLst>
                <a:ext uri="{FF2B5EF4-FFF2-40B4-BE49-F238E27FC236}">
                  <a16:creationId xmlns:a16="http://schemas.microsoft.com/office/drawing/2014/main" id="{15FA9D2E-1017-D505-8EF4-B9183FFBF8EB}"/>
                </a:ext>
              </a:extLst>
            </p:cNvPr>
            <p:cNvSpPr/>
            <p:nvPr/>
          </p:nvSpPr>
          <p:spPr>
            <a:xfrm>
              <a:off x="2621732" y="4405898"/>
              <a:ext cx="3148243" cy="638421"/>
            </a:xfrm>
            <a:prstGeom prst="ellipse">
              <a:avLst/>
            </a:prstGeom>
            <a:ln w="28575"/>
          </p:spPr>
          <p:style>
            <a:lnRef idx="2">
              <a:schemeClr val="accent5"/>
            </a:lnRef>
            <a:fillRef idx="1">
              <a:schemeClr val="lt1"/>
            </a:fillRef>
            <a:effectRef idx="0">
              <a:schemeClr val="accent5"/>
            </a:effectRef>
            <a:fontRef idx="minor">
              <a:schemeClr val="dk1"/>
            </a:fontRef>
          </p:style>
          <p:txBody>
            <a:bodyPr lIns="91440" tIns="45720" rIns="91440" bIns="45720" rtlCol="0" anchor="ctr"/>
            <a:lstStyle/>
            <a:p>
              <a:pPr algn="ctr"/>
              <a:r>
                <a:rPr lang="ja-JP" altLang="en-US" b="1">
                  <a:solidFill>
                    <a:schemeClr val="tx1"/>
                  </a:solidFill>
                  <a:ea typeface="ＭＳ Ｐゴシック"/>
                </a:rPr>
                <a:t>年休・振休申請画面</a:t>
              </a:r>
            </a:p>
          </p:txBody>
        </p:sp>
        <p:cxnSp>
          <p:nvCxnSpPr>
            <p:cNvPr id="36" name="Straight Arrow Connector 35">
              <a:extLst>
                <a:ext uri="{FF2B5EF4-FFF2-40B4-BE49-F238E27FC236}">
                  <a16:creationId xmlns:a16="http://schemas.microsoft.com/office/drawing/2014/main" id="{D084ED68-7345-D4DB-32AF-C45FB74E3993}"/>
                </a:ext>
              </a:extLst>
            </p:cNvPr>
            <p:cNvCxnSpPr>
              <a:cxnSpLocks/>
            </p:cNvCxnSpPr>
            <p:nvPr/>
          </p:nvCxnSpPr>
          <p:spPr>
            <a:xfrm>
              <a:off x="5734337" y="4601568"/>
              <a:ext cx="1553170" cy="688"/>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sp>
          <p:nvSpPr>
            <p:cNvPr id="37" name="TextBox 36">
              <a:extLst>
                <a:ext uri="{FF2B5EF4-FFF2-40B4-BE49-F238E27FC236}">
                  <a16:creationId xmlns:a16="http://schemas.microsoft.com/office/drawing/2014/main" id="{2BB470CA-9FC7-3E46-7652-1BB74AD34BA6}"/>
                </a:ext>
              </a:extLst>
            </p:cNvPr>
            <p:cNvSpPr txBox="1"/>
            <p:nvPr/>
          </p:nvSpPr>
          <p:spPr>
            <a:xfrm>
              <a:off x="6003661" y="4193137"/>
              <a:ext cx="91695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b="1">
                  <a:ea typeface="ＭＳ Ｐゴシック"/>
                </a:rPr>
                <a:t>申請</a:t>
              </a:r>
            </a:p>
          </p:txBody>
        </p:sp>
      </p:grpSp>
    </p:spTree>
    <p:extLst>
      <p:ext uri="{BB962C8B-B14F-4D97-AF65-F5344CB8AC3E}">
        <p14:creationId xmlns:p14="http://schemas.microsoft.com/office/powerpoint/2010/main" val="220650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E9EB06-DF01-FA6E-1AF6-FCFFEC21AF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035739-6AEE-4034-7123-7D40F6A898D0}"/>
              </a:ext>
            </a:extLst>
          </p:cNvPr>
          <p:cNvSpPr>
            <a:spLocks noGrp="1"/>
          </p:cNvSpPr>
          <p:nvPr>
            <p:ph type="title"/>
          </p:nvPr>
        </p:nvSpPr>
        <p:spPr>
          <a:xfrm>
            <a:off x="2596662" y="2646598"/>
            <a:ext cx="7008447" cy="1315794"/>
          </a:xfrm>
        </p:spPr>
        <p:txBody>
          <a:bodyPr>
            <a:normAutofit/>
          </a:bodyPr>
          <a:lstStyle/>
          <a:p>
            <a:r>
              <a:rPr lang="ja-JP" altLang="en-US" sz="4000">
                <a:solidFill>
                  <a:srgbClr val="FF0000"/>
                </a:solidFill>
                <a:ea typeface="ＭＳ Ｐゴシック"/>
              </a:rPr>
              <a:t>ユーザー側の追加機能のデモ</a:t>
            </a:r>
          </a:p>
        </p:txBody>
      </p:sp>
      <p:sp>
        <p:nvSpPr>
          <p:cNvPr id="3" name="Content Placeholder 2">
            <a:extLst>
              <a:ext uri="{FF2B5EF4-FFF2-40B4-BE49-F238E27FC236}">
                <a16:creationId xmlns:a16="http://schemas.microsoft.com/office/drawing/2014/main" id="{D65EDAE3-DAF1-91E8-8D40-F51B916EF086}"/>
              </a:ext>
            </a:extLst>
          </p:cNvPr>
          <p:cNvSpPr>
            <a:spLocks noGrp="1"/>
          </p:cNvSpPr>
          <p:nvPr>
            <p:ph idx="1"/>
          </p:nvPr>
        </p:nvSpPr>
        <p:spPr>
          <a:xfrm>
            <a:off x="838200" y="1695527"/>
            <a:ext cx="10515600" cy="4351338"/>
          </a:xfrm>
        </p:spPr>
        <p:txBody>
          <a:bodyPr vert="horz" lIns="91440" tIns="45720" rIns="91440" bIns="45720" rtlCol="0" anchor="t">
            <a:normAutofit/>
          </a:bodyPr>
          <a:lstStyle/>
          <a:p>
            <a:pPr marL="0" indent="0">
              <a:buNone/>
            </a:pPr>
            <a:endParaRPr lang="ja-JP" altLang="en-US" sz="1800">
              <a:ea typeface="ＭＳ Ｐゴシック"/>
            </a:endParaRPr>
          </a:p>
          <a:p>
            <a:pPr marL="0" indent="0">
              <a:buNone/>
            </a:pPr>
            <a:endParaRPr lang="ja-JP" altLang="en-US">
              <a:ea typeface="ＭＳ Ｐゴシック"/>
            </a:endParaRPr>
          </a:p>
        </p:txBody>
      </p:sp>
    </p:spTree>
    <p:extLst>
      <p:ext uri="{BB962C8B-B14F-4D97-AF65-F5344CB8AC3E}">
        <p14:creationId xmlns:p14="http://schemas.microsoft.com/office/powerpoint/2010/main" val="319968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3B805B-C3BB-272C-FDCB-8C37C00091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65CFA5-7E19-4553-859F-9FC8422762E4}"/>
              </a:ext>
            </a:extLst>
          </p:cNvPr>
          <p:cNvSpPr>
            <a:spLocks noGrp="1"/>
          </p:cNvSpPr>
          <p:nvPr>
            <p:ph type="title"/>
          </p:nvPr>
        </p:nvSpPr>
        <p:spPr>
          <a:xfrm>
            <a:off x="838200" y="160409"/>
            <a:ext cx="10515600" cy="1325563"/>
          </a:xfrm>
        </p:spPr>
        <p:txBody>
          <a:bodyPr>
            <a:normAutofit/>
          </a:bodyPr>
          <a:lstStyle/>
          <a:p>
            <a:r>
              <a:rPr lang="ja-JP" altLang="en-US" sz="4000">
                <a:ea typeface="ＭＳ Ｐゴシック"/>
              </a:rPr>
              <a:t>ユーザー側の追加機能まとめ</a:t>
            </a:r>
          </a:p>
        </p:txBody>
      </p:sp>
      <p:sp>
        <p:nvSpPr>
          <p:cNvPr id="3" name="Content Placeholder 2">
            <a:extLst>
              <a:ext uri="{FF2B5EF4-FFF2-40B4-BE49-F238E27FC236}">
                <a16:creationId xmlns:a16="http://schemas.microsoft.com/office/drawing/2014/main" id="{13CF2FC6-7AC0-0744-7A9B-7E3869D27689}"/>
              </a:ext>
            </a:extLst>
          </p:cNvPr>
          <p:cNvSpPr>
            <a:spLocks noGrp="1"/>
          </p:cNvSpPr>
          <p:nvPr>
            <p:ph idx="1"/>
          </p:nvPr>
        </p:nvSpPr>
        <p:spPr>
          <a:xfrm>
            <a:off x="838200" y="1494516"/>
            <a:ext cx="10515600" cy="5737991"/>
          </a:xfrm>
        </p:spPr>
        <p:txBody>
          <a:bodyPr vert="horz" lIns="91440" tIns="45720" rIns="91440" bIns="45720" rtlCol="0" anchor="t">
            <a:normAutofit/>
          </a:bodyPr>
          <a:lstStyle/>
          <a:p>
            <a:pPr marL="0" indent="0">
              <a:buNone/>
            </a:pPr>
            <a:r>
              <a:rPr lang="en-US" altLang="ja-JP" b="1">
                <a:ea typeface="+mn-lt"/>
                <a:cs typeface="+mn-lt"/>
              </a:rPr>
              <a:t>1.</a:t>
            </a:r>
            <a:r>
              <a:rPr lang="ja-JP" altLang="en-US" b="1">
                <a:ea typeface="+mn-lt"/>
                <a:cs typeface="+mn-lt"/>
              </a:rPr>
              <a:t>パスワードのセキュリティ強化</a:t>
            </a:r>
            <a:endParaRPr lang="ja-JP" altLang="en-US" b="1">
              <a:latin typeface="Aptos"/>
              <a:ea typeface="ＭＳ Ｐゴシック"/>
            </a:endParaRPr>
          </a:p>
          <a:p>
            <a:pPr marL="0" indent="0">
              <a:buNone/>
            </a:pPr>
            <a:endParaRPr lang="ja-JP" altLang="en-US" sz="2400">
              <a:latin typeface="Aptos"/>
              <a:ea typeface="ＭＳ Ｐゴシック"/>
            </a:endParaRPr>
          </a:p>
          <a:p>
            <a:pPr marL="0" indent="0">
              <a:buNone/>
            </a:pPr>
            <a:r>
              <a:rPr lang="ja-JP" altLang="en-US" b="1">
                <a:latin typeface="Aptos"/>
                <a:ea typeface="ＭＳ Ｐゴシック"/>
              </a:rPr>
              <a:t>2.</a:t>
            </a:r>
            <a:r>
              <a:rPr lang="ja-JP" altLang="en-US" b="1">
                <a:ea typeface="+mn-lt"/>
                <a:cs typeface="+mn-lt"/>
              </a:rPr>
              <a:t>振休日数</a:t>
            </a:r>
            <a:r>
              <a:rPr lang="ja-JP" b="1">
                <a:ea typeface="+mn-lt"/>
                <a:cs typeface="+mn-lt"/>
              </a:rPr>
              <a:t>・</a:t>
            </a:r>
            <a:r>
              <a:rPr lang="ja-JP" altLang="en-US" b="1">
                <a:ea typeface="+mn-lt"/>
                <a:cs typeface="+mn-lt"/>
              </a:rPr>
              <a:t>年休日数</a:t>
            </a:r>
            <a:r>
              <a:rPr lang="ja-JP" b="1">
                <a:ea typeface="+mn-lt"/>
                <a:cs typeface="+mn-lt"/>
              </a:rPr>
              <a:t>の</a:t>
            </a:r>
            <a:r>
              <a:rPr lang="ja-JP" altLang="en-US" b="1">
                <a:ea typeface="+mn-lt"/>
                <a:cs typeface="+mn-lt"/>
              </a:rPr>
              <a:t>見える化</a:t>
            </a:r>
            <a:endParaRPr lang="ja-JP" altLang="en-US" b="1">
              <a:ea typeface="ＭＳ Ｐゴシック"/>
              <a:cs typeface="+mn-lt"/>
            </a:endParaRPr>
          </a:p>
          <a:p>
            <a:pPr marL="0" indent="0">
              <a:buNone/>
            </a:pPr>
            <a:endParaRPr lang="ja-JP" altLang="en-US" b="1">
              <a:latin typeface="Aptos"/>
              <a:ea typeface="ＭＳ Ｐゴシック"/>
            </a:endParaRPr>
          </a:p>
          <a:p>
            <a:pPr marL="0" indent="0">
              <a:buNone/>
            </a:pPr>
            <a:r>
              <a:rPr lang="ja-JP" altLang="en-US" b="1">
                <a:latin typeface="Aptos"/>
                <a:ea typeface="ＭＳ Ｐゴシック"/>
              </a:rPr>
              <a:t>3.</a:t>
            </a:r>
            <a:r>
              <a:rPr lang="ja-JP" altLang="en-US" b="1">
                <a:ea typeface="+mn-lt"/>
                <a:cs typeface="+mn-lt"/>
              </a:rPr>
              <a:t>休暇</a:t>
            </a:r>
            <a:r>
              <a:rPr lang="ja-JP" b="1">
                <a:ea typeface="+mn-lt"/>
                <a:cs typeface="+mn-lt"/>
              </a:rPr>
              <a:t>の</a:t>
            </a:r>
            <a:r>
              <a:rPr lang="ja-JP" altLang="en-US" b="1">
                <a:ea typeface="+mn-lt"/>
                <a:cs typeface="+mn-lt"/>
              </a:rPr>
              <a:t>一括申請が可能</a:t>
            </a:r>
          </a:p>
          <a:p>
            <a:pPr marL="0" indent="0">
              <a:buNone/>
            </a:pPr>
            <a:endParaRPr lang="ja-JP" altLang="en-US" sz="2000">
              <a:ea typeface="ＭＳ Ｐゴシック"/>
              <a:cs typeface="+mn-lt"/>
            </a:endParaRPr>
          </a:p>
          <a:p>
            <a:pPr marL="0" indent="0">
              <a:buNone/>
            </a:pPr>
            <a:endParaRPr lang="ja-JP" altLang="en-US" b="1">
              <a:ea typeface="+mn-lt"/>
              <a:cs typeface="+mn-lt"/>
            </a:endParaRPr>
          </a:p>
        </p:txBody>
      </p:sp>
      <p:grpSp>
        <p:nvGrpSpPr>
          <p:cNvPr id="4" name="Group 3">
            <a:extLst>
              <a:ext uri="{FF2B5EF4-FFF2-40B4-BE49-F238E27FC236}">
                <a16:creationId xmlns:a16="http://schemas.microsoft.com/office/drawing/2014/main" id="{091B8E02-BC86-1B09-90FE-A2F39BE66BC1}"/>
              </a:ext>
            </a:extLst>
          </p:cNvPr>
          <p:cNvGrpSpPr/>
          <p:nvPr/>
        </p:nvGrpSpPr>
        <p:grpSpPr>
          <a:xfrm>
            <a:off x="840454" y="4364595"/>
            <a:ext cx="10946186" cy="2149321"/>
            <a:chOff x="840454" y="4364595"/>
            <a:chExt cx="10946186" cy="2149321"/>
          </a:xfrm>
        </p:grpSpPr>
        <p:sp>
          <p:nvSpPr>
            <p:cNvPr id="7" name="Rectangle: Rounded Corners 6">
              <a:extLst>
                <a:ext uri="{FF2B5EF4-FFF2-40B4-BE49-F238E27FC236}">
                  <a16:creationId xmlns:a16="http://schemas.microsoft.com/office/drawing/2014/main" id="{63597EEC-7340-FDA0-F63B-445B42AC4BA5}"/>
                </a:ext>
              </a:extLst>
            </p:cNvPr>
            <p:cNvSpPr/>
            <p:nvPr/>
          </p:nvSpPr>
          <p:spPr>
            <a:xfrm>
              <a:off x="840454" y="4364595"/>
              <a:ext cx="10946186" cy="2149321"/>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4807E01-080C-29A7-9D5A-21439F3B3E7D}"/>
                </a:ext>
              </a:extLst>
            </p:cNvPr>
            <p:cNvSpPr txBox="1"/>
            <p:nvPr/>
          </p:nvSpPr>
          <p:spPr>
            <a:xfrm>
              <a:off x="1791733" y="4783057"/>
              <a:ext cx="9554422"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4000">
                  <a:solidFill>
                    <a:srgbClr val="0070C0"/>
                  </a:solidFill>
                  <a:ea typeface="ＭＳ Ｐゴシック"/>
                </a:rPr>
                <a:t>ユーザーの利便性の向上とともに</a:t>
              </a:r>
            </a:p>
            <a:p>
              <a:r>
                <a:rPr lang="ja-JP" altLang="en-US" sz="4000">
                  <a:solidFill>
                    <a:srgbClr val="0070C0"/>
                  </a:solidFill>
                  <a:ea typeface="ＭＳ Ｐゴシック"/>
                </a:rPr>
                <a:t>セキュリティ面の強化を果たした機能を実装</a:t>
              </a:r>
            </a:p>
          </p:txBody>
        </p:sp>
      </p:grpSp>
    </p:spTree>
    <p:extLst>
      <p:ext uri="{BB962C8B-B14F-4D97-AF65-F5344CB8AC3E}">
        <p14:creationId xmlns:p14="http://schemas.microsoft.com/office/powerpoint/2010/main" val="972356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40CEC2-0AF1-0CA0-5D24-71E663A672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1833DB-4F67-FBC4-DA49-C602C1A36ADA}"/>
              </a:ext>
            </a:extLst>
          </p:cNvPr>
          <p:cNvSpPr>
            <a:spLocks noGrp="1"/>
          </p:cNvSpPr>
          <p:nvPr>
            <p:ph type="title"/>
          </p:nvPr>
        </p:nvSpPr>
        <p:spPr/>
        <p:txBody>
          <a:bodyPr>
            <a:normAutofit/>
          </a:bodyPr>
          <a:lstStyle/>
          <a:p>
            <a:r>
              <a:rPr lang="ja-JP" altLang="en-US" sz="4000">
                <a:ea typeface="ＭＳ Ｐゴシック"/>
              </a:rPr>
              <a:t>追加機能概要　(管理者)</a:t>
            </a:r>
            <a:endParaRPr kumimoji="1" lang="en-US" sz="4000"/>
          </a:p>
        </p:txBody>
      </p:sp>
      <p:sp>
        <p:nvSpPr>
          <p:cNvPr id="3" name="Content Placeholder 2">
            <a:extLst>
              <a:ext uri="{FF2B5EF4-FFF2-40B4-BE49-F238E27FC236}">
                <a16:creationId xmlns:a16="http://schemas.microsoft.com/office/drawing/2014/main" id="{7CBECAB3-1826-5AC5-D864-FCCCD4C99E8D}"/>
              </a:ext>
            </a:extLst>
          </p:cNvPr>
          <p:cNvSpPr>
            <a:spLocks noGrp="1"/>
          </p:cNvSpPr>
          <p:nvPr>
            <p:ph idx="1"/>
          </p:nvPr>
        </p:nvSpPr>
        <p:spPr>
          <a:xfrm>
            <a:off x="838200" y="1695528"/>
            <a:ext cx="10515600" cy="4351338"/>
          </a:xfrm>
        </p:spPr>
        <p:txBody>
          <a:bodyPr vert="horz" lIns="91440" tIns="45720" rIns="91440" bIns="45720" rtlCol="0" anchor="t">
            <a:normAutofit/>
          </a:bodyPr>
          <a:lstStyle/>
          <a:p>
            <a:pPr marL="0" indent="0">
              <a:buNone/>
            </a:pPr>
            <a:endParaRPr lang="ja-JP" altLang="en-US" sz="1800">
              <a:ea typeface="ＭＳ Ｐゴシック"/>
            </a:endParaRPr>
          </a:p>
          <a:p>
            <a:r>
              <a:rPr lang="ja-JP" altLang="en-US" sz="2100">
                <a:ea typeface="ＭＳ Ｐゴシック"/>
              </a:rPr>
              <a:t>ユーザー管理機能......ユーザーの一覧表示・追加・編集・削除</a:t>
            </a:r>
          </a:p>
          <a:p>
            <a:endParaRPr lang="ja-JP" altLang="en-US" sz="2100">
              <a:ea typeface="ＭＳ Ｐゴシック"/>
            </a:endParaRPr>
          </a:p>
          <a:p>
            <a:r>
              <a:rPr lang="ja-JP" altLang="en-US" sz="2100">
                <a:ea typeface="ＭＳ Ｐゴシック"/>
              </a:rPr>
              <a:t>実績検索機能</a:t>
            </a:r>
            <a:r>
              <a:rPr lang="ja-JP" sz="2100">
                <a:ea typeface="ＭＳ Ｐゴシック"/>
              </a:rPr>
              <a:t>.....</a:t>
            </a:r>
            <a:r>
              <a:rPr lang="en-US" altLang="ja-JP" sz="2100">
                <a:ea typeface="ＭＳ Ｐゴシック"/>
              </a:rPr>
              <a:t>.</a:t>
            </a:r>
            <a:r>
              <a:rPr lang="en-US" altLang="ja-JP" sz="2100" err="1">
                <a:ea typeface="ＭＳ Ｐゴシック"/>
              </a:rPr>
              <a:t>勤怠実績の検索・閲覧</a:t>
            </a:r>
          </a:p>
          <a:p>
            <a:endParaRPr lang="ja-JP" altLang="en-US" sz="2100">
              <a:ea typeface="ＭＳ Ｐゴシック"/>
            </a:endParaRPr>
          </a:p>
          <a:p>
            <a:r>
              <a:rPr lang="ja-JP" altLang="en-US" sz="2100">
                <a:ea typeface="ＭＳ Ｐゴシック"/>
              </a:rPr>
              <a:t>年休・振休承認機能......年休・振休を承認</a:t>
            </a:r>
          </a:p>
          <a:p>
            <a:endParaRPr lang="ja-JP" altLang="en-US" sz="2100">
              <a:ea typeface="ＭＳ Ｐゴシック"/>
            </a:endParaRPr>
          </a:p>
          <a:p>
            <a:r>
              <a:rPr lang="ja-JP" altLang="en-US" sz="2100">
                <a:ea typeface="ＭＳ Ｐゴシック"/>
              </a:rPr>
              <a:t>休日編集機能......休日を閲覧・追加・編集・削除</a:t>
            </a:r>
            <a:endParaRPr lang="ja-JP" sz="2100">
              <a:solidFill>
                <a:srgbClr val="7A7A7A"/>
              </a:solidFill>
              <a:latin typeface="Segoe UI"/>
              <a:ea typeface="ＭＳ Ｐゴシック"/>
              <a:cs typeface="Segoe UI"/>
            </a:endParaRPr>
          </a:p>
          <a:p>
            <a:endParaRPr lang="ja-JP" altLang="en-US" sz="2100">
              <a:ea typeface="ＭＳ Ｐゴシック"/>
            </a:endParaRPr>
          </a:p>
          <a:p>
            <a:r>
              <a:rPr lang="ja-JP" altLang="en-US" sz="2100">
                <a:ea typeface="ＭＳ Ｐゴシック"/>
              </a:rPr>
              <a:t>勤怠情報一括エクスポート機能......前月の全社員の勤怠情報CSVを一括出力</a:t>
            </a:r>
          </a:p>
          <a:p>
            <a:pPr marL="0" indent="0">
              <a:buNone/>
            </a:pPr>
            <a:endParaRPr lang="ja-JP" altLang="en-US">
              <a:ea typeface="ＭＳ Ｐゴシック"/>
            </a:endParaRPr>
          </a:p>
          <a:p>
            <a:endParaRPr lang="ja-JP" altLang="en-US">
              <a:ea typeface="ＭＳ Ｐゴシック"/>
            </a:endParaRPr>
          </a:p>
          <a:p>
            <a:endParaRPr lang="ja-JP" altLang="en-US">
              <a:ea typeface="ＭＳ Ｐゴシック"/>
            </a:endParaRPr>
          </a:p>
          <a:p>
            <a:endParaRPr lang="en-US" altLang="ja-JP">
              <a:ea typeface="ＭＳ Ｐゴシック"/>
            </a:endParaRPr>
          </a:p>
          <a:p>
            <a:endParaRPr lang="en-US">
              <a:ea typeface="ＭＳ Ｐゴシック"/>
            </a:endParaRPr>
          </a:p>
        </p:txBody>
      </p:sp>
    </p:spTree>
    <p:extLst>
      <p:ext uri="{BB962C8B-B14F-4D97-AF65-F5344CB8AC3E}">
        <p14:creationId xmlns:p14="http://schemas.microsoft.com/office/powerpoint/2010/main" val="3696207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1685AC-BD48-2055-9D99-376B31A019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551BC7-6B48-F9BC-76C3-2008557AD6BA}"/>
              </a:ext>
            </a:extLst>
          </p:cNvPr>
          <p:cNvSpPr>
            <a:spLocks noGrp="1"/>
          </p:cNvSpPr>
          <p:nvPr>
            <p:ph type="title"/>
          </p:nvPr>
        </p:nvSpPr>
        <p:spPr>
          <a:xfrm>
            <a:off x="412262" y="-131217"/>
            <a:ext cx="5695507" cy="1378725"/>
          </a:xfrm>
        </p:spPr>
        <p:txBody>
          <a:bodyPr>
            <a:normAutofit/>
          </a:bodyPr>
          <a:lstStyle/>
          <a:p>
            <a:r>
              <a:rPr lang="ja-JP" altLang="en-US" sz="3200">
                <a:ea typeface="ＭＳ Ｐゴシック"/>
              </a:rPr>
              <a:t>管理者側の追加機能</a:t>
            </a:r>
          </a:p>
        </p:txBody>
      </p:sp>
      <p:sp>
        <p:nvSpPr>
          <p:cNvPr id="7" name="Rectangle 6">
            <a:extLst>
              <a:ext uri="{FF2B5EF4-FFF2-40B4-BE49-F238E27FC236}">
                <a16:creationId xmlns:a16="http://schemas.microsoft.com/office/drawing/2014/main" id="{81B7544F-D983-A67C-EC0B-BF16902294AB}"/>
              </a:ext>
            </a:extLst>
          </p:cNvPr>
          <p:cNvSpPr/>
          <p:nvPr/>
        </p:nvSpPr>
        <p:spPr>
          <a:xfrm>
            <a:off x="6386981" y="2481593"/>
            <a:ext cx="4956487" cy="413776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54A6177B-51F5-4724-4FE9-6D4C1E81B42F}"/>
              </a:ext>
            </a:extLst>
          </p:cNvPr>
          <p:cNvSpPr txBox="1"/>
          <p:nvPr/>
        </p:nvSpPr>
        <p:spPr>
          <a:xfrm>
            <a:off x="2751661" y="2075824"/>
            <a:ext cx="1232537" cy="400110"/>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b="1">
                <a:ea typeface="ＭＳ Ｐゴシック"/>
              </a:rPr>
              <a:t>ユーザー</a:t>
            </a:r>
            <a:endParaRPr lang="en-US" sz="2000" b="1">
              <a:ea typeface="ＭＳ Ｐゴシック"/>
            </a:endParaRPr>
          </a:p>
        </p:txBody>
      </p:sp>
      <p:sp>
        <p:nvSpPr>
          <p:cNvPr id="9" name="TextBox 8">
            <a:extLst>
              <a:ext uri="{FF2B5EF4-FFF2-40B4-BE49-F238E27FC236}">
                <a16:creationId xmlns:a16="http://schemas.microsoft.com/office/drawing/2014/main" id="{C98D37A2-8D0A-B791-133B-7E726A1CC4A1}"/>
              </a:ext>
            </a:extLst>
          </p:cNvPr>
          <p:cNvSpPr txBox="1"/>
          <p:nvPr/>
        </p:nvSpPr>
        <p:spPr>
          <a:xfrm>
            <a:off x="8245150" y="2074915"/>
            <a:ext cx="978537" cy="409879"/>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b="1">
                <a:ea typeface="ＭＳ Ｐゴシック"/>
              </a:rPr>
              <a:t>管理者</a:t>
            </a:r>
          </a:p>
        </p:txBody>
      </p:sp>
      <p:sp>
        <p:nvSpPr>
          <p:cNvPr id="17" name="Oval 16">
            <a:extLst>
              <a:ext uri="{FF2B5EF4-FFF2-40B4-BE49-F238E27FC236}">
                <a16:creationId xmlns:a16="http://schemas.microsoft.com/office/drawing/2014/main" id="{53E2EF83-5BC7-EB37-FE71-7AC68F7B8CFE}"/>
              </a:ext>
            </a:extLst>
          </p:cNvPr>
          <p:cNvSpPr/>
          <p:nvPr/>
        </p:nvSpPr>
        <p:spPr>
          <a:xfrm>
            <a:off x="1090789" y="5956690"/>
            <a:ext cx="3163465" cy="539002"/>
          </a:xfrm>
          <a:prstGeom prst="ellipse">
            <a:avLst/>
          </a:prstGeom>
          <a:ln w="28575">
            <a:solidFill>
              <a:schemeClr val="bg2">
                <a:lumMod val="75000"/>
              </a:schemeClr>
            </a:solid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ja-JP" altLang="en-US" b="1">
                <a:solidFill>
                  <a:schemeClr val="bg2">
                    <a:lumMod val="76000"/>
                  </a:schemeClr>
                </a:solidFill>
                <a:ea typeface="ＭＳ Ｐゴシック"/>
              </a:rPr>
              <a:t>パスワード変更画面</a:t>
            </a:r>
          </a:p>
        </p:txBody>
      </p:sp>
      <p:sp>
        <p:nvSpPr>
          <p:cNvPr id="19" name="Oval 18">
            <a:extLst>
              <a:ext uri="{FF2B5EF4-FFF2-40B4-BE49-F238E27FC236}">
                <a16:creationId xmlns:a16="http://schemas.microsoft.com/office/drawing/2014/main" id="{005462CE-9B27-1CFC-96FA-37D40FF2B9FC}"/>
              </a:ext>
            </a:extLst>
          </p:cNvPr>
          <p:cNvSpPr/>
          <p:nvPr/>
        </p:nvSpPr>
        <p:spPr>
          <a:xfrm>
            <a:off x="9315645" y="3442533"/>
            <a:ext cx="2958552" cy="649570"/>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ja-JP" altLang="en-US" b="1">
                <a:solidFill>
                  <a:schemeClr val="tx1"/>
                </a:solidFill>
                <a:ea typeface="ＭＳ Ｐゴシック"/>
              </a:rPr>
              <a:t>ユーザー管理画面</a:t>
            </a:r>
          </a:p>
        </p:txBody>
      </p:sp>
      <p:sp>
        <p:nvSpPr>
          <p:cNvPr id="20" name="Oval 19">
            <a:extLst>
              <a:ext uri="{FF2B5EF4-FFF2-40B4-BE49-F238E27FC236}">
                <a16:creationId xmlns:a16="http://schemas.microsoft.com/office/drawing/2014/main" id="{565FCB41-7B42-B11A-4B90-491100503F24}"/>
              </a:ext>
            </a:extLst>
          </p:cNvPr>
          <p:cNvSpPr/>
          <p:nvPr/>
        </p:nvSpPr>
        <p:spPr>
          <a:xfrm>
            <a:off x="9758876" y="4218781"/>
            <a:ext cx="2338320" cy="649568"/>
          </a:xfrm>
          <a:prstGeom prst="ellipse">
            <a:avLst/>
          </a:prstGeom>
          <a:ln w="28575"/>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ja-JP" altLang="en-US" b="1">
                <a:ea typeface="ＭＳ Ｐゴシック"/>
              </a:rPr>
              <a:t>実績検索画面</a:t>
            </a:r>
          </a:p>
        </p:txBody>
      </p:sp>
      <p:sp>
        <p:nvSpPr>
          <p:cNvPr id="6" name="Rectangle 5">
            <a:extLst>
              <a:ext uri="{FF2B5EF4-FFF2-40B4-BE49-F238E27FC236}">
                <a16:creationId xmlns:a16="http://schemas.microsoft.com/office/drawing/2014/main" id="{212BC691-831E-4241-7944-2B17186254C4}"/>
              </a:ext>
            </a:extLst>
          </p:cNvPr>
          <p:cNvSpPr/>
          <p:nvPr/>
        </p:nvSpPr>
        <p:spPr>
          <a:xfrm>
            <a:off x="937483" y="2472628"/>
            <a:ext cx="4866215" cy="413776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22" name="Group 21">
            <a:extLst>
              <a:ext uri="{FF2B5EF4-FFF2-40B4-BE49-F238E27FC236}">
                <a16:creationId xmlns:a16="http://schemas.microsoft.com/office/drawing/2014/main" id="{2F2CFC4E-2A17-5D27-BB46-E13D5F85626D}"/>
              </a:ext>
            </a:extLst>
          </p:cNvPr>
          <p:cNvGrpSpPr/>
          <p:nvPr/>
        </p:nvGrpSpPr>
        <p:grpSpPr>
          <a:xfrm>
            <a:off x="1396098" y="2653864"/>
            <a:ext cx="8224318" cy="1410599"/>
            <a:chOff x="1306451" y="2843637"/>
            <a:chExt cx="8224318" cy="1410599"/>
          </a:xfrm>
        </p:grpSpPr>
        <p:cxnSp>
          <p:nvCxnSpPr>
            <p:cNvPr id="29" name="Straight Arrow Connector 28">
              <a:extLst>
                <a:ext uri="{FF2B5EF4-FFF2-40B4-BE49-F238E27FC236}">
                  <a16:creationId xmlns:a16="http://schemas.microsoft.com/office/drawing/2014/main" id="{E04A4D7D-11F2-D83D-4945-8A15EF1B35A7}"/>
                </a:ext>
              </a:extLst>
            </p:cNvPr>
            <p:cNvCxnSpPr/>
            <p:nvPr/>
          </p:nvCxnSpPr>
          <p:spPr>
            <a:xfrm flipH="1">
              <a:off x="5546111" y="3664676"/>
              <a:ext cx="1432684" cy="3315"/>
            </a:xfrm>
            <a:prstGeom prst="straightConnector1">
              <a:avLst/>
            </a:prstGeom>
            <a:ln w="28575">
              <a:solidFill>
                <a:schemeClr val="accent2">
                  <a:lumMod val="40000"/>
                  <a:lumOff val="60000"/>
                </a:schemeClr>
              </a:solidFill>
              <a:tailEnd type="triangle"/>
            </a:ln>
          </p:spPr>
          <p:style>
            <a:lnRef idx="1">
              <a:schemeClr val="accent2"/>
            </a:lnRef>
            <a:fillRef idx="0">
              <a:schemeClr val="accent2"/>
            </a:fillRef>
            <a:effectRef idx="0">
              <a:schemeClr val="accent2"/>
            </a:effectRef>
            <a:fontRef idx="minor">
              <a:schemeClr val="tx1"/>
            </a:fontRef>
          </p:style>
        </p:cxnSp>
        <p:grpSp>
          <p:nvGrpSpPr>
            <p:cNvPr id="18" name="Group 17">
              <a:extLst>
                <a:ext uri="{FF2B5EF4-FFF2-40B4-BE49-F238E27FC236}">
                  <a16:creationId xmlns:a16="http://schemas.microsoft.com/office/drawing/2014/main" id="{8D4DF3A5-773E-A69E-DDF4-A7E7E5C84D72}"/>
                </a:ext>
              </a:extLst>
            </p:cNvPr>
            <p:cNvGrpSpPr/>
            <p:nvPr/>
          </p:nvGrpSpPr>
          <p:grpSpPr>
            <a:xfrm>
              <a:off x="1306451" y="2843637"/>
              <a:ext cx="8224318" cy="1410599"/>
              <a:chOff x="1306451" y="2843637"/>
              <a:chExt cx="8224318" cy="1410599"/>
            </a:xfrm>
          </p:grpSpPr>
          <p:sp>
            <p:nvSpPr>
              <p:cNvPr id="11" name="Oval 10">
                <a:extLst>
                  <a:ext uri="{FF2B5EF4-FFF2-40B4-BE49-F238E27FC236}">
                    <a16:creationId xmlns:a16="http://schemas.microsoft.com/office/drawing/2014/main" id="{46EAA9B2-BF8E-0901-EE48-2E02D22998E5}"/>
                  </a:ext>
                </a:extLst>
              </p:cNvPr>
              <p:cNvSpPr/>
              <p:nvPr/>
            </p:nvSpPr>
            <p:spPr>
              <a:xfrm>
                <a:off x="3075194" y="3181170"/>
                <a:ext cx="2510038" cy="713962"/>
              </a:xfrm>
              <a:prstGeom prst="ellipse">
                <a:avLst/>
              </a:prstGeom>
              <a:ln w="28575">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ja-JP" altLang="en-US" sz="2000" b="1">
                    <a:solidFill>
                      <a:schemeClr val="bg2">
                        <a:lumMod val="76000"/>
                      </a:schemeClr>
                    </a:solidFill>
                    <a:ea typeface="ＭＳ Ｐゴシック"/>
                  </a:rPr>
                  <a:t>実績管理画面</a:t>
                </a:r>
              </a:p>
            </p:txBody>
          </p:sp>
          <p:cxnSp>
            <p:nvCxnSpPr>
              <p:cNvPr id="15" name="Straight Arrow Connector 14">
                <a:extLst>
                  <a:ext uri="{FF2B5EF4-FFF2-40B4-BE49-F238E27FC236}">
                    <a16:creationId xmlns:a16="http://schemas.microsoft.com/office/drawing/2014/main" id="{F6BAEF1A-C86E-ED42-3309-257A465A0E8E}"/>
                  </a:ext>
                </a:extLst>
              </p:cNvPr>
              <p:cNvCxnSpPr/>
              <p:nvPr/>
            </p:nvCxnSpPr>
            <p:spPr>
              <a:xfrm>
                <a:off x="1310491" y="3505944"/>
                <a:ext cx="1764179" cy="27884"/>
              </a:xfrm>
              <a:prstGeom prst="straightConnector1">
                <a:avLst/>
              </a:prstGeom>
              <a:ln w="28575">
                <a:solidFill>
                  <a:schemeClr val="accent2">
                    <a:lumMod val="40000"/>
                    <a:lumOff val="6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AADACD7E-4DF4-098B-EC91-4089D1948889}"/>
                  </a:ext>
                </a:extLst>
              </p:cNvPr>
              <p:cNvSpPr txBox="1"/>
              <p:nvPr/>
            </p:nvSpPr>
            <p:spPr>
              <a:xfrm>
                <a:off x="1306451" y="2843637"/>
                <a:ext cx="239967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b="1">
                    <a:solidFill>
                      <a:schemeClr val="bg2">
                        <a:lumMod val="76000"/>
                      </a:schemeClr>
                    </a:solidFill>
                    <a:ea typeface="ＭＳ Ｐゴシック"/>
                  </a:rPr>
                  <a:t>出退勤時間の反映</a:t>
                </a:r>
              </a:p>
            </p:txBody>
          </p:sp>
          <p:sp>
            <p:nvSpPr>
              <p:cNvPr id="21" name="Oval 20">
                <a:extLst>
                  <a:ext uri="{FF2B5EF4-FFF2-40B4-BE49-F238E27FC236}">
                    <a16:creationId xmlns:a16="http://schemas.microsoft.com/office/drawing/2014/main" id="{B43E41F4-45A2-C51A-68DA-F57864540AA1}"/>
                  </a:ext>
                </a:extLst>
              </p:cNvPr>
              <p:cNvSpPr/>
              <p:nvPr/>
            </p:nvSpPr>
            <p:spPr>
              <a:xfrm>
                <a:off x="6988534" y="3104031"/>
                <a:ext cx="2542235" cy="649568"/>
              </a:xfrm>
              <a:prstGeom prst="ellipse">
                <a:avLst/>
              </a:prstGeom>
              <a:ln w="28575">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ja-JP" altLang="en-US" sz="2000" b="1">
                    <a:solidFill>
                      <a:schemeClr val="bg2">
                        <a:lumMod val="76000"/>
                      </a:schemeClr>
                    </a:solidFill>
                    <a:ea typeface="ＭＳ Ｐゴシック"/>
                  </a:rPr>
                  <a:t>実績承認画面</a:t>
                </a:r>
              </a:p>
            </p:txBody>
          </p:sp>
          <p:cxnSp>
            <p:nvCxnSpPr>
              <p:cNvPr id="26" name="Straight Arrow Connector 25">
                <a:extLst>
                  <a:ext uri="{FF2B5EF4-FFF2-40B4-BE49-F238E27FC236}">
                    <a16:creationId xmlns:a16="http://schemas.microsoft.com/office/drawing/2014/main" id="{89A4F630-62D1-8C3A-60A4-D2FC831C1B1F}"/>
                  </a:ext>
                </a:extLst>
              </p:cNvPr>
              <p:cNvCxnSpPr/>
              <p:nvPr/>
            </p:nvCxnSpPr>
            <p:spPr>
              <a:xfrm flipV="1">
                <a:off x="5526399" y="3334663"/>
                <a:ext cx="1453948" cy="7873"/>
              </a:xfrm>
              <a:prstGeom prst="straightConnector1">
                <a:avLst/>
              </a:prstGeom>
              <a:ln w="28575">
                <a:solidFill>
                  <a:schemeClr val="accent2">
                    <a:lumMod val="40000"/>
                    <a:lumOff val="60000"/>
                  </a:schemeClr>
                </a:solidFill>
                <a:tailEnd type="triangle"/>
              </a:ln>
            </p:spPr>
            <p:style>
              <a:lnRef idx="1">
                <a:schemeClr val="accent2"/>
              </a:lnRef>
              <a:fillRef idx="0">
                <a:schemeClr val="accent2"/>
              </a:fillRef>
              <a:effectRef idx="0">
                <a:schemeClr val="accent2"/>
              </a:effectRef>
              <a:fontRef idx="minor">
                <a:schemeClr val="tx1"/>
              </a:fontRef>
            </p:style>
          </p:cxnSp>
          <p:sp>
            <p:nvSpPr>
              <p:cNvPr id="27" name="TextBox 26">
                <a:extLst>
                  <a:ext uri="{FF2B5EF4-FFF2-40B4-BE49-F238E27FC236}">
                    <a16:creationId xmlns:a16="http://schemas.microsoft.com/office/drawing/2014/main" id="{EDD08755-74AF-F9BB-95A7-5F48F83C1F08}"/>
                  </a:ext>
                </a:extLst>
              </p:cNvPr>
              <p:cNvSpPr txBox="1"/>
              <p:nvPr/>
            </p:nvSpPr>
            <p:spPr>
              <a:xfrm>
                <a:off x="5633954" y="2878401"/>
                <a:ext cx="220649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b="1">
                    <a:solidFill>
                      <a:schemeClr val="bg2">
                        <a:lumMod val="76000"/>
                      </a:schemeClr>
                    </a:solidFill>
                    <a:ea typeface="ＭＳ Ｐゴシック"/>
                  </a:rPr>
                  <a:t>申請</a:t>
                </a:r>
              </a:p>
            </p:txBody>
          </p:sp>
          <p:sp>
            <p:nvSpPr>
              <p:cNvPr id="30" name="TextBox 29">
                <a:extLst>
                  <a:ext uri="{FF2B5EF4-FFF2-40B4-BE49-F238E27FC236}">
                    <a16:creationId xmlns:a16="http://schemas.microsoft.com/office/drawing/2014/main" id="{D82043BB-47B7-D988-2DD5-996C59D4CB4C}"/>
                  </a:ext>
                </a:extLst>
              </p:cNvPr>
              <p:cNvSpPr txBox="1"/>
              <p:nvPr/>
            </p:nvSpPr>
            <p:spPr>
              <a:xfrm>
                <a:off x="5390633" y="3854126"/>
                <a:ext cx="220649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b="1">
                    <a:solidFill>
                      <a:schemeClr val="bg2">
                        <a:lumMod val="76000"/>
                      </a:schemeClr>
                    </a:solidFill>
                    <a:ea typeface="ＭＳ Ｐゴシック"/>
                  </a:rPr>
                  <a:t>承認・差し戻し</a:t>
                </a:r>
              </a:p>
            </p:txBody>
          </p:sp>
        </p:grpSp>
      </p:grpSp>
      <p:sp>
        <p:nvSpPr>
          <p:cNvPr id="3" name="Oval 2">
            <a:extLst>
              <a:ext uri="{FF2B5EF4-FFF2-40B4-BE49-F238E27FC236}">
                <a16:creationId xmlns:a16="http://schemas.microsoft.com/office/drawing/2014/main" id="{9B2AD2E8-A2C9-08D7-5296-582E958E781E}"/>
              </a:ext>
            </a:extLst>
          </p:cNvPr>
          <p:cNvSpPr/>
          <p:nvPr/>
        </p:nvSpPr>
        <p:spPr>
          <a:xfrm>
            <a:off x="9627637" y="5956801"/>
            <a:ext cx="2338320" cy="649568"/>
          </a:xfrm>
          <a:prstGeom prst="ellipse">
            <a:avLst/>
          </a:prstGeom>
          <a:ln w="28575"/>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ja-JP" altLang="en-US" b="1">
                <a:ea typeface="ＭＳ Ｐゴシック"/>
              </a:rPr>
              <a:t>休日編集画面</a:t>
            </a:r>
          </a:p>
        </p:txBody>
      </p:sp>
      <p:sp>
        <p:nvSpPr>
          <p:cNvPr id="14" name="Rectangle 13">
            <a:extLst>
              <a:ext uri="{FF2B5EF4-FFF2-40B4-BE49-F238E27FC236}">
                <a16:creationId xmlns:a16="http://schemas.microsoft.com/office/drawing/2014/main" id="{81A82DB9-C321-0930-AEB5-7077076B2F6E}"/>
              </a:ext>
            </a:extLst>
          </p:cNvPr>
          <p:cNvSpPr/>
          <p:nvPr/>
        </p:nvSpPr>
        <p:spPr>
          <a:xfrm>
            <a:off x="415191" y="2855125"/>
            <a:ext cx="982784" cy="914400"/>
          </a:xfrm>
          <a:prstGeom prst="rect">
            <a:avLst/>
          </a:prstGeom>
          <a:ln w="28575">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ja-JP" altLang="en-US" sz="2000" b="1">
                <a:solidFill>
                  <a:schemeClr val="bg2">
                    <a:lumMod val="76000"/>
                  </a:schemeClr>
                </a:solidFill>
                <a:ea typeface="ＭＳ Ｐゴシック"/>
              </a:rPr>
              <a:t>出退勤ボタン</a:t>
            </a:r>
            <a:endParaRPr lang="en-US" sz="2000" b="1">
              <a:solidFill>
                <a:schemeClr val="bg2">
                  <a:lumMod val="76000"/>
                </a:schemeClr>
              </a:solidFill>
            </a:endParaRPr>
          </a:p>
        </p:txBody>
      </p:sp>
      <p:sp>
        <p:nvSpPr>
          <p:cNvPr id="23" name="Rectangle 22">
            <a:extLst>
              <a:ext uri="{FF2B5EF4-FFF2-40B4-BE49-F238E27FC236}">
                <a16:creationId xmlns:a16="http://schemas.microsoft.com/office/drawing/2014/main" id="{A5F5F232-E483-FFFA-4C55-FBE232193074}"/>
              </a:ext>
            </a:extLst>
          </p:cNvPr>
          <p:cNvSpPr/>
          <p:nvPr/>
        </p:nvSpPr>
        <p:spPr>
          <a:xfrm>
            <a:off x="10030932" y="5121711"/>
            <a:ext cx="1417057" cy="615203"/>
          </a:xfrm>
          <a:prstGeom prst="rect">
            <a:avLst/>
          </a:prstGeom>
          <a:ln w="28575"/>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ja-JP" altLang="en-US" b="1">
                <a:solidFill>
                  <a:schemeClr val="tx1"/>
                </a:solidFill>
                <a:ea typeface="ＭＳ Ｐゴシック"/>
              </a:rPr>
              <a:t>外部出力</a:t>
            </a:r>
            <a:br>
              <a:rPr lang="ja-JP" altLang="en-US" b="1">
                <a:ea typeface="ＭＳ Ｐゴシック"/>
              </a:rPr>
            </a:br>
            <a:r>
              <a:rPr lang="ja-JP" altLang="en-US" b="1">
                <a:solidFill>
                  <a:schemeClr val="tx1"/>
                </a:solidFill>
                <a:ea typeface="ＭＳ Ｐゴシック"/>
              </a:rPr>
              <a:t>ボタン</a:t>
            </a:r>
            <a:endParaRPr lang="en-US" b="1">
              <a:solidFill>
                <a:schemeClr val="tx1"/>
              </a:solidFill>
            </a:endParaRPr>
          </a:p>
        </p:txBody>
      </p:sp>
      <p:sp>
        <p:nvSpPr>
          <p:cNvPr id="24" name="Oval 23">
            <a:extLst>
              <a:ext uri="{FF2B5EF4-FFF2-40B4-BE49-F238E27FC236}">
                <a16:creationId xmlns:a16="http://schemas.microsoft.com/office/drawing/2014/main" id="{A7C283AA-B424-5A40-0FA9-07F75F884D5A}"/>
              </a:ext>
            </a:extLst>
          </p:cNvPr>
          <p:cNvSpPr/>
          <p:nvPr/>
        </p:nvSpPr>
        <p:spPr>
          <a:xfrm>
            <a:off x="4510928" y="711294"/>
            <a:ext cx="3163465" cy="539002"/>
          </a:xfrm>
          <a:prstGeom prst="ellipse">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ja-JP" altLang="en-US" b="1">
                <a:ea typeface="ＭＳ Ｐゴシック"/>
              </a:rPr>
              <a:t>ログイン画面</a:t>
            </a:r>
          </a:p>
        </p:txBody>
      </p:sp>
      <p:cxnSp>
        <p:nvCxnSpPr>
          <p:cNvPr id="25" name="Straight Arrow Connector 24">
            <a:extLst>
              <a:ext uri="{FF2B5EF4-FFF2-40B4-BE49-F238E27FC236}">
                <a16:creationId xmlns:a16="http://schemas.microsoft.com/office/drawing/2014/main" id="{811EB815-4B49-E9F8-760E-4CD3061FEDF5}"/>
              </a:ext>
            </a:extLst>
          </p:cNvPr>
          <p:cNvCxnSpPr/>
          <p:nvPr/>
        </p:nvCxnSpPr>
        <p:spPr>
          <a:xfrm flipH="1">
            <a:off x="3354536" y="1230679"/>
            <a:ext cx="2019252" cy="84058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7D7DB770-98A0-D09D-C6F3-71E61A5690BF}"/>
              </a:ext>
            </a:extLst>
          </p:cNvPr>
          <p:cNvCxnSpPr>
            <a:cxnSpLocks/>
          </p:cNvCxnSpPr>
          <p:nvPr/>
        </p:nvCxnSpPr>
        <p:spPr>
          <a:xfrm>
            <a:off x="6729440" y="1221819"/>
            <a:ext cx="2083141" cy="85830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57B5E729-9806-7A04-BBE4-DC164F92803F}"/>
              </a:ext>
            </a:extLst>
          </p:cNvPr>
          <p:cNvGrpSpPr/>
          <p:nvPr/>
        </p:nvGrpSpPr>
        <p:grpSpPr>
          <a:xfrm>
            <a:off x="2348653" y="4352734"/>
            <a:ext cx="7587851" cy="1104958"/>
            <a:chOff x="2621732" y="4193137"/>
            <a:chExt cx="7587851" cy="1104958"/>
          </a:xfrm>
        </p:grpSpPr>
        <p:sp>
          <p:nvSpPr>
            <p:cNvPr id="12" name="Oval 11">
              <a:extLst>
                <a:ext uri="{FF2B5EF4-FFF2-40B4-BE49-F238E27FC236}">
                  <a16:creationId xmlns:a16="http://schemas.microsoft.com/office/drawing/2014/main" id="{9C6535FA-B2AF-F92E-DEAA-61E0099A6447}"/>
                </a:ext>
              </a:extLst>
            </p:cNvPr>
            <p:cNvSpPr/>
            <p:nvPr/>
          </p:nvSpPr>
          <p:spPr>
            <a:xfrm>
              <a:off x="2621732" y="4405898"/>
              <a:ext cx="3148243" cy="638421"/>
            </a:xfrm>
            <a:prstGeom prst="ellipse">
              <a:avLst/>
            </a:prstGeom>
            <a:ln w="28575">
              <a:solidFill>
                <a:schemeClr val="accent5">
                  <a:lumMod val="40000"/>
                  <a:lumOff val="60000"/>
                </a:schemeClr>
              </a:solidFill>
            </a:ln>
          </p:spPr>
          <p:style>
            <a:lnRef idx="2">
              <a:schemeClr val="accent5"/>
            </a:lnRef>
            <a:fillRef idx="1">
              <a:schemeClr val="lt1"/>
            </a:fillRef>
            <a:effectRef idx="0">
              <a:schemeClr val="accent5"/>
            </a:effectRef>
            <a:fontRef idx="minor">
              <a:schemeClr val="dk1"/>
            </a:fontRef>
          </p:style>
          <p:txBody>
            <a:bodyPr lIns="91440" tIns="45720" rIns="91440" bIns="45720" rtlCol="0" anchor="ctr"/>
            <a:lstStyle/>
            <a:p>
              <a:pPr algn="ctr"/>
              <a:r>
                <a:rPr lang="ja-JP" altLang="en-US" b="1">
                  <a:solidFill>
                    <a:schemeClr val="bg2">
                      <a:lumMod val="76000"/>
                    </a:schemeClr>
                  </a:solidFill>
                  <a:ea typeface="ＭＳ Ｐゴシック"/>
                </a:rPr>
                <a:t>年休・振休申請画面</a:t>
              </a:r>
            </a:p>
          </p:txBody>
        </p:sp>
        <p:sp>
          <p:nvSpPr>
            <p:cNvPr id="35" name="Oval 34">
              <a:extLst>
                <a:ext uri="{FF2B5EF4-FFF2-40B4-BE49-F238E27FC236}">
                  <a16:creationId xmlns:a16="http://schemas.microsoft.com/office/drawing/2014/main" id="{63434307-A1BE-EE38-238D-8D2AF5D1D8A6}"/>
                </a:ext>
              </a:extLst>
            </p:cNvPr>
            <p:cNvSpPr/>
            <p:nvPr/>
          </p:nvSpPr>
          <p:spPr>
            <a:xfrm>
              <a:off x="7141495" y="4388225"/>
              <a:ext cx="3068088" cy="683777"/>
            </a:xfrm>
            <a:prstGeom prst="ellipse">
              <a:avLst/>
            </a:prstGeom>
            <a:ln w="28575">
              <a:solidFill>
                <a:schemeClr val="accent5"/>
              </a:solidFill>
            </a:ln>
          </p:spPr>
          <p:style>
            <a:lnRef idx="2">
              <a:schemeClr val="accent5"/>
            </a:lnRef>
            <a:fillRef idx="1">
              <a:schemeClr val="lt1"/>
            </a:fillRef>
            <a:effectRef idx="0">
              <a:schemeClr val="accent5"/>
            </a:effectRef>
            <a:fontRef idx="minor">
              <a:schemeClr val="dk1"/>
            </a:fontRef>
          </p:style>
          <p:txBody>
            <a:bodyPr lIns="91440" tIns="45720" rIns="91440" bIns="45720" rtlCol="0" anchor="ctr"/>
            <a:lstStyle/>
            <a:p>
              <a:pPr algn="ctr"/>
              <a:r>
                <a:rPr lang="ja-JP" altLang="en-US" b="1">
                  <a:solidFill>
                    <a:schemeClr val="tx1"/>
                  </a:solidFill>
                  <a:ea typeface="ＭＳ Ｐゴシック"/>
                </a:rPr>
                <a:t>年休・振休承認画面</a:t>
              </a:r>
            </a:p>
          </p:txBody>
        </p:sp>
        <p:cxnSp>
          <p:nvCxnSpPr>
            <p:cNvPr id="36" name="Straight Arrow Connector 35">
              <a:extLst>
                <a:ext uri="{FF2B5EF4-FFF2-40B4-BE49-F238E27FC236}">
                  <a16:creationId xmlns:a16="http://schemas.microsoft.com/office/drawing/2014/main" id="{21EF9581-FFA0-967B-33FE-E91AAF69ED56}"/>
                </a:ext>
              </a:extLst>
            </p:cNvPr>
            <p:cNvCxnSpPr>
              <a:cxnSpLocks/>
            </p:cNvCxnSpPr>
            <p:nvPr/>
          </p:nvCxnSpPr>
          <p:spPr>
            <a:xfrm>
              <a:off x="5734337" y="4601568"/>
              <a:ext cx="1553170" cy="688"/>
            </a:xfrm>
            <a:prstGeom prst="straightConnector1">
              <a:avLst/>
            </a:prstGeom>
            <a:ln w="28575">
              <a:solidFill>
                <a:schemeClr val="accent5">
                  <a:lumMod val="40000"/>
                  <a:lumOff val="60000"/>
                </a:schemeClr>
              </a:solidFill>
              <a:tailEnd type="triangle"/>
            </a:ln>
          </p:spPr>
          <p:style>
            <a:lnRef idx="1">
              <a:schemeClr val="accent5"/>
            </a:lnRef>
            <a:fillRef idx="0">
              <a:schemeClr val="accent5"/>
            </a:fillRef>
            <a:effectRef idx="0">
              <a:schemeClr val="accent5"/>
            </a:effectRef>
            <a:fontRef idx="minor">
              <a:schemeClr val="tx1"/>
            </a:fontRef>
          </p:style>
        </p:cxnSp>
        <p:sp>
          <p:nvSpPr>
            <p:cNvPr id="37" name="TextBox 36">
              <a:extLst>
                <a:ext uri="{FF2B5EF4-FFF2-40B4-BE49-F238E27FC236}">
                  <a16:creationId xmlns:a16="http://schemas.microsoft.com/office/drawing/2014/main" id="{14200BEB-BF79-B5B6-92BB-A33D8F97B0E3}"/>
                </a:ext>
              </a:extLst>
            </p:cNvPr>
            <p:cNvSpPr txBox="1"/>
            <p:nvPr/>
          </p:nvSpPr>
          <p:spPr>
            <a:xfrm>
              <a:off x="6081815" y="4193137"/>
              <a:ext cx="101464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b="1">
                  <a:solidFill>
                    <a:schemeClr val="bg2">
                      <a:lumMod val="76000"/>
                    </a:schemeClr>
                  </a:solidFill>
                  <a:ea typeface="ＭＳ Ｐゴシック"/>
                </a:rPr>
                <a:t>申請</a:t>
              </a:r>
            </a:p>
          </p:txBody>
        </p:sp>
        <p:cxnSp>
          <p:nvCxnSpPr>
            <p:cNvPr id="38" name="Straight Arrow Connector 37">
              <a:extLst>
                <a:ext uri="{FF2B5EF4-FFF2-40B4-BE49-F238E27FC236}">
                  <a16:creationId xmlns:a16="http://schemas.microsoft.com/office/drawing/2014/main" id="{3DAB58FA-07C0-9412-F8F9-435F240EA10E}"/>
                </a:ext>
              </a:extLst>
            </p:cNvPr>
            <p:cNvCxnSpPr>
              <a:cxnSpLocks/>
            </p:cNvCxnSpPr>
            <p:nvPr/>
          </p:nvCxnSpPr>
          <p:spPr>
            <a:xfrm flipH="1">
              <a:off x="5725783" y="4864251"/>
              <a:ext cx="1581116" cy="7950"/>
            </a:xfrm>
            <a:prstGeom prst="straightConnector1">
              <a:avLst/>
            </a:prstGeom>
            <a:ln w="28575">
              <a:solidFill>
                <a:schemeClr val="accent5"/>
              </a:solidFill>
              <a:tailEnd type="triangle"/>
            </a:ln>
          </p:spPr>
          <p:style>
            <a:lnRef idx="1">
              <a:schemeClr val="accent5"/>
            </a:lnRef>
            <a:fillRef idx="0">
              <a:schemeClr val="accent5"/>
            </a:fillRef>
            <a:effectRef idx="0">
              <a:schemeClr val="accent5"/>
            </a:effectRef>
            <a:fontRef idx="minor">
              <a:schemeClr val="tx1"/>
            </a:fontRef>
          </p:style>
        </p:cxnSp>
        <p:sp>
          <p:nvSpPr>
            <p:cNvPr id="39" name="TextBox 38">
              <a:extLst>
                <a:ext uri="{FF2B5EF4-FFF2-40B4-BE49-F238E27FC236}">
                  <a16:creationId xmlns:a16="http://schemas.microsoft.com/office/drawing/2014/main" id="{27FD5992-42F1-41DF-4E41-5A1B7FD3EAD3}"/>
                </a:ext>
              </a:extLst>
            </p:cNvPr>
            <p:cNvSpPr txBox="1"/>
            <p:nvPr/>
          </p:nvSpPr>
          <p:spPr>
            <a:xfrm>
              <a:off x="5900288" y="4897985"/>
              <a:ext cx="140639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b="1">
                  <a:ea typeface="ＭＳ Ｐゴシック"/>
                </a:rPr>
                <a:t>承認・拒否</a:t>
              </a:r>
            </a:p>
          </p:txBody>
        </p:sp>
      </p:grpSp>
    </p:spTree>
    <p:extLst>
      <p:ext uri="{BB962C8B-B14F-4D97-AF65-F5344CB8AC3E}">
        <p14:creationId xmlns:p14="http://schemas.microsoft.com/office/powerpoint/2010/main" val="1233345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996BE8-BB5E-13C2-B56C-1AA3B75FCB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E3A331-A472-B0DA-9C3C-9E0D68D104D4}"/>
              </a:ext>
            </a:extLst>
          </p:cNvPr>
          <p:cNvSpPr>
            <a:spLocks noGrp="1"/>
          </p:cNvSpPr>
          <p:nvPr>
            <p:ph type="title"/>
          </p:nvPr>
        </p:nvSpPr>
        <p:spPr>
          <a:xfrm>
            <a:off x="2948354" y="2548906"/>
            <a:ext cx="6305062" cy="1315794"/>
          </a:xfrm>
        </p:spPr>
        <p:txBody>
          <a:bodyPr>
            <a:normAutofit/>
          </a:bodyPr>
          <a:lstStyle/>
          <a:p>
            <a:r>
              <a:rPr lang="ja-JP" altLang="en-US" sz="4000">
                <a:solidFill>
                  <a:srgbClr val="FF0000"/>
                </a:solidFill>
                <a:ea typeface="ＭＳ Ｐゴシック"/>
              </a:rPr>
              <a:t>管理者側の追加機能のデモ</a:t>
            </a:r>
          </a:p>
        </p:txBody>
      </p:sp>
      <p:sp>
        <p:nvSpPr>
          <p:cNvPr id="3" name="Content Placeholder 2">
            <a:extLst>
              <a:ext uri="{FF2B5EF4-FFF2-40B4-BE49-F238E27FC236}">
                <a16:creationId xmlns:a16="http://schemas.microsoft.com/office/drawing/2014/main" id="{CA76C955-7183-0E59-5A82-0DA5C20E08B8}"/>
              </a:ext>
            </a:extLst>
          </p:cNvPr>
          <p:cNvSpPr>
            <a:spLocks noGrp="1"/>
          </p:cNvSpPr>
          <p:nvPr>
            <p:ph idx="1"/>
          </p:nvPr>
        </p:nvSpPr>
        <p:spPr>
          <a:xfrm>
            <a:off x="838200" y="1695528"/>
            <a:ext cx="10515600" cy="4351338"/>
          </a:xfrm>
        </p:spPr>
        <p:txBody>
          <a:bodyPr vert="horz" lIns="91440" tIns="45720" rIns="91440" bIns="45720" rtlCol="0" anchor="t">
            <a:normAutofit/>
          </a:bodyPr>
          <a:lstStyle/>
          <a:p>
            <a:endParaRPr lang="ja-JP" altLang="en-US" sz="2100">
              <a:ea typeface="ＭＳ Ｐゴシック"/>
            </a:endParaRPr>
          </a:p>
          <a:p>
            <a:endParaRPr lang="ja-JP" altLang="en-US" sz="2100">
              <a:ea typeface="ＭＳ Ｐゴシック"/>
            </a:endParaRPr>
          </a:p>
        </p:txBody>
      </p:sp>
    </p:spTree>
    <p:extLst>
      <p:ext uri="{BB962C8B-B14F-4D97-AF65-F5344CB8AC3E}">
        <p14:creationId xmlns:p14="http://schemas.microsoft.com/office/powerpoint/2010/main" val="4225540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6AD342-1202-6EA3-B5D3-2B1B96F8E4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EBAC1F-EA0D-752B-B9BB-0E9790ADAAC8}"/>
              </a:ext>
            </a:extLst>
          </p:cNvPr>
          <p:cNvSpPr>
            <a:spLocks noGrp="1"/>
          </p:cNvSpPr>
          <p:nvPr>
            <p:ph type="title"/>
          </p:nvPr>
        </p:nvSpPr>
        <p:spPr/>
        <p:txBody>
          <a:bodyPr>
            <a:normAutofit/>
          </a:bodyPr>
          <a:lstStyle/>
          <a:p>
            <a:r>
              <a:rPr lang="ja-JP" altLang="en-US" sz="4000">
                <a:ea typeface="ＭＳ Ｐゴシック"/>
              </a:rPr>
              <a:t>管理者側の追加機能のまとめ</a:t>
            </a:r>
          </a:p>
        </p:txBody>
      </p:sp>
      <p:sp>
        <p:nvSpPr>
          <p:cNvPr id="3" name="Content Placeholder 2">
            <a:extLst>
              <a:ext uri="{FF2B5EF4-FFF2-40B4-BE49-F238E27FC236}">
                <a16:creationId xmlns:a16="http://schemas.microsoft.com/office/drawing/2014/main" id="{FBA34373-C2E4-7171-94B9-EF049A7CE287}"/>
              </a:ext>
            </a:extLst>
          </p:cNvPr>
          <p:cNvSpPr>
            <a:spLocks noGrp="1"/>
          </p:cNvSpPr>
          <p:nvPr>
            <p:ph idx="1"/>
          </p:nvPr>
        </p:nvSpPr>
        <p:spPr>
          <a:xfrm>
            <a:off x="1080247" y="1567170"/>
            <a:ext cx="7485530" cy="4124346"/>
          </a:xfrm>
        </p:spPr>
        <p:txBody>
          <a:bodyPr vert="horz" lIns="91440" tIns="45720" rIns="91440" bIns="45720" rtlCol="0" anchor="t">
            <a:normAutofit/>
          </a:bodyPr>
          <a:lstStyle/>
          <a:p>
            <a:pPr marL="0" indent="0">
              <a:buNone/>
            </a:pPr>
            <a:r>
              <a:rPr lang="en-US" altLang="ja-JP" sz="2400" b="1">
                <a:latin typeface="ＭＳ Ｐゴシック"/>
                <a:ea typeface="ＭＳ Ｐゴシック"/>
                <a:cs typeface="+mn-lt"/>
              </a:rPr>
              <a:t>1.</a:t>
            </a:r>
            <a:r>
              <a:rPr lang="ja-JP" altLang="en-US" sz="2400" b="1">
                <a:latin typeface="ＭＳ Ｐゴシック"/>
                <a:ea typeface="ＭＳ Ｐゴシック"/>
                <a:cs typeface="+mn-lt"/>
              </a:rPr>
              <a:t>新規ユーザー登録・編集の権限管理</a:t>
            </a:r>
            <a:endParaRPr lang="ja-JP" altLang="en-US" sz="2400" b="1">
              <a:latin typeface="ＭＳ Ｐゴシック"/>
              <a:ea typeface="ＭＳ Ｐゴシック"/>
            </a:endParaRPr>
          </a:p>
          <a:p>
            <a:pPr marL="0" indent="0">
              <a:buNone/>
            </a:pPr>
            <a:r>
              <a:rPr lang="ja-JP" sz="2400" b="1">
                <a:latin typeface="ＭＳ Ｐゴシック"/>
                <a:ea typeface="ＭＳ Ｐゴシック"/>
              </a:rPr>
              <a:t>2</a:t>
            </a:r>
            <a:r>
              <a:rPr lang="en-US" sz="2400" b="1">
                <a:latin typeface="ＭＳ Ｐゴシック"/>
                <a:ea typeface="ＭＳ Ｐゴシック"/>
              </a:rPr>
              <a:t>.</a:t>
            </a:r>
            <a:r>
              <a:rPr lang="ja-JP" sz="2400" b="1">
                <a:latin typeface="ＭＳ Ｐゴシック"/>
                <a:ea typeface="ＭＳ Ｐゴシック"/>
              </a:rPr>
              <a:t>個人実績の検索</a:t>
            </a:r>
            <a:endParaRPr lang="ja-JP" altLang="en-US" sz="2400">
              <a:latin typeface="ＭＳ Ｐゴシック"/>
              <a:ea typeface="ＭＳ Ｐゴシック"/>
            </a:endParaRPr>
          </a:p>
          <a:p>
            <a:pPr>
              <a:buNone/>
            </a:pPr>
            <a:r>
              <a:rPr lang="en-US" altLang="ja-JP" sz="2400" b="1">
                <a:latin typeface="ＭＳ Ｐゴシック"/>
                <a:ea typeface="ＭＳ Ｐゴシック"/>
                <a:cs typeface="+mn-lt"/>
              </a:rPr>
              <a:t>3.</a:t>
            </a:r>
            <a:r>
              <a:rPr lang="ja-JP" sz="2400" b="1">
                <a:latin typeface="ＭＳ Ｐゴシック"/>
                <a:ea typeface="ＭＳ Ｐゴシック"/>
                <a:cs typeface="+mn-lt"/>
              </a:rPr>
              <a:t>会社</a:t>
            </a:r>
            <a:r>
              <a:rPr lang="ja-JP" altLang="en-US" sz="2400" b="1">
                <a:latin typeface="ＭＳ Ｐゴシック"/>
                <a:ea typeface="ＭＳ Ｐゴシック"/>
                <a:cs typeface="+mn-lt"/>
              </a:rPr>
              <a:t>全体の</a:t>
            </a:r>
            <a:r>
              <a:rPr lang="ja-JP" sz="2400" b="1">
                <a:latin typeface="ＭＳ Ｐゴシック"/>
                <a:ea typeface="ＭＳ Ｐゴシック"/>
                <a:cs typeface="+mn-lt"/>
              </a:rPr>
              <a:t>休日</a:t>
            </a:r>
            <a:r>
              <a:rPr lang="ja-JP" altLang="en-US" sz="2400" b="1">
                <a:latin typeface="ＭＳ Ｐゴシック"/>
                <a:ea typeface="ＭＳ Ｐゴシック"/>
                <a:cs typeface="+mn-lt"/>
              </a:rPr>
              <a:t>を</a:t>
            </a:r>
            <a:r>
              <a:rPr lang="ja-JP" sz="2400" b="1">
                <a:latin typeface="ＭＳ Ｐゴシック"/>
                <a:ea typeface="ＭＳ Ｐゴシック"/>
                <a:cs typeface="+mn-lt"/>
              </a:rPr>
              <a:t>設定機能</a:t>
            </a:r>
            <a:endParaRPr lang="ja-JP" sz="2400">
              <a:latin typeface="ＭＳ Ｐゴシック"/>
              <a:ea typeface="ＭＳ Ｐゴシック"/>
              <a:cs typeface="+mn-lt"/>
            </a:endParaRPr>
          </a:p>
          <a:p>
            <a:pPr marL="0" indent="0">
              <a:buNone/>
            </a:pPr>
            <a:r>
              <a:rPr lang="en-US" altLang="ja-JP" sz="2400" b="1">
                <a:latin typeface="ＭＳ Ｐゴシック"/>
                <a:ea typeface="ＭＳ Ｐゴシック"/>
                <a:cs typeface="+mn-lt"/>
              </a:rPr>
              <a:t>4.勤怠実績の一括エクスポート機能</a:t>
            </a:r>
            <a:endParaRPr lang="ja-JP" altLang="en-US" sz="2400" b="1">
              <a:latin typeface="ＭＳ Ｐゴシック"/>
              <a:ea typeface="ＭＳ Ｐゴシック"/>
              <a:cs typeface="+mn-lt"/>
            </a:endParaRPr>
          </a:p>
          <a:p>
            <a:pPr marL="0" indent="0">
              <a:buNone/>
            </a:pPr>
            <a:endParaRPr lang="ja-JP" altLang="en-US" sz="2000">
              <a:latin typeface="ＭＳ Ｐゴシック"/>
              <a:ea typeface="ＭＳ Ｐゴシック"/>
              <a:cs typeface="+mn-lt"/>
            </a:endParaRPr>
          </a:p>
        </p:txBody>
      </p:sp>
      <p:sp>
        <p:nvSpPr>
          <p:cNvPr id="7" name="Rectangle: Rounded Corners 6">
            <a:extLst>
              <a:ext uri="{FF2B5EF4-FFF2-40B4-BE49-F238E27FC236}">
                <a16:creationId xmlns:a16="http://schemas.microsoft.com/office/drawing/2014/main" id="{F235D62D-7384-0A6E-B4BE-E44AEE6E428F}"/>
              </a:ext>
            </a:extLst>
          </p:cNvPr>
          <p:cNvSpPr/>
          <p:nvPr/>
        </p:nvSpPr>
        <p:spPr>
          <a:xfrm>
            <a:off x="840454" y="4364595"/>
            <a:ext cx="10946186" cy="2149321"/>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
        <p:nvSpPr>
          <p:cNvPr id="8" name="TextBox 7">
            <a:extLst>
              <a:ext uri="{FF2B5EF4-FFF2-40B4-BE49-F238E27FC236}">
                <a16:creationId xmlns:a16="http://schemas.microsoft.com/office/drawing/2014/main" id="{EC6C3FAC-C28B-F779-3E07-7BCF520A067A}"/>
              </a:ext>
            </a:extLst>
          </p:cNvPr>
          <p:cNvSpPr txBox="1"/>
          <p:nvPr/>
        </p:nvSpPr>
        <p:spPr>
          <a:xfrm>
            <a:off x="1371602" y="4885765"/>
            <a:ext cx="9735669" cy="110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ts val="3900"/>
              </a:lnSpc>
            </a:pPr>
            <a:r>
              <a:rPr lang="ja-JP" altLang="en-US" sz="4000">
                <a:solidFill>
                  <a:srgbClr val="0070C0"/>
                </a:solidFill>
                <a:ea typeface="Meiryo UI"/>
              </a:rPr>
              <a:t>管理者として、ユーザーと勤怠実績の管理を容易にする機能を実装</a:t>
            </a:r>
            <a:r>
              <a:rPr lang="en-US" sz="4000" dirty="0">
                <a:ea typeface="Meiryo UI"/>
              </a:rPr>
              <a:t>​</a:t>
            </a:r>
            <a:endParaRPr lang="en-US"/>
          </a:p>
        </p:txBody>
      </p:sp>
    </p:spTree>
    <p:extLst>
      <p:ext uri="{BB962C8B-B14F-4D97-AF65-F5344CB8AC3E}">
        <p14:creationId xmlns:p14="http://schemas.microsoft.com/office/powerpoint/2010/main" val="3473185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61148C-43C7-2B92-15BE-4663C768C7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0D2DCF-851E-7333-A5AB-B6ECF34E58D0}"/>
              </a:ext>
            </a:extLst>
          </p:cNvPr>
          <p:cNvSpPr>
            <a:spLocks noGrp="1"/>
          </p:cNvSpPr>
          <p:nvPr>
            <p:ph type="title"/>
          </p:nvPr>
        </p:nvSpPr>
        <p:spPr>
          <a:xfrm>
            <a:off x="685800" y="-131217"/>
            <a:ext cx="2880590" cy="1333902"/>
          </a:xfrm>
        </p:spPr>
        <p:txBody>
          <a:bodyPr>
            <a:normAutofit/>
          </a:bodyPr>
          <a:lstStyle/>
          <a:p>
            <a:r>
              <a:rPr lang="ja-JP" altLang="en-US" sz="4000">
                <a:ea typeface="ＭＳ Ｐゴシック"/>
              </a:rPr>
              <a:t>機能一覧</a:t>
            </a:r>
          </a:p>
        </p:txBody>
      </p:sp>
      <p:sp>
        <p:nvSpPr>
          <p:cNvPr id="7" name="Rectangle 6">
            <a:extLst>
              <a:ext uri="{FF2B5EF4-FFF2-40B4-BE49-F238E27FC236}">
                <a16:creationId xmlns:a16="http://schemas.microsoft.com/office/drawing/2014/main" id="{0BC23A09-0EC8-E202-6733-C121116E5E86}"/>
              </a:ext>
            </a:extLst>
          </p:cNvPr>
          <p:cNvSpPr/>
          <p:nvPr/>
        </p:nvSpPr>
        <p:spPr>
          <a:xfrm>
            <a:off x="6386981" y="2481593"/>
            <a:ext cx="4956487" cy="413776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E06210D3-23CA-0C92-EA95-9F38CD29209D}"/>
              </a:ext>
            </a:extLst>
          </p:cNvPr>
          <p:cNvSpPr txBox="1"/>
          <p:nvPr/>
        </p:nvSpPr>
        <p:spPr>
          <a:xfrm>
            <a:off x="2751661" y="2075824"/>
            <a:ext cx="1232537" cy="400110"/>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b="1">
                <a:solidFill>
                  <a:schemeClr val="tx1"/>
                </a:solidFill>
                <a:ea typeface="ＭＳ Ｐゴシック"/>
              </a:rPr>
              <a:t>ユーザー</a:t>
            </a:r>
            <a:endParaRPr lang="en-US" sz="2000" b="1">
              <a:solidFill>
                <a:schemeClr val="tx1"/>
              </a:solidFill>
              <a:ea typeface="ＭＳ Ｐゴシック"/>
            </a:endParaRPr>
          </a:p>
        </p:txBody>
      </p:sp>
      <p:sp>
        <p:nvSpPr>
          <p:cNvPr id="9" name="TextBox 8">
            <a:extLst>
              <a:ext uri="{FF2B5EF4-FFF2-40B4-BE49-F238E27FC236}">
                <a16:creationId xmlns:a16="http://schemas.microsoft.com/office/drawing/2014/main" id="{5A30FA3E-16D7-14E7-7E4D-4B6D68745386}"/>
              </a:ext>
            </a:extLst>
          </p:cNvPr>
          <p:cNvSpPr txBox="1"/>
          <p:nvPr/>
        </p:nvSpPr>
        <p:spPr>
          <a:xfrm>
            <a:off x="8245150" y="2074915"/>
            <a:ext cx="988307" cy="409879"/>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b="1">
                <a:ea typeface="ＭＳ Ｐゴシック"/>
              </a:rPr>
              <a:t>管理者</a:t>
            </a:r>
          </a:p>
        </p:txBody>
      </p:sp>
      <p:sp>
        <p:nvSpPr>
          <p:cNvPr id="17" name="Oval 16">
            <a:extLst>
              <a:ext uri="{FF2B5EF4-FFF2-40B4-BE49-F238E27FC236}">
                <a16:creationId xmlns:a16="http://schemas.microsoft.com/office/drawing/2014/main" id="{00114284-2D27-5FCB-1ACF-6B4CDF06701F}"/>
              </a:ext>
            </a:extLst>
          </p:cNvPr>
          <p:cNvSpPr/>
          <p:nvPr/>
        </p:nvSpPr>
        <p:spPr>
          <a:xfrm>
            <a:off x="1090789" y="5956690"/>
            <a:ext cx="3163465" cy="539002"/>
          </a:xfrm>
          <a:prstGeom prst="ellipse">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ja-JP" altLang="en-US" b="1">
                <a:solidFill>
                  <a:schemeClr val="tx1"/>
                </a:solidFill>
                <a:ea typeface="ＭＳ Ｐゴシック"/>
              </a:rPr>
              <a:t>パスワード変更画面</a:t>
            </a:r>
          </a:p>
        </p:txBody>
      </p:sp>
      <p:sp>
        <p:nvSpPr>
          <p:cNvPr id="19" name="Oval 18">
            <a:extLst>
              <a:ext uri="{FF2B5EF4-FFF2-40B4-BE49-F238E27FC236}">
                <a16:creationId xmlns:a16="http://schemas.microsoft.com/office/drawing/2014/main" id="{D2B010DB-8B66-F816-3957-42046F87ECDA}"/>
              </a:ext>
            </a:extLst>
          </p:cNvPr>
          <p:cNvSpPr/>
          <p:nvPr/>
        </p:nvSpPr>
        <p:spPr>
          <a:xfrm>
            <a:off x="9315645" y="3442533"/>
            <a:ext cx="2958552" cy="649570"/>
          </a:xfrm>
          <a:prstGeom prst="ellipse">
            <a:avLst/>
          </a:prstGeom>
          <a:ln>
            <a:solidFill>
              <a:schemeClr val="tx1"/>
            </a:solid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ja-JP" altLang="en-US" b="1">
                <a:solidFill>
                  <a:schemeClr val="tx1"/>
                </a:solidFill>
                <a:ea typeface="ＭＳ Ｐゴシック"/>
              </a:rPr>
              <a:t>ユーザー管理画面</a:t>
            </a:r>
          </a:p>
        </p:txBody>
      </p:sp>
      <p:sp>
        <p:nvSpPr>
          <p:cNvPr id="20" name="Oval 19">
            <a:extLst>
              <a:ext uri="{FF2B5EF4-FFF2-40B4-BE49-F238E27FC236}">
                <a16:creationId xmlns:a16="http://schemas.microsoft.com/office/drawing/2014/main" id="{B5A1480C-83BA-5CF9-FA55-7671DC06B61E}"/>
              </a:ext>
            </a:extLst>
          </p:cNvPr>
          <p:cNvSpPr/>
          <p:nvPr/>
        </p:nvSpPr>
        <p:spPr>
          <a:xfrm>
            <a:off x="9758876" y="4218781"/>
            <a:ext cx="2338320" cy="649568"/>
          </a:xfrm>
          <a:prstGeom prst="ellipse">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ja-JP" altLang="en-US" b="1">
                <a:ea typeface="ＭＳ Ｐゴシック"/>
              </a:rPr>
              <a:t>実績検索画面</a:t>
            </a:r>
          </a:p>
        </p:txBody>
      </p:sp>
      <p:sp>
        <p:nvSpPr>
          <p:cNvPr id="6" name="Rectangle 5">
            <a:extLst>
              <a:ext uri="{FF2B5EF4-FFF2-40B4-BE49-F238E27FC236}">
                <a16:creationId xmlns:a16="http://schemas.microsoft.com/office/drawing/2014/main" id="{5A5CF05D-0386-69D5-EA4E-09A7067202B5}"/>
              </a:ext>
            </a:extLst>
          </p:cNvPr>
          <p:cNvSpPr/>
          <p:nvPr/>
        </p:nvSpPr>
        <p:spPr>
          <a:xfrm>
            <a:off x="937483" y="2472628"/>
            <a:ext cx="4866215" cy="413776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22" name="Group 21">
            <a:extLst>
              <a:ext uri="{FF2B5EF4-FFF2-40B4-BE49-F238E27FC236}">
                <a16:creationId xmlns:a16="http://schemas.microsoft.com/office/drawing/2014/main" id="{14E149B1-4916-F321-A469-5F033EC886EE}"/>
              </a:ext>
            </a:extLst>
          </p:cNvPr>
          <p:cNvGrpSpPr/>
          <p:nvPr/>
        </p:nvGrpSpPr>
        <p:grpSpPr>
          <a:xfrm>
            <a:off x="1396098" y="2653864"/>
            <a:ext cx="8224318" cy="1410599"/>
            <a:chOff x="1306451" y="2843637"/>
            <a:chExt cx="8224318" cy="1410599"/>
          </a:xfrm>
        </p:grpSpPr>
        <p:cxnSp>
          <p:nvCxnSpPr>
            <p:cNvPr id="29" name="Straight Arrow Connector 28">
              <a:extLst>
                <a:ext uri="{FF2B5EF4-FFF2-40B4-BE49-F238E27FC236}">
                  <a16:creationId xmlns:a16="http://schemas.microsoft.com/office/drawing/2014/main" id="{5864BCC0-DC18-381E-A446-C7C6794B86AA}"/>
                </a:ext>
              </a:extLst>
            </p:cNvPr>
            <p:cNvCxnSpPr/>
            <p:nvPr/>
          </p:nvCxnSpPr>
          <p:spPr>
            <a:xfrm flipH="1">
              <a:off x="5546111" y="3664676"/>
              <a:ext cx="1432684" cy="3315"/>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grpSp>
          <p:nvGrpSpPr>
            <p:cNvPr id="18" name="Group 17">
              <a:extLst>
                <a:ext uri="{FF2B5EF4-FFF2-40B4-BE49-F238E27FC236}">
                  <a16:creationId xmlns:a16="http://schemas.microsoft.com/office/drawing/2014/main" id="{04A3F332-8358-9886-F692-255718E8FD9A}"/>
                </a:ext>
              </a:extLst>
            </p:cNvPr>
            <p:cNvGrpSpPr/>
            <p:nvPr/>
          </p:nvGrpSpPr>
          <p:grpSpPr>
            <a:xfrm>
              <a:off x="1306451" y="2843637"/>
              <a:ext cx="8224318" cy="1410599"/>
              <a:chOff x="1306451" y="2843637"/>
              <a:chExt cx="8224318" cy="1410599"/>
            </a:xfrm>
          </p:grpSpPr>
          <p:sp>
            <p:nvSpPr>
              <p:cNvPr id="11" name="Oval 10">
                <a:extLst>
                  <a:ext uri="{FF2B5EF4-FFF2-40B4-BE49-F238E27FC236}">
                    <a16:creationId xmlns:a16="http://schemas.microsoft.com/office/drawing/2014/main" id="{AAFD9FEA-F518-3F79-4232-A51271B86972}"/>
                  </a:ext>
                </a:extLst>
              </p:cNvPr>
              <p:cNvSpPr/>
              <p:nvPr/>
            </p:nvSpPr>
            <p:spPr>
              <a:xfrm>
                <a:off x="3075194" y="3181170"/>
                <a:ext cx="2510038" cy="713962"/>
              </a:xfrm>
              <a:prstGeom prst="ellipse">
                <a:avLst/>
              </a:prstGeom>
              <a:ln w="28575"/>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ja-JP" altLang="en-US" sz="2000" b="1">
                    <a:ea typeface="ＭＳ Ｐゴシック"/>
                  </a:rPr>
                  <a:t>実績管理画面</a:t>
                </a:r>
              </a:p>
            </p:txBody>
          </p:sp>
          <p:cxnSp>
            <p:nvCxnSpPr>
              <p:cNvPr id="15" name="Straight Arrow Connector 14">
                <a:extLst>
                  <a:ext uri="{FF2B5EF4-FFF2-40B4-BE49-F238E27FC236}">
                    <a16:creationId xmlns:a16="http://schemas.microsoft.com/office/drawing/2014/main" id="{141D976D-F11C-384D-17F0-8FF87239D700}"/>
                  </a:ext>
                </a:extLst>
              </p:cNvPr>
              <p:cNvCxnSpPr/>
              <p:nvPr/>
            </p:nvCxnSpPr>
            <p:spPr>
              <a:xfrm>
                <a:off x="1310491" y="3505944"/>
                <a:ext cx="1764179" cy="2788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2F8BDF1A-DDCE-A380-4AF2-5D5D847A1116}"/>
                  </a:ext>
                </a:extLst>
              </p:cNvPr>
              <p:cNvSpPr txBox="1"/>
              <p:nvPr/>
            </p:nvSpPr>
            <p:spPr>
              <a:xfrm>
                <a:off x="1306451" y="2843637"/>
                <a:ext cx="239967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b="1">
                    <a:ea typeface="ＭＳ Ｐゴシック"/>
                  </a:rPr>
                  <a:t>出退勤時間の反映</a:t>
                </a:r>
              </a:p>
            </p:txBody>
          </p:sp>
          <p:sp>
            <p:nvSpPr>
              <p:cNvPr id="21" name="Oval 20">
                <a:extLst>
                  <a:ext uri="{FF2B5EF4-FFF2-40B4-BE49-F238E27FC236}">
                    <a16:creationId xmlns:a16="http://schemas.microsoft.com/office/drawing/2014/main" id="{781AB9B8-A48D-E5B2-5831-8D29BFE51D2E}"/>
                  </a:ext>
                </a:extLst>
              </p:cNvPr>
              <p:cNvSpPr/>
              <p:nvPr/>
            </p:nvSpPr>
            <p:spPr>
              <a:xfrm>
                <a:off x="6988534" y="3104031"/>
                <a:ext cx="2542235" cy="649568"/>
              </a:xfrm>
              <a:prstGeom prst="ellipse">
                <a:avLst/>
              </a:prstGeom>
              <a:ln w="28575"/>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ja-JP" altLang="en-US" sz="2000" b="1">
                    <a:ea typeface="ＭＳ Ｐゴシック"/>
                  </a:rPr>
                  <a:t>実績承認画面</a:t>
                </a:r>
              </a:p>
            </p:txBody>
          </p:sp>
          <p:cxnSp>
            <p:nvCxnSpPr>
              <p:cNvPr id="26" name="Straight Arrow Connector 25">
                <a:extLst>
                  <a:ext uri="{FF2B5EF4-FFF2-40B4-BE49-F238E27FC236}">
                    <a16:creationId xmlns:a16="http://schemas.microsoft.com/office/drawing/2014/main" id="{89B6321E-6CBA-3F8E-4566-4157C56C5BB6}"/>
                  </a:ext>
                </a:extLst>
              </p:cNvPr>
              <p:cNvCxnSpPr/>
              <p:nvPr/>
            </p:nvCxnSpPr>
            <p:spPr>
              <a:xfrm flipV="1">
                <a:off x="5526399" y="3334663"/>
                <a:ext cx="1453948" cy="7873"/>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27" name="TextBox 26">
                <a:extLst>
                  <a:ext uri="{FF2B5EF4-FFF2-40B4-BE49-F238E27FC236}">
                    <a16:creationId xmlns:a16="http://schemas.microsoft.com/office/drawing/2014/main" id="{82C72249-886B-DC13-C647-F53DFFD15949}"/>
                  </a:ext>
                </a:extLst>
              </p:cNvPr>
              <p:cNvSpPr txBox="1"/>
              <p:nvPr/>
            </p:nvSpPr>
            <p:spPr>
              <a:xfrm>
                <a:off x="5633954" y="2878401"/>
                <a:ext cx="220649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b="1">
                    <a:ea typeface="ＭＳ Ｐゴシック"/>
                  </a:rPr>
                  <a:t>申請</a:t>
                </a:r>
              </a:p>
            </p:txBody>
          </p:sp>
          <p:sp>
            <p:nvSpPr>
              <p:cNvPr id="30" name="TextBox 29">
                <a:extLst>
                  <a:ext uri="{FF2B5EF4-FFF2-40B4-BE49-F238E27FC236}">
                    <a16:creationId xmlns:a16="http://schemas.microsoft.com/office/drawing/2014/main" id="{4F3B06E8-67EE-CF6F-5078-1C52D34AA874}"/>
                  </a:ext>
                </a:extLst>
              </p:cNvPr>
              <p:cNvSpPr txBox="1"/>
              <p:nvPr/>
            </p:nvSpPr>
            <p:spPr>
              <a:xfrm>
                <a:off x="5390633" y="3854126"/>
                <a:ext cx="220649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b="1">
                    <a:ea typeface="ＭＳ Ｐゴシック"/>
                  </a:rPr>
                  <a:t>承認・差し戻し</a:t>
                </a:r>
              </a:p>
            </p:txBody>
          </p:sp>
        </p:grpSp>
      </p:grpSp>
      <p:sp>
        <p:nvSpPr>
          <p:cNvPr id="3" name="Oval 2">
            <a:extLst>
              <a:ext uri="{FF2B5EF4-FFF2-40B4-BE49-F238E27FC236}">
                <a16:creationId xmlns:a16="http://schemas.microsoft.com/office/drawing/2014/main" id="{7DE0EAF6-BE7C-327D-600A-E5EE234FE591}"/>
              </a:ext>
            </a:extLst>
          </p:cNvPr>
          <p:cNvSpPr/>
          <p:nvPr/>
        </p:nvSpPr>
        <p:spPr>
          <a:xfrm>
            <a:off x="9627637" y="5956801"/>
            <a:ext cx="2338320" cy="649568"/>
          </a:xfrm>
          <a:prstGeom prst="ellipse">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ja-JP" altLang="en-US" b="1">
                <a:ea typeface="ＭＳ Ｐゴシック"/>
              </a:rPr>
              <a:t>休日編集画面</a:t>
            </a:r>
          </a:p>
        </p:txBody>
      </p:sp>
      <p:sp>
        <p:nvSpPr>
          <p:cNvPr id="14" name="Rectangle 13">
            <a:extLst>
              <a:ext uri="{FF2B5EF4-FFF2-40B4-BE49-F238E27FC236}">
                <a16:creationId xmlns:a16="http://schemas.microsoft.com/office/drawing/2014/main" id="{9B445999-5F41-BF37-968F-D692E17CE90D}"/>
              </a:ext>
            </a:extLst>
          </p:cNvPr>
          <p:cNvSpPr/>
          <p:nvPr/>
        </p:nvSpPr>
        <p:spPr>
          <a:xfrm>
            <a:off x="415191" y="2855125"/>
            <a:ext cx="982784" cy="914400"/>
          </a:xfrm>
          <a:prstGeom prst="rect">
            <a:avLst/>
          </a:prstGeom>
          <a:ln w="28575"/>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ja-JP" altLang="en-US" sz="2000" b="1">
                <a:ea typeface="ＭＳ Ｐゴシック"/>
              </a:rPr>
              <a:t>出退勤ボタン</a:t>
            </a:r>
            <a:endParaRPr lang="en-US" sz="2000" b="1"/>
          </a:p>
        </p:txBody>
      </p:sp>
      <p:sp>
        <p:nvSpPr>
          <p:cNvPr id="23" name="Rectangle 22">
            <a:extLst>
              <a:ext uri="{FF2B5EF4-FFF2-40B4-BE49-F238E27FC236}">
                <a16:creationId xmlns:a16="http://schemas.microsoft.com/office/drawing/2014/main" id="{D884247B-2510-030A-6632-24D0BAB6F0A8}"/>
              </a:ext>
            </a:extLst>
          </p:cNvPr>
          <p:cNvSpPr/>
          <p:nvPr/>
        </p:nvSpPr>
        <p:spPr>
          <a:xfrm>
            <a:off x="10030932" y="5121711"/>
            <a:ext cx="1417057" cy="615203"/>
          </a:xfrm>
          <a:prstGeom prst="rect">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ja-JP" altLang="en-US" b="1">
                <a:ea typeface="ＭＳ Ｐゴシック"/>
              </a:rPr>
              <a:t>外部出力</a:t>
            </a:r>
            <a:br>
              <a:rPr lang="ja-JP" altLang="en-US" b="1">
                <a:ea typeface="ＭＳ Ｐゴシック"/>
              </a:rPr>
            </a:br>
            <a:r>
              <a:rPr lang="ja-JP" altLang="en-US" b="1">
                <a:ea typeface="ＭＳ Ｐゴシック"/>
              </a:rPr>
              <a:t>ボタン</a:t>
            </a:r>
            <a:endParaRPr lang="en-US" b="1"/>
          </a:p>
        </p:txBody>
      </p:sp>
      <p:sp>
        <p:nvSpPr>
          <p:cNvPr id="24" name="Oval 23">
            <a:extLst>
              <a:ext uri="{FF2B5EF4-FFF2-40B4-BE49-F238E27FC236}">
                <a16:creationId xmlns:a16="http://schemas.microsoft.com/office/drawing/2014/main" id="{EEAEE864-3834-4F35-6891-F6B2E829A0BD}"/>
              </a:ext>
            </a:extLst>
          </p:cNvPr>
          <p:cNvSpPr/>
          <p:nvPr/>
        </p:nvSpPr>
        <p:spPr>
          <a:xfrm>
            <a:off x="4510928" y="711294"/>
            <a:ext cx="3163465" cy="539002"/>
          </a:xfrm>
          <a:prstGeom prst="ellipse">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ja-JP" altLang="en-US" b="1">
                <a:solidFill>
                  <a:schemeClr val="tx1"/>
                </a:solidFill>
                <a:ea typeface="ＭＳ Ｐゴシック"/>
              </a:rPr>
              <a:t>ログイン画面</a:t>
            </a:r>
          </a:p>
        </p:txBody>
      </p:sp>
      <p:cxnSp>
        <p:nvCxnSpPr>
          <p:cNvPr id="25" name="Straight Arrow Connector 24">
            <a:extLst>
              <a:ext uri="{FF2B5EF4-FFF2-40B4-BE49-F238E27FC236}">
                <a16:creationId xmlns:a16="http://schemas.microsoft.com/office/drawing/2014/main" id="{456CD779-7536-1638-B32F-5D64A7C7EE18}"/>
              </a:ext>
            </a:extLst>
          </p:cNvPr>
          <p:cNvCxnSpPr/>
          <p:nvPr/>
        </p:nvCxnSpPr>
        <p:spPr>
          <a:xfrm flipH="1">
            <a:off x="3354536" y="1230679"/>
            <a:ext cx="2019252" cy="84058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67178D36-C556-9D3F-6FF8-2534D092E3B7}"/>
              </a:ext>
            </a:extLst>
          </p:cNvPr>
          <p:cNvCxnSpPr>
            <a:cxnSpLocks/>
          </p:cNvCxnSpPr>
          <p:nvPr/>
        </p:nvCxnSpPr>
        <p:spPr>
          <a:xfrm>
            <a:off x="6729440" y="1221819"/>
            <a:ext cx="2083141" cy="85830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grpSp>
        <p:nvGrpSpPr>
          <p:cNvPr id="40" name="Group 39">
            <a:extLst>
              <a:ext uri="{FF2B5EF4-FFF2-40B4-BE49-F238E27FC236}">
                <a16:creationId xmlns:a16="http://schemas.microsoft.com/office/drawing/2014/main" id="{2A5944D0-1A50-CD59-CB41-D4A656177297}"/>
              </a:ext>
            </a:extLst>
          </p:cNvPr>
          <p:cNvGrpSpPr/>
          <p:nvPr/>
        </p:nvGrpSpPr>
        <p:grpSpPr>
          <a:xfrm>
            <a:off x="2348653" y="4352734"/>
            <a:ext cx="7666005" cy="1104958"/>
            <a:chOff x="2621732" y="4193137"/>
            <a:chExt cx="7666005" cy="1104958"/>
          </a:xfrm>
        </p:grpSpPr>
        <p:sp>
          <p:nvSpPr>
            <p:cNvPr id="12" name="Oval 11">
              <a:extLst>
                <a:ext uri="{FF2B5EF4-FFF2-40B4-BE49-F238E27FC236}">
                  <a16:creationId xmlns:a16="http://schemas.microsoft.com/office/drawing/2014/main" id="{304B654F-6360-59ED-7D71-12F109FFC014}"/>
                </a:ext>
              </a:extLst>
            </p:cNvPr>
            <p:cNvSpPr/>
            <p:nvPr/>
          </p:nvSpPr>
          <p:spPr>
            <a:xfrm>
              <a:off x="2621732" y="4405898"/>
              <a:ext cx="3148243" cy="638421"/>
            </a:xfrm>
            <a:prstGeom prst="ellipse">
              <a:avLst/>
            </a:prstGeom>
            <a:ln w="28575"/>
          </p:spPr>
          <p:style>
            <a:lnRef idx="2">
              <a:schemeClr val="accent5"/>
            </a:lnRef>
            <a:fillRef idx="1">
              <a:schemeClr val="lt1"/>
            </a:fillRef>
            <a:effectRef idx="0">
              <a:schemeClr val="accent5"/>
            </a:effectRef>
            <a:fontRef idx="minor">
              <a:schemeClr val="dk1"/>
            </a:fontRef>
          </p:style>
          <p:txBody>
            <a:bodyPr lIns="91440" tIns="45720" rIns="91440" bIns="45720" rtlCol="0" anchor="ctr"/>
            <a:lstStyle/>
            <a:p>
              <a:pPr algn="ctr"/>
              <a:r>
                <a:rPr lang="ja-JP" altLang="en-US" b="1">
                  <a:solidFill>
                    <a:schemeClr val="tx1"/>
                  </a:solidFill>
                  <a:ea typeface="ＭＳ Ｐゴシック"/>
                </a:rPr>
                <a:t>年休・振休申請画面</a:t>
              </a:r>
            </a:p>
          </p:txBody>
        </p:sp>
        <p:sp>
          <p:nvSpPr>
            <p:cNvPr id="35" name="Oval 34">
              <a:extLst>
                <a:ext uri="{FF2B5EF4-FFF2-40B4-BE49-F238E27FC236}">
                  <a16:creationId xmlns:a16="http://schemas.microsoft.com/office/drawing/2014/main" id="{A1663C16-8012-4FFC-16F6-6C45D9AA21B9}"/>
                </a:ext>
              </a:extLst>
            </p:cNvPr>
            <p:cNvSpPr/>
            <p:nvPr/>
          </p:nvSpPr>
          <p:spPr>
            <a:xfrm>
              <a:off x="7141495" y="4388225"/>
              <a:ext cx="3146242" cy="713085"/>
            </a:xfrm>
            <a:prstGeom prst="ellipse">
              <a:avLst/>
            </a:prstGeom>
            <a:ln w="28575">
              <a:solidFill>
                <a:schemeClr val="accent5"/>
              </a:solidFill>
            </a:ln>
          </p:spPr>
          <p:style>
            <a:lnRef idx="2">
              <a:schemeClr val="accent5"/>
            </a:lnRef>
            <a:fillRef idx="1">
              <a:schemeClr val="lt1"/>
            </a:fillRef>
            <a:effectRef idx="0">
              <a:schemeClr val="accent5"/>
            </a:effectRef>
            <a:fontRef idx="minor">
              <a:schemeClr val="dk1"/>
            </a:fontRef>
          </p:style>
          <p:txBody>
            <a:bodyPr lIns="91440" tIns="45720" rIns="91440" bIns="45720" rtlCol="0" anchor="ctr"/>
            <a:lstStyle/>
            <a:p>
              <a:pPr algn="ctr"/>
              <a:r>
                <a:rPr lang="ja-JP" altLang="en-US" b="1">
                  <a:solidFill>
                    <a:schemeClr val="tx1"/>
                  </a:solidFill>
                  <a:ea typeface="ＭＳ Ｐゴシック"/>
                </a:rPr>
                <a:t>年休・振休承認画面</a:t>
              </a:r>
            </a:p>
          </p:txBody>
        </p:sp>
        <p:cxnSp>
          <p:nvCxnSpPr>
            <p:cNvPr id="36" name="Straight Arrow Connector 35">
              <a:extLst>
                <a:ext uri="{FF2B5EF4-FFF2-40B4-BE49-F238E27FC236}">
                  <a16:creationId xmlns:a16="http://schemas.microsoft.com/office/drawing/2014/main" id="{87799F3C-3E74-5B0A-1E76-81D9803509A3}"/>
                </a:ext>
              </a:extLst>
            </p:cNvPr>
            <p:cNvCxnSpPr>
              <a:cxnSpLocks/>
            </p:cNvCxnSpPr>
            <p:nvPr/>
          </p:nvCxnSpPr>
          <p:spPr>
            <a:xfrm>
              <a:off x="5734337" y="4601568"/>
              <a:ext cx="1553170" cy="688"/>
            </a:xfrm>
            <a:prstGeom prst="straightConnector1">
              <a:avLst/>
            </a:prstGeom>
            <a:ln w="28575">
              <a:tailEnd type="triangle"/>
            </a:ln>
          </p:spPr>
          <p:style>
            <a:lnRef idx="1">
              <a:schemeClr val="accent5"/>
            </a:lnRef>
            <a:fillRef idx="0">
              <a:schemeClr val="accent5"/>
            </a:fillRef>
            <a:effectRef idx="0">
              <a:schemeClr val="accent5"/>
            </a:effectRef>
            <a:fontRef idx="minor">
              <a:schemeClr val="tx1"/>
            </a:fontRef>
          </p:style>
        </p:cxnSp>
        <p:sp>
          <p:nvSpPr>
            <p:cNvPr id="37" name="TextBox 36">
              <a:extLst>
                <a:ext uri="{FF2B5EF4-FFF2-40B4-BE49-F238E27FC236}">
                  <a16:creationId xmlns:a16="http://schemas.microsoft.com/office/drawing/2014/main" id="{C70C4F1B-131E-8780-C28F-E7365D485E40}"/>
                </a:ext>
              </a:extLst>
            </p:cNvPr>
            <p:cNvSpPr txBox="1"/>
            <p:nvPr/>
          </p:nvSpPr>
          <p:spPr>
            <a:xfrm>
              <a:off x="6130661" y="4193137"/>
              <a:ext cx="220649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b="1">
                  <a:ea typeface="ＭＳ Ｐゴシック"/>
                </a:rPr>
                <a:t>申請</a:t>
              </a:r>
            </a:p>
          </p:txBody>
        </p:sp>
        <p:cxnSp>
          <p:nvCxnSpPr>
            <p:cNvPr id="38" name="Straight Arrow Connector 37">
              <a:extLst>
                <a:ext uri="{FF2B5EF4-FFF2-40B4-BE49-F238E27FC236}">
                  <a16:creationId xmlns:a16="http://schemas.microsoft.com/office/drawing/2014/main" id="{A720D37D-C13F-2056-6D84-FAF6C9BE5DFC}"/>
                </a:ext>
              </a:extLst>
            </p:cNvPr>
            <p:cNvCxnSpPr>
              <a:cxnSpLocks/>
            </p:cNvCxnSpPr>
            <p:nvPr/>
          </p:nvCxnSpPr>
          <p:spPr>
            <a:xfrm flipH="1" flipV="1">
              <a:off x="5725783" y="4891739"/>
              <a:ext cx="1463886" cy="1819"/>
            </a:xfrm>
            <a:prstGeom prst="straightConnector1">
              <a:avLst/>
            </a:prstGeom>
            <a:ln w="28575">
              <a:solidFill>
                <a:schemeClr val="accent5"/>
              </a:solidFill>
              <a:tailEnd type="triangle"/>
            </a:ln>
          </p:spPr>
          <p:style>
            <a:lnRef idx="1">
              <a:schemeClr val="accent5"/>
            </a:lnRef>
            <a:fillRef idx="0">
              <a:schemeClr val="accent5"/>
            </a:fillRef>
            <a:effectRef idx="0">
              <a:schemeClr val="accent5"/>
            </a:effectRef>
            <a:fontRef idx="minor">
              <a:schemeClr val="tx1"/>
            </a:fontRef>
          </p:style>
        </p:cxnSp>
        <p:sp>
          <p:nvSpPr>
            <p:cNvPr id="39" name="TextBox 38">
              <a:extLst>
                <a:ext uri="{FF2B5EF4-FFF2-40B4-BE49-F238E27FC236}">
                  <a16:creationId xmlns:a16="http://schemas.microsoft.com/office/drawing/2014/main" id="{F0A42FEB-0734-2A1A-D599-E60642553A65}"/>
                </a:ext>
              </a:extLst>
            </p:cNvPr>
            <p:cNvSpPr txBox="1"/>
            <p:nvPr/>
          </p:nvSpPr>
          <p:spPr>
            <a:xfrm>
              <a:off x="5900288" y="4897985"/>
              <a:ext cx="140639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b="1">
                  <a:ea typeface="ＭＳ Ｐゴシック"/>
                </a:rPr>
                <a:t>承認・拒否</a:t>
              </a:r>
            </a:p>
          </p:txBody>
        </p:sp>
      </p:grpSp>
    </p:spTree>
    <p:extLst>
      <p:ext uri="{BB962C8B-B14F-4D97-AF65-F5344CB8AC3E}">
        <p14:creationId xmlns:p14="http://schemas.microsoft.com/office/powerpoint/2010/main" val="1472565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7129D-A710-0558-5FAF-24AA517CED3E}"/>
              </a:ext>
            </a:extLst>
          </p:cNvPr>
          <p:cNvSpPr>
            <a:spLocks noGrp="1"/>
          </p:cNvSpPr>
          <p:nvPr>
            <p:ph type="title"/>
          </p:nvPr>
        </p:nvSpPr>
        <p:spPr/>
        <p:txBody>
          <a:bodyPr/>
          <a:lstStyle/>
          <a:p>
            <a:r>
              <a:rPr lang="ja-JP" altLang="en-US">
                <a:ea typeface="ＭＳ Ｐゴシック"/>
              </a:rPr>
              <a:t>目次</a:t>
            </a:r>
          </a:p>
        </p:txBody>
      </p:sp>
      <p:sp>
        <p:nvSpPr>
          <p:cNvPr id="3" name="Content Placeholder 2">
            <a:extLst>
              <a:ext uri="{FF2B5EF4-FFF2-40B4-BE49-F238E27FC236}">
                <a16:creationId xmlns:a16="http://schemas.microsoft.com/office/drawing/2014/main" id="{98E44B98-292B-260E-B558-01B061A79752}"/>
              </a:ext>
            </a:extLst>
          </p:cNvPr>
          <p:cNvSpPr>
            <a:spLocks noGrp="1"/>
          </p:cNvSpPr>
          <p:nvPr>
            <p:ph idx="1"/>
          </p:nvPr>
        </p:nvSpPr>
        <p:spPr>
          <a:xfrm>
            <a:off x="1442545" y="1957004"/>
            <a:ext cx="10515600" cy="4351338"/>
          </a:xfrm>
        </p:spPr>
        <p:txBody>
          <a:bodyPr vert="horz" lIns="91440" tIns="45720" rIns="91440" bIns="45720" rtlCol="0" anchor="t">
            <a:normAutofit/>
          </a:bodyPr>
          <a:lstStyle/>
          <a:p>
            <a:pPr marL="514350" indent="-514350">
              <a:buAutoNum type="arabicPeriod"/>
            </a:pPr>
            <a:r>
              <a:rPr lang="ja-JP" altLang="en-US">
                <a:ea typeface="ＭＳ Ｐゴシック"/>
              </a:rPr>
              <a:t>勤怠管理アプリケーションについて</a:t>
            </a:r>
            <a:endParaRPr lang="en-US"/>
          </a:p>
          <a:p>
            <a:pPr marL="0" indent="0">
              <a:buNone/>
            </a:pPr>
            <a:endParaRPr lang="ja-JP" altLang="en-US">
              <a:ea typeface="ＭＳ Ｐゴシック"/>
            </a:endParaRPr>
          </a:p>
          <a:p>
            <a:pPr marL="0" indent="0">
              <a:buNone/>
            </a:pPr>
            <a:r>
              <a:rPr lang="ja-JP" altLang="en-US">
                <a:ea typeface="ＭＳ Ｐゴシック"/>
              </a:rPr>
              <a:t>2.  追加機能について</a:t>
            </a:r>
          </a:p>
          <a:p>
            <a:pPr marL="0" indent="0">
              <a:buNone/>
            </a:pPr>
            <a:endParaRPr lang="ja-JP" altLang="en-US">
              <a:ea typeface="ＭＳ Ｐゴシック"/>
            </a:endParaRPr>
          </a:p>
          <a:p>
            <a:pPr marL="0" indent="0">
              <a:buNone/>
            </a:pPr>
            <a:r>
              <a:rPr lang="ja-JP" altLang="en-US">
                <a:ea typeface="ＭＳ Ｐゴシック"/>
              </a:rPr>
              <a:t>3.  まとめ</a:t>
            </a:r>
          </a:p>
        </p:txBody>
      </p:sp>
    </p:spTree>
    <p:extLst>
      <p:ext uri="{BB962C8B-B14F-4D97-AF65-F5344CB8AC3E}">
        <p14:creationId xmlns:p14="http://schemas.microsoft.com/office/powerpoint/2010/main" val="33847099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613CCA-3622-8182-AB17-58F47EECF01E}"/>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08DB9370-5860-0BF6-B017-84C72C73D138}"/>
              </a:ext>
            </a:extLst>
          </p:cNvPr>
          <p:cNvSpPr>
            <a:spLocks noGrp="1"/>
          </p:cNvSpPr>
          <p:nvPr>
            <p:ph type="title"/>
          </p:nvPr>
        </p:nvSpPr>
        <p:spPr>
          <a:xfrm>
            <a:off x="427892" y="-318721"/>
            <a:ext cx="6388814" cy="1299878"/>
          </a:xfrm>
        </p:spPr>
        <p:txBody>
          <a:bodyPr/>
          <a:lstStyle/>
          <a:p>
            <a:r>
              <a:rPr lang="ja-JP" altLang="en-US" sz="4000">
                <a:ea typeface="ＭＳ Ｐゴシック"/>
              </a:rPr>
              <a:t>まとめ</a:t>
            </a:r>
            <a:endParaRPr lang="en-US">
              <a:ea typeface="ＭＳ Ｐゴシック"/>
            </a:endParaRPr>
          </a:p>
        </p:txBody>
      </p:sp>
      <p:grpSp>
        <p:nvGrpSpPr>
          <p:cNvPr id="28" name="Group 27">
            <a:extLst>
              <a:ext uri="{FF2B5EF4-FFF2-40B4-BE49-F238E27FC236}">
                <a16:creationId xmlns:a16="http://schemas.microsoft.com/office/drawing/2014/main" id="{23BF739D-5E63-61A7-E9FD-0DC5C6569742}"/>
              </a:ext>
            </a:extLst>
          </p:cNvPr>
          <p:cNvGrpSpPr/>
          <p:nvPr/>
        </p:nvGrpSpPr>
        <p:grpSpPr>
          <a:xfrm>
            <a:off x="407847" y="998346"/>
            <a:ext cx="11424574" cy="2510246"/>
            <a:chOff x="407847" y="1439006"/>
            <a:chExt cx="11424574" cy="2510246"/>
          </a:xfrm>
        </p:grpSpPr>
        <p:sp>
          <p:nvSpPr>
            <p:cNvPr id="9" name="Oval 8">
              <a:extLst>
                <a:ext uri="{FF2B5EF4-FFF2-40B4-BE49-F238E27FC236}">
                  <a16:creationId xmlns:a16="http://schemas.microsoft.com/office/drawing/2014/main" id="{544D038A-44A1-1562-6F08-187CBD382390}"/>
                </a:ext>
              </a:extLst>
            </p:cNvPr>
            <p:cNvSpPr/>
            <p:nvPr/>
          </p:nvSpPr>
          <p:spPr>
            <a:xfrm>
              <a:off x="407847" y="1472466"/>
              <a:ext cx="2744584" cy="1830678"/>
            </a:xfrm>
            <a:prstGeom prst="ellipse">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1557C8D-D1DF-3B0E-96CA-A04ED0B9DF4C}"/>
                </a:ext>
              </a:extLst>
            </p:cNvPr>
            <p:cNvSpPr txBox="1"/>
            <p:nvPr/>
          </p:nvSpPr>
          <p:spPr>
            <a:xfrm>
              <a:off x="784798" y="2095215"/>
              <a:ext cx="198687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800">
                  <a:ea typeface="ＭＳ Ｐゴシック"/>
                </a:rPr>
                <a:t>課題の解決</a:t>
              </a:r>
            </a:p>
          </p:txBody>
        </p:sp>
        <p:grpSp>
          <p:nvGrpSpPr>
            <p:cNvPr id="20" name="Group 19">
              <a:extLst>
                <a:ext uri="{FF2B5EF4-FFF2-40B4-BE49-F238E27FC236}">
                  <a16:creationId xmlns:a16="http://schemas.microsoft.com/office/drawing/2014/main" id="{784371BE-06DF-BB4B-003B-B527B9055F67}"/>
                </a:ext>
              </a:extLst>
            </p:cNvPr>
            <p:cNvGrpSpPr/>
            <p:nvPr/>
          </p:nvGrpSpPr>
          <p:grpSpPr>
            <a:xfrm>
              <a:off x="4605909" y="1439007"/>
              <a:ext cx="2770422" cy="1824399"/>
              <a:chOff x="4133684" y="1439007"/>
              <a:chExt cx="2770422" cy="1824399"/>
            </a:xfrm>
          </p:grpSpPr>
          <p:sp>
            <p:nvSpPr>
              <p:cNvPr id="13" name="Oval 12">
                <a:extLst>
                  <a:ext uri="{FF2B5EF4-FFF2-40B4-BE49-F238E27FC236}">
                    <a16:creationId xmlns:a16="http://schemas.microsoft.com/office/drawing/2014/main" id="{D41270DB-FF5A-E0EF-4118-11E6CA7B34AA}"/>
                  </a:ext>
                </a:extLst>
              </p:cNvPr>
              <p:cNvSpPr/>
              <p:nvPr/>
            </p:nvSpPr>
            <p:spPr>
              <a:xfrm>
                <a:off x="4133684" y="1439007"/>
                <a:ext cx="2742898" cy="1824399"/>
              </a:xfrm>
              <a:prstGeom prst="ellipse">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71BAA891-F9E6-F72A-EB30-C3772CC68E82}"/>
                  </a:ext>
                </a:extLst>
              </p:cNvPr>
              <p:cNvSpPr txBox="1"/>
              <p:nvPr/>
            </p:nvSpPr>
            <p:spPr>
              <a:xfrm>
                <a:off x="4210081" y="1919737"/>
                <a:ext cx="269402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800">
                    <a:ea typeface="ＭＳ Ｐゴシック"/>
                  </a:rPr>
                  <a:t>ヒューマンエラー</a:t>
                </a:r>
                <a:endParaRPr lang="en-US" altLang="ja-JP">
                  <a:ea typeface="ＭＳ Ｐゴシック"/>
                </a:endParaRPr>
              </a:p>
              <a:p>
                <a:r>
                  <a:rPr lang="ja-JP" altLang="en-US" sz="2800">
                    <a:ea typeface="ＭＳ Ｐゴシック"/>
                  </a:rPr>
                  <a:t>の低減</a:t>
                </a:r>
                <a:endParaRPr lang="ja-JP">
                  <a:ea typeface="ＭＳ Ｐゴシック"/>
                </a:endParaRPr>
              </a:p>
            </p:txBody>
          </p:sp>
        </p:grpSp>
        <p:sp>
          <p:nvSpPr>
            <p:cNvPr id="5" name="Plus Sign 4">
              <a:extLst>
                <a:ext uri="{FF2B5EF4-FFF2-40B4-BE49-F238E27FC236}">
                  <a16:creationId xmlns:a16="http://schemas.microsoft.com/office/drawing/2014/main" id="{8C6E55C3-169C-EA5E-2AE4-79D41E890491}"/>
                </a:ext>
              </a:extLst>
            </p:cNvPr>
            <p:cNvSpPr/>
            <p:nvPr/>
          </p:nvSpPr>
          <p:spPr>
            <a:xfrm rot="2700000">
              <a:off x="3201278" y="1752367"/>
              <a:ext cx="1280161" cy="1280161"/>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lus Sign 10">
              <a:extLst>
                <a:ext uri="{FF2B5EF4-FFF2-40B4-BE49-F238E27FC236}">
                  <a16:creationId xmlns:a16="http://schemas.microsoft.com/office/drawing/2014/main" id="{6F6B6E73-D7AB-18EA-C471-5B039EA57623}"/>
                </a:ext>
              </a:extLst>
            </p:cNvPr>
            <p:cNvSpPr/>
            <p:nvPr/>
          </p:nvSpPr>
          <p:spPr>
            <a:xfrm>
              <a:off x="7494236" y="1741634"/>
              <a:ext cx="1280161" cy="1280161"/>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0DBC0A7-4EDC-ABCB-3616-719FD9F96B65}"/>
                </a:ext>
              </a:extLst>
            </p:cNvPr>
            <p:cNvSpPr/>
            <p:nvPr/>
          </p:nvSpPr>
          <p:spPr>
            <a:xfrm>
              <a:off x="8952528" y="1439006"/>
              <a:ext cx="2742898" cy="1824399"/>
            </a:xfrm>
            <a:prstGeom prst="ellipse">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0E0BFCAE-924A-3342-13AB-D4D867B9C202}"/>
                </a:ext>
              </a:extLst>
            </p:cNvPr>
            <p:cNvSpPr txBox="1"/>
            <p:nvPr/>
          </p:nvSpPr>
          <p:spPr>
            <a:xfrm>
              <a:off x="9138396" y="2093602"/>
              <a:ext cx="269402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800">
                  <a:ea typeface="ＭＳ Ｐゴシック"/>
                </a:rPr>
                <a:t>利便性の向上</a:t>
              </a:r>
            </a:p>
          </p:txBody>
        </p:sp>
        <p:sp>
          <p:nvSpPr>
            <p:cNvPr id="23" name="TextBox 22">
              <a:extLst>
                <a:ext uri="{FF2B5EF4-FFF2-40B4-BE49-F238E27FC236}">
                  <a16:creationId xmlns:a16="http://schemas.microsoft.com/office/drawing/2014/main" id="{80CEC276-4515-046E-C37F-FC45FECA7437}"/>
                </a:ext>
              </a:extLst>
            </p:cNvPr>
            <p:cNvSpPr txBox="1"/>
            <p:nvPr/>
          </p:nvSpPr>
          <p:spPr>
            <a:xfrm>
              <a:off x="548685" y="3426032"/>
              <a:ext cx="24591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800">
                  <a:ea typeface="ＭＳ Ｐゴシック"/>
                </a:rPr>
                <a:t>実績管理機能</a:t>
              </a:r>
            </a:p>
          </p:txBody>
        </p:sp>
        <p:sp>
          <p:nvSpPr>
            <p:cNvPr id="24" name="TextBox 23">
              <a:extLst>
                <a:ext uri="{FF2B5EF4-FFF2-40B4-BE49-F238E27FC236}">
                  <a16:creationId xmlns:a16="http://schemas.microsoft.com/office/drawing/2014/main" id="{6ACE5222-5D08-A8CF-9C4C-86C2DABB30C6}"/>
                </a:ext>
              </a:extLst>
            </p:cNvPr>
            <p:cNvSpPr txBox="1"/>
            <p:nvPr/>
          </p:nvSpPr>
          <p:spPr>
            <a:xfrm>
              <a:off x="5099220" y="3426031"/>
              <a:ext cx="198687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800">
                  <a:ea typeface="ＭＳ Ｐゴシック"/>
                </a:rPr>
                <a:t>デザイン面</a:t>
              </a:r>
            </a:p>
          </p:txBody>
        </p:sp>
        <p:sp>
          <p:nvSpPr>
            <p:cNvPr id="25" name="TextBox 24">
              <a:extLst>
                <a:ext uri="{FF2B5EF4-FFF2-40B4-BE49-F238E27FC236}">
                  <a16:creationId xmlns:a16="http://schemas.microsoft.com/office/drawing/2014/main" id="{7633EA9F-89D4-3174-B0F2-A7951DF3893E}"/>
                </a:ext>
              </a:extLst>
            </p:cNvPr>
            <p:cNvSpPr txBox="1"/>
            <p:nvPr/>
          </p:nvSpPr>
          <p:spPr>
            <a:xfrm>
              <a:off x="9402910" y="3426031"/>
              <a:ext cx="184735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800">
                  <a:ea typeface="ＭＳ Ｐゴシック"/>
                </a:rPr>
                <a:t>独自機能</a:t>
              </a:r>
            </a:p>
          </p:txBody>
        </p:sp>
      </p:grpSp>
      <p:sp>
        <p:nvSpPr>
          <p:cNvPr id="3" name="Content Placeholder 2">
            <a:extLst>
              <a:ext uri="{FF2B5EF4-FFF2-40B4-BE49-F238E27FC236}">
                <a16:creationId xmlns:a16="http://schemas.microsoft.com/office/drawing/2014/main" id="{984EDBC6-C287-BF31-B6F8-E237D7882EEC}"/>
              </a:ext>
            </a:extLst>
          </p:cNvPr>
          <p:cNvSpPr txBox="1">
            <a:spLocks/>
          </p:cNvSpPr>
          <p:nvPr/>
        </p:nvSpPr>
        <p:spPr>
          <a:xfrm>
            <a:off x="1129020" y="5783485"/>
            <a:ext cx="7932730" cy="79061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b="1">
                <a:solidFill>
                  <a:srgbClr val="000000"/>
                </a:solidFill>
                <a:ea typeface="ＭＳ Ｐゴシック"/>
              </a:rPr>
              <a:t>将来、​社員数が2倍になっても対応可能</a:t>
            </a:r>
            <a:br>
              <a:rPr lang="ja-JP" altLang="en-US" sz="2400" b="1">
                <a:ea typeface="ＭＳ Ｐゴシック"/>
              </a:rPr>
            </a:br>
            <a:r>
              <a:rPr lang="ja-JP" altLang="en-US" sz="2400" b="1">
                <a:solidFill>
                  <a:srgbClr val="000000"/>
                </a:solidFill>
                <a:ea typeface="ＭＳ Ｐゴシック"/>
              </a:rPr>
              <a:t>外部出力機能を応用し、給与計算システムとの連携も容易</a:t>
            </a:r>
          </a:p>
        </p:txBody>
      </p:sp>
    </p:spTree>
    <p:extLst>
      <p:ext uri="{BB962C8B-B14F-4D97-AF65-F5344CB8AC3E}">
        <p14:creationId xmlns:p14="http://schemas.microsoft.com/office/powerpoint/2010/main" val="979566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B5438D-FF93-B142-3DB3-08358D1428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4D7475-777F-14A6-F90A-DA59B7E77D02}"/>
              </a:ext>
            </a:extLst>
          </p:cNvPr>
          <p:cNvSpPr>
            <a:spLocks noGrp="1"/>
          </p:cNvSpPr>
          <p:nvPr>
            <p:ph type="title"/>
          </p:nvPr>
        </p:nvSpPr>
        <p:spPr>
          <a:xfrm>
            <a:off x="3377895" y="2504411"/>
            <a:ext cx="5445325" cy="1315794"/>
          </a:xfrm>
        </p:spPr>
        <p:txBody>
          <a:bodyPr>
            <a:normAutofit/>
          </a:bodyPr>
          <a:lstStyle/>
          <a:p>
            <a:r>
              <a:rPr lang="ja-JP" altLang="en-US">
                <a:ea typeface="ＭＳ Ｐゴシック"/>
              </a:rPr>
              <a:t>～以降補助スライド​～</a:t>
            </a:r>
          </a:p>
        </p:txBody>
      </p:sp>
      <p:sp>
        <p:nvSpPr>
          <p:cNvPr id="3" name="Content Placeholder 2">
            <a:extLst>
              <a:ext uri="{FF2B5EF4-FFF2-40B4-BE49-F238E27FC236}">
                <a16:creationId xmlns:a16="http://schemas.microsoft.com/office/drawing/2014/main" id="{5F36A766-E06C-513A-EB68-7C80595E11D1}"/>
              </a:ext>
            </a:extLst>
          </p:cNvPr>
          <p:cNvSpPr>
            <a:spLocks noGrp="1"/>
          </p:cNvSpPr>
          <p:nvPr>
            <p:ph idx="1"/>
          </p:nvPr>
        </p:nvSpPr>
        <p:spPr>
          <a:xfrm>
            <a:off x="766482" y="1641740"/>
            <a:ext cx="10515600" cy="4351338"/>
          </a:xfrm>
        </p:spPr>
        <p:txBody>
          <a:bodyPr vert="horz" lIns="91440" tIns="45720" rIns="91440" bIns="45720" rtlCol="0" anchor="t">
            <a:normAutofit/>
          </a:bodyPr>
          <a:lstStyle/>
          <a:p>
            <a:endParaRPr lang="ja-JP" altLang="en-US" sz="2100">
              <a:ea typeface="ＭＳ Ｐゴシック"/>
            </a:endParaRPr>
          </a:p>
          <a:p>
            <a:endParaRPr lang="ja-JP" altLang="en-US" sz="2100">
              <a:ea typeface="ＭＳ Ｐゴシック"/>
            </a:endParaRPr>
          </a:p>
        </p:txBody>
      </p:sp>
    </p:spTree>
    <p:extLst>
      <p:ext uri="{BB962C8B-B14F-4D97-AF65-F5344CB8AC3E}">
        <p14:creationId xmlns:p14="http://schemas.microsoft.com/office/powerpoint/2010/main" val="783542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47E67-D480-08AA-7541-44D33B9017FC}"/>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BB16FC1E-8E78-7ED4-BD12-E845AE4D3C61}"/>
              </a:ext>
            </a:extLst>
          </p:cNvPr>
          <p:cNvSpPr>
            <a:spLocks noGrp="1"/>
          </p:cNvSpPr>
          <p:nvPr>
            <p:ph type="title"/>
          </p:nvPr>
        </p:nvSpPr>
        <p:spPr>
          <a:xfrm>
            <a:off x="427892" y="-318721"/>
            <a:ext cx="6388814" cy="1299878"/>
          </a:xfrm>
        </p:spPr>
        <p:txBody>
          <a:bodyPr/>
          <a:lstStyle/>
          <a:p>
            <a:r>
              <a:rPr lang="ja-JP" altLang="en-US" sz="4000">
                <a:ea typeface="ＭＳ Ｐゴシック"/>
              </a:rPr>
              <a:t>今後の展望</a:t>
            </a:r>
            <a:endParaRPr lang="en-US">
              <a:ea typeface="ＭＳ Ｐゴシック"/>
            </a:endParaRPr>
          </a:p>
        </p:txBody>
      </p:sp>
      <p:sp>
        <p:nvSpPr>
          <p:cNvPr id="4" name="Content Placeholder 2">
            <a:extLst>
              <a:ext uri="{FF2B5EF4-FFF2-40B4-BE49-F238E27FC236}">
                <a16:creationId xmlns:a16="http://schemas.microsoft.com/office/drawing/2014/main" id="{D9156151-F1B8-1451-F607-1102C366CB08}"/>
              </a:ext>
            </a:extLst>
          </p:cNvPr>
          <p:cNvSpPr>
            <a:spLocks noGrp="1"/>
          </p:cNvSpPr>
          <p:nvPr>
            <p:ph idx="1"/>
          </p:nvPr>
        </p:nvSpPr>
        <p:spPr>
          <a:xfrm>
            <a:off x="838200" y="1217547"/>
            <a:ext cx="10515600" cy="5737991"/>
          </a:xfrm>
        </p:spPr>
        <p:txBody>
          <a:bodyPr vert="horz" lIns="91440" tIns="45720" rIns="91440" bIns="45720" rtlCol="0" anchor="t">
            <a:normAutofit/>
          </a:bodyPr>
          <a:lstStyle/>
          <a:p>
            <a:pPr marL="0" indent="0">
              <a:buNone/>
            </a:pPr>
            <a:r>
              <a:rPr lang="en-US" altLang="ja-JP" b="1">
                <a:ea typeface="ＭＳ Ｐゴシック"/>
                <a:cs typeface="+mn-lt"/>
              </a:rPr>
              <a:t>こんな機能を追加したい。あんな機能を追加したいなど。。。</a:t>
            </a:r>
          </a:p>
        </p:txBody>
      </p:sp>
    </p:spTree>
    <p:extLst>
      <p:ext uri="{BB962C8B-B14F-4D97-AF65-F5344CB8AC3E}">
        <p14:creationId xmlns:p14="http://schemas.microsoft.com/office/powerpoint/2010/main" val="2478997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D1C5A2-BD9A-6E1F-F464-39196075A96D}"/>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BB915478-8ED2-5E94-211F-0A1EC60D534E}"/>
              </a:ext>
            </a:extLst>
          </p:cNvPr>
          <p:cNvPicPr>
            <a:picLocks noChangeAspect="1"/>
          </p:cNvPicPr>
          <p:nvPr/>
        </p:nvPicPr>
        <p:blipFill>
          <a:blip r:embed="rId2"/>
          <a:stretch>
            <a:fillRect/>
          </a:stretch>
        </p:blipFill>
        <p:spPr>
          <a:xfrm>
            <a:off x="4935172" y="252779"/>
            <a:ext cx="7118349" cy="6479441"/>
          </a:xfrm>
          <a:prstGeom prst="rect">
            <a:avLst/>
          </a:prstGeom>
        </p:spPr>
      </p:pic>
      <p:sp>
        <p:nvSpPr>
          <p:cNvPr id="10" name="Title 5">
            <a:extLst>
              <a:ext uri="{FF2B5EF4-FFF2-40B4-BE49-F238E27FC236}">
                <a16:creationId xmlns:a16="http://schemas.microsoft.com/office/drawing/2014/main" id="{29AD5EB9-BBF8-F303-8177-C008A07856D1}"/>
              </a:ext>
            </a:extLst>
          </p:cNvPr>
          <p:cNvSpPr>
            <a:spLocks noGrp="1"/>
          </p:cNvSpPr>
          <p:nvPr>
            <p:ph type="title"/>
          </p:nvPr>
        </p:nvSpPr>
        <p:spPr>
          <a:xfrm>
            <a:off x="134815" y="247894"/>
            <a:ext cx="6388814" cy="1299878"/>
          </a:xfrm>
        </p:spPr>
        <p:txBody>
          <a:bodyPr/>
          <a:lstStyle/>
          <a:p>
            <a:r>
              <a:rPr lang="ja-JP" altLang="en-US" sz="4000">
                <a:ea typeface="ＭＳ Ｐゴシック"/>
              </a:rPr>
              <a:t>必要なデータベース​</a:t>
            </a:r>
            <a:endParaRPr lang="en-US">
              <a:ea typeface="ＭＳ Ｐゴシック"/>
            </a:endParaRPr>
          </a:p>
        </p:txBody>
      </p:sp>
    </p:spTree>
    <p:extLst>
      <p:ext uri="{BB962C8B-B14F-4D97-AF65-F5344CB8AC3E}">
        <p14:creationId xmlns:p14="http://schemas.microsoft.com/office/powerpoint/2010/main" val="7023009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D52E43-E0D4-5B64-DF4D-D6EA0628C4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908A7F-C98C-82D9-D041-E16B1ABDAD5B}"/>
              </a:ext>
            </a:extLst>
          </p:cNvPr>
          <p:cNvSpPr>
            <a:spLocks noGrp="1"/>
          </p:cNvSpPr>
          <p:nvPr>
            <p:ph type="title"/>
          </p:nvPr>
        </p:nvSpPr>
        <p:spPr>
          <a:xfrm>
            <a:off x="838200" y="365125"/>
            <a:ext cx="5155325" cy="1351838"/>
          </a:xfrm>
        </p:spPr>
        <p:txBody>
          <a:bodyPr>
            <a:normAutofit/>
          </a:bodyPr>
          <a:lstStyle/>
          <a:p>
            <a:r>
              <a:rPr lang="ja-JP" altLang="en-US">
                <a:ea typeface="ＭＳ Ｐゴシック"/>
              </a:rPr>
              <a:t>課題解決案</a:t>
            </a:r>
          </a:p>
        </p:txBody>
      </p:sp>
      <p:sp>
        <p:nvSpPr>
          <p:cNvPr id="3" name="Content Placeholder 2">
            <a:extLst>
              <a:ext uri="{FF2B5EF4-FFF2-40B4-BE49-F238E27FC236}">
                <a16:creationId xmlns:a16="http://schemas.microsoft.com/office/drawing/2014/main" id="{AAF5C8BB-BE07-5334-1D83-B0238CAC7F1B}"/>
              </a:ext>
            </a:extLst>
          </p:cNvPr>
          <p:cNvSpPr>
            <a:spLocks noGrp="1"/>
          </p:cNvSpPr>
          <p:nvPr>
            <p:ph idx="1"/>
          </p:nvPr>
        </p:nvSpPr>
        <p:spPr>
          <a:xfrm>
            <a:off x="2485368" y="2232901"/>
            <a:ext cx="7316186" cy="554476"/>
          </a:xfrm>
          <a:ln>
            <a:noFill/>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t">
            <a:normAutofit fontScale="92500"/>
          </a:bodyPr>
          <a:lstStyle/>
          <a:p>
            <a:pPr marL="0" indent="0">
              <a:buNone/>
            </a:pPr>
            <a:r>
              <a:rPr lang="ja-JP" altLang="en-US">
                <a:solidFill>
                  <a:srgbClr val="AEAEAE"/>
                </a:solidFill>
                <a:ea typeface="ＭＳ Ｐゴシック"/>
              </a:rPr>
              <a:t>勤務実績情報の提出・承認に時間がかかっている</a:t>
            </a:r>
            <a:endParaRPr lang="en-US" altLang="ja-JP">
              <a:solidFill>
                <a:srgbClr val="AEAEAE"/>
              </a:solidFill>
              <a:ea typeface="ＭＳ Ｐゴシック"/>
            </a:endParaRPr>
          </a:p>
          <a:p>
            <a:pPr marL="0" indent="0">
              <a:buNone/>
            </a:pPr>
            <a:endParaRPr lang="ja-JP" altLang="en-US">
              <a:solidFill>
                <a:srgbClr val="AEAEAE"/>
              </a:solidFill>
              <a:ea typeface="ＭＳ Ｐゴシック" panose="020B0600070205080204" pitchFamily="34" charset="-128"/>
            </a:endParaRPr>
          </a:p>
          <a:p>
            <a:endParaRPr lang="ja-JP" altLang="en-US">
              <a:solidFill>
                <a:srgbClr val="AEAEAE"/>
              </a:solidFill>
              <a:ea typeface="ＭＳ Ｐゴシック" panose="020B0600070205080204" pitchFamily="34" charset="-128"/>
            </a:endParaRPr>
          </a:p>
          <a:p>
            <a:pPr marL="0" indent="0">
              <a:buNone/>
            </a:pPr>
            <a:endParaRPr lang="ja-JP" altLang="en-US">
              <a:solidFill>
                <a:srgbClr val="AEAEAE"/>
              </a:solidFill>
              <a:ea typeface="ＭＳ Ｐゴシック" panose="020B0600070205080204" pitchFamily="34" charset="-128"/>
            </a:endParaRPr>
          </a:p>
        </p:txBody>
      </p:sp>
      <p:sp>
        <p:nvSpPr>
          <p:cNvPr id="10" name="TextBox 9">
            <a:extLst>
              <a:ext uri="{FF2B5EF4-FFF2-40B4-BE49-F238E27FC236}">
                <a16:creationId xmlns:a16="http://schemas.microsoft.com/office/drawing/2014/main" id="{D6EE9FC4-0BD6-D976-674F-6FA147F70438}"/>
              </a:ext>
            </a:extLst>
          </p:cNvPr>
          <p:cNvSpPr txBox="1"/>
          <p:nvPr/>
        </p:nvSpPr>
        <p:spPr>
          <a:xfrm>
            <a:off x="6115629" y="680993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t>
            </a:r>
          </a:p>
        </p:txBody>
      </p:sp>
      <p:sp>
        <p:nvSpPr>
          <p:cNvPr id="9" name="Right Brace 8">
            <a:extLst>
              <a:ext uri="{FF2B5EF4-FFF2-40B4-BE49-F238E27FC236}">
                <a16:creationId xmlns:a16="http://schemas.microsoft.com/office/drawing/2014/main" id="{29B05D04-73DC-8310-CCC5-19230D4722EC}"/>
              </a:ext>
            </a:extLst>
          </p:cNvPr>
          <p:cNvSpPr/>
          <p:nvPr/>
        </p:nvSpPr>
        <p:spPr>
          <a:xfrm rot="16200000">
            <a:off x="5741168" y="356039"/>
            <a:ext cx="365656" cy="5223639"/>
          </a:xfrm>
          <a:prstGeom prst="rightBrace">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AEAEAE"/>
              </a:solidFill>
            </a:endParaRPr>
          </a:p>
        </p:txBody>
      </p:sp>
      <p:sp>
        <p:nvSpPr>
          <p:cNvPr id="12" name="Oval 11">
            <a:extLst>
              <a:ext uri="{FF2B5EF4-FFF2-40B4-BE49-F238E27FC236}">
                <a16:creationId xmlns:a16="http://schemas.microsoft.com/office/drawing/2014/main" id="{F09C7085-08A3-BCE8-C64D-3A25131D89C5}"/>
              </a:ext>
            </a:extLst>
          </p:cNvPr>
          <p:cNvSpPr/>
          <p:nvPr/>
        </p:nvSpPr>
        <p:spPr>
          <a:xfrm>
            <a:off x="1279487" y="3253719"/>
            <a:ext cx="4079876" cy="19808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r>
              <a:rPr lang="ja-JP" altLang="en-US" dirty="0">
                <a:solidFill>
                  <a:srgbClr val="AEAEAE"/>
                </a:solidFill>
                <a:ea typeface="ＭＳ Ｐゴシック"/>
              </a:rPr>
            </a:br>
            <a:r>
              <a:rPr lang="ja-JP" altLang="en-US">
                <a:solidFill>
                  <a:srgbClr val="AEAEAE"/>
                </a:solidFill>
                <a:ea typeface="ＭＳ Ｐゴシック"/>
              </a:rPr>
              <a:t>記入に時間がかかる</a:t>
            </a:r>
          </a:p>
        </p:txBody>
      </p:sp>
      <p:sp>
        <p:nvSpPr>
          <p:cNvPr id="15" name="TextBox 14">
            <a:extLst>
              <a:ext uri="{FF2B5EF4-FFF2-40B4-BE49-F238E27FC236}">
                <a16:creationId xmlns:a16="http://schemas.microsoft.com/office/drawing/2014/main" id="{CFC9DF26-E371-3091-D5E0-D45351F8A044}"/>
              </a:ext>
            </a:extLst>
          </p:cNvPr>
          <p:cNvSpPr txBox="1"/>
          <p:nvPr/>
        </p:nvSpPr>
        <p:spPr>
          <a:xfrm>
            <a:off x="2100473" y="3598484"/>
            <a:ext cx="269019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b="1">
                <a:ea typeface="ＭＳ Ｐゴシック"/>
              </a:rPr>
              <a:t>ユーザー（社員）</a:t>
            </a:r>
            <a:endParaRPr lang="en-US" sz="2400" b="1">
              <a:ea typeface="ＭＳ Ｐゴシック"/>
            </a:endParaRPr>
          </a:p>
        </p:txBody>
      </p:sp>
      <p:sp>
        <p:nvSpPr>
          <p:cNvPr id="16" name="Oval 15">
            <a:extLst>
              <a:ext uri="{FF2B5EF4-FFF2-40B4-BE49-F238E27FC236}">
                <a16:creationId xmlns:a16="http://schemas.microsoft.com/office/drawing/2014/main" id="{627F405F-D200-5628-BE88-AA43DE32D19B}"/>
              </a:ext>
            </a:extLst>
          </p:cNvPr>
          <p:cNvSpPr/>
          <p:nvPr/>
        </p:nvSpPr>
        <p:spPr>
          <a:xfrm>
            <a:off x="6363866" y="3306271"/>
            <a:ext cx="4079876" cy="1980874"/>
          </a:xfrm>
          <a:prstGeom prst="ellipse">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br>
              <a:rPr lang="ja-JP" altLang="en-US" dirty="0">
                <a:solidFill>
                  <a:srgbClr val="AEAEAE"/>
                </a:solidFill>
                <a:ea typeface="ＭＳ Ｐゴシック"/>
              </a:rPr>
            </a:br>
            <a:r>
              <a:rPr lang="ja-JP" altLang="en-US">
                <a:solidFill>
                  <a:srgbClr val="AEAEAE"/>
                </a:solidFill>
                <a:ea typeface="ＭＳ Ｐゴシック"/>
              </a:rPr>
              <a:t>処理に時間がかかる</a:t>
            </a:r>
          </a:p>
        </p:txBody>
      </p:sp>
      <p:sp>
        <p:nvSpPr>
          <p:cNvPr id="17" name="TextBox 16">
            <a:extLst>
              <a:ext uri="{FF2B5EF4-FFF2-40B4-BE49-F238E27FC236}">
                <a16:creationId xmlns:a16="http://schemas.microsoft.com/office/drawing/2014/main" id="{AEACF15D-59F2-D79C-A986-7A9ECC8E7431}"/>
              </a:ext>
            </a:extLst>
          </p:cNvPr>
          <p:cNvSpPr txBox="1"/>
          <p:nvPr/>
        </p:nvSpPr>
        <p:spPr>
          <a:xfrm>
            <a:off x="7184852" y="3664174"/>
            <a:ext cx="269019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b="1">
                <a:ea typeface="ＭＳ Ｐゴシック"/>
              </a:rPr>
              <a:t>管理者（総務）</a:t>
            </a:r>
            <a:endParaRPr lang="en-US" sz="2400" b="1">
              <a:ea typeface="ＭＳ Ｐゴシック"/>
            </a:endParaRPr>
          </a:p>
        </p:txBody>
      </p:sp>
      <p:pic>
        <p:nvPicPr>
          <p:cNvPr id="4" name="Graphic 3" descr="橋の光景 単色塗りつぶし">
            <a:extLst>
              <a:ext uri="{FF2B5EF4-FFF2-40B4-BE49-F238E27FC236}">
                <a16:creationId xmlns:a16="http://schemas.microsoft.com/office/drawing/2014/main" id="{3560BA9A-B0F8-A9AA-DF8C-5AEC960654F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95801" y="4062248"/>
            <a:ext cx="2845675" cy="861849"/>
          </a:xfrm>
          <a:prstGeom prst="rect">
            <a:avLst/>
          </a:prstGeom>
        </p:spPr>
      </p:pic>
      <p:sp>
        <p:nvSpPr>
          <p:cNvPr id="6" name="TextBox 5">
            <a:extLst>
              <a:ext uri="{FF2B5EF4-FFF2-40B4-BE49-F238E27FC236}">
                <a16:creationId xmlns:a16="http://schemas.microsoft.com/office/drawing/2014/main" id="{445B7FCA-B8A5-E073-E5F8-1C8EAE89CD7F}"/>
              </a:ext>
            </a:extLst>
          </p:cNvPr>
          <p:cNvSpPr txBox="1"/>
          <p:nvPr/>
        </p:nvSpPr>
        <p:spPr>
          <a:xfrm>
            <a:off x="839988" y="5645186"/>
            <a:ext cx="1062274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sz="2400">
                <a:solidFill>
                  <a:srgbClr val="00B0F0"/>
                </a:solidFill>
                <a:latin typeface="Calibri"/>
                <a:ea typeface="ＭＳ Ｐゴシック"/>
                <a:cs typeface="Calibri"/>
              </a:rPr>
              <a:t>ユーザーと管理者の間の橋渡しとなる勤怠管理機能を実現するアプリケーション</a:t>
            </a:r>
            <a:endParaRPr lang="ja-JP" sz="2400">
              <a:solidFill>
                <a:srgbClr val="00B0F0"/>
              </a:solidFill>
              <a:ea typeface="ＭＳ Ｐゴシック"/>
            </a:endParaRPr>
          </a:p>
        </p:txBody>
      </p:sp>
    </p:spTree>
    <p:extLst>
      <p:ext uri="{BB962C8B-B14F-4D97-AF65-F5344CB8AC3E}">
        <p14:creationId xmlns:p14="http://schemas.microsoft.com/office/powerpoint/2010/main" val="1421558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D831A2-275E-3032-AEF5-66E1896F15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E11B31-9B38-A151-CACD-DCAFB50FC945}"/>
              </a:ext>
            </a:extLst>
          </p:cNvPr>
          <p:cNvSpPr>
            <a:spLocks noGrp="1"/>
          </p:cNvSpPr>
          <p:nvPr>
            <p:ph type="title"/>
          </p:nvPr>
        </p:nvSpPr>
        <p:spPr/>
        <p:txBody>
          <a:bodyPr>
            <a:normAutofit/>
          </a:bodyPr>
          <a:lstStyle/>
          <a:p>
            <a:r>
              <a:rPr lang="ja-JP" altLang="en-US" sz="4000">
                <a:ea typeface="ＭＳ Ｐゴシック"/>
              </a:rPr>
              <a:t>アプリケーションのコンセプト</a:t>
            </a:r>
          </a:p>
        </p:txBody>
      </p:sp>
      <p:sp>
        <p:nvSpPr>
          <p:cNvPr id="3" name="Content Placeholder 2">
            <a:extLst>
              <a:ext uri="{FF2B5EF4-FFF2-40B4-BE49-F238E27FC236}">
                <a16:creationId xmlns:a16="http://schemas.microsoft.com/office/drawing/2014/main" id="{60FADE49-4551-9485-5BF9-D78E0BC4763A}"/>
              </a:ext>
            </a:extLst>
          </p:cNvPr>
          <p:cNvSpPr>
            <a:spLocks noGrp="1"/>
          </p:cNvSpPr>
          <p:nvPr>
            <p:ph idx="1"/>
          </p:nvPr>
        </p:nvSpPr>
        <p:spPr>
          <a:xfrm>
            <a:off x="838200" y="1825625"/>
            <a:ext cx="10515600" cy="4674067"/>
          </a:xfrm>
        </p:spPr>
        <p:txBody>
          <a:bodyPr vert="horz" lIns="91440" tIns="45720" rIns="91440" bIns="45720" rtlCol="0" anchor="t">
            <a:normAutofit/>
          </a:bodyPr>
          <a:lstStyle/>
          <a:p>
            <a:pPr marL="0" indent="0">
              <a:buNone/>
            </a:pPr>
            <a:r>
              <a:rPr lang="ja-JP" altLang="en-US">
                <a:ea typeface="ＭＳ Ｐゴシック"/>
              </a:rPr>
              <a:t>①</a:t>
            </a:r>
            <a:r>
              <a:rPr lang="ja-JP">
                <a:ea typeface="ＭＳ Ｐゴシック"/>
              </a:rPr>
              <a:t>勤務実績記録表の記入に時間がかかる</a:t>
            </a:r>
            <a:endParaRPr lang="en-US">
              <a:ea typeface="ＭＳ Ｐゴシック"/>
            </a:endParaRPr>
          </a:p>
          <a:p>
            <a:pPr marL="0" indent="0">
              <a:buNone/>
            </a:pPr>
            <a:r>
              <a:rPr lang="ja-JP" altLang="en-US">
                <a:solidFill>
                  <a:srgbClr val="FF0000"/>
                </a:solidFill>
                <a:ea typeface="ＭＳ Ｐゴシック"/>
              </a:rPr>
              <a:t>→時間の削減、社員増加に対応</a:t>
            </a:r>
          </a:p>
          <a:p>
            <a:endParaRPr lang="ja-JP" altLang="en-US">
              <a:ea typeface="ＭＳ Ｐゴシック"/>
            </a:endParaRPr>
          </a:p>
          <a:p>
            <a:pPr marL="0" indent="0">
              <a:buNone/>
            </a:pPr>
            <a:r>
              <a:rPr lang="ja-JP" altLang="en-US">
                <a:ea typeface="ＭＳ Ｐゴシック"/>
              </a:rPr>
              <a:t>②</a:t>
            </a:r>
            <a:r>
              <a:rPr lang="ja-JP">
                <a:ea typeface="ＭＳ Ｐゴシック"/>
              </a:rPr>
              <a:t>勤務実績記録表の記入ミスが多い</a:t>
            </a:r>
            <a:endParaRPr lang="ja-JP"/>
          </a:p>
          <a:p>
            <a:pPr marL="0" indent="0">
              <a:buNone/>
            </a:pPr>
            <a:r>
              <a:rPr lang="ja-JP" altLang="en-US">
                <a:solidFill>
                  <a:srgbClr val="FF0000"/>
                </a:solidFill>
                <a:ea typeface="ＭＳ Ｐゴシック"/>
              </a:rPr>
              <a:t>→使いやすいかつ修正可能</a:t>
            </a:r>
          </a:p>
          <a:p>
            <a:endParaRPr lang="ja-JP" altLang="en-US">
              <a:ea typeface="ＭＳ Ｐゴシック"/>
            </a:endParaRPr>
          </a:p>
          <a:p>
            <a:pPr marL="0" indent="0">
              <a:buNone/>
            </a:pPr>
            <a:r>
              <a:rPr lang="ja-JP">
                <a:ea typeface="ＭＳ Ｐゴシック"/>
              </a:rPr>
              <a:t>③社外から勤務実績の申請ができない</a:t>
            </a:r>
            <a:endParaRPr lang="en-US">
              <a:ea typeface="ＭＳ Ｐゴシック"/>
            </a:endParaRPr>
          </a:p>
          <a:p>
            <a:pPr marL="0" indent="0">
              <a:buNone/>
            </a:pPr>
            <a:r>
              <a:rPr lang="ja-JP" altLang="en-US">
                <a:solidFill>
                  <a:srgbClr val="FF0000"/>
                </a:solidFill>
                <a:ea typeface="ＭＳ Ｐゴシック"/>
              </a:rPr>
              <a:t>→IDとパスワードでセキュアに社外から利用可能</a:t>
            </a:r>
          </a:p>
        </p:txBody>
      </p:sp>
    </p:spTree>
    <p:extLst>
      <p:ext uri="{BB962C8B-B14F-4D97-AF65-F5344CB8AC3E}">
        <p14:creationId xmlns:p14="http://schemas.microsoft.com/office/powerpoint/2010/main" val="599597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8968AFC-17A1-D913-2F7A-AF3EA2B0BE36}"/>
              </a:ext>
            </a:extLst>
          </p:cNvPr>
          <p:cNvSpPr>
            <a:spLocks noGrp="1"/>
          </p:cNvSpPr>
          <p:nvPr>
            <p:ph type="title"/>
          </p:nvPr>
        </p:nvSpPr>
        <p:spPr>
          <a:xfrm>
            <a:off x="427892" y="-318721"/>
            <a:ext cx="10515600" cy="1325563"/>
          </a:xfrm>
        </p:spPr>
        <p:txBody>
          <a:bodyPr/>
          <a:lstStyle/>
          <a:p>
            <a:r>
              <a:rPr lang="ja-JP" altLang="en-US" sz="4000">
                <a:ea typeface="ＭＳ Ｐゴシック"/>
              </a:rPr>
              <a:t>アプリケーションの概要</a:t>
            </a:r>
            <a:endParaRPr lang="en-US">
              <a:ea typeface="ＭＳ Ｐゴシック"/>
            </a:endParaRPr>
          </a:p>
        </p:txBody>
      </p:sp>
      <p:sp>
        <p:nvSpPr>
          <p:cNvPr id="9" name="Oval 8">
            <a:extLst>
              <a:ext uri="{FF2B5EF4-FFF2-40B4-BE49-F238E27FC236}">
                <a16:creationId xmlns:a16="http://schemas.microsoft.com/office/drawing/2014/main" id="{F515BB98-A618-45A7-4F4C-8BC02E71B389}"/>
              </a:ext>
            </a:extLst>
          </p:cNvPr>
          <p:cNvSpPr/>
          <p:nvPr/>
        </p:nvSpPr>
        <p:spPr>
          <a:xfrm>
            <a:off x="3722077" y="717061"/>
            <a:ext cx="4511430" cy="2950308"/>
          </a:xfrm>
          <a:prstGeom prst="ellipse">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11AD3CB-A46F-5BB9-A9AA-B9735FCA1E4F}"/>
              </a:ext>
            </a:extLst>
          </p:cNvPr>
          <p:cNvSpPr txBox="1"/>
          <p:nvPr/>
        </p:nvSpPr>
        <p:spPr>
          <a:xfrm>
            <a:off x="4978400" y="885093"/>
            <a:ext cx="200073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800">
                <a:solidFill>
                  <a:srgbClr val="FF0000"/>
                </a:solidFill>
              </a:rPr>
              <a:t>時間の削減</a:t>
            </a:r>
            <a:endParaRPr lang="en-US">
              <a:solidFill>
                <a:srgbClr val="FF0000"/>
              </a:solidFill>
            </a:endParaRPr>
          </a:p>
        </p:txBody>
      </p:sp>
      <p:sp>
        <p:nvSpPr>
          <p:cNvPr id="13" name="Oval 12">
            <a:extLst>
              <a:ext uri="{FF2B5EF4-FFF2-40B4-BE49-F238E27FC236}">
                <a16:creationId xmlns:a16="http://schemas.microsoft.com/office/drawing/2014/main" id="{0574C39A-132A-EE9C-12C7-EF7650F97854}"/>
              </a:ext>
            </a:extLst>
          </p:cNvPr>
          <p:cNvSpPr/>
          <p:nvPr/>
        </p:nvSpPr>
        <p:spPr>
          <a:xfrm>
            <a:off x="1514230" y="3540369"/>
            <a:ext cx="4511430" cy="2950308"/>
          </a:xfrm>
          <a:prstGeom prst="ellipse">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C5FC5B6-2726-262F-E43E-0DAA74FD6825}"/>
              </a:ext>
            </a:extLst>
          </p:cNvPr>
          <p:cNvSpPr/>
          <p:nvPr/>
        </p:nvSpPr>
        <p:spPr>
          <a:xfrm>
            <a:off x="6164384" y="3540368"/>
            <a:ext cx="4511430" cy="2950308"/>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9D8A0CA6-7947-B8EF-1A8C-DE5E7B671EB1}"/>
              </a:ext>
            </a:extLst>
          </p:cNvPr>
          <p:cNvSpPr txBox="1"/>
          <p:nvPr/>
        </p:nvSpPr>
        <p:spPr>
          <a:xfrm>
            <a:off x="2321170" y="3698632"/>
            <a:ext cx="2899508" cy="5329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800">
                <a:solidFill>
                  <a:srgbClr val="FF0000"/>
                </a:solidFill>
                <a:ea typeface="ＭＳ Ｐゴシック"/>
              </a:rPr>
              <a:t>ユーザービリティ</a:t>
            </a:r>
            <a:endParaRPr lang="en-US"/>
          </a:p>
        </p:txBody>
      </p:sp>
      <p:sp>
        <p:nvSpPr>
          <p:cNvPr id="17" name="TextBox 16">
            <a:extLst>
              <a:ext uri="{FF2B5EF4-FFF2-40B4-BE49-F238E27FC236}">
                <a16:creationId xmlns:a16="http://schemas.microsoft.com/office/drawing/2014/main" id="{E6C5537C-956A-4E7A-3D28-ABAD581D6D3F}"/>
              </a:ext>
            </a:extLst>
          </p:cNvPr>
          <p:cNvSpPr txBox="1"/>
          <p:nvPr/>
        </p:nvSpPr>
        <p:spPr>
          <a:xfrm>
            <a:off x="4580776" y="1375030"/>
            <a:ext cx="3348565" cy="22985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ＭＳ Ｐゴシック"/>
              </a:rPr>
              <a:t>・実績の一括承認</a:t>
            </a:r>
            <a:endParaRPr lang="en-US">
              <a:ea typeface="ＭＳ Ｐゴシック"/>
            </a:endParaRPr>
          </a:p>
          <a:p>
            <a:endParaRPr lang="ja-JP" altLang="en-US">
              <a:ea typeface="ＭＳ Ｐゴシック"/>
            </a:endParaRPr>
          </a:p>
          <a:p>
            <a:r>
              <a:rPr lang="ja-JP" altLang="en-US">
                <a:ea typeface="ＭＳ Ｐゴシック"/>
              </a:rPr>
              <a:t>・</a:t>
            </a:r>
            <a:r>
              <a:rPr lang="ja-JP" altLang="en-US" err="1">
                <a:ea typeface="ＭＳ Ｐゴシック"/>
              </a:rPr>
              <a:t>先月分の一括エクスポート機能</a:t>
            </a:r>
            <a:endParaRPr lang="en-US" err="1">
              <a:ea typeface="ＭＳ Ｐゴシック"/>
            </a:endParaRPr>
          </a:p>
          <a:p>
            <a:endParaRPr lang="en-US"/>
          </a:p>
          <a:p>
            <a:r>
              <a:rPr lang="ja-JP" altLang="en-US">
                <a:ea typeface="ＭＳ Ｐゴシック"/>
              </a:rPr>
              <a:t>・</a:t>
            </a:r>
            <a:r>
              <a:rPr lang="ja-JP" altLang="en-US" err="1">
                <a:ea typeface="ＭＳ Ｐゴシック"/>
              </a:rPr>
              <a:t>画面遷移を最低限に</a:t>
            </a:r>
            <a:endParaRPr lang="en-US" err="1">
              <a:ea typeface="ＭＳ Ｐゴシック"/>
            </a:endParaRPr>
          </a:p>
          <a:p>
            <a:endParaRPr lang="en-US"/>
          </a:p>
          <a:p>
            <a:r>
              <a:rPr lang="ja-JP" altLang="en-US">
                <a:ea typeface="ＭＳ Ｐゴシック"/>
              </a:rPr>
              <a:t>・</a:t>
            </a:r>
            <a:r>
              <a:rPr lang="ja-JP" altLang="en-US" err="1">
                <a:ea typeface="ＭＳ Ｐゴシック"/>
              </a:rPr>
              <a:t>社員の新規登録、編集</a:t>
            </a:r>
            <a:endParaRPr lang="en-US" err="1">
              <a:ea typeface="ＭＳ Ｐゴシック"/>
            </a:endParaRPr>
          </a:p>
          <a:p>
            <a:pPr algn="l"/>
            <a:endParaRPr lang="en-US"/>
          </a:p>
        </p:txBody>
      </p:sp>
      <p:sp>
        <p:nvSpPr>
          <p:cNvPr id="18" name="TextBox 17">
            <a:extLst>
              <a:ext uri="{FF2B5EF4-FFF2-40B4-BE49-F238E27FC236}">
                <a16:creationId xmlns:a16="http://schemas.microsoft.com/office/drawing/2014/main" id="{F6DDA1A8-1597-C59D-F553-34FA91B38623}"/>
              </a:ext>
            </a:extLst>
          </p:cNvPr>
          <p:cNvSpPr txBox="1"/>
          <p:nvPr/>
        </p:nvSpPr>
        <p:spPr>
          <a:xfrm>
            <a:off x="2285106" y="4261367"/>
            <a:ext cx="3400187"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atin typeface="ＭＳ Ｐゴシック"/>
                <a:ea typeface="ＭＳ Ｐゴシック"/>
              </a:rPr>
              <a:t>・ユーザーの入力を最小限に</a:t>
            </a:r>
          </a:p>
          <a:p>
            <a:endParaRPr lang="ja-JP">
              <a:latin typeface="ＭＳ Ｐゴシック"/>
              <a:ea typeface="ＭＳ Ｐゴシック"/>
            </a:endParaRPr>
          </a:p>
          <a:p>
            <a:r>
              <a:rPr lang="ja-JP">
                <a:latin typeface="ＭＳ Ｐゴシック"/>
                <a:ea typeface="ＭＳ Ｐゴシック"/>
              </a:rPr>
              <a:t>・シンプルなデザインとタスクバーで遷移可能</a:t>
            </a:r>
          </a:p>
          <a:p>
            <a:endParaRPr lang="ja-JP">
              <a:latin typeface="ＭＳ Ｐゴシック"/>
              <a:ea typeface="ＭＳ Ｐゴシック"/>
            </a:endParaRPr>
          </a:p>
          <a:p>
            <a:r>
              <a:rPr lang="ja-JP">
                <a:latin typeface="ＭＳ Ｐゴシック"/>
                <a:ea typeface="ＭＳ Ｐゴシック"/>
              </a:rPr>
              <a:t>・実績の訂正が可能</a:t>
            </a:r>
          </a:p>
        </p:txBody>
      </p:sp>
      <p:sp>
        <p:nvSpPr>
          <p:cNvPr id="19" name="TextBox 18">
            <a:extLst>
              <a:ext uri="{FF2B5EF4-FFF2-40B4-BE49-F238E27FC236}">
                <a16:creationId xmlns:a16="http://schemas.microsoft.com/office/drawing/2014/main" id="{BA90EB49-278F-D776-DA5D-6D475C1592D9}"/>
              </a:ext>
            </a:extLst>
          </p:cNvPr>
          <p:cNvSpPr txBox="1"/>
          <p:nvPr/>
        </p:nvSpPr>
        <p:spPr>
          <a:xfrm>
            <a:off x="6672134" y="4080265"/>
            <a:ext cx="4005136"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ＭＳ Ｐゴシック"/>
              </a:rPr>
              <a:t>・ID</a:t>
            </a:r>
            <a:r>
              <a:rPr lang="ja-JP" altLang="en-US">
                <a:ea typeface="ＭＳ Ｐゴシック"/>
              </a:rPr>
              <a:t>とパスワードでユーザーの管理</a:t>
            </a:r>
            <a:endParaRPr lang="en-US">
              <a:ea typeface="ＭＳ Ｐゴシック"/>
            </a:endParaRPr>
          </a:p>
          <a:p>
            <a:endParaRPr lang="en-US">
              <a:ea typeface="ＭＳ Ｐゴシック"/>
            </a:endParaRPr>
          </a:p>
          <a:p>
            <a:r>
              <a:rPr lang="ja-JP" altLang="en-US">
                <a:ea typeface="ＭＳ Ｐゴシック"/>
              </a:rPr>
              <a:t>・パスワードのハッシュ化</a:t>
            </a:r>
            <a:endParaRPr lang="en-US">
              <a:ea typeface="ＭＳ Ｐゴシック"/>
            </a:endParaRPr>
          </a:p>
          <a:p>
            <a:endParaRPr lang="en-US">
              <a:ea typeface="ＭＳ Ｐゴシック"/>
            </a:endParaRPr>
          </a:p>
          <a:p>
            <a:r>
              <a:rPr lang="ja-JP" altLang="en-US">
                <a:ea typeface="ＭＳ Ｐゴシック"/>
              </a:rPr>
              <a:t>・パスワード変更機能</a:t>
            </a:r>
          </a:p>
          <a:p>
            <a:endParaRPr lang="ja-JP" altLang="en-US">
              <a:ea typeface="ＭＳ Ｐゴシック"/>
            </a:endParaRPr>
          </a:p>
          <a:p>
            <a:pPr algn="l"/>
            <a:r>
              <a:rPr lang="ja-JP" altLang="en-US">
                <a:ea typeface="ＭＳ Ｐゴシック"/>
              </a:rPr>
              <a:t>・ユーザーと管理者権限の厳格化</a:t>
            </a:r>
            <a:endParaRPr lang="en-US">
              <a:ea typeface="ＭＳ Ｐゴシック"/>
            </a:endParaRPr>
          </a:p>
          <a:p>
            <a:endParaRPr lang="en-US"/>
          </a:p>
        </p:txBody>
      </p:sp>
      <p:sp>
        <p:nvSpPr>
          <p:cNvPr id="2" name="TextBox 1">
            <a:extLst>
              <a:ext uri="{FF2B5EF4-FFF2-40B4-BE49-F238E27FC236}">
                <a16:creationId xmlns:a16="http://schemas.microsoft.com/office/drawing/2014/main" id="{9DA6245F-3667-C611-23DD-8D62065542DD}"/>
              </a:ext>
            </a:extLst>
          </p:cNvPr>
          <p:cNvSpPr txBox="1"/>
          <p:nvPr/>
        </p:nvSpPr>
        <p:spPr>
          <a:xfrm>
            <a:off x="7772400" y="3669323"/>
            <a:ext cx="130712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800">
                <a:solidFill>
                  <a:srgbClr val="FF0000"/>
                </a:solidFill>
                <a:ea typeface="ＭＳ Ｐゴシック"/>
              </a:rPr>
              <a:t>安全性</a:t>
            </a:r>
          </a:p>
        </p:txBody>
      </p:sp>
    </p:spTree>
    <p:extLst>
      <p:ext uri="{BB962C8B-B14F-4D97-AF65-F5344CB8AC3E}">
        <p14:creationId xmlns:p14="http://schemas.microsoft.com/office/powerpoint/2010/main" val="15184721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803A39-6938-F615-8F0C-1ACE34A5AB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76E64C-D71A-CD1D-0982-B7AE1E4FE7EF}"/>
              </a:ext>
            </a:extLst>
          </p:cNvPr>
          <p:cNvSpPr>
            <a:spLocks noGrp="1"/>
          </p:cNvSpPr>
          <p:nvPr>
            <p:ph type="title"/>
          </p:nvPr>
        </p:nvSpPr>
        <p:spPr/>
        <p:txBody>
          <a:bodyPr>
            <a:normAutofit/>
          </a:bodyPr>
          <a:lstStyle/>
          <a:p>
            <a:r>
              <a:rPr lang="ja-JP" altLang="en-US" sz="4000">
                <a:ea typeface="ＭＳ Ｐゴシック"/>
              </a:rPr>
              <a:t>管理者側の追加機能の利点</a:t>
            </a:r>
          </a:p>
        </p:txBody>
      </p:sp>
      <p:sp>
        <p:nvSpPr>
          <p:cNvPr id="3" name="Content Placeholder 2">
            <a:extLst>
              <a:ext uri="{FF2B5EF4-FFF2-40B4-BE49-F238E27FC236}">
                <a16:creationId xmlns:a16="http://schemas.microsoft.com/office/drawing/2014/main" id="{89F3E62D-8440-42FE-AD35-E96E7A3ECE56}"/>
              </a:ext>
            </a:extLst>
          </p:cNvPr>
          <p:cNvSpPr>
            <a:spLocks noGrp="1"/>
          </p:cNvSpPr>
          <p:nvPr>
            <p:ph idx="1"/>
          </p:nvPr>
        </p:nvSpPr>
        <p:spPr>
          <a:xfrm>
            <a:off x="838200" y="1710606"/>
            <a:ext cx="10515600" cy="5737991"/>
          </a:xfrm>
        </p:spPr>
        <p:txBody>
          <a:bodyPr vert="horz" lIns="91440" tIns="45720" rIns="91440" bIns="45720" rtlCol="0" anchor="t">
            <a:normAutofit/>
          </a:bodyPr>
          <a:lstStyle/>
          <a:p>
            <a:pPr marL="0" indent="0">
              <a:buNone/>
            </a:pPr>
            <a:r>
              <a:rPr lang="en-US" altLang="ja-JP" b="1">
                <a:ea typeface="+mn-lt"/>
                <a:cs typeface="+mn-lt"/>
              </a:rPr>
              <a:t>1.</a:t>
            </a:r>
            <a:r>
              <a:rPr lang="ja-JP" altLang="en-US" b="1">
                <a:ea typeface="+mn-lt"/>
                <a:cs typeface="+mn-lt"/>
              </a:rPr>
              <a:t>新規ユーザー登録の権限管理</a:t>
            </a:r>
            <a:endParaRPr lang="ja-JP" altLang="en-US" b="1">
              <a:latin typeface="Aptos"/>
              <a:ea typeface="ＭＳ Ｐゴシック"/>
            </a:endParaRPr>
          </a:p>
          <a:p>
            <a:pPr marL="0" indent="0">
              <a:buNone/>
            </a:pPr>
            <a:r>
              <a:rPr lang="ja-JP" altLang="en-US" sz="2400">
                <a:latin typeface="Aptos"/>
                <a:ea typeface="ＭＳ Ｐゴシック"/>
              </a:rPr>
              <a:t>　</a:t>
            </a:r>
            <a:r>
              <a:rPr lang="ja-JP" altLang="en-US" sz="2000">
                <a:latin typeface="Aptos"/>
                <a:ea typeface="ＭＳ Ｐゴシック"/>
              </a:rPr>
              <a:t>→</a:t>
            </a:r>
            <a:r>
              <a:rPr lang="ja-JP" altLang="en-US" sz="2000">
                <a:ea typeface="+mn-lt"/>
                <a:cs typeface="+mn-lt"/>
              </a:rPr>
              <a:t>新規</a:t>
            </a:r>
            <a:r>
              <a:rPr lang="ja-JP" sz="2000">
                <a:ea typeface="+mn-lt"/>
                <a:cs typeface="+mn-lt"/>
              </a:rPr>
              <a:t>ユーザー</a:t>
            </a:r>
            <a:r>
              <a:rPr lang="ja-JP" altLang="en-US" sz="2000">
                <a:ea typeface="+mn-lt"/>
                <a:cs typeface="+mn-lt"/>
              </a:rPr>
              <a:t>の追加は管理者のみ</a:t>
            </a:r>
            <a:r>
              <a:rPr lang="ja-JP" sz="2000">
                <a:ea typeface="+mn-lt"/>
                <a:cs typeface="+mn-lt"/>
              </a:rPr>
              <a:t>が</a:t>
            </a:r>
            <a:r>
              <a:rPr lang="ja-JP" altLang="en-US" sz="2000">
                <a:ea typeface="+mn-lt"/>
                <a:cs typeface="+mn-lt"/>
              </a:rPr>
              <a:t>行えるよう</a:t>
            </a:r>
            <a:r>
              <a:rPr lang="ja-JP" sz="2000">
                <a:ea typeface="+mn-lt"/>
                <a:cs typeface="+mn-lt"/>
              </a:rPr>
              <a:t>に</a:t>
            </a:r>
            <a:r>
              <a:rPr lang="ja-JP" altLang="en-US" sz="2000">
                <a:ea typeface="+mn-lt"/>
                <a:cs typeface="+mn-lt"/>
              </a:rPr>
              <a:t>設定</a:t>
            </a:r>
            <a:endParaRPr lang="ja-JP" altLang="en-US" sz="2000">
              <a:latin typeface="Aptos"/>
              <a:ea typeface="ＭＳ Ｐゴシック"/>
            </a:endParaRPr>
          </a:p>
          <a:p>
            <a:pPr marL="0" indent="0">
              <a:buNone/>
            </a:pPr>
            <a:r>
              <a:rPr lang="ja-JP" altLang="en-US" b="1">
                <a:latin typeface="Aptos"/>
                <a:ea typeface="ＭＳ Ｐゴシック"/>
              </a:rPr>
              <a:t>2.</a:t>
            </a:r>
            <a:r>
              <a:rPr lang="ja-JP" altLang="en-US" b="1">
                <a:ea typeface="+mn-lt"/>
                <a:cs typeface="+mn-lt"/>
              </a:rPr>
              <a:t>ユーザー情報</a:t>
            </a:r>
            <a:r>
              <a:rPr lang="ja-JP" b="1">
                <a:ea typeface="+mn-lt"/>
                <a:cs typeface="+mn-lt"/>
              </a:rPr>
              <a:t>の</a:t>
            </a:r>
            <a:r>
              <a:rPr lang="ja-JP" altLang="en-US" b="1">
                <a:ea typeface="+mn-lt"/>
                <a:cs typeface="+mn-lt"/>
              </a:rPr>
              <a:t>日</a:t>
            </a:r>
            <a:r>
              <a:rPr lang="ja-JP" b="1">
                <a:ea typeface="+mn-lt"/>
                <a:cs typeface="+mn-lt"/>
              </a:rPr>
              <a:t>時</a:t>
            </a:r>
            <a:r>
              <a:rPr lang="ja-JP" altLang="en-US" b="1">
                <a:ea typeface="+mn-lt"/>
                <a:cs typeface="+mn-lt"/>
              </a:rPr>
              <a:t>指定編集</a:t>
            </a:r>
            <a:endParaRPr lang="ja-JP" altLang="en-US" sz="2000">
              <a:latin typeface="Aptos"/>
              <a:ea typeface="ＭＳ Ｐゴシック"/>
            </a:endParaRPr>
          </a:p>
          <a:p>
            <a:pPr marL="0" indent="0">
              <a:buNone/>
            </a:pPr>
            <a:r>
              <a:rPr lang="ja-JP" altLang="en-US" sz="2000">
                <a:latin typeface="Aptos"/>
                <a:ea typeface="ＭＳ Ｐゴシック"/>
              </a:rPr>
              <a:t>    →</a:t>
            </a:r>
            <a:r>
              <a:rPr lang="ja-JP" altLang="en-US" sz="2000">
                <a:ea typeface="+mn-lt"/>
                <a:cs typeface="+mn-lt"/>
              </a:rPr>
              <a:t>ユーザー</a:t>
            </a:r>
            <a:r>
              <a:rPr lang="ja-JP" sz="2000">
                <a:ea typeface="+mn-lt"/>
                <a:cs typeface="+mn-lt"/>
              </a:rPr>
              <a:t>の</a:t>
            </a:r>
            <a:r>
              <a:rPr lang="ja-JP" altLang="en-US" sz="2000">
                <a:ea typeface="+mn-lt"/>
                <a:cs typeface="+mn-lt"/>
              </a:rPr>
              <a:t>名前や所属部署を</a:t>
            </a:r>
            <a:r>
              <a:rPr lang="ja-JP" sz="2000">
                <a:ea typeface="+mn-lt"/>
                <a:cs typeface="+mn-lt"/>
              </a:rPr>
              <a:t>、</a:t>
            </a:r>
            <a:r>
              <a:rPr lang="ja-JP" altLang="en-US" sz="2000">
                <a:ea typeface="+mn-lt"/>
                <a:cs typeface="+mn-lt"/>
              </a:rPr>
              <a:t>指定した日時（例：午前</a:t>
            </a:r>
            <a:r>
              <a:rPr lang="en-US" altLang="ja-JP" sz="2000">
                <a:ea typeface="+mn-lt"/>
                <a:cs typeface="+mn-lt"/>
              </a:rPr>
              <a:t>2</a:t>
            </a:r>
            <a:r>
              <a:rPr lang="ja-JP" altLang="en-US" sz="2000">
                <a:ea typeface="+mn-lt"/>
                <a:cs typeface="+mn-lt"/>
              </a:rPr>
              <a:t>時）で編集でき</a:t>
            </a:r>
            <a:r>
              <a:rPr lang="ja-JP" sz="2000">
                <a:ea typeface="+mn-lt"/>
                <a:cs typeface="+mn-lt"/>
              </a:rPr>
              <a:t>る</a:t>
            </a:r>
            <a:r>
              <a:rPr lang="ja-JP" altLang="en-US" sz="2000">
                <a:ea typeface="+mn-lt"/>
                <a:cs typeface="+mn-lt"/>
              </a:rPr>
              <a:t>機能</a:t>
            </a:r>
            <a:endParaRPr lang="ja-JP" altLang="en-US" sz="2000">
              <a:latin typeface="Aptos"/>
              <a:ea typeface="ＭＳ Ｐゴシック"/>
            </a:endParaRPr>
          </a:p>
          <a:p>
            <a:pPr marL="0" indent="0">
              <a:buNone/>
            </a:pPr>
            <a:r>
              <a:rPr lang="ja-JP" altLang="en-US" b="1">
                <a:latin typeface="Aptos"/>
                <a:ea typeface="ＭＳ Ｐゴシック"/>
              </a:rPr>
              <a:t>3.</a:t>
            </a:r>
            <a:r>
              <a:rPr lang="ja-JP" altLang="en-US" b="1">
                <a:ea typeface="+mn-lt"/>
                <a:cs typeface="+mn-lt"/>
              </a:rPr>
              <a:t>社員名によるユーザー検索</a:t>
            </a:r>
          </a:p>
          <a:p>
            <a:pPr marL="0" indent="0">
              <a:buNone/>
            </a:pPr>
            <a:r>
              <a:rPr lang="ja-JP" altLang="en-US" sz="2000">
                <a:latin typeface="Aptos"/>
                <a:ea typeface="ＭＳ Ｐゴシック"/>
              </a:rPr>
              <a:t>　→</a:t>
            </a:r>
            <a:r>
              <a:rPr lang="ja-JP" altLang="en-US" sz="2000">
                <a:ea typeface="+mn-lt"/>
                <a:cs typeface="+mn-lt"/>
              </a:rPr>
              <a:t>社員名を入力することで、該当するユーザー</a:t>
            </a:r>
            <a:r>
              <a:rPr lang="ja-JP" sz="2000">
                <a:ea typeface="+mn-lt"/>
                <a:cs typeface="+mn-lt"/>
              </a:rPr>
              <a:t>を</a:t>
            </a:r>
            <a:r>
              <a:rPr lang="ja-JP" altLang="en-US" sz="2000">
                <a:ea typeface="+mn-lt"/>
                <a:cs typeface="+mn-lt"/>
              </a:rPr>
              <a:t>迅速に検索・特定</a:t>
            </a:r>
            <a:r>
              <a:rPr lang="ja-JP" sz="2000">
                <a:ea typeface="+mn-lt"/>
                <a:cs typeface="+mn-lt"/>
              </a:rPr>
              <a:t>でき</a:t>
            </a:r>
            <a:r>
              <a:rPr lang="ja-JP" altLang="en-US" sz="2000">
                <a:ea typeface="+mn-lt"/>
                <a:cs typeface="+mn-lt"/>
              </a:rPr>
              <a:t>る機</a:t>
            </a:r>
            <a:r>
              <a:rPr lang="ja-JP" sz="2000">
                <a:ea typeface="+mn-lt"/>
                <a:cs typeface="+mn-lt"/>
              </a:rPr>
              <a:t>能</a:t>
            </a:r>
            <a:r>
              <a:rPr lang="ja-JP" altLang="en-US" sz="2000">
                <a:ea typeface="+mn-lt"/>
                <a:cs typeface="+mn-lt"/>
              </a:rPr>
              <a:t>を提供</a:t>
            </a:r>
            <a:endParaRPr lang="ja-JP" sz="2000">
              <a:ea typeface="+mn-lt"/>
              <a:cs typeface="+mn-lt"/>
            </a:endParaRPr>
          </a:p>
          <a:p>
            <a:pPr marL="0" indent="0">
              <a:buNone/>
            </a:pPr>
            <a:r>
              <a:rPr lang="en-US" altLang="ja-JP" b="1">
                <a:ea typeface="Meiryo UI"/>
                <a:cs typeface="+mn-lt"/>
              </a:rPr>
              <a:t>4.</a:t>
            </a:r>
            <a:r>
              <a:rPr lang="ja-JP" b="1">
                <a:ea typeface="+mn-lt"/>
                <a:cs typeface="+mn-lt"/>
              </a:rPr>
              <a:t>会社休日の設定機能</a:t>
            </a:r>
          </a:p>
          <a:p>
            <a:pPr marL="0" indent="0">
              <a:buNone/>
            </a:pPr>
            <a:r>
              <a:rPr lang="ja-JP" sz="2400">
                <a:ea typeface="+mn-lt"/>
                <a:cs typeface="+mn-lt"/>
              </a:rPr>
              <a:t>　</a:t>
            </a:r>
            <a:r>
              <a:rPr lang="ja-JP" sz="2000">
                <a:ea typeface="+mn-lt"/>
                <a:cs typeface="+mn-lt"/>
              </a:rPr>
              <a:t>→全社員が同じ日に休日を取得する場合に対応できるよう、会社全体の休日を設定</a:t>
            </a:r>
            <a:endParaRPr lang="en-US" altLang="ja-JP" sz="2000">
              <a:ea typeface="Meiryo UI"/>
              <a:cs typeface="+mn-lt"/>
            </a:endParaRPr>
          </a:p>
          <a:p>
            <a:pPr marL="0" indent="0">
              <a:buNone/>
            </a:pPr>
            <a:r>
              <a:rPr lang="en-US" altLang="ja-JP" b="1">
                <a:ea typeface="Meiryo UI"/>
                <a:cs typeface="+mn-lt"/>
              </a:rPr>
              <a:t>5.勤怠実績の一括エクスポート機能</a:t>
            </a:r>
            <a:endParaRPr lang="ja-JP" altLang="en-US" b="1">
              <a:ea typeface="Meiryo UI"/>
              <a:cs typeface="+mn-lt"/>
            </a:endParaRPr>
          </a:p>
          <a:p>
            <a:pPr marL="0" indent="0">
              <a:buNone/>
            </a:pPr>
            <a:r>
              <a:rPr lang="ja-JP" altLang="en-US" sz="2400">
                <a:ea typeface="+mn-lt"/>
                <a:cs typeface="+mn-lt"/>
              </a:rPr>
              <a:t>　</a:t>
            </a:r>
            <a:r>
              <a:rPr lang="ja-JP" altLang="en-US" sz="2000">
                <a:ea typeface="+mn-lt"/>
                <a:cs typeface="+mn-lt"/>
              </a:rPr>
              <a:t>→ボタン一つで先月分の勤怠実績を一括で出力、給与計算が容易に</a:t>
            </a:r>
            <a:endParaRPr lang="ja-JP"/>
          </a:p>
          <a:p>
            <a:pPr marL="0" indent="0">
              <a:buNone/>
            </a:pPr>
            <a:endParaRPr lang="ja-JP">
              <a:ea typeface="+mn-lt"/>
              <a:cs typeface="+mn-lt"/>
            </a:endParaRPr>
          </a:p>
          <a:p>
            <a:pPr marL="0" indent="0">
              <a:buNone/>
            </a:pPr>
            <a:endParaRPr lang="ja-JP" altLang="en-US" sz="2000">
              <a:ea typeface="+mn-lt"/>
              <a:cs typeface="+mn-lt"/>
            </a:endParaRPr>
          </a:p>
        </p:txBody>
      </p:sp>
    </p:spTree>
    <p:extLst>
      <p:ext uri="{BB962C8B-B14F-4D97-AF65-F5344CB8AC3E}">
        <p14:creationId xmlns:p14="http://schemas.microsoft.com/office/powerpoint/2010/main" val="12663584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0170A4-60F7-3610-4B5C-77E0596D42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39BEC0-82BD-BA47-31B2-09D2FB558AB9}"/>
              </a:ext>
            </a:extLst>
          </p:cNvPr>
          <p:cNvSpPr>
            <a:spLocks noGrp="1"/>
          </p:cNvSpPr>
          <p:nvPr>
            <p:ph type="title"/>
          </p:nvPr>
        </p:nvSpPr>
        <p:spPr>
          <a:xfrm>
            <a:off x="295031" y="-131217"/>
            <a:ext cx="5695507" cy="1378725"/>
          </a:xfrm>
        </p:spPr>
        <p:txBody>
          <a:bodyPr>
            <a:normAutofit/>
          </a:bodyPr>
          <a:lstStyle/>
          <a:p>
            <a:r>
              <a:rPr lang="ja-JP" altLang="en-US" sz="3200" dirty="0">
                <a:ea typeface="ＭＳ Ｐゴシック"/>
              </a:rPr>
              <a:t>画面フロー</a:t>
            </a:r>
          </a:p>
        </p:txBody>
      </p:sp>
      <p:sp>
        <p:nvSpPr>
          <p:cNvPr id="7" name="Rectangle 6">
            <a:extLst>
              <a:ext uri="{FF2B5EF4-FFF2-40B4-BE49-F238E27FC236}">
                <a16:creationId xmlns:a16="http://schemas.microsoft.com/office/drawing/2014/main" id="{BE6A034B-088D-39EE-9B1A-C0423FDB63CE}"/>
              </a:ext>
            </a:extLst>
          </p:cNvPr>
          <p:cNvSpPr/>
          <p:nvPr/>
        </p:nvSpPr>
        <p:spPr>
          <a:xfrm>
            <a:off x="6386981" y="2481593"/>
            <a:ext cx="4956487" cy="413776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4DA10344-1C9A-2F6D-5B3C-F132607F72DC}"/>
              </a:ext>
            </a:extLst>
          </p:cNvPr>
          <p:cNvSpPr txBox="1"/>
          <p:nvPr/>
        </p:nvSpPr>
        <p:spPr>
          <a:xfrm>
            <a:off x="2751661" y="2075824"/>
            <a:ext cx="1232537" cy="400110"/>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b="1">
                <a:ea typeface="ＭＳ Ｐゴシック"/>
              </a:rPr>
              <a:t>ユーザー</a:t>
            </a:r>
            <a:endParaRPr lang="en-US" sz="2000" b="1">
              <a:ea typeface="ＭＳ Ｐゴシック"/>
            </a:endParaRPr>
          </a:p>
        </p:txBody>
      </p:sp>
      <p:sp>
        <p:nvSpPr>
          <p:cNvPr id="9" name="TextBox 8">
            <a:extLst>
              <a:ext uri="{FF2B5EF4-FFF2-40B4-BE49-F238E27FC236}">
                <a16:creationId xmlns:a16="http://schemas.microsoft.com/office/drawing/2014/main" id="{3191DE4D-BCC7-EE47-58F4-9D5891BCBBE2}"/>
              </a:ext>
            </a:extLst>
          </p:cNvPr>
          <p:cNvSpPr txBox="1"/>
          <p:nvPr/>
        </p:nvSpPr>
        <p:spPr>
          <a:xfrm>
            <a:off x="8245150" y="2074915"/>
            <a:ext cx="1037153" cy="409879"/>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b="1">
                <a:ea typeface="ＭＳ Ｐゴシック"/>
              </a:rPr>
              <a:t>管理者</a:t>
            </a:r>
          </a:p>
        </p:txBody>
      </p:sp>
      <p:sp>
        <p:nvSpPr>
          <p:cNvPr id="6" name="Rectangle 5">
            <a:extLst>
              <a:ext uri="{FF2B5EF4-FFF2-40B4-BE49-F238E27FC236}">
                <a16:creationId xmlns:a16="http://schemas.microsoft.com/office/drawing/2014/main" id="{6F624837-6BE4-0250-D325-F78330CD39D8}"/>
              </a:ext>
            </a:extLst>
          </p:cNvPr>
          <p:cNvSpPr/>
          <p:nvPr/>
        </p:nvSpPr>
        <p:spPr>
          <a:xfrm>
            <a:off x="937483" y="2472628"/>
            <a:ext cx="4866215" cy="413776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22" name="Group 21">
            <a:extLst>
              <a:ext uri="{FF2B5EF4-FFF2-40B4-BE49-F238E27FC236}">
                <a16:creationId xmlns:a16="http://schemas.microsoft.com/office/drawing/2014/main" id="{B36F6C66-A6DD-98AF-1665-0DE1C31CD479}"/>
              </a:ext>
            </a:extLst>
          </p:cNvPr>
          <p:cNvGrpSpPr/>
          <p:nvPr/>
        </p:nvGrpSpPr>
        <p:grpSpPr>
          <a:xfrm>
            <a:off x="1396098" y="2653864"/>
            <a:ext cx="8224318" cy="1410599"/>
            <a:chOff x="1306451" y="2843637"/>
            <a:chExt cx="8224318" cy="1410599"/>
          </a:xfrm>
        </p:grpSpPr>
        <p:cxnSp>
          <p:nvCxnSpPr>
            <p:cNvPr id="29" name="Straight Arrow Connector 28">
              <a:extLst>
                <a:ext uri="{FF2B5EF4-FFF2-40B4-BE49-F238E27FC236}">
                  <a16:creationId xmlns:a16="http://schemas.microsoft.com/office/drawing/2014/main" id="{F87A0FEA-2F8C-762C-5676-F30C05A0212C}"/>
                </a:ext>
              </a:extLst>
            </p:cNvPr>
            <p:cNvCxnSpPr/>
            <p:nvPr/>
          </p:nvCxnSpPr>
          <p:spPr>
            <a:xfrm flipH="1">
              <a:off x="5546111" y="3664676"/>
              <a:ext cx="1432684" cy="3315"/>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grpSp>
          <p:nvGrpSpPr>
            <p:cNvPr id="18" name="Group 17">
              <a:extLst>
                <a:ext uri="{FF2B5EF4-FFF2-40B4-BE49-F238E27FC236}">
                  <a16:creationId xmlns:a16="http://schemas.microsoft.com/office/drawing/2014/main" id="{3258564C-CCDE-51C5-EBD9-F334E1B37C73}"/>
                </a:ext>
              </a:extLst>
            </p:cNvPr>
            <p:cNvGrpSpPr/>
            <p:nvPr/>
          </p:nvGrpSpPr>
          <p:grpSpPr>
            <a:xfrm>
              <a:off x="1306451" y="2843637"/>
              <a:ext cx="8224318" cy="1410599"/>
              <a:chOff x="1306451" y="2843637"/>
              <a:chExt cx="8224318" cy="1410599"/>
            </a:xfrm>
          </p:grpSpPr>
          <p:sp>
            <p:nvSpPr>
              <p:cNvPr id="11" name="Oval 10">
                <a:extLst>
                  <a:ext uri="{FF2B5EF4-FFF2-40B4-BE49-F238E27FC236}">
                    <a16:creationId xmlns:a16="http://schemas.microsoft.com/office/drawing/2014/main" id="{E7F02FE8-F61A-6D6A-E1CC-1E9B5565BA11}"/>
                  </a:ext>
                </a:extLst>
              </p:cNvPr>
              <p:cNvSpPr/>
              <p:nvPr/>
            </p:nvSpPr>
            <p:spPr>
              <a:xfrm>
                <a:off x="3075194" y="3181170"/>
                <a:ext cx="2510038" cy="713962"/>
              </a:xfrm>
              <a:prstGeom prst="ellipse">
                <a:avLst/>
              </a:prstGeom>
              <a:ln w="28575"/>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ja-JP" altLang="en-US" sz="2000" b="1">
                    <a:ea typeface="ＭＳ Ｐゴシック"/>
                  </a:rPr>
                  <a:t>実績管理画面</a:t>
                </a:r>
              </a:p>
            </p:txBody>
          </p:sp>
          <p:cxnSp>
            <p:nvCxnSpPr>
              <p:cNvPr id="15" name="Straight Arrow Connector 14">
                <a:extLst>
                  <a:ext uri="{FF2B5EF4-FFF2-40B4-BE49-F238E27FC236}">
                    <a16:creationId xmlns:a16="http://schemas.microsoft.com/office/drawing/2014/main" id="{B5ABF2EE-C3B8-B167-A65A-8736C1AE828F}"/>
                  </a:ext>
                </a:extLst>
              </p:cNvPr>
              <p:cNvCxnSpPr/>
              <p:nvPr/>
            </p:nvCxnSpPr>
            <p:spPr>
              <a:xfrm>
                <a:off x="1310491" y="3505944"/>
                <a:ext cx="1764179" cy="27884"/>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16" name="TextBox 15">
                <a:extLst>
                  <a:ext uri="{FF2B5EF4-FFF2-40B4-BE49-F238E27FC236}">
                    <a16:creationId xmlns:a16="http://schemas.microsoft.com/office/drawing/2014/main" id="{9AA3A631-63DC-79F7-C05B-74AD1B12E368}"/>
                  </a:ext>
                </a:extLst>
              </p:cNvPr>
              <p:cNvSpPr txBox="1"/>
              <p:nvPr/>
            </p:nvSpPr>
            <p:spPr>
              <a:xfrm>
                <a:off x="1306451" y="2843637"/>
                <a:ext cx="239967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b="1">
                    <a:ea typeface="ＭＳ Ｐゴシック"/>
                  </a:rPr>
                  <a:t>出退勤時間の反映</a:t>
                </a:r>
              </a:p>
            </p:txBody>
          </p:sp>
          <p:sp>
            <p:nvSpPr>
              <p:cNvPr id="21" name="Oval 20">
                <a:extLst>
                  <a:ext uri="{FF2B5EF4-FFF2-40B4-BE49-F238E27FC236}">
                    <a16:creationId xmlns:a16="http://schemas.microsoft.com/office/drawing/2014/main" id="{C57233EE-7B0F-2846-FC66-BF49DEAE51CE}"/>
                  </a:ext>
                </a:extLst>
              </p:cNvPr>
              <p:cNvSpPr/>
              <p:nvPr/>
            </p:nvSpPr>
            <p:spPr>
              <a:xfrm>
                <a:off x="6988534" y="3104031"/>
                <a:ext cx="2542235" cy="649568"/>
              </a:xfrm>
              <a:prstGeom prst="ellipse">
                <a:avLst/>
              </a:prstGeom>
              <a:ln w="28575"/>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ja-JP" altLang="en-US" sz="2000" b="1">
                    <a:ea typeface="ＭＳ Ｐゴシック"/>
                  </a:rPr>
                  <a:t>実績承認画面</a:t>
                </a:r>
              </a:p>
            </p:txBody>
          </p:sp>
          <p:cxnSp>
            <p:nvCxnSpPr>
              <p:cNvPr id="26" name="Straight Arrow Connector 25">
                <a:extLst>
                  <a:ext uri="{FF2B5EF4-FFF2-40B4-BE49-F238E27FC236}">
                    <a16:creationId xmlns:a16="http://schemas.microsoft.com/office/drawing/2014/main" id="{2B3602C9-1178-0222-7ADC-7456627E109C}"/>
                  </a:ext>
                </a:extLst>
              </p:cNvPr>
              <p:cNvCxnSpPr/>
              <p:nvPr/>
            </p:nvCxnSpPr>
            <p:spPr>
              <a:xfrm flipV="1">
                <a:off x="5526399" y="3334663"/>
                <a:ext cx="1453948" cy="7873"/>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sp>
            <p:nvSpPr>
              <p:cNvPr id="27" name="TextBox 26">
                <a:extLst>
                  <a:ext uri="{FF2B5EF4-FFF2-40B4-BE49-F238E27FC236}">
                    <a16:creationId xmlns:a16="http://schemas.microsoft.com/office/drawing/2014/main" id="{F19A28A4-B8A8-F708-83A2-32DF8C14F65D}"/>
                  </a:ext>
                </a:extLst>
              </p:cNvPr>
              <p:cNvSpPr txBox="1"/>
              <p:nvPr/>
            </p:nvSpPr>
            <p:spPr>
              <a:xfrm>
                <a:off x="5633954" y="2878401"/>
                <a:ext cx="220649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b="1">
                    <a:ea typeface="ＭＳ Ｐゴシック"/>
                  </a:rPr>
                  <a:t>申請</a:t>
                </a:r>
              </a:p>
            </p:txBody>
          </p:sp>
          <p:sp>
            <p:nvSpPr>
              <p:cNvPr id="30" name="TextBox 29">
                <a:extLst>
                  <a:ext uri="{FF2B5EF4-FFF2-40B4-BE49-F238E27FC236}">
                    <a16:creationId xmlns:a16="http://schemas.microsoft.com/office/drawing/2014/main" id="{CB576EEA-477D-7164-F02D-AEFF711F7202}"/>
                  </a:ext>
                </a:extLst>
              </p:cNvPr>
              <p:cNvSpPr txBox="1"/>
              <p:nvPr/>
            </p:nvSpPr>
            <p:spPr>
              <a:xfrm>
                <a:off x="5390633" y="3854126"/>
                <a:ext cx="220649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000" b="1">
                    <a:ea typeface="ＭＳ Ｐゴシック"/>
                  </a:rPr>
                  <a:t>承認・差し戻し</a:t>
                </a:r>
              </a:p>
            </p:txBody>
          </p:sp>
        </p:grpSp>
      </p:grpSp>
      <p:sp>
        <p:nvSpPr>
          <p:cNvPr id="14" name="Rectangle 13">
            <a:extLst>
              <a:ext uri="{FF2B5EF4-FFF2-40B4-BE49-F238E27FC236}">
                <a16:creationId xmlns:a16="http://schemas.microsoft.com/office/drawing/2014/main" id="{72441349-1867-C2D6-5CC4-2D60F022AFB2}"/>
              </a:ext>
            </a:extLst>
          </p:cNvPr>
          <p:cNvSpPr/>
          <p:nvPr/>
        </p:nvSpPr>
        <p:spPr>
          <a:xfrm>
            <a:off x="415191" y="2855125"/>
            <a:ext cx="982784" cy="914400"/>
          </a:xfrm>
          <a:prstGeom prst="rect">
            <a:avLst/>
          </a:prstGeom>
          <a:ln w="28575"/>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ja-JP" altLang="en-US" sz="2000" b="1">
                <a:ea typeface="ＭＳ Ｐゴシック"/>
              </a:rPr>
              <a:t>出退勤ボタン</a:t>
            </a:r>
            <a:endParaRPr lang="en-US" sz="2000" b="1"/>
          </a:p>
        </p:txBody>
      </p:sp>
      <p:sp>
        <p:nvSpPr>
          <p:cNvPr id="24" name="Oval 23">
            <a:extLst>
              <a:ext uri="{FF2B5EF4-FFF2-40B4-BE49-F238E27FC236}">
                <a16:creationId xmlns:a16="http://schemas.microsoft.com/office/drawing/2014/main" id="{F0D806FF-73BC-43D2-53F1-5CEEFA6ADE27}"/>
              </a:ext>
            </a:extLst>
          </p:cNvPr>
          <p:cNvSpPr/>
          <p:nvPr/>
        </p:nvSpPr>
        <p:spPr>
          <a:xfrm>
            <a:off x="4510928" y="711294"/>
            <a:ext cx="3163465" cy="539002"/>
          </a:xfrm>
          <a:prstGeom prst="ellipse">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ja-JP" altLang="en-US" b="1">
                <a:ea typeface="ＭＳ Ｐゴシック"/>
              </a:rPr>
              <a:t>ログイン画面</a:t>
            </a:r>
          </a:p>
        </p:txBody>
      </p:sp>
      <p:cxnSp>
        <p:nvCxnSpPr>
          <p:cNvPr id="25" name="Straight Arrow Connector 24">
            <a:extLst>
              <a:ext uri="{FF2B5EF4-FFF2-40B4-BE49-F238E27FC236}">
                <a16:creationId xmlns:a16="http://schemas.microsoft.com/office/drawing/2014/main" id="{A054700E-5293-4AAF-389F-7779D14188A6}"/>
              </a:ext>
            </a:extLst>
          </p:cNvPr>
          <p:cNvCxnSpPr/>
          <p:nvPr/>
        </p:nvCxnSpPr>
        <p:spPr>
          <a:xfrm flipH="1">
            <a:off x="3354536" y="1230679"/>
            <a:ext cx="2019252" cy="84058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5C264E57-216C-63BB-A039-2E29BB60A3D1}"/>
              </a:ext>
            </a:extLst>
          </p:cNvPr>
          <p:cNvCxnSpPr>
            <a:cxnSpLocks/>
          </p:cNvCxnSpPr>
          <p:nvPr/>
        </p:nvCxnSpPr>
        <p:spPr>
          <a:xfrm>
            <a:off x="6729440" y="1221819"/>
            <a:ext cx="2083141" cy="85830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40857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4250C3-8E90-8FC9-0C7B-98A2B6D1C1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A5D9E9-1170-3EB0-2B39-F89B639886E2}"/>
              </a:ext>
            </a:extLst>
          </p:cNvPr>
          <p:cNvSpPr>
            <a:spLocks noGrp="1"/>
          </p:cNvSpPr>
          <p:nvPr>
            <p:ph type="title"/>
          </p:nvPr>
        </p:nvSpPr>
        <p:spPr/>
        <p:txBody>
          <a:bodyPr>
            <a:normAutofit/>
          </a:bodyPr>
          <a:lstStyle/>
          <a:p>
            <a:r>
              <a:rPr lang="ja-JP" altLang="en-US" sz="3600">
                <a:ea typeface="ＭＳ Ｐゴシック"/>
              </a:rPr>
              <a:t>本</a:t>
            </a:r>
            <a:r>
              <a:rPr lang="ja-JP" sz="3600">
                <a:ea typeface="ＭＳ Ｐゴシック"/>
              </a:rPr>
              <a:t>勤怠管理アプリケーションの導入によって</a:t>
            </a:r>
            <a:endParaRPr lang="en-US" altLang="ja-JP"/>
          </a:p>
        </p:txBody>
      </p:sp>
      <p:sp>
        <p:nvSpPr>
          <p:cNvPr id="3" name="Content Placeholder 2">
            <a:extLst>
              <a:ext uri="{FF2B5EF4-FFF2-40B4-BE49-F238E27FC236}">
                <a16:creationId xmlns:a16="http://schemas.microsoft.com/office/drawing/2014/main" id="{640547D1-B5A2-3311-14B3-2300AB5DB0F2}"/>
              </a:ext>
            </a:extLst>
          </p:cNvPr>
          <p:cNvSpPr>
            <a:spLocks noGrp="1"/>
          </p:cNvSpPr>
          <p:nvPr>
            <p:ph idx="1"/>
          </p:nvPr>
        </p:nvSpPr>
        <p:spPr>
          <a:xfrm>
            <a:off x="838200" y="1825625"/>
            <a:ext cx="10515600" cy="590529"/>
          </a:xfrm>
        </p:spPr>
        <p:txBody>
          <a:bodyPr vert="horz" lIns="91440" tIns="45720" rIns="91440" bIns="45720" rtlCol="0" anchor="t">
            <a:normAutofit/>
          </a:bodyPr>
          <a:lstStyle/>
          <a:p>
            <a:pPr marL="0" indent="0">
              <a:buNone/>
            </a:pPr>
            <a:r>
              <a:rPr lang="ja-JP" altLang="en-US" b="1">
                <a:solidFill>
                  <a:srgbClr val="000000"/>
                </a:solidFill>
                <a:ea typeface="ＭＳ Ｐゴシック"/>
              </a:rPr>
              <a:t>勤怠情報管理の効率性の向上とヒューマンエラーの低減を実現</a:t>
            </a:r>
            <a:endParaRPr lang="ja-JP" b="1">
              <a:solidFill>
                <a:srgbClr val="000000"/>
              </a:solidFill>
              <a:ea typeface="ＭＳ Ｐゴシック"/>
            </a:endParaRPr>
          </a:p>
        </p:txBody>
      </p:sp>
      <p:sp>
        <p:nvSpPr>
          <p:cNvPr id="5" name="Plus Sign 4">
            <a:extLst>
              <a:ext uri="{FF2B5EF4-FFF2-40B4-BE49-F238E27FC236}">
                <a16:creationId xmlns:a16="http://schemas.microsoft.com/office/drawing/2014/main" id="{BE88B233-2AF8-7EEC-F220-5A455DEB1023}"/>
              </a:ext>
            </a:extLst>
          </p:cNvPr>
          <p:cNvSpPr/>
          <p:nvPr/>
        </p:nvSpPr>
        <p:spPr>
          <a:xfrm>
            <a:off x="5454655" y="3431172"/>
            <a:ext cx="1280161" cy="1280161"/>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11144583-5D4D-4E35-4663-6A215E809BAB}"/>
              </a:ext>
            </a:extLst>
          </p:cNvPr>
          <p:cNvSpPr txBox="1">
            <a:spLocks/>
          </p:cNvSpPr>
          <p:nvPr/>
        </p:nvSpPr>
        <p:spPr>
          <a:xfrm>
            <a:off x="699821" y="5501040"/>
            <a:ext cx="11058883" cy="59052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b="1">
                <a:solidFill>
                  <a:srgbClr val="000000"/>
                </a:solidFill>
                <a:ea typeface="ＭＳ Ｐゴシック"/>
              </a:rPr>
              <a:t>更に、</a:t>
            </a:r>
            <a:r>
              <a:rPr lang="ja-JP" sz="2600" b="1">
                <a:solidFill>
                  <a:srgbClr val="000000"/>
                </a:solidFill>
                <a:ea typeface="ＭＳ Ｐゴシック"/>
              </a:rPr>
              <a:t>利便性の向上を目的とし</a:t>
            </a:r>
            <a:r>
              <a:rPr lang="ja-JP" altLang="en-US" b="1">
                <a:solidFill>
                  <a:srgbClr val="000000"/>
                </a:solidFill>
                <a:ea typeface="ＭＳ Ｐゴシック"/>
              </a:rPr>
              <a:t>ユーザー側と管理者側の追加機能を実装</a:t>
            </a:r>
            <a:endParaRPr lang="ja-JP" b="1">
              <a:solidFill>
                <a:srgbClr val="000000"/>
              </a:solidFill>
              <a:ea typeface="ＭＳ Ｐゴシック"/>
            </a:endParaRPr>
          </a:p>
        </p:txBody>
      </p:sp>
      <p:sp>
        <p:nvSpPr>
          <p:cNvPr id="4" name="TextBox 3">
            <a:extLst>
              <a:ext uri="{FF2B5EF4-FFF2-40B4-BE49-F238E27FC236}">
                <a16:creationId xmlns:a16="http://schemas.microsoft.com/office/drawing/2014/main" id="{0E1D47CE-6A82-9BCA-EF06-84D08093F1CC}"/>
              </a:ext>
            </a:extLst>
          </p:cNvPr>
          <p:cNvSpPr txBox="1"/>
          <p:nvPr/>
        </p:nvSpPr>
        <p:spPr>
          <a:xfrm>
            <a:off x="835600" y="2496615"/>
            <a:ext cx="110649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tLang="ja-JP">
                <a:ea typeface="ＭＳ Ｐゴシック"/>
              </a:rPr>
              <a:t>（実績処理に1</a:t>
            </a:r>
            <a:r>
              <a:rPr lang="ja-JP" altLang="en-US">
                <a:ea typeface="ＭＳ Ｐゴシック"/>
              </a:rPr>
              <a:t>人あたり</a:t>
            </a:r>
            <a:r>
              <a:rPr lang="en-US" altLang="ja-JP">
                <a:ea typeface="ＭＳ Ｐゴシック"/>
              </a:rPr>
              <a:t>3</a:t>
            </a:r>
            <a:r>
              <a:rPr lang="ja-JP" altLang="en-US">
                <a:ea typeface="ＭＳ Ｐゴシック"/>
              </a:rPr>
              <a:t>分、現状の全社員で4時間</a:t>
            </a:r>
            <a:r>
              <a:rPr lang="en-US" altLang="ja-JP">
                <a:ea typeface="ＭＳ Ｐゴシック"/>
              </a:rPr>
              <a:t>​</a:t>
            </a:r>
            <a:r>
              <a:rPr lang="ja-JP" altLang="en-US">
                <a:ea typeface="ＭＳ Ｐゴシック"/>
              </a:rPr>
              <a:t>　</a:t>
            </a:r>
            <a:r>
              <a:rPr lang="en-US" altLang="ja-JP">
                <a:ea typeface="ＭＳ Ｐゴシック"/>
              </a:rPr>
              <a:t>→　1</a:t>
            </a:r>
            <a:r>
              <a:rPr lang="ja-JP" altLang="en-US">
                <a:ea typeface="ＭＳ Ｐゴシック"/>
              </a:rPr>
              <a:t>人あたり最短約5秒、全社員で約7分まで削減）</a:t>
            </a:r>
            <a:endParaRPr lang="en-US"/>
          </a:p>
        </p:txBody>
      </p:sp>
    </p:spTree>
    <p:extLst>
      <p:ext uri="{BB962C8B-B14F-4D97-AF65-F5344CB8AC3E}">
        <p14:creationId xmlns:p14="http://schemas.microsoft.com/office/powerpoint/2010/main" val="1021680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25DB6-2AD6-FF80-D854-0A72A0019B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5738FD-A748-C4C5-FDE3-3F2676F884BA}"/>
              </a:ext>
            </a:extLst>
          </p:cNvPr>
          <p:cNvSpPr>
            <a:spLocks noGrp="1"/>
          </p:cNvSpPr>
          <p:nvPr>
            <p:ph type="title"/>
          </p:nvPr>
        </p:nvSpPr>
        <p:spPr>
          <a:xfrm>
            <a:off x="838200" y="365125"/>
            <a:ext cx="5155325" cy="1351838"/>
          </a:xfrm>
        </p:spPr>
        <p:txBody>
          <a:bodyPr>
            <a:normAutofit/>
          </a:bodyPr>
          <a:lstStyle/>
          <a:p>
            <a:r>
              <a:rPr lang="ja-JP" altLang="en-US">
                <a:ea typeface="ＭＳ Ｐゴシック"/>
              </a:rPr>
              <a:t>御社の現状の課題</a:t>
            </a:r>
          </a:p>
        </p:txBody>
      </p:sp>
      <p:sp>
        <p:nvSpPr>
          <p:cNvPr id="3" name="Content Placeholder 2">
            <a:extLst>
              <a:ext uri="{FF2B5EF4-FFF2-40B4-BE49-F238E27FC236}">
                <a16:creationId xmlns:a16="http://schemas.microsoft.com/office/drawing/2014/main" id="{7534F321-4929-18AB-1B6D-2535E4F2B8CA}"/>
              </a:ext>
            </a:extLst>
          </p:cNvPr>
          <p:cNvSpPr>
            <a:spLocks noGrp="1"/>
          </p:cNvSpPr>
          <p:nvPr>
            <p:ph idx="1"/>
          </p:nvPr>
        </p:nvSpPr>
        <p:spPr>
          <a:xfrm>
            <a:off x="2374532" y="1583608"/>
            <a:ext cx="7316186" cy="554476"/>
          </a:xfrm>
          <a:ln>
            <a:noFill/>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t">
            <a:normAutofit fontScale="92500"/>
          </a:bodyPr>
          <a:lstStyle/>
          <a:p>
            <a:pPr marL="0" indent="0">
              <a:buNone/>
            </a:pPr>
            <a:r>
              <a:rPr lang="ja-JP" altLang="en-US" dirty="0">
                <a:solidFill>
                  <a:srgbClr val="FF0000"/>
                </a:solidFill>
                <a:ea typeface="ＭＳ Ｐゴシック"/>
              </a:rPr>
              <a:t>勤務実績情報の提出・承認に時間がかかっている</a:t>
            </a:r>
            <a:endParaRPr lang="en-US" altLang="ja-JP" dirty="0">
              <a:solidFill>
                <a:srgbClr val="FF0000"/>
              </a:solidFill>
              <a:ea typeface="ＭＳ Ｐゴシック"/>
            </a:endParaRPr>
          </a:p>
          <a:p>
            <a:pPr marL="0" indent="0">
              <a:buNone/>
            </a:pPr>
            <a:endParaRPr lang="ja-JP" altLang="en-US" dirty="0">
              <a:ea typeface="ＭＳ Ｐゴシック" panose="020B0600070205080204" pitchFamily="34" charset="-128"/>
            </a:endParaRPr>
          </a:p>
          <a:p>
            <a:endParaRPr lang="ja-JP" altLang="en-US" dirty="0">
              <a:ea typeface="ＭＳ Ｐゴシック" panose="020B0600070205080204" pitchFamily="34" charset="-128"/>
            </a:endParaRPr>
          </a:p>
          <a:p>
            <a:pPr marL="0" indent="0">
              <a:buNone/>
            </a:pPr>
            <a:endParaRPr lang="ja-JP" altLang="en-US" dirty="0">
              <a:ea typeface="ＭＳ Ｐゴシック" panose="020B0600070205080204" pitchFamily="34" charset="-128"/>
            </a:endParaRPr>
          </a:p>
        </p:txBody>
      </p:sp>
      <p:sp>
        <p:nvSpPr>
          <p:cNvPr id="10" name="TextBox 9">
            <a:extLst>
              <a:ext uri="{FF2B5EF4-FFF2-40B4-BE49-F238E27FC236}">
                <a16:creationId xmlns:a16="http://schemas.microsoft.com/office/drawing/2014/main" id="{850625AD-3078-5BC8-939F-234E97812FD9}"/>
              </a:ext>
            </a:extLst>
          </p:cNvPr>
          <p:cNvSpPr txBox="1"/>
          <p:nvPr/>
        </p:nvSpPr>
        <p:spPr>
          <a:xfrm>
            <a:off x="6115629" y="680993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t>
            </a:r>
          </a:p>
        </p:txBody>
      </p:sp>
      <p:pic>
        <p:nvPicPr>
          <p:cNvPr id="11" name="Picture 10">
            <a:extLst>
              <a:ext uri="{FF2B5EF4-FFF2-40B4-BE49-F238E27FC236}">
                <a16:creationId xmlns:a16="http://schemas.microsoft.com/office/drawing/2014/main" id="{AB35EAFC-5340-89AE-6FF9-D63342FEE30A}"/>
              </a:ext>
            </a:extLst>
          </p:cNvPr>
          <p:cNvPicPr>
            <a:picLocks noChangeAspect="1"/>
          </p:cNvPicPr>
          <p:nvPr/>
        </p:nvPicPr>
        <p:blipFill>
          <a:blip r:embed="rId3"/>
          <a:stretch>
            <a:fillRect/>
          </a:stretch>
        </p:blipFill>
        <p:spPr>
          <a:xfrm>
            <a:off x="7805229" y="4760602"/>
            <a:ext cx="2314222" cy="2086563"/>
          </a:xfrm>
          <a:prstGeom prst="rect">
            <a:avLst/>
          </a:prstGeom>
        </p:spPr>
      </p:pic>
      <p:sp>
        <p:nvSpPr>
          <p:cNvPr id="9" name="Right Brace 8">
            <a:extLst>
              <a:ext uri="{FF2B5EF4-FFF2-40B4-BE49-F238E27FC236}">
                <a16:creationId xmlns:a16="http://schemas.microsoft.com/office/drawing/2014/main" id="{B0721401-934B-5823-762D-42CC266A4900}"/>
              </a:ext>
            </a:extLst>
          </p:cNvPr>
          <p:cNvSpPr/>
          <p:nvPr/>
        </p:nvSpPr>
        <p:spPr>
          <a:xfrm rot="16200000">
            <a:off x="6050746" y="-306392"/>
            <a:ext cx="365656" cy="5223639"/>
          </a:xfrm>
          <a:prstGeom prst="rightBrac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Oval 11">
            <a:extLst>
              <a:ext uri="{FF2B5EF4-FFF2-40B4-BE49-F238E27FC236}">
                <a16:creationId xmlns:a16="http://schemas.microsoft.com/office/drawing/2014/main" id="{2298657D-D617-34F0-2EF9-C63D05CA40BB}"/>
              </a:ext>
            </a:extLst>
          </p:cNvPr>
          <p:cNvSpPr/>
          <p:nvPr/>
        </p:nvSpPr>
        <p:spPr>
          <a:xfrm>
            <a:off x="1581816" y="2566048"/>
            <a:ext cx="4079876" cy="1980874"/>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br>
              <a:rPr lang="ja-JP" altLang="en-US" dirty="0">
                <a:ea typeface="ＭＳ Ｐゴシック"/>
              </a:rPr>
            </a:br>
            <a:r>
              <a:rPr lang="ja-JP" altLang="en-US" sz="2000" b="1" dirty="0">
                <a:solidFill>
                  <a:srgbClr val="FF0000"/>
                </a:solidFill>
                <a:ea typeface="ＭＳ Ｐゴシック"/>
              </a:rPr>
              <a:t>記入に時間がかかる</a:t>
            </a:r>
            <a:endParaRPr lang="ja-JP" altLang="en-US" b="1" dirty="0">
              <a:solidFill>
                <a:srgbClr val="FF0000"/>
              </a:solidFill>
              <a:ea typeface="ＭＳ Ｐゴシック"/>
            </a:endParaRPr>
          </a:p>
        </p:txBody>
      </p:sp>
      <p:pic>
        <p:nvPicPr>
          <p:cNvPr id="13" name="Picture 12">
            <a:extLst>
              <a:ext uri="{FF2B5EF4-FFF2-40B4-BE49-F238E27FC236}">
                <a16:creationId xmlns:a16="http://schemas.microsoft.com/office/drawing/2014/main" id="{E8ADC795-67B2-03C2-173F-2C3F9B136E5C}"/>
              </a:ext>
            </a:extLst>
          </p:cNvPr>
          <p:cNvPicPr>
            <a:picLocks noChangeAspect="1"/>
          </p:cNvPicPr>
          <p:nvPr/>
        </p:nvPicPr>
        <p:blipFill>
          <a:blip r:embed="rId4"/>
          <a:stretch>
            <a:fillRect/>
          </a:stretch>
        </p:blipFill>
        <p:spPr>
          <a:xfrm>
            <a:off x="248964" y="4624714"/>
            <a:ext cx="6530866" cy="2101742"/>
          </a:xfrm>
          <a:prstGeom prst="rect">
            <a:avLst/>
          </a:prstGeom>
        </p:spPr>
      </p:pic>
      <p:sp>
        <p:nvSpPr>
          <p:cNvPr id="15" name="TextBox 14">
            <a:extLst>
              <a:ext uri="{FF2B5EF4-FFF2-40B4-BE49-F238E27FC236}">
                <a16:creationId xmlns:a16="http://schemas.microsoft.com/office/drawing/2014/main" id="{88CB810B-C567-1688-07F0-027E5EF962A0}"/>
              </a:ext>
            </a:extLst>
          </p:cNvPr>
          <p:cNvSpPr txBox="1"/>
          <p:nvPr/>
        </p:nvSpPr>
        <p:spPr>
          <a:xfrm>
            <a:off x="2410051" y="2936053"/>
            <a:ext cx="269019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b="1">
                <a:ea typeface="ＭＳ Ｐゴシック"/>
              </a:rPr>
              <a:t>ユーザー（社員）</a:t>
            </a:r>
            <a:endParaRPr lang="en-US" sz="2400" b="1">
              <a:ea typeface="ＭＳ Ｐゴシック"/>
            </a:endParaRPr>
          </a:p>
        </p:txBody>
      </p:sp>
      <p:sp>
        <p:nvSpPr>
          <p:cNvPr id="16" name="Oval 15">
            <a:extLst>
              <a:ext uri="{FF2B5EF4-FFF2-40B4-BE49-F238E27FC236}">
                <a16:creationId xmlns:a16="http://schemas.microsoft.com/office/drawing/2014/main" id="{2621B956-2A36-DA26-3E50-89E368D6E781}"/>
              </a:ext>
            </a:extLst>
          </p:cNvPr>
          <p:cNvSpPr/>
          <p:nvPr/>
        </p:nvSpPr>
        <p:spPr>
          <a:xfrm>
            <a:off x="6673444" y="2643840"/>
            <a:ext cx="4079876" cy="1980874"/>
          </a:xfrm>
          <a:prstGeom prst="ellipse">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br>
              <a:rPr lang="ja-JP" altLang="en-US" dirty="0">
                <a:ea typeface="ＭＳ Ｐゴシック"/>
              </a:rPr>
            </a:br>
            <a:r>
              <a:rPr lang="ja-JP" altLang="en-US" sz="2000" dirty="0">
                <a:solidFill>
                  <a:srgbClr val="FF0000"/>
                </a:solidFill>
                <a:ea typeface="ＭＳ Ｐゴシック"/>
              </a:rPr>
              <a:t>処理に時間がかかる</a:t>
            </a:r>
            <a:endParaRPr lang="ja-JP" altLang="en-US" dirty="0">
              <a:solidFill>
                <a:srgbClr val="FF0000"/>
              </a:solidFill>
              <a:ea typeface="ＭＳ Ｐゴシック"/>
            </a:endParaRPr>
          </a:p>
        </p:txBody>
      </p:sp>
      <p:sp>
        <p:nvSpPr>
          <p:cNvPr id="17" name="TextBox 16">
            <a:extLst>
              <a:ext uri="{FF2B5EF4-FFF2-40B4-BE49-F238E27FC236}">
                <a16:creationId xmlns:a16="http://schemas.microsoft.com/office/drawing/2014/main" id="{CC33F2DC-312C-8408-32A3-0650B54C6D40}"/>
              </a:ext>
            </a:extLst>
          </p:cNvPr>
          <p:cNvSpPr txBox="1"/>
          <p:nvPr/>
        </p:nvSpPr>
        <p:spPr>
          <a:xfrm>
            <a:off x="7494430" y="3001743"/>
            <a:ext cx="269019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b="1">
                <a:ea typeface="ＭＳ Ｐゴシック"/>
              </a:rPr>
              <a:t>管理者（総務）</a:t>
            </a:r>
            <a:endParaRPr lang="en-US" sz="2400" b="1">
              <a:ea typeface="ＭＳ Ｐゴシック"/>
            </a:endParaRPr>
          </a:p>
        </p:txBody>
      </p:sp>
    </p:spTree>
    <p:extLst>
      <p:ext uri="{BB962C8B-B14F-4D97-AF65-F5344CB8AC3E}">
        <p14:creationId xmlns:p14="http://schemas.microsoft.com/office/powerpoint/2010/main" val="4274565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202E80-E702-ADAE-8437-D1265EFAA8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5E8C91-82F6-7294-719D-379EE1C63732}"/>
              </a:ext>
            </a:extLst>
          </p:cNvPr>
          <p:cNvSpPr>
            <a:spLocks noGrp="1"/>
          </p:cNvSpPr>
          <p:nvPr>
            <p:ph type="title"/>
          </p:nvPr>
        </p:nvSpPr>
        <p:spPr>
          <a:xfrm>
            <a:off x="838200" y="365125"/>
            <a:ext cx="5155325" cy="1351838"/>
          </a:xfrm>
        </p:spPr>
        <p:txBody>
          <a:bodyPr>
            <a:normAutofit/>
          </a:bodyPr>
          <a:lstStyle/>
          <a:p>
            <a:r>
              <a:rPr lang="ja-JP" altLang="en-US">
                <a:ea typeface="ＭＳ Ｐゴシック"/>
              </a:rPr>
              <a:t>課題解決案</a:t>
            </a:r>
            <a:endParaRPr lang="ja-JP" altLang="en-US" dirty="0">
              <a:ea typeface="ＭＳ Ｐゴシック"/>
            </a:endParaRPr>
          </a:p>
        </p:txBody>
      </p:sp>
      <p:sp>
        <p:nvSpPr>
          <p:cNvPr id="3" name="Content Placeholder 2">
            <a:extLst>
              <a:ext uri="{FF2B5EF4-FFF2-40B4-BE49-F238E27FC236}">
                <a16:creationId xmlns:a16="http://schemas.microsoft.com/office/drawing/2014/main" id="{67A69AAF-45A3-0787-FF3B-EBC4DD8A047C}"/>
              </a:ext>
            </a:extLst>
          </p:cNvPr>
          <p:cNvSpPr>
            <a:spLocks noGrp="1"/>
          </p:cNvSpPr>
          <p:nvPr>
            <p:ph idx="1"/>
          </p:nvPr>
        </p:nvSpPr>
        <p:spPr>
          <a:xfrm>
            <a:off x="2432816" y="1615418"/>
            <a:ext cx="7316186" cy="554476"/>
          </a:xfrm>
          <a:ln>
            <a:noFill/>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t">
            <a:normAutofit fontScale="92500"/>
          </a:bodyPr>
          <a:lstStyle/>
          <a:p>
            <a:pPr marL="0" indent="0">
              <a:buNone/>
            </a:pPr>
            <a:r>
              <a:rPr lang="ja-JP" altLang="en-US" dirty="0">
                <a:solidFill>
                  <a:schemeClr val="accent2">
                    <a:lumMod val="60000"/>
                    <a:lumOff val="40000"/>
                  </a:schemeClr>
                </a:solidFill>
                <a:ea typeface="ＭＳ Ｐゴシック"/>
              </a:rPr>
              <a:t>勤務実績情報の提出・承認に時間がかかっている</a:t>
            </a:r>
            <a:endParaRPr lang="en-US" altLang="ja-JP" dirty="0">
              <a:solidFill>
                <a:schemeClr val="accent2">
                  <a:lumMod val="60000"/>
                  <a:lumOff val="40000"/>
                </a:schemeClr>
              </a:solidFill>
              <a:ea typeface="ＭＳ Ｐゴシック"/>
            </a:endParaRPr>
          </a:p>
          <a:p>
            <a:pPr marL="0" indent="0">
              <a:buNone/>
            </a:pPr>
            <a:endParaRPr lang="ja-JP" altLang="en-US" dirty="0">
              <a:ea typeface="ＭＳ Ｐゴシック" panose="020B0600070205080204" pitchFamily="34" charset="-128"/>
            </a:endParaRPr>
          </a:p>
          <a:p>
            <a:endParaRPr lang="ja-JP" altLang="en-US" dirty="0">
              <a:ea typeface="ＭＳ Ｐゴシック" panose="020B0600070205080204" pitchFamily="34" charset="-128"/>
            </a:endParaRPr>
          </a:p>
          <a:p>
            <a:pPr marL="0" indent="0">
              <a:buNone/>
            </a:pPr>
            <a:endParaRPr lang="ja-JP" altLang="en-US" dirty="0">
              <a:ea typeface="ＭＳ Ｐゴシック" panose="020B0600070205080204" pitchFamily="34" charset="-128"/>
            </a:endParaRPr>
          </a:p>
        </p:txBody>
      </p:sp>
      <p:sp>
        <p:nvSpPr>
          <p:cNvPr id="10" name="TextBox 9">
            <a:extLst>
              <a:ext uri="{FF2B5EF4-FFF2-40B4-BE49-F238E27FC236}">
                <a16:creationId xmlns:a16="http://schemas.microsoft.com/office/drawing/2014/main" id="{1FB02850-D0DA-0674-E5CC-0585741268A9}"/>
              </a:ext>
            </a:extLst>
          </p:cNvPr>
          <p:cNvSpPr txBox="1"/>
          <p:nvPr/>
        </p:nvSpPr>
        <p:spPr>
          <a:xfrm>
            <a:off x="6115629" y="680993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t>
            </a:r>
          </a:p>
        </p:txBody>
      </p:sp>
      <p:sp>
        <p:nvSpPr>
          <p:cNvPr id="9" name="Right Brace 8">
            <a:extLst>
              <a:ext uri="{FF2B5EF4-FFF2-40B4-BE49-F238E27FC236}">
                <a16:creationId xmlns:a16="http://schemas.microsoft.com/office/drawing/2014/main" id="{E3065A20-E78A-9FDD-7CE0-18853B7AFE24}"/>
              </a:ext>
            </a:extLst>
          </p:cNvPr>
          <p:cNvSpPr/>
          <p:nvPr/>
        </p:nvSpPr>
        <p:spPr>
          <a:xfrm rot="16200000">
            <a:off x="5688616" y="-261444"/>
            <a:ext cx="365656" cy="5223639"/>
          </a:xfrm>
          <a:prstGeom prst="rightBrace">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Oval 11">
            <a:extLst>
              <a:ext uri="{FF2B5EF4-FFF2-40B4-BE49-F238E27FC236}">
                <a16:creationId xmlns:a16="http://schemas.microsoft.com/office/drawing/2014/main" id="{389C63DA-A9E9-9CF7-7DD3-65BEF421568D}"/>
              </a:ext>
            </a:extLst>
          </p:cNvPr>
          <p:cNvSpPr/>
          <p:nvPr/>
        </p:nvSpPr>
        <p:spPr>
          <a:xfrm>
            <a:off x="1226935" y="2636236"/>
            <a:ext cx="4079876" cy="1790206"/>
          </a:xfrm>
          <a:prstGeom prst="ellipse">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br>
              <a:rPr lang="ja-JP" altLang="en-US" dirty="0">
                <a:ea typeface="ＭＳ Ｐゴシック"/>
              </a:rPr>
            </a:br>
            <a:r>
              <a:rPr lang="ja-JP" altLang="en-US" b="1" dirty="0">
                <a:solidFill>
                  <a:schemeClr val="accent2">
                    <a:lumMod val="60000"/>
                    <a:lumOff val="40000"/>
                  </a:schemeClr>
                </a:solidFill>
                <a:ea typeface="ＭＳ Ｐゴシック"/>
              </a:rPr>
              <a:t>記入に時間がかかる</a:t>
            </a:r>
          </a:p>
        </p:txBody>
      </p:sp>
      <p:sp>
        <p:nvSpPr>
          <p:cNvPr id="15" name="TextBox 14">
            <a:extLst>
              <a:ext uri="{FF2B5EF4-FFF2-40B4-BE49-F238E27FC236}">
                <a16:creationId xmlns:a16="http://schemas.microsoft.com/office/drawing/2014/main" id="{DF1BF81F-E02C-AD79-DDE4-ADA79A2F2925}"/>
              </a:ext>
            </a:extLst>
          </p:cNvPr>
          <p:cNvSpPr txBox="1"/>
          <p:nvPr/>
        </p:nvSpPr>
        <p:spPr>
          <a:xfrm>
            <a:off x="2047921" y="2981001"/>
            <a:ext cx="269019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b="1" dirty="0">
                <a:solidFill>
                  <a:schemeClr val="bg2">
                    <a:lumMod val="75000"/>
                  </a:schemeClr>
                </a:solidFill>
                <a:ea typeface="ＭＳ Ｐゴシック"/>
              </a:rPr>
              <a:t>ユーザー（社員）</a:t>
            </a:r>
            <a:endParaRPr lang="en-US" sz="2400" b="1" dirty="0">
              <a:solidFill>
                <a:schemeClr val="bg2">
                  <a:lumMod val="75000"/>
                </a:schemeClr>
              </a:solidFill>
              <a:ea typeface="ＭＳ Ｐゴシック"/>
            </a:endParaRPr>
          </a:p>
        </p:txBody>
      </p:sp>
      <p:sp>
        <p:nvSpPr>
          <p:cNvPr id="16" name="Oval 15">
            <a:extLst>
              <a:ext uri="{FF2B5EF4-FFF2-40B4-BE49-F238E27FC236}">
                <a16:creationId xmlns:a16="http://schemas.microsoft.com/office/drawing/2014/main" id="{03BE1FFB-1CE1-2918-CF99-5D8F0238BB90}"/>
              </a:ext>
            </a:extLst>
          </p:cNvPr>
          <p:cNvSpPr/>
          <p:nvPr/>
        </p:nvSpPr>
        <p:spPr>
          <a:xfrm>
            <a:off x="6311314" y="2688788"/>
            <a:ext cx="4079876" cy="1790206"/>
          </a:xfrm>
          <a:prstGeom prst="ellipse">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br>
              <a:rPr lang="ja-JP" altLang="en-US" dirty="0">
                <a:ea typeface="ＭＳ Ｐゴシック"/>
              </a:rPr>
            </a:br>
            <a:r>
              <a:rPr lang="ja-JP" altLang="en-US" b="1" dirty="0">
                <a:solidFill>
                  <a:schemeClr val="accent2">
                    <a:lumMod val="60000"/>
                    <a:lumOff val="40000"/>
                  </a:schemeClr>
                </a:solidFill>
                <a:ea typeface="ＭＳ Ｐゴシック"/>
              </a:rPr>
              <a:t>処理に時間がかかる</a:t>
            </a:r>
          </a:p>
        </p:txBody>
      </p:sp>
      <p:sp>
        <p:nvSpPr>
          <p:cNvPr id="17" name="TextBox 16">
            <a:extLst>
              <a:ext uri="{FF2B5EF4-FFF2-40B4-BE49-F238E27FC236}">
                <a16:creationId xmlns:a16="http://schemas.microsoft.com/office/drawing/2014/main" id="{D308A376-9EE3-0FCD-EF89-E3C712BBE538}"/>
              </a:ext>
            </a:extLst>
          </p:cNvPr>
          <p:cNvSpPr txBox="1"/>
          <p:nvPr/>
        </p:nvSpPr>
        <p:spPr>
          <a:xfrm>
            <a:off x="7132300" y="3046691"/>
            <a:ext cx="269019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b="1" dirty="0">
                <a:solidFill>
                  <a:schemeClr val="bg2">
                    <a:lumMod val="75000"/>
                  </a:schemeClr>
                </a:solidFill>
                <a:ea typeface="ＭＳ Ｐゴシック"/>
              </a:rPr>
              <a:t>管理者（総務）</a:t>
            </a:r>
            <a:endParaRPr lang="en-US" sz="2400" b="1" dirty="0">
              <a:solidFill>
                <a:schemeClr val="bg2">
                  <a:lumMod val="75000"/>
                </a:schemeClr>
              </a:solidFill>
              <a:ea typeface="ＭＳ Ｐゴシック"/>
            </a:endParaRPr>
          </a:p>
        </p:txBody>
      </p:sp>
      <p:sp>
        <p:nvSpPr>
          <p:cNvPr id="4" name="Arrow: Down 3">
            <a:extLst>
              <a:ext uri="{FF2B5EF4-FFF2-40B4-BE49-F238E27FC236}">
                <a16:creationId xmlns:a16="http://schemas.microsoft.com/office/drawing/2014/main" id="{1EBBDD6F-28E0-D384-8487-4A6065DADE98}"/>
              </a:ext>
            </a:extLst>
          </p:cNvPr>
          <p:cNvSpPr/>
          <p:nvPr/>
        </p:nvSpPr>
        <p:spPr>
          <a:xfrm>
            <a:off x="2882537" y="4547225"/>
            <a:ext cx="768672" cy="473029"/>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Arrow: Down 4">
            <a:extLst>
              <a:ext uri="{FF2B5EF4-FFF2-40B4-BE49-F238E27FC236}">
                <a16:creationId xmlns:a16="http://schemas.microsoft.com/office/drawing/2014/main" id="{553C0C02-E989-CD1B-8235-24F8EDD24A5B}"/>
              </a:ext>
            </a:extLst>
          </p:cNvPr>
          <p:cNvSpPr/>
          <p:nvPr/>
        </p:nvSpPr>
        <p:spPr>
          <a:xfrm>
            <a:off x="7966916" y="4600382"/>
            <a:ext cx="768672" cy="473029"/>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87EB5357-AFAD-5CAF-2B77-2506BB314408}"/>
              </a:ext>
            </a:extLst>
          </p:cNvPr>
          <p:cNvSpPr/>
          <p:nvPr/>
        </p:nvSpPr>
        <p:spPr>
          <a:xfrm>
            <a:off x="1226935" y="5141037"/>
            <a:ext cx="4079876" cy="1351838"/>
          </a:xfrm>
          <a:prstGeom prst="ellipse">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br>
              <a:rPr lang="ja-JP" altLang="en-US" dirty="0">
                <a:ea typeface="ＭＳ Ｐゴシック"/>
              </a:rPr>
            </a:br>
            <a:r>
              <a:rPr lang="ja-JP" altLang="en-US" b="1" dirty="0">
                <a:solidFill>
                  <a:srgbClr val="00B0F0"/>
                </a:solidFill>
                <a:ea typeface="ＭＳ Ｐゴシック"/>
              </a:rPr>
              <a:t>記入箇所を最小限に</a:t>
            </a:r>
            <a:br>
              <a:rPr lang="ja-JP" altLang="en-US" b="1" dirty="0">
                <a:ea typeface="ＭＳ Ｐゴシック"/>
              </a:rPr>
            </a:br>
            <a:r>
              <a:rPr lang="ja-JP" altLang="en-US" b="1" dirty="0">
                <a:solidFill>
                  <a:srgbClr val="00B0F0"/>
                </a:solidFill>
                <a:ea typeface="ＭＳ Ｐゴシック"/>
              </a:rPr>
              <a:t>＆</a:t>
            </a:r>
            <a:endParaRPr lang="en-US" altLang="ja-JP" b="1" dirty="0">
              <a:solidFill>
                <a:srgbClr val="000000"/>
              </a:solidFill>
              <a:ea typeface="ＭＳ Ｐゴシック"/>
            </a:endParaRPr>
          </a:p>
          <a:p>
            <a:pPr algn="ctr"/>
            <a:r>
              <a:rPr lang="ja-JP" altLang="en-US" b="1" dirty="0">
                <a:solidFill>
                  <a:srgbClr val="00B0F0"/>
                </a:solidFill>
                <a:ea typeface="ＭＳ Ｐゴシック"/>
              </a:rPr>
              <a:t>申請ボタンワンクリック操作</a:t>
            </a:r>
            <a:endParaRPr lang="en-US" b="1" dirty="0"/>
          </a:p>
        </p:txBody>
      </p:sp>
      <p:sp>
        <p:nvSpPr>
          <p:cNvPr id="7" name="Oval 6">
            <a:extLst>
              <a:ext uri="{FF2B5EF4-FFF2-40B4-BE49-F238E27FC236}">
                <a16:creationId xmlns:a16="http://schemas.microsoft.com/office/drawing/2014/main" id="{24C76382-AE45-D2DD-0AAD-457DEA7F6FEF}"/>
              </a:ext>
            </a:extLst>
          </p:cNvPr>
          <p:cNvSpPr/>
          <p:nvPr/>
        </p:nvSpPr>
        <p:spPr>
          <a:xfrm>
            <a:off x="6311313" y="5141037"/>
            <a:ext cx="4273559" cy="1351838"/>
          </a:xfrm>
          <a:prstGeom prst="ellipse">
            <a:avLst/>
          </a:prstGeom>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br>
              <a:rPr lang="ja-JP" altLang="en-US" dirty="0">
                <a:solidFill>
                  <a:srgbClr val="00B0F0"/>
                </a:solidFill>
                <a:ea typeface="ＭＳ Ｐゴシック"/>
              </a:rPr>
            </a:br>
            <a:r>
              <a:rPr lang="ja-JP" altLang="en-US" b="1" dirty="0">
                <a:solidFill>
                  <a:srgbClr val="00B0F0"/>
                </a:solidFill>
                <a:ea typeface="ＭＳ Ｐゴシック"/>
              </a:rPr>
              <a:t>多数の実績申請を一括処理</a:t>
            </a:r>
            <a:endParaRPr lang="ja-JP" b="1" dirty="0">
              <a:solidFill>
                <a:srgbClr val="00B0F0"/>
              </a:solidFill>
              <a:ea typeface="ＭＳ Ｐゴシック"/>
            </a:endParaRPr>
          </a:p>
        </p:txBody>
      </p:sp>
    </p:spTree>
    <p:extLst>
      <p:ext uri="{BB962C8B-B14F-4D97-AF65-F5344CB8AC3E}">
        <p14:creationId xmlns:p14="http://schemas.microsoft.com/office/powerpoint/2010/main" val="2502610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6DBEB1-0040-07AF-3F72-751066B07E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A953BE-67B6-F994-631C-317D1ED66107}"/>
              </a:ext>
            </a:extLst>
          </p:cNvPr>
          <p:cNvSpPr>
            <a:spLocks noGrp="1"/>
          </p:cNvSpPr>
          <p:nvPr>
            <p:ph type="title"/>
          </p:nvPr>
        </p:nvSpPr>
        <p:spPr>
          <a:xfrm>
            <a:off x="838200" y="365125"/>
            <a:ext cx="5155325" cy="1351838"/>
          </a:xfrm>
        </p:spPr>
        <p:txBody>
          <a:bodyPr>
            <a:normAutofit/>
          </a:bodyPr>
          <a:lstStyle/>
          <a:p>
            <a:r>
              <a:rPr lang="en-US" altLang="ja-JP" dirty="0">
                <a:ea typeface="ＭＳ Ｐゴシック"/>
              </a:rPr>
              <a:t>TOP</a:t>
            </a:r>
            <a:r>
              <a:rPr lang="ja-JP" altLang="en-US" dirty="0">
                <a:ea typeface="ＭＳ Ｐゴシック"/>
              </a:rPr>
              <a:t>画面</a:t>
            </a:r>
          </a:p>
        </p:txBody>
      </p:sp>
      <p:sp>
        <p:nvSpPr>
          <p:cNvPr id="3" name="Content Placeholder 2">
            <a:extLst>
              <a:ext uri="{FF2B5EF4-FFF2-40B4-BE49-F238E27FC236}">
                <a16:creationId xmlns:a16="http://schemas.microsoft.com/office/drawing/2014/main" id="{859BF1AF-1D48-CA7E-8E56-7E7767FD86E8}"/>
              </a:ext>
            </a:extLst>
          </p:cNvPr>
          <p:cNvSpPr>
            <a:spLocks noGrp="1"/>
          </p:cNvSpPr>
          <p:nvPr>
            <p:ph idx="1"/>
          </p:nvPr>
        </p:nvSpPr>
        <p:spPr>
          <a:xfrm>
            <a:off x="2047076" y="1741003"/>
            <a:ext cx="2250020" cy="554476"/>
          </a:xfrm>
          <a:ln>
            <a:noFill/>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t">
            <a:normAutofit/>
          </a:bodyPr>
          <a:lstStyle/>
          <a:p>
            <a:pPr marL="0" indent="0">
              <a:buNone/>
            </a:pPr>
            <a:r>
              <a:rPr lang="ja-JP" altLang="en-US" dirty="0">
                <a:solidFill>
                  <a:schemeClr val="tx1"/>
                </a:solidFill>
                <a:ea typeface="ＭＳ Ｐゴシック"/>
              </a:rPr>
              <a:t>ユーザー</a:t>
            </a:r>
            <a:endParaRPr lang="ja-JP" altLang="en-US" dirty="0">
              <a:solidFill>
                <a:schemeClr val="tx1"/>
              </a:solidFill>
              <a:ea typeface="ＭＳ Ｐゴシック" panose="020B0600070205080204" pitchFamily="34" charset="-128"/>
            </a:endParaRPr>
          </a:p>
          <a:p>
            <a:endParaRPr lang="ja-JP" altLang="en-US" dirty="0">
              <a:ea typeface="ＭＳ Ｐゴシック" panose="020B0600070205080204" pitchFamily="34" charset="-128"/>
            </a:endParaRPr>
          </a:p>
          <a:p>
            <a:pPr marL="0" indent="0">
              <a:buNone/>
            </a:pPr>
            <a:endParaRPr lang="ja-JP" altLang="en-US" dirty="0">
              <a:ea typeface="ＭＳ Ｐゴシック" panose="020B0600070205080204" pitchFamily="34" charset="-128"/>
            </a:endParaRPr>
          </a:p>
        </p:txBody>
      </p:sp>
      <p:sp>
        <p:nvSpPr>
          <p:cNvPr id="10" name="TextBox 9">
            <a:extLst>
              <a:ext uri="{FF2B5EF4-FFF2-40B4-BE49-F238E27FC236}">
                <a16:creationId xmlns:a16="http://schemas.microsoft.com/office/drawing/2014/main" id="{C31DFFFC-7A03-FC84-D0AC-A932FD213018}"/>
              </a:ext>
            </a:extLst>
          </p:cNvPr>
          <p:cNvSpPr txBox="1"/>
          <p:nvPr/>
        </p:nvSpPr>
        <p:spPr>
          <a:xfrm>
            <a:off x="6115629" y="680993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a:t>
            </a:r>
          </a:p>
        </p:txBody>
      </p:sp>
      <p:sp>
        <p:nvSpPr>
          <p:cNvPr id="8" name="Content Placeholder 2">
            <a:extLst>
              <a:ext uri="{FF2B5EF4-FFF2-40B4-BE49-F238E27FC236}">
                <a16:creationId xmlns:a16="http://schemas.microsoft.com/office/drawing/2014/main" id="{C139EE82-2984-67BF-6ABA-8E0B1384DACB}"/>
              </a:ext>
            </a:extLst>
          </p:cNvPr>
          <p:cNvSpPr txBox="1">
            <a:spLocks/>
          </p:cNvSpPr>
          <p:nvPr/>
        </p:nvSpPr>
        <p:spPr>
          <a:xfrm>
            <a:off x="7894906" y="1741003"/>
            <a:ext cx="2250020" cy="554476"/>
          </a:xfrm>
          <a:prstGeom prst="rect">
            <a:avLst/>
          </a:prstGeom>
          <a:ln w="19050" cap="flat" cmpd="sng" algn="ctr">
            <a:noFill/>
            <a:prstDash val="solid"/>
            <a:miter lim="800000"/>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dk1"/>
                </a:solidFill>
                <a:latin typeface="+mn-lt"/>
                <a:ea typeface="+mn-ea"/>
                <a:cs typeface="+mn-cs"/>
              </a:defRPr>
            </a:lvl9pPr>
          </a:lstStyle>
          <a:p>
            <a:pPr marL="0" indent="0">
              <a:buFont typeface="Arial" panose="020B0604020202020204" pitchFamily="34" charset="0"/>
              <a:buNone/>
            </a:pPr>
            <a:r>
              <a:rPr lang="ja-JP" altLang="en-US" dirty="0">
                <a:solidFill>
                  <a:schemeClr val="tx1"/>
                </a:solidFill>
                <a:ea typeface="ＭＳ Ｐゴシック"/>
              </a:rPr>
              <a:t>管理者</a:t>
            </a:r>
            <a:endParaRPr lang="ja-JP" altLang="en-US" dirty="0">
              <a:solidFill>
                <a:schemeClr val="tx1"/>
              </a:solidFill>
              <a:ea typeface="ＭＳ Ｐゴシック" panose="020B0600070205080204" pitchFamily="34" charset="-128"/>
            </a:endParaRPr>
          </a:p>
          <a:p>
            <a:endParaRPr lang="ja-JP" altLang="en-US" dirty="0">
              <a:ea typeface="ＭＳ Ｐゴシック" panose="020B0600070205080204" pitchFamily="34" charset="-128"/>
            </a:endParaRPr>
          </a:p>
          <a:p>
            <a:pPr marL="0" indent="0">
              <a:buFont typeface="Arial" panose="020B0604020202020204" pitchFamily="34" charset="0"/>
              <a:buNone/>
            </a:pPr>
            <a:endParaRPr lang="ja-JP" altLang="en-US" dirty="0">
              <a:ea typeface="ＭＳ Ｐゴシック" panose="020B0600070205080204" pitchFamily="34" charset="-128"/>
            </a:endParaRPr>
          </a:p>
        </p:txBody>
      </p:sp>
      <p:sp>
        <p:nvSpPr>
          <p:cNvPr id="11" name="正方形/長方形 10">
            <a:extLst>
              <a:ext uri="{FF2B5EF4-FFF2-40B4-BE49-F238E27FC236}">
                <a16:creationId xmlns:a16="http://schemas.microsoft.com/office/drawing/2014/main" id="{6915B55F-3152-C025-CDF6-2A0ADC9EF3FD}"/>
              </a:ext>
            </a:extLst>
          </p:cNvPr>
          <p:cNvSpPr/>
          <p:nvPr/>
        </p:nvSpPr>
        <p:spPr>
          <a:xfrm>
            <a:off x="1155032" y="2779295"/>
            <a:ext cx="3633536" cy="33688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278434AA-E031-952F-615B-59E11174A7FE}"/>
              </a:ext>
            </a:extLst>
          </p:cNvPr>
          <p:cNvSpPr/>
          <p:nvPr/>
        </p:nvSpPr>
        <p:spPr>
          <a:xfrm>
            <a:off x="6795471" y="2779295"/>
            <a:ext cx="3633536" cy="33688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1A55B89E-BF64-AD6B-1210-EC1A29F48E5F}"/>
              </a:ext>
            </a:extLst>
          </p:cNvPr>
          <p:cNvSpPr/>
          <p:nvPr/>
        </p:nvSpPr>
        <p:spPr>
          <a:xfrm>
            <a:off x="1878634" y="4331368"/>
            <a:ext cx="2055692" cy="372979"/>
          </a:xfrm>
          <a:prstGeom prst="rect">
            <a:avLst/>
          </a:prstGeom>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4A0A504D-A858-8DA4-4A69-432EE0A6EF7E}"/>
              </a:ext>
            </a:extLst>
          </p:cNvPr>
          <p:cNvSpPr/>
          <p:nvPr/>
        </p:nvSpPr>
        <p:spPr>
          <a:xfrm>
            <a:off x="7681557" y="4315326"/>
            <a:ext cx="2055692" cy="372979"/>
          </a:xfrm>
          <a:prstGeom prst="rect">
            <a:avLst/>
          </a:prstGeom>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27178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221028-04F8-63D6-9BA3-FA4654B48E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EFF897-350B-7B25-F5E1-2CD65256E788}"/>
              </a:ext>
            </a:extLst>
          </p:cNvPr>
          <p:cNvSpPr>
            <a:spLocks noGrp="1"/>
          </p:cNvSpPr>
          <p:nvPr>
            <p:ph type="title"/>
          </p:nvPr>
        </p:nvSpPr>
        <p:spPr>
          <a:xfrm>
            <a:off x="295031" y="-131217"/>
            <a:ext cx="5695507" cy="1378725"/>
          </a:xfrm>
        </p:spPr>
        <p:txBody>
          <a:bodyPr>
            <a:normAutofit/>
          </a:bodyPr>
          <a:lstStyle/>
          <a:p>
            <a:r>
              <a:rPr lang="ja-JP" altLang="en-US" sz="3200" dirty="0">
                <a:ea typeface="ＭＳ Ｐゴシック"/>
              </a:rPr>
              <a:t>画面フロー</a:t>
            </a:r>
          </a:p>
        </p:txBody>
      </p:sp>
      <p:pic>
        <p:nvPicPr>
          <p:cNvPr id="4" name="図 3">
            <a:extLst>
              <a:ext uri="{FF2B5EF4-FFF2-40B4-BE49-F238E27FC236}">
                <a16:creationId xmlns:a16="http://schemas.microsoft.com/office/drawing/2014/main" id="{3B82CF63-B568-CAA1-36E4-60B2E4B7FF1A}"/>
              </a:ext>
            </a:extLst>
          </p:cNvPr>
          <p:cNvPicPr>
            <a:picLocks noChangeAspect="1"/>
          </p:cNvPicPr>
          <p:nvPr/>
        </p:nvPicPr>
        <p:blipFill>
          <a:blip r:embed="rId3"/>
          <a:stretch>
            <a:fillRect/>
          </a:stretch>
        </p:blipFill>
        <p:spPr>
          <a:xfrm>
            <a:off x="399118" y="1704397"/>
            <a:ext cx="11393763" cy="3619893"/>
          </a:xfrm>
          <a:prstGeom prst="rect">
            <a:avLst/>
          </a:prstGeom>
        </p:spPr>
      </p:pic>
      <p:sp>
        <p:nvSpPr>
          <p:cNvPr id="5" name="四角形: 角を丸くする 4">
            <a:extLst>
              <a:ext uri="{FF2B5EF4-FFF2-40B4-BE49-F238E27FC236}">
                <a16:creationId xmlns:a16="http://schemas.microsoft.com/office/drawing/2014/main" id="{9954AA6B-9D18-D6F8-FEA5-A3F5D8CF8D82}"/>
              </a:ext>
            </a:extLst>
          </p:cNvPr>
          <p:cNvSpPr/>
          <p:nvPr/>
        </p:nvSpPr>
        <p:spPr>
          <a:xfrm>
            <a:off x="134112" y="1377696"/>
            <a:ext cx="1719072" cy="877824"/>
          </a:xfrm>
          <a:prstGeom prst="round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17564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91026-5DE9-F44F-71D8-4D335C8E80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B118E4-5EE6-8D23-B717-97A36FF790CE}"/>
              </a:ext>
            </a:extLst>
          </p:cNvPr>
          <p:cNvSpPr>
            <a:spLocks noGrp="1"/>
          </p:cNvSpPr>
          <p:nvPr>
            <p:ph type="title"/>
          </p:nvPr>
        </p:nvSpPr>
        <p:spPr>
          <a:xfrm>
            <a:off x="2305448" y="2741846"/>
            <a:ext cx="7580968" cy="1378725"/>
          </a:xfrm>
        </p:spPr>
        <p:txBody>
          <a:bodyPr>
            <a:normAutofit/>
          </a:bodyPr>
          <a:lstStyle/>
          <a:p>
            <a:r>
              <a:rPr lang="ja-JP" altLang="en-US" sz="4000">
                <a:solidFill>
                  <a:srgbClr val="FF0000"/>
                </a:solidFill>
                <a:ea typeface="ＭＳ Ｐゴシック"/>
              </a:rPr>
              <a:t>実績管理アプリケーションのデモ</a:t>
            </a:r>
          </a:p>
        </p:txBody>
      </p:sp>
    </p:spTree>
    <p:extLst>
      <p:ext uri="{BB962C8B-B14F-4D97-AF65-F5344CB8AC3E}">
        <p14:creationId xmlns:p14="http://schemas.microsoft.com/office/powerpoint/2010/main" val="126163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四角形: 角を丸くする 12">
            <a:extLst>
              <a:ext uri="{FF2B5EF4-FFF2-40B4-BE49-F238E27FC236}">
                <a16:creationId xmlns:a16="http://schemas.microsoft.com/office/drawing/2014/main" id="{E694CA64-1252-FB02-3B2C-D2513A23D00F}"/>
              </a:ext>
            </a:extLst>
          </p:cNvPr>
          <p:cNvSpPr/>
          <p:nvPr/>
        </p:nvSpPr>
        <p:spPr>
          <a:xfrm>
            <a:off x="2383448" y="4509592"/>
            <a:ext cx="7062536" cy="213214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04E0E19B-418C-62AF-70BB-4A3BCFF45511}"/>
              </a:ext>
            </a:extLst>
          </p:cNvPr>
          <p:cNvSpPr/>
          <p:nvPr/>
        </p:nvSpPr>
        <p:spPr>
          <a:xfrm>
            <a:off x="685050" y="1701209"/>
            <a:ext cx="10559142" cy="2394898"/>
          </a:xfrm>
          <a:prstGeom prst="roundRect">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a:extLst>
              <a:ext uri="{FF2B5EF4-FFF2-40B4-BE49-F238E27FC236}">
                <a16:creationId xmlns:a16="http://schemas.microsoft.com/office/drawing/2014/main" id="{3B2EF9BF-03F5-883B-330D-1AC7395D05C5}"/>
              </a:ext>
            </a:extLst>
          </p:cNvPr>
          <p:cNvSpPr>
            <a:spLocks noGrp="1"/>
          </p:cNvSpPr>
          <p:nvPr>
            <p:ph type="title"/>
          </p:nvPr>
        </p:nvSpPr>
        <p:spPr>
          <a:xfrm>
            <a:off x="838200" y="365125"/>
            <a:ext cx="8297839" cy="1336936"/>
          </a:xfrm>
        </p:spPr>
        <p:txBody>
          <a:bodyPr>
            <a:normAutofit/>
          </a:bodyPr>
          <a:lstStyle/>
          <a:p>
            <a:r>
              <a:rPr lang="ja-JP" altLang="en-US" sz="4000" dirty="0">
                <a:ea typeface="ＭＳ Ｐゴシック"/>
              </a:rPr>
              <a:t>本勤怠管理アプリケーションのまとめ</a:t>
            </a:r>
          </a:p>
        </p:txBody>
      </p:sp>
      <p:sp>
        <p:nvSpPr>
          <p:cNvPr id="4" name="正方形/長方形 3">
            <a:extLst>
              <a:ext uri="{FF2B5EF4-FFF2-40B4-BE49-F238E27FC236}">
                <a16:creationId xmlns:a16="http://schemas.microsoft.com/office/drawing/2014/main" id="{4B10535D-F48F-6F63-110D-119ED23ECEF2}"/>
              </a:ext>
            </a:extLst>
          </p:cNvPr>
          <p:cNvSpPr/>
          <p:nvPr/>
        </p:nvSpPr>
        <p:spPr>
          <a:xfrm>
            <a:off x="2851011" y="5290007"/>
            <a:ext cx="2363190" cy="1175657"/>
          </a:xfrm>
          <a:prstGeom prst="rect">
            <a:avLst/>
          </a:prstGeom>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kumimoji="1" lang="ja-JP" altLang="en-US">
                <a:ea typeface="ＭＳ Ｐゴシック"/>
              </a:rPr>
              <a:t>入力ミスの</a:t>
            </a:r>
            <a:r>
              <a:rPr lang="ja-JP" altLang="en-US">
                <a:ea typeface="ＭＳ Ｐゴシック"/>
              </a:rPr>
              <a:t>徹底</a:t>
            </a:r>
            <a:r>
              <a:rPr kumimoji="1" lang="ja-JP" altLang="en-US">
                <a:ea typeface="ＭＳ Ｐゴシック"/>
              </a:rPr>
              <a:t>防止</a:t>
            </a:r>
          </a:p>
        </p:txBody>
      </p:sp>
      <p:sp>
        <p:nvSpPr>
          <p:cNvPr id="5" name="正方形/長方形 4">
            <a:extLst>
              <a:ext uri="{FF2B5EF4-FFF2-40B4-BE49-F238E27FC236}">
                <a16:creationId xmlns:a16="http://schemas.microsoft.com/office/drawing/2014/main" id="{68F24557-4FB3-E851-FE7F-3FE050BFF262}"/>
              </a:ext>
            </a:extLst>
          </p:cNvPr>
          <p:cNvSpPr/>
          <p:nvPr/>
        </p:nvSpPr>
        <p:spPr>
          <a:xfrm>
            <a:off x="5965115" y="5290007"/>
            <a:ext cx="3047289" cy="1175657"/>
          </a:xfrm>
          <a:prstGeom prst="rect">
            <a:avLst/>
          </a:prstGeom>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kumimoji="1" lang="ja-JP" altLang="en-US">
                <a:ea typeface="ＭＳ Ｐゴシック"/>
              </a:rPr>
              <a:t>実績編集は管理者のみ</a:t>
            </a:r>
            <a:r>
              <a:rPr lang="ja-JP" altLang="en-US">
                <a:ea typeface="ＭＳ Ｐゴシック"/>
              </a:rPr>
              <a:t>許可</a:t>
            </a:r>
            <a:endParaRPr kumimoji="1" lang="ja-JP" altLang="en-US" dirty="0"/>
          </a:p>
        </p:txBody>
      </p:sp>
      <p:sp>
        <p:nvSpPr>
          <p:cNvPr id="6" name="正方形/長方形 5">
            <a:extLst>
              <a:ext uri="{FF2B5EF4-FFF2-40B4-BE49-F238E27FC236}">
                <a16:creationId xmlns:a16="http://schemas.microsoft.com/office/drawing/2014/main" id="{BD109D4A-D62E-ADF6-04CD-74007F176110}"/>
              </a:ext>
            </a:extLst>
          </p:cNvPr>
          <p:cNvSpPr/>
          <p:nvPr/>
        </p:nvSpPr>
        <p:spPr>
          <a:xfrm>
            <a:off x="1283192" y="2691993"/>
            <a:ext cx="2363190" cy="1175657"/>
          </a:xfrm>
          <a:prstGeom prst="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ja-JP" altLang="en-US">
                <a:ea typeface="ＭＳ Ｐゴシック"/>
              </a:rPr>
              <a:t>ユーザーは</a:t>
            </a:r>
            <a:br>
              <a:rPr lang="en-US" altLang="ja-JP" dirty="0"/>
            </a:br>
            <a:r>
              <a:rPr lang="ja-JP" altLang="en-US">
                <a:ea typeface="ＭＳ Ｐゴシック"/>
              </a:rPr>
              <a:t>簡単な申請操作</a:t>
            </a:r>
          </a:p>
        </p:txBody>
      </p:sp>
      <p:sp>
        <p:nvSpPr>
          <p:cNvPr id="7" name="正方形/長方形 6">
            <a:extLst>
              <a:ext uri="{FF2B5EF4-FFF2-40B4-BE49-F238E27FC236}">
                <a16:creationId xmlns:a16="http://schemas.microsoft.com/office/drawing/2014/main" id="{48B40AB4-DD25-293B-FF3E-0B3A0F29A7FA}"/>
              </a:ext>
            </a:extLst>
          </p:cNvPr>
          <p:cNvSpPr/>
          <p:nvPr/>
        </p:nvSpPr>
        <p:spPr>
          <a:xfrm>
            <a:off x="4383327" y="2716199"/>
            <a:ext cx="2810807" cy="1175657"/>
          </a:xfrm>
          <a:prstGeom prst="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dirty="0"/>
              <a:t>管理者は</a:t>
            </a:r>
            <a:br>
              <a:rPr kumimoji="1" lang="en-US" altLang="ja-JP" dirty="0"/>
            </a:br>
            <a:r>
              <a:rPr lang="ja-JP" altLang="en-US" dirty="0"/>
              <a:t>一括処理が可能</a:t>
            </a:r>
            <a:endParaRPr kumimoji="1" lang="ja-JP" altLang="en-US" dirty="0"/>
          </a:p>
        </p:txBody>
      </p:sp>
      <p:sp>
        <p:nvSpPr>
          <p:cNvPr id="10" name="正方形/長方形 9">
            <a:extLst>
              <a:ext uri="{FF2B5EF4-FFF2-40B4-BE49-F238E27FC236}">
                <a16:creationId xmlns:a16="http://schemas.microsoft.com/office/drawing/2014/main" id="{55B8887B-66B8-817F-815E-4D5B519609EB}"/>
              </a:ext>
            </a:extLst>
          </p:cNvPr>
          <p:cNvSpPr/>
          <p:nvPr/>
        </p:nvSpPr>
        <p:spPr>
          <a:xfrm>
            <a:off x="7823370" y="2691991"/>
            <a:ext cx="2929819" cy="1175657"/>
          </a:xfrm>
          <a:prstGeom prst="rect">
            <a:avLst/>
          </a:prstGeom>
          <a:ln>
            <a:solidFill>
              <a:srgbClr val="0070C0"/>
            </a:solidFill>
          </a:ln>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kumimoji="1" lang="ja-JP" altLang="en-US">
                <a:ea typeface="ＭＳ Ｐゴシック"/>
              </a:rPr>
              <a:t>勤務実績データ</a:t>
            </a:r>
            <a:r>
              <a:rPr lang="ja-JP" altLang="en-US">
                <a:ea typeface="ＭＳ Ｐゴシック"/>
              </a:rPr>
              <a:t>の</a:t>
            </a:r>
            <a:r>
              <a:rPr kumimoji="1" lang="ja-JP" altLang="en-US">
                <a:ea typeface="ＭＳ Ｐゴシック"/>
              </a:rPr>
              <a:t>自動算出</a:t>
            </a:r>
            <a:endParaRPr lang="ja-JP">
              <a:ea typeface="ＭＳ Ｐゴシック"/>
            </a:endParaRPr>
          </a:p>
        </p:txBody>
      </p:sp>
      <p:sp>
        <p:nvSpPr>
          <p:cNvPr id="3" name="TextBox 2">
            <a:extLst>
              <a:ext uri="{FF2B5EF4-FFF2-40B4-BE49-F238E27FC236}">
                <a16:creationId xmlns:a16="http://schemas.microsoft.com/office/drawing/2014/main" id="{30830280-8C83-9149-E879-1F21217A8125}"/>
              </a:ext>
            </a:extLst>
          </p:cNvPr>
          <p:cNvSpPr txBox="1"/>
          <p:nvPr/>
        </p:nvSpPr>
        <p:spPr>
          <a:xfrm>
            <a:off x="4917874" y="4675941"/>
            <a:ext cx="28971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b="1">
                <a:ea typeface="ＭＳ Ｐゴシック"/>
              </a:rPr>
              <a:t>安心設計</a:t>
            </a:r>
            <a:endParaRPr lang="en-US" sz="2400" b="1"/>
          </a:p>
        </p:txBody>
      </p:sp>
      <p:sp>
        <p:nvSpPr>
          <p:cNvPr id="9" name="TextBox 8">
            <a:extLst>
              <a:ext uri="{FF2B5EF4-FFF2-40B4-BE49-F238E27FC236}">
                <a16:creationId xmlns:a16="http://schemas.microsoft.com/office/drawing/2014/main" id="{836CF040-4741-D428-5F3E-D77FAF07D050}"/>
              </a:ext>
            </a:extLst>
          </p:cNvPr>
          <p:cNvSpPr txBox="1"/>
          <p:nvPr/>
        </p:nvSpPr>
        <p:spPr>
          <a:xfrm>
            <a:off x="3958805" y="1956389"/>
            <a:ext cx="400073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b="1">
                <a:ea typeface="ＭＳ Ｐゴシック"/>
              </a:rPr>
              <a:t>御社の課題を解決する設計</a:t>
            </a:r>
            <a:endParaRPr lang="ja-JP" altLang="en-US" sz="2400" b="1" dirty="0">
              <a:ea typeface="ＭＳ Ｐゴシック"/>
            </a:endParaRPr>
          </a:p>
        </p:txBody>
      </p:sp>
      <p:sp>
        <p:nvSpPr>
          <p:cNvPr id="11" name="Multiplication Sign 10">
            <a:extLst>
              <a:ext uri="{FF2B5EF4-FFF2-40B4-BE49-F238E27FC236}">
                <a16:creationId xmlns:a16="http://schemas.microsoft.com/office/drawing/2014/main" id="{28E0000F-C9A8-28C8-3A25-E6E6A0B350F0}"/>
              </a:ext>
            </a:extLst>
          </p:cNvPr>
          <p:cNvSpPr/>
          <p:nvPr/>
        </p:nvSpPr>
        <p:spPr>
          <a:xfrm>
            <a:off x="5215966" y="3807787"/>
            <a:ext cx="1000259" cy="871654"/>
          </a:xfrm>
          <a:prstGeom prst="mathMultiply">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7368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783AB2-5492-C7B2-143B-7B136ECF79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5308EB-26E2-49FA-217C-1B1A62850B9B}"/>
              </a:ext>
            </a:extLst>
          </p:cNvPr>
          <p:cNvSpPr>
            <a:spLocks noGrp="1"/>
          </p:cNvSpPr>
          <p:nvPr>
            <p:ph type="title"/>
          </p:nvPr>
        </p:nvSpPr>
        <p:spPr/>
        <p:txBody>
          <a:bodyPr>
            <a:normAutofit/>
          </a:bodyPr>
          <a:lstStyle/>
          <a:p>
            <a:r>
              <a:rPr lang="ja-JP" altLang="en-US" sz="3600">
                <a:ea typeface="ＭＳ Ｐゴシック"/>
              </a:rPr>
              <a:t>本</a:t>
            </a:r>
            <a:r>
              <a:rPr lang="ja-JP" sz="3600">
                <a:ea typeface="ＭＳ Ｐゴシック"/>
              </a:rPr>
              <a:t>勤怠管理アプリケーションの</a:t>
            </a:r>
            <a:r>
              <a:rPr lang="ja-JP" altLang="en-US" sz="3600">
                <a:ea typeface="ＭＳ Ｐゴシック"/>
              </a:rPr>
              <a:t>まとめ</a:t>
            </a:r>
            <a:endParaRPr lang="en-US" altLang="ja-JP"/>
          </a:p>
        </p:txBody>
      </p:sp>
      <p:sp>
        <p:nvSpPr>
          <p:cNvPr id="10" name="四角形: 角を丸くする 7">
            <a:extLst>
              <a:ext uri="{FF2B5EF4-FFF2-40B4-BE49-F238E27FC236}">
                <a16:creationId xmlns:a16="http://schemas.microsoft.com/office/drawing/2014/main" id="{F46103EA-4D4B-95FE-03C0-61980E49F75F}"/>
              </a:ext>
            </a:extLst>
          </p:cNvPr>
          <p:cNvSpPr/>
          <p:nvPr/>
        </p:nvSpPr>
        <p:spPr>
          <a:xfrm>
            <a:off x="411879" y="2247548"/>
            <a:ext cx="2148388" cy="1172823"/>
          </a:xfrm>
          <a:prstGeom prst="roundRect">
            <a:avLst/>
          </a:prstGeom>
          <a:solidFill>
            <a:schemeClr val="bg1"/>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ja-JP" altLang="en-US">
                <a:solidFill>
                  <a:schemeClr val="tx1"/>
                </a:solidFill>
                <a:ea typeface="ＭＳ Ｐゴシック"/>
              </a:rPr>
              <a:t>御社の課題を解決する設計</a:t>
            </a:r>
            <a:endParaRPr lang="ja-JP" altLang="en-US" dirty="0">
              <a:solidFill>
                <a:schemeClr val="tx1"/>
              </a:solidFill>
              <a:ea typeface="ＭＳ Ｐゴシック"/>
            </a:endParaRPr>
          </a:p>
        </p:txBody>
      </p:sp>
      <p:sp>
        <p:nvSpPr>
          <p:cNvPr id="12" name="Multiplication Sign 11">
            <a:extLst>
              <a:ext uri="{FF2B5EF4-FFF2-40B4-BE49-F238E27FC236}">
                <a16:creationId xmlns:a16="http://schemas.microsoft.com/office/drawing/2014/main" id="{8EEB0291-F35D-5EBE-92F8-8D8915986B62}"/>
              </a:ext>
            </a:extLst>
          </p:cNvPr>
          <p:cNvSpPr/>
          <p:nvPr/>
        </p:nvSpPr>
        <p:spPr>
          <a:xfrm>
            <a:off x="2674894" y="2398806"/>
            <a:ext cx="1000259" cy="871654"/>
          </a:xfrm>
          <a:prstGeom prst="mathMultiply">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四角形: 角を丸くする 12">
            <a:extLst>
              <a:ext uri="{FF2B5EF4-FFF2-40B4-BE49-F238E27FC236}">
                <a16:creationId xmlns:a16="http://schemas.microsoft.com/office/drawing/2014/main" id="{082D1E92-D994-0BC8-D0C0-A8540327D2FB}"/>
              </a:ext>
            </a:extLst>
          </p:cNvPr>
          <p:cNvSpPr/>
          <p:nvPr/>
        </p:nvSpPr>
        <p:spPr>
          <a:xfrm>
            <a:off x="3720541" y="2252347"/>
            <a:ext cx="1627896" cy="1183235"/>
          </a:xfrm>
          <a:prstGeom prst="roundRect">
            <a:avLst/>
          </a:prstGeom>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ja-JP" altLang="en-US">
                <a:ea typeface="ＭＳ Ｐゴシック"/>
              </a:rPr>
              <a:t>安心設計</a:t>
            </a:r>
            <a:endParaRPr lang="ja-JP" altLang="en-US" dirty="0">
              <a:ea typeface="ＭＳ Ｐゴシック"/>
            </a:endParaRPr>
          </a:p>
        </p:txBody>
      </p:sp>
      <p:sp>
        <p:nvSpPr>
          <p:cNvPr id="16" name="Plus Sign 15">
            <a:extLst>
              <a:ext uri="{FF2B5EF4-FFF2-40B4-BE49-F238E27FC236}">
                <a16:creationId xmlns:a16="http://schemas.microsoft.com/office/drawing/2014/main" id="{E21337F1-99B9-8A92-A62C-4BE5C1C4BD42}"/>
              </a:ext>
            </a:extLst>
          </p:cNvPr>
          <p:cNvSpPr/>
          <p:nvPr/>
        </p:nvSpPr>
        <p:spPr>
          <a:xfrm>
            <a:off x="2651069" y="4078153"/>
            <a:ext cx="1064501" cy="1006992"/>
          </a:xfrm>
          <a:prstGeom prst="mathPlus">
            <a:avLst/>
          </a:prstGeom>
          <a:solidFill>
            <a:schemeClr val="bg2">
              <a:lumMod val="7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AEAEAE"/>
              </a:solidFill>
            </a:endParaRPr>
          </a:p>
        </p:txBody>
      </p:sp>
      <p:sp>
        <p:nvSpPr>
          <p:cNvPr id="17" name="四角形: 角を丸くする 12">
            <a:extLst>
              <a:ext uri="{FF2B5EF4-FFF2-40B4-BE49-F238E27FC236}">
                <a16:creationId xmlns:a16="http://schemas.microsoft.com/office/drawing/2014/main" id="{97DFF493-091F-40D8-D5D0-17ECCE14A259}"/>
              </a:ext>
            </a:extLst>
          </p:cNvPr>
          <p:cNvSpPr/>
          <p:nvPr/>
        </p:nvSpPr>
        <p:spPr>
          <a:xfrm>
            <a:off x="2081522" y="5415366"/>
            <a:ext cx="2145480" cy="1010707"/>
          </a:xfrm>
          <a:prstGeom prst="roundRect">
            <a:avLst/>
          </a:prstGeom>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ja-JP" altLang="en-US">
                <a:solidFill>
                  <a:srgbClr val="AEAEAE"/>
                </a:solidFill>
                <a:ea typeface="ＭＳ Ｐゴシック"/>
              </a:rPr>
              <a:t>追加機能の設計</a:t>
            </a:r>
            <a:endParaRPr lang="ja-JP" altLang="en-US" dirty="0">
              <a:solidFill>
                <a:srgbClr val="AEAEAE"/>
              </a:solidFill>
              <a:ea typeface="ＭＳ Ｐゴシック"/>
            </a:endParaRPr>
          </a:p>
        </p:txBody>
      </p:sp>
      <p:sp>
        <p:nvSpPr>
          <p:cNvPr id="19" name="Right Brace 18">
            <a:extLst>
              <a:ext uri="{FF2B5EF4-FFF2-40B4-BE49-F238E27FC236}">
                <a16:creationId xmlns:a16="http://schemas.microsoft.com/office/drawing/2014/main" id="{E77E1E6D-1E02-1E9C-C912-0FE47607B0D0}"/>
              </a:ext>
            </a:extLst>
          </p:cNvPr>
          <p:cNvSpPr/>
          <p:nvPr/>
        </p:nvSpPr>
        <p:spPr>
          <a:xfrm>
            <a:off x="6091182" y="1852028"/>
            <a:ext cx="480674" cy="1830583"/>
          </a:xfrm>
          <a:prstGeom prst="rightBrac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TextBox 20">
            <a:extLst>
              <a:ext uri="{FF2B5EF4-FFF2-40B4-BE49-F238E27FC236}">
                <a16:creationId xmlns:a16="http://schemas.microsoft.com/office/drawing/2014/main" id="{5D67183E-79BA-D76A-A5BF-EE59425849AC}"/>
              </a:ext>
            </a:extLst>
          </p:cNvPr>
          <p:cNvSpPr txBox="1"/>
          <p:nvPr/>
        </p:nvSpPr>
        <p:spPr>
          <a:xfrm>
            <a:off x="6845336" y="2424728"/>
            <a:ext cx="5213405"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ea typeface="ＭＳ Ｐゴシック"/>
              </a:rPr>
              <a:t>効率性を大幅に向上</a:t>
            </a:r>
            <a:endParaRPr lang="ja-JP" altLang="en-US" sz="2400" dirty="0">
              <a:ea typeface="ＭＳ Ｐゴシック"/>
            </a:endParaRPr>
          </a:p>
          <a:p>
            <a:r>
              <a:rPr lang="ja-JP" altLang="en-US" sz="2400">
                <a:ea typeface="ＭＳ Ｐゴシック"/>
              </a:rPr>
              <a:t>管理者の実績処理　4時間</a:t>
            </a:r>
            <a:r>
              <a:rPr lang="en-US" altLang="ja-JP" sz="2400" dirty="0">
                <a:ea typeface="ＭＳ Ｐゴシック"/>
              </a:rPr>
              <a:t>​</a:t>
            </a:r>
            <a:r>
              <a:rPr lang="ja-JP" altLang="en-US" sz="2400" dirty="0">
                <a:ea typeface="ＭＳ Ｐゴシック"/>
              </a:rPr>
              <a:t>　</a:t>
            </a:r>
            <a:r>
              <a:rPr lang="en-US" altLang="ja-JP" sz="2400" dirty="0">
                <a:ea typeface="ＭＳ Ｐゴシック"/>
              </a:rPr>
              <a:t>→　</a:t>
            </a:r>
            <a:r>
              <a:rPr lang="ja-JP" altLang="en-US" sz="2400">
                <a:ea typeface="ＭＳ Ｐゴシック"/>
              </a:rPr>
              <a:t>約7分</a:t>
            </a:r>
            <a:endParaRPr lang="en-US" sz="2400"/>
          </a:p>
        </p:txBody>
      </p:sp>
      <p:sp>
        <p:nvSpPr>
          <p:cNvPr id="22" name="Right Brace 21">
            <a:extLst>
              <a:ext uri="{FF2B5EF4-FFF2-40B4-BE49-F238E27FC236}">
                <a16:creationId xmlns:a16="http://schemas.microsoft.com/office/drawing/2014/main" id="{21433983-7D25-47B9-8478-5282F3F94104}"/>
              </a:ext>
            </a:extLst>
          </p:cNvPr>
          <p:cNvSpPr/>
          <p:nvPr/>
        </p:nvSpPr>
        <p:spPr>
          <a:xfrm>
            <a:off x="6091180" y="5000668"/>
            <a:ext cx="336902" cy="1830584"/>
          </a:xfrm>
          <a:prstGeom prst="rightBrace">
            <a:avLst/>
          </a:prstGeom>
          <a:ln>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rgbClr val="AEAEAE"/>
              </a:solidFill>
            </a:endParaRPr>
          </a:p>
        </p:txBody>
      </p:sp>
      <p:sp>
        <p:nvSpPr>
          <p:cNvPr id="23" name="TextBox 22">
            <a:extLst>
              <a:ext uri="{FF2B5EF4-FFF2-40B4-BE49-F238E27FC236}">
                <a16:creationId xmlns:a16="http://schemas.microsoft.com/office/drawing/2014/main" id="{61F78614-EAE1-F676-B36E-1E00C38A2A5F}"/>
              </a:ext>
            </a:extLst>
          </p:cNvPr>
          <p:cNvSpPr txBox="1"/>
          <p:nvPr/>
        </p:nvSpPr>
        <p:spPr>
          <a:xfrm>
            <a:off x="6845336" y="5515859"/>
            <a:ext cx="309993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solidFill>
                  <a:srgbClr val="AEAEAE"/>
                </a:solidFill>
                <a:ea typeface="ＭＳ Ｐゴシック"/>
              </a:rPr>
              <a:t>ユーザーと管理者の</a:t>
            </a:r>
            <a:endParaRPr lang="ja-JP" altLang="en-US" sz="2400" dirty="0">
              <a:solidFill>
                <a:srgbClr val="AEAEAE"/>
              </a:solidFill>
              <a:ea typeface="ＭＳ Ｐゴシック"/>
            </a:endParaRPr>
          </a:p>
          <a:p>
            <a:r>
              <a:rPr lang="ja-JP" altLang="en-US" sz="2400">
                <a:solidFill>
                  <a:srgbClr val="AEAEAE"/>
                </a:solidFill>
                <a:ea typeface="ＭＳ Ｐゴシック"/>
              </a:rPr>
              <a:t>さらなる利便性の向上​</a:t>
            </a:r>
            <a:r>
              <a:rPr lang="en-US" altLang="ja-JP" sz="2400" dirty="0">
                <a:solidFill>
                  <a:srgbClr val="AEAEAE"/>
                </a:solidFill>
                <a:ea typeface="ＭＳ Ｐゴシック"/>
              </a:rPr>
              <a:t>​</a:t>
            </a:r>
            <a:endParaRPr lang="ja-JP" altLang="en-US" sz="2400" dirty="0">
              <a:solidFill>
                <a:srgbClr val="AEAEAE"/>
              </a:solidFill>
              <a:ea typeface="ＭＳ Ｐゴシック"/>
            </a:endParaRPr>
          </a:p>
        </p:txBody>
      </p:sp>
      <p:sp>
        <p:nvSpPr>
          <p:cNvPr id="26" name="TextBox 25">
            <a:extLst>
              <a:ext uri="{FF2B5EF4-FFF2-40B4-BE49-F238E27FC236}">
                <a16:creationId xmlns:a16="http://schemas.microsoft.com/office/drawing/2014/main" id="{FB13A2D0-4B14-45D2-DB36-687458ABDFE9}"/>
              </a:ext>
            </a:extLst>
          </p:cNvPr>
          <p:cNvSpPr txBox="1"/>
          <p:nvPr/>
        </p:nvSpPr>
        <p:spPr>
          <a:xfrm>
            <a:off x="7449185" y="6234727"/>
            <a:ext cx="309993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solidFill>
                  <a:srgbClr val="AEAEAE"/>
                </a:solidFill>
                <a:ea typeface="ＭＳ Ｐゴシック"/>
              </a:rPr>
              <a:t>​</a:t>
            </a:r>
            <a:r>
              <a:rPr lang="en-US" altLang="ja-JP" sz="2400" dirty="0">
                <a:solidFill>
                  <a:srgbClr val="AEAEAE"/>
                </a:solidFill>
                <a:ea typeface="ＭＳ Ｐゴシック"/>
              </a:rPr>
              <a:t>​</a:t>
            </a:r>
            <a:endParaRPr lang="ja-JP" altLang="en-US" sz="2400" dirty="0">
              <a:solidFill>
                <a:srgbClr val="AEAEAE"/>
              </a:solidFill>
              <a:ea typeface="ＭＳ Ｐゴシック"/>
            </a:endParaRPr>
          </a:p>
        </p:txBody>
      </p:sp>
    </p:spTree>
    <p:extLst>
      <p:ext uri="{BB962C8B-B14F-4D97-AF65-F5344CB8AC3E}">
        <p14:creationId xmlns:p14="http://schemas.microsoft.com/office/powerpoint/2010/main" val="42118271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2965</Words>
  <Application>Microsoft Office PowerPoint</Application>
  <PresentationFormat>ワイド画面</PresentationFormat>
  <Paragraphs>348</Paragraphs>
  <Slides>29</Slides>
  <Notes>16</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29</vt:i4>
      </vt:variant>
    </vt:vector>
  </HeadingPairs>
  <TitlesOfParts>
    <vt:vector size="39" baseType="lpstr">
      <vt:lpstr>Meiryo UI</vt:lpstr>
      <vt:lpstr>ＭＳ Ｐゴシック</vt:lpstr>
      <vt:lpstr>ＭＳ Ｐゴシック</vt:lpstr>
      <vt:lpstr>游ゴシック</vt:lpstr>
      <vt:lpstr>Aptos</vt:lpstr>
      <vt:lpstr>Aptos Display</vt:lpstr>
      <vt:lpstr>Arial</vt:lpstr>
      <vt:lpstr>Calibri</vt:lpstr>
      <vt:lpstr>Segoe UI</vt:lpstr>
      <vt:lpstr>Office テーマ</vt:lpstr>
      <vt:lpstr>御社勤怠管理システム</vt:lpstr>
      <vt:lpstr>目次</vt:lpstr>
      <vt:lpstr>御社の現状の課題</vt:lpstr>
      <vt:lpstr>課題解決案</vt:lpstr>
      <vt:lpstr>TOP画面</vt:lpstr>
      <vt:lpstr>画面フロー</vt:lpstr>
      <vt:lpstr>実績管理アプリケーションのデモ</vt:lpstr>
      <vt:lpstr>本勤怠管理アプリケーションのまとめ</vt:lpstr>
      <vt:lpstr>本勤怠管理アプリケーションのまとめ</vt:lpstr>
      <vt:lpstr>本勤怠管理アプリケーションのまとめ</vt:lpstr>
      <vt:lpstr>追加機能概要　(ユーザー)</vt:lpstr>
      <vt:lpstr>ユーザー側の追加機能</vt:lpstr>
      <vt:lpstr>ユーザー側の追加機能のデモ</vt:lpstr>
      <vt:lpstr>ユーザー側の追加機能まとめ</vt:lpstr>
      <vt:lpstr>追加機能概要　(管理者)</vt:lpstr>
      <vt:lpstr>管理者側の追加機能</vt:lpstr>
      <vt:lpstr>管理者側の追加機能のデモ</vt:lpstr>
      <vt:lpstr>管理者側の追加機能のまとめ</vt:lpstr>
      <vt:lpstr>機能一覧</vt:lpstr>
      <vt:lpstr>まとめ</vt:lpstr>
      <vt:lpstr>～以降補助スライド​～</vt:lpstr>
      <vt:lpstr>今後の展望</vt:lpstr>
      <vt:lpstr>必要なデータベース​</vt:lpstr>
      <vt:lpstr>課題解決案</vt:lpstr>
      <vt:lpstr>アプリケーションのコンセプト</vt:lpstr>
      <vt:lpstr>アプリケーションの概要</vt:lpstr>
      <vt:lpstr>管理者側の追加機能の利点</vt:lpstr>
      <vt:lpstr>画面フロー</vt:lpstr>
      <vt:lpstr>本勤怠管理アプリケーションの導入によって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ハルアキイクシマ</dc:creator>
  <cp:lastModifiedBy>イクシマ ハルアキ</cp:lastModifiedBy>
  <cp:revision>793</cp:revision>
  <dcterms:created xsi:type="dcterms:W3CDTF">2025-07-29T00:53:18Z</dcterms:created>
  <dcterms:modified xsi:type="dcterms:W3CDTF">2025-07-30T22:08:21Z</dcterms:modified>
</cp:coreProperties>
</file>