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7" r:id="rId1"/>
  </p:sldMasterIdLst>
  <p:notesMasterIdLst>
    <p:notesMasterId r:id="rId10"/>
  </p:notesMasterIdLst>
  <p:sldIdLst>
    <p:sldId id="256" r:id="rId2"/>
    <p:sldId id="279" r:id="rId3"/>
    <p:sldId id="302" r:id="rId4"/>
    <p:sldId id="301" r:id="rId5"/>
    <p:sldId id="303" r:id="rId6"/>
    <p:sldId id="304" r:id="rId7"/>
    <p:sldId id="305" r:id="rId8"/>
    <p:sldId id="30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z demirci" initials="dd" lastIdx="6" clrIdx="0">
    <p:extLst>
      <p:ext uri="{19B8F6BF-5375-455C-9EA6-DF929625EA0E}">
        <p15:presenceInfo xmlns:p15="http://schemas.microsoft.com/office/powerpoint/2012/main" userId="S::deniz.demirci@metu.edu.tr::4c927ca8-d2c3-4453-ad7b-a399b36f87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1"/>
    <p:restoredTop sz="65850"/>
  </p:normalViewPr>
  <p:slideViewPr>
    <p:cSldViewPr snapToGrid="0" snapToObjects="1">
      <p:cViewPr varScale="1">
        <p:scale>
          <a:sx n="82" d="100"/>
          <a:sy n="82" d="100"/>
        </p:scale>
        <p:origin x="8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4C71D-0925-4EE3-B11B-3EA11306BBF7}"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9B9C9B70-480E-4AD1-8455-97D8F7E74E78}">
      <dgm:prSet/>
      <dgm:spPr/>
      <dgm:t>
        <a:bodyPr/>
        <a:lstStyle/>
        <a:p>
          <a:r>
            <a:rPr lang="en-US"/>
            <a:t>Planlama</a:t>
          </a:r>
        </a:p>
      </dgm:t>
    </dgm:pt>
    <dgm:pt modelId="{BFE8D308-89C8-464B-9F36-81A4D2B573A4}" type="parTrans" cxnId="{4F4B9509-3F80-462F-951C-89BE90127CCA}">
      <dgm:prSet/>
      <dgm:spPr/>
      <dgm:t>
        <a:bodyPr/>
        <a:lstStyle/>
        <a:p>
          <a:endParaRPr lang="en-US"/>
        </a:p>
      </dgm:t>
    </dgm:pt>
    <dgm:pt modelId="{C688E97E-634A-443D-A80E-6B68ED05A593}" type="sibTrans" cxnId="{4F4B9509-3F80-462F-951C-89BE90127CCA}">
      <dgm:prSet/>
      <dgm:spPr/>
      <dgm:t>
        <a:bodyPr/>
        <a:lstStyle/>
        <a:p>
          <a:endParaRPr lang="en-US"/>
        </a:p>
      </dgm:t>
    </dgm:pt>
    <dgm:pt modelId="{F28CB928-3A00-4378-B863-9128D7A04CCC}">
      <dgm:prSet/>
      <dgm:spPr/>
      <dgm:t>
        <a:bodyPr/>
        <a:lstStyle/>
        <a:p>
          <a:r>
            <a:rPr lang="en-US"/>
            <a:t>Tarama</a:t>
          </a:r>
        </a:p>
      </dgm:t>
    </dgm:pt>
    <dgm:pt modelId="{1E66A165-B3B9-41A9-A561-778FF0F49F3F}" type="parTrans" cxnId="{A91F8EAF-CB0F-4ED4-826D-A7B2DAE31B82}">
      <dgm:prSet/>
      <dgm:spPr/>
      <dgm:t>
        <a:bodyPr/>
        <a:lstStyle/>
        <a:p>
          <a:endParaRPr lang="en-US"/>
        </a:p>
      </dgm:t>
    </dgm:pt>
    <dgm:pt modelId="{F229F02A-725D-4C29-A1F4-14EA1A593845}" type="sibTrans" cxnId="{A91F8EAF-CB0F-4ED4-826D-A7B2DAE31B82}">
      <dgm:prSet/>
      <dgm:spPr/>
      <dgm:t>
        <a:bodyPr/>
        <a:lstStyle/>
        <a:p>
          <a:endParaRPr lang="en-US"/>
        </a:p>
      </dgm:t>
    </dgm:pt>
    <dgm:pt modelId="{8DE6BBEB-E82C-49BD-895A-D4693E679231}">
      <dgm:prSet/>
      <dgm:spPr/>
      <dgm:t>
        <a:bodyPr/>
        <a:lstStyle/>
        <a:p>
          <a:r>
            <a:rPr lang="en-US"/>
            <a:t>Analiz</a:t>
          </a:r>
        </a:p>
      </dgm:t>
    </dgm:pt>
    <dgm:pt modelId="{A233FE91-F8BE-4EE8-9A36-5D407FF70E2B}" type="parTrans" cxnId="{7398B406-4EE3-415C-908F-5824FF30603B}">
      <dgm:prSet/>
      <dgm:spPr/>
      <dgm:t>
        <a:bodyPr/>
        <a:lstStyle/>
        <a:p>
          <a:endParaRPr lang="en-US"/>
        </a:p>
      </dgm:t>
    </dgm:pt>
    <dgm:pt modelId="{FDCF7AA9-0995-487D-8A07-065CC75E95E4}" type="sibTrans" cxnId="{7398B406-4EE3-415C-908F-5824FF30603B}">
      <dgm:prSet/>
      <dgm:spPr/>
      <dgm:t>
        <a:bodyPr/>
        <a:lstStyle/>
        <a:p>
          <a:endParaRPr lang="en-US"/>
        </a:p>
      </dgm:t>
    </dgm:pt>
    <dgm:pt modelId="{E6E108F6-8172-43A8-B22D-36A62399EE16}">
      <dgm:prSet/>
      <dgm:spPr/>
      <dgm:t>
        <a:bodyPr/>
        <a:lstStyle/>
        <a:p>
          <a:r>
            <a:rPr lang="en-US"/>
            <a:t>Çözüm</a:t>
          </a:r>
        </a:p>
      </dgm:t>
    </dgm:pt>
    <dgm:pt modelId="{2B9C469A-70E5-4EE8-80A4-70D6F95AE543}" type="parTrans" cxnId="{07534128-BA20-41AE-91BA-8E5F4C442087}">
      <dgm:prSet/>
      <dgm:spPr/>
      <dgm:t>
        <a:bodyPr/>
        <a:lstStyle/>
        <a:p>
          <a:endParaRPr lang="en-US"/>
        </a:p>
      </dgm:t>
    </dgm:pt>
    <dgm:pt modelId="{C40B582F-53D5-4D41-BC34-596C20A6F2D2}" type="sibTrans" cxnId="{07534128-BA20-41AE-91BA-8E5F4C442087}">
      <dgm:prSet/>
      <dgm:spPr/>
      <dgm:t>
        <a:bodyPr/>
        <a:lstStyle/>
        <a:p>
          <a:endParaRPr lang="en-US"/>
        </a:p>
      </dgm:t>
    </dgm:pt>
    <dgm:pt modelId="{EBA2DF31-C899-4524-8159-91C976379C56}">
      <dgm:prSet/>
      <dgm:spPr/>
      <dgm:t>
        <a:bodyPr/>
        <a:lstStyle/>
        <a:p>
          <a:r>
            <a:rPr lang="en-US"/>
            <a:t>Tekrar</a:t>
          </a:r>
        </a:p>
      </dgm:t>
    </dgm:pt>
    <dgm:pt modelId="{A18AA772-94D3-4342-8903-603E4ACB84C8}" type="parTrans" cxnId="{23F0BD34-AF1E-41AE-B8A3-39DACC4BC382}">
      <dgm:prSet/>
      <dgm:spPr/>
      <dgm:t>
        <a:bodyPr/>
        <a:lstStyle/>
        <a:p>
          <a:endParaRPr lang="en-US"/>
        </a:p>
      </dgm:t>
    </dgm:pt>
    <dgm:pt modelId="{8FA67737-E1CD-4D2B-8F26-AB9FF0AB3318}" type="sibTrans" cxnId="{23F0BD34-AF1E-41AE-B8A3-39DACC4BC382}">
      <dgm:prSet/>
      <dgm:spPr/>
      <dgm:t>
        <a:bodyPr/>
        <a:lstStyle/>
        <a:p>
          <a:endParaRPr lang="en-US"/>
        </a:p>
      </dgm:t>
    </dgm:pt>
    <dgm:pt modelId="{DD09F4AB-E5D1-C14E-9C80-2FD99B22A937}" type="pres">
      <dgm:prSet presAssocID="{50D4C71D-0925-4EE3-B11B-3EA11306BBF7}" presName="outerComposite" presStyleCnt="0">
        <dgm:presLayoutVars>
          <dgm:chMax val="5"/>
          <dgm:dir/>
          <dgm:resizeHandles val="exact"/>
        </dgm:presLayoutVars>
      </dgm:prSet>
      <dgm:spPr/>
    </dgm:pt>
    <dgm:pt modelId="{E56EABBD-7C5B-5F4C-815A-D727658347B0}" type="pres">
      <dgm:prSet presAssocID="{50D4C71D-0925-4EE3-B11B-3EA11306BBF7}" presName="dummyMaxCanvas" presStyleCnt="0">
        <dgm:presLayoutVars/>
      </dgm:prSet>
      <dgm:spPr/>
    </dgm:pt>
    <dgm:pt modelId="{D8258118-39F8-DA4C-A336-19FD4A8F1100}" type="pres">
      <dgm:prSet presAssocID="{50D4C71D-0925-4EE3-B11B-3EA11306BBF7}" presName="FiveNodes_1" presStyleLbl="node1" presStyleIdx="0" presStyleCnt="5">
        <dgm:presLayoutVars>
          <dgm:bulletEnabled val="1"/>
        </dgm:presLayoutVars>
      </dgm:prSet>
      <dgm:spPr/>
    </dgm:pt>
    <dgm:pt modelId="{45D25CE3-B8E1-794F-9003-12CC7E988555}" type="pres">
      <dgm:prSet presAssocID="{50D4C71D-0925-4EE3-B11B-3EA11306BBF7}" presName="FiveNodes_2" presStyleLbl="node1" presStyleIdx="1" presStyleCnt="5">
        <dgm:presLayoutVars>
          <dgm:bulletEnabled val="1"/>
        </dgm:presLayoutVars>
      </dgm:prSet>
      <dgm:spPr/>
    </dgm:pt>
    <dgm:pt modelId="{17EF1C5A-D49E-C64C-AD1A-B43B789147CB}" type="pres">
      <dgm:prSet presAssocID="{50D4C71D-0925-4EE3-B11B-3EA11306BBF7}" presName="FiveNodes_3" presStyleLbl="node1" presStyleIdx="2" presStyleCnt="5">
        <dgm:presLayoutVars>
          <dgm:bulletEnabled val="1"/>
        </dgm:presLayoutVars>
      </dgm:prSet>
      <dgm:spPr/>
    </dgm:pt>
    <dgm:pt modelId="{AEDD89AF-BE66-884C-AF71-64E01E01CD09}" type="pres">
      <dgm:prSet presAssocID="{50D4C71D-0925-4EE3-B11B-3EA11306BBF7}" presName="FiveNodes_4" presStyleLbl="node1" presStyleIdx="3" presStyleCnt="5">
        <dgm:presLayoutVars>
          <dgm:bulletEnabled val="1"/>
        </dgm:presLayoutVars>
      </dgm:prSet>
      <dgm:spPr/>
    </dgm:pt>
    <dgm:pt modelId="{FB289C9F-6216-6342-9365-492BE2FECFF0}" type="pres">
      <dgm:prSet presAssocID="{50D4C71D-0925-4EE3-B11B-3EA11306BBF7}" presName="FiveNodes_5" presStyleLbl="node1" presStyleIdx="4" presStyleCnt="5">
        <dgm:presLayoutVars>
          <dgm:bulletEnabled val="1"/>
        </dgm:presLayoutVars>
      </dgm:prSet>
      <dgm:spPr/>
    </dgm:pt>
    <dgm:pt modelId="{0C523CC1-5C2A-D443-90C7-0763D5EA7F4D}" type="pres">
      <dgm:prSet presAssocID="{50D4C71D-0925-4EE3-B11B-3EA11306BBF7}" presName="FiveConn_1-2" presStyleLbl="fgAccFollowNode1" presStyleIdx="0" presStyleCnt="4">
        <dgm:presLayoutVars>
          <dgm:bulletEnabled val="1"/>
        </dgm:presLayoutVars>
      </dgm:prSet>
      <dgm:spPr/>
    </dgm:pt>
    <dgm:pt modelId="{7385FE4F-635C-9546-8C06-65E5785CF11F}" type="pres">
      <dgm:prSet presAssocID="{50D4C71D-0925-4EE3-B11B-3EA11306BBF7}" presName="FiveConn_2-3" presStyleLbl="fgAccFollowNode1" presStyleIdx="1" presStyleCnt="4">
        <dgm:presLayoutVars>
          <dgm:bulletEnabled val="1"/>
        </dgm:presLayoutVars>
      </dgm:prSet>
      <dgm:spPr/>
    </dgm:pt>
    <dgm:pt modelId="{BBE3F5CE-70C2-F04E-939E-5BB1E5229335}" type="pres">
      <dgm:prSet presAssocID="{50D4C71D-0925-4EE3-B11B-3EA11306BBF7}" presName="FiveConn_3-4" presStyleLbl="fgAccFollowNode1" presStyleIdx="2" presStyleCnt="4">
        <dgm:presLayoutVars>
          <dgm:bulletEnabled val="1"/>
        </dgm:presLayoutVars>
      </dgm:prSet>
      <dgm:spPr/>
    </dgm:pt>
    <dgm:pt modelId="{404F6C4C-B043-9047-90E9-54888C124C86}" type="pres">
      <dgm:prSet presAssocID="{50D4C71D-0925-4EE3-B11B-3EA11306BBF7}" presName="FiveConn_4-5" presStyleLbl="fgAccFollowNode1" presStyleIdx="3" presStyleCnt="4">
        <dgm:presLayoutVars>
          <dgm:bulletEnabled val="1"/>
        </dgm:presLayoutVars>
      </dgm:prSet>
      <dgm:spPr/>
    </dgm:pt>
    <dgm:pt modelId="{941AC62B-10C1-4A4A-B4C6-40C77F24B650}" type="pres">
      <dgm:prSet presAssocID="{50D4C71D-0925-4EE3-B11B-3EA11306BBF7}" presName="FiveNodes_1_text" presStyleLbl="node1" presStyleIdx="4" presStyleCnt="5">
        <dgm:presLayoutVars>
          <dgm:bulletEnabled val="1"/>
        </dgm:presLayoutVars>
      </dgm:prSet>
      <dgm:spPr/>
    </dgm:pt>
    <dgm:pt modelId="{E7FAEFD7-660D-0647-8079-BA0E95E3EFC5}" type="pres">
      <dgm:prSet presAssocID="{50D4C71D-0925-4EE3-B11B-3EA11306BBF7}" presName="FiveNodes_2_text" presStyleLbl="node1" presStyleIdx="4" presStyleCnt="5">
        <dgm:presLayoutVars>
          <dgm:bulletEnabled val="1"/>
        </dgm:presLayoutVars>
      </dgm:prSet>
      <dgm:spPr/>
    </dgm:pt>
    <dgm:pt modelId="{054A6A52-74C9-5742-8C14-4AC13F485533}" type="pres">
      <dgm:prSet presAssocID="{50D4C71D-0925-4EE3-B11B-3EA11306BBF7}" presName="FiveNodes_3_text" presStyleLbl="node1" presStyleIdx="4" presStyleCnt="5">
        <dgm:presLayoutVars>
          <dgm:bulletEnabled val="1"/>
        </dgm:presLayoutVars>
      </dgm:prSet>
      <dgm:spPr/>
    </dgm:pt>
    <dgm:pt modelId="{48D45BAC-5382-4746-808B-B6094F934D8D}" type="pres">
      <dgm:prSet presAssocID="{50D4C71D-0925-4EE3-B11B-3EA11306BBF7}" presName="FiveNodes_4_text" presStyleLbl="node1" presStyleIdx="4" presStyleCnt="5">
        <dgm:presLayoutVars>
          <dgm:bulletEnabled val="1"/>
        </dgm:presLayoutVars>
      </dgm:prSet>
      <dgm:spPr/>
    </dgm:pt>
    <dgm:pt modelId="{F3932985-4BAD-2D42-8253-EEF8176804D3}" type="pres">
      <dgm:prSet presAssocID="{50D4C71D-0925-4EE3-B11B-3EA11306BBF7}" presName="FiveNodes_5_text" presStyleLbl="node1" presStyleIdx="4" presStyleCnt="5">
        <dgm:presLayoutVars>
          <dgm:bulletEnabled val="1"/>
        </dgm:presLayoutVars>
      </dgm:prSet>
      <dgm:spPr/>
    </dgm:pt>
  </dgm:ptLst>
  <dgm:cxnLst>
    <dgm:cxn modelId="{7398B406-4EE3-415C-908F-5824FF30603B}" srcId="{50D4C71D-0925-4EE3-B11B-3EA11306BBF7}" destId="{8DE6BBEB-E82C-49BD-895A-D4693E679231}" srcOrd="2" destOrd="0" parTransId="{A233FE91-F8BE-4EE8-9A36-5D407FF70E2B}" sibTransId="{FDCF7AA9-0995-487D-8A07-065CC75E95E4}"/>
    <dgm:cxn modelId="{4F4B9509-3F80-462F-951C-89BE90127CCA}" srcId="{50D4C71D-0925-4EE3-B11B-3EA11306BBF7}" destId="{9B9C9B70-480E-4AD1-8455-97D8F7E74E78}" srcOrd="0" destOrd="0" parTransId="{BFE8D308-89C8-464B-9F36-81A4D2B573A4}" sibTransId="{C688E97E-634A-443D-A80E-6B68ED05A593}"/>
    <dgm:cxn modelId="{07534128-BA20-41AE-91BA-8E5F4C442087}" srcId="{50D4C71D-0925-4EE3-B11B-3EA11306BBF7}" destId="{E6E108F6-8172-43A8-B22D-36A62399EE16}" srcOrd="3" destOrd="0" parTransId="{2B9C469A-70E5-4EE8-80A4-70D6F95AE543}" sibTransId="{C40B582F-53D5-4D41-BC34-596C20A6F2D2}"/>
    <dgm:cxn modelId="{F5FB6728-9211-6945-971B-E9DBCED20EDF}" type="presOf" srcId="{8DE6BBEB-E82C-49BD-895A-D4693E679231}" destId="{17EF1C5A-D49E-C64C-AD1A-B43B789147CB}" srcOrd="0" destOrd="0" presId="urn:microsoft.com/office/officeart/2005/8/layout/vProcess5"/>
    <dgm:cxn modelId="{23F0BD34-AF1E-41AE-B8A3-39DACC4BC382}" srcId="{50D4C71D-0925-4EE3-B11B-3EA11306BBF7}" destId="{EBA2DF31-C899-4524-8159-91C976379C56}" srcOrd="4" destOrd="0" parTransId="{A18AA772-94D3-4342-8903-603E4ACB84C8}" sibTransId="{8FA67737-E1CD-4D2B-8F26-AB9FF0AB3318}"/>
    <dgm:cxn modelId="{520BC63E-4E64-5242-9F34-B5CF0558D1AB}" type="presOf" srcId="{FDCF7AA9-0995-487D-8A07-065CC75E95E4}" destId="{BBE3F5CE-70C2-F04E-939E-5BB1E5229335}" srcOrd="0" destOrd="0" presId="urn:microsoft.com/office/officeart/2005/8/layout/vProcess5"/>
    <dgm:cxn modelId="{E1792644-AC85-5146-B9D7-F16B5171309B}" type="presOf" srcId="{F28CB928-3A00-4378-B863-9128D7A04CCC}" destId="{E7FAEFD7-660D-0647-8079-BA0E95E3EFC5}" srcOrd="1" destOrd="0" presId="urn:microsoft.com/office/officeart/2005/8/layout/vProcess5"/>
    <dgm:cxn modelId="{44432F53-5FFC-DA42-915C-0CDEDE7912A8}" type="presOf" srcId="{C40B582F-53D5-4D41-BC34-596C20A6F2D2}" destId="{404F6C4C-B043-9047-90E9-54888C124C86}" srcOrd="0" destOrd="0" presId="urn:microsoft.com/office/officeart/2005/8/layout/vProcess5"/>
    <dgm:cxn modelId="{D8AA8974-7AB6-0E4F-9A75-BE3EE3864228}" type="presOf" srcId="{9B9C9B70-480E-4AD1-8455-97D8F7E74E78}" destId="{941AC62B-10C1-4A4A-B4C6-40C77F24B650}" srcOrd="1" destOrd="0" presId="urn:microsoft.com/office/officeart/2005/8/layout/vProcess5"/>
    <dgm:cxn modelId="{4287FE7A-E350-EE4B-A4E9-CC1C14355E79}" type="presOf" srcId="{EBA2DF31-C899-4524-8159-91C976379C56}" destId="{F3932985-4BAD-2D42-8253-EEF8176804D3}" srcOrd="1" destOrd="0" presId="urn:microsoft.com/office/officeart/2005/8/layout/vProcess5"/>
    <dgm:cxn modelId="{DDC32E7D-90A9-CA4A-B992-6788C514C8F4}" type="presOf" srcId="{E6E108F6-8172-43A8-B22D-36A62399EE16}" destId="{48D45BAC-5382-4746-808B-B6094F934D8D}" srcOrd="1" destOrd="0" presId="urn:microsoft.com/office/officeart/2005/8/layout/vProcess5"/>
    <dgm:cxn modelId="{BB25628D-4B13-2A4B-8C7A-CE360E1E2EAF}" type="presOf" srcId="{8DE6BBEB-E82C-49BD-895A-D4693E679231}" destId="{054A6A52-74C9-5742-8C14-4AC13F485533}" srcOrd="1" destOrd="0" presId="urn:microsoft.com/office/officeart/2005/8/layout/vProcess5"/>
    <dgm:cxn modelId="{B8044C8E-B5B4-F748-BECD-5D350A4C9321}" type="presOf" srcId="{9B9C9B70-480E-4AD1-8455-97D8F7E74E78}" destId="{D8258118-39F8-DA4C-A336-19FD4A8F1100}" srcOrd="0" destOrd="0" presId="urn:microsoft.com/office/officeart/2005/8/layout/vProcess5"/>
    <dgm:cxn modelId="{0B629994-CA18-9440-8724-92B05B123917}" type="presOf" srcId="{EBA2DF31-C899-4524-8159-91C976379C56}" destId="{FB289C9F-6216-6342-9365-492BE2FECFF0}" srcOrd="0" destOrd="0" presId="urn:microsoft.com/office/officeart/2005/8/layout/vProcess5"/>
    <dgm:cxn modelId="{56028596-BF39-554F-A038-635B60BB3474}" type="presOf" srcId="{50D4C71D-0925-4EE3-B11B-3EA11306BBF7}" destId="{DD09F4AB-E5D1-C14E-9C80-2FD99B22A937}" srcOrd="0" destOrd="0" presId="urn:microsoft.com/office/officeart/2005/8/layout/vProcess5"/>
    <dgm:cxn modelId="{85D6B0A5-389E-BB4D-BB4B-98BE7C07C233}" type="presOf" srcId="{C688E97E-634A-443D-A80E-6B68ED05A593}" destId="{0C523CC1-5C2A-D443-90C7-0763D5EA7F4D}" srcOrd="0" destOrd="0" presId="urn:microsoft.com/office/officeart/2005/8/layout/vProcess5"/>
    <dgm:cxn modelId="{A91F8EAF-CB0F-4ED4-826D-A7B2DAE31B82}" srcId="{50D4C71D-0925-4EE3-B11B-3EA11306BBF7}" destId="{F28CB928-3A00-4378-B863-9128D7A04CCC}" srcOrd="1" destOrd="0" parTransId="{1E66A165-B3B9-41A9-A561-778FF0F49F3F}" sibTransId="{F229F02A-725D-4C29-A1F4-14EA1A593845}"/>
    <dgm:cxn modelId="{543EC4D0-56DD-D24C-85A5-AD70D5D37379}" type="presOf" srcId="{E6E108F6-8172-43A8-B22D-36A62399EE16}" destId="{AEDD89AF-BE66-884C-AF71-64E01E01CD09}" srcOrd="0" destOrd="0" presId="urn:microsoft.com/office/officeart/2005/8/layout/vProcess5"/>
    <dgm:cxn modelId="{9A1760D1-A338-E64C-95D8-0209BFFC4CF9}" type="presOf" srcId="{F229F02A-725D-4C29-A1F4-14EA1A593845}" destId="{7385FE4F-635C-9546-8C06-65E5785CF11F}" srcOrd="0" destOrd="0" presId="urn:microsoft.com/office/officeart/2005/8/layout/vProcess5"/>
    <dgm:cxn modelId="{1CD67ED2-30C9-9F47-B311-448761C695B7}" type="presOf" srcId="{F28CB928-3A00-4378-B863-9128D7A04CCC}" destId="{45D25CE3-B8E1-794F-9003-12CC7E988555}" srcOrd="0" destOrd="0" presId="urn:microsoft.com/office/officeart/2005/8/layout/vProcess5"/>
    <dgm:cxn modelId="{10321839-8D62-CC49-80D5-8733FC70B0B9}" type="presParOf" srcId="{DD09F4AB-E5D1-C14E-9C80-2FD99B22A937}" destId="{E56EABBD-7C5B-5F4C-815A-D727658347B0}" srcOrd="0" destOrd="0" presId="urn:microsoft.com/office/officeart/2005/8/layout/vProcess5"/>
    <dgm:cxn modelId="{644CE4FB-9725-FC45-8F0A-EBF986A59B88}" type="presParOf" srcId="{DD09F4AB-E5D1-C14E-9C80-2FD99B22A937}" destId="{D8258118-39F8-DA4C-A336-19FD4A8F1100}" srcOrd="1" destOrd="0" presId="urn:microsoft.com/office/officeart/2005/8/layout/vProcess5"/>
    <dgm:cxn modelId="{EE01AD61-54AD-8840-A935-0499B03CB72E}" type="presParOf" srcId="{DD09F4AB-E5D1-C14E-9C80-2FD99B22A937}" destId="{45D25CE3-B8E1-794F-9003-12CC7E988555}" srcOrd="2" destOrd="0" presId="urn:microsoft.com/office/officeart/2005/8/layout/vProcess5"/>
    <dgm:cxn modelId="{D9D2FDEE-C53C-BE42-BD3D-3DC28D7EC128}" type="presParOf" srcId="{DD09F4AB-E5D1-C14E-9C80-2FD99B22A937}" destId="{17EF1C5A-D49E-C64C-AD1A-B43B789147CB}" srcOrd="3" destOrd="0" presId="urn:microsoft.com/office/officeart/2005/8/layout/vProcess5"/>
    <dgm:cxn modelId="{A4D4E59C-AAEF-8446-96F5-62907DD37F3A}" type="presParOf" srcId="{DD09F4AB-E5D1-C14E-9C80-2FD99B22A937}" destId="{AEDD89AF-BE66-884C-AF71-64E01E01CD09}" srcOrd="4" destOrd="0" presId="urn:microsoft.com/office/officeart/2005/8/layout/vProcess5"/>
    <dgm:cxn modelId="{EB1B83BE-B574-084C-AD57-CE2DD91F92C9}" type="presParOf" srcId="{DD09F4AB-E5D1-C14E-9C80-2FD99B22A937}" destId="{FB289C9F-6216-6342-9365-492BE2FECFF0}" srcOrd="5" destOrd="0" presId="urn:microsoft.com/office/officeart/2005/8/layout/vProcess5"/>
    <dgm:cxn modelId="{99A299D6-634D-C34E-9793-BADF029CB9EE}" type="presParOf" srcId="{DD09F4AB-E5D1-C14E-9C80-2FD99B22A937}" destId="{0C523CC1-5C2A-D443-90C7-0763D5EA7F4D}" srcOrd="6" destOrd="0" presId="urn:microsoft.com/office/officeart/2005/8/layout/vProcess5"/>
    <dgm:cxn modelId="{ADE360FA-0509-5C4F-BF84-CED88C9B52E3}" type="presParOf" srcId="{DD09F4AB-E5D1-C14E-9C80-2FD99B22A937}" destId="{7385FE4F-635C-9546-8C06-65E5785CF11F}" srcOrd="7" destOrd="0" presId="urn:microsoft.com/office/officeart/2005/8/layout/vProcess5"/>
    <dgm:cxn modelId="{2E755982-B94D-9646-B1EF-B1B1B7D924B4}" type="presParOf" srcId="{DD09F4AB-E5D1-C14E-9C80-2FD99B22A937}" destId="{BBE3F5CE-70C2-F04E-939E-5BB1E5229335}" srcOrd="8" destOrd="0" presId="urn:microsoft.com/office/officeart/2005/8/layout/vProcess5"/>
    <dgm:cxn modelId="{3D82C02B-0D5F-324F-9471-6EEC05AC65FD}" type="presParOf" srcId="{DD09F4AB-E5D1-C14E-9C80-2FD99B22A937}" destId="{404F6C4C-B043-9047-90E9-54888C124C86}" srcOrd="9" destOrd="0" presId="urn:microsoft.com/office/officeart/2005/8/layout/vProcess5"/>
    <dgm:cxn modelId="{83921100-2FDA-6343-B105-2032535B8B2F}" type="presParOf" srcId="{DD09F4AB-E5D1-C14E-9C80-2FD99B22A937}" destId="{941AC62B-10C1-4A4A-B4C6-40C77F24B650}" srcOrd="10" destOrd="0" presId="urn:microsoft.com/office/officeart/2005/8/layout/vProcess5"/>
    <dgm:cxn modelId="{966891E1-7503-F14F-9BD3-6FB0631BA445}" type="presParOf" srcId="{DD09F4AB-E5D1-C14E-9C80-2FD99B22A937}" destId="{E7FAEFD7-660D-0647-8079-BA0E95E3EFC5}" srcOrd="11" destOrd="0" presId="urn:microsoft.com/office/officeart/2005/8/layout/vProcess5"/>
    <dgm:cxn modelId="{1DE926D0-5D8D-5D4B-B385-3BF69E2C73FB}" type="presParOf" srcId="{DD09F4AB-E5D1-C14E-9C80-2FD99B22A937}" destId="{054A6A52-74C9-5742-8C14-4AC13F485533}" srcOrd="12" destOrd="0" presId="urn:microsoft.com/office/officeart/2005/8/layout/vProcess5"/>
    <dgm:cxn modelId="{4BAEF08D-9DBE-0E4C-9982-0DFD04BC2992}" type="presParOf" srcId="{DD09F4AB-E5D1-C14E-9C80-2FD99B22A937}" destId="{48D45BAC-5382-4746-808B-B6094F934D8D}" srcOrd="13" destOrd="0" presId="urn:microsoft.com/office/officeart/2005/8/layout/vProcess5"/>
    <dgm:cxn modelId="{D0265210-D03B-0E4A-A9FB-D52E0D1DA290}" type="presParOf" srcId="{DD09F4AB-E5D1-C14E-9C80-2FD99B22A937}" destId="{F3932985-4BAD-2D42-8253-EEF8176804D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58118-39F8-DA4C-A336-19FD4A8F1100}">
      <dsp:nvSpPr>
        <dsp:cNvPr id="0" name=""/>
        <dsp:cNvSpPr/>
      </dsp:nvSpPr>
      <dsp:spPr>
        <a:xfrm>
          <a:off x="0" y="0"/>
          <a:ext cx="6619434"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Planlama</a:t>
          </a:r>
        </a:p>
      </dsp:txBody>
      <dsp:txXfrm>
        <a:off x="20460" y="20460"/>
        <a:ext cx="5783926" cy="657619"/>
      </dsp:txXfrm>
    </dsp:sp>
    <dsp:sp modelId="{45D25CE3-B8E1-794F-9003-12CC7E988555}">
      <dsp:nvSpPr>
        <dsp:cNvPr id="0" name=""/>
        <dsp:cNvSpPr/>
      </dsp:nvSpPr>
      <dsp:spPr>
        <a:xfrm>
          <a:off x="494308" y="795558"/>
          <a:ext cx="6619434"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Tarama</a:t>
          </a:r>
        </a:p>
      </dsp:txBody>
      <dsp:txXfrm>
        <a:off x="514768" y="816018"/>
        <a:ext cx="5630155" cy="657619"/>
      </dsp:txXfrm>
    </dsp:sp>
    <dsp:sp modelId="{17EF1C5A-D49E-C64C-AD1A-B43B789147CB}">
      <dsp:nvSpPr>
        <dsp:cNvPr id="0" name=""/>
        <dsp:cNvSpPr/>
      </dsp:nvSpPr>
      <dsp:spPr>
        <a:xfrm>
          <a:off x="988616" y="1591116"/>
          <a:ext cx="6619434"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Analiz</a:t>
          </a:r>
        </a:p>
      </dsp:txBody>
      <dsp:txXfrm>
        <a:off x="1009076" y="1611576"/>
        <a:ext cx="5630155" cy="657619"/>
      </dsp:txXfrm>
    </dsp:sp>
    <dsp:sp modelId="{AEDD89AF-BE66-884C-AF71-64E01E01CD09}">
      <dsp:nvSpPr>
        <dsp:cNvPr id="0" name=""/>
        <dsp:cNvSpPr/>
      </dsp:nvSpPr>
      <dsp:spPr>
        <a:xfrm>
          <a:off x="1482925" y="2386675"/>
          <a:ext cx="6619434"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Çözüm</a:t>
          </a:r>
        </a:p>
      </dsp:txBody>
      <dsp:txXfrm>
        <a:off x="1503385" y="2407135"/>
        <a:ext cx="5630155" cy="657619"/>
      </dsp:txXfrm>
    </dsp:sp>
    <dsp:sp modelId="{FB289C9F-6216-6342-9365-492BE2FECFF0}">
      <dsp:nvSpPr>
        <dsp:cNvPr id="0" name=""/>
        <dsp:cNvSpPr/>
      </dsp:nvSpPr>
      <dsp:spPr>
        <a:xfrm>
          <a:off x="1977233" y="3182233"/>
          <a:ext cx="6619434"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Tekrar</a:t>
          </a:r>
        </a:p>
      </dsp:txBody>
      <dsp:txXfrm>
        <a:off x="1997693" y="3202693"/>
        <a:ext cx="5630155" cy="657619"/>
      </dsp:txXfrm>
    </dsp:sp>
    <dsp:sp modelId="{0C523CC1-5C2A-D443-90C7-0763D5EA7F4D}">
      <dsp:nvSpPr>
        <dsp:cNvPr id="0" name=""/>
        <dsp:cNvSpPr/>
      </dsp:nvSpPr>
      <dsp:spPr>
        <a:xfrm>
          <a:off x="6165383" y="510321"/>
          <a:ext cx="454050" cy="454050"/>
        </a:xfrm>
        <a:prstGeom prst="downArrow">
          <a:avLst>
            <a:gd name="adj1" fmla="val 55000"/>
            <a:gd name="adj2" fmla="val 45000"/>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67544" y="510321"/>
        <a:ext cx="249728" cy="341673"/>
      </dsp:txXfrm>
    </dsp:sp>
    <dsp:sp modelId="{7385FE4F-635C-9546-8C06-65E5785CF11F}">
      <dsp:nvSpPr>
        <dsp:cNvPr id="0" name=""/>
        <dsp:cNvSpPr/>
      </dsp:nvSpPr>
      <dsp:spPr>
        <a:xfrm>
          <a:off x="6659692" y="1305880"/>
          <a:ext cx="454050" cy="454050"/>
        </a:xfrm>
        <a:prstGeom prst="downArrow">
          <a:avLst>
            <a:gd name="adj1" fmla="val 55000"/>
            <a:gd name="adj2" fmla="val 45000"/>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761853" y="1305880"/>
        <a:ext cx="249728" cy="341673"/>
      </dsp:txXfrm>
    </dsp:sp>
    <dsp:sp modelId="{BBE3F5CE-70C2-F04E-939E-5BB1E5229335}">
      <dsp:nvSpPr>
        <dsp:cNvPr id="0" name=""/>
        <dsp:cNvSpPr/>
      </dsp:nvSpPr>
      <dsp:spPr>
        <a:xfrm>
          <a:off x="7154000" y="2089796"/>
          <a:ext cx="454050" cy="454050"/>
        </a:xfrm>
        <a:prstGeom prst="downArrow">
          <a:avLst>
            <a:gd name="adj1" fmla="val 55000"/>
            <a:gd name="adj2" fmla="val 45000"/>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256161" y="2089796"/>
        <a:ext cx="249728" cy="341673"/>
      </dsp:txXfrm>
    </dsp:sp>
    <dsp:sp modelId="{404F6C4C-B043-9047-90E9-54888C124C86}">
      <dsp:nvSpPr>
        <dsp:cNvPr id="0" name=""/>
        <dsp:cNvSpPr/>
      </dsp:nvSpPr>
      <dsp:spPr>
        <a:xfrm>
          <a:off x="7648309" y="2893116"/>
          <a:ext cx="454050" cy="454050"/>
        </a:xfrm>
        <a:prstGeom prst="downArrow">
          <a:avLst>
            <a:gd name="adj1" fmla="val 55000"/>
            <a:gd name="adj2" fmla="val 45000"/>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750470" y="2893116"/>
        <a:ext cx="249728" cy="3416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F0E68-01B0-FE45-964E-2C5D1B33739F}" type="datetimeFigureOut">
              <a:rPr lang="tr-TR" smtClean="0"/>
              <a:t>9.01.2021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5F242-D97D-1846-BA45-634E66E73638}" type="slidenum">
              <a:rPr lang="tr-TR" smtClean="0"/>
              <a:t>‹#›</a:t>
            </a:fld>
            <a:endParaRPr lang="tr-TR"/>
          </a:p>
        </p:txBody>
      </p:sp>
    </p:spTree>
    <p:extLst>
      <p:ext uri="{BB962C8B-B14F-4D97-AF65-F5344CB8AC3E}">
        <p14:creationId xmlns:p14="http://schemas.microsoft.com/office/powerpoint/2010/main" val="95902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t>
            </a:r>
            <a:r>
              <a:rPr lang="en-US" dirty="0" err="1"/>
              <a:t>yaklaşımları</a:t>
            </a:r>
            <a:r>
              <a:rPr lang="en-US" dirty="0"/>
              <a:t>:</a:t>
            </a:r>
          </a:p>
          <a:p>
            <a:r>
              <a:rPr lang="en-US" dirty="0" err="1"/>
              <a:t>Birinci</a:t>
            </a:r>
            <a:r>
              <a:rPr lang="en-US" dirty="0"/>
              <a:t> </a:t>
            </a:r>
            <a:r>
              <a:rPr lang="en-US" dirty="0" err="1"/>
              <a:t>yaklaşımda</a:t>
            </a:r>
            <a:r>
              <a:rPr lang="en-US" dirty="0"/>
              <a:t> risk, </a:t>
            </a:r>
            <a:r>
              <a:rPr lang="en-US" dirty="0" err="1"/>
              <a:t>belirsizlik</a:t>
            </a:r>
            <a:r>
              <a:rPr lang="en-US" dirty="0"/>
              <a:t> </a:t>
            </a:r>
            <a:r>
              <a:rPr lang="en-US" dirty="0" err="1"/>
              <a:t>anlamına</a:t>
            </a:r>
            <a:r>
              <a:rPr lang="en-US" dirty="0"/>
              <a:t> </a:t>
            </a:r>
            <a:r>
              <a:rPr lang="en-US" dirty="0" err="1"/>
              <a:t>gelir</a:t>
            </a:r>
            <a:r>
              <a:rPr lang="en-US" dirty="0"/>
              <a:t>. Bu </a:t>
            </a:r>
            <a:r>
              <a:rPr lang="en-US" dirty="0" err="1"/>
              <a:t>durumda</a:t>
            </a:r>
            <a:r>
              <a:rPr lang="en-US" dirty="0"/>
              <a:t> hem </a:t>
            </a:r>
            <a:r>
              <a:rPr lang="en-US" dirty="0" err="1"/>
              <a:t>olumlu</a:t>
            </a:r>
            <a:r>
              <a:rPr lang="en-US" dirty="0"/>
              <a:t> hem de </a:t>
            </a:r>
            <a:r>
              <a:rPr lang="en-US" dirty="0" err="1"/>
              <a:t>olumsuz</a:t>
            </a:r>
            <a:r>
              <a:rPr lang="en-US" dirty="0"/>
              <a:t> </a:t>
            </a:r>
            <a:r>
              <a:rPr lang="en-US" dirty="0" err="1"/>
              <a:t>sonuçlar</a:t>
            </a:r>
            <a:r>
              <a:rPr lang="en-US" dirty="0"/>
              <a:t> </a:t>
            </a:r>
            <a:r>
              <a:rPr lang="en-US" dirty="0" err="1"/>
              <a:t>içerebilir</a:t>
            </a:r>
            <a:r>
              <a:rPr lang="en-US" dirty="0"/>
              <a:t>. </a:t>
            </a:r>
          </a:p>
          <a:p>
            <a:r>
              <a:rPr lang="en-US" dirty="0" err="1"/>
              <a:t>İkinci</a:t>
            </a:r>
            <a:r>
              <a:rPr lang="en-US" dirty="0"/>
              <a:t> </a:t>
            </a:r>
            <a:r>
              <a:rPr lang="en-US" dirty="0" err="1"/>
              <a:t>yaklaşımda</a:t>
            </a:r>
            <a:r>
              <a:rPr lang="en-US" dirty="0"/>
              <a:t> risk, </a:t>
            </a:r>
            <a:r>
              <a:rPr lang="en-US" dirty="0" err="1"/>
              <a:t>tehdit</a:t>
            </a:r>
            <a:r>
              <a:rPr lang="en-US" dirty="0"/>
              <a:t> / </a:t>
            </a:r>
            <a:r>
              <a:rPr lang="en-US" dirty="0" err="1"/>
              <a:t>tehlike</a:t>
            </a:r>
            <a:r>
              <a:rPr lang="en-US" dirty="0"/>
              <a:t> </a:t>
            </a:r>
            <a:r>
              <a:rPr lang="en-US" dirty="0" err="1"/>
              <a:t>anlamına</a:t>
            </a:r>
            <a:r>
              <a:rPr lang="en-US" dirty="0"/>
              <a:t> </a:t>
            </a:r>
            <a:r>
              <a:rPr lang="en-US" dirty="0" err="1"/>
              <a:t>gelir</a:t>
            </a:r>
            <a:r>
              <a:rPr lang="en-US" dirty="0"/>
              <a:t>. Bu </a:t>
            </a:r>
            <a:r>
              <a:rPr lang="en-US" dirty="0" err="1"/>
              <a:t>durumda</a:t>
            </a:r>
            <a:r>
              <a:rPr lang="en-US" dirty="0"/>
              <a:t> </a:t>
            </a:r>
            <a:r>
              <a:rPr lang="en-US" dirty="0" err="1"/>
              <a:t>yalnızca</a:t>
            </a:r>
            <a:r>
              <a:rPr lang="en-US" dirty="0"/>
              <a:t> </a:t>
            </a:r>
            <a:r>
              <a:rPr lang="en-US" dirty="0" err="1"/>
              <a:t>olumsuz</a:t>
            </a:r>
            <a:r>
              <a:rPr lang="en-US" dirty="0"/>
              <a:t> </a:t>
            </a:r>
            <a:r>
              <a:rPr lang="en-US" dirty="0" err="1"/>
              <a:t>sonuçlar</a:t>
            </a:r>
            <a:r>
              <a:rPr lang="en-US" dirty="0"/>
              <a:t> </a:t>
            </a:r>
            <a:r>
              <a:rPr lang="en-US" dirty="0" err="1"/>
              <a:t>içerir</a:t>
            </a:r>
            <a:r>
              <a:rPr lang="en-US" dirty="0"/>
              <a:t>.</a:t>
            </a:r>
          </a:p>
          <a:p>
            <a:endParaRPr lang="en-US" dirty="0"/>
          </a:p>
          <a:p>
            <a:r>
              <a:rPr lang="en-US" dirty="0"/>
              <a:t>risk assessment involves identifying, analyzing, and evaluating risks first in order to best determine the mitigation required.</a:t>
            </a:r>
          </a:p>
          <a:p>
            <a:endParaRPr lang="en-US" dirty="0"/>
          </a:p>
          <a:p>
            <a:endParaRPr lang="en-US" dirty="0"/>
          </a:p>
          <a:p>
            <a:r>
              <a:rPr lang="en-US" dirty="0"/>
              <a:t>Risk </a:t>
            </a:r>
            <a:r>
              <a:rPr lang="en-US" dirty="0" err="1"/>
              <a:t>gelecekte</a:t>
            </a:r>
            <a:r>
              <a:rPr lang="en-US" dirty="0"/>
              <a:t> </a:t>
            </a:r>
            <a:r>
              <a:rPr lang="en-US" dirty="0" err="1"/>
              <a:t>meydana</a:t>
            </a:r>
            <a:r>
              <a:rPr lang="en-US" dirty="0"/>
              <a:t> </a:t>
            </a:r>
            <a:r>
              <a:rPr lang="en-US" dirty="0" err="1"/>
              <a:t>gelebilecek</a:t>
            </a:r>
            <a:r>
              <a:rPr lang="en-US" dirty="0"/>
              <a:t> </a:t>
            </a:r>
            <a:r>
              <a:rPr lang="en-US" dirty="0" err="1"/>
              <a:t>olayların</a:t>
            </a:r>
            <a:r>
              <a:rPr lang="en-US" dirty="0"/>
              <a:t> </a:t>
            </a:r>
            <a:r>
              <a:rPr lang="en-US" dirty="0" err="1"/>
              <a:t>belirsizliğidir</a:t>
            </a:r>
            <a:r>
              <a:rPr lang="en-US" dirty="0"/>
              <a:t> (</a:t>
            </a:r>
            <a:r>
              <a:rPr lang="en-US" dirty="0" err="1"/>
              <a:t>olumlu</a:t>
            </a:r>
            <a:r>
              <a:rPr lang="en-US" dirty="0"/>
              <a:t> </a:t>
            </a:r>
            <a:r>
              <a:rPr lang="en-US" dirty="0" err="1"/>
              <a:t>ise</a:t>
            </a:r>
            <a:r>
              <a:rPr lang="en-US" dirty="0"/>
              <a:t> </a:t>
            </a:r>
            <a:r>
              <a:rPr lang="en-US" dirty="0" err="1"/>
              <a:t>fırsat</a:t>
            </a:r>
            <a:r>
              <a:rPr lang="en-US" dirty="0"/>
              <a:t>, </a:t>
            </a:r>
            <a:r>
              <a:rPr lang="en-US" dirty="0" err="1"/>
              <a:t>olumsuz</a:t>
            </a:r>
            <a:r>
              <a:rPr lang="en-US" dirty="0"/>
              <a:t> </a:t>
            </a:r>
            <a:r>
              <a:rPr lang="en-US" dirty="0" err="1"/>
              <a:t>ise</a:t>
            </a:r>
            <a:r>
              <a:rPr lang="en-US" dirty="0"/>
              <a:t> </a:t>
            </a:r>
            <a:r>
              <a:rPr lang="en-US" dirty="0" err="1"/>
              <a:t>tehdit</a:t>
            </a:r>
            <a:r>
              <a:rPr lang="en-US" dirty="0"/>
              <a:t> </a:t>
            </a:r>
            <a:r>
              <a:rPr lang="en-US" dirty="0" err="1"/>
              <a:t>denir</a:t>
            </a:r>
            <a:r>
              <a:rPr lang="en-US" dirty="0"/>
              <a:t>).</a:t>
            </a:r>
          </a:p>
          <a:p>
            <a:endParaRPr lang="en-US" dirty="0"/>
          </a:p>
          <a:p>
            <a:r>
              <a:rPr lang="en-US" dirty="0"/>
              <a:t>TEHLİKE (threat) “</a:t>
            </a:r>
            <a:r>
              <a:rPr lang="en-US" dirty="0" err="1"/>
              <a:t>Tehlike</a:t>
            </a:r>
            <a:r>
              <a:rPr lang="en-US" dirty="0"/>
              <a:t>” </a:t>
            </a:r>
            <a:r>
              <a:rPr lang="en-US" dirty="0" err="1"/>
              <a:t>potansiyel</a:t>
            </a:r>
            <a:r>
              <a:rPr lang="en-US" dirty="0"/>
              <a:t> </a:t>
            </a:r>
            <a:r>
              <a:rPr lang="en-US" dirty="0" err="1"/>
              <a:t>olarak</a:t>
            </a:r>
            <a:r>
              <a:rPr lang="en-US" dirty="0"/>
              <a:t> </a:t>
            </a:r>
            <a:r>
              <a:rPr lang="en-US" dirty="0" err="1"/>
              <a:t>zarara</a:t>
            </a:r>
            <a:r>
              <a:rPr lang="en-US" dirty="0"/>
              <a:t> </a:t>
            </a:r>
            <a:r>
              <a:rPr lang="en-US" dirty="0" err="1"/>
              <a:t>sebep</a:t>
            </a:r>
            <a:r>
              <a:rPr lang="en-US" dirty="0"/>
              <a:t> </a:t>
            </a:r>
            <a:r>
              <a:rPr lang="en-US" dirty="0" err="1"/>
              <a:t>olabilecek</a:t>
            </a:r>
            <a:r>
              <a:rPr lang="en-US" dirty="0"/>
              <a:t> </a:t>
            </a:r>
            <a:r>
              <a:rPr lang="en-US" dirty="0" err="1"/>
              <a:t>durumdur</a:t>
            </a:r>
            <a:r>
              <a:rPr lang="en-US" dirty="0"/>
              <a:t>.</a:t>
            </a:r>
          </a:p>
        </p:txBody>
      </p:sp>
      <p:sp>
        <p:nvSpPr>
          <p:cNvPr id="4" name="Slide Number Placeholder 3"/>
          <p:cNvSpPr>
            <a:spLocks noGrp="1"/>
          </p:cNvSpPr>
          <p:nvPr>
            <p:ph type="sldNum" sz="quarter" idx="5"/>
          </p:nvPr>
        </p:nvSpPr>
        <p:spPr/>
        <p:txBody>
          <a:bodyPr/>
          <a:lstStyle/>
          <a:p>
            <a:fld id="{F4A5F242-D97D-1846-BA45-634E66E73638}" type="slidenum">
              <a:rPr lang="tr-TR" smtClean="0"/>
              <a:t>2</a:t>
            </a:fld>
            <a:endParaRPr lang="tr-TR"/>
          </a:p>
        </p:txBody>
      </p:sp>
    </p:spTree>
    <p:extLst>
      <p:ext uri="{BB962C8B-B14F-4D97-AF65-F5344CB8AC3E}">
        <p14:creationId xmlns:p14="http://schemas.microsoft.com/office/powerpoint/2010/main" val="88738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Risk </a:t>
            </a:r>
            <a:r>
              <a:rPr lang="en-US" sz="1200" kern="1200" dirty="0" err="1">
                <a:solidFill>
                  <a:schemeClr val="tx1"/>
                </a:solidFill>
                <a:effectLst/>
                <a:latin typeface="+mn-lt"/>
                <a:ea typeface="+mn-ea"/>
                <a:cs typeface="+mn-cs"/>
              </a:rPr>
              <a:t>analizinin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başlıca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faydaları</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Güvenli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bilgi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yönetimini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geliştirmek</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Organizasyonun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kritik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varlıkları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izlenmesi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etkili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şekilde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korunmasını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sağlamak</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Karar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vermede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etkin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bilgi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güvenliği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politikalarının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desteklenmesini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sağlamak</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Organizasyonlara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yönelik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pratik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güvenlik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politikalarının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belirlenmesini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sağlamak</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Gelecekteki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tahminler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için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değerli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analiz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verilerinin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teminini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sağlamak</a:t>
            </a:r>
            <a:endParaRPr lang="en-US" sz="1200" kern="1200" dirty="0">
              <a:solidFill>
                <a:schemeClr val="tx1"/>
              </a:solidFill>
              <a:effectLst/>
              <a:latin typeface="+mn-lt"/>
              <a:ea typeface="+mn-ea"/>
              <a:cs typeface="+mn-cs"/>
            </a:endParaRPr>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3</a:t>
            </a:fld>
            <a:endParaRPr lang="tr-TR"/>
          </a:p>
        </p:txBody>
      </p:sp>
    </p:spTree>
    <p:extLst>
      <p:ext uri="{BB962C8B-B14F-4D97-AF65-F5344CB8AC3E}">
        <p14:creationId xmlns:p14="http://schemas.microsoft.com/office/powerpoint/2010/main" val="273852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Riski</a:t>
            </a:r>
            <a:r>
              <a:rPr lang="en-US" dirty="0"/>
              <a:t> </a:t>
            </a:r>
            <a:r>
              <a:rPr lang="en-US" dirty="0" err="1"/>
              <a:t>Tanımlama</a:t>
            </a:r>
            <a:r>
              <a:rPr lang="en-US" dirty="0"/>
              <a:t> - </a:t>
            </a:r>
            <a:r>
              <a:rPr lang="en-US" dirty="0" err="1"/>
              <a:t>Risklerin</a:t>
            </a:r>
            <a:r>
              <a:rPr lang="en-US" dirty="0"/>
              <a:t> </a:t>
            </a:r>
            <a:r>
              <a:rPr lang="en-US" dirty="0" err="1"/>
              <a:t>karakteristiklerinin</a:t>
            </a:r>
            <a:r>
              <a:rPr lang="en-US" dirty="0"/>
              <a:t> </a:t>
            </a:r>
            <a:r>
              <a:rPr lang="en-US" dirty="0" err="1"/>
              <a:t>tanımlanması</a:t>
            </a:r>
            <a:r>
              <a:rPr lang="en-US" dirty="0"/>
              <a:t> </a:t>
            </a:r>
            <a:r>
              <a:rPr lang="en-US" dirty="0" err="1"/>
              <a:t>ve</a:t>
            </a:r>
            <a:r>
              <a:rPr lang="en-US" dirty="0"/>
              <a:t> </a:t>
            </a:r>
            <a:r>
              <a:rPr lang="en-US" dirty="0" err="1"/>
              <a:t>sınıflanmasıdır</a:t>
            </a:r>
            <a:r>
              <a:rPr lang="en-US" dirty="0"/>
              <a:t>. </a:t>
            </a:r>
          </a:p>
          <a:p>
            <a:r>
              <a:rPr lang="en-US" dirty="0" err="1"/>
              <a:t>Riski</a:t>
            </a:r>
            <a:r>
              <a:rPr lang="en-US" dirty="0"/>
              <a:t> </a:t>
            </a:r>
            <a:r>
              <a:rPr lang="en-US" dirty="0" err="1"/>
              <a:t>Ölçme</a:t>
            </a:r>
            <a:r>
              <a:rPr lang="en-US" dirty="0"/>
              <a:t> - </a:t>
            </a:r>
            <a:r>
              <a:rPr lang="en-US" dirty="0" err="1"/>
              <a:t>Olası</a:t>
            </a:r>
            <a:r>
              <a:rPr lang="en-US" dirty="0"/>
              <a:t> </a:t>
            </a:r>
            <a:r>
              <a:rPr lang="en-US" dirty="0" err="1"/>
              <a:t>sonuçların</a:t>
            </a:r>
            <a:r>
              <a:rPr lang="en-US" dirty="0"/>
              <a:t> </a:t>
            </a:r>
            <a:r>
              <a:rPr lang="en-US" dirty="0" err="1"/>
              <a:t>ölçülmesidir</a:t>
            </a:r>
            <a:r>
              <a:rPr lang="en-US" dirty="0"/>
              <a:t>. </a:t>
            </a:r>
          </a:p>
          <a:p>
            <a:r>
              <a:rPr lang="en-US" dirty="0" err="1"/>
              <a:t>Öncelik</a:t>
            </a:r>
            <a:r>
              <a:rPr lang="en-US" dirty="0"/>
              <a:t> </a:t>
            </a:r>
            <a:r>
              <a:rPr lang="en-US" dirty="0" err="1"/>
              <a:t>Belirleme</a:t>
            </a:r>
            <a:r>
              <a:rPr lang="en-US" dirty="0"/>
              <a:t> - </a:t>
            </a:r>
            <a:r>
              <a:rPr lang="en-US" dirty="0" err="1"/>
              <a:t>Risklerin</a:t>
            </a:r>
            <a:r>
              <a:rPr lang="en-US" dirty="0"/>
              <a:t> </a:t>
            </a:r>
            <a:r>
              <a:rPr lang="en-US" dirty="0" err="1"/>
              <a:t>bir</a:t>
            </a:r>
            <a:r>
              <a:rPr lang="en-US" dirty="0"/>
              <a:t> </a:t>
            </a:r>
            <a:r>
              <a:rPr lang="en-US" dirty="0" err="1"/>
              <a:t>birleriyle</a:t>
            </a:r>
            <a:r>
              <a:rPr lang="en-US" dirty="0"/>
              <a:t> </a:t>
            </a:r>
            <a:r>
              <a:rPr lang="en-US" dirty="0" err="1"/>
              <a:t>ilişkilendirilerek</a:t>
            </a:r>
            <a:r>
              <a:rPr lang="en-US" dirty="0"/>
              <a:t>, </a:t>
            </a:r>
            <a:r>
              <a:rPr lang="en-US" dirty="0" err="1"/>
              <a:t>yüksekten</a:t>
            </a:r>
            <a:r>
              <a:rPr lang="en-US" dirty="0"/>
              <a:t> </a:t>
            </a:r>
            <a:r>
              <a:rPr lang="en-US" dirty="0" err="1"/>
              <a:t>düşüğe</a:t>
            </a:r>
            <a:r>
              <a:rPr lang="en-US" dirty="0"/>
              <a:t> </a:t>
            </a:r>
            <a:r>
              <a:rPr lang="en-US" dirty="0" err="1"/>
              <a:t>sıralandırılmasıdır</a:t>
            </a:r>
            <a:r>
              <a:rPr lang="en-US" dirty="0"/>
              <a:t>.</a:t>
            </a:r>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4</a:t>
            </a:fld>
            <a:endParaRPr lang="tr-TR"/>
          </a:p>
        </p:txBody>
      </p:sp>
    </p:spTree>
    <p:extLst>
      <p:ext uri="{BB962C8B-B14F-4D97-AF65-F5344CB8AC3E}">
        <p14:creationId xmlns:p14="http://schemas.microsoft.com/office/powerpoint/2010/main" val="410779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t>
            </a:r>
            <a:r>
              <a:rPr lang="en-US" dirty="0" err="1"/>
              <a:t>gerçekleştiği</a:t>
            </a:r>
            <a:r>
              <a:rPr lang="en-US" dirty="0"/>
              <a:t> </a:t>
            </a:r>
            <a:r>
              <a:rPr lang="en-US" dirty="0" err="1"/>
              <a:t>takdirde</a:t>
            </a:r>
            <a:r>
              <a:rPr lang="en-US" dirty="0"/>
              <a:t>, </a:t>
            </a:r>
          </a:p>
          <a:p>
            <a:r>
              <a:rPr lang="en-US" dirty="0"/>
              <a:t>– </a:t>
            </a:r>
            <a:r>
              <a:rPr lang="en-US" dirty="0" err="1"/>
              <a:t>Çalışanların</a:t>
            </a:r>
            <a:r>
              <a:rPr lang="en-US" dirty="0"/>
              <a:t> </a:t>
            </a:r>
            <a:r>
              <a:rPr lang="en-US" dirty="0" err="1"/>
              <a:t>uğrayabileceği</a:t>
            </a:r>
            <a:r>
              <a:rPr lang="en-US" dirty="0"/>
              <a:t> </a:t>
            </a:r>
            <a:r>
              <a:rPr lang="en-US" dirty="0" err="1"/>
              <a:t>fiziksel</a:t>
            </a:r>
            <a:r>
              <a:rPr lang="en-US" dirty="0"/>
              <a:t> </a:t>
            </a:r>
            <a:r>
              <a:rPr lang="en-US" dirty="0" err="1"/>
              <a:t>zararın</a:t>
            </a:r>
            <a:r>
              <a:rPr lang="en-US" dirty="0"/>
              <a:t> </a:t>
            </a:r>
            <a:r>
              <a:rPr lang="en-US" dirty="0" err="1"/>
              <a:t>boyutu</a:t>
            </a:r>
            <a:r>
              <a:rPr lang="en-US" dirty="0"/>
              <a:t>? </a:t>
            </a:r>
          </a:p>
          <a:p>
            <a:r>
              <a:rPr lang="en-US" dirty="0"/>
              <a:t>– </a:t>
            </a:r>
            <a:r>
              <a:rPr lang="en-US" dirty="0" err="1"/>
              <a:t>işletmenin</a:t>
            </a:r>
            <a:r>
              <a:rPr lang="en-US" dirty="0"/>
              <a:t> </a:t>
            </a:r>
            <a:r>
              <a:rPr lang="en-US" dirty="0" err="1"/>
              <a:t>uğrayabileceği</a:t>
            </a:r>
            <a:r>
              <a:rPr lang="en-US" dirty="0"/>
              <a:t> </a:t>
            </a:r>
            <a:r>
              <a:rPr lang="en-US" dirty="0" err="1"/>
              <a:t>finansal</a:t>
            </a:r>
            <a:r>
              <a:rPr lang="en-US" dirty="0"/>
              <a:t> </a:t>
            </a:r>
            <a:r>
              <a:rPr lang="en-US" dirty="0" err="1"/>
              <a:t>kaybın</a:t>
            </a:r>
            <a:r>
              <a:rPr lang="en-US" dirty="0"/>
              <a:t> </a:t>
            </a:r>
            <a:r>
              <a:rPr lang="en-US" dirty="0" err="1"/>
              <a:t>boyutu</a:t>
            </a:r>
            <a:r>
              <a:rPr lang="en-US" dirty="0"/>
              <a:t>? </a:t>
            </a:r>
          </a:p>
          <a:p>
            <a:r>
              <a:rPr lang="en-US" dirty="0"/>
              <a:t>– </a:t>
            </a:r>
            <a:r>
              <a:rPr lang="en-US" dirty="0" err="1"/>
              <a:t>işletmenin</a:t>
            </a:r>
            <a:r>
              <a:rPr lang="en-US" dirty="0"/>
              <a:t> </a:t>
            </a:r>
            <a:r>
              <a:rPr lang="en-US" dirty="0" err="1"/>
              <a:t>kaybedeceği</a:t>
            </a:r>
            <a:r>
              <a:rPr lang="en-US" dirty="0"/>
              <a:t> </a:t>
            </a:r>
            <a:r>
              <a:rPr lang="en-US" dirty="0" err="1"/>
              <a:t>itibarın</a:t>
            </a:r>
            <a:r>
              <a:rPr lang="en-US" dirty="0"/>
              <a:t> </a:t>
            </a:r>
            <a:r>
              <a:rPr lang="en-US" dirty="0" err="1"/>
              <a:t>boyutu</a:t>
            </a:r>
            <a:r>
              <a:rPr lang="en-US" dirty="0"/>
              <a:t>? </a:t>
            </a:r>
          </a:p>
          <a:p>
            <a:r>
              <a:rPr lang="en-US" dirty="0"/>
              <a:t>– </a:t>
            </a:r>
            <a:r>
              <a:rPr lang="en-US" dirty="0" err="1"/>
              <a:t>Medyaya</a:t>
            </a:r>
            <a:r>
              <a:rPr lang="en-US" dirty="0"/>
              <a:t> </a:t>
            </a:r>
            <a:r>
              <a:rPr lang="en-US" dirty="0" err="1"/>
              <a:t>yansıması</a:t>
            </a:r>
            <a:r>
              <a:rPr lang="en-US" dirty="0"/>
              <a:t> </a:t>
            </a:r>
            <a:r>
              <a:rPr lang="en-US" dirty="0" err="1"/>
              <a:t>takdirinde</a:t>
            </a:r>
            <a:r>
              <a:rPr lang="en-US" dirty="0"/>
              <a:t> </a:t>
            </a:r>
            <a:r>
              <a:rPr lang="en-US" dirty="0" err="1"/>
              <a:t>lokal</a:t>
            </a:r>
            <a:r>
              <a:rPr lang="en-US" dirty="0"/>
              <a:t>, </a:t>
            </a:r>
            <a:r>
              <a:rPr lang="en-US" dirty="0" err="1"/>
              <a:t>ulusal</a:t>
            </a:r>
            <a:r>
              <a:rPr lang="en-US" dirty="0"/>
              <a:t> </a:t>
            </a:r>
            <a:r>
              <a:rPr lang="en-US" dirty="0" err="1"/>
              <a:t>ya</a:t>
            </a:r>
            <a:r>
              <a:rPr lang="en-US" dirty="0"/>
              <a:t> da </a:t>
            </a:r>
            <a:r>
              <a:rPr lang="en-US" dirty="0" err="1"/>
              <a:t>uluslararası</a:t>
            </a:r>
            <a:r>
              <a:rPr lang="en-US" dirty="0"/>
              <a:t> </a:t>
            </a:r>
            <a:r>
              <a:rPr lang="en-US" dirty="0" err="1"/>
              <a:t>haber</a:t>
            </a:r>
            <a:r>
              <a:rPr lang="en-US" dirty="0"/>
              <a:t> </a:t>
            </a:r>
            <a:r>
              <a:rPr lang="en-US" dirty="0" err="1"/>
              <a:t>olma</a:t>
            </a:r>
            <a:r>
              <a:rPr lang="en-US" dirty="0"/>
              <a:t> </a:t>
            </a:r>
            <a:r>
              <a:rPr lang="en-US" dirty="0" err="1"/>
              <a:t>durumu</a:t>
            </a:r>
            <a:r>
              <a:rPr lang="en-US" dirty="0"/>
              <a:t>? </a:t>
            </a:r>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5</a:t>
            </a:fld>
            <a:endParaRPr lang="tr-TR"/>
          </a:p>
        </p:txBody>
      </p:sp>
    </p:spTree>
    <p:extLst>
      <p:ext uri="{BB962C8B-B14F-4D97-AF65-F5344CB8AC3E}">
        <p14:creationId xmlns:p14="http://schemas.microsoft.com/office/powerpoint/2010/main" val="94994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Zafiyetleri</a:t>
            </a:r>
            <a:r>
              <a:rPr lang="en-US" dirty="0"/>
              <a:t> </a:t>
            </a:r>
            <a:r>
              <a:rPr lang="en-US" dirty="0" err="1"/>
              <a:t>anlamak</a:t>
            </a:r>
            <a:r>
              <a:rPr lang="en-US" dirty="0"/>
              <a:t> </a:t>
            </a:r>
            <a:r>
              <a:rPr lang="en-US" dirty="0" err="1"/>
              <a:t>en</a:t>
            </a:r>
            <a:r>
              <a:rPr lang="en-US" dirty="0"/>
              <a:t> </a:t>
            </a:r>
            <a:r>
              <a:rPr lang="en-US" dirty="0" err="1"/>
              <a:t>az</a:t>
            </a:r>
            <a:r>
              <a:rPr lang="en-US" dirty="0"/>
              <a:t> risk </a:t>
            </a:r>
            <a:r>
              <a:rPr lang="en-US" dirty="0" err="1"/>
              <a:t>değerlemesi</a:t>
            </a:r>
            <a:r>
              <a:rPr lang="en-US" dirty="0"/>
              <a:t> </a:t>
            </a:r>
            <a:r>
              <a:rPr lang="en-US" dirty="0" err="1"/>
              <a:t>kadar</a:t>
            </a:r>
            <a:r>
              <a:rPr lang="en-US" dirty="0"/>
              <a:t> </a:t>
            </a:r>
            <a:r>
              <a:rPr lang="en-US" dirty="0" err="1"/>
              <a:t>önemlidir</a:t>
            </a:r>
            <a:r>
              <a:rPr lang="en-US" dirty="0"/>
              <a:t>, </a:t>
            </a:r>
            <a:r>
              <a:rPr lang="en-US" dirty="0" err="1"/>
              <a:t>çünkü</a:t>
            </a:r>
            <a:r>
              <a:rPr lang="en-US" dirty="0"/>
              <a:t> </a:t>
            </a:r>
            <a:r>
              <a:rPr lang="en-US" dirty="0" err="1"/>
              <a:t>zafiyetler</a:t>
            </a:r>
            <a:r>
              <a:rPr lang="en-US" dirty="0"/>
              <a:t> </a:t>
            </a:r>
            <a:r>
              <a:rPr lang="en-US" dirty="0" err="1"/>
              <a:t>risklere</a:t>
            </a:r>
            <a:r>
              <a:rPr lang="en-US" dirty="0"/>
              <a:t> </a:t>
            </a:r>
            <a:r>
              <a:rPr lang="en-US" dirty="0" err="1"/>
              <a:t>sebep</a:t>
            </a:r>
            <a:r>
              <a:rPr lang="en-US" dirty="0"/>
              <a:t> </a:t>
            </a:r>
            <a:r>
              <a:rPr lang="en-US" dirty="0" err="1"/>
              <a:t>olur</a:t>
            </a:r>
            <a:r>
              <a:rPr lang="en-US" dirty="0"/>
              <a:t>.</a:t>
            </a:r>
            <a:endParaRPr lang="en-TR" dirty="0"/>
          </a:p>
          <a:p>
            <a:r>
              <a:rPr lang="en-TR" dirty="0"/>
              <a:t>Bir açığın hedef olmasını etkileyen faktörler:</a:t>
            </a:r>
          </a:p>
          <a:p>
            <a:r>
              <a:rPr lang="en-US" sz="1200" kern="1200" dirty="0">
                <a:solidFill>
                  <a:schemeClr val="tx1"/>
                </a:solidFill>
                <a:effectLst/>
                <a:latin typeface="+mn-lt"/>
                <a:ea typeface="+mn-ea"/>
                <a:cs typeface="+mn-cs"/>
              </a:rPr>
              <a:t>1) Her </a:t>
            </a:r>
            <a:r>
              <a:rPr lang="en-US" sz="1200" kern="1200" dirty="0" err="1">
                <a:solidFill>
                  <a:schemeClr val="tx1"/>
                </a:solidFill>
                <a:effectLst/>
                <a:latin typeface="+mn-lt"/>
                <a:ea typeface="+mn-ea"/>
                <a:cs typeface="+mn-cs"/>
              </a:rPr>
              <a:t>uygulama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güvenlik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açığı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yaşam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döngüsü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boyunca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mutlaka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saldırıya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hedef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olasılığına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sahiptir</a:t>
            </a:r>
            <a:r>
              <a:rPr lang="en-US" sz="1200" kern="1200" dirty="0">
                <a:solidFill>
                  <a:schemeClr val="tx1"/>
                </a:solidFill>
                <a:effectLst/>
                <a:latin typeface="+mn-lt"/>
                <a:ea typeface="+mn-ea"/>
                <a:cs typeface="+mn-cs"/>
              </a:rPr>
              <a:t>. Bir </a:t>
            </a:r>
            <a:r>
              <a:rPr lang="en-US" sz="1200" kern="1200" dirty="0" err="1">
                <a:solidFill>
                  <a:schemeClr val="tx1"/>
                </a:solidFill>
                <a:effectLst/>
                <a:latin typeface="+mn-lt"/>
                <a:ea typeface="+mn-ea"/>
                <a:cs typeface="+mn-cs"/>
              </a:rPr>
              <a:t>uygulamanın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a:t>
            </a:r>
            <a:r>
              <a:rPr lang="en-US" sz="1200" kern="1200" dirty="0">
                <a:solidFill>
                  <a:schemeClr val="tx1"/>
                </a:solidFill>
                <a:effectLst/>
                <a:latin typeface="+mn-lt"/>
                <a:ea typeface="+mn-ea"/>
                <a:cs typeface="+mn-cs"/>
              </a:rPr>
              <a:t> da </a:t>
            </a:r>
            <a:r>
              <a:rPr lang="en-US" sz="1200" kern="1200" dirty="0" err="1">
                <a:solidFill>
                  <a:schemeClr val="tx1"/>
                </a:solidFill>
                <a:effectLst/>
                <a:latin typeface="+mn-lt"/>
                <a:ea typeface="+mn-ea"/>
                <a:cs typeface="+mn-cs"/>
              </a:rPr>
              <a:t>sistemin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saldırıya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maruz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kalması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güvenlik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açığı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yaşam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döngüsünün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hangi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aşamada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sekteye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uğradığına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veya</a:t>
            </a:r>
            <a:r>
              <a:rPr lang="en-US" sz="1200" kern="1200" dirty="0">
                <a:solidFill>
                  <a:schemeClr val="tx1"/>
                </a:solidFill>
                <a:effectLst/>
                <a:latin typeface="+mn-lt"/>
                <a:ea typeface="+mn-ea"/>
                <a:cs typeface="+mn-cs"/>
              </a:rPr>
              <a:t> ne </a:t>
            </a:r>
            <a:r>
              <a:rPr lang="en-US" sz="1200" kern="1200" dirty="0" err="1">
                <a:solidFill>
                  <a:schemeClr val="tx1"/>
                </a:solidFill>
                <a:effectLst/>
                <a:latin typeface="+mn-lt"/>
                <a:ea typeface="+mn-ea"/>
                <a:cs typeface="+mn-cs"/>
              </a:rPr>
              <a:t>kadarının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gerçekleştirildiğine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bağlıdır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Döngünün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tamamlanma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olasılığı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arttıkça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açık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cazip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hedef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olmaktan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uzaklaşır</a:t>
            </a:r>
            <a:r>
              <a:rPr lang="en-US" sz="1200" kern="1200" dirty="0">
                <a:solidFill>
                  <a:schemeClr val="tx1"/>
                </a:solidFill>
                <a:effectLst/>
                <a:latin typeface="+mn-lt"/>
                <a:ea typeface="+mn-ea"/>
                <a:cs typeface="+mn-cs"/>
              </a:rPr>
              <a:t> [8]. </a:t>
            </a:r>
          </a:p>
          <a:p>
            <a:r>
              <a:rPr lang="en-US" sz="1200" kern="1200" dirty="0">
                <a:solidFill>
                  <a:schemeClr val="tx1"/>
                </a:solidFill>
                <a:effectLst/>
                <a:latin typeface="+mn-lt"/>
                <a:ea typeface="+mn-ea"/>
                <a:cs typeface="+mn-cs"/>
              </a:rPr>
              <a:t>2) </a:t>
            </a:r>
            <a:r>
              <a:rPr lang="en-US" sz="1200" kern="1200" dirty="0" err="1">
                <a:solidFill>
                  <a:schemeClr val="tx1"/>
                </a:solidFill>
                <a:effectLst/>
                <a:latin typeface="+mn-lt"/>
                <a:ea typeface="+mn-ea"/>
                <a:cs typeface="+mn-cs"/>
              </a:rPr>
              <a:t>Açığın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popülerliği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piyasa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payının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büyük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olması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saldırı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hedefi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olmasını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arttıran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faktörlerdendir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Pazar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payı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popülerlik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oranı</a:t>
            </a:r>
            <a:r>
              <a:rPr lang="en-US" sz="1200" kern="1200" dirty="0">
                <a:solidFill>
                  <a:schemeClr val="tx1"/>
                </a:solidFill>
                <a:effectLst/>
                <a:latin typeface="+mn-lt"/>
                <a:ea typeface="+mn-ea"/>
                <a:cs typeface="+mn-cs"/>
              </a:rPr>
              <a:t> %60’dan </a:t>
            </a:r>
            <a:r>
              <a:rPr lang="en-US" sz="1200" kern="1200" dirty="0" err="1">
                <a:solidFill>
                  <a:schemeClr val="tx1"/>
                </a:solidFill>
                <a:effectLst/>
                <a:latin typeface="+mn-lt"/>
                <a:ea typeface="+mn-ea"/>
                <a:cs typeface="+mn-cs"/>
              </a:rPr>
              <a:t>büyükse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yüksek</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grubunda</a:t>
            </a:r>
            <a:r>
              <a:rPr lang="en-US" sz="1200" kern="1200" dirty="0">
                <a:solidFill>
                  <a:schemeClr val="tx1"/>
                </a:solidFill>
                <a:effectLst/>
                <a:latin typeface="+mn-lt"/>
                <a:ea typeface="+mn-ea"/>
                <a:cs typeface="+mn-cs"/>
              </a:rPr>
              <a:t>, %30’dan </a:t>
            </a:r>
            <a:r>
              <a:rPr lang="en-US" sz="1200" kern="1200" dirty="0" err="1">
                <a:solidFill>
                  <a:schemeClr val="tx1"/>
                </a:solidFill>
                <a:effectLst/>
                <a:latin typeface="+mn-lt"/>
                <a:ea typeface="+mn-ea"/>
                <a:cs typeface="+mn-cs"/>
              </a:rPr>
              <a:t>küçükse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düşük</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grubunda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değerlendirilebilir</a:t>
            </a:r>
            <a:r>
              <a:rPr lang="en-US" sz="1200" kern="1200" dirty="0">
                <a:solidFill>
                  <a:schemeClr val="tx1"/>
                </a:solidFill>
                <a:effectLst/>
                <a:latin typeface="+mn-lt"/>
                <a:ea typeface="+mn-ea"/>
                <a:cs typeface="+mn-cs"/>
              </a:rPr>
              <a:t> [8]. </a:t>
            </a:r>
          </a:p>
          <a:p>
            <a:r>
              <a:rPr lang="en-US" sz="1200" kern="1200" dirty="0">
                <a:solidFill>
                  <a:schemeClr val="tx1"/>
                </a:solidFill>
                <a:effectLst/>
                <a:latin typeface="+mn-lt"/>
                <a:ea typeface="+mn-ea"/>
                <a:cs typeface="+mn-cs"/>
              </a:rPr>
              <a:t>3) </a:t>
            </a:r>
            <a:r>
              <a:rPr lang="en-US" sz="1200" kern="1200" dirty="0" err="1">
                <a:solidFill>
                  <a:schemeClr val="tx1"/>
                </a:solidFill>
                <a:effectLst/>
                <a:latin typeface="+mn-lt"/>
                <a:ea typeface="+mn-ea"/>
                <a:cs typeface="+mn-cs"/>
              </a:rPr>
              <a:t>Açığın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yaşı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yamayı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aldığı</a:t>
            </a:r>
            <a:r>
              <a:rPr lang="en-US" sz="1200" kern="1200" dirty="0">
                <a:solidFill>
                  <a:schemeClr val="tx1"/>
                </a:solidFill>
                <a:effectLst/>
                <a:latin typeface="+mn-lt"/>
                <a:ea typeface="+mn-ea"/>
                <a:cs typeface="+mn-cs"/>
              </a:rPr>
              <a:t> son </a:t>
            </a:r>
            <a:r>
              <a:rPr lang="en-US" sz="1200" kern="1200" dirty="0" err="1">
                <a:solidFill>
                  <a:schemeClr val="tx1"/>
                </a:solidFill>
                <a:effectLst/>
                <a:latin typeface="+mn-lt"/>
                <a:ea typeface="+mn-ea"/>
                <a:cs typeface="+mn-cs"/>
              </a:rPr>
              <a:t>tarih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açığın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tanıtım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tarihleri</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etkili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faktörler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arasındadır</a:t>
            </a:r>
            <a:r>
              <a:rPr lang="en-US" sz="1200" kern="1200" dirty="0">
                <a:solidFill>
                  <a:schemeClr val="tx1"/>
                </a:solidFill>
                <a:effectLst/>
                <a:latin typeface="+mn-lt"/>
                <a:ea typeface="+mn-ea"/>
                <a:cs typeface="+mn-cs"/>
              </a:rPr>
              <a:t>. Bir </a:t>
            </a:r>
            <a:r>
              <a:rPr lang="en-US" sz="1200" kern="1200" dirty="0" err="1">
                <a:solidFill>
                  <a:schemeClr val="tx1"/>
                </a:solidFill>
                <a:effectLst/>
                <a:latin typeface="+mn-lt"/>
                <a:ea typeface="+mn-ea"/>
                <a:cs typeface="+mn-cs"/>
              </a:rPr>
              <a:t>açık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keşif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tarihinden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itibaren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yıl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içinde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genç</a:t>
            </a:r>
            <a:r>
              <a:rPr lang="en-US" sz="1200" kern="1200" dirty="0">
                <a:solidFill>
                  <a:schemeClr val="tx1"/>
                </a:solidFill>
                <a:effectLst/>
                <a:latin typeface="+mn-lt"/>
                <a:ea typeface="+mn-ea"/>
                <a:cs typeface="+mn-cs"/>
              </a:rPr>
              <a:t>, 1-3 </a:t>
            </a:r>
            <a:r>
              <a:rPr lang="en-US" sz="1200" kern="1200" dirty="0" err="1">
                <a:solidFill>
                  <a:schemeClr val="tx1"/>
                </a:solidFill>
                <a:effectLst/>
                <a:latin typeface="+mn-lt"/>
                <a:ea typeface="+mn-ea"/>
                <a:cs typeface="+mn-cs"/>
              </a:rPr>
              <a:t>yıl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içinde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yaşlı</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yıldan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sonra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yaşlı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olarak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değerlendirilir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Açık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keşfinin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üzerinden</a:t>
            </a:r>
            <a:r>
              <a:rPr lang="en-US" sz="1200" kern="1200" dirty="0">
                <a:solidFill>
                  <a:schemeClr val="tx1"/>
                </a:solidFill>
                <a:effectLst/>
                <a:latin typeface="+mn-lt"/>
                <a:ea typeface="+mn-ea"/>
                <a:cs typeface="+mn-cs"/>
              </a:rPr>
              <a:t> zaman </a:t>
            </a:r>
            <a:r>
              <a:rPr lang="en-US" sz="1200" kern="1200" dirty="0" err="1">
                <a:solidFill>
                  <a:schemeClr val="tx1"/>
                </a:solidFill>
                <a:effectLst/>
                <a:latin typeface="+mn-lt"/>
                <a:ea typeface="+mn-ea"/>
                <a:cs typeface="+mn-cs"/>
              </a:rPr>
              <a:t>geçtikçe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değerini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kaybeder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Yararlanma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tarihi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arasındaki</a:t>
            </a:r>
            <a:r>
              <a:rPr lang="en-US" sz="1200" kern="1200" dirty="0">
                <a:solidFill>
                  <a:schemeClr val="tx1"/>
                </a:solidFill>
                <a:effectLst/>
                <a:latin typeface="+mn-lt"/>
                <a:ea typeface="+mn-ea"/>
                <a:cs typeface="+mn-cs"/>
              </a:rPr>
              <a:t> fark 20 </a:t>
            </a:r>
            <a:r>
              <a:rPr lang="en-US" sz="1200" kern="1200" dirty="0" err="1">
                <a:solidFill>
                  <a:schemeClr val="tx1"/>
                </a:solidFill>
                <a:effectLst/>
                <a:latin typeface="+mn-lt"/>
                <a:ea typeface="+mn-ea"/>
                <a:cs typeface="+mn-cs"/>
              </a:rPr>
              <a:t>günü</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geçtiyse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a:t>
            </a:r>
            <a:r>
              <a:rPr lang="en-US" sz="1200" kern="1200" dirty="0">
                <a:solidFill>
                  <a:schemeClr val="tx1"/>
                </a:solidFill>
                <a:effectLst/>
                <a:latin typeface="+mn-lt"/>
                <a:ea typeface="+mn-ea"/>
                <a:cs typeface="+mn-cs"/>
              </a:rPr>
              <a:t> da </a:t>
            </a:r>
            <a:r>
              <a:rPr lang="en-US" sz="1200" kern="1200" dirty="0" err="1">
                <a:solidFill>
                  <a:schemeClr val="tx1"/>
                </a:solidFill>
                <a:effectLst/>
                <a:latin typeface="+mn-lt"/>
                <a:ea typeface="+mn-ea"/>
                <a:cs typeface="+mn-cs"/>
              </a:rPr>
              <a:t>yama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henüz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yayınlanmadıysa</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yüksek</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günden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azsa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veya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yararlanma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kodu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yayınlanmadıysa</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düşüktür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Aynı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şekilde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tanıtım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tarihi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tarihi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arasındaki</a:t>
            </a:r>
            <a:r>
              <a:rPr lang="en-US" sz="1200" kern="1200" dirty="0">
                <a:solidFill>
                  <a:schemeClr val="tx1"/>
                </a:solidFill>
                <a:effectLst/>
                <a:latin typeface="+mn-lt"/>
                <a:ea typeface="+mn-ea"/>
                <a:cs typeface="+mn-cs"/>
              </a:rPr>
              <a:t> fark 80 </a:t>
            </a:r>
            <a:r>
              <a:rPr lang="en-US" sz="1200" kern="1200" dirty="0" err="1">
                <a:solidFill>
                  <a:schemeClr val="tx1"/>
                </a:solidFill>
                <a:effectLst/>
                <a:latin typeface="+mn-lt"/>
                <a:ea typeface="+mn-ea"/>
                <a:cs typeface="+mn-cs"/>
              </a:rPr>
              <a:t>günden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büyükse</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yüksek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küçükse</a:t>
            </a:r>
            <a:r>
              <a:rPr lang="en-US" sz="1200" kern="1200" dirty="0">
                <a:solidFill>
                  <a:schemeClr val="tx1"/>
                </a:solidFill>
                <a:effectLst/>
                <a:latin typeface="+mn-lt"/>
                <a:ea typeface="+mn-ea"/>
                <a:cs typeface="+mn-cs"/>
              </a:rPr>
              <a:t> risk </a:t>
            </a:r>
            <a:r>
              <a:rPr lang="en-US" sz="1200" kern="1200" dirty="0" err="1">
                <a:solidFill>
                  <a:schemeClr val="tx1"/>
                </a:solidFill>
                <a:effectLst/>
                <a:latin typeface="+mn-lt"/>
                <a:ea typeface="+mn-ea"/>
                <a:cs typeface="+mn-cs"/>
              </a:rPr>
              <a:t>düşüktür</a:t>
            </a:r>
            <a:r>
              <a:rPr lang="en-US" sz="1200" kern="1200" dirty="0">
                <a:solidFill>
                  <a:schemeClr val="tx1"/>
                </a:solidFill>
                <a:effectLst/>
                <a:latin typeface="+mn-lt"/>
                <a:ea typeface="+mn-ea"/>
                <a:cs typeface="+mn-cs"/>
              </a:rPr>
              <a:t> [8].</a:t>
            </a:r>
          </a:p>
          <a:p>
            <a:r>
              <a:rPr lang="en-US" dirty="0"/>
              <a:t>JUMRATJAROENVANIT A. , TENG-AMNUAY Y., ” Probability of Attack Based on System Vulnerability Life Cycle”, Electronic Commerce and Security, 2008 International Symposium on, </a:t>
            </a:r>
            <a:r>
              <a:rPr lang="en-US" dirty="0" err="1"/>
              <a:t>A÷ustos</a:t>
            </a:r>
            <a:r>
              <a:rPr lang="en-US" dirty="0"/>
              <a:t> 2008, (531 – 535)</a:t>
            </a:r>
          </a:p>
          <a:p>
            <a:endParaRPr lang="en-US" dirty="0"/>
          </a:p>
          <a:p>
            <a:endParaRPr lang="en-US" dirty="0"/>
          </a:p>
          <a:p>
            <a:r>
              <a:rPr lang="en-US" dirty="0"/>
              <a:t>https://us-</a:t>
            </a:r>
            <a:r>
              <a:rPr lang="en-US" dirty="0" err="1"/>
              <a:t>cert.cisa.gov</a:t>
            </a:r>
            <a:r>
              <a:rPr lang="en-US" dirty="0"/>
              <a:t>/</a:t>
            </a:r>
            <a:r>
              <a:rPr lang="en-US" dirty="0" err="1"/>
              <a:t>ncas</a:t>
            </a:r>
            <a:r>
              <a:rPr lang="en-US" dirty="0"/>
              <a:t>/alerts/aa20-133a</a:t>
            </a:r>
          </a:p>
          <a:p>
            <a:endParaRPr lang="en-US" dirty="0"/>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6</a:t>
            </a:fld>
            <a:endParaRPr lang="tr-TR"/>
          </a:p>
        </p:txBody>
      </p:sp>
    </p:spTree>
    <p:extLst>
      <p:ext uri="{BB962C8B-B14F-4D97-AF65-F5344CB8AC3E}">
        <p14:creationId xmlns:p14="http://schemas.microsoft.com/office/powerpoint/2010/main" val="212647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Planning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need to start by determining which systems and networks will be assessed (including mobile and cloud), identifying where any sensitive data resides, and which data and systems are most critical. Ensure that everyone involved has the same expectations for what the assessment will provide, and make sure that lines of communication will remain open throughout the process.</a:t>
            </a:r>
          </a:p>
          <a:p>
            <a:r>
              <a:rPr lang="en-US" sz="1200" b="1" kern="1200" dirty="0">
                <a:solidFill>
                  <a:schemeClr val="tx1"/>
                </a:solidFill>
                <a:effectLst/>
                <a:latin typeface="+mn-lt"/>
                <a:ea typeface="+mn-ea"/>
                <a:cs typeface="+mn-cs"/>
              </a:rPr>
              <a:t>Scanning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actively scan the system or network, either manually or via automated tools, and use threat intelligence and vulnerability databases to identify security flaws and weaknesses and filter out false positives. Particularly with a first assessment, the number of vulnerabilities found can be overwhelming – which is where step three comes in.</a:t>
            </a:r>
          </a:p>
          <a:p>
            <a:r>
              <a:rPr lang="en-US" sz="1200" b="1" kern="1200" dirty="0">
                <a:solidFill>
                  <a:schemeClr val="tx1"/>
                </a:solidFill>
                <a:effectLst/>
                <a:latin typeface="+mn-lt"/>
                <a:ea typeface="+mn-ea"/>
                <a:cs typeface="+mn-cs"/>
              </a:rPr>
              <a:t>Analysis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more detailed analysis then follows, providing a clear sense of the causes of the vulnerabilities, their potential impact, and the suggested methods of remediation. Each vulnerability is then ranked or rated based on the data at risk, the severity of the flaw, and the damage that could be caused by a breach of the affected system. The idea is to quantify the threat, giving a clear sense of the level of urgency or risk behind each flaw and its potential impact.</a:t>
            </a:r>
          </a:p>
          <a:p>
            <a:r>
              <a:rPr lang="en-US" sz="1200" b="1" kern="1200" dirty="0">
                <a:solidFill>
                  <a:schemeClr val="tx1"/>
                </a:solidFill>
                <a:effectLst/>
                <a:latin typeface="+mn-lt"/>
                <a:ea typeface="+mn-ea"/>
                <a:cs typeface="+mn-cs"/>
              </a:rPr>
              <a:t>Remediation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the vulnerability assessment results in an effort to patch key flaws, whether simply via a product update or through something more involved, from the installation of new security tools to an enhancement of security procedures. The ranking in step three will help prioritize this process, ensuring that the most urgent flaws are handled first. It’s also worth noting that some flaws may have so little impact that they may not be worth the cost and downtime required for remediation.</a:t>
            </a:r>
          </a:p>
          <a:p>
            <a:r>
              <a:rPr lang="en-US" sz="1200" b="1" kern="1200" dirty="0">
                <a:solidFill>
                  <a:schemeClr val="tx1"/>
                </a:solidFill>
                <a:effectLst/>
                <a:latin typeface="+mn-lt"/>
                <a:ea typeface="+mn-ea"/>
                <a:cs typeface="+mn-cs"/>
              </a:rPr>
              <a:t>Repeat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Vulnerability assessments need to be conducted on a regularly scheduled basis, quarterly at least (ideally monthly or weekly), as any single assessment is only a snapshot of that moment in time. Having those snapshots or reports to refer to over a period of time will also give you a strong sense of how your security posture has developed, for better or for worse. And if major changes are made to your network or systems at any time, an additional vulnerability assessment is advisable.</a:t>
            </a:r>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7</a:t>
            </a:fld>
            <a:endParaRPr lang="tr-TR"/>
          </a:p>
        </p:txBody>
      </p:sp>
    </p:spTree>
    <p:extLst>
      <p:ext uri="{BB962C8B-B14F-4D97-AF65-F5344CB8AC3E}">
        <p14:creationId xmlns:p14="http://schemas.microsoft.com/office/powerpoint/2010/main" val="76269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28585-9443-114B-9DA8-7531033F8A31}"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63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9756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9315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2365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37795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985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16607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6061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6192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2B8BD-B961-004E-8FA0-C5AA55436320}" type="datetime1">
              <a:rPr lang="tr-TR" smtClean="0"/>
              <a:t>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4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BDD22-A675-0A43-BFAA-1734E7055380}" type="datetime1">
              <a:rPr lang="tr-TR" smtClean="0"/>
              <a:t>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7006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BDD22-A675-0A43-BFAA-1734E7055380}" type="datetime1">
              <a:rPr lang="tr-TR" smtClean="0"/>
              <a:t>9.01.2021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7236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5E330-DF8C-DE44-94B8-CE9EE82E3D22}" type="datetime1">
              <a:rPr lang="tr-TR" smtClean="0"/>
              <a:t>9.01.2021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82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460A9-84CC-1144-8086-7140D9EC7187}" type="datetime1">
              <a:rPr lang="tr-TR" smtClean="0"/>
              <a:t>9.01.2021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FBDD22-A675-0A43-BFAA-1734E7055380}" type="datetime1">
              <a:rPr lang="tr-TR" smtClean="0"/>
              <a:t>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3179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FAAB6263-DC82-1F4C-9CCA-B52F21107343}" type="datetime1">
              <a:rPr lang="tr-TR" smtClean="0"/>
              <a:t>9.01.2021</a:t>
            </a:fld>
            <a:endParaRPr lang="en-US" dirty="0"/>
          </a:p>
        </p:txBody>
      </p:sp>
    </p:spTree>
    <p:extLst>
      <p:ext uri="{BB962C8B-B14F-4D97-AF65-F5344CB8AC3E}">
        <p14:creationId xmlns:p14="http://schemas.microsoft.com/office/powerpoint/2010/main" val="401680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FBDD22-A675-0A43-BFAA-1734E7055380}" type="datetime1">
              <a:rPr lang="tr-TR" smtClean="0"/>
              <a:t>9.01.2021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25442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39A2-36B5-EF4C-9B61-0EB0306C1FC6}"/>
              </a:ext>
            </a:extLst>
          </p:cNvPr>
          <p:cNvSpPr>
            <a:spLocks noGrp="1"/>
          </p:cNvSpPr>
          <p:nvPr>
            <p:ph type="ctrTitle"/>
          </p:nvPr>
        </p:nvSpPr>
        <p:spPr>
          <a:xfrm>
            <a:off x="792482" y="821265"/>
            <a:ext cx="6979918" cy="5222117"/>
          </a:xfrm>
        </p:spPr>
        <p:txBody>
          <a:bodyPr anchor="ctr">
            <a:normAutofit/>
          </a:bodyPr>
          <a:lstStyle/>
          <a:p>
            <a:pPr algn="r"/>
            <a:r>
              <a:rPr lang="tr-TR" sz="5400" dirty="0"/>
              <a:t>Açıklık Tarama ve Sızma Testi</a:t>
            </a:r>
            <a:r>
              <a:rPr lang="en-TR" sz="5400" dirty="0"/>
              <a:t> </a:t>
            </a:r>
          </a:p>
        </p:txBody>
      </p:sp>
      <p:sp>
        <p:nvSpPr>
          <p:cNvPr id="3" name="Subtitle 2">
            <a:extLst>
              <a:ext uri="{FF2B5EF4-FFF2-40B4-BE49-F238E27FC236}">
                <a16:creationId xmlns:a16="http://schemas.microsoft.com/office/drawing/2014/main" id="{8944DAA1-01F8-644B-809F-0D5EDB529CB0}"/>
              </a:ext>
            </a:extLst>
          </p:cNvPr>
          <p:cNvSpPr>
            <a:spLocks noGrp="1"/>
          </p:cNvSpPr>
          <p:nvPr>
            <p:ph type="subTitle" idx="1"/>
          </p:nvPr>
        </p:nvSpPr>
        <p:spPr>
          <a:xfrm>
            <a:off x="8392885" y="821265"/>
            <a:ext cx="2950028" cy="5222117"/>
          </a:xfrm>
        </p:spPr>
        <p:txBody>
          <a:bodyPr anchor="ctr">
            <a:normAutofit/>
          </a:bodyPr>
          <a:lstStyle/>
          <a:p>
            <a:r>
              <a:rPr lang="en-TR" dirty="0"/>
              <a:t>MSÜ-2020</a:t>
            </a:r>
          </a:p>
          <a:p>
            <a:r>
              <a:rPr lang="en-TR" dirty="0"/>
              <a:t>Deniz DEMİRCİ</a:t>
            </a:r>
          </a:p>
        </p:txBody>
      </p:sp>
      <p:sp>
        <p:nvSpPr>
          <p:cNvPr id="4" name="TextBox 3">
            <a:extLst>
              <a:ext uri="{FF2B5EF4-FFF2-40B4-BE49-F238E27FC236}">
                <a16:creationId xmlns:a16="http://schemas.microsoft.com/office/drawing/2014/main" id="{3668EA19-7565-824A-B688-DA3D63DB2F40}"/>
              </a:ext>
            </a:extLst>
          </p:cNvPr>
          <p:cNvSpPr txBox="1"/>
          <p:nvPr/>
        </p:nvSpPr>
        <p:spPr>
          <a:xfrm>
            <a:off x="3091070" y="5784574"/>
            <a:ext cx="2452979" cy="369332"/>
          </a:xfrm>
          <a:prstGeom prst="rect">
            <a:avLst/>
          </a:prstGeom>
          <a:noFill/>
        </p:spPr>
        <p:txBody>
          <a:bodyPr wrap="none" rtlCol="0">
            <a:spAutoFit/>
          </a:bodyPr>
          <a:lstStyle/>
          <a:p>
            <a:r>
              <a:rPr lang="tr-TR" dirty="0"/>
              <a:t>Risk ve Zafiyet Analizi</a:t>
            </a:r>
            <a:endParaRPr lang="en-TR" dirty="0"/>
          </a:p>
        </p:txBody>
      </p:sp>
    </p:spTree>
    <p:extLst>
      <p:ext uri="{BB962C8B-B14F-4D97-AF65-F5344CB8AC3E}">
        <p14:creationId xmlns:p14="http://schemas.microsoft.com/office/powerpoint/2010/main" val="2115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a:xfrm>
            <a:off x="677334" y="609600"/>
            <a:ext cx="8596668" cy="1320800"/>
          </a:xfrm>
        </p:spPr>
        <p:txBody>
          <a:bodyPr anchor="t">
            <a:normAutofit/>
          </a:bodyPr>
          <a:lstStyle/>
          <a:p>
            <a:r>
              <a:rPr lang="tr-TR" dirty="0"/>
              <a:t>Risk</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sz="half" idx="1"/>
          </p:nvPr>
        </p:nvSpPr>
        <p:spPr>
          <a:xfrm>
            <a:off x="677334" y="2160589"/>
            <a:ext cx="4184035" cy="3880772"/>
          </a:xfrm>
        </p:spPr>
        <p:txBody>
          <a:bodyPr>
            <a:normAutofit/>
          </a:bodyPr>
          <a:lstStyle/>
          <a:p>
            <a:r>
              <a:rPr lang="en-US" dirty="0" err="1"/>
              <a:t>Tehlikenin</a:t>
            </a:r>
            <a:r>
              <a:rPr lang="en-US" dirty="0"/>
              <a:t>, </a:t>
            </a:r>
            <a:r>
              <a:rPr lang="en-US" dirty="0" err="1"/>
              <a:t>yani</a:t>
            </a:r>
            <a:r>
              <a:rPr lang="en-US" dirty="0"/>
              <a:t> </a:t>
            </a:r>
            <a:r>
              <a:rPr lang="en-US" dirty="0" err="1"/>
              <a:t>potansiyel</a:t>
            </a:r>
            <a:r>
              <a:rPr lang="en-US" dirty="0"/>
              <a:t> </a:t>
            </a:r>
            <a:r>
              <a:rPr lang="en-US" dirty="0" err="1"/>
              <a:t>zararın</a:t>
            </a:r>
            <a:r>
              <a:rPr lang="en-US" dirty="0"/>
              <a:t>, </a:t>
            </a:r>
            <a:r>
              <a:rPr lang="en-US" dirty="0" err="1"/>
              <a:t>olma</a:t>
            </a:r>
            <a:r>
              <a:rPr lang="en-US" dirty="0"/>
              <a:t> </a:t>
            </a:r>
            <a:r>
              <a:rPr lang="en-US" dirty="0" err="1"/>
              <a:t>ihtimali</a:t>
            </a:r>
            <a:r>
              <a:rPr lang="en-US" dirty="0"/>
              <a:t> </a:t>
            </a:r>
            <a:r>
              <a:rPr lang="en-US" dirty="0" err="1"/>
              <a:t>ve</a:t>
            </a:r>
            <a:r>
              <a:rPr lang="en-US" dirty="0"/>
              <a:t> </a:t>
            </a:r>
            <a:r>
              <a:rPr lang="en-US" dirty="0" err="1"/>
              <a:t>sonucuna</a:t>
            </a:r>
            <a:r>
              <a:rPr lang="en-US" dirty="0"/>
              <a:t> (</a:t>
            </a:r>
            <a:r>
              <a:rPr lang="en-US" dirty="0" err="1"/>
              <a:t>şiddetine</a:t>
            </a:r>
            <a:r>
              <a:rPr lang="en-US" dirty="0"/>
              <a:t>) </a:t>
            </a:r>
            <a:r>
              <a:rPr lang="en-US" dirty="0" err="1"/>
              <a:t>göre</a:t>
            </a:r>
            <a:r>
              <a:rPr lang="en-US" dirty="0"/>
              <a:t> </a:t>
            </a:r>
            <a:r>
              <a:rPr lang="en-US" dirty="0" err="1"/>
              <a:t>belirlenmiş</a:t>
            </a:r>
            <a:r>
              <a:rPr lang="en-US" dirty="0"/>
              <a:t> </a:t>
            </a:r>
            <a:r>
              <a:rPr lang="en-US" dirty="0" err="1"/>
              <a:t>değeridir</a:t>
            </a:r>
            <a:r>
              <a:rPr lang="en-US" dirty="0"/>
              <a:t>. </a:t>
            </a:r>
          </a:p>
          <a:p>
            <a:r>
              <a:rPr lang="en-US" dirty="0"/>
              <a:t>Risk </a:t>
            </a:r>
            <a:r>
              <a:rPr lang="en-US" dirty="0" err="1"/>
              <a:t>gelecekte</a:t>
            </a:r>
            <a:r>
              <a:rPr lang="en-US" dirty="0"/>
              <a:t> </a:t>
            </a:r>
            <a:r>
              <a:rPr lang="en-US" dirty="0" err="1"/>
              <a:t>meydana</a:t>
            </a:r>
            <a:r>
              <a:rPr lang="en-US" dirty="0"/>
              <a:t> </a:t>
            </a:r>
            <a:r>
              <a:rPr lang="en-US" dirty="0" err="1"/>
              <a:t>gelebilecek</a:t>
            </a:r>
            <a:r>
              <a:rPr lang="en-US" dirty="0"/>
              <a:t> </a:t>
            </a:r>
            <a:r>
              <a:rPr lang="en-US" dirty="0" err="1"/>
              <a:t>olayların</a:t>
            </a:r>
            <a:r>
              <a:rPr lang="en-US" dirty="0"/>
              <a:t> </a:t>
            </a:r>
            <a:r>
              <a:rPr lang="en-US" dirty="0" err="1"/>
              <a:t>belirsizliğidir</a:t>
            </a:r>
            <a:r>
              <a:rPr lang="en-US" dirty="0"/>
              <a:t> (</a:t>
            </a:r>
            <a:r>
              <a:rPr lang="en-US" dirty="0" err="1"/>
              <a:t>olumlu</a:t>
            </a:r>
            <a:r>
              <a:rPr lang="en-US" dirty="0"/>
              <a:t> </a:t>
            </a:r>
            <a:r>
              <a:rPr lang="en-US" dirty="0" err="1"/>
              <a:t>ise</a:t>
            </a:r>
            <a:r>
              <a:rPr lang="en-US" dirty="0"/>
              <a:t> </a:t>
            </a:r>
            <a:r>
              <a:rPr lang="en-US" dirty="0" err="1"/>
              <a:t>fırsat</a:t>
            </a:r>
            <a:r>
              <a:rPr lang="en-US" dirty="0"/>
              <a:t>, </a:t>
            </a:r>
            <a:r>
              <a:rPr lang="en-US" dirty="0" err="1"/>
              <a:t>olumsuz</a:t>
            </a:r>
            <a:r>
              <a:rPr lang="en-US" dirty="0"/>
              <a:t> </a:t>
            </a:r>
            <a:r>
              <a:rPr lang="en-US" dirty="0" err="1"/>
              <a:t>ise</a:t>
            </a:r>
            <a:r>
              <a:rPr lang="en-US" dirty="0"/>
              <a:t> </a:t>
            </a:r>
            <a:r>
              <a:rPr lang="en-US" dirty="0" err="1"/>
              <a:t>tehdit</a:t>
            </a:r>
            <a:r>
              <a:rPr lang="en-US" dirty="0"/>
              <a:t> </a:t>
            </a:r>
            <a:r>
              <a:rPr lang="en-US" dirty="0" err="1"/>
              <a:t>denir</a:t>
            </a:r>
            <a:r>
              <a:rPr lang="en-US" dirty="0"/>
              <a:t>).</a:t>
            </a:r>
            <a:endParaRPr lang="tr-TR" dirty="0"/>
          </a:p>
          <a:p>
            <a:endParaRPr lang="tr-TR" dirty="0"/>
          </a:p>
        </p:txBody>
      </p:sp>
      <p:pic>
        <p:nvPicPr>
          <p:cNvPr id="1032" name="Picture 8" descr="Güvenlik Danışmanlığı | Sibertis Bilgi Teknolojileri">
            <a:extLst>
              <a:ext uri="{FF2B5EF4-FFF2-40B4-BE49-F238E27FC236}">
                <a16:creationId xmlns:a16="http://schemas.microsoft.com/office/drawing/2014/main" id="{92871D7D-2C5A-BE46-97E5-BA437A3937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89970" y="2228620"/>
            <a:ext cx="4184034" cy="374471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a:xfrm>
            <a:off x="8590663" y="6041362"/>
            <a:ext cx="683339" cy="365125"/>
          </a:xfrm>
        </p:spPr>
        <p:txBody>
          <a:bodyPr anchor="ctr">
            <a:normAutofit/>
          </a:bodyPr>
          <a:lstStyle/>
          <a:p>
            <a:pPr>
              <a:spcAft>
                <a:spcPts val="600"/>
              </a:spcAft>
            </a:pPr>
            <a:fld id="{D57F1E4F-1CFF-5643-939E-217C01CDF565}" type="slidenum">
              <a:rPr lang="en-US" smtClean="0"/>
              <a:pPr>
                <a:spcAft>
                  <a:spcPts val="600"/>
                </a:spcAft>
              </a:pPr>
              <a:t>2</a:t>
            </a:fld>
            <a:endParaRPr lang="en-US"/>
          </a:p>
        </p:txBody>
      </p:sp>
    </p:spTree>
    <p:extLst>
      <p:ext uri="{BB962C8B-B14F-4D97-AF65-F5344CB8AC3E}">
        <p14:creationId xmlns:p14="http://schemas.microsoft.com/office/powerpoint/2010/main" val="2357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B75A-EF59-394A-9D2C-A76BEE9D4937}"/>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E943203C-558A-7844-8E5A-ABD271D45F5F}"/>
              </a:ext>
            </a:extLst>
          </p:cNvPr>
          <p:cNvSpPr>
            <a:spLocks noGrp="1"/>
          </p:cNvSpPr>
          <p:nvPr>
            <p:ph idx="1"/>
          </p:nvPr>
        </p:nvSpPr>
        <p:spPr/>
        <p:txBody>
          <a:bodyPr/>
          <a:lstStyle/>
          <a:p>
            <a:endParaRPr lang="en-TR"/>
          </a:p>
        </p:txBody>
      </p:sp>
      <p:sp>
        <p:nvSpPr>
          <p:cNvPr id="4" name="Slide Number Placeholder 3">
            <a:extLst>
              <a:ext uri="{FF2B5EF4-FFF2-40B4-BE49-F238E27FC236}">
                <a16:creationId xmlns:a16="http://schemas.microsoft.com/office/drawing/2014/main" id="{BCB138AA-7FE9-E947-875D-74A4E71F7216}"/>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4">
            <a:extLst>
              <a:ext uri="{FF2B5EF4-FFF2-40B4-BE49-F238E27FC236}">
                <a16:creationId xmlns:a16="http://schemas.microsoft.com/office/drawing/2014/main" id="{ED37453F-7368-4D44-8E2B-BCF15479A973}"/>
              </a:ext>
            </a:extLst>
          </p:cNvPr>
          <p:cNvPicPr>
            <a:picLocks noChangeAspect="1"/>
          </p:cNvPicPr>
          <p:nvPr/>
        </p:nvPicPr>
        <p:blipFill>
          <a:blip r:embed="rId3"/>
          <a:stretch>
            <a:fillRect/>
          </a:stretch>
        </p:blipFill>
        <p:spPr>
          <a:xfrm>
            <a:off x="1326621" y="0"/>
            <a:ext cx="9538757" cy="6858000"/>
          </a:xfrm>
          <a:prstGeom prst="rect">
            <a:avLst/>
          </a:prstGeom>
        </p:spPr>
      </p:pic>
    </p:spTree>
    <p:extLst>
      <p:ext uri="{BB962C8B-B14F-4D97-AF65-F5344CB8AC3E}">
        <p14:creationId xmlns:p14="http://schemas.microsoft.com/office/powerpoint/2010/main" val="306242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C755-6709-3141-A0F6-41E753FA93B3}"/>
              </a:ext>
            </a:extLst>
          </p:cNvPr>
          <p:cNvSpPr>
            <a:spLocks noGrp="1"/>
          </p:cNvSpPr>
          <p:nvPr>
            <p:ph type="title"/>
          </p:nvPr>
        </p:nvSpPr>
        <p:spPr>
          <a:xfrm>
            <a:off x="677334" y="609600"/>
            <a:ext cx="8596668" cy="1320800"/>
          </a:xfrm>
        </p:spPr>
        <p:txBody>
          <a:bodyPr anchor="t">
            <a:normAutofit/>
          </a:bodyPr>
          <a:lstStyle/>
          <a:p>
            <a:r>
              <a:rPr lang="en-TR" dirty="0"/>
              <a:t>Risk Değerleme</a:t>
            </a:r>
          </a:p>
        </p:txBody>
      </p:sp>
      <p:sp>
        <p:nvSpPr>
          <p:cNvPr id="3" name="Content Placeholder 2">
            <a:extLst>
              <a:ext uri="{FF2B5EF4-FFF2-40B4-BE49-F238E27FC236}">
                <a16:creationId xmlns:a16="http://schemas.microsoft.com/office/drawing/2014/main" id="{974B66EB-19EA-F74F-BBCF-BBD95A1315DD}"/>
              </a:ext>
            </a:extLst>
          </p:cNvPr>
          <p:cNvSpPr>
            <a:spLocks noGrp="1"/>
          </p:cNvSpPr>
          <p:nvPr>
            <p:ph sz="half" idx="1"/>
          </p:nvPr>
        </p:nvSpPr>
        <p:spPr>
          <a:xfrm>
            <a:off x="677334" y="2160589"/>
            <a:ext cx="4184035" cy="3880772"/>
          </a:xfrm>
        </p:spPr>
        <p:txBody>
          <a:bodyPr>
            <a:normAutofit/>
          </a:bodyPr>
          <a:lstStyle/>
          <a:p>
            <a:r>
              <a:rPr lang="en-US" sz="2800" dirty="0"/>
              <a:t>Risk </a:t>
            </a:r>
            <a:r>
              <a:rPr lang="en-US" sz="2800" dirty="0" err="1"/>
              <a:t>değerlemesi</a:t>
            </a:r>
            <a:r>
              <a:rPr lang="en-US" sz="2800" dirty="0"/>
              <a:t>, </a:t>
            </a:r>
            <a:r>
              <a:rPr lang="en-US" sz="2800" dirty="0" err="1"/>
              <a:t>risklerin</a:t>
            </a:r>
            <a:r>
              <a:rPr lang="en-US" sz="2800" dirty="0"/>
              <a:t> </a:t>
            </a:r>
            <a:r>
              <a:rPr lang="en-US" sz="2800" dirty="0" err="1"/>
              <a:t>tanımlanması</a:t>
            </a:r>
            <a:r>
              <a:rPr lang="en-US" sz="2800" dirty="0"/>
              <a:t> </a:t>
            </a:r>
            <a:r>
              <a:rPr lang="en-US" sz="2800" dirty="0" err="1"/>
              <a:t>ve</a:t>
            </a:r>
            <a:r>
              <a:rPr lang="en-US" sz="2800" dirty="0"/>
              <a:t> </a:t>
            </a:r>
            <a:r>
              <a:rPr lang="en-US" sz="2800" dirty="0" err="1"/>
              <a:t>analiz</a:t>
            </a:r>
            <a:r>
              <a:rPr lang="en-US" sz="2800" dirty="0"/>
              <a:t> </a:t>
            </a:r>
            <a:r>
              <a:rPr lang="en-US" sz="2800" dirty="0" err="1"/>
              <a:t>edilmesidir</a:t>
            </a:r>
            <a:r>
              <a:rPr lang="en-US" sz="2800" dirty="0"/>
              <a:t>. </a:t>
            </a:r>
            <a:r>
              <a:rPr lang="en-US" sz="2800" dirty="0" err="1"/>
              <a:t>Risklerin</a:t>
            </a:r>
            <a:r>
              <a:rPr lang="en-US" sz="2800" dirty="0"/>
              <a:t> </a:t>
            </a:r>
            <a:r>
              <a:rPr lang="en-US" sz="2800" dirty="0" err="1"/>
              <a:t>nasıl</a:t>
            </a:r>
            <a:r>
              <a:rPr lang="en-US" sz="2800" dirty="0"/>
              <a:t> </a:t>
            </a:r>
            <a:r>
              <a:rPr lang="en-US" sz="2800" dirty="0" err="1"/>
              <a:t>yönetilmesi</a:t>
            </a:r>
            <a:r>
              <a:rPr lang="en-US" sz="2800" dirty="0"/>
              <a:t> </a:t>
            </a:r>
            <a:r>
              <a:rPr lang="en-US" sz="2800" dirty="0" err="1"/>
              <a:t>gerektiğinin</a:t>
            </a:r>
            <a:r>
              <a:rPr lang="en-US" sz="2800" dirty="0"/>
              <a:t> </a:t>
            </a:r>
            <a:r>
              <a:rPr lang="en-US" sz="2800" dirty="0" err="1"/>
              <a:t>belirlenmesine</a:t>
            </a:r>
            <a:r>
              <a:rPr lang="en-US" sz="2800" dirty="0"/>
              <a:t> </a:t>
            </a:r>
            <a:r>
              <a:rPr lang="en-US" sz="2800" dirty="0" err="1"/>
              <a:t>baz</a:t>
            </a:r>
            <a:r>
              <a:rPr lang="en-US" sz="2800" dirty="0"/>
              <a:t> </a:t>
            </a:r>
            <a:r>
              <a:rPr lang="en-US" sz="2800" dirty="0" err="1"/>
              <a:t>teşkil</a:t>
            </a:r>
            <a:r>
              <a:rPr lang="en-US" sz="2800" dirty="0"/>
              <a:t> </a:t>
            </a:r>
            <a:r>
              <a:rPr lang="en-US" sz="2800" dirty="0" err="1"/>
              <a:t>eder</a:t>
            </a:r>
            <a:r>
              <a:rPr lang="en-US" sz="2800" dirty="0"/>
              <a:t>. </a:t>
            </a:r>
            <a:endParaRPr lang="en-TR" sz="2800" dirty="0"/>
          </a:p>
        </p:txBody>
      </p:sp>
      <p:pic>
        <p:nvPicPr>
          <p:cNvPr id="8" name="Picture 5" descr="Close - up of a pen&#10;&#10;Description automatically generated with medium confidence">
            <a:extLst>
              <a:ext uri="{FF2B5EF4-FFF2-40B4-BE49-F238E27FC236}">
                <a16:creationId xmlns:a16="http://schemas.microsoft.com/office/drawing/2014/main" id="{3F2CDB4D-A150-4641-A568-7FD111456256}"/>
              </a:ext>
            </a:extLst>
          </p:cNvPr>
          <p:cNvPicPr>
            <a:picLocks noChangeAspect="1"/>
          </p:cNvPicPr>
          <p:nvPr/>
        </p:nvPicPr>
        <p:blipFill rotWithShape="1">
          <a:blip r:embed="rId3"/>
          <a:srcRect l="20877" r="7158" b="2"/>
          <a:stretch/>
        </p:blipFill>
        <p:spPr>
          <a:xfrm>
            <a:off x="5089970" y="2160589"/>
            <a:ext cx="4184034" cy="3880773"/>
          </a:xfrm>
          <a:prstGeom prst="rect">
            <a:avLst/>
          </a:prstGeom>
          <a:noFill/>
        </p:spPr>
      </p:pic>
      <p:sp>
        <p:nvSpPr>
          <p:cNvPr id="4" name="Slide Number Placeholder 3">
            <a:extLst>
              <a:ext uri="{FF2B5EF4-FFF2-40B4-BE49-F238E27FC236}">
                <a16:creationId xmlns:a16="http://schemas.microsoft.com/office/drawing/2014/main" id="{98E8B12B-88AA-384C-8209-0AF58BB002A2}"/>
              </a:ext>
            </a:extLst>
          </p:cNvPr>
          <p:cNvSpPr>
            <a:spLocks noGrp="1"/>
          </p:cNvSpPr>
          <p:nvPr>
            <p:ph type="sldNum" sz="quarter" idx="12"/>
          </p:nvPr>
        </p:nvSpPr>
        <p:spPr>
          <a:xfrm>
            <a:off x="8590663" y="6041362"/>
            <a:ext cx="683339" cy="365125"/>
          </a:xfrm>
        </p:spPr>
        <p:txBody>
          <a:bodyPr anchor="ctr">
            <a:normAutofit/>
          </a:bodyPr>
          <a:lstStyle/>
          <a:p>
            <a:pPr>
              <a:spcAft>
                <a:spcPts val="600"/>
              </a:spcAft>
            </a:pPr>
            <a:fld id="{D57F1E4F-1CFF-5643-939E-217C01CDF565}" type="slidenum">
              <a:rPr lang="en-US" smtClean="0"/>
              <a:pPr>
                <a:spcAft>
                  <a:spcPts val="600"/>
                </a:spcAft>
              </a:pPr>
              <a:t>4</a:t>
            </a:fld>
            <a:endParaRPr lang="en-US"/>
          </a:p>
        </p:txBody>
      </p:sp>
    </p:spTree>
    <p:extLst>
      <p:ext uri="{BB962C8B-B14F-4D97-AF65-F5344CB8AC3E}">
        <p14:creationId xmlns:p14="http://schemas.microsoft.com/office/powerpoint/2010/main" val="350337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7B53-800E-B048-ADD4-9631CDF83BB7}"/>
              </a:ext>
            </a:extLst>
          </p:cNvPr>
          <p:cNvSpPr>
            <a:spLocks noGrp="1"/>
          </p:cNvSpPr>
          <p:nvPr>
            <p:ph type="title"/>
          </p:nvPr>
        </p:nvSpPr>
        <p:spPr>
          <a:xfrm>
            <a:off x="677334" y="609600"/>
            <a:ext cx="8596668" cy="1320800"/>
          </a:xfrm>
        </p:spPr>
        <p:txBody>
          <a:bodyPr anchor="t">
            <a:normAutofit/>
          </a:bodyPr>
          <a:lstStyle/>
          <a:p>
            <a:r>
              <a:rPr lang="en-TR" dirty="0"/>
              <a:t>Kabul Edilebilirlik</a:t>
            </a:r>
          </a:p>
        </p:txBody>
      </p:sp>
      <p:pic>
        <p:nvPicPr>
          <p:cNvPr id="3074" name="Picture 2">
            <a:extLst>
              <a:ext uri="{FF2B5EF4-FFF2-40B4-BE49-F238E27FC236}">
                <a16:creationId xmlns:a16="http://schemas.microsoft.com/office/drawing/2014/main" id="{DF9ACBE0-EF4B-5644-815A-9C21E1CF3D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334" y="1379349"/>
            <a:ext cx="8761134" cy="466201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64BBA87-74E9-B34A-9543-96B2C77364C4}"/>
              </a:ext>
            </a:extLst>
          </p:cNvPr>
          <p:cNvSpPr>
            <a:spLocks noGrp="1"/>
          </p:cNvSpPr>
          <p:nvPr>
            <p:ph type="sldNum" sz="quarter" idx="12"/>
          </p:nvPr>
        </p:nvSpPr>
        <p:spPr>
          <a:xfrm>
            <a:off x="8590663" y="6041362"/>
            <a:ext cx="683339" cy="365125"/>
          </a:xfrm>
        </p:spPr>
        <p:txBody>
          <a:bodyPr anchor="ctr">
            <a:normAutofit/>
          </a:bodyPr>
          <a:lstStyle/>
          <a:p>
            <a:pPr>
              <a:spcAft>
                <a:spcPts val="600"/>
              </a:spcAft>
            </a:pPr>
            <a:fld id="{D57F1E4F-1CFF-5643-939E-217C01CDF565}" type="slidenum">
              <a:rPr lang="en-US" smtClean="0"/>
              <a:pPr>
                <a:spcAft>
                  <a:spcPts val="600"/>
                </a:spcAft>
              </a:pPr>
              <a:t>5</a:t>
            </a:fld>
            <a:endParaRPr lang="en-US"/>
          </a:p>
        </p:txBody>
      </p:sp>
    </p:spTree>
    <p:extLst>
      <p:ext uri="{BB962C8B-B14F-4D97-AF65-F5344CB8AC3E}">
        <p14:creationId xmlns:p14="http://schemas.microsoft.com/office/powerpoint/2010/main" val="48405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D234-6515-9543-A282-2E8DBE080E16}"/>
              </a:ext>
            </a:extLst>
          </p:cNvPr>
          <p:cNvSpPr>
            <a:spLocks noGrp="1"/>
          </p:cNvSpPr>
          <p:nvPr>
            <p:ph type="title"/>
          </p:nvPr>
        </p:nvSpPr>
        <p:spPr>
          <a:xfrm>
            <a:off x="677334" y="609600"/>
            <a:ext cx="8596668" cy="1320800"/>
          </a:xfrm>
        </p:spPr>
        <p:txBody>
          <a:bodyPr anchor="t">
            <a:normAutofit/>
          </a:bodyPr>
          <a:lstStyle/>
          <a:p>
            <a:r>
              <a:rPr lang="en-TR" dirty="0"/>
              <a:t>Güvenlik Açığı Risk Analizi</a:t>
            </a:r>
          </a:p>
        </p:txBody>
      </p:sp>
      <p:pic>
        <p:nvPicPr>
          <p:cNvPr id="4098" name="Picture 2">
            <a:extLst>
              <a:ext uri="{FF2B5EF4-FFF2-40B4-BE49-F238E27FC236}">
                <a16:creationId xmlns:a16="http://schemas.microsoft.com/office/drawing/2014/main" id="{01988648-8C34-E54B-BD75-79040DE31C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77334" y="2893438"/>
            <a:ext cx="9365568" cy="24150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213C3BB-4A70-1141-9272-7D78DB6E848D}"/>
              </a:ext>
            </a:extLst>
          </p:cNvPr>
          <p:cNvSpPr>
            <a:spLocks noGrp="1"/>
          </p:cNvSpPr>
          <p:nvPr>
            <p:ph type="sldNum" sz="quarter" idx="12"/>
          </p:nvPr>
        </p:nvSpPr>
        <p:spPr>
          <a:xfrm>
            <a:off x="8590663" y="6041362"/>
            <a:ext cx="683339" cy="365125"/>
          </a:xfrm>
        </p:spPr>
        <p:txBody>
          <a:bodyPr anchor="ctr">
            <a:normAutofit/>
          </a:bodyPr>
          <a:lstStyle/>
          <a:p>
            <a:pPr>
              <a:spcAft>
                <a:spcPts val="600"/>
              </a:spcAft>
            </a:pPr>
            <a:fld id="{D57F1E4F-1CFF-5643-939E-217C01CDF565}" type="slidenum">
              <a:rPr lang="en-US" smtClean="0"/>
              <a:pPr>
                <a:spcAft>
                  <a:spcPts val="600"/>
                </a:spcAft>
              </a:pPr>
              <a:t>6</a:t>
            </a:fld>
            <a:endParaRPr lang="en-US"/>
          </a:p>
        </p:txBody>
      </p:sp>
      <p:sp>
        <p:nvSpPr>
          <p:cNvPr id="5" name="TextBox 4">
            <a:extLst>
              <a:ext uri="{FF2B5EF4-FFF2-40B4-BE49-F238E27FC236}">
                <a16:creationId xmlns:a16="http://schemas.microsoft.com/office/drawing/2014/main" id="{5A59BF9F-24AB-E54F-99F3-A98461E8E235}"/>
              </a:ext>
            </a:extLst>
          </p:cNvPr>
          <p:cNvSpPr txBox="1"/>
          <p:nvPr/>
        </p:nvSpPr>
        <p:spPr>
          <a:xfrm>
            <a:off x="1038387" y="1930400"/>
            <a:ext cx="2356222" cy="369332"/>
          </a:xfrm>
          <a:prstGeom prst="rect">
            <a:avLst/>
          </a:prstGeom>
          <a:noFill/>
        </p:spPr>
        <p:txBody>
          <a:bodyPr wrap="none" rtlCol="0">
            <a:spAutoFit/>
          </a:bodyPr>
          <a:lstStyle/>
          <a:p>
            <a:r>
              <a:rPr lang="en-TR" dirty="0"/>
              <a:t>Yama Yaşam Döngüsü</a:t>
            </a:r>
          </a:p>
        </p:txBody>
      </p:sp>
    </p:spTree>
    <p:extLst>
      <p:ext uri="{BB962C8B-B14F-4D97-AF65-F5344CB8AC3E}">
        <p14:creationId xmlns:p14="http://schemas.microsoft.com/office/powerpoint/2010/main" val="260677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48DE-5BFE-4247-899A-F51B646B7BCE}"/>
              </a:ext>
            </a:extLst>
          </p:cNvPr>
          <p:cNvSpPr>
            <a:spLocks noGrp="1"/>
          </p:cNvSpPr>
          <p:nvPr>
            <p:ph type="title"/>
          </p:nvPr>
        </p:nvSpPr>
        <p:spPr>
          <a:xfrm>
            <a:off x="677334" y="609600"/>
            <a:ext cx="8596668" cy="1320800"/>
          </a:xfrm>
        </p:spPr>
        <p:txBody>
          <a:bodyPr anchor="t">
            <a:normAutofit/>
          </a:bodyPr>
          <a:lstStyle/>
          <a:p>
            <a:r>
              <a:rPr lang="en-TR" dirty="0"/>
              <a:t>Güvenlik Açığı Analiz Süreci</a:t>
            </a:r>
          </a:p>
        </p:txBody>
      </p:sp>
      <p:sp>
        <p:nvSpPr>
          <p:cNvPr id="4" name="Slide Number Placeholder 3">
            <a:extLst>
              <a:ext uri="{FF2B5EF4-FFF2-40B4-BE49-F238E27FC236}">
                <a16:creationId xmlns:a16="http://schemas.microsoft.com/office/drawing/2014/main" id="{5580A4A8-5F6F-1141-A99F-08BB677A0B14}"/>
              </a:ext>
            </a:extLst>
          </p:cNvPr>
          <p:cNvSpPr>
            <a:spLocks noGrp="1"/>
          </p:cNvSpPr>
          <p:nvPr>
            <p:ph type="sldNum" sz="quarter" idx="12"/>
          </p:nvPr>
        </p:nvSpPr>
        <p:spPr>
          <a:xfrm>
            <a:off x="8590663" y="6041362"/>
            <a:ext cx="683339" cy="365125"/>
          </a:xfrm>
        </p:spPr>
        <p:txBody>
          <a:bodyPr anchor="ctr">
            <a:normAutofit/>
          </a:bodyPr>
          <a:lstStyle/>
          <a:p>
            <a:pPr>
              <a:spcAft>
                <a:spcPts val="600"/>
              </a:spcAft>
            </a:pPr>
            <a:fld id="{D57F1E4F-1CFF-5643-939E-217C01CDF56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DB927434-A1B5-481F-80EA-D157D34DDE81}"/>
              </a:ext>
            </a:extLst>
          </p:cNvPr>
          <p:cNvGraphicFramePr>
            <a:graphicFrameLocks noGrp="1"/>
          </p:cNvGraphicFramePr>
          <p:nvPr>
            <p:ph idx="1"/>
            <p:extLst>
              <p:ext uri="{D42A27DB-BD31-4B8C-83A1-F6EECF244321}">
                <p14:modId xmlns:p14="http://schemas.microsoft.com/office/powerpoint/2010/main" val="1270921088"/>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97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D19C-5092-AF45-BB8C-1CA0F211A90E}"/>
              </a:ext>
            </a:extLst>
          </p:cNvPr>
          <p:cNvSpPr>
            <a:spLocks noGrp="1"/>
          </p:cNvSpPr>
          <p:nvPr>
            <p:ph type="title"/>
          </p:nvPr>
        </p:nvSpPr>
        <p:spPr/>
        <p:txBody>
          <a:bodyPr/>
          <a:lstStyle/>
          <a:p>
            <a:r>
              <a:rPr lang="en-TR" dirty="0"/>
              <a:t>Uygulama</a:t>
            </a:r>
          </a:p>
        </p:txBody>
      </p:sp>
      <p:sp>
        <p:nvSpPr>
          <p:cNvPr id="3" name="Content Placeholder 2">
            <a:extLst>
              <a:ext uri="{FF2B5EF4-FFF2-40B4-BE49-F238E27FC236}">
                <a16:creationId xmlns:a16="http://schemas.microsoft.com/office/drawing/2014/main" id="{F1013E55-8E5A-E143-9628-AB3E91715722}"/>
              </a:ext>
            </a:extLst>
          </p:cNvPr>
          <p:cNvSpPr>
            <a:spLocks noGrp="1"/>
          </p:cNvSpPr>
          <p:nvPr>
            <p:ph idx="1"/>
          </p:nvPr>
        </p:nvSpPr>
        <p:spPr/>
        <p:txBody>
          <a:bodyPr/>
          <a:lstStyle/>
          <a:p>
            <a:r>
              <a:rPr lang="en-TR" dirty="0"/>
              <a:t>Tarama:</a:t>
            </a:r>
          </a:p>
          <a:p>
            <a:pPr lvl="1"/>
            <a:r>
              <a:rPr lang="en-TR" dirty="0"/>
              <a:t>Nessus</a:t>
            </a:r>
          </a:p>
          <a:p>
            <a:pPr lvl="1"/>
            <a:r>
              <a:rPr lang="en-TR" dirty="0"/>
              <a:t>Nikto</a:t>
            </a:r>
          </a:p>
          <a:p>
            <a:pPr lvl="1"/>
            <a:r>
              <a:rPr lang="en-US" dirty="0"/>
              <a:t>N</a:t>
            </a:r>
            <a:r>
              <a:rPr lang="en-TR" dirty="0"/>
              <a:t>map</a:t>
            </a:r>
          </a:p>
          <a:p>
            <a:r>
              <a:rPr lang="en-TR" dirty="0"/>
              <a:t>Analiz:</a:t>
            </a:r>
          </a:p>
          <a:p>
            <a:pPr lvl="1"/>
            <a:r>
              <a:rPr lang="en-TR" dirty="0"/>
              <a:t>CVE Details</a:t>
            </a:r>
          </a:p>
          <a:p>
            <a:pPr lvl="1"/>
            <a:endParaRPr lang="en-TR" dirty="0"/>
          </a:p>
          <a:p>
            <a:r>
              <a:rPr lang="en-TR"/>
              <a:t>Çözüm Önerileri:</a:t>
            </a:r>
            <a:endParaRPr lang="en-TR" dirty="0"/>
          </a:p>
          <a:p>
            <a:endParaRPr lang="en-TR" dirty="0"/>
          </a:p>
        </p:txBody>
      </p:sp>
      <p:sp>
        <p:nvSpPr>
          <p:cNvPr id="4" name="Slide Number Placeholder 3">
            <a:extLst>
              <a:ext uri="{FF2B5EF4-FFF2-40B4-BE49-F238E27FC236}">
                <a16:creationId xmlns:a16="http://schemas.microsoft.com/office/drawing/2014/main" id="{493143C2-96BB-8241-9EAF-809ECEE794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037134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su_tpl" id="{F7FEC3A2-F4AB-4F4B-A5B8-6B0E53A4BBA5}" vid="{26CB8A2D-81C8-584E-8E42-ED93F16CDC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968</Words>
  <Application>Microsoft Macintosh PowerPoint</Application>
  <PresentationFormat>Widescreen</PresentationFormat>
  <Paragraphs>83</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Açıklık Tarama ve Sızma Testi </vt:lpstr>
      <vt:lpstr>Risk</vt:lpstr>
      <vt:lpstr>PowerPoint Presentation</vt:lpstr>
      <vt:lpstr>Risk Değerleme</vt:lpstr>
      <vt:lpstr>Kabul Edilebilirlik</vt:lpstr>
      <vt:lpstr>Güvenlik Açığı Risk Analizi</vt:lpstr>
      <vt:lpstr>Güvenlik Açığı Analiz Süreci</vt:lpstr>
      <vt:lpstr>Uygulama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Açıklık Tarama ve Sızma Testi </dc:title>
  <dc:creator>deniz demirci</dc:creator>
  <cp:lastModifiedBy>deniz demirci</cp:lastModifiedBy>
  <cp:revision>6</cp:revision>
  <dcterms:created xsi:type="dcterms:W3CDTF">2021-01-09T20:15:44Z</dcterms:created>
  <dcterms:modified xsi:type="dcterms:W3CDTF">2021-01-10T20:55:28Z</dcterms:modified>
</cp:coreProperties>
</file>