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7" r:id="rId1"/>
  </p:sldMasterIdLst>
  <p:notesMasterIdLst>
    <p:notesMasterId r:id="rId19"/>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z demirci" initials="dd" lastIdx="6" clrIdx="0">
    <p:extLst>
      <p:ext uri="{19B8F6BF-5375-455C-9EA6-DF929625EA0E}">
        <p15:presenceInfo xmlns:p15="http://schemas.microsoft.com/office/powerpoint/2012/main" userId="S::deniz.demirci@metu.edu.tr::4c927ca8-d2c3-4453-ad7b-a399b36f87e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0"/>
    <p:restoredTop sz="63670"/>
  </p:normalViewPr>
  <p:slideViewPr>
    <p:cSldViewPr snapToGrid="0" snapToObjects="1">
      <p:cViewPr varScale="1">
        <p:scale>
          <a:sx n="88" d="100"/>
          <a:sy n="88" d="100"/>
        </p:scale>
        <p:origin x="22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F0E68-01B0-FE45-964E-2C5D1B33739F}" type="datetimeFigureOut">
              <a:rPr lang="tr-TR" smtClean="0"/>
              <a:t>29.12.2020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5F242-D97D-1846-BA45-634E66E73638}" type="slidenum">
              <a:rPr lang="tr-TR" smtClean="0"/>
              <a:t>‹#›</a:t>
            </a:fld>
            <a:endParaRPr lang="tr-TR"/>
          </a:p>
        </p:txBody>
      </p:sp>
    </p:spTree>
    <p:extLst>
      <p:ext uri="{BB962C8B-B14F-4D97-AF65-F5344CB8AC3E}">
        <p14:creationId xmlns:p14="http://schemas.microsoft.com/office/powerpoint/2010/main" val="95902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tf365.com/" TargetMode="External"/><Relationship Id="rId7" Type="http://schemas.openxmlformats.org/officeDocument/2006/relationships/hyperlink" Target="http://www.dvwa.co.uk/"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hackthebox.eu/" TargetMode="External"/><Relationship Id="rId5" Type="http://schemas.openxmlformats.org/officeDocument/2006/relationships/hyperlink" Target="https://antsle.com/" TargetMode="External"/><Relationship Id="rId4" Type="http://schemas.openxmlformats.org/officeDocument/2006/relationships/hyperlink" Target="https://www.vulnhub.co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tf365.com/" TargetMode="External"/><Relationship Id="rId7" Type="http://schemas.openxmlformats.org/officeDocument/2006/relationships/hyperlink" Target="http://www.dvwa.co.uk/"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hackthebox.eu/" TargetMode="External"/><Relationship Id="rId5" Type="http://schemas.openxmlformats.org/officeDocument/2006/relationships/hyperlink" Target="https://antsle.com/" TargetMode="External"/><Relationship Id="rId4" Type="http://schemas.openxmlformats.org/officeDocument/2006/relationships/hyperlink" Target="https://www.vulnhub.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https</a:t>
            </a:r>
            <a:r>
              <a:rPr lang="tr-TR" dirty="0"/>
              <a:t>://</a:t>
            </a:r>
            <a:r>
              <a:rPr lang="tr-TR" dirty="0" err="1"/>
              <a:t>overthewire.org</a:t>
            </a:r>
            <a:r>
              <a:rPr lang="tr-TR" dirty="0"/>
              <a:t>/</a:t>
            </a:r>
            <a:r>
              <a:rPr lang="tr-TR" dirty="0" err="1"/>
              <a:t>wargames</a:t>
            </a:r>
            <a:r>
              <a:rPr lang="tr-TR" dirty="0"/>
              <a:t>/</a:t>
            </a:r>
          </a:p>
          <a:p>
            <a:r>
              <a:rPr lang="tr-TR" dirty="0" err="1"/>
              <a:t>https</a:t>
            </a:r>
            <a:r>
              <a:rPr lang="tr-TR" dirty="0"/>
              <a:t>://</a:t>
            </a:r>
            <a:r>
              <a:rPr lang="tr-TR" dirty="0" err="1"/>
              <a:t>hackthebox.org</a:t>
            </a:r>
            <a:endParaRPr lang="tr-TR" dirty="0"/>
          </a:p>
          <a:p>
            <a:r>
              <a:rPr lang="tr-TR" dirty="0" err="1"/>
              <a:t>https</a:t>
            </a:r>
            <a:r>
              <a:rPr lang="tr-TR" dirty="0"/>
              <a:t>://</a:t>
            </a:r>
            <a:r>
              <a:rPr lang="tr-TR" dirty="0" err="1"/>
              <a:t>tryhackme.com</a:t>
            </a:r>
            <a:r>
              <a:rPr lang="tr-TR" dirty="0"/>
              <a:t>/</a:t>
            </a:r>
            <a:r>
              <a:rPr lang="tr-TR" dirty="0" err="1"/>
              <a:t>login</a:t>
            </a:r>
            <a:endParaRPr lang="tr-TR" dirty="0"/>
          </a:p>
          <a:p>
            <a:r>
              <a:rPr lang="en-TR" sz="1200" kern="1200" dirty="0">
                <a:solidFill>
                  <a:schemeClr val="tx1"/>
                </a:solidFill>
                <a:effectLst/>
                <a:latin typeface="+mn-lt"/>
                <a:ea typeface="+mn-ea"/>
                <a:cs typeface="+mn-cs"/>
                <a:hlinkClick r:id="rId3"/>
              </a:rPr>
              <a:t>https://ctf365.com/</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4"/>
              </a:rPr>
              <a:t>https://www.vulnhub.com/</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5"/>
              </a:rPr>
              <a:t>https://antsle.com/</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6"/>
              </a:rPr>
              <a:t>https://www.hackthebox.eu/</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7"/>
              </a:rPr>
              <a:t>http://www.dvwa.co.uk/</a:t>
            </a:r>
            <a:endParaRPr lang="en-TR" sz="1200" kern="1200" dirty="0">
              <a:solidFill>
                <a:schemeClr val="tx1"/>
              </a:solidFill>
              <a:effectLst/>
              <a:latin typeface="+mn-lt"/>
              <a:ea typeface="+mn-ea"/>
              <a:cs typeface="+mn-cs"/>
            </a:endParaRPr>
          </a:p>
          <a:p>
            <a:r>
              <a:rPr lang="tr-TR" dirty="0" err="1"/>
              <a:t>https</a:t>
            </a:r>
            <a:r>
              <a:rPr lang="tr-TR" dirty="0"/>
              <a:t>://</a:t>
            </a:r>
            <a:r>
              <a:rPr lang="tr-TR" dirty="0" err="1"/>
              <a:t>pentest.ws</a:t>
            </a:r>
            <a:endParaRPr lang="tr-TR" dirty="0"/>
          </a:p>
          <a:p>
            <a:endParaRPr lang="tr-TR" dirty="0"/>
          </a:p>
          <a:p>
            <a:endParaRPr lang="tr-TR" dirty="0"/>
          </a:p>
        </p:txBody>
      </p:sp>
      <p:sp>
        <p:nvSpPr>
          <p:cNvPr id="4" name="Slide Number Placeholder 3"/>
          <p:cNvSpPr>
            <a:spLocks noGrp="1"/>
          </p:cNvSpPr>
          <p:nvPr>
            <p:ph type="sldNum" sz="quarter" idx="5"/>
          </p:nvPr>
        </p:nvSpPr>
        <p:spPr/>
        <p:txBody>
          <a:bodyPr/>
          <a:lstStyle/>
          <a:p>
            <a:fld id="{F4A5F242-D97D-1846-BA45-634E66E73638}" type="slidenum">
              <a:rPr lang="tr-TR" smtClean="0"/>
              <a:t>2</a:t>
            </a:fld>
            <a:endParaRPr lang="tr-TR"/>
          </a:p>
        </p:txBody>
      </p:sp>
    </p:spTree>
    <p:extLst>
      <p:ext uri="{BB962C8B-B14F-4D97-AF65-F5344CB8AC3E}">
        <p14:creationId xmlns:p14="http://schemas.microsoft.com/office/powerpoint/2010/main" val="88738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dig @[server] [domain] -t AXFR</a:t>
            </a:r>
            <a:br>
              <a:rPr lang="en-US" sz="1200" kern="1200" dirty="0">
                <a:solidFill>
                  <a:schemeClr val="tx1"/>
                </a:solidFill>
                <a:effectLst/>
                <a:latin typeface="+mn-lt"/>
                <a:ea typeface="+mn-ea"/>
                <a:cs typeface="+mn-cs"/>
              </a:rPr>
            </a:br>
            <a:endParaRPr lang="en-US" dirty="0"/>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13</a:t>
            </a:fld>
            <a:endParaRPr lang="tr-TR"/>
          </a:p>
        </p:txBody>
      </p:sp>
    </p:spTree>
    <p:extLst>
      <p:ext uri="{BB962C8B-B14F-4D97-AF65-F5344CB8AC3E}">
        <p14:creationId xmlns:p14="http://schemas.microsoft.com/office/powerpoint/2010/main" val="404282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github.com</a:t>
            </a:r>
            <a:r>
              <a:rPr lang="en-US" dirty="0"/>
              <a:t>/</a:t>
            </a:r>
            <a:r>
              <a:rPr lang="en-US" dirty="0" err="1"/>
              <a:t>jivoi</a:t>
            </a:r>
            <a:r>
              <a:rPr lang="en-US" dirty="0"/>
              <a:t>/awesome-</a:t>
            </a:r>
            <a:r>
              <a:rPr lang="en-US" dirty="0" err="1"/>
              <a:t>osint</a:t>
            </a:r>
            <a:endParaRPr lang="en-TR" dirty="0"/>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14</a:t>
            </a:fld>
            <a:endParaRPr lang="tr-TR"/>
          </a:p>
        </p:txBody>
      </p:sp>
    </p:spTree>
    <p:extLst>
      <p:ext uri="{BB962C8B-B14F-4D97-AF65-F5344CB8AC3E}">
        <p14:creationId xmlns:p14="http://schemas.microsoft.com/office/powerpoint/2010/main" val="54610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www.exploit-db.com</a:t>
            </a:r>
            <a:r>
              <a:rPr lang="en-US" dirty="0"/>
              <a:t>/google-hacking-database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intitle:index.of</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bash_history</a:t>
            </a:r>
            <a:r>
              <a:rPr lang="en-US" sz="1200" kern="1200" dirty="0">
                <a:solidFill>
                  <a:schemeClr val="tx1"/>
                </a:solidFill>
                <a:effectLst/>
                <a:latin typeface="+mn-lt"/>
                <a:ea typeface="+mn-ea"/>
                <a:cs typeface="+mn-cs"/>
              </a:rPr>
              <a:t> </a:t>
            </a:r>
            <a:endParaRPr lang="en-US" dirty="0"/>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15</a:t>
            </a:fld>
            <a:endParaRPr lang="tr-TR"/>
          </a:p>
        </p:txBody>
      </p:sp>
    </p:spTree>
    <p:extLst>
      <p:ext uri="{BB962C8B-B14F-4D97-AF65-F5344CB8AC3E}">
        <p14:creationId xmlns:p14="http://schemas.microsoft.com/office/powerpoint/2010/main" val="145785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https</a:t>
            </a:r>
            <a:r>
              <a:rPr lang="tr-TR" dirty="0"/>
              <a:t>://</a:t>
            </a:r>
            <a:r>
              <a:rPr lang="tr-TR" dirty="0" err="1"/>
              <a:t>itsecurity.uiowa.edu</a:t>
            </a:r>
            <a:r>
              <a:rPr lang="tr-TR" dirty="0"/>
              <a:t>/</a:t>
            </a:r>
            <a:r>
              <a:rPr lang="tr-TR" dirty="0" err="1"/>
              <a:t>sites</a:t>
            </a:r>
            <a:r>
              <a:rPr lang="tr-TR" dirty="0"/>
              <a:t>/</a:t>
            </a:r>
            <a:r>
              <a:rPr lang="tr-TR" dirty="0" err="1"/>
              <a:t>itsecurity.uiowa.edu</a:t>
            </a:r>
            <a:r>
              <a:rPr lang="tr-TR" dirty="0"/>
              <a:t>/</a:t>
            </a:r>
            <a:r>
              <a:rPr lang="tr-TR" dirty="0" err="1"/>
              <a:t>files</a:t>
            </a:r>
            <a:r>
              <a:rPr lang="tr-TR" dirty="0"/>
              <a:t>/</a:t>
            </a:r>
            <a:r>
              <a:rPr lang="tr-TR" dirty="0" err="1"/>
              <a:t>wysiwyg_uploads</a:t>
            </a:r>
            <a:r>
              <a:rPr lang="tr-TR" dirty="0"/>
              <a:t>/</a:t>
            </a:r>
            <a:r>
              <a:rPr lang="tr-TR" dirty="0" err="1"/>
              <a:t>penetrationtestingagreement.pdf</a:t>
            </a:r>
            <a:endParaRPr lang="tr-TR" dirty="0"/>
          </a:p>
          <a:p>
            <a:endParaRPr lang="tr-TR" dirty="0"/>
          </a:p>
          <a:p>
            <a:r>
              <a:rPr lang="tr-TR" dirty="0"/>
              <a:t>kurum için kritik :</a:t>
            </a:r>
          </a:p>
          <a:p>
            <a:r>
              <a:rPr lang="tr-TR" dirty="0"/>
              <a:t>- </a:t>
            </a:r>
            <a:r>
              <a:rPr lang="tr-TR" dirty="0" err="1"/>
              <a:t>Disclosure</a:t>
            </a:r>
            <a:r>
              <a:rPr lang="tr-TR" dirty="0"/>
              <a:t> of </a:t>
            </a:r>
            <a:r>
              <a:rPr lang="tr-TR" dirty="0" err="1"/>
              <a:t>sensitive</a:t>
            </a:r>
            <a:r>
              <a:rPr lang="tr-TR" dirty="0"/>
              <a:t> </a:t>
            </a:r>
            <a:r>
              <a:rPr lang="tr-TR" dirty="0" err="1"/>
              <a:t>information</a:t>
            </a:r>
            <a:endParaRPr lang="tr-TR" dirty="0"/>
          </a:p>
          <a:p>
            <a:r>
              <a:rPr lang="tr-TR" dirty="0"/>
              <a:t>- </a:t>
            </a:r>
            <a:r>
              <a:rPr lang="tr-TR" dirty="0" err="1"/>
              <a:t>Interruption</a:t>
            </a:r>
            <a:r>
              <a:rPr lang="tr-TR" dirty="0"/>
              <a:t> of </a:t>
            </a:r>
            <a:r>
              <a:rPr lang="tr-TR" dirty="0" err="1"/>
              <a:t>production</a:t>
            </a:r>
            <a:r>
              <a:rPr lang="tr-TR" dirty="0"/>
              <a:t> </a:t>
            </a:r>
            <a:r>
              <a:rPr lang="tr-TR" dirty="0" err="1"/>
              <a:t>processing</a:t>
            </a:r>
            <a:endParaRPr lang="tr-TR" dirty="0"/>
          </a:p>
          <a:p>
            <a:r>
              <a:rPr lang="tr-TR" dirty="0"/>
              <a:t>- </a:t>
            </a:r>
            <a:r>
              <a:rPr lang="tr-TR" dirty="0" err="1"/>
              <a:t>Embarrassment</a:t>
            </a:r>
            <a:r>
              <a:rPr lang="tr-TR" dirty="0"/>
              <a:t> </a:t>
            </a:r>
            <a:r>
              <a:rPr lang="tr-TR" dirty="0" err="1"/>
              <a:t>due</a:t>
            </a:r>
            <a:r>
              <a:rPr lang="tr-TR" dirty="0"/>
              <a:t> </a:t>
            </a:r>
            <a:r>
              <a:rPr lang="tr-TR" dirty="0" err="1"/>
              <a:t>to</a:t>
            </a:r>
            <a:r>
              <a:rPr lang="tr-TR" dirty="0"/>
              <a:t> </a:t>
            </a:r>
            <a:r>
              <a:rPr lang="tr-TR" dirty="0" err="1"/>
              <a:t>defacement</a:t>
            </a:r>
            <a:r>
              <a:rPr lang="tr-TR" dirty="0"/>
              <a:t> of </a:t>
            </a:r>
            <a:r>
              <a:rPr lang="tr-TR" dirty="0" err="1"/>
              <a:t>website</a:t>
            </a:r>
            <a:endParaRPr lang="tr-TR" dirty="0"/>
          </a:p>
          <a:p>
            <a:r>
              <a:rPr lang="tr-TR" dirty="0"/>
              <a:t>- </a:t>
            </a:r>
            <a:r>
              <a:rPr lang="tr-TR" dirty="0" err="1"/>
              <a:t>Compromising</a:t>
            </a:r>
            <a:r>
              <a:rPr lang="tr-TR" dirty="0"/>
              <a:t> of a </a:t>
            </a:r>
            <a:r>
              <a:rPr lang="tr-TR" dirty="0" err="1"/>
              <a:t>machine</a:t>
            </a:r>
            <a:r>
              <a:rPr lang="tr-TR" dirty="0"/>
              <a:t> </a:t>
            </a:r>
            <a:r>
              <a:rPr lang="tr-TR" dirty="0" err="1"/>
              <a:t>to</a:t>
            </a:r>
            <a:r>
              <a:rPr lang="tr-TR" dirty="0"/>
              <a:t> </a:t>
            </a:r>
            <a:r>
              <a:rPr lang="tr-TR" dirty="0" err="1"/>
              <a:t>use</a:t>
            </a:r>
            <a:r>
              <a:rPr lang="tr-TR" dirty="0"/>
              <a:t> as a </a:t>
            </a:r>
            <a:r>
              <a:rPr lang="tr-TR" dirty="0" err="1"/>
              <a:t>jump-off</a:t>
            </a:r>
            <a:r>
              <a:rPr lang="tr-TR" dirty="0"/>
              <a:t> </a:t>
            </a:r>
            <a:r>
              <a:rPr lang="tr-TR" dirty="0" err="1"/>
              <a:t>point</a:t>
            </a:r>
            <a:r>
              <a:rPr lang="tr-TR" dirty="0"/>
              <a:t> </a:t>
            </a:r>
            <a:r>
              <a:rPr lang="tr-TR" dirty="0" err="1"/>
              <a:t>for</a:t>
            </a:r>
            <a:r>
              <a:rPr lang="tr-TR" dirty="0"/>
              <a:t> </a:t>
            </a:r>
            <a:r>
              <a:rPr lang="tr-TR" dirty="0" err="1"/>
              <a:t>deeper</a:t>
            </a:r>
            <a:r>
              <a:rPr lang="tr-TR" dirty="0"/>
              <a:t> </a:t>
            </a:r>
            <a:r>
              <a:rPr lang="tr-TR" dirty="0" err="1"/>
              <a:t>penetration</a:t>
            </a:r>
            <a:endParaRPr lang="tr-TR" dirty="0"/>
          </a:p>
          <a:p>
            <a:r>
              <a:rPr lang="tr-TR" dirty="0"/>
              <a:t>- </a:t>
            </a:r>
            <a:r>
              <a:rPr lang="tr-TR" dirty="0" err="1"/>
              <a:t>Many</a:t>
            </a:r>
            <a:r>
              <a:rPr lang="tr-TR" dirty="0"/>
              <a:t>, </a:t>
            </a:r>
            <a:r>
              <a:rPr lang="tr-TR" dirty="0" err="1"/>
              <a:t>many</a:t>
            </a:r>
            <a:r>
              <a:rPr lang="tr-TR" dirty="0"/>
              <a:t> </a:t>
            </a:r>
            <a:r>
              <a:rPr lang="tr-TR" dirty="0" err="1"/>
              <a:t>other</a:t>
            </a:r>
            <a:r>
              <a:rPr lang="tr-TR" dirty="0"/>
              <a:t> </a:t>
            </a:r>
            <a:r>
              <a:rPr lang="tr-TR" dirty="0" err="1"/>
              <a:t>possibilities</a:t>
            </a:r>
            <a:endParaRPr lang="tr-TR" dirty="0"/>
          </a:p>
        </p:txBody>
      </p:sp>
      <p:sp>
        <p:nvSpPr>
          <p:cNvPr id="4" name="Slide Number Placeholder 3"/>
          <p:cNvSpPr>
            <a:spLocks noGrp="1"/>
          </p:cNvSpPr>
          <p:nvPr>
            <p:ph type="sldNum" sz="quarter" idx="5"/>
          </p:nvPr>
        </p:nvSpPr>
        <p:spPr/>
        <p:txBody>
          <a:bodyPr/>
          <a:lstStyle/>
          <a:p>
            <a:fld id="{F4A5F242-D97D-1846-BA45-634E66E73638}" type="slidenum">
              <a:rPr lang="tr-TR" smtClean="0"/>
              <a:t>3</a:t>
            </a:fld>
            <a:endParaRPr lang="tr-TR"/>
          </a:p>
        </p:txBody>
      </p:sp>
    </p:spTree>
    <p:extLst>
      <p:ext uri="{BB962C8B-B14F-4D97-AF65-F5344CB8AC3E}">
        <p14:creationId xmlns:p14="http://schemas.microsoft.com/office/powerpoint/2010/main" val="1805235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Level of </a:t>
            </a:r>
            <a:r>
              <a:rPr lang="tr-TR" dirty="0" err="1"/>
              <a:t>testing</a:t>
            </a:r>
            <a:r>
              <a:rPr lang="tr-TR" dirty="0"/>
              <a:t>:</a:t>
            </a:r>
          </a:p>
          <a:p>
            <a:endParaRPr lang="tr-TR" dirty="0"/>
          </a:p>
          <a:p>
            <a:r>
              <a:rPr lang="tr-TR" dirty="0"/>
              <a:t>• How </a:t>
            </a:r>
            <a:r>
              <a:rPr lang="tr-TR" dirty="0" err="1"/>
              <a:t>should</a:t>
            </a:r>
            <a:r>
              <a:rPr lang="tr-TR" dirty="0"/>
              <a:t> </a:t>
            </a:r>
            <a:r>
              <a:rPr lang="tr-TR" dirty="0" err="1"/>
              <a:t>the</a:t>
            </a:r>
            <a:r>
              <a:rPr lang="tr-TR" dirty="0"/>
              <a:t> </a:t>
            </a:r>
            <a:r>
              <a:rPr lang="tr-TR" dirty="0" err="1"/>
              <a:t>target</a:t>
            </a:r>
            <a:r>
              <a:rPr lang="tr-TR" dirty="0"/>
              <a:t> </a:t>
            </a:r>
            <a:r>
              <a:rPr lang="tr-TR" dirty="0" err="1"/>
              <a:t>systems</a:t>
            </a:r>
            <a:r>
              <a:rPr lang="tr-TR" dirty="0"/>
              <a:t> be </a:t>
            </a:r>
            <a:r>
              <a:rPr lang="tr-TR" dirty="0" err="1"/>
              <a:t>tested</a:t>
            </a:r>
            <a:r>
              <a:rPr lang="tr-TR" dirty="0"/>
              <a:t>? </a:t>
            </a:r>
          </a:p>
          <a:p>
            <a:r>
              <a:rPr lang="tr-TR" dirty="0"/>
              <a:t>- </a:t>
            </a:r>
            <a:r>
              <a:rPr lang="tr-TR" dirty="0" err="1"/>
              <a:t>Ping</a:t>
            </a:r>
            <a:r>
              <a:rPr lang="tr-TR" dirty="0"/>
              <a:t> </a:t>
            </a:r>
            <a:r>
              <a:rPr lang="tr-TR" dirty="0" err="1"/>
              <a:t>sweep</a:t>
            </a:r>
            <a:r>
              <a:rPr lang="tr-TR" dirty="0"/>
              <a:t> of network </a:t>
            </a:r>
            <a:r>
              <a:rPr lang="tr-TR" dirty="0" err="1"/>
              <a:t>ranges</a:t>
            </a:r>
            <a:endParaRPr lang="tr-TR" dirty="0"/>
          </a:p>
          <a:p>
            <a:r>
              <a:rPr lang="tr-TR" dirty="0"/>
              <a:t>- Port </a:t>
            </a:r>
            <a:r>
              <a:rPr lang="tr-TR" dirty="0" err="1"/>
              <a:t>scan</a:t>
            </a:r>
            <a:r>
              <a:rPr lang="tr-TR" dirty="0"/>
              <a:t> of </a:t>
            </a:r>
            <a:r>
              <a:rPr lang="tr-TR" dirty="0" err="1"/>
              <a:t>target</a:t>
            </a:r>
            <a:r>
              <a:rPr lang="tr-TR" dirty="0"/>
              <a:t> </a:t>
            </a:r>
            <a:r>
              <a:rPr lang="tr-TR" dirty="0" err="1"/>
              <a:t>hosts</a:t>
            </a:r>
            <a:endParaRPr lang="tr-TR" dirty="0"/>
          </a:p>
          <a:p>
            <a:r>
              <a:rPr lang="tr-TR" dirty="0"/>
              <a:t>- </a:t>
            </a:r>
            <a:r>
              <a:rPr lang="tr-TR" dirty="0" err="1"/>
              <a:t>Vulnerability</a:t>
            </a:r>
            <a:r>
              <a:rPr lang="tr-TR" dirty="0"/>
              <a:t> </a:t>
            </a:r>
            <a:r>
              <a:rPr lang="tr-TR" dirty="0" err="1"/>
              <a:t>scan</a:t>
            </a:r>
            <a:r>
              <a:rPr lang="tr-TR" dirty="0"/>
              <a:t> of </a:t>
            </a:r>
            <a:r>
              <a:rPr lang="tr-TR" dirty="0" err="1"/>
              <a:t>targets</a:t>
            </a:r>
            <a:endParaRPr lang="tr-TR" dirty="0"/>
          </a:p>
          <a:p>
            <a:r>
              <a:rPr lang="tr-TR" dirty="0"/>
              <a:t>- </a:t>
            </a:r>
            <a:r>
              <a:rPr lang="tr-TR" dirty="0" err="1"/>
              <a:t>Penetration</a:t>
            </a:r>
            <a:r>
              <a:rPr lang="tr-TR" dirty="0"/>
              <a:t> </a:t>
            </a:r>
            <a:r>
              <a:rPr lang="tr-TR" dirty="0" err="1"/>
              <a:t>into</a:t>
            </a:r>
            <a:r>
              <a:rPr lang="tr-TR" dirty="0"/>
              <a:t> </a:t>
            </a:r>
            <a:r>
              <a:rPr lang="tr-TR" dirty="0" err="1"/>
              <a:t>via</a:t>
            </a:r>
            <a:r>
              <a:rPr lang="tr-TR" dirty="0"/>
              <a:t> </a:t>
            </a:r>
            <a:r>
              <a:rPr lang="tr-TR" dirty="0" err="1"/>
              <a:t>listening</a:t>
            </a:r>
            <a:r>
              <a:rPr lang="tr-TR" dirty="0"/>
              <a:t> network </a:t>
            </a:r>
            <a:r>
              <a:rPr lang="tr-TR" dirty="0" err="1"/>
              <a:t>services</a:t>
            </a:r>
            <a:endParaRPr lang="tr-TR" dirty="0"/>
          </a:p>
          <a:p>
            <a:r>
              <a:rPr lang="tr-TR" dirty="0"/>
              <a:t>- </a:t>
            </a:r>
            <a:r>
              <a:rPr lang="tr-TR" dirty="0" err="1"/>
              <a:t>Penetration</a:t>
            </a:r>
            <a:r>
              <a:rPr lang="tr-TR" dirty="0"/>
              <a:t> </a:t>
            </a:r>
            <a:r>
              <a:rPr lang="tr-TR" dirty="0" err="1"/>
              <a:t>via</a:t>
            </a:r>
            <a:r>
              <a:rPr lang="tr-TR" dirty="0"/>
              <a:t> </a:t>
            </a:r>
            <a:r>
              <a:rPr lang="tr-TR" dirty="0" err="1"/>
              <a:t>client-side</a:t>
            </a:r>
            <a:r>
              <a:rPr lang="tr-TR" dirty="0"/>
              <a:t> software</a:t>
            </a:r>
          </a:p>
          <a:p>
            <a:r>
              <a:rPr lang="tr-TR" dirty="0"/>
              <a:t>• A dominant </a:t>
            </a:r>
            <a:r>
              <a:rPr lang="tr-TR" dirty="0" err="1"/>
              <a:t>attack</a:t>
            </a:r>
            <a:r>
              <a:rPr lang="tr-TR" dirty="0"/>
              <a:t> </a:t>
            </a:r>
            <a:r>
              <a:rPr lang="tr-TR" dirty="0" err="1"/>
              <a:t>vector</a:t>
            </a:r>
            <a:r>
              <a:rPr lang="tr-TR" dirty="0"/>
              <a:t> </a:t>
            </a:r>
            <a:r>
              <a:rPr lang="tr-TR" dirty="0" err="1"/>
              <a:t>today</a:t>
            </a:r>
            <a:endParaRPr lang="tr-TR" dirty="0"/>
          </a:p>
          <a:p>
            <a:r>
              <a:rPr lang="tr-TR" dirty="0"/>
              <a:t>• </a:t>
            </a:r>
            <a:r>
              <a:rPr lang="tr-TR" dirty="0" err="1"/>
              <a:t>If</a:t>
            </a:r>
            <a:r>
              <a:rPr lang="tr-TR" dirty="0"/>
              <a:t> it is </a:t>
            </a:r>
            <a:r>
              <a:rPr lang="tr-TR" dirty="0" err="1"/>
              <a:t>allowed</a:t>
            </a:r>
            <a:r>
              <a:rPr lang="tr-TR" dirty="0"/>
              <a:t>, </a:t>
            </a:r>
            <a:r>
              <a:rPr lang="tr-TR" dirty="0" err="1"/>
              <a:t>which</a:t>
            </a:r>
            <a:r>
              <a:rPr lang="tr-TR" dirty="0"/>
              <a:t> </a:t>
            </a:r>
            <a:r>
              <a:rPr lang="tr-TR" dirty="0" err="1"/>
              <a:t>client</a:t>
            </a:r>
            <a:r>
              <a:rPr lang="tr-TR" dirty="0"/>
              <a:t> </a:t>
            </a:r>
            <a:r>
              <a:rPr lang="tr-TR" dirty="0" err="1"/>
              <a:t>machines</a:t>
            </a:r>
            <a:r>
              <a:rPr lang="tr-TR" dirty="0"/>
              <a:t> </a:t>
            </a:r>
            <a:r>
              <a:rPr lang="tr-TR" dirty="0" err="1"/>
              <a:t>are</a:t>
            </a:r>
            <a:r>
              <a:rPr lang="tr-TR" dirty="0"/>
              <a:t> </a:t>
            </a:r>
            <a:r>
              <a:rPr lang="tr-TR" dirty="0" err="1"/>
              <a:t>included</a:t>
            </a:r>
            <a:r>
              <a:rPr lang="tr-TR" dirty="0"/>
              <a:t> in </a:t>
            </a:r>
            <a:r>
              <a:rPr lang="tr-TR" dirty="0" err="1"/>
              <a:t>scope</a:t>
            </a:r>
            <a:r>
              <a:rPr lang="tr-TR" dirty="0"/>
              <a:t>?</a:t>
            </a:r>
          </a:p>
          <a:p>
            <a:pPr marL="171450" indent="-171450">
              <a:buFontTx/>
              <a:buChar char="-"/>
            </a:pPr>
            <a:r>
              <a:rPr lang="tr-TR" dirty="0"/>
              <a:t>Application-</a:t>
            </a:r>
            <a:r>
              <a:rPr lang="tr-TR" dirty="0" err="1"/>
              <a:t>level</a:t>
            </a:r>
            <a:r>
              <a:rPr lang="tr-TR" dirty="0"/>
              <a:t> </a:t>
            </a:r>
            <a:r>
              <a:rPr lang="tr-TR" dirty="0" err="1"/>
              <a:t>manipulation</a:t>
            </a:r>
            <a:r>
              <a:rPr lang="tr-TR" dirty="0"/>
              <a:t> - </a:t>
            </a:r>
            <a:r>
              <a:rPr lang="tr-TR" dirty="0" err="1"/>
              <a:t>Physical</a:t>
            </a:r>
            <a:r>
              <a:rPr lang="tr-TR" dirty="0"/>
              <a:t> </a:t>
            </a:r>
            <a:r>
              <a:rPr lang="tr-TR" dirty="0" err="1"/>
              <a:t>penetration</a:t>
            </a:r>
            <a:r>
              <a:rPr lang="tr-TR" dirty="0"/>
              <a:t> </a:t>
            </a:r>
            <a:r>
              <a:rPr lang="tr-TR" dirty="0" err="1"/>
              <a:t>attempts</a:t>
            </a:r>
            <a:r>
              <a:rPr lang="tr-TR" dirty="0"/>
              <a:t> - </a:t>
            </a:r>
            <a:r>
              <a:rPr lang="tr-TR" dirty="0" err="1"/>
              <a:t>Social</a:t>
            </a:r>
            <a:r>
              <a:rPr lang="tr-TR" dirty="0"/>
              <a:t> </a:t>
            </a:r>
            <a:r>
              <a:rPr lang="tr-TR" dirty="0" err="1"/>
              <a:t>engineering</a:t>
            </a:r>
            <a:r>
              <a:rPr lang="tr-TR" dirty="0"/>
              <a:t> of </a:t>
            </a:r>
            <a:r>
              <a:rPr lang="tr-TR" dirty="0" err="1"/>
              <a:t>people</a:t>
            </a:r>
            <a:endParaRPr lang="tr-TR" dirty="0"/>
          </a:p>
          <a:p>
            <a:pPr marL="171450" indent="-171450">
              <a:buFontTx/>
              <a:buChar char="-"/>
            </a:pPr>
            <a:endParaRPr lang="tr-TR" dirty="0"/>
          </a:p>
          <a:p>
            <a:pPr marL="171450" indent="-171450">
              <a:buFontTx/>
              <a:buChar char="-"/>
            </a:pPr>
            <a:r>
              <a:rPr lang="tr-TR" dirty="0" err="1"/>
              <a:t>Denial</a:t>
            </a:r>
            <a:r>
              <a:rPr lang="tr-TR" dirty="0"/>
              <a:t> of service </a:t>
            </a:r>
            <a:r>
              <a:rPr lang="tr-TR" dirty="0" err="1"/>
              <a:t>checks</a:t>
            </a:r>
            <a:endParaRPr lang="tr-TR" dirty="0"/>
          </a:p>
          <a:p>
            <a:pPr marL="171450" indent="-171450">
              <a:buFontTx/>
              <a:buChar char="-"/>
            </a:pPr>
            <a:r>
              <a:rPr lang="tr-TR" dirty="0"/>
              <a:t>- </a:t>
            </a:r>
            <a:r>
              <a:rPr lang="tr-TR" dirty="0" err="1"/>
              <a:t>Some</a:t>
            </a:r>
            <a:r>
              <a:rPr lang="tr-TR" dirty="0"/>
              <a:t> </a:t>
            </a:r>
            <a:r>
              <a:rPr lang="tr-TR" dirty="0" err="1"/>
              <a:t>merely</a:t>
            </a:r>
            <a:r>
              <a:rPr lang="tr-TR" dirty="0"/>
              <a:t> </a:t>
            </a:r>
            <a:r>
              <a:rPr lang="tr-TR" dirty="0" err="1"/>
              <a:t>check</a:t>
            </a:r>
            <a:r>
              <a:rPr lang="tr-TR" dirty="0"/>
              <a:t> </a:t>
            </a:r>
            <a:r>
              <a:rPr lang="tr-TR" dirty="0" err="1"/>
              <a:t>version</a:t>
            </a:r>
            <a:r>
              <a:rPr lang="tr-TR" dirty="0"/>
              <a:t> </a:t>
            </a:r>
            <a:r>
              <a:rPr lang="tr-TR" dirty="0" err="1"/>
              <a:t>numbers</a:t>
            </a:r>
            <a:r>
              <a:rPr lang="tr-TR" dirty="0"/>
              <a:t> </a:t>
            </a:r>
            <a:r>
              <a:rPr lang="tr-TR" dirty="0" err="1"/>
              <a:t>to</a:t>
            </a:r>
            <a:r>
              <a:rPr lang="tr-TR" dirty="0"/>
              <a:t> </a:t>
            </a:r>
            <a:r>
              <a:rPr lang="tr-TR" dirty="0" err="1"/>
              <a:t>see</a:t>
            </a:r>
            <a:r>
              <a:rPr lang="tr-TR" dirty="0"/>
              <a:t> </a:t>
            </a:r>
            <a:r>
              <a:rPr lang="tr-TR" dirty="0" err="1"/>
              <a:t>if</a:t>
            </a:r>
            <a:endParaRPr lang="tr-TR" dirty="0"/>
          </a:p>
          <a:p>
            <a:pPr marL="171450" indent="-171450">
              <a:buFontTx/>
              <a:buChar char="-"/>
            </a:pPr>
            <a:r>
              <a:rPr lang="tr-TR" dirty="0" err="1"/>
              <a:t>you</a:t>
            </a:r>
            <a:r>
              <a:rPr lang="tr-TR" dirty="0"/>
              <a:t> </a:t>
            </a:r>
            <a:r>
              <a:rPr lang="tr-TR" dirty="0" err="1"/>
              <a:t>might</a:t>
            </a:r>
            <a:r>
              <a:rPr lang="tr-TR" dirty="0"/>
              <a:t> be </a:t>
            </a:r>
            <a:r>
              <a:rPr lang="tr-TR" dirty="0" err="1"/>
              <a:t>vulnerable</a:t>
            </a:r>
            <a:endParaRPr lang="tr-TR" dirty="0"/>
          </a:p>
          <a:p>
            <a:pPr marL="171450" indent="-171450">
              <a:buFontTx/>
              <a:buChar char="-"/>
            </a:pPr>
            <a:r>
              <a:rPr lang="tr-TR" dirty="0"/>
              <a:t>- </a:t>
            </a:r>
            <a:r>
              <a:rPr lang="tr-TR" dirty="0" err="1"/>
              <a:t>Others</a:t>
            </a:r>
            <a:r>
              <a:rPr lang="tr-TR" dirty="0"/>
              <a:t> </a:t>
            </a:r>
            <a:r>
              <a:rPr lang="tr-TR" dirty="0" err="1"/>
              <a:t>explicitly</a:t>
            </a:r>
            <a:r>
              <a:rPr lang="tr-TR" dirty="0"/>
              <a:t> </a:t>
            </a:r>
            <a:r>
              <a:rPr lang="tr-TR" dirty="0" err="1"/>
              <a:t>try</a:t>
            </a:r>
            <a:r>
              <a:rPr lang="tr-TR" dirty="0"/>
              <a:t> </a:t>
            </a:r>
            <a:r>
              <a:rPr lang="tr-TR" dirty="0" err="1"/>
              <a:t>to</a:t>
            </a:r>
            <a:r>
              <a:rPr lang="tr-TR" dirty="0"/>
              <a:t> </a:t>
            </a:r>
            <a:r>
              <a:rPr lang="tr-TR" dirty="0" err="1"/>
              <a:t>kill</a:t>
            </a:r>
            <a:r>
              <a:rPr lang="tr-TR" dirty="0"/>
              <a:t> </a:t>
            </a:r>
            <a:r>
              <a:rPr lang="tr-TR" dirty="0" err="1"/>
              <a:t>the</a:t>
            </a:r>
            <a:r>
              <a:rPr lang="tr-TR" dirty="0"/>
              <a:t> service </a:t>
            </a:r>
            <a:r>
              <a:rPr lang="tr-TR" dirty="0" err="1"/>
              <a:t>and</a:t>
            </a:r>
            <a:r>
              <a:rPr lang="tr-TR" dirty="0"/>
              <a:t> </a:t>
            </a:r>
            <a:r>
              <a:rPr lang="tr-TR" dirty="0" err="1"/>
              <a:t>then</a:t>
            </a:r>
            <a:endParaRPr lang="tr-TR" dirty="0"/>
          </a:p>
          <a:p>
            <a:pPr marL="171450" indent="-171450">
              <a:buFontTx/>
              <a:buChar char="-"/>
            </a:pPr>
            <a:r>
              <a:rPr lang="tr-TR" dirty="0" err="1"/>
              <a:t>check</a:t>
            </a:r>
            <a:r>
              <a:rPr lang="tr-TR" dirty="0"/>
              <a:t> </a:t>
            </a:r>
            <a:r>
              <a:rPr lang="tr-TR" dirty="0" err="1"/>
              <a:t>to</a:t>
            </a:r>
            <a:r>
              <a:rPr lang="tr-TR" dirty="0"/>
              <a:t> </a:t>
            </a:r>
            <a:r>
              <a:rPr lang="tr-TR" dirty="0" err="1"/>
              <a:t>see</a:t>
            </a:r>
            <a:r>
              <a:rPr lang="tr-TR" dirty="0"/>
              <a:t> </a:t>
            </a:r>
            <a:r>
              <a:rPr lang="tr-TR" dirty="0" err="1"/>
              <a:t>if</a:t>
            </a:r>
            <a:r>
              <a:rPr lang="tr-TR" dirty="0"/>
              <a:t> </a:t>
            </a:r>
            <a:r>
              <a:rPr lang="tr-TR" dirty="0" err="1"/>
              <a:t>it's</a:t>
            </a:r>
            <a:r>
              <a:rPr lang="tr-TR" dirty="0"/>
              <a:t> </a:t>
            </a:r>
            <a:r>
              <a:rPr lang="tr-TR" dirty="0" err="1"/>
              <a:t>dead</a:t>
            </a:r>
            <a:r>
              <a:rPr lang="tr-TR" dirty="0"/>
              <a:t> - Be </a:t>
            </a:r>
            <a:r>
              <a:rPr lang="tr-TR" dirty="0" err="1"/>
              <a:t>explicit</a:t>
            </a:r>
            <a:endParaRPr lang="tr-TR" dirty="0"/>
          </a:p>
          <a:p>
            <a:pPr marL="171450" indent="-171450">
              <a:buFontTx/>
              <a:buChar char="-"/>
            </a:pPr>
            <a:r>
              <a:rPr lang="tr-TR" dirty="0"/>
              <a:t>• Dangerous </a:t>
            </a:r>
            <a:r>
              <a:rPr lang="tr-TR" dirty="0" err="1"/>
              <a:t>denial</a:t>
            </a:r>
            <a:r>
              <a:rPr lang="tr-TR" dirty="0"/>
              <a:t> of service </a:t>
            </a:r>
            <a:r>
              <a:rPr lang="tr-TR" dirty="0" err="1"/>
              <a:t>checks</a:t>
            </a:r>
            <a:r>
              <a:rPr lang="tr-TR" dirty="0"/>
              <a:t> </a:t>
            </a:r>
            <a:r>
              <a:rPr lang="tr-TR" dirty="0" err="1"/>
              <a:t>specifically</a:t>
            </a:r>
            <a:r>
              <a:rPr lang="tr-TR" dirty="0"/>
              <a:t> </a:t>
            </a:r>
            <a:r>
              <a:rPr lang="tr-TR" dirty="0" err="1"/>
              <a:t>forbidden</a:t>
            </a:r>
            <a:r>
              <a:rPr lang="tr-TR" dirty="0"/>
              <a:t> </a:t>
            </a:r>
            <a:r>
              <a:rPr lang="tr-TR" dirty="0" err="1"/>
              <a:t>for</a:t>
            </a:r>
            <a:r>
              <a:rPr lang="tr-TR" dirty="0"/>
              <a:t> </a:t>
            </a:r>
            <a:r>
              <a:rPr lang="tr-TR" dirty="0" err="1"/>
              <a:t>the</a:t>
            </a:r>
            <a:r>
              <a:rPr lang="tr-TR" dirty="0"/>
              <a:t> test ... OR</a:t>
            </a:r>
          </a:p>
          <a:p>
            <a:pPr marL="171450" indent="-171450">
              <a:buFontTx/>
              <a:buChar char="-"/>
            </a:pPr>
            <a:r>
              <a:rPr lang="tr-TR" dirty="0"/>
              <a:t>• Dangerous </a:t>
            </a:r>
            <a:r>
              <a:rPr lang="tr-TR" dirty="0" err="1"/>
              <a:t>denial</a:t>
            </a:r>
            <a:r>
              <a:rPr lang="tr-TR" dirty="0"/>
              <a:t> of service is </a:t>
            </a:r>
            <a:r>
              <a:rPr lang="tr-TR" dirty="0" err="1"/>
              <a:t>allowed</a:t>
            </a:r>
            <a:r>
              <a:rPr lang="tr-TR" dirty="0"/>
              <a:t> </a:t>
            </a:r>
            <a:r>
              <a:rPr lang="tr-TR" dirty="0" err="1"/>
              <a:t>because</a:t>
            </a:r>
            <a:r>
              <a:rPr lang="tr-TR" dirty="0"/>
              <a:t> </a:t>
            </a:r>
            <a:r>
              <a:rPr lang="tr-TR" dirty="0" err="1"/>
              <a:t>we'd</a:t>
            </a:r>
            <a:r>
              <a:rPr lang="tr-TR" dirty="0"/>
              <a:t> </a:t>
            </a:r>
            <a:r>
              <a:rPr lang="tr-TR" dirty="0" err="1"/>
              <a:t>rather</a:t>
            </a:r>
            <a:r>
              <a:rPr lang="tr-TR" dirty="0"/>
              <a:t> </a:t>
            </a:r>
            <a:r>
              <a:rPr lang="tr-TR" dirty="0" err="1"/>
              <a:t>find</a:t>
            </a:r>
            <a:r>
              <a:rPr lang="tr-TR" dirty="0"/>
              <a:t> </a:t>
            </a:r>
            <a:r>
              <a:rPr lang="tr-TR" dirty="0" err="1"/>
              <a:t>out</a:t>
            </a:r>
            <a:r>
              <a:rPr lang="tr-TR" dirty="0"/>
              <a:t> </a:t>
            </a:r>
            <a:r>
              <a:rPr lang="tr-TR" dirty="0" err="1"/>
              <a:t>that</a:t>
            </a:r>
            <a:r>
              <a:rPr lang="tr-TR" dirty="0"/>
              <a:t> </a:t>
            </a:r>
            <a:r>
              <a:rPr lang="tr-TR" dirty="0" err="1"/>
              <a:t>we're</a:t>
            </a:r>
            <a:r>
              <a:rPr lang="tr-TR" dirty="0"/>
              <a:t> </a:t>
            </a:r>
            <a:r>
              <a:rPr lang="tr-TR" dirty="0" err="1"/>
              <a:t>vulnerable</a:t>
            </a:r>
            <a:r>
              <a:rPr lang="tr-TR" dirty="0"/>
              <a:t> </a:t>
            </a:r>
            <a:r>
              <a:rPr lang="tr-TR" dirty="0" err="1"/>
              <a:t>under</a:t>
            </a:r>
            <a:r>
              <a:rPr lang="tr-TR" dirty="0"/>
              <a:t> </a:t>
            </a:r>
            <a:r>
              <a:rPr lang="tr-TR" dirty="0" err="1"/>
              <a:t>controlled</a:t>
            </a:r>
            <a:r>
              <a:rPr lang="tr-TR" dirty="0"/>
              <a:t> </a:t>
            </a:r>
            <a:r>
              <a:rPr lang="tr-TR" dirty="0" err="1"/>
              <a:t>circumstances</a:t>
            </a:r>
            <a:endParaRPr lang="tr-TR" dirty="0"/>
          </a:p>
          <a:p>
            <a:pPr marL="171450" indent="-171450">
              <a:buFontTx/>
              <a:buChar char="-"/>
            </a:pPr>
            <a:endParaRPr lang="tr-TR" dirty="0"/>
          </a:p>
          <a:p>
            <a:pPr marL="171450" indent="-171450">
              <a:buFontTx/>
              <a:buChar char="-"/>
            </a:pPr>
            <a:r>
              <a:rPr lang="tr-TR" dirty="0"/>
              <a:t>• Beyond </a:t>
            </a:r>
            <a:r>
              <a:rPr lang="tr-TR" dirty="0" err="1"/>
              <a:t>explicit</a:t>
            </a:r>
            <a:r>
              <a:rPr lang="tr-TR" dirty="0"/>
              <a:t> </a:t>
            </a:r>
            <a:r>
              <a:rPr lang="tr-TR" dirty="0" err="1"/>
              <a:t>denial</a:t>
            </a:r>
            <a:r>
              <a:rPr lang="tr-TR" dirty="0"/>
              <a:t> of service </a:t>
            </a:r>
            <a:r>
              <a:rPr lang="tr-TR" dirty="0" err="1"/>
              <a:t>checks</a:t>
            </a:r>
            <a:r>
              <a:rPr lang="tr-TR" dirty="0"/>
              <a:t>, </a:t>
            </a:r>
            <a:r>
              <a:rPr lang="tr-TR" dirty="0" err="1"/>
              <a:t>other</a:t>
            </a:r>
            <a:r>
              <a:rPr lang="tr-TR" dirty="0"/>
              <a:t> "</a:t>
            </a:r>
            <a:r>
              <a:rPr lang="tr-TR" dirty="0" err="1"/>
              <a:t>dangerous</a:t>
            </a:r>
            <a:r>
              <a:rPr lang="tr-TR" dirty="0"/>
              <a:t>" </a:t>
            </a:r>
            <a:r>
              <a:rPr lang="tr-TR" dirty="0" err="1"/>
              <a:t>checks</a:t>
            </a:r>
            <a:r>
              <a:rPr lang="tr-TR" dirty="0"/>
              <a:t> </a:t>
            </a:r>
            <a:r>
              <a:rPr lang="tr-TR" dirty="0" err="1"/>
              <a:t>run</a:t>
            </a:r>
            <a:r>
              <a:rPr lang="tr-TR" dirty="0"/>
              <a:t> </a:t>
            </a:r>
            <a:r>
              <a:rPr lang="tr-TR" dirty="0" err="1"/>
              <a:t>exploits</a:t>
            </a:r>
            <a:r>
              <a:rPr lang="tr-TR" dirty="0"/>
              <a:t> </a:t>
            </a:r>
            <a:r>
              <a:rPr lang="tr-TR" dirty="0" err="1"/>
              <a:t>that</a:t>
            </a:r>
            <a:r>
              <a:rPr lang="tr-TR" dirty="0"/>
              <a:t> </a:t>
            </a:r>
            <a:r>
              <a:rPr lang="tr-TR" dirty="0" err="1"/>
              <a:t>could</a:t>
            </a:r>
            <a:r>
              <a:rPr lang="tr-TR" dirty="0"/>
              <a:t> </a:t>
            </a:r>
            <a:r>
              <a:rPr lang="tr-TR" dirty="0" err="1"/>
              <a:t>cause</a:t>
            </a:r>
            <a:r>
              <a:rPr lang="tr-TR" dirty="0"/>
              <a:t> a </a:t>
            </a:r>
            <a:r>
              <a:rPr lang="tr-TR" dirty="0" err="1"/>
              <a:t>system</a:t>
            </a:r>
            <a:r>
              <a:rPr lang="tr-TR" dirty="0"/>
              <a:t> </a:t>
            </a:r>
            <a:r>
              <a:rPr lang="tr-TR" dirty="0" err="1"/>
              <a:t>or</a:t>
            </a:r>
            <a:r>
              <a:rPr lang="tr-TR" dirty="0"/>
              <a:t> service </a:t>
            </a:r>
            <a:r>
              <a:rPr lang="tr-TR" dirty="0" err="1"/>
              <a:t>to</a:t>
            </a:r>
            <a:r>
              <a:rPr lang="tr-TR" dirty="0"/>
              <a:t> </a:t>
            </a:r>
            <a:r>
              <a:rPr lang="tr-TR" dirty="0" err="1"/>
              <a:t>crash</a:t>
            </a:r>
            <a:endParaRPr lang="tr-TR" dirty="0"/>
          </a:p>
          <a:p>
            <a:pPr marL="171450" indent="-171450">
              <a:buFontTx/>
              <a:buChar char="-"/>
            </a:pPr>
            <a:r>
              <a:rPr lang="tr-TR" dirty="0"/>
              <a:t>- </a:t>
            </a:r>
            <a:r>
              <a:rPr lang="tr-TR" dirty="0" err="1"/>
              <a:t>These</a:t>
            </a:r>
            <a:r>
              <a:rPr lang="tr-TR" dirty="0"/>
              <a:t> </a:t>
            </a:r>
            <a:r>
              <a:rPr lang="tr-TR" dirty="0" err="1"/>
              <a:t>dangerous</a:t>
            </a:r>
            <a:r>
              <a:rPr lang="tr-TR" dirty="0"/>
              <a:t> </a:t>
            </a:r>
            <a:r>
              <a:rPr lang="tr-TR" dirty="0" err="1"/>
              <a:t>checks</a:t>
            </a:r>
            <a:r>
              <a:rPr lang="tr-TR" dirty="0"/>
              <a:t> </a:t>
            </a:r>
            <a:r>
              <a:rPr lang="tr-TR" dirty="0" err="1"/>
              <a:t>often</a:t>
            </a:r>
            <a:r>
              <a:rPr lang="tr-TR" dirty="0"/>
              <a:t> </a:t>
            </a:r>
            <a:r>
              <a:rPr lang="tr-TR" dirty="0" err="1"/>
              <a:t>give</a:t>
            </a:r>
            <a:r>
              <a:rPr lang="tr-TR" dirty="0"/>
              <a:t> </a:t>
            </a:r>
            <a:r>
              <a:rPr lang="tr-TR" dirty="0" err="1"/>
              <a:t>the</a:t>
            </a:r>
            <a:r>
              <a:rPr lang="tr-TR" dirty="0"/>
              <a:t> </a:t>
            </a:r>
            <a:r>
              <a:rPr lang="tr-TR" dirty="0" err="1"/>
              <a:t>most</a:t>
            </a:r>
            <a:r>
              <a:rPr lang="tr-TR" dirty="0"/>
              <a:t> </a:t>
            </a:r>
            <a:r>
              <a:rPr lang="tr-TR" dirty="0" err="1"/>
              <a:t>detailed</a:t>
            </a:r>
            <a:r>
              <a:rPr lang="tr-TR" dirty="0"/>
              <a:t> </a:t>
            </a:r>
            <a:r>
              <a:rPr lang="tr-TR" dirty="0" err="1"/>
              <a:t>view</a:t>
            </a:r>
            <a:r>
              <a:rPr lang="tr-TR" dirty="0"/>
              <a:t> of </a:t>
            </a:r>
            <a:r>
              <a:rPr lang="tr-TR" dirty="0" err="1"/>
              <a:t>vulnerabilities</a:t>
            </a:r>
            <a:r>
              <a:rPr lang="tr-TR" dirty="0"/>
              <a:t> on </a:t>
            </a:r>
            <a:r>
              <a:rPr lang="tr-TR" dirty="0" err="1"/>
              <a:t>the</a:t>
            </a:r>
            <a:r>
              <a:rPr lang="tr-TR" dirty="0"/>
              <a:t> </a:t>
            </a:r>
            <a:r>
              <a:rPr lang="tr-TR" dirty="0" err="1"/>
              <a:t>target</a:t>
            </a:r>
            <a:endParaRPr lang="tr-TR" dirty="0"/>
          </a:p>
          <a:p>
            <a:pPr marL="171450" indent="-171450">
              <a:buFontTx/>
              <a:buChar char="-"/>
            </a:pPr>
            <a:r>
              <a:rPr lang="tr-TR" dirty="0"/>
              <a:t>- </a:t>
            </a:r>
            <a:r>
              <a:rPr lang="tr-TR" dirty="0" err="1"/>
              <a:t>Should</a:t>
            </a:r>
            <a:r>
              <a:rPr lang="tr-TR" dirty="0"/>
              <a:t> </a:t>
            </a:r>
            <a:r>
              <a:rPr lang="tr-TR" dirty="0" err="1"/>
              <a:t>potentially</a:t>
            </a:r>
            <a:r>
              <a:rPr lang="tr-TR" dirty="0"/>
              <a:t> </a:t>
            </a:r>
            <a:r>
              <a:rPr lang="tr-TR" dirty="0" err="1"/>
              <a:t>dangerous</a:t>
            </a:r>
            <a:r>
              <a:rPr lang="tr-TR" dirty="0"/>
              <a:t> </a:t>
            </a:r>
            <a:r>
              <a:rPr lang="tr-TR" dirty="0" err="1"/>
              <a:t>checks</a:t>
            </a:r>
            <a:r>
              <a:rPr lang="tr-TR" dirty="0"/>
              <a:t> be </a:t>
            </a:r>
            <a:r>
              <a:rPr lang="tr-TR" dirty="0" err="1"/>
              <a:t>included</a:t>
            </a:r>
            <a:r>
              <a:rPr lang="tr-TR" dirty="0"/>
              <a:t> in </a:t>
            </a:r>
            <a:r>
              <a:rPr lang="tr-TR" dirty="0" err="1"/>
              <a:t>the</a:t>
            </a:r>
            <a:r>
              <a:rPr lang="tr-TR" dirty="0"/>
              <a:t> test?</a:t>
            </a:r>
          </a:p>
          <a:p>
            <a:pPr marL="171450" indent="-171450">
              <a:buFontTx/>
              <a:buChar char="-"/>
            </a:pPr>
            <a:r>
              <a:rPr lang="tr-TR" dirty="0"/>
              <a:t>• </a:t>
            </a:r>
            <a:r>
              <a:rPr lang="tr-TR" dirty="0" err="1"/>
              <a:t>If</a:t>
            </a:r>
            <a:r>
              <a:rPr lang="tr-TR" dirty="0"/>
              <a:t> a </a:t>
            </a:r>
            <a:r>
              <a:rPr lang="tr-TR" dirty="0" err="1"/>
              <a:t>penetration</a:t>
            </a:r>
            <a:r>
              <a:rPr lang="tr-TR" dirty="0"/>
              <a:t> </a:t>
            </a:r>
            <a:r>
              <a:rPr lang="tr-TR" dirty="0" err="1"/>
              <a:t>testing</a:t>
            </a:r>
            <a:r>
              <a:rPr lang="tr-TR" dirty="0"/>
              <a:t> </a:t>
            </a:r>
            <a:r>
              <a:rPr lang="tr-TR" dirty="0" err="1"/>
              <a:t>company</a:t>
            </a:r>
            <a:r>
              <a:rPr lang="tr-TR" dirty="0"/>
              <a:t> </a:t>
            </a:r>
            <a:r>
              <a:rPr lang="tr-TR" dirty="0" err="1"/>
              <a:t>tells</a:t>
            </a:r>
            <a:r>
              <a:rPr lang="tr-TR" dirty="0"/>
              <a:t> </a:t>
            </a:r>
            <a:r>
              <a:rPr lang="tr-TR" dirty="0" err="1"/>
              <a:t>you</a:t>
            </a:r>
            <a:r>
              <a:rPr lang="tr-TR" dirty="0"/>
              <a:t> </a:t>
            </a:r>
            <a:r>
              <a:rPr lang="tr-TR" dirty="0" err="1"/>
              <a:t>there</a:t>
            </a:r>
            <a:r>
              <a:rPr lang="tr-TR" dirty="0"/>
              <a:t> is </a:t>
            </a:r>
            <a:r>
              <a:rPr lang="tr-TR" dirty="0" err="1"/>
              <a:t>no</a:t>
            </a:r>
            <a:r>
              <a:rPr lang="tr-TR" dirty="0"/>
              <a:t> </a:t>
            </a:r>
            <a:r>
              <a:rPr lang="tr-TR" dirty="0" err="1"/>
              <a:t>possibility</a:t>
            </a:r>
            <a:r>
              <a:rPr lang="tr-TR" dirty="0"/>
              <a:t> </a:t>
            </a:r>
            <a:r>
              <a:rPr lang="tr-TR" dirty="0" err="1"/>
              <a:t>your</a:t>
            </a:r>
            <a:r>
              <a:rPr lang="tr-TR" dirty="0"/>
              <a:t> </a:t>
            </a:r>
            <a:r>
              <a:rPr lang="tr-TR" dirty="0" err="1"/>
              <a:t>systems</a:t>
            </a:r>
            <a:r>
              <a:rPr lang="tr-TR" dirty="0"/>
              <a:t> </a:t>
            </a:r>
            <a:r>
              <a:rPr lang="tr-TR" dirty="0" err="1"/>
              <a:t>will</a:t>
            </a:r>
            <a:r>
              <a:rPr lang="tr-TR" dirty="0"/>
              <a:t> </a:t>
            </a:r>
            <a:r>
              <a:rPr lang="tr-TR" dirty="0" err="1"/>
              <a:t>crash</a:t>
            </a:r>
            <a:r>
              <a:rPr lang="tr-TR" dirty="0"/>
              <a:t> ...</a:t>
            </a:r>
          </a:p>
          <a:p>
            <a:pPr marL="171450" indent="-171450">
              <a:buFontTx/>
              <a:buChar char="-"/>
            </a:pPr>
            <a:r>
              <a:rPr lang="tr-TR" dirty="0"/>
              <a:t>- </a:t>
            </a:r>
            <a:r>
              <a:rPr lang="tr-TR" dirty="0" err="1"/>
              <a:t>It</a:t>
            </a:r>
            <a:r>
              <a:rPr lang="tr-TR" dirty="0"/>
              <a:t> is </a:t>
            </a:r>
            <a:r>
              <a:rPr lang="tr-TR" dirty="0" err="1"/>
              <a:t>either</a:t>
            </a:r>
            <a:r>
              <a:rPr lang="tr-TR" dirty="0"/>
              <a:t> </a:t>
            </a:r>
            <a:r>
              <a:rPr lang="tr-TR" dirty="0" err="1"/>
              <a:t>lying</a:t>
            </a:r>
            <a:r>
              <a:rPr lang="tr-TR" dirty="0"/>
              <a:t> </a:t>
            </a:r>
            <a:r>
              <a:rPr lang="tr-TR" dirty="0" err="1"/>
              <a:t>or</a:t>
            </a:r>
            <a:r>
              <a:rPr lang="tr-TR" dirty="0"/>
              <a:t> </a:t>
            </a:r>
            <a:r>
              <a:rPr lang="tr-TR" dirty="0" err="1"/>
              <a:t>planning</a:t>
            </a:r>
            <a:r>
              <a:rPr lang="tr-TR" dirty="0"/>
              <a:t> on not </a:t>
            </a:r>
            <a:r>
              <a:rPr lang="tr-TR" dirty="0" err="1"/>
              <a:t>sending</a:t>
            </a:r>
            <a:r>
              <a:rPr lang="tr-TR" dirty="0"/>
              <a:t> </a:t>
            </a:r>
            <a:r>
              <a:rPr lang="tr-TR" dirty="0" err="1"/>
              <a:t>any</a:t>
            </a:r>
            <a:r>
              <a:rPr lang="tr-TR" dirty="0"/>
              <a:t> </a:t>
            </a:r>
            <a:r>
              <a:rPr lang="tr-TR" dirty="0" err="1"/>
              <a:t>packets</a:t>
            </a:r>
            <a:r>
              <a:rPr lang="tr-TR" dirty="0"/>
              <a:t> at </a:t>
            </a:r>
            <a:r>
              <a:rPr lang="tr-TR" dirty="0" err="1"/>
              <a:t>all</a:t>
            </a:r>
            <a:endParaRPr lang="tr-TR" dirty="0"/>
          </a:p>
          <a:p>
            <a:pPr marL="171450" indent="-171450">
              <a:buFontTx/>
              <a:buChar char="-"/>
            </a:pPr>
            <a:endParaRPr lang="tr-TR" dirty="0"/>
          </a:p>
          <a:p>
            <a:pPr marL="171450" indent="-171450">
              <a:buFontTx/>
              <a:buChar char="-"/>
            </a:pPr>
            <a:endParaRPr lang="tr-TR" dirty="0"/>
          </a:p>
          <a:p>
            <a:pPr marL="171450" indent="-171450">
              <a:buFontTx/>
              <a:buChar char="-"/>
            </a:pPr>
            <a:endParaRPr lang="tr-TR" dirty="0"/>
          </a:p>
          <a:p>
            <a:pPr marL="171450" indent="-171450">
              <a:buFontTx/>
              <a:buChar char="-"/>
            </a:pPr>
            <a:endParaRPr lang="tr-TR" dirty="0"/>
          </a:p>
          <a:p>
            <a:pPr marL="171450" indent="-171450">
              <a:buFontTx/>
              <a:buChar char="-"/>
            </a:pPr>
            <a:endParaRPr lang="tr-TR" dirty="0"/>
          </a:p>
        </p:txBody>
      </p:sp>
      <p:sp>
        <p:nvSpPr>
          <p:cNvPr id="4" name="Slide Number Placeholder 3"/>
          <p:cNvSpPr>
            <a:spLocks noGrp="1"/>
          </p:cNvSpPr>
          <p:nvPr>
            <p:ph type="sldNum" sz="quarter" idx="5"/>
          </p:nvPr>
        </p:nvSpPr>
        <p:spPr/>
        <p:txBody>
          <a:bodyPr/>
          <a:lstStyle/>
          <a:p>
            <a:fld id="{F4A5F242-D97D-1846-BA45-634E66E73638}" type="slidenum">
              <a:rPr lang="tr-TR" smtClean="0"/>
              <a:t>4</a:t>
            </a:fld>
            <a:endParaRPr lang="tr-TR"/>
          </a:p>
        </p:txBody>
      </p:sp>
    </p:spTree>
    <p:extLst>
      <p:ext uri="{BB962C8B-B14F-4D97-AF65-F5344CB8AC3E}">
        <p14:creationId xmlns:p14="http://schemas.microsoft.com/office/powerpoint/2010/main" val="289040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Ask target organization: What are your biggest security concerns? </a:t>
            </a:r>
            <a:endParaRPr lang="en-US" dirty="0"/>
          </a:p>
          <a:p>
            <a:r>
              <a:rPr lang="en-US" sz="1200" kern="1200" dirty="0">
                <a:solidFill>
                  <a:schemeClr val="tx1"/>
                </a:solidFill>
                <a:effectLst/>
                <a:latin typeface="+mn-lt"/>
                <a:ea typeface="+mn-ea"/>
                <a:cs typeface="+mn-cs"/>
              </a:rPr>
              <a:t>-  Disclosure of sensitive information </a:t>
            </a:r>
            <a:endParaRPr lang="en-US" dirty="0">
              <a:effectLst/>
            </a:endParaRPr>
          </a:p>
          <a:p>
            <a:r>
              <a:rPr lang="en-US" sz="1200" kern="1200" dirty="0">
                <a:solidFill>
                  <a:schemeClr val="tx1"/>
                </a:solidFill>
                <a:effectLst/>
                <a:latin typeface="+mn-lt"/>
                <a:ea typeface="+mn-ea"/>
                <a:cs typeface="+mn-cs"/>
              </a:rPr>
              <a:t>-  Interruption of production processing </a:t>
            </a:r>
            <a:endParaRPr lang="en-US" dirty="0">
              <a:effectLst/>
            </a:endParaRPr>
          </a:p>
          <a:p>
            <a:r>
              <a:rPr lang="en-US" sz="1200" kern="1200" dirty="0">
                <a:solidFill>
                  <a:schemeClr val="tx1"/>
                </a:solidFill>
                <a:effectLst/>
                <a:latin typeface="+mn-lt"/>
                <a:ea typeface="+mn-ea"/>
                <a:cs typeface="+mn-cs"/>
              </a:rPr>
              <a:t>-  Embarrassment due to defacement of website </a:t>
            </a:r>
            <a:endParaRPr lang="en-US" dirty="0">
              <a:effectLst/>
            </a:endParaRPr>
          </a:p>
          <a:p>
            <a:r>
              <a:rPr lang="en-US" sz="1200" kern="1200" dirty="0">
                <a:solidFill>
                  <a:schemeClr val="tx1"/>
                </a:solidFill>
                <a:effectLst/>
                <a:latin typeface="+mn-lt"/>
                <a:ea typeface="+mn-ea"/>
                <a:cs typeface="+mn-cs"/>
              </a:rPr>
              <a:t>-  Compromising of a machine to use as a jump-off point for deeper penetration </a:t>
            </a:r>
            <a:endParaRPr lang="en-US" dirty="0">
              <a:effectLst/>
            </a:endParaRPr>
          </a:p>
          <a:p>
            <a:r>
              <a:rPr lang="en-US" sz="1200" kern="1200" dirty="0">
                <a:solidFill>
                  <a:schemeClr val="tx1"/>
                </a:solidFill>
                <a:effectLst/>
                <a:latin typeface="+mn-lt"/>
                <a:ea typeface="+mn-ea"/>
                <a:cs typeface="+mn-cs"/>
              </a:rPr>
              <a:t>-  Many, many other possibilities </a:t>
            </a:r>
            <a:endParaRPr lang="en-US" dirty="0">
              <a:effectLst/>
            </a:endParaRPr>
          </a:p>
          <a:p>
            <a:endParaRPr lang="tr-TR" dirty="0"/>
          </a:p>
          <a:p>
            <a:endParaRPr lang="tr-TR" dirty="0"/>
          </a:p>
          <a:p>
            <a:r>
              <a:rPr lang="tr-TR" dirty="0"/>
              <a:t>Kapsam:</a:t>
            </a:r>
          </a:p>
          <a:p>
            <a:r>
              <a:rPr lang="tr-TR" dirty="0"/>
              <a:t>- </a:t>
            </a:r>
            <a:r>
              <a:rPr lang="tr-TR" dirty="0" err="1"/>
              <a:t>Specific</a:t>
            </a:r>
            <a:r>
              <a:rPr lang="tr-TR" dirty="0"/>
              <a:t> domain </a:t>
            </a:r>
            <a:r>
              <a:rPr lang="tr-TR" dirty="0" err="1"/>
              <a:t>names</a:t>
            </a:r>
            <a:endParaRPr lang="tr-TR" dirty="0"/>
          </a:p>
          <a:p>
            <a:r>
              <a:rPr lang="tr-TR" dirty="0"/>
              <a:t>- Network </a:t>
            </a:r>
            <a:r>
              <a:rPr lang="tr-TR" dirty="0" err="1"/>
              <a:t>address</a:t>
            </a:r>
            <a:r>
              <a:rPr lang="tr-TR" dirty="0"/>
              <a:t> </a:t>
            </a:r>
            <a:r>
              <a:rPr lang="tr-TR" dirty="0" err="1"/>
              <a:t>ranges</a:t>
            </a:r>
            <a:r>
              <a:rPr lang="tr-TR" dirty="0"/>
              <a:t> </a:t>
            </a:r>
          </a:p>
          <a:p>
            <a:r>
              <a:rPr lang="tr-TR" dirty="0"/>
              <a:t>- </a:t>
            </a:r>
            <a:r>
              <a:rPr lang="tr-TR" dirty="0" err="1"/>
              <a:t>Individual</a:t>
            </a:r>
            <a:r>
              <a:rPr lang="tr-TR" dirty="0"/>
              <a:t> </a:t>
            </a:r>
            <a:r>
              <a:rPr lang="tr-TR" dirty="0" err="1"/>
              <a:t>hosts</a:t>
            </a:r>
            <a:endParaRPr lang="tr-TR" dirty="0"/>
          </a:p>
          <a:p>
            <a:r>
              <a:rPr lang="tr-TR" dirty="0"/>
              <a:t>- </a:t>
            </a:r>
            <a:r>
              <a:rPr lang="tr-TR" dirty="0" err="1"/>
              <a:t>Particular</a:t>
            </a:r>
            <a:r>
              <a:rPr lang="tr-TR" dirty="0"/>
              <a:t> </a:t>
            </a:r>
            <a:r>
              <a:rPr lang="tr-TR" dirty="0" err="1"/>
              <a:t>applications</a:t>
            </a:r>
            <a:endParaRPr lang="tr-TR" dirty="0"/>
          </a:p>
          <a:p>
            <a:r>
              <a:rPr lang="tr-TR" dirty="0"/>
              <a:t>Web </a:t>
            </a:r>
            <a:r>
              <a:rPr lang="tr-TR" dirty="0" err="1"/>
              <a:t>hosting</a:t>
            </a:r>
            <a:r>
              <a:rPr lang="tr-TR" dirty="0"/>
              <a:t> </a:t>
            </a:r>
            <a:r>
              <a:rPr lang="tr-TR" dirty="0" err="1"/>
              <a:t>companies</a:t>
            </a:r>
            <a:r>
              <a:rPr lang="tr-TR" dirty="0"/>
              <a:t> ?</a:t>
            </a:r>
          </a:p>
          <a:p>
            <a:r>
              <a:rPr lang="tr-TR" dirty="0"/>
              <a:t>- </a:t>
            </a:r>
            <a:r>
              <a:rPr lang="tr-TR" dirty="0" err="1"/>
              <a:t>Possibly</a:t>
            </a:r>
            <a:r>
              <a:rPr lang="tr-TR" dirty="0"/>
              <a:t> a </a:t>
            </a:r>
            <a:r>
              <a:rPr lang="tr-TR" dirty="0" err="1"/>
              <a:t>single</a:t>
            </a:r>
            <a:r>
              <a:rPr lang="tr-TR" dirty="0"/>
              <a:t> web server </a:t>
            </a:r>
            <a:r>
              <a:rPr lang="tr-TR" dirty="0" err="1"/>
              <a:t>housing</a:t>
            </a:r>
            <a:r>
              <a:rPr lang="tr-TR" dirty="0"/>
              <a:t> </a:t>
            </a:r>
            <a:r>
              <a:rPr lang="tr-TR" dirty="0" err="1"/>
              <a:t>dozens</a:t>
            </a:r>
            <a:r>
              <a:rPr lang="tr-TR" dirty="0"/>
              <a:t> of</a:t>
            </a:r>
          </a:p>
          <a:p>
            <a:r>
              <a:rPr lang="tr-TR" dirty="0" err="1"/>
              <a:t>companies</a:t>
            </a:r>
            <a:r>
              <a:rPr lang="tr-TR" dirty="0"/>
              <a:t>' </a:t>
            </a:r>
            <a:r>
              <a:rPr lang="tr-TR" dirty="0" err="1"/>
              <a:t>websites</a:t>
            </a:r>
            <a:endParaRPr lang="tr-TR" dirty="0"/>
          </a:p>
          <a:p>
            <a:r>
              <a:rPr lang="tr-TR" dirty="0" err="1"/>
              <a:t>Cloud</a:t>
            </a:r>
            <a:r>
              <a:rPr lang="tr-TR" dirty="0"/>
              <a:t> </a:t>
            </a:r>
            <a:r>
              <a:rPr lang="tr-TR" dirty="0" err="1"/>
              <a:t>Testing</a:t>
            </a:r>
            <a:r>
              <a:rPr lang="tr-TR" dirty="0"/>
              <a:t> ? </a:t>
            </a:r>
          </a:p>
        </p:txBody>
      </p:sp>
      <p:sp>
        <p:nvSpPr>
          <p:cNvPr id="4" name="Slide Number Placeholder 3"/>
          <p:cNvSpPr>
            <a:spLocks noGrp="1"/>
          </p:cNvSpPr>
          <p:nvPr>
            <p:ph type="sldNum" sz="quarter" idx="5"/>
          </p:nvPr>
        </p:nvSpPr>
        <p:spPr/>
        <p:txBody>
          <a:bodyPr/>
          <a:lstStyle/>
          <a:p>
            <a:fld id="{F4A5F242-D97D-1846-BA45-634E66E73638}" type="slidenum">
              <a:rPr lang="tr-TR" smtClean="0"/>
              <a:t>5</a:t>
            </a:fld>
            <a:endParaRPr lang="tr-TR"/>
          </a:p>
        </p:txBody>
      </p:sp>
    </p:spTree>
    <p:extLst>
      <p:ext uri="{BB962C8B-B14F-4D97-AF65-F5344CB8AC3E}">
        <p14:creationId xmlns:p14="http://schemas.microsoft.com/office/powerpoint/2010/main" val="379076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https</a:t>
            </a:r>
            <a:r>
              <a:rPr lang="tr-TR" dirty="0"/>
              <a:t>://</a:t>
            </a:r>
            <a:r>
              <a:rPr lang="tr-TR" dirty="0" err="1"/>
              <a:t>overthewire.org</a:t>
            </a:r>
            <a:r>
              <a:rPr lang="tr-TR" dirty="0"/>
              <a:t>/</a:t>
            </a:r>
            <a:r>
              <a:rPr lang="tr-TR" dirty="0" err="1"/>
              <a:t>wargames</a:t>
            </a:r>
            <a:r>
              <a:rPr lang="tr-TR" dirty="0"/>
              <a:t>/</a:t>
            </a:r>
          </a:p>
          <a:p>
            <a:r>
              <a:rPr lang="tr-TR" dirty="0" err="1"/>
              <a:t>https</a:t>
            </a:r>
            <a:r>
              <a:rPr lang="tr-TR" dirty="0"/>
              <a:t>://</a:t>
            </a:r>
            <a:r>
              <a:rPr lang="tr-TR" dirty="0" err="1"/>
              <a:t>hackthebox.org</a:t>
            </a:r>
            <a:endParaRPr lang="tr-TR" dirty="0"/>
          </a:p>
          <a:p>
            <a:r>
              <a:rPr lang="tr-TR" dirty="0" err="1"/>
              <a:t>https</a:t>
            </a:r>
            <a:r>
              <a:rPr lang="tr-TR" dirty="0"/>
              <a:t>://</a:t>
            </a:r>
            <a:r>
              <a:rPr lang="tr-TR" dirty="0" err="1"/>
              <a:t>tryhackme.com</a:t>
            </a:r>
            <a:r>
              <a:rPr lang="tr-TR" dirty="0"/>
              <a:t>/</a:t>
            </a:r>
            <a:r>
              <a:rPr lang="tr-TR" dirty="0" err="1"/>
              <a:t>login</a:t>
            </a:r>
            <a:endParaRPr lang="tr-TR" dirty="0"/>
          </a:p>
          <a:p>
            <a:r>
              <a:rPr lang="en-TR" sz="1200" kern="1200" dirty="0">
                <a:solidFill>
                  <a:schemeClr val="tx1"/>
                </a:solidFill>
                <a:effectLst/>
                <a:latin typeface="+mn-lt"/>
                <a:ea typeface="+mn-ea"/>
                <a:cs typeface="+mn-cs"/>
                <a:hlinkClick r:id="rId3"/>
              </a:rPr>
              <a:t>https://ctf365.com/</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4"/>
              </a:rPr>
              <a:t>https://www.vulnhub.com/</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5"/>
              </a:rPr>
              <a:t>https://antsle.com/</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6"/>
              </a:rPr>
              <a:t>https://www.hackthebox.eu/</a:t>
            </a:r>
            <a:endParaRPr lang="en-TR" sz="1200" kern="1200" dirty="0">
              <a:solidFill>
                <a:schemeClr val="tx1"/>
              </a:solidFill>
              <a:effectLst/>
              <a:latin typeface="+mn-lt"/>
              <a:ea typeface="+mn-ea"/>
              <a:cs typeface="+mn-cs"/>
            </a:endParaRPr>
          </a:p>
          <a:p>
            <a:r>
              <a:rPr lang="en-TR" sz="1200" kern="1200" dirty="0">
                <a:solidFill>
                  <a:schemeClr val="tx1"/>
                </a:solidFill>
                <a:effectLst/>
                <a:latin typeface="+mn-lt"/>
                <a:ea typeface="+mn-ea"/>
                <a:cs typeface="+mn-cs"/>
                <a:hlinkClick r:id="rId7"/>
              </a:rPr>
              <a:t>http://www.dvwa.co.uk/</a:t>
            </a:r>
            <a:endParaRPr lang="en-TR" sz="1200" kern="1200" dirty="0">
              <a:solidFill>
                <a:schemeClr val="tx1"/>
              </a:solidFill>
              <a:effectLst/>
              <a:latin typeface="+mn-lt"/>
              <a:ea typeface="+mn-ea"/>
              <a:cs typeface="+mn-cs"/>
            </a:endParaRPr>
          </a:p>
          <a:p>
            <a:r>
              <a:rPr lang="tr-TR" dirty="0" err="1"/>
              <a:t>https</a:t>
            </a:r>
            <a:r>
              <a:rPr lang="tr-TR" dirty="0"/>
              <a:t>://</a:t>
            </a:r>
            <a:r>
              <a:rPr lang="tr-TR" dirty="0" err="1"/>
              <a:t>pentest.ws</a:t>
            </a:r>
            <a:endParaRPr lang="tr-TR" dirty="0"/>
          </a:p>
          <a:p>
            <a:endParaRPr lang="tr-TR" dirty="0"/>
          </a:p>
          <a:p>
            <a:endParaRPr lang="tr-TR" dirty="0"/>
          </a:p>
        </p:txBody>
      </p:sp>
      <p:sp>
        <p:nvSpPr>
          <p:cNvPr id="4" name="Slide Number Placeholder 3"/>
          <p:cNvSpPr>
            <a:spLocks noGrp="1"/>
          </p:cNvSpPr>
          <p:nvPr>
            <p:ph type="sldNum" sz="quarter" idx="5"/>
          </p:nvPr>
        </p:nvSpPr>
        <p:spPr/>
        <p:txBody>
          <a:bodyPr/>
          <a:lstStyle/>
          <a:p>
            <a:fld id="{F4A5F242-D97D-1846-BA45-634E66E73638}" type="slidenum">
              <a:rPr lang="tr-TR" smtClean="0"/>
              <a:t>6</a:t>
            </a:fld>
            <a:endParaRPr lang="tr-TR"/>
          </a:p>
        </p:txBody>
      </p:sp>
    </p:spTree>
    <p:extLst>
      <p:ext uri="{BB962C8B-B14F-4D97-AF65-F5344CB8AC3E}">
        <p14:creationId xmlns:p14="http://schemas.microsoft.com/office/powerpoint/2010/main" val="421458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Executive Summary: This brief upfront matter is meant for executives who may not read the full repo1t, providing them the most impo1tant conclusions from the work. </a:t>
            </a:r>
          </a:p>
          <a:p>
            <a:r>
              <a:rPr lang="en-US" sz="1200" kern="1200" dirty="0">
                <a:solidFill>
                  <a:schemeClr val="tx1"/>
                </a:solidFill>
                <a:effectLst/>
                <a:latin typeface="+mn-lt"/>
                <a:ea typeface="+mn-ea"/>
                <a:cs typeface="+mn-cs"/>
              </a:rPr>
              <a:t>Introduction: This component describes the project at a high level, answering the who, where, when, and why aspects of the project. </a:t>
            </a:r>
          </a:p>
          <a:p>
            <a:r>
              <a:rPr lang="en-US" sz="1200" kern="1200" dirty="0">
                <a:solidFill>
                  <a:schemeClr val="tx1"/>
                </a:solidFill>
                <a:effectLst/>
                <a:latin typeface="+mn-lt"/>
                <a:ea typeface="+mn-ea"/>
                <a:cs typeface="+mn-cs"/>
              </a:rPr>
              <a:t>Methodology: This part of the repo1t describes the "what" of the project: What did the team do? It covers the process of the penetration test or ethical hacking engagement. </a:t>
            </a:r>
          </a:p>
          <a:p>
            <a:r>
              <a:rPr lang="en-US" sz="1200" kern="1200" dirty="0">
                <a:solidFill>
                  <a:schemeClr val="tx1"/>
                </a:solidFill>
                <a:effectLst/>
                <a:latin typeface="+mn-lt"/>
                <a:ea typeface="+mn-ea"/>
                <a:cs typeface="+mn-cs"/>
              </a:rPr>
              <a:t>Findings: This section presents the actual findings, listed one by one, in the target environment with detailed technical descriptions. The findings are sorted so that the most significant risk issues are discussed first. </a:t>
            </a:r>
          </a:p>
          <a:p>
            <a:r>
              <a:rPr lang="en-US" sz="1200" kern="1200" dirty="0">
                <a:solidFill>
                  <a:schemeClr val="tx1"/>
                </a:solidFill>
                <a:effectLst/>
                <a:latin typeface="+mn-lt"/>
                <a:ea typeface="+mn-ea"/>
                <a:cs typeface="+mn-cs"/>
              </a:rPr>
              <a:t>Conclusions: This last section summarizes the project results and is reminiscent of the Executive Summary.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7</a:t>
            </a:fld>
            <a:endParaRPr lang="tr-TR"/>
          </a:p>
        </p:txBody>
      </p:sp>
    </p:spTree>
    <p:extLst>
      <p:ext uri="{BB962C8B-B14F-4D97-AF65-F5344CB8AC3E}">
        <p14:creationId xmlns:p14="http://schemas.microsoft.com/office/powerpoint/2010/main" val="3812328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Revealed by target organization personnel: At the outset of the test, the target organization's representatives may provide a list of targets as a starting point. We need to indicated those which were given to us. </a:t>
            </a:r>
            <a:endParaRPr lang="en-US" dirty="0"/>
          </a:p>
          <a:p>
            <a:r>
              <a:rPr lang="en-US" sz="1200" kern="1200" dirty="0">
                <a:solidFill>
                  <a:schemeClr val="tx1"/>
                </a:solidFill>
                <a:effectLst/>
                <a:latin typeface="+mn-lt"/>
                <a:ea typeface="+mn-ea"/>
                <a:cs typeface="+mn-cs"/>
              </a:rPr>
              <a:t>by G </a:t>
            </a:r>
            <a:r>
              <a:rPr lang="en-US" sz="1200" kern="1200" dirty="0" err="1">
                <a:solidFill>
                  <a:schemeClr val="tx1"/>
                </a:solidFill>
                <a:effectLst/>
                <a:latin typeface="+mn-lt"/>
                <a:ea typeface="+mn-ea"/>
                <a:cs typeface="+mn-cs"/>
              </a:rPr>
              <a:t>oogle</a:t>
            </a:r>
            <a:r>
              <a:rPr lang="en-US" sz="1200" kern="1200" dirty="0">
                <a:solidFill>
                  <a:schemeClr val="tx1"/>
                </a:solidFill>
                <a:effectLst/>
                <a:latin typeface="+mn-lt"/>
                <a:ea typeface="+mn-ea"/>
                <a:cs typeface="+mn-cs"/>
              </a:rPr>
              <a:t> search: Google is a treasure trove of information.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by DNS Zone Transfer : DNS provides a great deal of information, if zone transfers are </a:t>
            </a:r>
            <a:endParaRPr lang="en-US" dirty="0"/>
          </a:p>
          <a:p>
            <a:r>
              <a:rPr lang="en-US" sz="1200" kern="1200" dirty="0">
                <a:solidFill>
                  <a:schemeClr val="tx1"/>
                </a:solidFill>
                <a:effectLst/>
                <a:latin typeface="+mn-lt"/>
                <a:ea typeface="+mn-ea"/>
                <a:cs typeface="+mn-cs"/>
              </a:rPr>
              <a:t>by DNS reverse lookups: We can find hosts by doing reverse DNS lookups. </a:t>
            </a:r>
            <a:endParaRPr lang="en-US" dirty="0"/>
          </a:p>
          <a:p>
            <a:r>
              <a:rPr lang="en-US" sz="1200" kern="1200" dirty="0">
                <a:solidFill>
                  <a:schemeClr val="tx1"/>
                </a:solidFill>
                <a:effectLst/>
                <a:latin typeface="+mn-lt"/>
                <a:ea typeface="+mn-ea"/>
                <a:cs typeface="+mn-cs"/>
              </a:rPr>
              <a:t>during network sweep, ICMP type, TCP port(s), UDP port(s): There are numerous methods for sweeping through a network range to find hosts. </a:t>
            </a:r>
            <a:endParaRPr lang="en-US" dirty="0"/>
          </a:p>
          <a:p>
            <a:r>
              <a:rPr lang="en-US" sz="1200" kern="1200" dirty="0">
                <a:solidFill>
                  <a:schemeClr val="tx1"/>
                </a:solidFill>
                <a:effectLst/>
                <a:latin typeface="+mn-lt"/>
                <a:ea typeface="+mn-ea"/>
                <a:cs typeface="+mn-cs"/>
              </a:rPr>
              <a:t>Discovered during wireless assessment or physical assessment: </a:t>
            </a:r>
            <a:r>
              <a:rPr lang="en-US" sz="1200" kern="1200" dirty="0" err="1">
                <a:solidFill>
                  <a:schemeClr val="tx1"/>
                </a:solidFill>
                <a:effectLst/>
                <a:latin typeface="+mn-lt"/>
                <a:ea typeface="+mn-ea"/>
                <a:cs typeface="+mn-cs"/>
              </a:rPr>
              <a:t>Ifthe</a:t>
            </a:r>
            <a:r>
              <a:rPr lang="en-US" sz="1200" kern="1200" dirty="0">
                <a:solidFill>
                  <a:schemeClr val="tx1"/>
                </a:solidFill>
                <a:effectLst/>
                <a:latin typeface="+mn-lt"/>
                <a:ea typeface="+mn-ea"/>
                <a:cs typeface="+mn-cs"/>
              </a:rPr>
              <a:t> test includes wireless, we may find some hosts via this method. </a:t>
            </a:r>
          </a:p>
          <a:p>
            <a:r>
              <a:rPr lang="en-US" sz="1200" kern="1200" dirty="0">
                <a:solidFill>
                  <a:schemeClr val="tx1"/>
                </a:solidFill>
                <a:effectLst/>
                <a:latin typeface="+mn-lt"/>
                <a:ea typeface="+mn-ea"/>
                <a:cs typeface="+mn-cs"/>
              </a:rPr>
              <a:t>Discovered by compromise of one </a:t>
            </a:r>
            <a:r>
              <a:rPr lang="en-US" sz="1200" kern="1200" dirty="0" err="1">
                <a:solidFill>
                  <a:schemeClr val="tx1"/>
                </a:solidFill>
                <a:effectLst/>
                <a:latin typeface="+mn-lt"/>
                <a:ea typeface="+mn-ea"/>
                <a:cs typeface="+mn-cs"/>
              </a:rPr>
              <a:t>host,allowing</a:t>
            </a:r>
            <a:r>
              <a:rPr lang="en-US" sz="1200" kern="1200" dirty="0">
                <a:solidFill>
                  <a:schemeClr val="tx1"/>
                </a:solidFill>
                <a:effectLst/>
                <a:latin typeface="+mn-lt"/>
                <a:ea typeface="+mn-ea"/>
                <a:cs typeface="+mn-cs"/>
              </a:rPr>
              <a:t> scans to find other targets:</a:t>
            </a:r>
          </a:p>
          <a:p>
            <a:r>
              <a:rPr lang="en-US" sz="1200" kern="1200" dirty="0">
                <a:solidFill>
                  <a:schemeClr val="tx1"/>
                </a:solidFill>
                <a:effectLst/>
                <a:latin typeface="+mn-lt"/>
                <a:ea typeface="+mn-ea"/>
                <a:cs typeface="+mn-cs"/>
              </a:rPr>
              <a:t> This is one of the most exciting methods for discovering hosts, pivoting through one and finding additional targets. </a:t>
            </a:r>
          </a:p>
          <a:p>
            <a:r>
              <a:rPr lang="en-US" sz="1200" kern="1200" dirty="0">
                <a:solidFill>
                  <a:schemeClr val="tx1"/>
                </a:solidFill>
                <a:effectLst/>
                <a:latin typeface="+mn-lt"/>
                <a:ea typeface="+mn-ea"/>
                <a:cs typeface="+mn-cs"/>
              </a:rPr>
              <a:t>Numerous other methods: This list cannot be exhaustive. There are a huge variety of other methods you may use in finding target machines. </a:t>
            </a:r>
          </a:p>
          <a:p>
            <a:r>
              <a:rPr lang="en-US" dirty="0"/>
              <a:t>R</a:t>
            </a:r>
            <a:r>
              <a:rPr lang="en-TR" dirty="0"/>
              <a:t>eference :</a:t>
            </a:r>
          </a:p>
          <a:p>
            <a:r>
              <a:rPr lang="en-TR" dirty="0"/>
              <a:t>SANS  560</a:t>
            </a:r>
          </a:p>
          <a:p>
            <a:endParaRPr lang="en-TR" dirty="0"/>
          </a:p>
          <a:p>
            <a:r>
              <a:rPr lang="en-US" sz="1200" kern="1200" dirty="0">
                <a:solidFill>
                  <a:schemeClr val="tx1"/>
                </a:solidFill>
                <a:effectLst/>
                <a:latin typeface="+mn-lt"/>
                <a:ea typeface="+mn-ea"/>
                <a:cs typeface="+mn-cs"/>
              </a:rPr>
              <a:t>8-10 </a:t>
            </a:r>
            <a:r>
              <a:rPr lang="en-US" sz="1200" kern="1200" dirty="0" err="1">
                <a:solidFill>
                  <a:schemeClr val="tx1"/>
                </a:solidFill>
                <a:effectLst/>
                <a:latin typeface="+mn-lt"/>
                <a:ea typeface="+mn-ea"/>
                <a:cs typeface="+mn-cs"/>
              </a:rPr>
              <a:t>saat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ayrılmalı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az</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Information Gathering — Finding out as much about a host as possible without visiting or connecting to it, with techniques such as </a:t>
            </a:r>
            <a:r>
              <a:rPr lang="en-US" sz="1200" i="1" kern="1200" dirty="0" err="1">
                <a:solidFill>
                  <a:schemeClr val="tx1"/>
                </a:solidFill>
                <a:effectLst/>
                <a:latin typeface="+mn-lt"/>
                <a:ea typeface="+mn-ea"/>
                <a:cs typeface="+mn-cs"/>
              </a:rPr>
              <a:t>whois</a:t>
            </a:r>
            <a:r>
              <a:rPr lang="en-US" sz="1200" i="1" kern="1200" dirty="0">
                <a:solidFill>
                  <a:schemeClr val="tx1"/>
                </a:solidFill>
                <a:effectLst/>
                <a:latin typeface="+mn-lt"/>
                <a:ea typeface="+mn-ea"/>
                <a:cs typeface="+mn-cs"/>
              </a:rPr>
              <a:t>, DNS, and IP assignments. </a:t>
            </a:r>
            <a:endParaRPr lang="en-US" dirty="0">
              <a:effectLst/>
            </a:endParaRP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Discovery—Identifying hosts in the target subnet (topology, firewalls, and other devices). </a:t>
            </a:r>
            <a:endParaRPr lang="en-US" dirty="0">
              <a:effectLst/>
            </a:endParaRP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Scanning—Finding out the potential targets and vulnerabilities associated with hardware, software, and their open ports via network scanning and port scanning. </a:t>
            </a:r>
            <a:endParaRPr lang="en-US" dirty="0">
              <a:effectLst/>
            </a:endParaRPr>
          </a:p>
          <a:p>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Correlating—Confirming the vulnerabilities to achieve the goal. </a:t>
            </a:r>
            <a:endParaRPr lang="en-US" dirty="0">
              <a:effectLst/>
            </a:endParaRPr>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8</a:t>
            </a:fld>
            <a:endParaRPr lang="tr-TR"/>
          </a:p>
        </p:txBody>
      </p:sp>
    </p:spTree>
    <p:extLst>
      <p:ext uri="{BB962C8B-B14F-4D97-AF65-F5344CB8AC3E}">
        <p14:creationId xmlns:p14="http://schemas.microsoft.com/office/powerpoint/2010/main" val="3300878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9</a:t>
            </a:fld>
            <a:endParaRPr lang="tr-TR"/>
          </a:p>
        </p:txBody>
      </p:sp>
    </p:spTree>
    <p:extLst>
      <p:ext uri="{BB962C8B-B14F-4D97-AF65-F5344CB8AC3E}">
        <p14:creationId xmlns:p14="http://schemas.microsoft.com/office/powerpoint/2010/main" val="904501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support.cu-portland.edu</a:t>
            </a:r>
            <a:r>
              <a:rPr lang="en-US" dirty="0"/>
              <a:t>/</a:t>
            </a:r>
            <a:r>
              <a:rPr lang="en-US" dirty="0" err="1"/>
              <a:t>hc</a:t>
            </a:r>
            <a:r>
              <a:rPr lang="en-US" dirty="0"/>
              <a:t>/</a:t>
            </a:r>
            <a:r>
              <a:rPr lang="en-US" dirty="0" err="1"/>
              <a:t>en</a:t>
            </a:r>
            <a:r>
              <a:rPr lang="en-US" dirty="0"/>
              <a:t>-us/articles/360011611633-Scrub-metadata-from-Word-documents</a:t>
            </a:r>
          </a:p>
          <a:p>
            <a:endParaRPr lang="en-TR" dirty="0"/>
          </a:p>
        </p:txBody>
      </p:sp>
      <p:sp>
        <p:nvSpPr>
          <p:cNvPr id="4" name="Slide Number Placeholder 3"/>
          <p:cNvSpPr>
            <a:spLocks noGrp="1"/>
          </p:cNvSpPr>
          <p:nvPr>
            <p:ph type="sldNum" sz="quarter" idx="5"/>
          </p:nvPr>
        </p:nvSpPr>
        <p:spPr/>
        <p:txBody>
          <a:bodyPr/>
          <a:lstStyle/>
          <a:p>
            <a:fld id="{F4A5F242-D97D-1846-BA45-634E66E73638}" type="slidenum">
              <a:rPr lang="tr-TR" smtClean="0"/>
              <a:t>12</a:t>
            </a:fld>
            <a:endParaRPr lang="tr-TR"/>
          </a:p>
        </p:txBody>
      </p:sp>
    </p:spTree>
    <p:extLst>
      <p:ext uri="{BB962C8B-B14F-4D97-AF65-F5344CB8AC3E}">
        <p14:creationId xmlns:p14="http://schemas.microsoft.com/office/powerpoint/2010/main" val="322885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28585-9443-114B-9DA8-7531033F8A31}"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663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297561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09315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2365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37795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10985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16607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6061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BDD22-A675-0A43-BFAA-1734E705538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76192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D2B8BD-B961-004E-8FA0-C5AA55436320}" type="datetime1">
              <a:rPr lang="tr-TR" smtClean="0"/>
              <a:t>29.12.2020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446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BDD22-A675-0A43-BFAA-1734E7055380}" type="datetime1">
              <a:rPr lang="tr-TR" smtClean="0"/>
              <a:t>29.12.2020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7006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BDD22-A675-0A43-BFAA-1734E7055380}" type="datetime1">
              <a:rPr lang="tr-TR" smtClean="0"/>
              <a:t>29.12.2020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37236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C5E330-DF8C-DE44-94B8-CE9EE82E3D22}" type="datetime1">
              <a:rPr lang="tr-TR" smtClean="0"/>
              <a:t>29.12.2020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827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460A9-84CC-1144-8086-7140D9EC7187}" type="datetime1">
              <a:rPr lang="tr-TR" smtClean="0"/>
              <a:t>29.12.2020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009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FBDD22-A675-0A43-BFAA-1734E7055380}" type="datetime1">
              <a:rPr lang="tr-TR" smtClean="0"/>
              <a:t>29.12.2020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031790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FAAB6263-DC82-1F4C-9CCA-B52F21107343}" type="datetime1">
              <a:rPr lang="tr-TR" smtClean="0"/>
              <a:t>29.12.2020</a:t>
            </a:fld>
            <a:endParaRPr lang="en-US" dirty="0"/>
          </a:p>
        </p:txBody>
      </p:sp>
    </p:spTree>
    <p:extLst>
      <p:ext uri="{BB962C8B-B14F-4D97-AF65-F5344CB8AC3E}">
        <p14:creationId xmlns:p14="http://schemas.microsoft.com/office/powerpoint/2010/main" val="401680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FBDD22-A675-0A43-BFAA-1734E7055380}" type="datetime1">
              <a:rPr lang="tr-TR" smtClean="0"/>
              <a:t>29.12.2020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625442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unterhack.net/permission_memo.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security/penetration-test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39A2-36B5-EF4C-9B61-0EB0306C1FC6}"/>
              </a:ext>
            </a:extLst>
          </p:cNvPr>
          <p:cNvSpPr>
            <a:spLocks noGrp="1"/>
          </p:cNvSpPr>
          <p:nvPr>
            <p:ph type="ctrTitle"/>
          </p:nvPr>
        </p:nvSpPr>
        <p:spPr>
          <a:xfrm>
            <a:off x="792482" y="821265"/>
            <a:ext cx="6979918" cy="5222117"/>
          </a:xfrm>
        </p:spPr>
        <p:txBody>
          <a:bodyPr anchor="ctr">
            <a:normAutofit/>
          </a:bodyPr>
          <a:lstStyle/>
          <a:p>
            <a:pPr algn="r"/>
            <a:r>
              <a:rPr lang="tr-TR" sz="5400"/>
              <a:t>Açıklık Tarama ve Sızma Testi</a:t>
            </a:r>
            <a:r>
              <a:rPr lang="en-TR" sz="5400"/>
              <a:t> </a:t>
            </a:r>
          </a:p>
        </p:txBody>
      </p:sp>
      <p:sp>
        <p:nvSpPr>
          <p:cNvPr id="3" name="Subtitle 2">
            <a:extLst>
              <a:ext uri="{FF2B5EF4-FFF2-40B4-BE49-F238E27FC236}">
                <a16:creationId xmlns:a16="http://schemas.microsoft.com/office/drawing/2014/main" id="{8944DAA1-01F8-644B-809F-0D5EDB529CB0}"/>
              </a:ext>
            </a:extLst>
          </p:cNvPr>
          <p:cNvSpPr>
            <a:spLocks noGrp="1"/>
          </p:cNvSpPr>
          <p:nvPr>
            <p:ph type="subTitle" idx="1"/>
          </p:nvPr>
        </p:nvSpPr>
        <p:spPr>
          <a:xfrm>
            <a:off x="8392885" y="821265"/>
            <a:ext cx="2950028" cy="5222117"/>
          </a:xfrm>
        </p:spPr>
        <p:txBody>
          <a:bodyPr anchor="ctr">
            <a:normAutofit/>
          </a:bodyPr>
          <a:lstStyle/>
          <a:p>
            <a:r>
              <a:rPr lang="en-TR" dirty="0"/>
              <a:t>MSÜ-2020</a:t>
            </a:r>
          </a:p>
          <a:p>
            <a:r>
              <a:rPr lang="en-TR" dirty="0"/>
              <a:t>Deniz DEMİRCİ</a:t>
            </a:r>
          </a:p>
        </p:txBody>
      </p:sp>
    </p:spTree>
    <p:extLst>
      <p:ext uri="{BB962C8B-B14F-4D97-AF65-F5344CB8AC3E}">
        <p14:creationId xmlns:p14="http://schemas.microsoft.com/office/powerpoint/2010/main" val="2115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BA470-9DA1-7845-B6B0-339DF18EEC96}"/>
              </a:ext>
            </a:extLst>
          </p:cNvPr>
          <p:cNvSpPr>
            <a:spLocks noGrp="1"/>
          </p:cNvSpPr>
          <p:nvPr>
            <p:ph type="title"/>
          </p:nvPr>
        </p:nvSpPr>
        <p:spPr>
          <a:xfrm>
            <a:off x="5536734" y="609600"/>
            <a:ext cx="3737268" cy="1320800"/>
          </a:xfrm>
        </p:spPr>
        <p:txBody>
          <a:bodyPr>
            <a:normAutofit/>
          </a:bodyPr>
          <a:lstStyle/>
          <a:p>
            <a:r>
              <a:rPr lang="en-TR" dirty="0"/>
              <a:t>Keşif/Bilgi Toplama</a:t>
            </a:r>
          </a:p>
        </p:txBody>
      </p:sp>
      <p:sp>
        <p:nvSpPr>
          <p:cNvPr id="3" name="Content Placeholder 2">
            <a:extLst>
              <a:ext uri="{FF2B5EF4-FFF2-40B4-BE49-F238E27FC236}">
                <a16:creationId xmlns:a16="http://schemas.microsoft.com/office/drawing/2014/main" id="{735E6185-F5F7-AC48-ADBF-0898FD71C52C}"/>
              </a:ext>
            </a:extLst>
          </p:cNvPr>
          <p:cNvSpPr>
            <a:spLocks noGrp="1"/>
          </p:cNvSpPr>
          <p:nvPr>
            <p:ph idx="1"/>
          </p:nvPr>
        </p:nvSpPr>
        <p:spPr>
          <a:xfrm>
            <a:off x="5209563" y="2160589"/>
            <a:ext cx="4064439" cy="3880773"/>
          </a:xfrm>
        </p:spPr>
        <p:txBody>
          <a:bodyPr>
            <a:normAutofit/>
          </a:bodyPr>
          <a:lstStyle/>
          <a:p>
            <a:r>
              <a:rPr lang="en-TR" sz="2800" dirty="0"/>
              <a:t>Doküman Üst Bilgileri (Metadata):</a:t>
            </a:r>
          </a:p>
          <a:p>
            <a:pPr lvl="1"/>
            <a:r>
              <a:rPr lang="en-TR" sz="2400" dirty="0"/>
              <a:t>Kullanıcı adları</a:t>
            </a:r>
          </a:p>
          <a:p>
            <a:pPr lvl="1"/>
            <a:r>
              <a:rPr lang="en-TR" sz="2400" dirty="0"/>
              <a:t>Dosya yolları</a:t>
            </a:r>
          </a:p>
          <a:p>
            <a:pPr lvl="1"/>
            <a:r>
              <a:rPr lang="en-US" sz="2400" dirty="0"/>
              <a:t>E</a:t>
            </a:r>
            <a:r>
              <a:rPr lang="en-TR" sz="2400" dirty="0"/>
              <a:t>-posta adresleri</a:t>
            </a:r>
          </a:p>
          <a:p>
            <a:pPr lvl="1"/>
            <a:r>
              <a:rPr lang="en-TR" sz="2400" dirty="0"/>
              <a:t>İstemci uygulamaları</a:t>
            </a:r>
          </a:p>
          <a:p>
            <a:endParaRPr lang="en-TR" sz="2800" dirty="0"/>
          </a:p>
        </p:txBody>
      </p:sp>
      <p:pic>
        <p:nvPicPr>
          <p:cNvPr id="6" name="Picture 5">
            <a:extLst>
              <a:ext uri="{FF2B5EF4-FFF2-40B4-BE49-F238E27FC236}">
                <a16:creationId xmlns:a16="http://schemas.microsoft.com/office/drawing/2014/main" id="{057B2AC5-76FE-436D-86E9-9BF8DB30D492}"/>
              </a:ext>
            </a:extLst>
          </p:cNvPr>
          <p:cNvPicPr>
            <a:picLocks noChangeAspect="1"/>
          </p:cNvPicPr>
          <p:nvPr/>
        </p:nvPicPr>
        <p:blipFill rotWithShape="1">
          <a:blip r:embed="rId2"/>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0" name="Isosceles Triangle 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046748B5-A392-8A4D-93F9-201130F3CE48}"/>
              </a:ext>
            </a:extLst>
          </p:cNvPr>
          <p:cNvSpPr>
            <a:spLocks noGrp="1"/>
          </p:cNvSpPr>
          <p:nvPr>
            <p:ph type="sldNum" sz="quarter" idx="12"/>
          </p:nvPr>
        </p:nvSpPr>
        <p:spPr>
          <a:xfrm>
            <a:off x="8841996" y="6041362"/>
            <a:ext cx="432006" cy="365125"/>
          </a:xfrm>
        </p:spPr>
        <p:txBody>
          <a:bodyPr>
            <a:normAutofit/>
          </a:bodyPr>
          <a:lstStyle/>
          <a:p>
            <a:pPr>
              <a:spcAft>
                <a:spcPts val="600"/>
              </a:spcAft>
            </a:pPr>
            <a:fld id="{D57F1E4F-1CFF-5643-939E-217C01CDF565}" type="slidenum">
              <a:rPr lang="en-US" smtClean="0"/>
              <a:pPr>
                <a:spcAft>
                  <a:spcPts val="600"/>
                </a:spcAft>
              </a:pPr>
              <a:t>10</a:t>
            </a:fld>
            <a:endParaRPr lang="en-US"/>
          </a:p>
        </p:txBody>
      </p:sp>
    </p:spTree>
    <p:extLst>
      <p:ext uri="{BB962C8B-B14F-4D97-AF65-F5344CB8AC3E}">
        <p14:creationId xmlns:p14="http://schemas.microsoft.com/office/powerpoint/2010/main" val="27300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1EDF4C-2884-8640-937D-543CB2AB1E58}"/>
              </a:ext>
            </a:extLst>
          </p:cNvPr>
          <p:cNvSpPr>
            <a:spLocks noGrp="1"/>
          </p:cNvSpPr>
          <p:nvPr>
            <p:ph type="title"/>
          </p:nvPr>
        </p:nvSpPr>
        <p:spPr>
          <a:xfrm>
            <a:off x="677334" y="609599"/>
            <a:ext cx="3843375" cy="5545667"/>
          </a:xfrm>
        </p:spPr>
        <p:txBody>
          <a:bodyPr anchor="ctr">
            <a:normAutofit/>
          </a:bodyPr>
          <a:lstStyle/>
          <a:p>
            <a:r>
              <a:rPr lang="en-TR">
                <a:solidFill>
                  <a:schemeClr val="tx1">
                    <a:lumMod val="85000"/>
                    <a:lumOff val="15000"/>
                  </a:schemeClr>
                </a:solidFill>
              </a:rPr>
              <a:t>Metadata Yönünden Zengin Dokümanlar:</a:t>
            </a:r>
          </a:p>
        </p:txBody>
      </p:sp>
      <p:sp>
        <p:nvSpPr>
          <p:cNvPr id="4" name="Slide Number Placeholder 3">
            <a:extLst>
              <a:ext uri="{FF2B5EF4-FFF2-40B4-BE49-F238E27FC236}">
                <a16:creationId xmlns:a16="http://schemas.microsoft.com/office/drawing/2014/main" id="{47B58E74-2136-474E-A3C6-D159B19AB35D}"/>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11</a:t>
            </a:fld>
            <a:endParaRPr lang="en-US">
              <a:solidFill>
                <a:srgbClr val="FFFFFF"/>
              </a:solidFill>
            </a:endParaRPr>
          </a:p>
        </p:txBody>
      </p:sp>
      <p:sp>
        <p:nvSpPr>
          <p:cNvPr id="3" name="Content Placeholder 2">
            <a:extLst>
              <a:ext uri="{FF2B5EF4-FFF2-40B4-BE49-F238E27FC236}">
                <a16:creationId xmlns:a16="http://schemas.microsoft.com/office/drawing/2014/main" id="{24EBC0BC-3868-B948-A154-2AD3E824D455}"/>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pdf </a:t>
            </a:r>
          </a:p>
          <a:p>
            <a:r>
              <a:rPr lang="en-US" dirty="0">
                <a:solidFill>
                  <a:srgbClr val="FFFFFF"/>
                </a:solidFill>
              </a:rPr>
              <a:t>doc, dot, and docx </a:t>
            </a:r>
          </a:p>
          <a:p>
            <a:r>
              <a:rPr lang="en-US" dirty="0" err="1">
                <a:solidFill>
                  <a:srgbClr val="FFFFFF"/>
                </a:solidFill>
              </a:rPr>
              <a:t>xls</a:t>
            </a:r>
            <a:r>
              <a:rPr lang="en-US" dirty="0">
                <a:solidFill>
                  <a:srgbClr val="FFFFFF"/>
                </a:solidFill>
              </a:rPr>
              <a:t>, </a:t>
            </a:r>
            <a:r>
              <a:rPr lang="en-US" dirty="0" err="1">
                <a:solidFill>
                  <a:srgbClr val="FFFFFF"/>
                </a:solidFill>
              </a:rPr>
              <a:t>xlt</a:t>
            </a:r>
            <a:r>
              <a:rPr lang="en-US" dirty="0">
                <a:solidFill>
                  <a:srgbClr val="FFFFFF"/>
                </a:solidFill>
              </a:rPr>
              <a:t>, and xlsx </a:t>
            </a:r>
          </a:p>
          <a:p>
            <a:r>
              <a:rPr lang="en-US" dirty="0">
                <a:solidFill>
                  <a:srgbClr val="FFFFFF"/>
                </a:solidFill>
              </a:rPr>
              <a:t>ppt, pot, pptx </a:t>
            </a:r>
          </a:p>
          <a:p>
            <a:r>
              <a:rPr lang="en-US" dirty="0">
                <a:solidFill>
                  <a:srgbClr val="FFFFFF"/>
                </a:solidFill>
              </a:rPr>
              <a:t>jpg, jpeg </a:t>
            </a:r>
          </a:p>
          <a:p>
            <a:r>
              <a:rPr lang="en-US" dirty="0">
                <a:solidFill>
                  <a:srgbClr val="FFFFFF"/>
                </a:solidFill>
              </a:rPr>
              <a:t>html and htm</a:t>
            </a:r>
          </a:p>
          <a:p>
            <a:endParaRPr lang="en-TR" dirty="0">
              <a:solidFill>
                <a:srgbClr val="FFFFFF"/>
              </a:solidFill>
            </a:endParaRPr>
          </a:p>
        </p:txBody>
      </p:sp>
    </p:spTree>
    <p:extLst>
      <p:ext uri="{BB962C8B-B14F-4D97-AF65-F5344CB8AC3E}">
        <p14:creationId xmlns:p14="http://schemas.microsoft.com/office/powerpoint/2010/main" val="283150796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18">
            <a:extLst>
              <a:ext uri="{FF2B5EF4-FFF2-40B4-BE49-F238E27FC236}">
                <a16:creationId xmlns:a16="http://schemas.microsoft.com/office/drawing/2014/main" id="{3DFBBA17-68C1-41F9-89F3-78F3F2DB9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0" name="Freeform 14">
              <a:extLst>
                <a:ext uri="{FF2B5EF4-FFF2-40B4-BE49-F238E27FC236}">
                  <a16:creationId xmlns:a16="http://schemas.microsoft.com/office/drawing/2014/main" id="{3054DDBF-C387-4540-A45A-F9BEB040C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1" name="Straight Connector 20">
              <a:extLst>
                <a:ext uri="{FF2B5EF4-FFF2-40B4-BE49-F238E27FC236}">
                  <a16:creationId xmlns:a16="http://schemas.microsoft.com/office/drawing/2014/main" id="{7BD859CE-CE14-4780-AE18-EAE4B3284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0B8A132-768E-483C-A30F-37EB64E041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F81F31DC-17B7-43F3-B8DB-CA79E1A1E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66612D03-B350-4569-BA9B-D1E1F914A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C382562E-51EA-49FC-9CA9-9E3E9FCFA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F202B3CB-9607-4519-9EB5-286A461D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8635CEA0-18EC-41D7-BFAE-B45A7669C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FC79C36B-0CF0-4AA7-A3BF-42D6B9317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D6C24F4-F8D2-44C2-8CFA-D14C5561D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663CECD-1C8E-AE46-A5D4-9EEC421A254D}"/>
              </a:ext>
            </a:extLst>
          </p:cNvPr>
          <p:cNvSpPr>
            <a:spLocks noGrp="1"/>
          </p:cNvSpPr>
          <p:nvPr>
            <p:ph type="title"/>
          </p:nvPr>
        </p:nvSpPr>
        <p:spPr>
          <a:xfrm>
            <a:off x="5380563" y="2404534"/>
            <a:ext cx="3893439" cy="1646302"/>
          </a:xfrm>
        </p:spPr>
        <p:txBody>
          <a:bodyPr vert="horz" lIns="91440" tIns="45720" rIns="91440" bIns="45720" rtlCol="0" anchor="b">
            <a:normAutofit/>
          </a:bodyPr>
          <a:lstStyle/>
          <a:p>
            <a:pPr algn="r"/>
            <a:r>
              <a:rPr lang="en-US" sz="5400" dirty="0"/>
              <a:t>Metadata</a:t>
            </a:r>
          </a:p>
        </p:txBody>
      </p:sp>
      <p:pic>
        <p:nvPicPr>
          <p:cNvPr id="6" name="Picture 5" descr="Table&#10;&#10;Description automatically generated">
            <a:extLst>
              <a:ext uri="{FF2B5EF4-FFF2-40B4-BE49-F238E27FC236}">
                <a16:creationId xmlns:a16="http://schemas.microsoft.com/office/drawing/2014/main" id="{CE2D6259-A26B-7F4F-A0DA-78782C04573D}"/>
              </a:ext>
            </a:extLst>
          </p:cNvPr>
          <p:cNvPicPr>
            <a:picLocks noChangeAspect="1"/>
          </p:cNvPicPr>
          <p:nvPr/>
        </p:nvPicPr>
        <p:blipFill rotWithShape="1">
          <a:blip r:embed="rId3"/>
          <a:srcRect t="9111" r="-2" b="10972"/>
          <a:stretch/>
        </p:blipFill>
        <p:spPr>
          <a:xfrm>
            <a:off x="212548" y="-1"/>
            <a:ext cx="5182413" cy="4236855"/>
          </a:xfrm>
          <a:custGeom>
            <a:avLst/>
            <a:gdLst/>
            <a:ahLst/>
            <a:cxnLst/>
            <a:rect l="l" t="t" r="r" b="b"/>
            <a:pathLst>
              <a:path w="5182413" h="4236855">
                <a:moveTo>
                  <a:pt x="630049" y="0"/>
                </a:moveTo>
                <a:lnTo>
                  <a:pt x="5182413" y="0"/>
                </a:lnTo>
                <a:lnTo>
                  <a:pt x="5182413" y="21851"/>
                </a:lnTo>
                <a:lnTo>
                  <a:pt x="4547946" y="4236855"/>
                </a:lnTo>
                <a:lnTo>
                  <a:pt x="0" y="4236855"/>
                </a:lnTo>
                <a:close/>
              </a:path>
            </a:pathLst>
          </a:custGeom>
        </p:spPr>
      </p:pic>
      <p:pic>
        <p:nvPicPr>
          <p:cNvPr id="5" name="Picture 4" descr="Graphical user interface, text, application, email&#10;&#10;Description automatically generated">
            <a:extLst>
              <a:ext uri="{FF2B5EF4-FFF2-40B4-BE49-F238E27FC236}">
                <a16:creationId xmlns:a16="http://schemas.microsoft.com/office/drawing/2014/main" id="{3F422CE8-BA2E-914D-9649-621755BB647F}"/>
              </a:ext>
            </a:extLst>
          </p:cNvPr>
          <p:cNvPicPr>
            <a:picLocks noChangeAspect="1"/>
          </p:cNvPicPr>
          <p:nvPr/>
        </p:nvPicPr>
        <p:blipFill rotWithShape="1">
          <a:blip r:embed="rId4"/>
          <a:srcRect l="5587" r="24068"/>
          <a:stretch/>
        </p:blipFill>
        <p:spPr>
          <a:xfrm>
            <a:off x="20" y="4235547"/>
            <a:ext cx="4760670" cy="2622453"/>
          </a:xfrm>
          <a:custGeom>
            <a:avLst/>
            <a:gdLst/>
            <a:ahLst/>
            <a:cxnLst/>
            <a:rect l="l" t="t" r="r" b="b"/>
            <a:pathLst>
              <a:path w="4760690" h="2622453">
                <a:moveTo>
                  <a:pt x="212741" y="0"/>
                </a:moveTo>
                <a:lnTo>
                  <a:pt x="4760690" y="0"/>
                </a:lnTo>
                <a:lnTo>
                  <a:pt x="4365943" y="2622453"/>
                </a:lnTo>
                <a:lnTo>
                  <a:pt x="0" y="2622453"/>
                </a:lnTo>
                <a:lnTo>
                  <a:pt x="0" y="1430607"/>
                </a:lnTo>
                <a:close/>
              </a:path>
            </a:pathLst>
          </a:custGeom>
        </p:spPr>
      </p:pic>
      <p:cxnSp>
        <p:nvCxnSpPr>
          <p:cNvPr id="34" name="Straight Connector 30">
            <a:extLst>
              <a:ext uri="{FF2B5EF4-FFF2-40B4-BE49-F238E27FC236}">
                <a16:creationId xmlns:a16="http://schemas.microsoft.com/office/drawing/2014/main" id="{5904D201-45CA-4CF5-855B-17245B5185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2887" y="4236854"/>
            <a:ext cx="45494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0D81C38-CE48-2542-830C-E8CA2732EBE4}"/>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D57F1E4F-1CFF-5643-939E-217C01CDF565}" type="slidenum">
              <a:rPr lang="en-US" smtClean="0"/>
              <a:pPr defTabSz="914400">
                <a:spcAft>
                  <a:spcPts val="600"/>
                </a:spcAft>
              </a:pPr>
              <a:t>12</a:t>
            </a:fld>
            <a:endParaRPr lang="en-US"/>
          </a:p>
        </p:txBody>
      </p:sp>
      <p:sp>
        <p:nvSpPr>
          <p:cNvPr id="7" name="TextBox 6">
            <a:extLst>
              <a:ext uri="{FF2B5EF4-FFF2-40B4-BE49-F238E27FC236}">
                <a16:creationId xmlns:a16="http://schemas.microsoft.com/office/drawing/2014/main" id="{45F4DD22-4BC4-AF41-BCE0-771BF06B1667}"/>
              </a:ext>
            </a:extLst>
          </p:cNvPr>
          <p:cNvSpPr txBox="1"/>
          <p:nvPr/>
        </p:nvSpPr>
        <p:spPr>
          <a:xfrm>
            <a:off x="5689152" y="4115544"/>
            <a:ext cx="4373996"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ExifTool</a:t>
            </a:r>
            <a:endParaRPr lang="en-US" dirty="0"/>
          </a:p>
          <a:p>
            <a:pPr marL="285750" indent="-285750">
              <a:buFont typeface="Arial" panose="020B0604020202020204" pitchFamily="34" charset="0"/>
              <a:buChar char="•"/>
            </a:pPr>
            <a:r>
              <a:rPr lang="en-US" dirty="0"/>
              <a:t>FOCA</a:t>
            </a:r>
          </a:p>
          <a:p>
            <a:pPr marL="285750" indent="-285750">
              <a:buFont typeface="Arial" panose="020B0604020202020204" pitchFamily="34" charset="0"/>
              <a:buChar char="•"/>
            </a:pPr>
            <a:r>
              <a:rPr lang="en-US" dirty="0"/>
              <a:t>NLNZ</a:t>
            </a:r>
          </a:p>
          <a:p>
            <a:pPr marL="285750" indent="-285750">
              <a:buFont typeface="Arial" panose="020B0604020202020204" pitchFamily="34" charset="0"/>
              <a:buChar char="•"/>
            </a:pPr>
            <a:r>
              <a:rPr lang="en-US" dirty="0"/>
              <a:t>strings</a:t>
            </a:r>
          </a:p>
          <a:p>
            <a:pPr marL="285750" indent="-285750">
              <a:buFont typeface="Arial" panose="020B0604020202020204" pitchFamily="34" charset="0"/>
              <a:buChar char="•"/>
            </a:pPr>
            <a:r>
              <a:rPr lang="en-US" dirty="0"/>
              <a:t>….</a:t>
            </a:r>
          </a:p>
          <a:p>
            <a:endParaRPr lang="en-US" dirty="0"/>
          </a:p>
          <a:p>
            <a:endParaRPr lang="en-TR" dirty="0"/>
          </a:p>
        </p:txBody>
      </p:sp>
    </p:spTree>
    <p:extLst>
      <p:ext uri="{BB962C8B-B14F-4D97-AF65-F5344CB8AC3E}">
        <p14:creationId xmlns:p14="http://schemas.microsoft.com/office/powerpoint/2010/main" val="2174134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Isosceles Triangle 7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FD669BA-F196-CE4F-A5E7-C399E82FB14C}"/>
              </a:ext>
            </a:extLst>
          </p:cNvPr>
          <p:cNvSpPr>
            <a:spLocks noGrp="1"/>
          </p:cNvSpPr>
          <p:nvPr>
            <p:ph type="title"/>
          </p:nvPr>
        </p:nvSpPr>
        <p:spPr>
          <a:xfrm>
            <a:off x="673754" y="643467"/>
            <a:ext cx="4203045" cy="1375608"/>
          </a:xfrm>
        </p:spPr>
        <p:txBody>
          <a:bodyPr anchor="ctr">
            <a:normAutofit/>
          </a:bodyPr>
          <a:lstStyle/>
          <a:p>
            <a:r>
              <a:rPr lang="en-TR" dirty="0">
                <a:solidFill>
                  <a:schemeClr val="bg1"/>
                </a:solidFill>
              </a:rPr>
              <a:t>whois</a:t>
            </a:r>
          </a:p>
        </p:txBody>
      </p:sp>
      <p:sp>
        <p:nvSpPr>
          <p:cNvPr id="2054" name="Content Placeholder 2053">
            <a:extLst>
              <a:ext uri="{FF2B5EF4-FFF2-40B4-BE49-F238E27FC236}">
                <a16:creationId xmlns:a16="http://schemas.microsoft.com/office/drawing/2014/main" id="{C9B133FE-BD3A-49CA-96BD-D6DEFA185E1D}"/>
              </a:ext>
            </a:extLst>
          </p:cNvPr>
          <p:cNvSpPr>
            <a:spLocks noGrp="1"/>
          </p:cNvSpPr>
          <p:nvPr>
            <p:ph idx="1"/>
          </p:nvPr>
        </p:nvSpPr>
        <p:spPr>
          <a:xfrm>
            <a:off x="673754" y="2160590"/>
            <a:ext cx="3973943" cy="3440110"/>
          </a:xfrm>
        </p:spPr>
        <p:txBody>
          <a:bodyPr>
            <a:normAutofit/>
          </a:bodyPr>
          <a:lstStyle/>
          <a:p>
            <a:r>
              <a:rPr lang="en-US" dirty="0" err="1">
                <a:solidFill>
                  <a:schemeClr val="bg1"/>
                </a:solidFill>
              </a:rPr>
              <a:t>Kurum</a:t>
            </a:r>
            <a:r>
              <a:rPr lang="en-US" dirty="0">
                <a:solidFill>
                  <a:schemeClr val="bg1"/>
                </a:solidFill>
              </a:rPr>
              <a:t> IP </a:t>
            </a:r>
            <a:r>
              <a:rPr lang="en-US" dirty="0" err="1">
                <a:solidFill>
                  <a:schemeClr val="bg1"/>
                </a:solidFill>
              </a:rPr>
              <a:t>adreslerinin</a:t>
            </a:r>
            <a:r>
              <a:rPr lang="en-US" dirty="0">
                <a:solidFill>
                  <a:schemeClr val="bg1"/>
                </a:solidFill>
              </a:rPr>
              <a:t> </a:t>
            </a:r>
            <a:r>
              <a:rPr lang="en-US" dirty="0" err="1">
                <a:solidFill>
                  <a:schemeClr val="bg1"/>
                </a:solidFill>
              </a:rPr>
              <a:t>tespiti</a:t>
            </a:r>
            <a:endParaRPr lang="en-US" dirty="0">
              <a:solidFill>
                <a:schemeClr val="bg1"/>
              </a:solidFill>
            </a:endParaRPr>
          </a:p>
          <a:p>
            <a:r>
              <a:rPr lang="en-US" dirty="0" err="1">
                <a:solidFill>
                  <a:schemeClr val="bg1"/>
                </a:solidFill>
              </a:rPr>
              <a:t>Kaydeden</a:t>
            </a:r>
            <a:r>
              <a:rPr lang="en-US" dirty="0">
                <a:solidFill>
                  <a:schemeClr val="bg1"/>
                </a:solidFill>
              </a:rPr>
              <a:t> </a:t>
            </a:r>
            <a:r>
              <a:rPr lang="en-US" dirty="0" err="1">
                <a:solidFill>
                  <a:schemeClr val="bg1"/>
                </a:solidFill>
              </a:rPr>
              <a:t>kullanıcı</a:t>
            </a:r>
            <a:r>
              <a:rPr lang="en-US" dirty="0">
                <a:solidFill>
                  <a:schemeClr val="bg1"/>
                </a:solidFill>
              </a:rPr>
              <a:t> </a:t>
            </a:r>
            <a:r>
              <a:rPr lang="en-US" dirty="0" err="1">
                <a:solidFill>
                  <a:schemeClr val="bg1"/>
                </a:solidFill>
              </a:rPr>
              <a:t>tespiti</a:t>
            </a:r>
            <a:endParaRPr lang="en-US" dirty="0">
              <a:solidFill>
                <a:schemeClr val="bg1"/>
              </a:solidFill>
            </a:endParaRPr>
          </a:p>
          <a:p>
            <a:r>
              <a:rPr lang="en-US" dirty="0">
                <a:solidFill>
                  <a:schemeClr val="bg1"/>
                </a:solidFill>
              </a:rPr>
              <a:t>IP </a:t>
            </a:r>
            <a:r>
              <a:rPr lang="en-US" dirty="0" err="1">
                <a:solidFill>
                  <a:schemeClr val="bg1"/>
                </a:solidFill>
              </a:rPr>
              <a:t>Bloğu</a:t>
            </a:r>
            <a:r>
              <a:rPr lang="en-US" dirty="0">
                <a:solidFill>
                  <a:schemeClr val="bg1"/>
                </a:solidFill>
              </a:rPr>
              <a:t> </a:t>
            </a:r>
            <a:r>
              <a:rPr lang="en-US" dirty="0" err="1">
                <a:solidFill>
                  <a:schemeClr val="bg1"/>
                </a:solidFill>
              </a:rPr>
              <a:t>tespiti</a:t>
            </a:r>
            <a:endParaRPr lang="en-US" dirty="0">
              <a:solidFill>
                <a:schemeClr val="bg1"/>
              </a:solidFill>
            </a:endParaRPr>
          </a:p>
        </p:txBody>
      </p:sp>
      <p:pic>
        <p:nvPicPr>
          <p:cNvPr id="2050" name="Picture 2">
            <a:extLst>
              <a:ext uri="{FF2B5EF4-FFF2-40B4-BE49-F238E27FC236}">
                <a16:creationId xmlns:a16="http://schemas.microsoft.com/office/drawing/2014/main" id="{0D6C1E93-A7E2-DA49-B973-31CF1EF351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2661" y="643467"/>
            <a:ext cx="5143500" cy="24560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6A0A855-55A9-924D-9E0D-68FA53CD17C8}"/>
              </a:ext>
            </a:extLst>
          </p:cNvPr>
          <p:cNvSpPr>
            <a:spLocks noGrp="1"/>
          </p:cNvSpPr>
          <p:nvPr>
            <p:ph type="sldNum" sz="quarter" idx="12"/>
          </p:nvPr>
        </p:nvSpPr>
        <p:spPr>
          <a:xfrm>
            <a:off x="10556161" y="6182876"/>
            <a:ext cx="683339" cy="365125"/>
          </a:xfrm>
        </p:spPr>
        <p:txBody>
          <a:bodyPr>
            <a:normAutofit/>
          </a:bodyPr>
          <a:lstStyle/>
          <a:p>
            <a:pPr>
              <a:spcAft>
                <a:spcPts val="600"/>
              </a:spcAft>
            </a:pPr>
            <a:fld id="{D57F1E4F-1CFF-5643-939E-217C01CDF565}" type="slidenum">
              <a:rPr lang="en-US">
                <a:solidFill>
                  <a:schemeClr val="tx1">
                    <a:lumMod val="65000"/>
                    <a:lumOff val="35000"/>
                  </a:schemeClr>
                </a:solidFill>
              </a:rPr>
              <a:pPr>
                <a:spcAft>
                  <a:spcPts val="600"/>
                </a:spcAft>
              </a:pPr>
              <a:t>13</a:t>
            </a:fld>
            <a:endParaRPr lang="en-US">
              <a:solidFill>
                <a:schemeClr val="tx1">
                  <a:lumMod val="65000"/>
                  <a:lumOff val="35000"/>
                </a:schemeClr>
              </a:solidFill>
            </a:endParaRPr>
          </a:p>
        </p:txBody>
      </p:sp>
      <p:sp>
        <p:nvSpPr>
          <p:cNvPr id="81" name="Isosceles Triangle 8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9" name="Title 1">
            <a:extLst>
              <a:ext uri="{FF2B5EF4-FFF2-40B4-BE49-F238E27FC236}">
                <a16:creationId xmlns:a16="http://schemas.microsoft.com/office/drawing/2014/main" id="{D0AA8A12-9E74-7A4E-8169-B3B6F51FFB86}"/>
              </a:ext>
            </a:extLst>
          </p:cNvPr>
          <p:cNvSpPr txBox="1">
            <a:spLocks/>
          </p:cNvSpPr>
          <p:nvPr/>
        </p:nvSpPr>
        <p:spPr>
          <a:xfrm>
            <a:off x="702749" y="3750732"/>
            <a:ext cx="4203045" cy="137560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rPr>
              <a:t>n</a:t>
            </a:r>
            <a:r>
              <a:rPr lang="en-TR" dirty="0">
                <a:solidFill>
                  <a:schemeClr val="bg1"/>
                </a:solidFill>
              </a:rPr>
              <a:t>slookup</a:t>
            </a:r>
          </a:p>
          <a:p>
            <a:r>
              <a:rPr lang="en-TR" dirty="0">
                <a:solidFill>
                  <a:schemeClr val="bg1"/>
                </a:solidFill>
              </a:rPr>
              <a:t>dig</a:t>
            </a:r>
          </a:p>
        </p:txBody>
      </p:sp>
      <p:pic>
        <p:nvPicPr>
          <p:cNvPr id="3" name="Picture 2">
            <a:extLst>
              <a:ext uri="{FF2B5EF4-FFF2-40B4-BE49-F238E27FC236}">
                <a16:creationId xmlns:a16="http://schemas.microsoft.com/office/drawing/2014/main" id="{1EDBF6E6-1086-FB47-A72F-374A1FE8ABD5}"/>
              </a:ext>
            </a:extLst>
          </p:cNvPr>
          <p:cNvPicPr>
            <a:picLocks noChangeAspect="1"/>
          </p:cNvPicPr>
          <p:nvPr/>
        </p:nvPicPr>
        <p:blipFill>
          <a:blip r:embed="rId4"/>
          <a:stretch>
            <a:fillRect/>
          </a:stretch>
        </p:blipFill>
        <p:spPr>
          <a:xfrm>
            <a:off x="5558416" y="3276784"/>
            <a:ext cx="6667500" cy="3568700"/>
          </a:xfrm>
          <a:prstGeom prst="rect">
            <a:avLst/>
          </a:prstGeom>
        </p:spPr>
      </p:pic>
    </p:spTree>
    <p:extLst>
      <p:ext uri="{BB962C8B-B14F-4D97-AF65-F5344CB8AC3E}">
        <p14:creationId xmlns:p14="http://schemas.microsoft.com/office/powerpoint/2010/main" val="4072578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osint">
            <a:extLst>
              <a:ext uri="{FF2B5EF4-FFF2-40B4-BE49-F238E27FC236}">
                <a16:creationId xmlns:a16="http://schemas.microsoft.com/office/drawing/2014/main" id="{7F37E83E-027A-C24D-BF0F-350240D2CB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79" r="7913" b="-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509FA5-5FEE-C640-8F5D-E6A166008397}"/>
              </a:ext>
            </a:extLst>
          </p:cNvPr>
          <p:cNvSpPr>
            <a:spLocks noGrp="1"/>
          </p:cNvSpPr>
          <p:nvPr>
            <p:ph type="title"/>
          </p:nvPr>
        </p:nvSpPr>
        <p:spPr>
          <a:xfrm>
            <a:off x="677333" y="609600"/>
            <a:ext cx="3851123" cy="1320800"/>
          </a:xfrm>
        </p:spPr>
        <p:txBody>
          <a:bodyPr>
            <a:normAutofit/>
          </a:bodyPr>
          <a:lstStyle/>
          <a:p>
            <a:r>
              <a:rPr lang="en-TR" dirty="0"/>
              <a:t>Çalışanlar</a:t>
            </a:r>
          </a:p>
        </p:txBody>
      </p:sp>
      <p:sp>
        <p:nvSpPr>
          <p:cNvPr id="3" name="Content Placeholder 2">
            <a:extLst>
              <a:ext uri="{FF2B5EF4-FFF2-40B4-BE49-F238E27FC236}">
                <a16:creationId xmlns:a16="http://schemas.microsoft.com/office/drawing/2014/main" id="{BB0102DA-7AF7-1545-85C2-AB635F91CB8A}"/>
              </a:ext>
            </a:extLst>
          </p:cNvPr>
          <p:cNvSpPr>
            <a:spLocks noGrp="1"/>
          </p:cNvSpPr>
          <p:nvPr>
            <p:ph idx="1"/>
          </p:nvPr>
        </p:nvSpPr>
        <p:spPr>
          <a:xfrm>
            <a:off x="677334" y="2160589"/>
            <a:ext cx="3851122" cy="3880773"/>
          </a:xfrm>
        </p:spPr>
        <p:txBody>
          <a:bodyPr>
            <a:normAutofit/>
          </a:bodyPr>
          <a:lstStyle/>
          <a:p>
            <a:r>
              <a:rPr lang="en-US" dirty="0"/>
              <a:t>L</a:t>
            </a:r>
            <a:r>
              <a:rPr lang="en-TR" dirty="0"/>
              <a:t>inkedin</a:t>
            </a:r>
          </a:p>
          <a:p>
            <a:r>
              <a:rPr lang="en-US" dirty="0"/>
              <a:t>F</a:t>
            </a:r>
            <a:r>
              <a:rPr lang="en-TR" dirty="0"/>
              <a:t>acebook</a:t>
            </a:r>
          </a:p>
          <a:p>
            <a:r>
              <a:rPr lang="en-US" dirty="0"/>
              <a:t>T</a:t>
            </a:r>
            <a:r>
              <a:rPr lang="en-TR" dirty="0"/>
              <a:t>witter</a:t>
            </a:r>
          </a:p>
          <a:p>
            <a:r>
              <a:rPr lang="en-TR" dirty="0"/>
              <a:t>…</a:t>
            </a:r>
          </a:p>
        </p:txBody>
      </p:sp>
      <p:cxnSp>
        <p:nvCxnSpPr>
          <p:cNvPr id="71" name="Straight Connector 7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BF1F0D6-2349-8340-9208-0E3A671B0B9A}"/>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solidFill>
                  <a:srgbClr val="FFFFFF"/>
                </a:solidFill>
              </a:rPr>
              <a:pPr>
                <a:spcAft>
                  <a:spcPts val="600"/>
                </a:spcAft>
              </a:pPr>
              <a:t>14</a:t>
            </a:fld>
            <a:endParaRPr lang="en-US">
              <a:solidFill>
                <a:srgbClr val="FFFFFF"/>
              </a:solidFill>
            </a:endParaRPr>
          </a:p>
        </p:txBody>
      </p:sp>
      <p:sp>
        <p:nvSpPr>
          <p:cNvPr id="8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D76E250C-CB8B-334E-8760-E111DE86FCC1}"/>
              </a:ext>
            </a:extLst>
          </p:cNvPr>
          <p:cNvPicPr>
            <a:picLocks noChangeAspect="1"/>
          </p:cNvPicPr>
          <p:nvPr/>
        </p:nvPicPr>
        <p:blipFill>
          <a:blip r:embed="rId4"/>
          <a:stretch>
            <a:fillRect/>
          </a:stretch>
        </p:blipFill>
        <p:spPr>
          <a:xfrm>
            <a:off x="-13305" y="4694766"/>
            <a:ext cx="7899400" cy="2171700"/>
          </a:xfrm>
          <a:prstGeom prst="rect">
            <a:avLst/>
          </a:prstGeom>
        </p:spPr>
      </p:pic>
    </p:spTree>
    <p:extLst>
      <p:ext uri="{BB962C8B-B14F-4D97-AF65-F5344CB8AC3E}">
        <p14:creationId xmlns:p14="http://schemas.microsoft.com/office/powerpoint/2010/main" val="195715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0520B33-546D-CC4D-9060-962E2C998A3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Arama motorları</a:t>
            </a:r>
          </a:p>
        </p:txBody>
      </p:sp>
      <p:pic>
        <p:nvPicPr>
          <p:cNvPr id="5" name="Content Placeholder 4">
            <a:extLst>
              <a:ext uri="{FF2B5EF4-FFF2-40B4-BE49-F238E27FC236}">
                <a16:creationId xmlns:a16="http://schemas.microsoft.com/office/drawing/2014/main" id="{CB846851-049C-DC4E-865A-029D7FDC387E}"/>
              </a:ext>
            </a:extLst>
          </p:cNvPr>
          <p:cNvPicPr>
            <a:picLocks noGrp="1" noChangeAspect="1"/>
          </p:cNvPicPr>
          <p:nvPr>
            <p:ph idx="1"/>
          </p:nvPr>
        </p:nvPicPr>
        <p:blipFill>
          <a:blip r:embed="rId3"/>
          <a:stretch>
            <a:fillRect/>
          </a:stretch>
        </p:blipFill>
        <p:spPr>
          <a:xfrm>
            <a:off x="1863202" y="934222"/>
            <a:ext cx="6533565" cy="3299450"/>
          </a:xfrm>
          <a:prstGeom prst="rect">
            <a:avLst/>
          </a:prstGeom>
        </p:spPr>
      </p:pic>
      <p:sp>
        <p:nvSpPr>
          <p:cNvPr id="4" name="Slide Number Placeholder 3">
            <a:extLst>
              <a:ext uri="{FF2B5EF4-FFF2-40B4-BE49-F238E27FC236}">
                <a16:creationId xmlns:a16="http://schemas.microsoft.com/office/drawing/2014/main" id="{41814494-12B2-E54B-AD30-9AC4D4364362}"/>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a:spcAft>
                <a:spcPts val="600"/>
              </a:spcAft>
            </a:pPr>
            <a:fld id="{D57F1E4F-1CFF-5643-939E-217C01CDF565}" type="slidenum">
              <a:rPr lang="en-US" smtClean="0"/>
              <a:pPr>
                <a:spcAft>
                  <a:spcPts val="600"/>
                </a:spcAft>
              </a:pPr>
              <a:t>15</a:t>
            </a:fld>
            <a:endParaRPr lang="en-US"/>
          </a:p>
        </p:txBody>
      </p:sp>
    </p:spTree>
    <p:extLst>
      <p:ext uri="{BB962C8B-B14F-4D97-AF65-F5344CB8AC3E}">
        <p14:creationId xmlns:p14="http://schemas.microsoft.com/office/powerpoint/2010/main" val="255594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2" name="Group 7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4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044" name="Straight Connector 7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7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7" name="Isosceles Triangle 8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Isosceles Triangle 8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With so many Linux distributions, it can be hard to choose">
            <a:extLst>
              <a:ext uri="{FF2B5EF4-FFF2-40B4-BE49-F238E27FC236}">
                <a16:creationId xmlns:a16="http://schemas.microsoft.com/office/drawing/2014/main" id="{33F369FF-38DC-B04C-8742-EC8865C7B1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94" t="15882" r="-2" b="4903"/>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AC36A1-BBAA-9744-A5F7-BC2763205515}"/>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Linux-101</a:t>
            </a:r>
          </a:p>
        </p:txBody>
      </p:sp>
      <p:cxnSp>
        <p:nvCxnSpPr>
          <p:cNvPr id="1050" name="Straight Connector 8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9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2"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4"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A508413-D488-FE45-8B95-FE994E6AB01D}"/>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D57F1E4F-1CFF-5643-939E-217C01CDF565}" type="slidenum">
              <a:rPr lang="en-US">
                <a:solidFill>
                  <a:schemeClr val="bg1"/>
                </a:solidFill>
              </a:rPr>
              <a:pPr>
                <a:spcAft>
                  <a:spcPts val="600"/>
                </a:spcAft>
              </a:pPr>
              <a:t>16</a:t>
            </a:fld>
            <a:endParaRPr lang="en-US">
              <a:solidFill>
                <a:schemeClr val="bg1"/>
              </a:solidFill>
            </a:endParaRPr>
          </a:p>
        </p:txBody>
      </p:sp>
      <p:sp>
        <p:nvSpPr>
          <p:cNvPr id="105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6008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CE6E43D-FC44-4F15-89C6-7C08E9BDC3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321115E6-3640-4179-A252-686A27B75B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8D2ABE-CDFA-4BEB-AF45-E43862265B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108FB8B-558B-4F9E-970F-72D2EE57F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481E92F1-5BD2-4422-B875-90578CEAA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D9630F3-9488-4F58-9098-F6B8552BD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A82B105D-E7A6-4F3A-AFDA-B9133F6BD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592262AB-546B-41A7-99DE-EC034F072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D878A1F7-F404-41A0-BD7C-9739499BD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0076BF32-29FF-4C3A-B1AF-91A28EFD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0A4C29F3-B3A2-40B9-8670-ADA39B0C4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050" name="Picture 2">
            <a:extLst>
              <a:ext uri="{FF2B5EF4-FFF2-40B4-BE49-F238E27FC236}">
                <a16:creationId xmlns:a16="http://schemas.microsoft.com/office/drawing/2014/main" id="{99665106-AEFC-0A4D-9FB0-E8025848967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59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9D4D87D-3FC2-6747-94F7-4D5BFF3A340A}"/>
              </a:ext>
            </a:extLst>
          </p:cNvPr>
          <p:cNvSpPr>
            <a:spLocks noGrp="1"/>
          </p:cNvSpPr>
          <p:nvPr>
            <p:ph type="sldNum" sz="quarter" idx="12"/>
          </p:nvPr>
        </p:nvSpPr>
        <p:spPr>
          <a:xfrm>
            <a:off x="10843673" y="6041362"/>
            <a:ext cx="683339" cy="365125"/>
          </a:xfrm>
        </p:spPr>
        <p:txBody>
          <a:bodyPr vert="horz" lIns="91440" tIns="45720" rIns="91440" bIns="45720" rtlCol="0" anchor="ctr">
            <a:normAutofit/>
          </a:bodyPr>
          <a:lstStyle/>
          <a:p>
            <a:pPr>
              <a:spcAft>
                <a:spcPts val="600"/>
              </a:spcAft>
            </a:pPr>
            <a:fld id="{D57F1E4F-1CFF-5643-939E-217C01CDF56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410926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6F-1DF1-4945-86C9-EEFEFDEF878B}"/>
              </a:ext>
            </a:extLst>
          </p:cNvPr>
          <p:cNvSpPr>
            <a:spLocks noGrp="1"/>
          </p:cNvSpPr>
          <p:nvPr>
            <p:ph type="title"/>
          </p:nvPr>
        </p:nvSpPr>
        <p:spPr/>
        <p:txBody>
          <a:bodyPr/>
          <a:lstStyle/>
          <a:p>
            <a:r>
              <a:rPr lang="tr-TR" dirty="0"/>
              <a:t>Sızma Testi Süreci</a:t>
            </a:r>
          </a:p>
        </p:txBody>
      </p:sp>
      <p:sp>
        <p:nvSpPr>
          <p:cNvPr id="3" name="Content Placeholder 2">
            <a:extLst>
              <a:ext uri="{FF2B5EF4-FFF2-40B4-BE49-F238E27FC236}">
                <a16:creationId xmlns:a16="http://schemas.microsoft.com/office/drawing/2014/main" id="{E6B8FE87-CC49-F544-BED9-10211C0206FD}"/>
              </a:ext>
            </a:extLst>
          </p:cNvPr>
          <p:cNvSpPr>
            <a:spLocks noGrp="1"/>
          </p:cNvSpPr>
          <p:nvPr>
            <p:ph idx="1"/>
          </p:nvPr>
        </p:nvSpPr>
        <p:spPr>
          <a:xfrm>
            <a:off x="677334" y="1270000"/>
            <a:ext cx="9749366" cy="4864099"/>
          </a:xfrm>
        </p:spPr>
        <p:txBody>
          <a:bodyPr>
            <a:normAutofit lnSpcReduction="10000"/>
          </a:bodyPr>
          <a:lstStyle/>
          <a:p>
            <a:r>
              <a:rPr lang="tr-TR" sz="2000" dirty="0"/>
              <a:t>Hazırlık</a:t>
            </a:r>
          </a:p>
          <a:p>
            <a:pPr lvl="1"/>
            <a:r>
              <a:rPr lang="tr-TR" sz="1800" dirty="0"/>
              <a:t>Gizlilik Sözleşmesi (NDA)</a:t>
            </a:r>
          </a:p>
          <a:p>
            <a:pPr lvl="1"/>
            <a:r>
              <a:rPr lang="tr-TR" sz="1800" dirty="0"/>
              <a:t>Hedef Kurum için en önemli alanların kurum personeli ile ortaya çıkarılması</a:t>
            </a:r>
          </a:p>
          <a:p>
            <a:pPr lvl="1"/>
            <a:r>
              <a:rPr lang="tr-TR" sz="1800" dirty="0"/>
              <a:t>Angajman Kuralları (Rules of </a:t>
            </a:r>
            <a:r>
              <a:rPr lang="tr-TR" sz="1800" dirty="0" err="1"/>
              <a:t>Engagement</a:t>
            </a:r>
            <a:r>
              <a:rPr lang="tr-TR" sz="1800" dirty="0"/>
              <a:t> ) , test nasıl yapılacak?</a:t>
            </a:r>
          </a:p>
          <a:p>
            <a:pPr lvl="1"/>
            <a:r>
              <a:rPr lang="tr-TR" sz="1800" dirty="0"/>
              <a:t>Test kapsamının belirlenmesi</a:t>
            </a:r>
          </a:p>
          <a:p>
            <a:pPr lvl="1"/>
            <a:r>
              <a:rPr lang="tr-TR" sz="1800" dirty="0">
                <a:hlinkClick r:id="rId3"/>
              </a:rPr>
              <a:t>Resmi izin belgesi (</a:t>
            </a:r>
            <a:r>
              <a:rPr lang="tr-TR" sz="1800" dirty="0" err="1">
                <a:hlinkClick r:id="rId3"/>
              </a:rPr>
              <a:t>Jail</a:t>
            </a:r>
            <a:r>
              <a:rPr lang="tr-TR" sz="1800" dirty="0">
                <a:hlinkClick r:id="rId3"/>
              </a:rPr>
              <a:t> </a:t>
            </a:r>
            <a:r>
              <a:rPr lang="tr-TR" sz="1800" dirty="0" err="1">
                <a:hlinkClick r:id="rId3"/>
              </a:rPr>
              <a:t>Free</a:t>
            </a:r>
            <a:r>
              <a:rPr lang="tr-TR" sz="1800" dirty="0">
                <a:hlinkClick r:id="rId3"/>
              </a:rPr>
              <a:t> </a:t>
            </a:r>
            <a:r>
              <a:rPr lang="tr-TR" sz="1800" dirty="0" err="1">
                <a:hlinkClick r:id="rId3"/>
              </a:rPr>
              <a:t>Card</a:t>
            </a:r>
            <a:r>
              <a:rPr lang="tr-TR" sz="1800" dirty="0">
                <a:hlinkClick r:id="rId3"/>
              </a:rPr>
              <a:t>)</a:t>
            </a:r>
            <a:endParaRPr lang="tr-TR" sz="1800" dirty="0"/>
          </a:p>
          <a:p>
            <a:pPr lvl="1"/>
            <a:r>
              <a:rPr lang="tr-TR" sz="1800" dirty="0"/>
              <a:t>Takımı belirleme</a:t>
            </a:r>
          </a:p>
          <a:p>
            <a:r>
              <a:rPr lang="tr-TR" sz="2000" dirty="0"/>
              <a:t>Test</a:t>
            </a:r>
          </a:p>
          <a:p>
            <a:pPr lvl="1"/>
            <a:r>
              <a:rPr lang="tr-TR" sz="1800" dirty="0"/>
              <a:t>Testin Gerçekleştirilmesi</a:t>
            </a:r>
          </a:p>
          <a:p>
            <a:r>
              <a:rPr lang="tr-TR" sz="2000" dirty="0"/>
              <a:t>Sonuç</a:t>
            </a:r>
          </a:p>
          <a:p>
            <a:pPr lvl="1"/>
            <a:r>
              <a:rPr lang="tr-TR" sz="1800" dirty="0"/>
              <a:t>Detaylı Analiz ve Tekrar Test Gerçekleştirilmesi</a:t>
            </a:r>
          </a:p>
          <a:p>
            <a:pPr lvl="1"/>
            <a:r>
              <a:rPr lang="tr-TR" sz="1800" dirty="0"/>
              <a:t>Raporlama</a:t>
            </a:r>
          </a:p>
        </p:txBody>
      </p:sp>
      <p:sp>
        <p:nvSpPr>
          <p:cNvPr id="4" name="Slide Number Placeholder 3">
            <a:extLst>
              <a:ext uri="{FF2B5EF4-FFF2-40B4-BE49-F238E27FC236}">
                <a16:creationId xmlns:a16="http://schemas.microsoft.com/office/drawing/2014/main" id="{B2B5DB70-F14D-E343-AA92-174778BF2AD8}"/>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357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6F-1DF1-4945-86C9-EEFEFDEF878B}"/>
              </a:ext>
            </a:extLst>
          </p:cNvPr>
          <p:cNvSpPr>
            <a:spLocks noGrp="1"/>
          </p:cNvSpPr>
          <p:nvPr>
            <p:ph type="title"/>
          </p:nvPr>
        </p:nvSpPr>
        <p:spPr/>
        <p:txBody>
          <a:bodyPr/>
          <a:lstStyle/>
          <a:p>
            <a:r>
              <a:rPr lang="tr-TR" dirty="0"/>
              <a:t>Gizlilik Sözleşmesi (NDA)</a:t>
            </a:r>
          </a:p>
        </p:txBody>
      </p:sp>
      <p:sp>
        <p:nvSpPr>
          <p:cNvPr id="3" name="Content Placeholder 2">
            <a:extLst>
              <a:ext uri="{FF2B5EF4-FFF2-40B4-BE49-F238E27FC236}">
                <a16:creationId xmlns:a16="http://schemas.microsoft.com/office/drawing/2014/main" id="{E6B8FE87-CC49-F544-BED9-10211C0206FD}"/>
              </a:ext>
            </a:extLst>
          </p:cNvPr>
          <p:cNvSpPr>
            <a:spLocks noGrp="1"/>
          </p:cNvSpPr>
          <p:nvPr>
            <p:ph idx="1"/>
          </p:nvPr>
        </p:nvSpPr>
        <p:spPr/>
        <p:txBody>
          <a:bodyPr>
            <a:normAutofit/>
          </a:bodyPr>
          <a:lstStyle/>
          <a:p>
            <a:r>
              <a:rPr lang="tr-TR" dirty="0"/>
              <a:t>Hassas/Kritik Veri tanımı</a:t>
            </a:r>
          </a:p>
          <a:p>
            <a:r>
              <a:rPr lang="tr-TR" dirty="0"/>
              <a:t>Erişim halinde uygulanacak hareket tarzı</a:t>
            </a:r>
          </a:p>
          <a:p>
            <a:r>
              <a:rPr lang="tr-TR" dirty="0"/>
              <a:t>Hukuki düzenlemelere uyumluluk kapsamında olan ancak erişilebilen veriler olması halinde uygulanacak hareket tarzı (</a:t>
            </a:r>
            <a:r>
              <a:rPr lang="en-US" dirty="0"/>
              <a:t>HIPPA </a:t>
            </a:r>
            <a:r>
              <a:rPr lang="en-US" dirty="0" err="1"/>
              <a:t>veya</a:t>
            </a:r>
            <a:r>
              <a:rPr lang="en-US" dirty="0"/>
              <a:t> PCI)</a:t>
            </a:r>
            <a:endParaRPr lang="tr-TR" dirty="0"/>
          </a:p>
          <a:p>
            <a:r>
              <a:rPr lang="tr-TR" dirty="0"/>
              <a:t>Açıklıkların elde ediliş şekilleri ve uygulanan yöntemler</a:t>
            </a:r>
          </a:p>
          <a:p>
            <a:r>
              <a:rPr lang="tr-TR" dirty="0"/>
              <a:t>Sızma Testi Raporunun muhafazası</a:t>
            </a:r>
          </a:p>
          <a:p>
            <a:r>
              <a:rPr lang="tr-TR" dirty="0"/>
              <a:t>İletişim kuralları</a:t>
            </a:r>
          </a:p>
          <a:p>
            <a:r>
              <a:rPr lang="tr-TR" dirty="0"/>
              <a:t>Sorumluluk sınırları</a:t>
            </a:r>
          </a:p>
        </p:txBody>
      </p:sp>
      <p:sp>
        <p:nvSpPr>
          <p:cNvPr id="4" name="Slide Number Placeholder 3">
            <a:extLst>
              <a:ext uri="{FF2B5EF4-FFF2-40B4-BE49-F238E27FC236}">
                <a16:creationId xmlns:a16="http://schemas.microsoft.com/office/drawing/2014/main" id="{B2B5DB70-F14D-E343-AA92-174778BF2AD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21195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6F-1DF1-4945-86C9-EEFEFDEF878B}"/>
              </a:ext>
            </a:extLst>
          </p:cNvPr>
          <p:cNvSpPr>
            <a:spLocks noGrp="1"/>
          </p:cNvSpPr>
          <p:nvPr>
            <p:ph type="title"/>
          </p:nvPr>
        </p:nvSpPr>
        <p:spPr/>
        <p:txBody>
          <a:bodyPr/>
          <a:lstStyle/>
          <a:p>
            <a:r>
              <a:rPr lang="tr-TR" dirty="0"/>
              <a:t>Angajman Kuralları</a:t>
            </a:r>
          </a:p>
        </p:txBody>
      </p:sp>
      <p:sp>
        <p:nvSpPr>
          <p:cNvPr id="3" name="Content Placeholder 2">
            <a:extLst>
              <a:ext uri="{FF2B5EF4-FFF2-40B4-BE49-F238E27FC236}">
                <a16:creationId xmlns:a16="http://schemas.microsoft.com/office/drawing/2014/main" id="{E6B8FE87-CC49-F544-BED9-10211C0206FD}"/>
              </a:ext>
            </a:extLst>
          </p:cNvPr>
          <p:cNvSpPr>
            <a:spLocks noGrp="1"/>
          </p:cNvSpPr>
          <p:nvPr>
            <p:ph idx="1"/>
          </p:nvPr>
        </p:nvSpPr>
        <p:spPr>
          <a:xfrm>
            <a:off x="677334" y="1460501"/>
            <a:ext cx="10549466" cy="4580861"/>
          </a:xfrm>
        </p:spPr>
        <p:txBody>
          <a:bodyPr>
            <a:normAutofit fontScale="92500" lnSpcReduction="10000"/>
          </a:bodyPr>
          <a:lstStyle/>
          <a:p>
            <a:r>
              <a:rPr lang="tr-TR" dirty="0"/>
              <a:t>Test nasıl icra edilecek?</a:t>
            </a:r>
          </a:p>
          <a:p>
            <a:pPr lvl="1"/>
            <a:r>
              <a:rPr lang="tr-TR" dirty="0"/>
              <a:t>Black Box, </a:t>
            </a:r>
            <a:r>
              <a:rPr lang="tr-TR" dirty="0" err="1"/>
              <a:t>Crystal</a:t>
            </a:r>
            <a:r>
              <a:rPr lang="tr-TR" dirty="0"/>
              <a:t> Box (White </a:t>
            </a:r>
            <a:r>
              <a:rPr lang="tr-TR" dirty="0" err="1"/>
              <a:t>box</a:t>
            </a:r>
            <a:r>
              <a:rPr lang="tr-TR" dirty="0"/>
              <a:t>, </a:t>
            </a:r>
            <a:r>
              <a:rPr lang="tr-TR" dirty="0" err="1"/>
              <a:t>Gray</a:t>
            </a:r>
            <a:r>
              <a:rPr lang="tr-TR" dirty="0"/>
              <a:t> </a:t>
            </a:r>
            <a:r>
              <a:rPr lang="tr-TR" dirty="0" err="1"/>
              <a:t>box</a:t>
            </a:r>
            <a:r>
              <a:rPr lang="tr-TR" dirty="0"/>
              <a:t>)</a:t>
            </a:r>
          </a:p>
          <a:p>
            <a:pPr lvl="1"/>
            <a:r>
              <a:rPr lang="tr-TR" dirty="0" err="1"/>
              <a:t>Ping</a:t>
            </a:r>
            <a:r>
              <a:rPr lang="tr-TR" dirty="0"/>
              <a:t> </a:t>
            </a:r>
            <a:r>
              <a:rPr lang="tr-TR" dirty="0" err="1"/>
              <a:t>sweep</a:t>
            </a:r>
            <a:r>
              <a:rPr lang="tr-TR" dirty="0"/>
              <a:t>, Port </a:t>
            </a:r>
            <a:r>
              <a:rPr lang="tr-TR" dirty="0" err="1"/>
              <a:t>scan</a:t>
            </a:r>
            <a:r>
              <a:rPr lang="tr-TR" dirty="0"/>
              <a:t> (yapılacak mı? Liste üzerinden mi gerçekleştirilecek?)</a:t>
            </a:r>
          </a:p>
          <a:p>
            <a:pPr lvl="1"/>
            <a:r>
              <a:rPr lang="tr-TR" dirty="0"/>
              <a:t>Zafiyet taraması ne şekilde gerçekleştirilecek? </a:t>
            </a:r>
          </a:p>
          <a:p>
            <a:pPr lvl="2"/>
            <a:r>
              <a:rPr lang="tr-TR" dirty="0"/>
              <a:t>Mesai saatlerinde mi?</a:t>
            </a:r>
          </a:p>
          <a:p>
            <a:pPr lvl="2"/>
            <a:r>
              <a:rPr lang="tr-TR" dirty="0" err="1"/>
              <a:t>Production</a:t>
            </a:r>
            <a:r>
              <a:rPr lang="tr-TR" dirty="0"/>
              <a:t> sistemlerde yapılacak mı? (Kesinti olma ihtimali nedir?)</a:t>
            </a:r>
          </a:p>
          <a:p>
            <a:pPr lvl="1"/>
            <a:r>
              <a:rPr lang="tr-TR" dirty="0" err="1"/>
              <a:t>Sniffing</a:t>
            </a:r>
            <a:r>
              <a:rPr lang="tr-TR" dirty="0"/>
              <a:t> yoluyla sızma, İstemci tarafında kullanılan bir uygulama ile derin tarama</a:t>
            </a:r>
          </a:p>
          <a:p>
            <a:pPr lvl="1"/>
            <a:r>
              <a:rPr lang="tr-TR" dirty="0"/>
              <a:t>Hangi istemciler dahil olacak </a:t>
            </a:r>
          </a:p>
          <a:p>
            <a:pPr lvl="1"/>
            <a:r>
              <a:rPr lang="tr-TR" dirty="0"/>
              <a:t>Uygulama seviyesi manipülasyon gerçekleştirilecek mi?</a:t>
            </a:r>
          </a:p>
          <a:p>
            <a:pPr lvl="1"/>
            <a:r>
              <a:rPr lang="tr-TR" dirty="0"/>
              <a:t>Fiziksel sızma testi yapılacak mı? Ne şekilde?</a:t>
            </a:r>
          </a:p>
          <a:p>
            <a:pPr lvl="1"/>
            <a:r>
              <a:rPr lang="tr-TR" dirty="0" err="1"/>
              <a:t>Sosya</a:t>
            </a:r>
            <a:r>
              <a:rPr lang="tr-TR" dirty="0"/>
              <a:t> Mühendislik uygulanacak mı? Ne şekilde?</a:t>
            </a:r>
          </a:p>
          <a:p>
            <a:r>
              <a:rPr lang="tr-TR" dirty="0"/>
              <a:t>Bilgilendirme ve iletişim kuralları</a:t>
            </a:r>
          </a:p>
          <a:p>
            <a:r>
              <a:rPr lang="tr-TR" dirty="0"/>
              <a:t>Test başlangıç-bitiş tarihleri</a:t>
            </a:r>
          </a:p>
        </p:txBody>
      </p:sp>
      <p:sp>
        <p:nvSpPr>
          <p:cNvPr id="4" name="Slide Number Placeholder 3">
            <a:extLst>
              <a:ext uri="{FF2B5EF4-FFF2-40B4-BE49-F238E27FC236}">
                <a16:creationId xmlns:a16="http://schemas.microsoft.com/office/drawing/2014/main" id="{B2B5DB70-F14D-E343-AA92-174778BF2AD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05571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6F-1DF1-4945-86C9-EEFEFDEF878B}"/>
              </a:ext>
            </a:extLst>
          </p:cNvPr>
          <p:cNvSpPr>
            <a:spLocks noGrp="1"/>
          </p:cNvSpPr>
          <p:nvPr>
            <p:ph type="title"/>
          </p:nvPr>
        </p:nvSpPr>
        <p:spPr/>
        <p:txBody>
          <a:bodyPr/>
          <a:lstStyle/>
          <a:p>
            <a:r>
              <a:rPr lang="tr-TR" dirty="0"/>
              <a:t>Test kapsamının belirlenmesi</a:t>
            </a:r>
          </a:p>
        </p:txBody>
      </p:sp>
      <p:sp>
        <p:nvSpPr>
          <p:cNvPr id="3" name="Content Placeholder 2">
            <a:extLst>
              <a:ext uri="{FF2B5EF4-FFF2-40B4-BE49-F238E27FC236}">
                <a16:creationId xmlns:a16="http://schemas.microsoft.com/office/drawing/2014/main" id="{E6B8FE87-CC49-F544-BED9-10211C0206FD}"/>
              </a:ext>
            </a:extLst>
          </p:cNvPr>
          <p:cNvSpPr>
            <a:spLocks noGrp="1"/>
          </p:cNvSpPr>
          <p:nvPr>
            <p:ph idx="1"/>
          </p:nvPr>
        </p:nvSpPr>
        <p:spPr/>
        <p:txBody>
          <a:bodyPr>
            <a:normAutofit/>
          </a:bodyPr>
          <a:lstStyle/>
          <a:p>
            <a:r>
              <a:rPr lang="tr-TR" dirty="0"/>
              <a:t>Belirli domain adresleri</a:t>
            </a:r>
          </a:p>
          <a:p>
            <a:r>
              <a:rPr lang="tr-TR" dirty="0"/>
              <a:t>Network adres aralığı</a:t>
            </a:r>
          </a:p>
          <a:p>
            <a:r>
              <a:rPr lang="tr-TR" dirty="0"/>
              <a:t>İstemciler, belirli sunucular</a:t>
            </a:r>
          </a:p>
          <a:p>
            <a:r>
              <a:rPr lang="tr-TR" dirty="0"/>
              <a:t>Angajman kuralları içerisinde belirlenen hedefler sadece tespit mi edilecek? Ne kadar derine inilecek? DOS?</a:t>
            </a:r>
          </a:p>
          <a:p>
            <a:r>
              <a:rPr lang="tr-TR" dirty="0"/>
              <a:t>3. taraflar:</a:t>
            </a:r>
          </a:p>
          <a:p>
            <a:pPr lvl="1"/>
            <a:r>
              <a:rPr lang="tr-TR" dirty="0"/>
              <a:t>Web Barındırma yapılan bir sunucuda test ne seviyede yapılacak?</a:t>
            </a:r>
          </a:p>
          <a:p>
            <a:pPr lvl="1"/>
            <a:r>
              <a:rPr lang="tr-TR" dirty="0"/>
              <a:t>Buluttaki uygulamalar kapsam içinde mi? (</a:t>
            </a:r>
            <a:r>
              <a:rPr lang="tr-TR" dirty="0">
                <a:hlinkClick r:id="rId3"/>
              </a:rPr>
              <a:t>AWS</a:t>
            </a:r>
            <a:r>
              <a:rPr lang="tr-TR" dirty="0"/>
              <a:t>)</a:t>
            </a:r>
          </a:p>
          <a:p>
            <a:pPr lvl="1"/>
            <a:r>
              <a:rPr lang="tr-TR" dirty="0"/>
              <a:t>ISP</a:t>
            </a:r>
          </a:p>
          <a:p>
            <a:r>
              <a:rPr lang="tr-TR" dirty="0"/>
              <a:t>Özellikle kaçınılması gereken alanlar nelerdir</a:t>
            </a:r>
          </a:p>
          <a:p>
            <a:endParaRPr lang="tr-TR" dirty="0"/>
          </a:p>
        </p:txBody>
      </p:sp>
      <p:sp>
        <p:nvSpPr>
          <p:cNvPr id="4" name="Slide Number Placeholder 3">
            <a:extLst>
              <a:ext uri="{FF2B5EF4-FFF2-40B4-BE49-F238E27FC236}">
                <a16:creationId xmlns:a16="http://schemas.microsoft.com/office/drawing/2014/main" id="{B2B5DB70-F14D-E343-AA92-174778BF2AD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98211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F6F-1DF1-4945-86C9-EEFEFDEF878B}"/>
              </a:ext>
            </a:extLst>
          </p:cNvPr>
          <p:cNvSpPr>
            <a:spLocks noGrp="1"/>
          </p:cNvSpPr>
          <p:nvPr>
            <p:ph type="title"/>
          </p:nvPr>
        </p:nvSpPr>
        <p:spPr/>
        <p:txBody>
          <a:bodyPr/>
          <a:lstStyle/>
          <a:p>
            <a:r>
              <a:rPr lang="tr-TR" dirty="0"/>
              <a:t>Resmi izin belgesi (</a:t>
            </a:r>
            <a:r>
              <a:rPr lang="tr-TR" dirty="0" err="1"/>
              <a:t>Jail</a:t>
            </a:r>
            <a:r>
              <a:rPr lang="tr-TR" dirty="0"/>
              <a:t> </a:t>
            </a:r>
            <a:r>
              <a:rPr lang="tr-TR" dirty="0" err="1"/>
              <a:t>Free</a:t>
            </a:r>
            <a:r>
              <a:rPr lang="tr-TR" dirty="0"/>
              <a:t> </a:t>
            </a:r>
            <a:r>
              <a:rPr lang="tr-TR" dirty="0" err="1"/>
              <a:t>Card</a:t>
            </a:r>
            <a:r>
              <a:rPr lang="tr-TR" dirty="0"/>
              <a:t>)</a:t>
            </a:r>
          </a:p>
        </p:txBody>
      </p:sp>
      <p:sp>
        <p:nvSpPr>
          <p:cNvPr id="3" name="Content Placeholder 2">
            <a:extLst>
              <a:ext uri="{FF2B5EF4-FFF2-40B4-BE49-F238E27FC236}">
                <a16:creationId xmlns:a16="http://schemas.microsoft.com/office/drawing/2014/main" id="{E6B8FE87-CC49-F544-BED9-10211C0206FD}"/>
              </a:ext>
            </a:extLst>
          </p:cNvPr>
          <p:cNvSpPr>
            <a:spLocks noGrp="1"/>
          </p:cNvSpPr>
          <p:nvPr>
            <p:ph idx="1"/>
          </p:nvPr>
        </p:nvSpPr>
        <p:spPr/>
        <p:txBody>
          <a:bodyPr>
            <a:normAutofit/>
          </a:bodyPr>
          <a:lstStyle/>
          <a:p>
            <a:r>
              <a:rPr lang="tr-TR" dirty="0"/>
              <a:t>Erişim izni</a:t>
            </a:r>
          </a:p>
          <a:p>
            <a:pPr lvl="1"/>
            <a:r>
              <a:rPr lang="tr-TR" dirty="0"/>
              <a:t>Kullanıcı veya sistem seviyesinde</a:t>
            </a:r>
          </a:p>
          <a:p>
            <a:pPr lvl="1"/>
            <a:r>
              <a:rPr lang="tr-TR" dirty="0"/>
              <a:t>Sistem ve sistem odası</a:t>
            </a:r>
          </a:p>
          <a:p>
            <a:pPr lvl="1"/>
            <a:r>
              <a:rPr lang="tr-TR" dirty="0"/>
              <a:t>Ağ cihazları ve yönetim cihazları</a:t>
            </a:r>
          </a:p>
          <a:p>
            <a:r>
              <a:rPr lang="tr-TR" dirty="0"/>
              <a:t>Ağ paketlerin dinlenmesinin izni</a:t>
            </a:r>
          </a:p>
          <a:p>
            <a:r>
              <a:rPr lang="tr-TR" dirty="0"/>
              <a:t>Bant genişliği kullanımı ve darboğaz oluşma durumu</a:t>
            </a:r>
          </a:p>
          <a:p>
            <a:r>
              <a:rPr lang="tr-TR" dirty="0"/>
              <a:t>Ele geçen veriler ile ilgili bilgi talep hakkı (kritiklik, hassaslık) ve bilgilendirilme</a:t>
            </a:r>
          </a:p>
          <a:p>
            <a:r>
              <a:rPr lang="tr-TR" dirty="0"/>
              <a:t>İzin süresi</a:t>
            </a:r>
          </a:p>
        </p:txBody>
      </p:sp>
      <p:sp>
        <p:nvSpPr>
          <p:cNvPr id="4" name="Slide Number Placeholder 3">
            <a:extLst>
              <a:ext uri="{FF2B5EF4-FFF2-40B4-BE49-F238E27FC236}">
                <a16:creationId xmlns:a16="http://schemas.microsoft.com/office/drawing/2014/main" id="{B2B5DB70-F14D-E343-AA92-174778BF2AD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4665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9157-1266-5A4A-A788-467B17704F7B}"/>
              </a:ext>
            </a:extLst>
          </p:cNvPr>
          <p:cNvSpPr>
            <a:spLocks noGrp="1"/>
          </p:cNvSpPr>
          <p:nvPr>
            <p:ph type="title"/>
          </p:nvPr>
        </p:nvSpPr>
        <p:spPr/>
        <p:txBody>
          <a:bodyPr/>
          <a:lstStyle/>
          <a:p>
            <a:r>
              <a:rPr lang="en-TR" dirty="0"/>
              <a:t>Rapor Formatı</a:t>
            </a:r>
          </a:p>
        </p:txBody>
      </p:sp>
      <p:sp>
        <p:nvSpPr>
          <p:cNvPr id="3" name="Content Placeholder 2">
            <a:extLst>
              <a:ext uri="{FF2B5EF4-FFF2-40B4-BE49-F238E27FC236}">
                <a16:creationId xmlns:a16="http://schemas.microsoft.com/office/drawing/2014/main" id="{92BE987A-2CB5-6A48-BCDE-34C7A1A2D3D3}"/>
              </a:ext>
            </a:extLst>
          </p:cNvPr>
          <p:cNvSpPr>
            <a:spLocks noGrp="1"/>
          </p:cNvSpPr>
          <p:nvPr>
            <p:ph idx="1"/>
          </p:nvPr>
        </p:nvSpPr>
        <p:spPr/>
        <p:txBody>
          <a:bodyPr>
            <a:normAutofit/>
          </a:bodyPr>
          <a:lstStyle/>
          <a:p>
            <a:r>
              <a:rPr lang="en-US" sz="2000" dirty="0" err="1"/>
              <a:t>Yönetici</a:t>
            </a:r>
            <a:r>
              <a:rPr lang="en-US" sz="2000" dirty="0"/>
              <a:t> </a:t>
            </a:r>
            <a:r>
              <a:rPr lang="en-US" sz="2000" dirty="0" err="1"/>
              <a:t>Özeti</a:t>
            </a:r>
            <a:r>
              <a:rPr lang="en-US" sz="2000" dirty="0"/>
              <a:t>: </a:t>
            </a:r>
            <a:r>
              <a:rPr lang="en-US" sz="2000" dirty="0" err="1"/>
              <a:t>Kısa</a:t>
            </a:r>
            <a:r>
              <a:rPr lang="en-US" sz="2000" dirty="0"/>
              <a:t> </a:t>
            </a:r>
            <a:r>
              <a:rPr lang="en-US" sz="2000" dirty="0" err="1"/>
              <a:t>ve</a:t>
            </a:r>
            <a:r>
              <a:rPr lang="en-US" sz="2000" dirty="0"/>
              <a:t> </a:t>
            </a:r>
            <a:r>
              <a:rPr lang="en-US" sz="2000" dirty="0" err="1"/>
              <a:t>öz</a:t>
            </a:r>
            <a:r>
              <a:rPr lang="en-US" sz="2000" dirty="0"/>
              <a:t>, </a:t>
            </a:r>
            <a:r>
              <a:rPr lang="en-US" sz="2000" dirty="0" err="1"/>
              <a:t>en</a:t>
            </a:r>
            <a:r>
              <a:rPr lang="en-US" sz="2000" dirty="0"/>
              <a:t> </a:t>
            </a:r>
            <a:r>
              <a:rPr lang="en-US" sz="2000" dirty="0" err="1"/>
              <a:t>önemli</a:t>
            </a:r>
            <a:r>
              <a:rPr lang="en-US" sz="2000" dirty="0"/>
              <a:t> </a:t>
            </a:r>
            <a:r>
              <a:rPr lang="en-US" sz="2000" dirty="0" err="1"/>
              <a:t>başlıklar</a:t>
            </a:r>
            <a:r>
              <a:rPr lang="en-US" sz="2000" dirty="0"/>
              <a:t> </a:t>
            </a:r>
          </a:p>
          <a:p>
            <a:r>
              <a:rPr lang="en-US" sz="2000" dirty="0" err="1"/>
              <a:t>Giriş</a:t>
            </a:r>
            <a:r>
              <a:rPr lang="en-US" sz="2000" dirty="0"/>
              <a:t>: Ne </a:t>
            </a:r>
            <a:r>
              <a:rPr lang="en-US" sz="2000" dirty="0" err="1"/>
              <a:t>için</a:t>
            </a:r>
            <a:r>
              <a:rPr lang="en-US" sz="2000" dirty="0"/>
              <a:t> </a:t>
            </a:r>
            <a:r>
              <a:rPr lang="en-US" sz="2000" dirty="0" err="1"/>
              <a:t>yapıldı</a:t>
            </a:r>
            <a:r>
              <a:rPr lang="en-US" sz="2000" dirty="0"/>
              <a:t>, </a:t>
            </a:r>
            <a:r>
              <a:rPr lang="en-US" sz="2000" dirty="0" err="1"/>
              <a:t>testin</a:t>
            </a:r>
            <a:r>
              <a:rPr lang="en-US" sz="2000" dirty="0"/>
              <a:t> </a:t>
            </a:r>
            <a:r>
              <a:rPr lang="en-US" sz="2000" dirty="0" err="1"/>
              <a:t>maksadı</a:t>
            </a:r>
            <a:endParaRPr lang="en-US" sz="2000" dirty="0"/>
          </a:p>
          <a:p>
            <a:r>
              <a:rPr lang="en-US" sz="2000" dirty="0" err="1"/>
              <a:t>Yöntem</a:t>
            </a:r>
            <a:r>
              <a:rPr lang="en-US" sz="2000" dirty="0"/>
              <a:t>: Ne </a:t>
            </a:r>
            <a:r>
              <a:rPr lang="en-US" sz="2000" dirty="0" err="1"/>
              <a:t>yapıldı</a:t>
            </a:r>
            <a:r>
              <a:rPr lang="en-US" sz="2000" dirty="0"/>
              <a:t>, </a:t>
            </a:r>
            <a:r>
              <a:rPr lang="en-US" sz="2000" dirty="0" err="1"/>
              <a:t>sızma</a:t>
            </a:r>
            <a:r>
              <a:rPr lang="en-US" sz="2000" dirty="0"/>
              <a:t> </a:t>
            </a:r>
            <a:r>
              <a:rPr lang="en-US" sz="2000" dirty="0" err="1"/>
              <a:t>testi</a:t>
            </a:r>
            <a:r>
              <a:rPr lang="en-US" sz="2000" dirty="0"/>
              <a:t> </a:t>
            </a:r>
            <a:r>
              <a:rPr lang="en-US" sz="2000" dirty="0" err="1"/>
              <a:t>sürecinin</a:t>
            </a:r>
            <a:r>
              <a:rPr lang="en-US" sz="2000" dirty="0"/>
              <a:t> </a:t>
            </a:r>
            <a:r>
              <a:rPr lang="en-US" sz="2000" dirty="0" err="1"/>
              <a:t>detayları</a:t>
            </a:r>
            <a:endParaRPr lang="en-US" sz="2000" dirty="0"/>
          </a:p>
          <a:p>
            <a:r>
              <a:rPr lang="en-US" sz="2000" dirty="0" err="1"/>
              <a:t>Bulgular</a:t>
            </a:r>
            <a:r>
              <a:rPr lang="en-US" sz="2000" dirty="0"/>
              <a:t>: </a:t>
            </a:r>
            <a:r>
              <a:rPr lang="en-US" sz="2000" dirty="0" err="1"/>
              <a:t>En</a:t>
            </a:r>
            <a:r>
              <a:rPr lang="en-US" sz="2000" dirty="0"/>
              <a:t> </a:t>
            </a:r>
            <a:r>
              <a:rPr lang="en-US" sz="2000" dirty="0" err="1"/>
              <a:t>kritikten</a:t>
            </a:r>
            <a:r>
              <a:rPr lang="en-US" sz="2000" dirty="0"/>
              <a:t> </a:t>
            </a:r>
            <a:r>
              <a:rPr lang="en-US" sz="2000" dirty="0" err="1"/>
              <a:t>en</a:t>
            </a:r>
            <a:r>
              <a:rPr lang="en-US" sz="2000" dirty="0"/>
              <a:t> </a:t>
            </a:r>
            <a:r>
              <a:rPr lang="en-US" sz="2000" dirty="0" err="1"/>
              <a:t>düşüğe</a:t>
            </a:r>
            <a:r>
              <a:rPr lang="en-US" sz="2000" dirty="0"/>
              <a:t> </a:t>
            </a:r>
            <a:r>
              <a:rPr lang="en-US" sz="2000" dirty="0" err="1"/>
              <a:t>doğru</a:t>
            </a:r>
            <a:r>
              <a:rPr lang="en-US" sz="2000" dirty="0"/>
              <a:t>, </a:t>
            </a:r>
            <a:r>
              <a:rPr lang="en-US" sz="2000" dirty="0" err="1"/>
              <a:t>detaylı</a:t>
            </a:r>
            <a:r>
              <a:rPr lang="en-US" sz="2000" dirty="0"/>
              <a:t> </a:t>
            </a:r>
            <a:r>
              <a:rPr lang="en-US" sz="2000" dirty="0" err="1"/>
              <a:t>teknik</a:t>
            </a:r>
            <a:r>
              <a:rPr lang="en-US" sz="2000" dirty="0"/>
              <a:t> </a:t>
            </a:r>
            <a:r>
              <a:rPr lang="en-US" sz="2000" dirty="0" err="1"/>
              <a:t>anlatım</a:t>
            </a:r>
            <a:r>
              <a:rPr lang="en-US" sz="2000" dirty="0"/>
              <a:t>, </a:t>
            </a:r>
            <a:r>
              <a:rPr lang="en-US" sz="2000" dirty="0" err="1"/>
              <a:t>çözümler</a:t>
            </a:r>
            <a:r>
              <a:rPr lang="en-US" sz="2000" dirty="0"/>
              <a:t>.</a:t>
            </a:r>
          </a:p>
          <a:p>
            <a:r>
              <a:rPr lang="en-US" sz="2000" dirty="0" err="1"/>
              <a:t>Sonuçlar</a:t>
            </a:r>
            <a:r>
              <a:rPr lang="en-US" sz="2000" dirty="0"/>
              <a:t>: </a:t>
            </a:r>
            <a:r>
              <a:rPr lang="en-US" sz="2000" dirty="0" err="1"/>
              <a:t>Özet</a:t>
            </a:r>
            <a:r>
              <a:rPr lang="en-US" sz="2000" dirty="0"/>
              <a:t> </a:t>
            </a:r>
            <a:r>
              <a:rPr lang="en-US" sz="2000" dirty="0" err="1"/>
              <a:t>ve</a:t>
            </a:r>
            <a:r>
              <a:rPr lang="en-US" sz="2000" dirty="0"/>
              <a:t> </a:t>
            </a:r>
            <a:r>
              <a:rPr lang="en-US" sz="2000" dirty="0" err="1"/>
              <a:t>yönetici</a:t>
            </a:r>
            <a:r>
              <a:rPr lang="en-US" sz="2000" dirty="0"/>
              <a:t> </a:t>
            </a:r>
            <a:r>
              <a:rPr lang="en-US" sz="2000" dirty="0" err="1"/>
              <a:t>özeti</a:t>
            </a:r>
            <a:r>
              <a:rPr lang="en-US" sz="2000" dirty="0"/>
              <a:t> </a:t>
            </a:r>
            <a:r>
              <a:rPr lang="en-US" sz="2000" dirty="0" err="1"/>
              <a:t>ile</a:t>
            </a:r>
            <a:r>
              <a:rPr lang="en-US" sz="2000" dirty="0"/>
              <a:t> </a:t>
            </a:r>
            <a:r>
              <a:rPr lang="en-US" sz="2000" dirty="0" err="1"/>
              <a:t>uyumlu</a:t>
            </a:r>
            <a:r>
              <a:rPr lang="en-US" sz="2000" dirty="0"/>
              <a:t> </a:t>
            </a:r>
            <a:r>
              <a:rPr lang="en-US" sz="2000" dirty="0" err="1"/>
              <a:t>sonuçlar</a:t>
            </a:r>
            <a:r>
              <a:rPr lang="en-US" sz="2000" dirty="0"/>
              <a:t>.</a:t>
            </a:r>
          </a:p>
        </p:txBody>
      </p:sp>
      <p:sp>
        <p:nvSpPr>
          <p:cNvPr id="4" name="Slide Number Placeholder 3">
            <a:extLst>
              <a:ext uri="{FF2B5EF4-FFF2-40B4-BE49-F238E27FC236}">
                <a16:creationId xmlns:a16="http://schemas.microsoft.com/office/drawing/2014/main" id="{F7636339-D474-CD4B-B3D8-989B96A6D4F0}"/>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96079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271FD-EDC0-EA4F-B8F2-7FBD452E1D81}"/>
              </a:ext>
            </a:extLst>
          </p:cNvPr>
          <p:cNvSpPr>
            <a:spLocks noGrp="1"/>
          </p:cNvSpPr>
          <p:nvPr>
            <p:ph type="title"/>
          </p:nvPr>
        </p:nvSpPr>
        <p:spPr>
          <a:xfrm>
            <a:off x="4159225" y="609600"/>
            <a:ext cx="5114776" cy="1320800"/>
          </a:xfrm>
        </p:spPr>
        <p:txBody>
          <a:bodyPr>
            <a:normAutofit/>
          </a:bodyPr>
          <a:lstStyle/>
          <a:p>
            <a:r>
              <a:rPr lang="en-TR"/>
              <a:t>Keşif/Bilgi Toplama</a:t>
            </a:r>
          </a:p>
        </p:txBody>
      </p:sp>
      <p:pic>
        <p:nvPicPr>
          <p:cNvPr id="5" name="Picture 4">
            <a:extLst>
              <a:ext uri="{FF2B5EF4-FFF2-40B4-BE49-F238E27FC236}">
                <a16:creationId xmlns:a16="http://schemas.microsoft.com/office/drawing/2014/main" id="{22370C89-A0F7-D740-99D3-7F07310C4ED5}"/>
              </a:ext>
            </a:extLst>
          </p:cNvPr>
          <p:cNvPicPr>
            <a:picLocks noChangeAspect="1"/>
          </p:cNvPicPr>
          <p:nvPr/>
        </p:nvPicPr>
        <p:blipFill rotWithShape="1">
          <a:blip r:embed="rId3">
            <a:alphaModFix/>
          </a:blip>
          <a:srcRect l="32151" r="32804" b="1"/>
          <a:stretch/>
        </p:blipFill>
        <p:spPr>
          <a:xfrm>
            <a:off x="593649" y="10"/>
            <a:ext cx="3433363" cy="1714490"/>
          </a:xfrm>
          <a:custGeom>
            <a:avLst/>
            <a:gdLst/>
            <a:ahLst/>
            <a:cxnLst/>
            <a:rect l="l" t="t" r="r" b="b"/>
            <a:pathLst>
              <a:path w="3433363" h="1714500">
                <a:moveTo>
                  <a:pt x="254958" y="0"/>
                </a:moveTo>
                <a:lnTo>
                  <a:pt x="3433363" y="0"/>
                </a:lnTo>
                <a:lnTo>
                  <a:pt x="3386734" y="312174"/>
                </a:lnTo>
                <a:lnTo>
                  <a:pt x="3386620" y="312174"/>
                </a:lnTo>
                <a:lnTo>
                  <a:pt x="3177155" y="1714500"/>
                </a:lnTo>
                <a:lnTo>
                  <a:pt x="0" y="1714500"/>
                </a:lnTo>
                <a:close/>
              </a:path>
            </a:pathLst>
          </a:custGeom>
        </p:spPr>
      </p:pic>
      <p:pic>
        <p:nvPicPr>
          <p:cNvPr id="1026" name="Picture 2">
            <a:extLst>
              <a:ext uri="{FF2B5EF4-FFF2-40B4-BE49-F238E27FC236}">
                <a16:creationId xmlns:a16="http://schemas.microsoft.com/office/drawing/2014/main" id="{1D4320B9-F32F-1D4C-9B07-8C3FE93B1EF7}"/>
              </a:ext>
            </a:extLst>
          </p:cNvPr>
          <p:cNvPicPr>
            <a:picLocks noChangeAspect="1" noChangeArrowheads="1"/>
          </p:cNvPicPr>
          <p:nvPr/>
        </p:nvPicPr>
        <p:blipFill rotWithShape="1">
          <a:blip r:embed="rId4">
            <a:alphaModFix/>
            <a:extLst>
              <a:ext uri="{28A0092B-C50C-407E-A947-70E740481C1C}">
                <a14:useLocalDpi xmlns:a14="http://schemas.microsoft.com/office/drawing/2010/main" val="0"/>
              </a:ext>
            </a:extLst>
          </a:blip>
          <a:srcRect l="3913" r="3" b="3"/>
          <a:stretch/>
        </p:blipFill>
        <p:spPr bwMode="auto">
          <a:xfrm>
            <a:off x="338691" y="1714500"/>
            <a:ext cx="3432113" cy="1714500"/>
          </a:xfrm>
          <a:custGeom>
            <a:avLst/>
            <a:gdLst/>
            <a:ahLst/>
            <a:cxnLst/>
            <a:rect l="l" t="t" r="r" b="b"/>
            <a:pathLst>
              <a:path w="3432113" h="1714500">
                <a:moveTo>
                  <a:pt x="254958" y="0"/>
                </a:moveTo>
                <a:lnTo>
                  <a:pt x="3432113" y="0"/>
                </a:lnTo>
                <a:lnTo>
                  <a:pt x="3176018" y="1714500"/>
                </a:lnTo>
                <a:lnTo>
                  <a:pt x="0" y="1714500"/>
                </a:lnTo>
                <a:close/>
              </a:path>
            </a:pathLst>
          </a:cu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D437BF80-DBBF-974F-B6E7-53DEA6657DDE}"/>
              </a:ext>
            </a:extLst>
          </p:cNvPr>
          <p:cNvPicPr>
            <a:picLocks noChangeAspect="1" noChangeArrowheads="1"/>
          </p:cNvPicPr>
          <p:nvPr/>
        </p:nvPicPr>
        <p:blipFill rotWithShape="1">
          <a:blip r:embed="rId5">
            <a:alphaModFix/>
            <a:extLst>
              <a:ext uri="{28A0092B-C50C-407E-A947-70E740481C1C}">
                <a14:useLocalDpi xmlns:a14="http://schemas.microsoft.com/office/drawing/2010/main" val="0"/>
              </a:ext>
            </a:extLst>
          </a:blip>
          <a:srcRect l="12208" r="26755" b="-2"/>
          <a:stretch/>
        </p:blipFill>
        <p:spPr bwMode="auto">
          <a:xfrm>
            <a:off x="83733" y="3429000"/>
            <a:ext cx="3430976" cy="1714500"/>
          </a:xfrm>
          <a:custGeom>
            <a:avLst/>
            <a:gdLst/>
            <a:ahLst/>
            <a:cxnLst/>
            <a:rect l="l" t="t" r="r" b="b"/>
            <a:pathLst>
              <a:path w="3430976" h="1714500">
                <a:moveTo>
                  <a:pt x="254958" y="0"/>
                </a:moveTo>
                <a:lnTo>
                  <a:pt x="3430976" y="0"/>
                </a:lnTo>
                <a:lnTo>
                  <a:pt x="3174882" y="1714500"/>
                </a:lnTo>
                <a:lnTo>
                  <a:pt x="0" y="1714500"/>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89B8DFF-F92E-8140-B108-6330FDF6D350}"/>
              </a:ext>
            </a:extLst>
          </p:cNvPr>
          <p:cNvPicPr>
            <a:picLocks noChangeAspect="1"/>
          </p:cNvPicPr>
          <p:nvPr/>
        </p:nvPicPr>
        <p:blipFill rotWithShape="1">
          <a:blip r:embed="rId6">
            <a:alphaModFix/>
          </a:blip>
          <a:srcRect t="4395" r="1" b="11669"/>
          <a:stretch/>
        </p:blipFill>
        <p:spPr>
          <a:xfrm>
            <a:off x="-10633" y="5127992"/>
            <a:ext cx="3271564" cy="1730008"/>
          </a:xfrm>
          <a:custGeom>
            <a:avLst/>
            <a:gdLst/>
            <a:ahLst/>
            <a:cxnLst/>
            <a:rect l="l" t="t" r="r" b="b"/>
            <a:pathLst>
              <a:path w="3271564" h="1730008">
                <a:moveTo>
                  <a:pt x="96673" y="0"/>
                </a:moveTo>
                <a:lnTo>
                  <a:pt x="3271564" y="0"/>
                </a:lnTo>
                <a:lnTo>
                  <a:pt x="3013153" y="1730008"/>
                </a:lnTo>
                <a:lnTo>
                  <a:pt x="0" y="1730008"/>
                </a:lnTo>
                <a:lnTo>
                  <a:pt x="0" y="650088"/>
                </a:lnTo>
                <a:close/>
              </a:path>
            </a:pathLst>
          </a:custGeom>
        </p:spPr>
      </p:pic>
      <p:sp>
        <p:nvSpPr>
          <p:cNvPr id="192" name="Isosceles Triangle 30">
            <a:extLst>
              <a:ext uri="{FF2B5EF4-FFF2-40B4-BE49-F238E27FC236}">
                <a16:creationId xmlns:a16="http://schemas.microsoft.com/office/drawing/2014/main" id="{9151A0F5-13D3-4554-835F-A7034869A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634"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3" name="Straight Connector 192">
            <a:extLst>
              <a:ext uri="{FF2B5EF4-FFF2-40B4-BE49-F238E27FC236}">
                <a16:creationId xmlns:a16="http://schemas.microsoft.com/office/drawing/2014/main" id="{7AD810A1-5C23-43DA-9095-AAFC01CEE6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8712" y="1714500"/>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12F4D3F3-0806-458E-B9E1-EC428A80B8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088" y="3421959"/>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0E7A95E-82DA-479D-B765-A001BC3BB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950" y="5127992"/>
            <a:ext cx="3206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6" name="Isosceles Triangle 30">
            <a:extLst>
              <a:ext uri="{FF2B5EF4-FFF2-40B4-BE49-F238E27FC236}">
                <a16:creationId xmlns:a16="http://schemas.microsoft.com/office/drawing/2014/main" id="{CDC9448A-4D53-4CF7-B513-1A1C0B535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306"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2797AC4-7054-4149-97CE-7CB2C57F733B}"/>
              </a:ext>
            </a:extLst>
          </p:cNvPr>
          <p:cNvSpPr>
            <a:spLocks noGrp="1"/>
          </p:cNvSpPr>
          <p:nvPr>
            <p:ph idx="1"/>
          </p:nvPr>
        </p:nvSpPr>
        <p:spPr>
          <a:xfrm>
            <a:off x="4159225" y="2160589"/>
            <a:ext cx="5114776" cy="3880773"/>
          </a:xfrm>
        </p:spPr>
        <p:txBody>
          <a:bodyPr>
            <a:normAutofit/>
          </a:bodyPr>
          <a:lstStyle/>
          <a:p>
            <a:r>
              <a:rPr lang="en-TR" dirty="0"/>
              <a:t>Envanter:</a:t>
            </a:r>
          </a:p>
          <a:p>
            <a:pPr lvl="1"/>
            <a:r>
              <a:rPr lang="en-TR" dirty="0"/>
              <a:t>Excel</a:t>
            </a:r>
          </a:p>
          <a:p>
            <a:pPr lvl="1"/>
            <a:r>
              <a:rPr lang="en-TR" dirty="0"/>
              <a:t>MagicTree</a:t>
            </a:r>
          </a:p>
          <a:p>
            <a:pPr lvl="1"/>
            <a:r>
              <a:rPr lang="en-TR" dirty="0"/>
              <a:t>MediaWiki</a:t>
            </a:r>
          </a:p>
          <a:p>
            <a:pPr lvl="1"/>
            <a:r>
              <a:rPr lang="en-TR" dirty="0"/>
              <a:t>Dradis Server</a:t>
            </a:r>
          </a:p>
          <a:p>
            <a:pPr lvl="1"/>
            <a:r>
              <a:rPr lang="en-TR" dirty="0"/>
              <a:t>Metasploit DB</a:t>
            </a:r>
          </a:p>
          <a:p>
            <a:pPr lvl="1"/>
            <a:r>
              <a:rPr lang="en-TR" dirty="0"/>
              <a:t>…..</a:t>
            </a:r>
          </a:p>
          <a:p>
            <a:endParaRPr lang="en-TR" dirty="0"/>
          </a:p>
        </p:txBody>
      </p:sp>
      <p:sp>
        <p:nvSpPr>
          <p:cNvPr id="4" name="Slide Number Placeholder 3">
            <a:extLst>
              <a:ext uri="{FF2B5EF4-FFF2-40B4-BE49-F238E27FC236}">
                <a16:creationId xmlns:a16="http://schemas.microsoft.com/office/drawing/2014/main" id="{FA7E5A1C-853F-4E43-BD74-6CE19BA7A217}"/>
              </a:ext>
            </a:extLst>
          </p:cNvPr>
          <p:cNvSpPr>
            <a:spLocks noGrp="1"/>
          </p:cNvSpPr>
          <p:nvPr>
            <p:ph type="sldNum" sz="quarter" idx="12"/>
          </p:nvPr>
        </p:nvSpPr>
        <p:spPr>
          <a:xfrm>
            <a:off x="8590663" y="6041362"/>
            <a:ext cx="683339" cy="365125"/>
          </a:xfrm>
        </p:spPr>
        <p:txBody>
          <a:bodyPr>
            <a:normAutofit/>
          </a:bodyPr>
          <a:lstStyle/>
          <a:p>
            <a:pPr>
              <a:spcAft>
                <a:spcPts val="600"/>
              </a:spcAft>
            </a:pPr>
            <a:fld id="{D57F1E4F-1CFF-5643-939E-217C01CDF565}" type="slidenum">
              <a:rPr lang="en-US"/>
              <a:pPr>
                <a:spcAft>
                  <a:spcPts val="600"/>
                </a:spcAft>
              </a:pPr>
              <a:t>8</a:t>
            </a:fld>
            <a:endParaRPr lang="en-US"/>
          </a:p>
        </p:txBody>
      </p:sp>
    </p:spTree>
    <p:extLst>
      <p:ext uri="{BB962C8B-B14F-4D97-AF65-F5344CB8AC3E}">
        <p14:creationId xmlns:p14="http://schemas.microsoft.com/office/powerpoint/2010/main" val="195066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020AF9F-236F-FA45-B1E0-C05DDA8E5826}"/>
              </a:ext>
            </a:extLst>
          </p:cNvPr>
          <p:cNvSpPr>
            <a:spLocks noGrp="1"/>
          </p:cNvSpPr>
          <p:nvPr>
            <p:ph type="title"/>
          </p:nvPr>
        </p:nvSpPr>
        <p:spPr>
          <a:xfrm>
            <a:off x="673754" y="643467"/>
            <a:ext cx="4203045" cy="1375608"/>
          </a:xfrm>
        </p:spPr>
        <p:txBody>
          <a:bodyPr anchor="ctr">
            <a:normAutofit/>
          </a:bodyPr>
          <a:lstStyle/>
          <a:p>
            <a:r>
              <a:rPr lang="en-TR">
                <a:solidFill>
                  <a:schemeClr val="bg1"/>
                </a:solidFill>
              </a:rPr>
              <a:t>Keşif/Bilgi Toplama</a:t>
            </a:r>
          </a:p>
        </p:txBody>
      </p:sp>
      <p:sp>
        <p:nvSpPr>
          <p:cNvPr id="3" name="Content Placeholder 2">
            <a:extLst>
              <a:ext uri="{FF2B5EF4-FFF2-40B4-BE49-F238E27FC236}">
                <a16:creationId xmlns:a16="http://schemas.microsoft.com/office/drawing/2014/main" id="{22C1D89B-D210-084C-ACB9-CCAA1EFC3619}"/>
              </a:ext>
            </a:extLst>
          </p:cNvPr>
          <p:cNvSpPr>
            <a:spLocks noGrp="1"/>
          </p:cNvSpPr>
          <p:nvPr>
            <p:ph idx="1"/>
          </p:nvPr>
        </p:nvSpPr>
        <p:spPr>
          <a:xfrm>
            <a:off x="673754" y="2160590"/>
            <a:ext cx="3973943" cy="3440110"/>
          </a:xfrm>
        </p:spPr>
        <p:txBody>
          <a:bodyPr>
            <a:normAutofit/>
          </a:bodyPr>
          <a:lstStyle/>
          <a:p>
            <a:r>
              <a:rPr lang="en-TR" dirty="0">
                <a:solidFill>
                  <a:schemeClr val="bg1"/>
                </a:solidFill>
              </a:rPr>
              <a:t>Hedef kurum hakkında açık kaynaklardan bilgi edinilmesi</a:t>
            </a:r>
          </a:p>
          <a:p>
            <a:r>
              <a:rPr lang="en-TR" dirty="0">
                <a:solidFill>
                  <a:schemeClr val="bg1"/>
                </a:solidFill>
              </a:rPr>
              <a:t>Kurum içi erişim var ise kurum web sayfalarından bilgi edinilmesi</a:t>
            </a:r>
          </a:p>
          <a:p>
            <a:r>
              <a:rPr lang="en-TR" dirty="0">
                <a:solidFill>
                  <a:schemeClr val="bg1"/>
                </a:solidFill>
              </a:rPr>
              <a:t>Hedef kurum teknik altyapısı</a:t>
            </a:r>
          </a:p>
          <a:p>
            <a:r>
              <a:rPr lang="en-TR" dirty="0">
                <a:solidFill>
                  <a:schemeClr val="bg1"/>
                </a:solidFill>
              </a:rPr>
              <a:t>Kurumsal kültürü, jargonu, ürünleri</a:t>
            </a:r>
          </a:p>
          <a:p>
            <a:r>
              <a:rPr lang="en-TR" dirty="0">
                <a:solidFill>
                  <a:schemeClr val="bg1"/>
                </a:solidFill>
              </a:rPr>
              <a:t>Kurumun öne çıkan özellikleri</a:t>
            </a:r>
          </a:p>
        </p:txBody>
      </p:sp>
      <p:pic>
        <p:nvPicPr>
          <p:cNvPr id="5" name="Picture 4">
            <a:extLst>
              <a:ext uri="{FF2B5EF4-FFF2-40B4-BE49-F238E27FC236}">
                <a16:creationId xmlns:a16="http://schemas.microsoft.com/office/drawing/2014/main" id="{9A10FE36-EC94-F248-A1BB-9D716EBE13EF}"/>
              </a:ext>
            </a:extLst>
          </p:cNvPr>
          <p:cNvPicPr>
            <a:picLocks noChangeAspect="1"/>
          </p:cNvPicPr>
          <p:nvPr/>
        </p:nvPicPr>
        <p:blipFill>
          <a:blip r:embed="rId3"/>
          <a:stretch>
            <a:fillRect/>
          </a:stretch>
        </p:blipFill>
        <p:spPr>
          <a:xfrm>
            <a:off x="6096001" y="1442495"/>
            <a:ext cx="5143500" cy="3960495"/>
          </a:xfrm>
          <a:prstGeom prst="rect">
            <a:avLst/>
          </a:prstGeom>
        </p:spPr>
      </p:pic>
      <p:sp>
        <p:nvSpPr>
          <p:cNvPr id="4" name="Slide Number Placeholder 3">
            <a:extLst>
              <a:ext uri="{FF2B5EF4-FFF2-40B4-BE49-F238E27FC236}">
                <a16:creationId xmlns:a16="http://schemas.microsoft.com/office/drawing/2014/main" id="{D4B81B80-F5D6-EA4E-BADC-0695CD9BB5D3}"/>
              </a:ext>
            </a:extLst>
          </p:cNvPr>
          <p:cNvSpPr>
            <a:spLocks noGrp="1"/>
          </p:cNvSpPr>
          <p:nvPr>
            <p:ph type="sldNum" sz="quarter" idx="12"/>
          </p:nvPr>
        </p:nvSpPr>
        <p:spPr>
          <a:xfrm>
            <a:off x="10556161" y="6182876"/>
            <a:ext cx="683339" cy="365125"/>
          </a:xfrm>
        </p:spPr>
        <p:txBody>
          <a:bodyPr>
            <a:normAutofit/>
          </a:bodyPr>
          <a:lstStyle/>
          <a:p>
            <a:pPr>
              <a:spcAft>
                <a:spcPts val="600"/>
              </a:spcAft>
            </a:pPr>
            <a:fld id="{D57F1E4F-1CFF-5643-939E-217C01CDF565}" type="slidenum">
              <a:rPr lang="en-US">
                <a:solidFill>
                  <a:schemeClr val="tx1">
                    <a:lumMod val="65000"/>
                    <a:lumOff val="35000"/>
                  </a:schemeClr>
                </a:solidFill>
              </a:rPr>
              <a:pPr>
                <a:spcAft>
                  <a:spcPts val="600"/>
                </a:spcAft>
              </a:pPr>
              <a:t>9</a:t>
            </a:fld>
            <a:endParaRPr lang="en-US">
              <a:solidFill>
                <a:schemeClr val="tx1">
                  <a:lumMod val="65000"/>
                  <a:lumOff val="35000"/>
                </a:schemeClr>
              </a:solidFill>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25926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6240</TotalTime>
  <Words>1523</Words>
  <Application>Microsoft Macintosh PowerPoint</Application>
  <PresentationFormat>Widescreen</PresentationFormat>
  <Paragraphs>238</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Wingdings 3</vt:lpstr>
      <vt:lpstr>Facet</vt:lpstr>
      <vt:lpstr>Açıklık Tarama ve Sızma Testi </vt:lpstr>
      <vt:lpstr>Sızma Testi Süreci</vt:lpstr>
      <vt:lpstr>Gizlilik Sözleşmesi (NDA)</vt:lpstr>
      <vt:lpstr>Angajman Kuralları</vt:lpstr>
      <vt:lpstr>Test kapsamının belirlenmesi</vt:lpstr>
      <vt:lpstr>Resmi izin belgesi (Jail Free Card)</vt:lpstr>
      <vt:lpstr>Rapor Formatı</vt:lpstr>
      <vt:lpstr>Keşif/Bilgi Toplama</vt:lpstr>
      <vt:lpstr>Keşif/Bilgi Toplama</vt:lpstr>
      <vt:lpstr>Keşif/Bilgi Toplama</vt:lpstr>
      <vt:lpstr>Metadata Yönünden Zengin Dokümanlar:</vt:lpstr>
      <vt:lpstr>Metadata</vt:lpstr>
      <vt:lpstr>whois</vt:lpstr>
      <vt:lpstr>Çalışanlar</vt:lpstr>
      <vt:lpstr>Arama motorları</vt:lpstr>
      <vt:lpstr>Linux-101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Açıklık Tarama ve Sızma Testi </dc:title>
  <dc:creator>deniz demirci</dc:creator>
  <cp:lastModifiedBy>deniz demirci</cp:lastModifiedBy>
  <cp:revision>7</cp:revision>
  <dcterms:created xsi:type="dcterms:W3CDTF">2020-12-26T15:42:56Z</dcterms:created>
  <dcterms:modified xsi:type="dcterms:W3CDTF">2021-01-02T18:17:31Z</dcterms:modified>
</cp:coreProperties>
</file>