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7" r:id="rId1"/>
  </p:sldMasterIdLst>
  <p:notesMasterIdLst>
    <p:notesMasterId r:id="rId8"/>
  </p:notesMasterIdLst>
  <p:sldIdLst>
    <p:sldId id="256" r:id="rId2"/>
    <p:sldId id="279" r:id="rId3"/>
    <p:sldId id="290" r:id="rId4"/>
    <p:sldId id="292" r:id="rId5"/>
    <p:sldId id="291" r:id="rId6"/>
    <p:sldId id="29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z demirci" initials="dd" lastIdx="6" clrIdx="0">
    <p:extLst>
      <p:ext uri="{19B8F6BF-5375-455C-9EA6-DF929625EA0E}">
        <p15:presenceInfo xmlns:p15="http://schemas.microsoft.com/office/powerpoint/2012/main" userId="S::deniz.demirci@metu.edu.tr::4c927ca8-d2c3-4453-ad7b-a399b36f87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1"/>
    <p:restoredTop sz="65850"/>
  </p:normalViewPr>
  <p:slideViewPr>
    <p:cSldViewPr snapToGrid="0" snapToObjects="1">
      <p:cViewPr varScale="1">
        <p:scale>
          <a:sx n="82" d="100"/>
          <a:sy n="82" d="100"/>
        </p:scale>
        <p:origin x="2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F0E68-01B0-FE45-964E-2C5D1B33739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5F242-D97D-1846-BA45-634E66E736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02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main(int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char *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[]) {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*welcome=" _ | _ \\ | \n\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\\ | __ \\ _` | __ \\ | | __ \\ _` | __ \\ _ \\ __| \n\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| | | | ( | | | | | | | ( | | | __/ | \n\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.__/ _|_| _|\\__, | .__/ \\___/ _| _|\\__, |_)_| _|\\___|\\__| \n\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_| |___/ _| |___/ \n";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puts(welcome);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is_correct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2)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is_correct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check_password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}else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puts("Please enter password\n");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tmp_pass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[100]; 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("%s", &amp;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tmp_pass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is_correct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check_password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tmp_pass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is_correct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puts("Authorization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puts("Try Again\n");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check_password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 *password){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correct = 0;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password_buffer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[100];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strcpy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password_buffer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password);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strcmp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password_buffer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"pa$$wort") == 0)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 = 1;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correct;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–g –z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–no-pie –m32 o server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server.c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slideplayer.com</a:t>
            </a:r>
            <a:r>
              <a:rPr lang="en-US" dirty="0"/>
              <a:t>/slide/4614722/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samsclass.info</a:t>
            </a:r>
            <a:r>
              <a:rPr lang="en-US" dirty="0"/>
              <a:t>/127/127_S20.shtml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5F242-D97D-1846-BA45-634E66E7363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38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5F242-D97D-1846-BA45-634E66E7363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9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jdebp.info</a:t>
            </a:r>
            <a:r>
              <a:rPr lang="en-US" dirty="0"/>
              <a:t>/FGA/function-</a:t>
            </a:r>
            <a:r>
              <a:rPr lang="en-US" dirty="0" err="1"/>
              <a:t>perilogues.html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cs.nyu.edu</a:t>
            </a:r>
            <a:r>
              <a:rPr lang="en-US" dirty="0"/>
              <a:t>/courses/fall04/V22.0201-003/ia32_chap_2.pdf</a:t>
            </a:r>
          </a:p>
          <a:p>
            <a:r>
              <a:rPr lang="en-US" dirty="0"/>
              <a:t>https://</a:t>
            </a:r>
            <a:r>
              <a:rPr lang="en-US" dirty="0" err="1"/>
              <a:t>cs.nyu.edu</a:t>
            </a:r>
            <a:r>
              <a:rPr lang="en-US" dirty="0"/>
              <a:t>/courses/fall04/V22.0201-003/ia32_chap_03.pdf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5F242-D97D-1846-BA45-634E66E7363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73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leave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instruction reverses the actions of an </a:t>
            </a:r>
            <a:r>
              <a:rPr lang="en-US" dirty="0"/>
              <a:t>enter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instruction. </a:t>
            </a:r>
            <a:r>
              <a:rPr lang="en-US" dirty="0"/>
              <a:t>leave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copies the frame pointer to the stack point and releases the stack space formerly used by a procedure for its local variables. </a:t>
            </a:r>
            <a:r>
              <a:rPr lang="en-US" dirty="0"/>
              <a:t>leave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pops the old frame pointer into (E)BP, thus restoring the caller's frame. A subsequent </a:t>
            </a:r>
            <a:r>
              <a:rPr lang="en-US" dirty="0"/>
              <a:t>ret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instruction removes any arguments pushed onto the stack of the exiting procedure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/cd/E19455-01/806-3773/instructionset-70/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Calling-conventions callee and caller responsibility 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5F242-D97D-1846-BA45-634E66E7363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3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5F242-D97D-1846-BA45-634E66E7363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80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8585-9443-114B-9DA8-7531033F8A31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3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756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9315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365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77954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985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6072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61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192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8BD-B961-004E-8FA0-C5AA5543632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006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3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330-DF8C-DE44-94B8-CE9EE82E3D22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60A9-84CC-1144-8086-7140D9EC7187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179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6263-DC82-1F4C-9CCA-B52F21107343}" type="datetime1">
              <a:rPr lang="tr-TR" smtClean="0"/>
              <a:t>11.02.2021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DD22-A675-0A43-BFAA-1734E7055380}" type="datetime1">
              <a:rPr lang="tr-TR" smtClean="0"/>
              <a:t>11.02.2021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39A2-36B5-EF4C-9B61-0EB0306C1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pPr algn="r"/>
            <a:r>
              <a:rPr lang="tr-TR" sz="5400" dirty="0"/>
              <a:t>Açıklık Tarama ve Sızma Testi</a:t>
            </a:r>
            <a:r>
              <a:rPr lang="en-TR" sz="5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4DAA1-01F8-644B-809F-0D5EDB529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2950028" cy="5222117"/>
          </a:xfrm>
        </p:spPr>
        <p:txBody>
          <a:bodyPr anchor="ctr">
            <a:normAutofit/>
          </a:bodyPr>
          <a:lstStyle/>
          <a:p>
            <a:r>
              <a:rPr lang="en-TR" dirty="0"/>
              <a:t>MSÜ-2020</a:t>
            </a:r>
          </a:p>
          <a:p>
            <a:r>
              <a:rPr lang="en-TR" dirty="0"/>
              <a:t>Deniz DEMİRCİ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8EA19-7565-824A-B688-DA3D63DB2F40}"/>
              </a:ext>
            </a:extLst>
          </p:cNvPr>
          <p:cNvSpPr txBox="1"/>
          <p:nvPr/>
        </p:nvSpPr>
        <p:spPr>
          <a:xfrm>
            <a:off x="3091070" y="5784574"/>
            <a:ext cx="730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Zafiyetlerin Sömürülmesi – Tersine Mühendislik ve </a:t>
            </a:r>
            <a:r>
              <a:rPr lang="tr-TR" dirty="0" err="1"/>
              <a:t>Exploit</a:t>
            </a:r>
            <a:r>
              <a:rPr lang="tr-TR" dirty="0"/>
              <a:t> Geliştirme</a:t>
            </a:r>
            <a:r>
              <a:rPr lang="en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5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8F6F-1DF1-4945-86C9-EEFEFDEF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Bufferoverflow</a:t>
            </a:r>
            <a:r>
              <a:rPr lang="tr-TR" dirty="0"/>
              <a:t> </a:t>
            </a:r>
            <a:r>
              <a:rPr lang="tr-TR" dirty="0" err="1"/>
              <a:t>Exploit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B141D-CF42-C94B-881B-804305787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89150" y="2682875"/>
            <a:ext cx="6248400" cy="1993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5DB70-F14D-E343-AA92-174778BF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8F6F-1DF1-4945-86C9-EEFEFDEF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tr-TR" dirty="0" err="1"/>
              <a:t>Debugger</a:t>
            </a:r>
            <a:endParaRPr lang="tr-TR" dirty="0"/>
          </a:p>
        </p:txBody>
      </p:sp>
      <p:pic>
        <p:nvPicPr>
          <p:cNvPr id="1026" name="Picture 2" descr="Image result for gdb">
            <a:extLst>
              <a:ext uri="{FF2B5EF4-FFF2-40B4-BE49-F238E27FC236}">
                <a16:creationId xmlns:a16="http://schemas.microsoft.com/office/drawing/2014/main" id="{44751C80-4AA2-EE4F-B978-AD4FED75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002" y="1930400"/>
            <a:ext cx="3864011" cy="1498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FE87-CC49-F544-BED9-10211C02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/>
              <a:t>GDB:</a:t>
            </a:r>
          </a:p>
          <a:p>
            <a:r>
              <a:rPr lang="en-US" dirty="0" err="1"/>
              <a:t>gdb-peda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5DB70-F14D-E343-AA92-174778BF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30" name="Picture 6" descr="Image result for peda gdb">
            <a:extLst>
              <a:ext uri="{FF2B5EF4-FFF2-40B4-BE49-F238E27FC236}">
                <a16:creationId xmlns:a16="http://schemas.microsoft.com/office/drawing/2014/main" id="{B3EE8ABC-7B07-844F-BAE4-E0EA21A7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02" y="3429000"/>
            <a:ext cx="7936005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57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F079-7329-4046-B5D8-D8F9C21F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CA3E-0B16-9747-AFAC-56F690B3D3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err="1"/>
              <a:t>ebp</a:t>
            </a:r>
            <a:r>
              <a:rPr lang="en-US" dirty="0"/>
              <a:t> </a:t>
            </a:r>
          </a:p>
          <a:p>
            <a:r>
              <a:rPr lang="en-US" dirty="0"/>
              <a:t>mov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 </a:t>
            </a:r>
          </a:p>
          <a:p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N</a:t>
            </a:r>
            <a:endParaRPr lang="en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3650-C808-2A45-B973-79B78548FB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TR" dirty="0"/>
              <a:t>Frame Pointer (EBP) adresini stack’e koyar, daha sonra kullanılabilsin</a:t>
            </a:r>
          </a:p>
          <a:p>
            <a:r>
              <a:rPr lang="en-US" dirty="0"/>
              <a:t>E</a:t>
            </a:r>
            <a:r>
              <a:rPr lang="en-TR" dirty="0"/>
              <a:t>SP (stack pointer) adresini EBP’ye koyar, böylece Frame Pointer stack’in en tepesini gösterir</a:t>
            </a:r>
          </a:p>
          <a:p>
            <a:r>
              <a:rPr lang="en-TR" dirty="0"/>
              <a:t>ESP adresini, yerel değişkenlerin sığacağı kadar aşağı çeker (örnekte N kadar)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C932A-7AE2-B740-BAE1-631A6888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007C-14C1-224C-AD7D-CF481E7D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7B17-7094-4343-A42E-F8ABEA8065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mov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</a:t>
            </a:r>
          </a:p>
          <a:p>
            <a:r>
              <a:rPr lang="en-US" dirty="0"/>
              <a:t>pop </a:t>
            </a:r>
            <a:r>
              <a:rPr lang="en-US" dirty="0" err="1"/>
              <a:t>ebp</a:t>
            </a:r>
            <a:r>
              <a:rPr lang="en-US" dirty="0"/>
              <a:t> </a:t>
            </a:r>
          </a:p>
          <a:p>
            <a:r>
              <a:rPr lang="en-US" dirty="0"/>
              <a:t>ret</a:t>
            </a:r>
          </a:p>
          <a:p>
            <a:r>
              <a:rPr lang="en-TR" dirty="0"/>
              <a:t>ya da </a:t>
            </a:r>
          </a:p>
          <a:p>
            <a:r>
              <a:rPr lang="en-US" dirty="0"/>
              <a:t>l</a:t>
            </a:r>
            <a:r>
              <a:rPr lang="en-TR" dirty="0"/>
              <a:t>eave</a:t>
            </a:r>
          </a:p>
          <a:p>
            <a:r>
              <a:rPr lang="en-TR" dirty="0"/>
              <a:t>ret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2B0AA-1E10-4549-888D-E513EF55EB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R" dirty="0"/>
              <a:t>rologue’da yapılan işlemleri tersine çevirir</a:t>
            </a:r>
          </a:p>
          <a:p>
            <a:r>
              <a:rPr lang="en-US" dirty="0"/>
              <a:t>E</a:t>
            </a:r>
            <a:r>
              <a:rPr lang="en-TR" dirty="0"/>
              <a:t>bp değerini esp’ye atar ki yerel değişkenler için ayrılmış olan alan serbest bırakılsın</a:t>
            </a:r>
          </a:p>
          <a:p>
            <a:r>
              <a:rPr lang="en-TR" dirty="0"/>
              <a:t>EBP değerini stack’e koyar ki prologue öncesi değere geri dönebilsin</a:t>
            </a:r>
          </a:p>
          <a:p>
            <a:r>
              <a:rPr lang="en-US" dirty="0" err="1"/>
              <a:t>Ö</a:t>
            </a:r>
            <a:r>
              <a:rPr lang="en-TR" dirty="0"/>
              <a:t>nceki frame’in EIP’sini stack’e koyar ki çağıran fonksiyona geri dönülebilsin.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193D-2FB8-1040-882D-2ED079E5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7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62FC-CC13-1246-97E0-6582BA4C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Adım Adım 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54E0-52B6-CF4A-8523-4A9225C36B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R" dirty="0"/>
              <a:t>UYGULAMA</a:t>
            </a:r>
          </a:p>
          <a:p>
            <a:r>
              <a:rPr lang="en-US" dirty="0"/>
              <a:t>s</a:t>
            </a:r>
            <a:r>
              <a:rPr lang="en-TR" dirty="0"/>
              <a:t>erver.c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0B0B-709A-274F-85ED-F85F1AE67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D676-A350-BB40-B1A4-5B2EA9F3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229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_tpl" id="{F7FEC3A2-F4AB-4F4B-A5B8-6B0E53A4BBA5}" vid="{26CB8A2D-81C8-584E-8E42-ED93F16CDC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589</Words>
  <Application>Microsoft Macintosh PowerPoint</Application>
  <PresentationFormat>Widescreen</PresentationFormat>
  <Paragraphs>89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Açıklık Tarama ve Sızma Testi </vt:lpstr>
      <vt:lpstr>Stack Bufferoverflow Exploit</vt:lpstr>
      <vt:lpstr>Debugger</vt:lpstr>
      <vt:lpstr>prologue</vt:lpstr>
      <vt:lpstr>epilogue</vt:lpstr>
      <vt:lpstr>Adım Adım Exploit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Açıklık Tarama ve Sızma Testi </dc:title>
  <dc:creator>deniz demirci</dc:creator>
  <cp:lastModifiedBy>deniz demirci</cp:lastModifiedBy>
  <cp:revision>45</cp:revision>
  <dcterms:created xsi:type="dcterms:W3CDTF">2021-01-19T09:47:50Z</dcterms:created>
  <dcterms:modified xsi:type="dcterms:W3CDTF">2021-02-11T16:14:17Z</dcterms:modified>
</cp:coreProperties>
</file>