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3" r:id="rId4"/>
    <p:sldId id="267" r:id="rId5"/>
    <p:sldId id="271" r:id="rId6"/>
    <p:sldId id="272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398287D1-10D8-4AC6-8B27-5BE33A12BC9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2146472E-C2BE-4357-ACE2-DA0097119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pyvolume.readthedocs.io/en/latest/" TargetMode="External"/><Relationship Id="rId2" Type="http://schemas.openxmlformats.org/officeDocument/2006/relationships/hyperlink" Target="https://plot.ly/python/3d-mesh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7505"/>
            <a:ext cx="9144000" cy="1104693"/>
          </a:xfrm>
        </p:spPr>
        <p:txBody>
          <a:bodyPr/>
          <a:lstStyle/>
          <a:p>
            <a:r>
              <a:rPr lang="en-US" dirty="0"/>
              <a:t>forest3D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68B11-B2C1-4C15-A5A8-1C9AC27B9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506841"/>
            <a:ext cx="6858000" cy="4119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David Diaz, Martin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Bagaram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Zhehao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Li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8E8305-A88A-4198-87C4-1A76C1331979}"/>
              </a:ext>
            </a:extLst>
          </p:cNvPr>
          <p:cNvGrpSpPr/>
          <p:nvPr/>
        </p:nvGrpSpPr>
        <p:grpSpPr>
          <a:xfrm>
            <a:off x="1816290" y="4462873"/>
            <a:ext cx="5511419" cy="1776571"/>
            <a:chOff x="172865" y="3070845"/>
            <a:chExt cx="4866275" cy="15686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5062A7-4717-4FC4-8957-4BAACB4B6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09" t="-6843" r="14208" b="88101"/>
            <a:stretch/>
          </p:blipFill>
          <p:spPr>
            <a:xfrm>
              <a:off x="172865" y="4227538"/>
              <a:ext cx="4866273" cy="4119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58500D-41FF-4BD7-9818-5DF63F581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898" b="10321"/>
            <a:stretch/>
          </p:blipFill>
          <p:spPr>
            <a:xfrm>
              <a:off x="172868" y="3070845"/>
              <a:ext cx="4866272" cy="12237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B06509-32B9-41CA-83B0-10F1A28E2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101" b="-4724"/>
            <a:stretch/>
          </p:blipFill>
          <p:spPr>
            <a:xfrm>
              <a:off x="172866" y="4200980"/>
              <a:ext cx="4866273" cy="2615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4B4158-1918-407E-B423-2DF31788CDFD}"/>
              </a:ext>
            </a:extLst>
          </p:cNvPr>
          <p:cNvGrpSpPr/>
          <p:nvPr/>
        </p:nvGrpSpPr>
        <p:grpSpPr>
          <a:xfrm>
            <a:off x="2138864" y="2159901"/>
            <a:ext cx="4909387" cy="2089101"/>
            <a:chOff x="2138864" y="2159901"/>
            <a:chExt cx="4909387" cy="2089101"/>
          </a:xfrm>
        </p:grpSpPr>
        <p:pic>
          <p:nvPicPr>
            <p:cNvPr id="1028" name="Picture 4" descr="http://wildlife.org/wp-content/uploads/2017/02/lidar.png">
              <a:extLst>
                <a:ext uri="{FF2B5EF4-FFF2-40B4-BE49-F238E27FC236}">
                  <a16:creationId xmlns:a16="http://schemas.microsoft.com/office/drawing/2014/main" id="{FF6E1FDD-F4C8-472C-A05D-9F2F6EA51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864" y="2159901"/>
              <a:ext cx="4909387" cy="208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21F17-7E16-46B5-8D68-7BC2A8E33F71}"/>
                </a:ext>
              </a:extLst>
            </p:cNvPr>
            <p:cNvSpPr txBox="1"/>
            <p:nvPr/>
          </p:nvSpPr>
          <p:spPr>
            <a:xfrm>
              <a:off x="6281694" y="4002781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wildlife.org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81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Tree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73F-0DD5-4A56-AF59-636BF9A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Read in raw tree list data in text (*.txt, *.csv) and geospatial (*.</a:t>
            </a:r>
            <a:r>
              <a:rPr lang="en-US" dirty="0" err="1"/>
              <a:t>shp</a:t>
            </a:r>
            <a:r>
              <a:rPr lang="en-US" dirty="0"/>
              <a:t>) file formats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Retain desired attributes from different data sources, reformat to consistent specs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Identify coordinate reference system, if present; project locations to known coordinate system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3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Tree Data 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4157C-C9F4-4866-96C9-40C795E5D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Pandas,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GeoPandas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793014-A710-455E-A607-FE3B5A41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ArcPy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, ArcGIS, QGIS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5A3D7E3-4F9D-4E26-AA09-20701605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675823"/>
            <a:ext cx="3868340" cy="35138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it works</a:t>
            </a:r>
          </a:p>
          <a:p>
            <a:pPr lvl="1"/>
            <a:r>
              <a:rPr lang="en-US" dirty="0"/>
              <a:t>Pandas + geometry data type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Flexible,</a:t>
            </a:r>
          </a:p>
          <a:p>
            <a:pPr lvl="1"/>
            <a:r>
              <a:rPr lang="en-US" dirty="0"/>
              <a:t>Light weight, </a:t>
            </a:r>
          </a:p>
          <a:p>
            <a:pPr lvl="1"/>
            <a:r>
              <a:rPr lang="en-US" dirty="0"/>
              <a:t>Easy to incorporate in a project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quite slow for large datasets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82CB866-FE22-4064-84A2-3C0C3B20EF57}"/>
              </a:ext>
            </a:extLst>
          </p:cNvPr>
          <p:cNvSpPr txBox="1">
            <a:spLocks/>
          </p:cNvSpPr>
          <p:nvPr/>
        </p:nvSpPr>
        <p:spPr>
          <a:xfrm>
            <a:off x="4651245" y="2675823"/>
            <a:ext cx="3868340" cy="3513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works</a:t>
            </a:r>
          </a:p>
          <a:p>
            <a:pPr lvl="1"/>
            <a:r>
              <a:rPr lang="en-US" dirty="0"/>
              <a:t>Full GIS packages / </a:t>
            </a:r>
            <a:r>
              <a:rPr lang="en-US" dirty="0" err="1"/>
              <a:t>Arcpy</a:t>
            </a:r>
            <a:r>
              <a:rPr lang="en-US" dirty="0"/>
              <a:t>  and </a:t>
            </a:r>
            <a:r>
              <a:rPr lang="en-US" dirty="0" err="1"/>
              <a:t>qGIS</a:t>
            </a:r>
            <a:r>
              <a:rPr lang="en-US" dirty="0"/>
              <a:t> python library for inline GIS operations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Prebuild-ins, GUI, Intuitive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Expensive (ArcGIS), proprietary,</a:t>
            </a:r>
          </a:p>
          <a:p>
            <a:pPr lvl="1"/>
            <a:r>
              <a:rPr lang="en-US" dirty="0"/>
              <a:t>Not so flexible, requires special environment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5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Point Cloud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73F-0DD5-4A56-AF59-636BF9A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Read raw lidar point clouds (*.las, *.</a:t>
            </a:r>
            <a:r>
              <a:rPr lang="en-US" dirty="0" err="1"/>
              <a:t>laz</a:t>
            </a:r>
            <a:r>
              <a:rPr lang="en-US" dirty="0"/>
              <a:t>)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Generate non-closed surface mesh/manifold from 3D point cloud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Translate points in mesh to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342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911696"/>
          </a:xfrm>
        </p:spPr>
        <p:txBody>
          <a:bodyPr>
            <a:normAutofit/>
          </a:bodyPr>
          <a:lstStyle/>
          <a:p>
            <a:r>
              <a:rPr lang="en-US" sz="5000" dirty="0"/>
              <a:t>Point Cloud 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7DE5-CC35-4868-8D1B-0F7784C4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70023"/>
            <a:ext cx="3589918" cy="41981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	PDAL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5687F-E87E-40C8-9FB2-17B4A9CC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56470"/>
            <a:ext cx="3589918" cy="2860458"/>
          </a:xfrm>
        </p:spPr>
        <p:txBody>
          <a:bodyPr>
            <a:normAutofit/>
          </a:bodyPr>
          <a:lstStyle/>
          <a:p>
            <a:r>
              <a:rPr lang="en-US" sz="2000" dirty="0"/>
              <a:t>Open-source C++ library with Python extension for point cloud I/O and processing.</a:t>
            </a:r>
          </a:p>
          <a:p>
            <a:r>
              <a:rPr lang="en-US" sz="2000" dirty="0"/>
              <a:t>Pipelines with multiple steps can be specified in JSON.</a:t>
            </a:r>
          </a:p>
          <a:p>
            <a:r>
              <a:rPr lang="en-US" sz="2000" dirty="0"/>
              <a:t>Some API connections to PCL  routines.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DE95B-D665-4FCA-AF9A-F9C43235B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386176"/>
          </a:xfrm>
        </p:spPr>
        <p:txBody>
          <a:bodyPr anchor="b">
            <a:no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python-PCL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0BD36C-8112-4E75-88E0-25F1DD19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89840"/>
            <a:ext cx="3887391" cy="2137679"/>
          </a:xfrm>
        </p:spPr>
        <p:txBody>
          <a:bodyPr>
            <a:normAutofit/>
          </a:bodyPr>
          <a:lstStyle/>
          <a:p>
            <a:r>
              <a:rPr lang="en-US" sz="2000" dirty="0"/>
              <a:t>Open-source C++ library (PCL) </a:t>
            </a:r>
          </a:p>
          <a:p>
            <a:r>
              <a:rPr lang="en-US" sz="2000" dirty="0"/>
              <a:t>Partial coverage with Python bindings by Univ. Lab</a:t>
            </a:r>
          </a:p>
          <a:p>
            <a:r>
              <a:rPr lang="en-US" sz="2000" dirty="0"/>
              <a:t>Point Cloud I/O, processing, state-of-the-art algorithms.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5469B-DAE5-4680-99D5-9DE8DF996597}"/>
              </a:ext>
            </a:extLst>
          </p:cNvPr>
          <p:cNvSpPr/>
          <p:nvPr/>
        </p:nvSpPr>
        <p:spPr>
          <a:xfrm>
            <a:off x="4572000" y="4435272"/>
            <a:ext cx="3868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Kazhdan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algorithms</a:t>
            </a:r>
            <a:endParaRPr lang="en-US" sz="2000" b="1" dirty="0"/>
          </a:p>
        </p:txBody>
      </p:sp>
      <p:pic>
        <p:nvPicPr>
          <p:cNvPr id="1028" name="Picture 4" descr="Image result for point cloud library">
            <a:extLst>
              <a:ext uri="{FF2B5EF4-FFF2-40B4-BE49-F238E27FC236}">
                <a16:creationId xmlns:a16="http://schemas.microsoft.com/office/drawing/2014/main" id="{9E9E913C-25B0-4AAB-A705-A674EFF1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82" y="1225315"/>
            <a:ext cx="680266" cy="9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dal">
            <a:extLst>
              <a:ext uri="{FF2B5EF4-FFF2-40B4-BE49-F238E27FC236}">
                <a16:creationId xmlns:a16="http://schemas.microsoft.com/office/drawing/2014/main" id="{981CFC72-3258-4D2A-8489-C05270D3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03" y="1641072"/>
            <a:ext cx="1326032" cy="59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A2A8B68-E072-4FEE-A3FC-A2675AE15CB0}"/>
              </a:ext>
            </a:extLst>
          </p:cNvPr>
          <p:cNvSpPr txBox="1">
            <a:spLocks/>
          </p:cNvSpPr>
          <p:nvPr/>
        </p:nvSpPr>
        <p:spPr>
          <a:xfrm>
            <a:off x="4577895" y="4908306"/>
            <a:ext cx="3616353" cy="1448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Open-source C++ algorithms for surface reconstruction, Windows binary executables for processing ascii/PLY point clouds with </a:t>
            </a:r>
            <a:r>
              <a:rPr lang="en-US" sz="2000" dirty="0" err="1"/>
              <a:t>normals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9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911696"/>
          </a:xfrm>
        </p:spPr>
        <p:txBody>
          <a:bodyPr>
            <a:normAutofit/>
          </a:bodyPr>
          <a:lstStyle/>
          <a:p>
            <a:r>
              <a:rPr lang="en-US" sz="5000" dirty="0"/>
              <a:t>Point Cloud 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7DE5-CC35-4868-8D1B-0F7784C4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70023"/>
            <a:ext cx="3589918" cy="41981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	PDAL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DE95B-D665-4FCA-AF9A-F9C43235B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386176"/>
          </a:xfrm>
        </p:spPr>
        <p:txBody>
          <a:bodyPr anchor="b">
            <a:no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python-PCL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5469B-DAE5-4680-99D5-9DE8DF996597}"/>
              </a:ext>
            </a:extLst>
          </p:cNvPr>
          <p:cNvSpPr/>
          <p:nvPr/>
        </p:nvSpPr>
        <p:spPr>
          <a:xfrm>
            <a:off x="351420" y="4795474"/>
            <a:ext cx="3868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Kazhdan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algorithms</a:t>
            </a:r>
            <a:endParaRPr lang="en-US" sz="2000" b="1" dirty="0"/>
          </a:p>
        </p:txBody>
      </p:sp>
      <p:pic>
        <p:nvPicPr>
          <p:cNvPr id="1028" name="Picture 4" descr="Image result for point cloud library">
            <a:extLst>
              <a:ext uri="{FF2B5EF4-FFF2-40B4-BE49-F238E27FC236}">
                <a16:creationId xmlns:a16="http://schemas.microsoft.com/office/drawing/2014/main" id="{9E9E913C-25B0-4AAB-A705-A674EFF1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82" y="1225315"/>
            <a:ext cx="680266" cy="9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dal">
            <a:extLst>
              <a:ext uri="{FF2B5EF4-FFF2-40B4-BE49-F238E27FC236}">
                <a16:creationId xmlns:a16="http://schemas.microsoft.com/office/drawing/2014/main" id="{981CFC72-3258-4D2A-8489-C05270D3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03" y="1641072"/>
            <a:ext cx="1326032" cy="59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A2A8B68-E072-4FEE-A3FC-A2675AE15CB0}"/>
              </a:ext>
            </a:extLst>
          </p:cNvPr>
          <p:cNvSpPr txBox="1">
            <a:spLocks/>
          </p:cNvSpPr>
          <p:nvPr/>
        </p:nvSpPr>
        <p:spPr>
          <a:xfrm>
            <a:off x="603407" y="5216928"/>
            <a:ext cx="3616353" cy="150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3 (1 core) </a:t>
            </a:r>
            <a:r>
              <a:rPr lang="en-US" sz="2000" dirty="0" err="1"/>
              <a:t>contribs</a:t>
            </a:r>
            <a:endParaRPr lang="en-US" sz="2000" dirty="0"/>
          </a:p>
          <a:p>
            <a:r>
              <a:rPr lang="en-US" sz="2000" dirty="0"/>
              <a:t>Peer-reviewed algorithms</a:t>
            </a:r>
          </a:p>
          <a:p>
            <a:r>
              <a:rPr lang="en-US" sz="2000" dirty="0"/>
              <a:t>Command line examples, flat files only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6E696B0E-3A0E-4924-905E-2E9970E8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59" y="2342571"/>
            <a:ext cx="3589918" cy="24315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61 (7 core) </a:t>
            </a:r>
            <a:r>
              <a:rPr lang="en-US" sz="2000" dirty="0" err="1"/>
              <a:t>contribs</a:t>
            </a:r>
            <a:r>
              <a:rPr lang="en-US" sz="2000" dirty="0"/>
              <a:t> +</a:t>
            </a:r>
          </a:p>
          <a:p>
            <a:r>
              <a:rPr lang="en-US" sz="2000" dirty="0"/>
              <a:t>v1.0 2015, now v1.8 ++</a:t>
            </a:r>
          </a:p>
          <a:p>
            <a:r>
              <a:rPr lang="en-US" sz="2000" dirty="0"/>
              <a:t>Python API by core team ++</a:t>
            </a:r>
          </a:p>
          <a:p>
            <a:r>
              <a:rPr lang="en-US" sz="2000" dirty="0"/>
              <a:t>Thorough </a:t>
            </a:r>
            <a:r>
              <a:rPr lang="en-US" sz="2000" dirty="0" err="1"/>
              <a:t>ReadtheDocs</a:t>
            </a:r>
            <a:r>
              <a:rPr lang="en-US" sz="2000" dirty="0"/>
              <a:t>. Numerous examples. +++</a:t>
            </a:r>
          </a:p>
          <a:p>
            <a:r>
              <a:rPr lang="en-US" sz="2000" dirty="0"/>
              <a:t>Focus on pipelines and data translation, Pipelines +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7658E6F3-4E1D-4DCE-B486-396FF8C05C89}"/>
              </a:ext>
            </a:extLst>
          </p:cNvPr>
          <p:cNvSpPr txBox="1">
            <a:spLocks/>
          </p:cNvSpPr>
          <p:nvPr/>
        </p:nvSpPr>
        <p:spPr>
          <a:xfrm>
            <a:off x="4717594" y="2214627"/>
            <a:ext cx="3887392" cy="935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Python: 21 (2 core) </a:t>
            </a:r>
            <a:r>
              <a:rPr lang="en-US" sz="2000" dirty="0" err="1"/>
              <a:t>contribs</a:t>
            </a:r>
            <a:br>
              <a:rPr lang="en-US" sz="2000" dirty="0"/>
            </a:br>
            <a:r>
              <a:rPr lang="en-US" sz="2000" dirty="0"/>
              <a:t>PCL: 331 (20 core) </a:t>
            </a:r>
            <a:r>
              <a:rPr lang="en-US" sz="2000" dirty="0" err="1"/>
              <a:t>contribs</a:t>
            </a:r>
            <a:r>
              <a:rPr lang="en-US" sz="2000" dirty="0"/>
              <a:t> +++</a:t>
            </a:r>
          </a:p>
          <a:p>
            <a:r>
              <a:rPr lang="en-US" sz="2000" dirty="0"/>
              <a:t>PCL v1.0 2011, now v1.9 ++</a:t>
            </a:r>
            <a:br>
              <a:rPr lang="en-US" sz="2000" dirty="0"/>
            </a:br>
            <a:r>
              <a:rPr lang="en-US" sz="2000" dirty="0"/>
              <a:t>Python since 2013.</a:t>
            </a:r>
          </a:p>
          <a:p>
            <a:r>
              <a:rPr lang="en-US" sz="2000" dirty="0"/>
              <a:t>Python API by small community team -</a:t>
            </a:r>
          </a:p>
          <a:p>
            <a:r>
              <a:rPr lang="en-US" sz="2000" dirty="0"/>
              <a:t>Limited Python docs. -</a:t>
            </a:r>
            <a:br>
              <a:rPr lang="en-US" sz="2000" dirty="0"/>
            </a:br>
            <a:r>
              <a:rPr lang="en-US" sz="2000" dirty="0"/>
              <a:t>Few examples. -</a:t>
            </a:r>
            <a:br>
              <a:rPr lang="en-US" sz="2000" dirty="0"/>
            </a:br>
            <a:r>
              <a:rPr lang="en-US" sz="2000" dirty="0"/>
              <a:t>C++ functions documented. +/-</a:t>
            </a:r>
          </a:p>
          <a:p>
            <a:r>
              <a:rPr lang="en-US" sz="2000" dirty="0"/>
              <a:t>Focus on algorithm dev.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2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3D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73F-0DD5-4A56-AF59-636BF9A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Produce interactive 3D plots—scatter and mesh (triangulated surface)—for point clouds and simulated trees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Handle many thousands to millions of points (</a:t>
            </a:r>
            <a:r>
              <a:rPr lang="en-US" dirty="0" err="1"/>
              <a:t>webGL</a:t>
            </a:r>
            <a:r>
              <a:rPr lang="en-US" dirty="0"/>
              <a:t> under the hood)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Enable easy user control and updates/callbacks from (</a:t>
            </a:r>
            <a:r>
              <a:rPr lang="en-US" dirty="0" err="1"/>
              <a:t>ipy</a:t>
            </a:r>
            <a:r>
              <a:rPr lang="en-US" dirty="0"/>
              <a:t>)widgets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914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3D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CDC5-7115-4434-AC6D-51733A3F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593" y="1818417"/>
            <a:ext cx="7240814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C000"/>
                </a:solidFill>
                <a:latin typeface="Consolas" panose="020B0609020204030204" pitchFamily="49" charset="0"/>
              </a:rPr>
              <a:t>Plotly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 &amp; </a:t>
            </a:r>
            <a:r>
              <a:rPr lang="en-US" sz="3600" dirty="0" err="1">
                <a:solidFill>
                  <a:srgbClr val="FFC000"/>
                </a:solidFill>
                <a:latin typeface="Consolas" panose="020B0609020204030204" pitchFamily="49" charset="0"/>
              </a:rPr>
              <a:t>ipyvolume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362602-A0A1-4A66-B0CD-F874AECE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93" y="2770057"/>
            <a:ext cx="7240814" cy="2299834"/>
          </a:xfrm>
        </p:spPr>
        <p:txBody>
          <a:bodyPr>
            <a:noAutofit/>
          </a:bodyPr>
          <a:lstStyle/>
          <a:p>
            <a:r>
              <a:rPr lang="en-US" sz="2400" dirty="0"/>
              <a:t>Open source, free, </a:t>
            </a:r>
            <a:r>
              <a:rPr lang="en-US" sz="2400" dirty="0" err="1"/>
              <a:t>conda</a:t>
            </a:r>
            <a:r>
              <a:rPr lang="en-US" sz="2400" dirty="0"/>
              <a:t>- installable</a:t>
            </a:r>
          </a:p>
          <a:p>
            <a:r>
              <a:rPr lang="en-US" sz="2400" dirty="0"/>
              <a:t>Use WebGL for rendering lots of data</a:t>
            </a:r>
          </a:p>
          <a:p>
            <a:r>
              <a:rPr lang="en-US" sz="2400" dirty="0"/>
              <a:t>Native support for </a:t>
            </a:r>
            <a:r>
              <a:rPr lang="en-US" sz="2400" dirty="0" err="1"/>
              <a:t>ipywidgets</a:t>
            </a:r>
            <a:endParaRPr lang="en-US" sz="2400" dirty="0"/>
          </a:p>
          <a:p>
            <a:r>
              <a:rPr lang="en-US" sz="2400" dirty="0"/>
              <a:t>Easily manipulated in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/>
              <a:t>Good documentation, many examples</a:t>
            </a:r>
          </a:p>
          <a:p>
            <a:r>
              <a:rPr lang="en-US" sz="2400" dirty="0"/>
              <a:t>Declarative syntax to build interactive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39359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4362602-A0A1-4A66-B0CD-F874AECE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809" y="2423881"/>
            <a:ext cx="7918733" cy="19884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GUI importing and analyzing data into a grid </a:t>
            </a:r>
          </a:p>
          <a:p>
            <a:r>
              <a:rPr lang="en-US" dirty="0"/>
              <a:t>More pre-loaded data annotations (e.g., pop-ups on hover)</a:t>
            </a:r>
          </a:p>
          <a:p>
            <a:r>
              <a:rPr lang="en-US" dirty="0"/>
              <a:t>More polished toolkit for </a:t>
            </a:r>
            <a:r>
              <a:rPr lang="en-US" dirty="0" err="1"/>
              <a:t>interation</a:t>
            </a:r>
            <a:r>
              <a:rPr lang="en-US" dirty="0"/>
              <a:t> (e.g., changing 3D navigation)</a:t>
            </a:r>
          </a:p>
          <a:p>
            <a:r>
              <a:rPr lang="en-US" dirty="0"/>
              <a:t>Company supported, 8 core contributors</a:t>
            </a:r>
          </a:p>
          <a:p>
            <a:r>
              <a:rPr lang="en-US" dirty="0">
                <a:hlinkClick r:id="rId2"/>
              </a:rPr>
              <a:t>https://plot.ly/python/3d-mesh/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E2E4DC-479F-49E6-AC51-6B0A19C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3D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CDC5-7115-4434-AC6D-51733A3F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8" y="1360666"/>
            <a:ext cx="3522719" cy="823912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rgbClr val="FFC000"/>
                </a:solidFill>
                <a:latin typeface="Consolas" panose="020B0609020204030204" pitchFamily="49" charset="0"/>
              </a:rPr>
              <a:t>Plotly</a:t>
            </a:r>
            <a:endParaRPr lang="en-US" sz="3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F7E4B-DA5F-4D4F-A1A8-CAEA91F92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58" y="4321621"/>
            <a:ext cx="2384099" cy="578370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rgbClr val="FFC000"/>
                </a:solidFill>
                <a:latin typeface="Consolas" panose="020B0609020204030204" pitchFamily="49" charset="0"/>
              </a:rPr>
              <a:t>ipyvolume</a:t>
            </a:r>
            <a:endParaRPr lang="en-US" sz="3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114D74-BA20-4729-9FDC-17FF9AF856DA}"/>
              </a:ext>
            </a:extLst>
          </p:cNvPr>
          <p:cNvSpPr txBox="1">
            <a:spLocks/>
          </p:cNvSpPr>
          <p:nvPr/>
        </p:nvSpPr>
        <p:spPr>
          <a:xfrm>
            <a:off x="760809" y="4931188"/>
            <a:ext cx="7918733" cy="138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Related to </a:t>
            </a:r>
            <a:r>
              <a:rPr lang="en-US" sz="2000" dirty="0" err="1"/>
              <a:t>Vaex</a:t>
            </a:r>
            <a:r>
              <a:rPr lang="en-US" sz="2000" dirty="0"/>
              <a:t> package aimed at exploring large tabular datasets </a:t>
            </a:r>
          </a:p>
          <a:p>
            <a:r>
              <a:rPr lang="en-US" sz="2000" dirty="0"/>
              <a:t>Community supported, single core contributor</a:t>
            </a:r>
          </a:p>
          <a:p>
            <a:r>
              <a:rPr lang="en-US" sz="2000" dirty="0">
                <a:hlinkClick r:id="rId3"/>
              </a:rPr>
              <a:t>https://ipyvolume.readthedocs.io/en/latest/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40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496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Franklin Gothic Demi</vt:lpstr>
      <vt:lpstr>Times New Roman</vt:lpstr>
      <vt:lpstr>Office Theme</vt:lpstr>
      <vt:lpstr>forest3D</vt:lpstr>
      <vt:lpstr>Tree Data Pre-Processing</vt:lpstr>
      <vt:lpstr>Tree Data Pre-Processing</vt:lpstr>
      <vt:lpstr>Point Cloud Pre-Processing</vt:lpstr>
      <vt:lpstr>Point Cloud Pre-Processing</vt:lpstr>
      <vt:lpstr>Point Cloud Pre-Processing</vt:lpstr>
      <vt:lpstr>3D Visualization</vt:lpstr>
      <vt:lpstr>3D Visualization</vt:lpstr>
      <vt:lpstr>3D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Diaz</dc:creator>
  <cp:lastModifiedBy>David Diaz</cp:lastModifiedBy>
  <cp:revision>21</cp:revision>
  <dcterms:created xsi:type="dcterms:W3CDTF">2018-11-10T19:04:26Z</dcterms:created>
  <dcterms:modified xsi:type="dcterms:W3CDTF">2018-11-13T20:55:53Z</dcterms:modified>
</cp:coreProperties>
</file>