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  <p:sldMasterId id="2147483724" r:id="rId2"/>
    <p:sldMasterId id="2147483725" r:id="rId3"/>
  </p:sldMasterIdLst>
  <p:notesMasterIdLst>
    <p:notesMasterId r:id="rId14"/>
  </p:notesMasterIdLst>
  <p:sldIdLst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ig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14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b6fa62edb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b6fa62edb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e4e82c489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e4e82c489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5c8d93f8d9_3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5c8d93f8d9_3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Relativamente ai dati, invece, sono stati applicati diversi step di preparazione.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primis, sono state rimosse manualmente le feature relative ad aspetti ignoti all'inizio di un progetto, quindi inutilizzabili per la predizione.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Poi sono stati gestiti i dati mancanti, tramite l'imputazione e l'eliminazioni di righe e colonne inesistenti.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ciò è seguita l'eliminazione degli outlier tramite l'algoritmo di Isolation Forest.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Successivamente è stato mitigato lo sbilanciamento del dataset, generando tramite SMOGN istanze sintetiche di progetti con un sforzo elevato.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Infine è stata applicata un'ulteriore feature selection utilizzando un'algoritmo genetico, in modo da eliminare le caratteristiche meno rilevanti per la stima.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59782ac4d6_4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59782ac4d6_4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5be56e4c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5be56e4c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59a96e8b49_3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59a96e8b49_3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67" name="Google Shape;167;p31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3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3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1" name="Google Shape;181;p3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2" name="Google Shape;18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9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39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9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8" name="Google Shape;198;p39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39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0" name="Google Shape;200;p39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39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39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39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4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4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4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42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4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43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4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6" name="Google Shape;236;p4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44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44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4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3" name="Google Shape;243;p45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5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4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4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0" name="Google Shape;250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47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47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47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47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47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47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48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8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5" name="Google Shape;265;p4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6" name="Google Shape;266;p49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49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49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49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0" name="Google Shape;270;p49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49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2" name="Google Shape;272;p49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49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49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6" name="Google Shape;276;p49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5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1" name="Google Shape;281;p50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51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93" name="Google Shape;293;p52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54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3" name="Google Shape;303;p55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55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07" name="Google Shape;307;p5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8" name="Google Shape;308;p5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57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2" name="Google Shape;312;p57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3" name="Google Shape;313;p57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5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6" name="Google Shape;316;p5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5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9" name="Google Shape;319;p5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0" name="Google Shape;320;p59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1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25" name="Google Shape;325;p61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26" name="Google Shape;326;p6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7" name="Google Shape;327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2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62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65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65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65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65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65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65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3" name="Google Shape;343;p65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4" name="Google Shape;344;p65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5" name="Google Shape;345;p65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6" name="Google Shape;346;p65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7" name="Google Shape;347;p65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8" name="Google Shape;348;p65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65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65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65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65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65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56" name="Google Shape;356;p6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66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6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60" name="Google Shape;360;p6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67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2" name="Google Shape;362;p67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6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65" name="Google Shape;365;p6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6" name="Google Shape;366;p68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7" name="Google Shape;367;p68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68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68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Google Shape;371;p6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2" name="Google Shape;372;p6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3" name="Google Shape;373;p69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4" name="Google Shape;374;p69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5" name="Google Shape;375;p69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6" name="Google Shape;376;p69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7" name="Google Shape;377;p69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69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Google Shape;380;p7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1" name="Google Shape;381;p7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2" name="Google Shape;382;p70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3" name="Google Shape;383;p70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4" name="Google Shape;384;p70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8" name="Google Shape;388;p71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71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7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2" name="Google Shape;392;p7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7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5" name="Google Shape;395;p7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73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7" name="Google Shape;397;p73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73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73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0" name="Google Shape;400;p73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73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2" name="Google Shape;402;p73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3" name="Google Shape;403;p73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6" name="Google Shape;406;p74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74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7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0" name="Google Shape;410;p7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1" name="Google Shape;411;p75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75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3" name="Google Shape;413;p75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75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5" name="Google Shape;415;p75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6" name="Google Shape;416;p75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7" name="Google Shape;417;p75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8" name="Google Shape;418;p75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9" name="Google Shape;419;p75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75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75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75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7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5" name="Google Shape;425;p7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6" name="Google Shape;426;p76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7" name="Google Shape;427;p76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8" name="Google Shape;428;p76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9" name="Google Shape;429;p76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0" name="Google Shape;430;p76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76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7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4" name="Google Shape;434;p77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77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8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38" name="Google Shape;438;p78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9" name="Google Shape;439;p78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://bit.ly/2PfT4lq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84283-6C9B-FF77-FF63-4243BA321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643" y="533375"/>
            <a:ext cx="2787674" cy="2915100"/>
          </a:xfrm>
        </p:spPr>
        <p:txBody>
          <a:bodyPr/>
          <a:lstStyle/>
          <a:p>
            <a:r>
              <a:rPr lang="it-IT" dirty="0"/>
              <a:t>Amazon</a:t>
            </a:r>
            <a:br>
              <a:rPr lang="it-IT" dirty="0"/>
            </a:br>
            <a:r>
              <a:rPr lang="it-IT" dirty="0"/>
              <a:t>Media </a:t>
            </a:r>
            <a:br>
              <a:rPr lang="it-IT" dirty="0"/>
            </a:br>
            <a:r>
              <a:rPr lang="it-IT" dirty="0"/>
              <a:t>Manager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F00113-7C90-6483-1BDF-182C1F171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9250" y="3448475"/>
            <a:ext cx="3876300" cy="792600"/>
          </a:xfrm>
        </p:spPr>
        <p:txBody>
          <a:bodyPr/>
          <a:lstStyle/>
          <a:p>
            <a:r>
              <a:rPr lang="it-IT" dirty="0"/>
              <a:t>Daniele </a:t>
            </a:r>
            <a:r>
              <a:rPr lang="it-IT" dirty="0" err="1"/>
              <a:t>Donia</a:t>
            </a:r>
            <a:r>
              <a:rPr lang="it-IT" dirty="0"/>
              <a:t> </a:t>
            </a:r>
          </a:p>
          <a:p>
            <a:r>
              <a:rPr lang="it-IT" dirty="0" err="1"/>
              <a:t>Mat</a:t>
            </a:r>
            <a:r>
              <a:rPr lang="it-IT" dirty="0"/>
              <a:t>. 0522501575</a:t>
            </a:r>
            <a:endParaRPr lang="en-US" dirty="0"/>
          </a:p>
        </p:txBody>
      </p:sp>
      <p:sp>
        <p:nvSpPr>
          <p:cNvPr id="4" name="Google Shape;954;p90">
            <a:extLst>
              <a:ext uri="{FF2B5EF4-FFF2-40B4-BE49-F238E27FC236}">
                <a16:creationId xmlns:a16="http://schemas.microsoft.com/office/drawing/2014/main" id="{23ABE621-1FD1-B351-1B43-83B6DCB75A95}"/>
              </a:ext>
            </a:extLst>
          </p:cNvPr>
          <p:cNvSpPr/>
          <p:nvPr/>
        </p:nvSpPr>
        <p:spPr>
          <a:xfrm rot="15344841">
            <a:off x="-3253709" y="-566676"/>
            <a:ext cx="9498031" cy="6698769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70C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79835AC-438F-9E6C-E78C-428D2926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67" y="2279300"/>
            <a:ext cx="3073522" cy="9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8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2060"/>
            </a:gs>
          </a:gsLst>
          <a:lin ang="5400700" scaled="0"/>
        </a:gra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0"/>
          <p:cNvSpPr/>
          <p:nvPr/>
        </p:nvSpPr>
        <p:spPr>
          <a:xfrm rot="7486576">
            <a:off x="3520798" y="-8791"/>
            <a:ext cx="9654134" cy="830153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90"/>
          <p:cNvSpPr txBox="1">
            <a:spLocks noGrp="1"/>
          </p:cNvSpPr>
          <p:nvPr>
            <p:ph type="title"/>
          </p:nvPr>
        </p:nvSpPr>
        <p:spPr>
          <a:xfrm>
            <a:off x="1177802" y="1997813"/>
            <a:ext cx="3499200" cy="1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bg1"/>
                </a:solidFill>
              </a:rPr>
              <a:t>Grazie</a:t>
            </a:r>
            <a:r>
              <a:rPr lang="en" sz="3400" dirty="0"/>
              <a:t> </a:t>
            </a:r>
            <a:r>
              <a:rPr lang="en" sz="3400" dirty="0">
                <a:solidFill>
                  <a:schemeClr val="bg1"/>
                </a:solidFill>
              </a:rPr>
              <a:t>per</a:t>
            </a:r>
            <a:r>
              <a:rPr lang="en" sz="3400" dirty="0"/>
              <a:t> </a:t>
            </a:r>
            <a:r>
              <a:rPr lang="en" sz="3400" dirty="0">
                <a:solidFill>
                  <a:schemeClr val="bg1"/>
                </a:solidFill>
              </a:rPr>
              <a:t>l’attenzione!</a:t>
            </a:r>
            <a:endParaRPr sz="3400" dirty="0">
              <a:solidFill>
                <a:schemeClr val="bg1"/>
              </a:solidFill>
            </a:endParaRPr>
          </a:p>
        </p:txBody>
      </p:sp>
      <p:pic>
        <p:nvPicPr>
          <p:cNvPr id="956" name="Google Shape;95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701" y="316110"/>
            <a:ext cx="714200" cy="7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370724">
            <a:off x="-322788" y="850626"/>
            <a:ext cx="1882942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90">
            <a:hlinkClick r:id="rId5"/>
          </p:cNvPr>
          <p:cNvPicPr preferRelativeResize="0"/>
          <p:nvPr/>
        </p:nvPicPr>
        <p:blipFill>
          <a:blip r:embed="rId6">
            <a:alphaModFix amt="64000"/>
          </a:blip>
          <a:stretch>
            <a:fillRect/>
          </a:stretch>
        </p:blipFill>
        <p:spPr>
          <a:xfrm>
            <a:off x="7845631" y="4608956"/>
            <a:ext cx="1097175" cy="439168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90"/>
          <p:cNvSpPr/>
          <p:nvPr/>
        </p:nvSpPr>
        <p:spPr>
          <a:xfrm>
            <a:off x="7036375" y="2537525"/>
            <a:ext cx="325500" cy="33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90"/>
          <p:cNvSpPr txBox="1">
            <a:spLocks noGrp="1"/>
          </p:cNvSpPr>
          <p:nvPr>
            <p:ph type="title" idx="4294967295"/>
          </p:nvPr>
        </p:nvSpPr>
        <p:spPr>
          <a:xfrm>
            <a:off x="6043931" y="1997813"/>
            <a:ext cx="1253100" cy="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Kaggle</a:t>
            </a:r>
            <a:endParaRPr sz="1700"/>
          </a:p>
        </p:txBody>
      </p:sp>
      <p:sp>
        <p:nvSpPr>
          <p:cNvPr id="963" name="Google Shape;963;p90"/>
          <p:cNvSpPr txBox="1">
            <a:spLocks noGrp="1"/>
          </p:cNvSpPr>
          <p:nvPr>
            <p:ph type="title" idx="4294967295"/>
          </p:nvPr>
        </p:nvSpPr>
        <p:spPr>
          <a:xfrm>
            <a:off x="6033598" y="4008230"/>
            <a:ext cx="1253100" cy="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Github</a:t>
            </a:r>
            <a:endParaRPr sz="17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FE7F93F-0142-F389-9938-B8AEC553D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72" y="768763"/>
            <a:ext cx="1305406" cy="13054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522CA2B-56C7-AEEF-01B2-A20E5B523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7772" y="2702825"/>
            <a:ext cx="1305405" cy="1305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bg1">
                <a:lumMod val="95000"/>
              </a:schemeClr>
            </a:gs>
          </a:gsLst>
          <a:lin ang="5400012" scaled="0"/>
        </a:gra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01" name="Google Shape;601;p81"/>
          <p:cNvCxnSpPr>
            <a:cxnSpLocks/>
            <a:endCxn id="22" idx="3"/>
          </p:cNvCxnSpPr>
          <p:nvPr/>
        </p:nvCxnSpPr>
        <p:spPr>
          <a:xfrm>
            <a:off x="4567000" y="1377557"/>
            <a:ext cx="0" cy="264204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2" name="Google Shape;602;p81"/>
          <p:cNvSpPr txBox="1">
            <a:spLocks noGrp="1"/>
          </p:cNvSpPr>
          <p:nvPr>
            <p:ph type="ctrTitle"/>
          </p:nvPr>
        </p:nvSpPr>
        <p:spPr>
          <a:xfrm>
            <a:off x="645701" y="90576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Obiettivo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04" name="Google Shape;604;p81"/>
          <p:cNvSpPr txBox="1">
            <a:spLocks noGrp="1"/>
          </p:cNvSpPr>
          <p:nvPr>
            <p:ph type="ctrTitle" idx="2"/>
          </p:nvPr>
        </p:nvSpPr>
        <p:spPr>
          <a:xfrm>
            <a:off x="645701" y="231911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Processing </a:t>
            </a:r>
            <a:r>
              <a:rPr lang="en-US" dirty="0" err="1">
                <a:solidFill>
                  <a:schemeClr val="lt2"/>
                </a:solidFill>
              </a:rPr>
              <a:t>dati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608" name="Google Shape;608;p8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10" name="Google Shape;610;p8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11" name="Google Shape;611;p8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13" name="Google Shape;613;p81"/>
          <p:cNvSpPr txBox="1">
            <a:spLocks noGrp="1"/>
          </p:cNvSpPr>
          <p:nvPr>
            <p:ph type="ctrTitle" idx="15"/>
          </p:nvPr>
        </p:nvSpPr>
        <p:spPr>
          <a:xfrm>
            <a:off x="5842903" y="919457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Fonte dati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615" name="Google Shape;615;p81"/>
          <p:cNvSpPr txBox="1">
            <a:spLocks noGrp="1"/>
          </p:cNvSpPr>
          <p:nvPr>
            <p:ph type="ctrTitle" idx="17"/>
          </p:nvPr>
        </p:nvSpPr>
        <p:spPr>
          <a:xfrm>
            <a:off x="5842903" y="231911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2"/>
                </a:solidFill>
              </a:rPr>
              <a:t>Tecnologie</a:t>
            </a:r>
            <a:endParaRPr lang="en-US" dirty="0">
              <a:solidFill>
                <a:schemeClr val="lt2"/>
              </a:solidFill>
            </a:endParaRPr>
          </a:p>
        </p:txBody>
      </p:sp>
      <p:cxnSp>
        <p:nvCxnSpPr>
          <p:cNvPr id="619" name="Google Shape;619;p81"/>
          <p:cNvCxnSpPr>
            <a:cxnSpLocks/>
          </p:cNvCxnSpPr>
          <p:nvPr/>
        </p:nvCxnSpPr>
        <p:spPr>
          <a:xfrm>
            <a:off x="2793206" y="1857200"/>
            <a:ext cx="347186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20" name="Google Shape;620;p81"/>
          <p:cNvCxnSpPr>
            <a:cxnSpLocks/>
          </p:cNvCxnSpPr>
          <p:nvPr/>
        </p:nvCxnSpPr>
        <p:spPr>
          <a:xfrm>
            <a:off x="2793206" y="3295675"/>
            <a:ext cx="3564732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" name="Google Shape;606;p81">
            <a:extLst>
              <a:ext uri="{FF2B5EF4-FFF2-40B4-BE49-F238E27FC236}">
                <a16:creationId xmlns:a16="http://schemas.microsoft.com/office/drawing/2014/main" id="{75E0BEE4-4880-1E12-FC32-F78C5489819B}"/>
              </a:ext>
            </a:extLst>
          </p:cNvPr>
          <p:cNvSpPr txBox="1">
            <a:spLocks/>
          </p:cNvSpPr>
          <p:nvPr/>
        </p:nvSpPr>
        <p:spPr>
          <a:xfrm>
            <a:off x="2622776" y="3743364"/>
            <a:ext cx="749521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chemeClr val="lt2"/>
                </a:solidFill>
              </a:rPr>
              <a:t>Tool</a:t>
            </a:r>
          </a:p>
        </p:txBody>
      </p:sp>
      <p:sp>
        <p:nvSpPr>
          <p:cNvPr id="22" name="Google Shape;609;p81">
            <a:extLst>
              <a:ext uri="{FF2B5EF4-FFF2-40B4-BE49-F238E27FC236}">
                <a16:creationId xmlns:a16="http://schemas.microsoft.com/office/drawing/2014/main" id="{F2168AFC-CB7D-3C40-4402-E55D6A03F42B}"/>
              </a:ext>
            </a:extLst>
          </p:cNvPr>
          <p:cNvSpPr txBox="1">
            <a:spLocks/>
          </p:cNvSpPr>
          <p:nvPr/>
        </p:nvSpPr>
        <p:spPr>
          <a:xfrm>
            <a:off x="3374800" y="3624501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  <a:defRPr sz="4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7" name="Google Shape;611;p81">
            <a:extLst>
              <a:ext uri="{FF2B5EF4-FFF2-40B4-BE49-F238E27FC236}">
                <a16:creationId xmlns:a16="http://schemas.microsoft.com/office/drawing/2014/main" id="{6F921B36-65D5-A500-AEE1-40BF89DDF2D6}"/>
              </a:ext>
            </a:extLst>
          </p:cNvPr>
          <p:cNvSpPr txBox="1">
            <a:spLocks/>
          </p:cNvSpPr>
          <p:nvPr/>
        </p:nvSpPr>
        <p:spPr>
          <a:xfrm>
            <a:off x="4574503" y="3615124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  <a:defRPr sz="4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8" name="Google Shape;615;p81">
            <a:extLst>
              <a:ext uri="{FF2B5EF4-FFF2-40B4-BE49-F238E27FC236}">
                <a16:creationId xmlns:a16="http://schemas.microsoft.com/office/drawing/2014/main" id="{C62AF1C4-568B-B4AB-651A-A5997376B2BA}"/>
              </a:ext>
            </a:extLst>
          </p:cNvPr>
          <p:cNvSpPr txBox="1">
            <a:spLocks/>
          </p:cNvSpPr>
          <p:nvPr/>
        </p:nvSpPr>
        <p:spPr>
          <a:xfrm>
            <a:off x="5842903" y="3757587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2"/>
                </a:solidFill>
              </a:rPr>
              <a:t>Ottimizzazione</a:t>
            </a:r>
            <a:endParaRPr lang="en-US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Obiettivo</a:t>
            </a:r>
            <a:endParaRPr dirty="0"/>
          </a:p>
        </p:txBody>
      </p:sp>
      <p:sp>
        <p:nvSpPr>
          <p:cNvPr id="626" name="Google Shape;626;p82"/>
          <p:cNvSpPr txBox="1">
            <a:spLocks noGrp="1"/>
          </p:cNvSpPr>
          <p:nvPr>
            <p:ph type="body" idx="1"/>
          </p:nvPr>
        </p:nvSpPr>
        <p:spPr>
          <a:xfrm>
            <a:off x="4352650" y="1356250"/>
            <a:ext cx="4552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L’obiettivo del progetto è sviluppare una piattaforma per la </a:t>
            </a:r>
            <a:r>
              <a:rPr lang="en" sz="1600" b="1" dirty="0">
                <a:solidFill>
                  <a:srgbClr val="002060"/>
                </a:solidFill>
              </a:rPr>
              <a:t>gestione del catalogo</a:t>
            </a:r>
            <a:r>
              <a:rPr lang="en" sz="1600" dirty="0"/>
              <a:t> di film e serie tv di Amazon Prime Video.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Nasce così </a:t>
            </a:r>
            <a:r>
              <a:rPr lang="en" sz="1600" b="1" dirty="0">
                <a:solidFill>
                  <a:srgbClr val="002060"/>
                </a:solidFill>
              </a:rPr>
              <a:t>Amazon Media Manager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27" name="Google Shape;627;p82"/>
          <p:cNvSpPr/>
          <p:nvPr/>
        </p:nvSpPr>
        <p:spPr>
          <a:xfrm>
            <a:off x="545476" y="987399"/>
            <a:ext cx="3641199" cy="3636812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8" name="Google Shape;628;p82"/>
          <p:cNvGrpSpPr/>
          <p:nvPr/>
        </p:nvGrpSpPr>
        <p:grpSpPr>
          <a:xfrm>
            <a:off x="784391" y="877863"/>
            <a:ext cx="3330249" cy="3855884"/>
            <a:chOff x="4749388" y="610304"/>
            <a:chExt cx="3694120" cy="4125705"/>
          </a:xfrm>
        </p:grpSpPr>
        <p:grpSp>
          <p:nvGrpSpPr>
            <p:cNvPr id="629" name="Google Shape;629;p8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630" name="Google Shape;630;p8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8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633;p8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8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8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8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8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8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8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8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2060"/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8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8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8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8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8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8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8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8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8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8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8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8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8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8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8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8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8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8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8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8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8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8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8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8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8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8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8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8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8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8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8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8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8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8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8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8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8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8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8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8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8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8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8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8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8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8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8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8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8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8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8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8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8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8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8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8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8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8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8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8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8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8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8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8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chemeClr val="bg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8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8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718" name="Google Shape;718;p8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719" name="Google Shape;719;p8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8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8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8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8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8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8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8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8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8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8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8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8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8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8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8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8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8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8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8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8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8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8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8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8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8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8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8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8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9" name="Google Shape;749;p8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0" name="Google Shape;750;p8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751" name="Google Shape;751;p8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8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8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8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8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8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8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8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8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8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8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8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8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4" name="Google Shape;764;p8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765" name="Google Shape;765;p8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8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8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8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8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8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8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8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8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8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8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6" name="Google Shape;776;p8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8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778" name="Google Shape;778;p8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8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8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8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8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8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8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8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8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8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8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8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8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8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8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8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8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8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8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8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8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8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8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8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8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8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8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8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8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8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8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8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8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11" name="Google Shape;811;p82"/>
          <p:cNvSpPr txBox="1">
            <a:spLocks noGrp="1"/>
          </p:cNvSpPr>
          <p:nvPr>
            <p:ph type="body" idx="1"/>
          </p:nvPr>
        </p:nvSpPr>
        <p:spPr>
          <a:xfrm>
            <a:off x="4509050" y="2714400"/>
            <a:ext cx="4552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Tale piattaforma permette di: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Inserire nuovi </a:t>
            </a:r>
            <a:r>
              <a:rPr lang="it-IT" sz="1600" dirty="0"/>
              <a:t>media nel catalogo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Modificare le info di </a:t>
            </a:r>
            <a:r>
              <a:rPr lang="it-IT" sz="1600" dirty="0"/>
              <a:t>un media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Cancellare un media nel catalogo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Ricercare media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817;p83">
            <a:extLst>
              <a:ext uri="{FF2B5EF4-FFF2-40B4-BE49-F238E27FC236}">
                <a16:creationId xmlns:a16="http://schemas.microsoft.com/office/drawing/2014/main" id="{884C9F65-6469-293B-3325-079A2EED1F36}"/>
              </a:ext>
            </a:extLst>
          </p:cNvPr>
          <p:cNvCxnSpPr>
            <a:cxnSpLocks/>
          </p:cNvCxnSpPr>
          <p:nvPr/>
        </p:nvCxnSpPr>
        <p:spPr>
          <a:xfrm flipH="1" flipV="1">
            <a:off x="4592755" y="3082003"/>
            <a:ext cx="2872322" cy="103305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16" name="Google Shape;816;p83"/>
          <p:cNvCxnSpPr>
            <a:cxnSpLocks/>
          </p:cNvCxnSpPr>
          <p:nvPr/>
        </p:nvCxnSpPr>
        <p:spPr>
          <a:xfrm flipH="1">
            <a:off x="4572000" y="1398818"/>
            <a:ext cx="20755" cy="162345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17" name="Google Shape;817;p83"/>
          <p:cNvCxnSpPr>
            <a:cxnSpLocks/>
          </p:cNvCxnSpPr>
          <p:nvPr/>
        </p:nvCxnSpPr>
        <p:spPr>
          <a:xfrm flipV="1">
            <a:off x="1710055" y="3022268"/>
            <a:ext cx="2872322" cy="103305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18" name="Google Shape;818;p83"/>
          <p:cNvSpPr/>
          <p:nvPr/>
        </p:nvSpPr>
        <p:spPr>
          <a:xfrm rot="3473110">
            <a:off x="3700666" y="1767945"/>
            <a:ext cx="1714319" cy="2038853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8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Obiettivo</a:t>
            </a:r>
            <a:endParaRPr dirty="0"/>
          </a:p>
        </p:txBody>
      </p:sp>
      <p:sp>
        <p:nvSpPr>
          <p:cNvPr id="820" name="Google Shape;820;p83"/>
          <p:cNvSpPr txBox="1">
            <a:spLocks noGrp="1"/>
          </p:cNvSpPr>
          <p:nvPr>
            <p:ph type="body" idx="4294967295"/>
          </p:nvPr>
        </p:nvSpPr>
        <p:spPr>
          <a:xfrm>
            <a:off x="1028700" y="998700"/>
            <a:ext cx="6606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2" name="Google Shape;822;p83"/>
          <p:cNvSpPr txBox="1">
            <a:spLocks noGrp="1"/>
          </p:cNvSpPr>
          <p:nvPr>
            <p:ph type="body" idx="4294967295"/>
          </p:nvPr>
        </p:nvSpPr>
        <p:spPr>
          <a:xfrm>
            <a:off x="5794422" y="2030864"/>
            <a:ext cx="312359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Tipo di media e genere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23" name="Google Shape;823;p83"/>
          <p:cNvSpPr txBox="1">
            <a:spLocks noGrp="1"/>
          </p:cNvSpPr>
          <p:nvPr>
            <p:ph type="body" idx="4294967295"/>
          </p:nvPr>
        </p:nvSpPr>
        <p:spPr>
          <a:xfrm>
            <a:off x="2618084" y="4000985"/>
            <a:ext cx="3866324" cy="565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 dirty="0"/>
              <a:t>Diversi tipi di media 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 dirty="0"/>
              <a:t>anni di uscita</a:t>
            </a:r>
            <a:endParaRPr sz="19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24" name="Google Shape;824;p83"/>
          <p:cNvSpPr txBox="1">
            <a:spLocks noGrp="1"/>
          </p:cNvSpPr>
          <p:nvPr>
            <p:ph type="body" idx="4294967295"/>
          </p:nvPr>
        </p:nvSpPr>
        <p:spPr>
          <a:xfrm>
            <a:off x="839763" y="2103529"/>
            <a:ext cx="2596900" cy="432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b="1" dirty="0"/>
              <a:t>Titolo di un media</a:t>
            </a:r>
            <a:endParaRPr sz="1100" dirty="0"/>
          </a:p>
        </p:txBody>
      </p:sp>
      <p:pic>
        <p:nvPicPr>
          <p:cNvPr id="825" name="Google Shape;82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310" y="2387018"/>
            <a:ext cx="937379" cy="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24;p83">
            <a:extLst>
              <a:ext uri="{FF2B5EF4-FFF2-40B4-BE49-F238E27FC236}">
                <a16:creationId xmlns:a16="http://schemas.microsoft.com/office/drawing/2014/main" id="{20440309-A237-A3F6-2BFB-867C41B6D699}"/>
              </a:ext>
            </a:extLst>
          </p:cNvPr>
          <p:cNvSpPr txBox="1">
            <a:spLocks/>
          </p:cNvSpPr>
          <p:nvPr/>
        </p:nvSpPr>
        <p:spPr>
          <a:xfrm>
            <a:off x="626103" y="860003"/>
            <a:ext cx="3477207" cy="43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sz="1900" dirty="0" err="1"/>
              <a:t>Possibile</a:t>
            </a:r>
            <a:r>
              <a:rPr lang="en-US" sz="1900" dirty="0"/>
              <a:t> </a:t>
            </a:r>
            <a:r>
              <a:rPr lang="en-US" sz="1900" dirty="0" err="1"/>
              <a:t>ricerca</a:t>
            </a:r>
            <a:r>
              <a:rPr lang="en-US" sz="1900" dirty="0"/>
              <a:t> in base a: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4"/>
          <p:cNvSpPr/>
          <p:nvPr/>
        </p:nvSpPr>
        <p:spPr>
          <a:xfrm rot="6271099">
            <a:off x="-163732" y="3038666"/>
            <a:ext cx="1903811" cy="4486900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84"/>
          <p:cNvSpPr/>
          <p:nvPr/>
        </p:nvSpPr>
        <p:spPr>
          <a:xfrm rot="-9258175">
            <a:off x="7083751" y="-1074503"/>
            <a:ext cx="2528568" cy="2297784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8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Fonte dati</a:t>
            </a:r>
            <a:endParaRPr/>
          </a:p>
        </p:txBody>
      </p:sp>
      <p:sp>
        <p:nvSpPr>
          <p:cNvPr id="833" name="Google Shape;833;p84"/>
          <p:cNvSpPr txBox="1">
            <a:spLocks noGrp="1"/>
          </p:cNvSpPr>
          <p:nvPr>
            <p:ph type="title" idx="4294967295"/>
          </p:nvPr>
        </p:nvSpPr>
        <p:spPr>
          <a:xfrm>
            <a:off x="104202" y="1539175"/>
            <a:ext cx="2152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Unica collezione</a:t>
            </a:r>
            <a:endParaRPr sz="1800" dirty="0"/>
          </a:p>
        </p:txBody>
      </p:sp>
      <p:sp>
        <p:nvSpPr>
          <p:cNvPr id="834" name="Google Shape;834;p84"/>
          <p:cNvSpPr txBox="1">
            <a:spLocks noGrp="1"/>
          </p:cNvSpPr>
          <p:nvPr>
            <p:ph type="body" idx="4294967295"/>
          </p:nvPr>
        </p:nvSpPr>
        <p:spPr>
          <a:xfrm>
            <a:off x="353961" y="3309000"/>
            <a:ext cx="235729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La sorgente dati è stata scaricata da Kaggle</a:t>
            </a:r>
            <a:endParaRPr sz="1400" dirty="0"/>
          </a:p>
        </p:txBody>
      </p:sp>
      <p:sp>
        <p:nvSpPr>
          <p:cNvPr id="835" name="Google Shape;835;p84"/>
          <p:cNvSpPr txBox="1">
            <a:spLocks noGrp="1"/>
          </p:cNvSpPr>
          <p:nvPr>
            <p:ph type="title" idx="4294967295"/>
          </p:nvPr>
        </p:nvSpPr>
        <p:spPr>
          <a:xfrm>
            <a:off x="77726" y="2930425"/>
            <a:ext cx="235729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Amazon_prime_titles</a:t>
            </a:r>
            <a:endParaRPr sz="1600" dirty="0"/>
          </a:p>
        </p:txBody>
      </p:sp>
      <p:sp>
        <p:nvSpPr>
          <p:cNvPr id="836" name="Google Shape;836;p84"/>
          <p:cNvSpPr txBox="1">
            <a:spLocks noGrp="1"/>
          </p:cNvSpPr>
          <p:nvPr>
            <p:ph type="title" idx="4294967295"/>
          </p:nvPr>
        </p:nvSpPr>
        <p:spPr>
          <a:xfrm>
            <a:off x="6710616" y="15391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9668 media </a:t>
            </a:r>
            <a:endParaRPr sz="1800" dirty="0"/>
          </a:p>
        </p:txBody>
      </p:sp>
      <p:sp>
        <p:nvSpPr>
          <p:cNvPr id="837" name="Google Shape;837;p84"/>
          <p:cNvSpPr txBox="1">
            <a:spLocks noGrp="1"/>
          </p:cNvSpPr>
          <p:nvPr>
            <p:ph type="body" idx="4294967295"/>
          </p:nvPr>
        </p:nvSpPr>
        <p:spPr>
          <a:xfrm>
            <a:off x="6432750" y="3526400"/>
            <a:ext cx="19965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Titolo, tipo di media, regista, cast, anno di uscita, genere, descrizione…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38" name="Google Shape;838;p84"/>
          <p:cNvSpPr txBox="1">
            <a:spLocks noGrp="1"/>
          </p:cNvSpPr>
          <p:nvPr>
            <p:ph type="title" idx="4294967295"/>
          </p:nvPr>
        </p:nvSpPr>
        <p:spPr>
          <a:xfrm>
            <a:off x="6710616" y="32002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12 attributi</a:t>
            </a:r>
            <a:endParaRPr sz="1800" dirty="0"/>
          </a:p>
        </p:txBody>
      </p:sp>
      <p:cxnSp>
        <p:nvCxnSpPr>
          <p:cNvPr id="839" name="Google Shape;839;p84"/>
          <p:cNvCxnSpPr>
            <a:cxnSpLocks/>
            <a:stCxn id="835" idx="3"/>
          </p:cNvCxnSpPr>
          <p:nvPr/>
        </p:nvCxnSpPr>
        <p:spPr>
          <a:xfrm flipV="1">
            <a:off x="2435016" y="2035075"/>
            <a:ext cx="1157100" cy="1165200"/>
          </a:xfrm>
          <a:prstGeom prst="bentConnector2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40" name="Google Shape;840;p84"/>
          <p:cNvCxnSpPr>
            <a:stCxn id="833" idx="3"/>
          </p:cNvCxnSpPr>
          <p:nvPr/>
        </p:nvCxnSpPr>
        <p:spPr>
          <a:xfrm rot="10800000" flipH="1">
            <a:off x="2256402" y="1577725"/>
            <a:ext cx="1861800" cy="231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41" name="Google Shape;841;p84"/>
          <p:cNvCxnSpPr/>
          <p:nvPr/>
        </p:nvCxnSpPr>
        <p:spPr>
          <a:xfrm rot="10800000">
            <a:off x="5210616" y="1688425"/>
            <a:ext cx="1500000" cy="24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42" name="Google Shape;842;p84"/>
          <p:cNvCxnSpPr>
            <a:stCxn id="838" idx="1"/>
          </p:cNvCxnSpPr>
          <p:nvPr/>
        </p:nvCxnSpPr>
        <p:spPr>
          <a:xfrm rot="10800000">
            <a:off x="5639316" y="2227225"/>
            <a:ext cx="1071300" cy="1242900"/>
          </a:xfrm>
          <a:prstGeom prst="bentConnector2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43" name="Google Shape;843;p84"/>
          <p:cNvGrpSpPr/>
          <p:nvPr/>
        </p:nvGrpSpPr>
        <p:grpSpPr>
          <a:xfrm>
            <a:off x="2849207" y="1419493"/>
            <a:ext cx="3516204" cy="1633339"/>
            <a:chOff x="1259200" y="508350"/>
            <a:chExt cx="5203025" cy="2416897"/>
          </a:xfrm>
        </p:grpSpPr>
        <p:sp>
          <p:nvSpPr>
            <p:cNvPr id="844" name="Google Shape;844;p84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45" name="Google Shape;845;p84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46" name="Google Shape;846;p84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47" name="Google Shape;847;p84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48" name="Google Shape;848;p84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51" name="Google Shape;851;p84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52" name="Google Shape;852;p84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53" name="Google Shape;853;p84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54" name="Google Shape;854;p84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55" name="Google Shape;855;p84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9900"/>
                </a:solidFill>
              </a:endParaRPr>
            </a:p>
          </p:txBody>
        </p:sp>
        <p:sp>
          <p:nvSpPr>
            <p:cNvPr id="856" name="Google Shape;856;p84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857" name="Google Shape;857;p84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rgbClr val="00B0F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5"/>
          <p:cNvSpPr/>
          <p:nvPr/>
        </p:nvSpPr>
        <p:spPr>
          <a:xfrm rot="4566554">
            <a:off x="-2820294" y="4555353"/>
            <a:ext cx="6012180" cy="3398099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8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 </a:t>
            </a:r>
            <a:r>
              <a:rPr lang="it-IT" dirty="0"/>
              <a:t>Processing dati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4" name="Google Shape;864;p85"/>
          <p:cNvGrpSpPr/>
          <p:nvPr/>
        </p:nvGrpSpPr>
        <p:grpSpPr>
          <a:xfrm>
            <a:off x="5506376" y="2696073"/>
            <a:ext cx="1605107" cy="331361"/>
            <a:chOff x="4808316" y="2800065"/>
            <a:chExt cx="1999386" cy="412910"/>
          </a:xfrm>
        </p:grpSpPr>
        <p:sp>
          <p:nvSpPr>
            <p:cNvPr id="865" name="Google Shape;865;p8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24000">
                  <a:srgbClr val="00B0F0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6" name="Google Shape;866;p85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867" name="Google Shape;867;p8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68" name="Google Shape;868;p8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85"/>
          <p:cNvGrpSpPr/>
          <p:nvPr/>
        </p:nvGrpSpPr>
        <p:grpSpPr>
          <a:xfrm>
            <a:off x="3933438" y="2920688"/>
            <a:ext cx="1606053" cy="330777"/>
            <a:chOff x="1381910" y="1194219"/>
            <a:chExt cx="588341" cy="121177"/>
          </a:xfrm>
        </p:grpSpPr>
        <p:grpSp>
          <p:nvGrpSpPr>
            <p:cNvPr id="877" name="Google Shape;877;p85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878" name="Google Shape;878;p85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9" name="Google Shape;879;p85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0" name="Google Shape;880;p85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85"/>
          <p:cNvGrpSpPr/>
          <p:nvPr/>
        </p:nvGrpSpPr>
        <p:grpSpPr>
          <a:xfrm rot="10800000">
            <a:off x="7073171" y="2920961"/>
            <a:ext cx="74182" cy="330504"/>
            <a:chOff x="2070100" y="2563700"/>
            <a:chExt cx="92400" cy="411825"/>
          </a:xfrm>
        </p:grpSpPr>
        <p:cxnSp>
          <p:nvCxnSpPr>
            <p:cNvPr id="883" name="Google Shape;883;p85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4" name="Google Shape;884;p85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85"/>
          <p:cNvSpPr txBox="1">
            <a:spLocks noGrp="1"/>
          </p:cNvSpPr>
          <p:nvPr>
            <p:ph type="title" idx="4294967295"/>
          </p:nvPr>
        </p:nvSpPr>
        <p:spPr>
          <a:xfrm>
            <a:off x="6172200" y="3261626"/>
            <a:ext cx="202055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DM Sans" pitchFamily="2" charset="0"/>
              </a:rPr>
              <a:t>Salvataggio del dataset processato</a:t>
            </a:r>
            <a:endParaRPr sz="1500" b="1" dirty="0">
              <a:latin typeface="DM Sans" pitchFamily="2" charset="0"/>
            </a:endParaRPr>
          </a:p>
        </p:txBody>
      </p:sp>
      <p:sp>
        <p:nvSpPr>
          <p:cNvPr id="890" name="Google Shape;890;p85"/>
          <p:cNvSpPr txBox="1">
            <a:spLocks noGrp="1"/>
          </p:cNvSpPr>
          <p:nvPr>
            <p:ph type="title" idx="4294967295"/>
          </p:nvPr>
        </p:nvSpPr>
        <p:spPr>
          <a:xfrm>
            <a:off x="2902628" y="3302551"/>
            <a:ext cx="214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DM Sans" pitchFamily="2" charset="0"/>
              </a:rPr>
              <a:t>Verifica duplicati</a:t>
            </a:r>
            <a:endParaRPr sz="1500" b="1" dirty="0">
              <a:latin typeface="DM Sans" pitchFamily="2" charset="0"/>
            </a:endParaRPr>
          </a:p>
        </p:txBody>
      </p:sp>
      <p:sp>
        <p:nvSpPr>
          <p:cNvPr id="891" name="Google Shape;891;p85"/>
          <p:cNvSpPr txBox="1">
            <a:spLocks noGrp="1"/>
          </p:cNvSpPr>
          <p:nvPr>
            <p:ph type="body" idx="4294967295"/>
          </p:nvPr>
        </p:nvSpPr>
        <p:spPr>
          <a:xfrm>
            <a:off x="2822378" y="3570301"/>
            <a:ext cx="2306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200" dirty="0"/>
              <a:t>La sorgente dati non presenta istanze duplicate</a:t>
            </a:r>
            <a:endParaRPr sz="1200" dirty="0"/>
          </a:p>
        </p:txBody>
      </p:sp>
      <p:sp>
        <p:nvSpPr>
          <p:cNvPr id="892" name="Google Shape;892;p85"/>
          <p:cNvSpPr txBox="1">
            <a:spLocks noGrp="1"/>
          </p:cNvSpPr>
          <p:nvPr>
            <p:ph type="title" idx="4294967295"/>
          </p:nvPr>
        </p:nvSpPr>
        <p:spPr>
          <a:xfrm>
            <a:off x="1592587" y="1404132"/>
            <a:ext cx="1668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DM Sans" pitchFamily="2" charset="0"/>
              </a:rPr>
              <a:t>Visualizzazione info dati</a:t>
            </a:r>
            <a:endParaRPr sz="1500" b="1" dirty="0">
              <a:latin typeface="DM Sans" pitchFamily="2" charset="0"/>
            </a:endParaRPr>
          </a:p>
        </p:txBody>
      </p:sp>
      <p:sp>
        <p:nvSpPr>
          <p:cNvPr id="893" name="Google Shape;893;p85"/>
          <p:cNvSpPr txBox="1">
            <a:spLocks noGrp="1"/>
          </p:cNvSpPr>
          <p:nvPr>
            <p:ph type="body" idx="4294967295"/>
          </p:nvPr>
        </p:nvSpPr>
        <p:spPr>
          <a:xfrm>
            <a:off x="1551311" y="1969370"/>
            <a:ext cx="1668001" cy="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Tipo dei dati                   Numero colonne Valori non nulli</a:t>
            </a:r>
          </a:p>
        </p:txBody>
      </p:sp>
      <p:sp>
        <p:nvSpPr>
          <p:cNvPr id="894" name="Google Shape;894;p85"/>
          <p:cNvSpPr txBox="1">
            <a:spLocks noGrp="1"/>
          </p:cNvSpPr>
          <p:nvPr>
            <p:ph type="title" idx="4294967295"/>
          </p:nvPr>
        </p:nvSpPr>
        <p:spPr>
          <a:xfrm>
            <a:off x="4495266" y="1639880"/>
            <a:ext cx="2088028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DM Sans" pitchFamily="2" charset="0"/>
              </a:rPr>
              <a:t>Gestione dati null</a:t>
            </a:r>
            <a:endParaRPr sz="1500" b="1" dirty="0">
              <a:latin typeface="DM Sans" pitchFamily="2" charset="0"/>
            </a:endParaRPr>
          </a:p>
        </p:txBody>
      </p:sp>
      <p:sp>
        <p:nvSpPr>
          <p:cNvPr id="895" name="Google Shape;895;p85"/>
          <p:cNvSpPr txBox="1">
            <a:spLocks noGrp="1"/>
          </p:cNvSpPr>
          <p:nvPr>
            <p:ph type="body" idx="4294967295"/>
          </p:nvPr>
        </p:nvSpPr>
        <p:spPr>
          <a:xfrm>
            <a:off x="4311594" y="1949526"/>
            <a:ext cx="2389563" cy="656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Gli attributi con valore ‘null’ sono stati rimpiazzati con ‘Unavailable’</a:t>
            </a:r>
            <a:endParaRPr sz="1200" dirty="0"/>
          </a:p>
        </p:txBody>
      </p:sp>
      <p:grpSp>
        <p:nvGrpSpPr>
          <p:cNvPr id="2" name="Google Shape;864;p85">
            <a:extLst>
              <a:ext uri="{FF2B5EF4-FFF2-40B4-BE49-F238E27FC236}">
                <a16:creationId xmlns:a16="http://schemas.microsoft.com/office/drawing/2014/main" id="{9D2DCDDF-77FE-FDEB-A563-1F474AC9DB66}"/>
              </a:ext>
            </a:extLst>
          </p:cNvPr>
          <p:cNvGrpSpPr/>
          <p:nvPr/>
        </p:nvGrpSpPr>
        <p:grpSpPr>
          <a:xfrm>
            <a:off x="2352408" y="2699210"/>
            <a:ext cx="1605107" cy="331361"/>
            <a:chOff x="4808316" y="2800065"/>
            <a:chExt cx="1999386" cy="412910"/>
          </a:xfrm>
        </p:grpSpPr>
        <p:sp>
          <p:nvSpPr>
            <p:cNvPr id="3" name="Google Shape;865;p85">
              <a:extLst>
                <a:ext uri="{FF2B5EF4-FFF2-40B4-BE49-F238E27FC236}">
                  <a16:creationId xmlns:a16="http://schemas.microsoft.com/office/drawing/2014/main" id="{84AC08DB-A201-D109-A91C-FBBF8D0A6B5D}"/>
                </a:ext>
              </a:extLst>
            </p:cNvPr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24000">
                  <a:srgbClr val="00B0F0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66;p85">
              <a:extLst>
                <a:ext uri="{FF2B5EF4-FFF2-40B4-BE49-F238E27FC236}">
                  <a16:creationId xmlns:a16="http://schemas.microsoft.com/office/drawing/2014/main" id="{96763114-1636-62FA-BAD1-D1C1E8B4525B}"/>
                </a:ext>
              </a:extLst>
            </p:cNvPr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5" name="Google Shape;867;p85">
                <a:extLst>
                  <a:ext uri="{FF2B5EF4-FFF2-40B4-BE49-F238E27FC236}">
                    <a16:creationId xmlns:a16="http://schemas.microsoft.com/office/drawing/2014/main" id="{ED54D040-9C71-B6D9-3DBA-D0587782877E}"/>
                  </a:ext>
                </a:extLst>
              </p:cNvPr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" name="Google Shape;868;p85">
                <a:extLst>
                  <a:ext uri="{FF2B5EF4-FFF2-40B4-BE49-F238E27FC236}">
                    <a16:creationId xmlns:a16="http://schemas.microsoft.com/office/drawing/2014/main" id="{0A136FBC-C48E-7CBF-5247-96FE50EAAADD}"/>
                  </a:ext>
                </a:extLst>
              </p:cNvPr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Tecnologie</a:t>
            </a:r>
            <a:endParaRPr dirty="0"/>
          </a:p>
        </p:txBody>
      </p:sp>
      <p:sp>
        <p:nvSpPr>
          <p:cNvPr id="901" name="Google Shape;901;p86"/>
          <p:cNvSpPr txBox="1">
            <a:spLocks noGrp="1"/>
          </p:cNvSpPr>
          <p:nvPr>
            <p:ph type="title" idx="4294967295"/>
          </p:nvPr>
        </p:nvSpPr>
        <p:spPr>
          <a:xfrm>
            <a:off x="274750" y="3360690"/>
            <a:ext cx="2155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DM Sans" pitchFamily="2" charset="0"/>
              </a:rPr>
              <a:t>Document-based data store</a:t>
            </a:r>
            <a:endParaRPr sz="1500" b="1" dirty="0">
              <a:latin typeface="DM Sans" pitchFamily="2" charset="0"/>
            </a:endParaRPr>
          </a:p>
        </p:txBody>
      </p:sp>
      <p:sp>
        <p:nvSpPr>
          <p:cNvPr id="902" name="Google Shape;902;p86"/>
          <p:cNvSpPr txBox="1">
            <a:spLocks noGrp="1"/>
          </p:cNvSpPr>
          <p:nvPr>
            <p:ph type="title" idx="4294967295"/>
          </p:nvPr>
        </p:nvSpPr>
        <p:spPr>
          <a:xfrm>
            <a:off x="2167175" y="1696740"/>
            <a:ext cx="25662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DM Sans" pitchFamily="2" charset="0"/>
              </a:rPr>
              <a:t>Librerie per </a:t>
            </a:r>
            <a:r>
              <a:rPr lang="en" sz="1500" b="1" dirty="0">
                <a:latin typeface="DM Sans" pitchFamily="2" charset="0"/>
              </a:rPr>
              <a:t>l’analisi</a:t>
            </a:r>
            <a:r>
              <a:rPr lang="en" sz="1500" dirty="0">
                <a:latin typeface="DM Sans" pitchFamily="2" charset="0"/>
              </a:rPr>
              <a:t> e il </a:t>
            </a:r>
            <a:r>
              <a:rPr lang="en" sz="1500" b="1" dirty="0">
                <a:latin typeface="DM Sans" pitchFamily="2" charset="0"/>
              </a:rPr>
              <a:t>processing</a:t>
            </a:r>
            <a:r>
              <a:rPr lang="en" sz="1500" dirty="0">
                <a:latin typeface="DM Sans" pitchFamily="2" charset="0"/>
              </a:rPr>
              <a:t> dei dati </a:t>
            </a:r>
            <a:endParaRPr sz="1500" dirty="0">
              <a:latin typeface="DM Sans" pitchFamily="2" charset="0"/>
            </a:endParaRPr>
          </a:p>
        </p:txBody>
      </p:sp>
      <p:sp>
        <p:nvSpPr>
          <p:cNvPr id="903" name="Google Shape;903;p86"/>
          <p:cNvSpPr txBox="1">
            <a:spLocks noGrp="1"/>
          </p:cNvSpPr>
          <p:nvPr>
            <p:ph type="title" idx="4294967295"/>
          </p:nvPr>
        </p:nvSpPr>
        <p:spPr>
          <a:xfrm>
            <a:off x="4585225" y="3326940"/>
            <a:ext cx="20934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DM Sans" pitchFamily="2" charset="0"/>
              </a:rPr>
              <a:t>Micro Framework per la realizzazione della </a:t>
            </a:r>
            <a:r>
              <a:rPr lang="en" sz="1500" b="1" dirty="0">
                <a:latin typeface="DM Sans" pitchFamily="2" charset="0"/>
              </a:rPr>
              <a:t>web application</a:t>
            </a:r>
            <a:endParaRPr sz="1500" b="1" dirty="0">
              <a:latin typeface="DM Sans" pitchFamily="2" charset="0"/>
            </a:endParaRPr>
          </a:p>
        </p:txBody>
      </p:sp>
      <p:cxnSp>
        <p:nvCxnSpPr>
          <p:cNvPr id="904" name="Google Shape;904;p86"/>
          <p:cNvCxnSpPr>
            <a:cxnSpLocks/>
            <a:endCxn id="901" idx="0"/>
          </p:cNvCxnSpPr>
          <p:nvPr/>
        </p:nvCxnSpPr>
        <p:spPr>
          <a:xfrm>
            <a:off x="1352350" y="2478090"/>
            <a:ext cx="0" cy="882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06" name="Google Shape;906;p86"/>
          <p:cNvCxnSpPr>
            <a:cxnSpLocks/>
          </p:cNvCxnSpPr>
          <p:nvPr/>
        </p:nvCxnSpPr>
        <p:spPr>
          <a:xfrm rot="10800000">
            <a:off x="3450275" y="2435590"/>
            <a:ext cx="0" cy="8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09" name="Google Shape;909;p86"/>
          <p:cNvCxnSpPr>
            <a:cxnSpLocks/>
            <a:endCxn id="903" idx="0"/>
          </p:cNvCxnSpPr>
          <p:nvPr/>
        </p:nvCxnSpPr>
        <p:spPr>
          <a:xfrm>
            <a:off x="5631925" y="2444340"/>
            <a:ext cx="0" cy="882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11" name="Google Shape;911;p86"/>
          <p:cNvSpPr txBox="1">
            <a:spLocks noGrp="1"/>
          </p:cNvSpPr>
          <p:nvPr>
            <p:ph type="title" idx="4294967295"/>
          </p:nvPr>
        </p:nvSpPr>
        <p:spPr>
          <a:xfrm>
            <a:off x="6710625" y="1476676"/>
            <a:ext cx="22059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>
                <a:latin typeface="DM Sans" pitchFamily="2" charset="0"/>
              </a:rPr>
              <a:t>Framework per l’interazione con </a:t>
            </a:r>
            <a:r>
              <a:rPr lang="it-IT" sz="1500" b="1" dirty="0" err="1">
                <a:latin typeface="DM Sans" pitchFamily="2" charset="0"/>
              </a:rPr>
              <a:t>MongoDB</a:t>
            </a:r>
            <a:r>
              <a:rPr lang="it-IT" sz="1500" b="1" dirty="0">
                <a:latin typeface="DM Sans" pitchFamily="2" charset="0"/>
              </a:rPr>
              <a:t> in Python</a:t>
            </a:r>
          </a:p>
        </p:txBody>
      </p:sp>
      <p:cxnSp>
        <p:nvCxnSpPr>
          <p:cNvPr id="912" name="Google Shape;912;p86"/>
          <p:cNvCxnSpPr/>
          <p:nvPr/>
        </p:nvCxnSpPr>
        <p:spPr>
          <a:xfrm rot="10800000">
            <a:off x="7813575" y="2392315"/>
            <a:ext cx="0" cy="8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915" name="Google Shape;91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99" y="1476676"/>
            <a:ext cx="975900" cy="9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099" y="3359889"/>
            <a:ext cx="1718362" cy="7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800" y="1609014"/>
            <a:ext cx="1336236" cy="7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9925" y="3307890"/>
            <a:ext cx="747300" cy="7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7866" y="4082453"/>
            <a:ext cx="991419" cy="35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Tool</a:t>
            </a:r>
            <a:endParaRPr dirty="0"/>
          </a:p>
        </p:txBody>
      </p:sp>
      <p:sp>
        <p:nvSpPr>
          <p:cNvPr id="925" name="Google Shape;925;p87"/>
          <p:cNvSpPr txBox="1">
            <a:spLocks noGrp="1"/>
          </p:cNvSpPr>
          <p:nvPr>
            <p:ph type="body" idx="4294967295"/>
          </p:nvPr>
        </p:nvSpPr>
        <p:spPr>
          <a:xfrm>
            <a:off x="845307" y="2878930"/>
            <a:ext cx="2598000" cy="738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Sistema di </a:t>
            </a:r>
            <a:r>
              <a:rPr lang="en" sz="1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versioning</a:t>
            </a:r>
            <a:r>
              <a:rPr lang="en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per lo sviluppo del software</a:t>
            </a:r>
            <a:endParaRPr sz="14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927" name="Google Shape;927;p87"/>
          <p:cNvSpPr/>
          <p:nvPr/>
        </p:nvSpPr>
        <p:spPr>
          <a:xfrm rot="6271091">
            <a:off x="-220165" y="3045322"/>
            <a:ext cx="1889420" cy="4056749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7"/>
          <p:cNvSpPr/>
          <p:nvPr/>
        </p:nvSpPr>
        <p:spPr>
          <a:xfrm rot="-9258175">
            <a:off x="7545027" y="-1234559"/>
            <a:ext cx="2528568" cy="2297784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9" name="Google Shape;92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48" y="1672755"/>
            <a:ext cx="2055333" cy="11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7"/>
          <p:cNvSpPr txBox="1">
            <a:spLocks noGrp="1"/>
          </p:cNvSpPr>
          <p:nvPr>
            <p:ph type="body" idx="4294967295"/>
          </p:nvPr>
        </p:nvSpPr>
        <p:spPr>
          <a:xfrm>
            <a:off x="5768050" y="2170800"/>
            <a:ext cx="2598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6" name="Google Shape;816;p83">
            <a:extLst>
              <a:ext uri="{FF2B5EF4-FFF2-40B4-BE49-F238E27FC236}">
                <a16:creationId xmlns:a16="http://schemas.microsoft.com/office/drawing/2014/main" id="{A21D83C1-B315-EC43-4E90-DCAE2BE96F73}"/>
              </a:ext>
            </a:extLst>
          </p:cNvPr>
          <p:cNvCxnSpPr>
            <a:cxnSpLocks/>
          </p:cNvCxnSpPr>
          <p:nvPr/>
        </p:nvCxnSpPr>
        <p:spPr>
          <a:xfrm>
            <a:off x="4605678" y="1147643"/>
            <a:ext cx="0" cy="32547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926;p87">
            <a:extLst>
              <a:ext uri="{FF2B5EF4-FFF2-40B4-BE49-F238E27FC236}">
                <a16:creationId xmlns:a16="http://schemas.microsoft.com/office/drawing/2014/main" id="{59C54345-2348-AD6F-38F4-CF5703182D31}"/>
              </a:ext>
            </a:extLst>
          </p:cNvPr>
          <p:cNvSpPr txBox="1">
            <a:spLocks/>
          </p:cNvSpPr>
          <p:nvPr/>
        </p:nvSpPr>
        <p:spPr>
          <a:xfrm>
            <a:off x="5335762" y="2683306"/>
            <a:ext cx="3083700" cy="63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Software utilizzato per interfacciare il </a:t>
            </a:r>
            <a:r>
              <a:rPr lang="it-IT" sz="1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database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endParaRPr lang="it-IT" sz="1400" dirty="0"/>
          </a:p>
        </p:txBody>
      </p:sp>
      <p:pic>
        <p:nvPicPr>
          <p:cNvPr id="9" name="Google Shape;930;p87">
            <a:extLst>
              <a:ext uri="{FF2B5EF4-FFF2-40B4-BE49-F238E27FC236}">
                <a16:creationId xmlns:a16="http://schemas.microsoft.com/office/drawing/2014/main" id="{2FE00177-0EE2-2706-16D6-E2DC6E0CE1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313" t="19499" b="28389"/>
          <a:stretch/>
        </p:blipFill>
        <p:spPr>
          <a:xfrm>
            <a:off x="5301832" y="2031831"/>
            <a:ext cx="3151579" cy="7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Ottimizzazione</a:t>
            </a:r>
            <a:endParaRPr dirty="0"/>
          </a:p>
        </p:txBody>
      </p:sp>
      <p:sp>
        <p:nvSpPr>
          <p:cNvPr id="939" name="Google Shape;939;p88"/>
          <p:cNvSpPr txBox="1">
            <a:spLocks noGrp="1"/>
          </p:cNvSpPr>
          <p:nvPr>
            <p:ph type="body" idx="4294967295"/>
          </p:nvPr>
        </p:nvSpPr>
        <p:spPr>
          <a:xfrm>
            <a:off x="2411694" y="2174625"/>
            <a:ext cx="4423839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Dal momento che la ricerca per </a:t>
            </a:r>
            <a:r>
              <a:rPr lang="en" sz="1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titolo</a:t>
            </a:r>
            <a:r>
              <a:rPr lang="en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è frequentemente usata per il catalogo, è stato creato </a:t>
            </a:r>
            <a:r>
              <a:rPr lang="en" sz="1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 nuovo indice</a:t>
            </a:r>
            <a:r>
              <a:rPr lang="en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in MongoDB Compass.</a:t>
            </a:r>
            <a:endParaRPr sz="14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940" name="Google Shape;940;p88"/>
          <p:cNvSpPr/>
          <p:nvPr/>
        </p:nvSpPr>
        <p:spPr>
          <a:xfrm rot="6271091">
            <a:off x="-220165" y="3045322"/>
            <a:ext cx="1889420" cy="4056749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92300">
                <a:srgbClr val="0070C0"/>
              </a:gs>
              <a:gs pos="0">
                <a:schemeClr val="bg1"/>
              </a:gs>
              <a:gs pos="100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88"/>
          <p:cNvSpPr/>
          <p:nvPr/>
        </p:nvSpPr>
        <p:spPr>
          <a:xfrm rot="-9258175">
            <a:off x="7545027" y="-1234559"/>
            <a:ext cx="2528568" cy="2297784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2" name="Google Shape;942;p88"/>
          <p:cNvPicPr preferRelativeResize="0"/>
          <p:nvPr/>
        </p:nvPicPr>
        <p:blipFill rotWithShape="1">
          <a:blip r:embed="rId3">
            <a:alphaModFix/>
          </a:blip>
          <a:srcRect l="10313" t="19499" b="28389"/>
          <a:stretch/>
        </p:blipFill>
        <p:spPr>
          <a:xfrm>
            <a:off x="2996220" y="1142550"/>
            <a:ext cx="3151579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88"/>
          <p:cNvSpPr txBox="1">
            <a:spLocks noGrp="1"/>
          </p:cNvSpPr>
          <p:nvPr>
            <p:ph type="body" idx="4294967295"/>
          </p:nvPr>
        </p:nvSpPr>
        <p:spPr>
          <a:xfrm>
            <a:off x="2514933" y="3986116"/>
            <a:ext cx="4320600" cy="69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Ciò permette di </a:t>
            </a:r>
            <a:r>
              <a:rPr lang="en" sz="1400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rendere </a:t>
            </a:r>
            <a:r>
              <a:rPr lang="en" sz="1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più</a:t>
            </a:r>
            <a:r>
              <a:rPr lang="en" sz="1400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efficiente</a:t>
            </a:r>
            <a:r>
              <a:rPr lang="en" sz="1400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la ricerca su questi attributi.</a:t>
            </a:r>
            <a:endParaRPr sz="14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" name="Google Shape;943;p88">
            <a:extLst>
              <a:ext uri="{FF2B5EF4-FFF2-40B4-BE49-F238E27FC236}">
                <a16:creationId xmlns:a16="http://schemas.microsoft.com/office/drawing/2014/main" id="{AB296E8C-987E-28A8-BB53-6DF38E146B8D}"/>
              </a:ext>
            </a:extLst>
          </p:cNvPr>
          <p:cNvSpPr txBox="1">
            <a:spLocks/>
          </p:cNvSpPr>
          <p:nvPr/>
        </p:nvSpPr>
        <p:spPr>
          <a:xfrm>
            <a:off x="1898855" y="3211081"/>
            <a:ext cx="5346290" cy="6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 terzo indice è stato creato per l’attributo </a:t>
            </a:r>
            <a:r>
              <a:rPr lang="it-IT" sz="1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anno di uscita, </a:t>
            </a:r>
            <a:r>
              <a:rPr lang="it-IT" sz="14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contenuto anch’esso in un’interrogazione comune </a:t>
            </a:r>
            <a:endParaRPr lang="it-IT" sz="14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endParaRPr lang="it-I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404</Words>
  <Application>Microsoft Office PowerPoint</Application>
  <PresentationFormat>Presentazione su schermo (16:9)</PresentationFormat>
  <Paragraphs>65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DM Sans</vt:lpstr>
      <vt:lpstr>Viga</vt:lpstr>
      <vt:lpstr>Arial</vt:lpstr>
      <vt:lpstr>Montserrat</vt:lpstr>
      <vt:lpstr>Cyber Security Business Plan</vt:lpstr>
      <vt:lpstr>Cyber Security Business Plan</vt:lpstr>
      <vt:lpstr>Cyber Security Business Plan</vt:lpstr>
      <vt:lpstr>Amazon Media  Manager</vt:lpstr>
      <vt:lpstr>01</vt:lpstr>
      <vt:lpstr>01 Obiettivo</vt:lpstr>
      <vt:lpstr>01 Obiettivo</vt:lpstr>
      <vt:lpstr>02 Fonte dati</vt:lpstr>
      <vt:lpstr>03 Processing dati  </vt:lpstr>
      <vt:lpstr>04 Tecnologie</vt:lpstr>
      <vt:lpstr>05 Tool</vt:lpstr>
      <vt:lpstr>06 Ottimizzazione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DANIELE DONIA</cp:lastModifiedBy>
  <cp:revision>4</cp:revision>
  <dcterms:modified xsi:type="dcterms:W3CDTF">2023-09-12T08:23:04Z</dcterms:modified>
</cp:coreProperties>
</file>