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roxima Nova"/>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ProximaNova-bold.fntdata"/><Relationship Id="rId10" Type="http://schemas.openxmlformats.org/officeDocument/2006/relationships/slide" Target="slides/slide5.xml"/><Relationship Id="rId21" Type="http://schemas.openxmlformats.org/officeDocument/2006/relationships/font" Target="fonts/ProximaNova-regular.fntdata"/><Relationship Id="rId13" Type="http://schemas.openxmlformats.org/officeDocument/2006/relationships/slide" Target="slides/slide8.xml"/><Relationship Id="rId24" Type="http://schemas.openxmlformats.org/officeDocument/2006/relationships/font" Target="fonts/ProximaNova-boldItalic.fntdata"/><Relationship Id="rId12" Type="http://schemas.openxmlformats.org/officeDocument/2006/relationships/slide" Target="slides/slide7.xml"/><Relationship Id="rId23" Type="http://schemas.openxmlformats.org/officeDocument/2006/relationships/font" Target="fonts/ProximaNova-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59b084ee28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59b084ee28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59b084ee28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59b084ee28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59b084ee28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59b084ee28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59b084ee28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59b084ee28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59b084ee28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59b084ee28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59b084ee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59b084ee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59b084ee2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59b084ee2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59b084ee28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59b084ee28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59b084ee28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59b084ee28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59b084ee28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59b084ee28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59b084ee28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59b084ee28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59b084ee28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59b084ee28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59b084ee28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59b084ee28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59b084ee28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59b084ee28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15.png"/><Relationship Id="rId6" Type="http://schemas.openxmlformats.org/officeDocument/2006/relationships/image" Target="../media/image12.png"/><Relationship Id="rId7" Type="http://schemas.openxmlformats.org/officeDocument/2006/relationships/image" Target="../media/image9.png"/><Relationship Id="rId8"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20.png"/><Relationship Id="rId5" Type="http://schemas.openxmlformats.org/officeDocument/2006/relationships/image" Target="../media/image18.png"/><Relationship Id="rId6"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23.png"/><Relationship Id="rId5" Type="http://schemas.openxmlformats.org/officeDocument/2006/relationships/image" Target="../media/image13.png"/><Relationship Id="rId6" Type="http://schemas.openxmlformats.org/officeDocument/2006/relationships/image" Target="../media/image6.png"/><Relationship Id="rId7" Type="http://schemas.openxmlformats.org/officeDocument/2006/relationships/image" Target="../media/image5.png"/><Relationship Id="rId8"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9.png"/><Relationship Id="rId5" Type="http://schemas.openxmlformats.org/officeDocument/2006/relationships/image" Target="../media/image21.png"/><Relationship Id="rId6"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2.png"/><Relationship Id="rId4" Type="http://schemas.openxmlformats.org/officeDocument/2006/relationships/hyperlink" Target="https://github.com/d-ev-craig/DATA604/tree/main/Final%20Project" TargetMode="External"/><Relationship Id="rId5" Type="http://schemas.openxmlformats.org/officeDocument/2006/relationships/hyperlink" Target="https://github.com/d-ev-craig/DATA604/blob/main/Final%20Project/warehouse_sim_Clean.ipyn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Shipping Truck Simulation</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Daniel Craig</a:t>
            </a:r>
            <a:endParaRPr/>
          </a:p>
          <a:p>
            <a:pPr indent="0" lvl="0" marL="0" rtl="0" algn="l">
              <a:spcBef>
                <a:spcPts val="0"/>
              </a:spcBef>
              <a:spcAft>
                <a:spcPts val="0"/>
              </a:spcAft>
              <a:buNone/>
            </a:pPr>
            <a:r>
              <a:rPr lang="en"/>
              <a:t>7/16/23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Findings: 2 Teams</a:t>
            </a:r>
            <a:endParaRPr/>
          </a:p>
        </p:txBody>
      </p:sp>
      <p:pic>
        <p:nvPicPr>
          <p:cNvPr id="117" name="Google Shape;117;p22"/>
          <p:cNvPicPr preferRelativeResize="0"/>
          <p:nvPr/>
        </p:nvPicPr>
        <p:blipFill>
          <a:blip r:embed="rId3">
            <a:alphaModFix/>
          </a:blip>
          <a:stretch>
            <a:fillRect/>
          </a:stretch>
        </p:blipFill>
        <p:spPr>
          <a:xfrm>
            <a:off x="311696" y="2945312"/>
            <a:ext cx="2629325" cy="1970175"/>
          </a:xfrm>
          <a:prstGeom prst="rect">
            <a:avLst/>
          </a:prstGeom>
          <a:noFill/>
          <a:ln>
            <a:noFill/>
          </a:ln>
        </p:spPr>
      </p:pic>
      <p:pic>
        <p:nvPicPr>
          <p:cNvPr id="118" name="Google Shape;118;p22"/>
          <p:cNvPicPr preferRelativeResize="0"/>
          <p:nvPr/>
        </p:nvPicPr>
        <p:blipFill>
          <a:blip r:embed="rId4">
            <a:alphaModFix/>
          </a:blip>
          <a:stretch>
            <a:fillRect/>
          </a:stretch>
        </p:blipFill>
        <p:spPr>
          <a:xfrm>
            <a:off x="311700" y="914975"/>
            <a:ext cx="2618249" cy="1970176"/>
          </a:xfrm>
          <a:prstGeom prst="rect">
            <a:avLst/>
          </a:prstGeom>
          <a:noFill/>
          <a:ln>
            <a:noFill/>
          </a:ln>
        </p:spPr>
      </p:pic>
      <p:pic>
        <p:nvPicPr>
          <p:cNvPr id="119" name="Google Shape;119;p22"/>
          <p:cNvPicPr preferRelativeResize="0"/>
          <p:nvPr/>
        </p:nvPicPr>
        <p:blipFill>
          <a:blip r:embed="rId5">
            <a:alphaModFix/>
          </a:blip>
          <a:stretch>
            <a:fillRect/>
          </a:stretch>
        </p:blipFill>
        <p:spPr>
          <a:xfrm>
            <a:off x="2884950" y="2867275"/>
            <a:ext cx="2719289" cy="2099899"/>
          </a:xfrm>
          <a:prstGeom prst="rect">
            <a:avLst/>
          </a:prstGeom>
          <a:noFill/>
          <a:ln>
            <a:noFill/>
          </a:ln>
        </p:spPr>
      </p:pic>
      <p:pic>
        <p:nvPicPr>
          <p:cNvPr id="120" name="Google Shape;120;p22"/>
          <p:cNvPicPr preferRelativeResize="0"/>
          <p:nvPr/>
        </p:nvPicPr>
        <p:blipFill>
          <a:blip r:embed="rId6">
            <a:alphaModFix/>
          </a:blip>
          <a:stretch>
            <a:fillRect/>
          </a:stretch>
        </p:blipFill>
        <p:spPr>
          <a:xfrm>
            <a:off x="2884950" y="845400"/>
            <a:ext cx="2699351" cy="2099900"/>
          </a:xfrm>
          <a:prstGeom prst="rect">
            <a:avLst/>
          </a:prstGeom>
          <a:noFill/>
          <a:ln>
            <a:noFill/>
          </a:ln>
        </p:spPr>
      </p:pic>
      <p:pic>
        <p:nvPicPr>
          <p:cNvPr id="121" name="Google Shape;121;p22"/>
          <p:cNvPicPr preferRelativeResize="0"/>
          <p:nvPr/>
        </p:nvPicPr>
        <p:blipFill>
          <a:blip r:embed="rId7">
            <a:alphaModFix/>
          </a:blip>
          <a:stretch>
            <a:fillRect/>
          </a:stretch>
        </p:blipFill>
        <p:spPr>
          <a:xfrm>
            <a:off x="5518175" y="2961369"/>
            <a:ext cx="2629325" cy="2006706"/>
          </a:xfrm>
          <a:prstGeom prst="rect">
            <a:avLst/>
          </a:prstGeom>
          <a:noFill/>
          <a:ln>
            <a:noFill/>
          </a:ln>
        </p:spPr>
      </p:pic>
      <p:pic>
        <p:nvPicPr>
          <p:cNvPr id="122" name="Google Shape;122;p22"/>
          <p:cNvPicPr preferRelativeResize="0"/>
          <p:nvPr/>
        </p:nvPicPr>
        <p:blipFill>
          <a:blip r:embed="rId8">
            <a:alphaModFix/>
          </a:blip>
          <a:stretch>
            <a:fillRect/>
          </a:stretch>
        </p:blipFill>
        <p:spPr>
          <a:xfrm>
            <a:off x="5604250" y="914975"/>
            <a:ext cx="2629324" cy="1978523"/>
          </a:xfrm>
          <a:prstGeom prst="rect">
            <a:avLst/>
          </a:prstGeom>
          <a:noFill/>
          <a:ln>
            <a:noFill/>
          </a:ln>
        </p:spPr>
      </p:pic>
      <p:sp>
        <p:nvSpPr>
          <p:cNvPr id="123" name="Google Shape;123;p22"/>
          <p:cNvSpPr/>
          <p:nvPr/>
        </p:nvSpPr>
        <p:spPr>
          <a:xfrm>
            <a:off x="2072500" y="4543975"/>
            <a:ext cx="6243300" cy="423300"/>
          </a:xfrm>
          <a:prstGeom prst="rect">
            <a:avLst/>
          </a:prstGeom>
          <a:noFill/>
          <a:ln cap="flat" cmpd="sng" w="762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2"/>
          <p:cNvSpPr/>
          <p:nvPr/>
        </p:nvSpPr>
        <p:spPr>
          <a:xfrm>
            <a:off x="2182250" y="1128925"/>
            <a:ext cx="589200" cy="572700"/>
          </a:xfrm>
          <a:prstGeom prst="star10">
            <a:avLst>
              <a:gd fmla="val 42533" name="adj"/>
              <a:gd fmla="val 105146" name="hf"/>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10</a:t>
            </a:r>
            <a:endParaRPr/>
          </a:p>
        </p:txBody>
      </p:sp>
      <p:sp>
        <p:nvSpPr>
          <p:cNvPr id="125" name="Google Shape;125;p22"/>
          <p:cNvSpPr/>
          <p:nvPr/>
        </p:nvSpPr>
        <p:spPr>
          <a:xfrm>
            <a:off x="4778900" y="1128925"/>
            <a:ext cx="589200" cy="572700"/>
          </a:xfrm>
          <a:prstGeom prst="star10">
            <a:avLst>
              <a:gd fmla="val 42533" name="adj"/>
              <a:gd fmla="val 105146" name="hf"/>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15</a:t>
            </a:r>
            <a:endParaRPr/>
          </a:p>
        </p:txBody>
      </p:sp>
      <p:sp>
        <p:nvSpPr>
          <p:cNvPr id="126" name="Google Shape;126;p22"/>
          <p:cNvSpPr/>
          <p:nvPr/>
        </p:nvSpPr>
        <p:spPr>
          <a:xfrm>
            <a:off x="7428325" y="1128925"/>
            <a:ext cx="589200" cy="572700"/>
          </a:xfrm>
          <a:prstGeom prst="star10">
            <a:avLst>
              <a:gd fmla="val 42533" name="adj"/>
              <a:gd fmla="val 105146" name="hf"/>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par>
                                <p:cTn fill="hold" nodeType="with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par>
                                <p:cTn fill="hold" nodeType="with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par>
                                <p:cTn fill="hold" nodeType="with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par>
                                <p:cTn fill="hold" nodeType="with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600"/>
                                        <p:tgtEl>
                                          <p:spTgt spid="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Findings: 2 Teams</a:t>
            </a:r>
            <a:endParaRPr/>
          </a:p>
        </p:txBody>
      </p:sp>
      <p:pic>
        <p:nvPicPr>
          <p:cNvPr id="132" name="Google Shape;132;p23"/>
          <p:cNvPicPr preferRelativeResize="0"/>
          <p:nvPr/>
        </p:nvPicPr>
        <p:blipFill>
          <a:blip r:embed="rId3">
            <a:alphaModFix/>
          </a:blip>
          <a:stretch>
            <a:fillRect/>
          </a:stretch>
        </p:blipFill>
        <p:spPr>
          <a:xfrm>
            <a:off x="1109705" y="3025850"/>
            <a:ext cx="2682896" cy="2024700"/>
          </a:xfrm>
          <a:prstGeom prst="rect">
            <a:avLst/>
          </a:prstGeom>
          <a:noFill/>
          <a:ln>
            <a:noFill/>
          </a:ln>
        </p:spPr>
      </p:pic>
      <p:pic>
        <p:nvPicPr>
          <p:cNvPr id="133" name="Google Shape;133;p23"/>
          <p:cNvPicPr preferRelativeResize="0"/>
          <p:nvPr/>
        </p:nvPicPr>
        <p:blipFill>
          <a:blip r:embed="rId4">
            <a:alphaModFix/>
          </a:blip>
          <a:stretch>
            <a:fillRect/>
          </a:stretch>
        </p:blipFill>
        <p:spPr>
          <a:xfrm>
            <a:off x="311700" y="942425"/>
            <a:ext cx="2828325" cy="2081700"/>
          </a:xfrm>
          <a:prstGeom prst="rect">
            <a:avLst/>
          </a:prstGeom>
          <a:noFill/>
          <a:ln>
            <a:noFill/>
          </a:ln>
        </p:spPr>
      </p:pic>
      <p:pic>
        <p:nvPicPr>
          <p:cNvPr id="134" name="Google Shape;134;p23"/>
          <p:cNvPicPr preferRelativeResize="0"/>
          <p:nvPr/>
        </p:nvPicPr>
        <p:blipFill>
          <a:blip r:embed="rId5">
            <a:alphaModFix/>
          </a:blip>
          <a:stretch>
            <a:fillRect/>
          </a:stretch>
        </p:blipFill>
        <p:spPr>
          <a:xfrm>
            <a:off x="4774015" y="845088"/>
            <a:ext cx="2911035" cy="2179025"/>
          </a:xfrm>
          <a:prstGeom prst="rect">
            <a:avLst/>
          </a:prstGeom>
          <a:noFill/>
          <a:ln>
            <a:noFill/>
          </a:ln>
        </p:spPr>
      </p:pic>
      <p:pic>
        <p:nvPicPr>
          <p:cNvPr id="135" name="Google Shape;135;p23"/>
          <p:cNvPicPr preferRelativeResize="0"/>
          <p:nvPr/>
        </p:nvPicPr>
        <p:blipFill>
          <a:blip r:embed="rId6">
            <a:alphaModFix/>
          </a:blip>
          <a:stretch>
            <a:fillRect/>
          </a:stretch>
        </p:blipFill>
        <p:spPr>
          <a:xfrm>
            <a:off x="5737324" y="3024125"/>
            <a:ext cx="2594701" cy="1969426"/>
          </a:xfrm>
          <a:prstGeom prst="rect">
            <a:avLst/>
          </a:prstGeom>
          <a:noFill/>
          <a:ln>
            <a:noFill/>
          </a:ln>
        </p:spPr>
      </p:pic>
      <p:sp>
        <p:nvSpPr>
          <p:cNvPr id="136" name="Google Shape;136;p23"/>
          <p:cNvSpPr/>
          <p:nvPr/>
        </p:nvSpPr>
        <p:spPr>
          <a:xfrm>
            <a:off x="2261400" y="1146525"/>
            <a:ext cx="589200" cy="572700"/>
          </a:xfrm>
          <a:prstGeom prst="star10">
            <a:avLst>
              <a:gd fmla="val 42533" name="adj"/>
              <a:gd fmla="val 105146" name="hf"/>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25</a:t>
            </a:r>
            <a:endParaRPr/>
          </a:p>
        </p:txBody>
      </p:sp>
      <p:sp>
        <p:nvSpPr>
          <p:cNvPr id="137" name="Google Shape;137;p23"/>
          <p:cNvSpPr/>
          <p:nvPr/>
        </p:nvSpPr>
        <p:spPr>
          <a:xfrm>
            <a:off x="6933050" y="1146525"/>
            <a:ext cx="589200" cy="572700"/>
          </a:xfrm>
          <a:prstGeom prst="star10">
            <a:avLst>
              <a:gd fmla="val 42533" name="adj"/>
              <a:gd fmla="val 105146" name="hf"/>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30</a:t>
            </a:r>
            <a:endParaRPr/>
          </a:p>
        </p:txBody>
      </p:sp>
      <p:sp>
        <p:nvSpPr>
          <p:cNvPr id="138" name="Google Shape;138;p23"/>
          <p:cNvSpPr/>
          <p:nvPr/>
        </p:nvSpPr>
        <p:spPr>
          <a:xfrm>
            <a:off x="2389025" y="4570250"/>
            <a:ext cx="6243300" cy="423300"/>
          </a:xfrm>
          <a:prstGeom prst="rect">
            <a:avLst/>
          </a:prstGeom>
          <a:noFill/>
          <a:ln cap="flat" cmpd="sng" w="762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par>
                                <p:cTn fill="hold" nodeType="with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par>
                                <p:cTn fill="hold" nodeType="with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par>
                                <p:cTn fill="hold" nodeType="with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par>
                                <p:cTn fill="hold" nodeType="with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4"/>
          <p:cNvPicPr preferRelativeResize="0"/>
          <p:nvPr/>
        </p:nvPicPr>
        <p:blipFill>
          <a:blip r:embed="rId3">
            <a:alphaModFix/>
          </a:blip>
          <a:stretch>
            <a:fillRect/>
          </a:stretch>
        </p:blipFill>
        <p:spPr>
          <a:xfrm>
            <a:off x="2888100" y="789125"/>
            <a:ext cx="2594699" cy="1978542"/>
          </a:xfrm>
          <a:prstGeom prst="rect">
            <a:avLst/>
          </a:prstGeom>
          <a:noFill/>
          <a:ln>
            <a:noFill/>
          </a:ln>
        </p:spPr>
      </p:pic>
      <p:sp>
        <p:nvSpPr>
          <p:cNvPr id="144" name="Google Shape;144;p24"/>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Findings: 3 Teams</a:t>
            </a:r>
            <a:endParaRPr/>
          </a:p>
        </p:txBody>
      </p:sp>
      <p:sp>
        <p:nvSpPr>
          <p:cNvPr id="145" name="Google Shape;145;p24"/>
          <p:cNvSpPr/>
          <p:nvPr/>
        </p:nvSpPr>
        <p:spPr>
          <a:xfrm>
            <a:off x="4800600" y="995550"/>
            <a:ext cx="589200" cy="572700"/>
          </a:xfrm>
          <a:prstGeom prst="star10">
            <a:avLst>
              <a:gd fmla="val 42533" name="adj"/>
              <a:gd fmla="val 105146" name="hf"/>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15</a:t>
            </a:r>
            <a:endParaRPr/>
          </a:p>
        </p:txBody>
      </p:sp>
      <p:pic>
        <p:nvPicPr>
          <p:cNvPr id="146" name="Google Shape;146;p24"/>
          <p:cNvPicPr preferRelativeResize="0"/>
          <p:nvPr/>
        </p:nvPicPr>
        <p:blipFill>
          <a:blip r:embed="rId4">
            <a:alphaModFix/>
          </a:blip>
          <a:stretch>
            <a:fillRect/>
          </a:stretch>
        </p:blipFill>
        <p:spPr>
          <a:xfrm>
            <a:off x="294587" y="2903300"/>
            <a:ext cx="2517325" cy="1906300"/>
          </a:xfrm>
          <a:prstGeom prst="rect">
            <a:avLst/>
          </a:prstGeom>
          <a:noFill/>
          <a:ln>
            <a:noFill/>
          </a:ln>
        </p:spPr>
      </p:pic>
      <p:pic>
        <p:nvPicPr>
          <p:cNvPr id="147" name="Google Shape;147;p24"/>
          <p:cNvPicPr preferRelativeResize="0"/>
          <p:nvPr/>
        </p:nvPicPr>
        <p:blipFill>
          <a:blip r:embed="rId5">
            <a:alphaModFix/>
          </a:blip>
          <a:stretch>
            <a:fillRect/>
          </a:stretch>
        </p:blipFill>
        <p:spPr>
          <a:xfrm>
            <a:off x="198400" y="796048"/>
            <a:ext cx="2594700" cy="1947927"/>
          </a:xfrm>
          <a:prstGeom prst="rect">
            <a:avLst/>
          </a:prstGeom>
          <a:noFill/>
          <a:ln>
            <a:noFill/>
          </a:ln>
        </p:spPr>
      </p:pic>
      <p:sp>
        <p:nvSpPr>
          <p:cNvPr id="148" name="Google Shape;148;p24"/>
          <p:cNvSpPr/>
          <p:nvPr/>
        </p:nvSpPr>
        <p:spPr>
          <a:xfrm>
            <a:off x="2056100" y="995550"/>
            <a:ext cx="589200" cy="572700"/>
          </a:xfrm>
          <a:prstGeom prst="star10">
            <a:avLst>
              <a:gd fmla="val 42533" name="adj"/>
              <a:gd fmla="val 105146" name="hf"/>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10</a:t>
            </a:r>
            <a:endParaRPr/>
          </a:p>
        </p:txBody>
      </p:sp>
      <p:pic>
        <p:nvPicPr>
          <p:cNvPr id="149" name="Google Shape;149;p24"/>
          <p:cNvPicPr preferRelativeResize="0"/>
          <p:nvPr/>
        </p:nvPicPr>
        <p:blipFill>
          <a:blip r:embed="rId6">
            <a:alphaModFix/>
          </a:blip>
          <a:stretch>
            <a:fillRect/>
          </a:stretch>
        </p:blipFill>
        <p:spPr>
          <a:xfrm>
            <a:off x="2894675" y="2962119"/>
            <a:ext cx="2517325" cy="1898907"/>
          </a:xfrm>
          <a:prstGeom prst="rect">
            <a:avLst/>
          </a:prstGeom>
          <a:noFill/>
          <a:ln>
            <a:noFill/>
          </a:ln>
        </p:spPr>
      </p:pic>
      <p:pic>
        <p:nvPicPr>
          <p:cNvPr id="150" name="Google Shape;150;p24"/>
          <p:cNvPicPr preferRelativeResize="0"/>
          <p:nvPr/>
        </p:nvPicPr>
        <p:blipFill>
          <a:blip r:embed="rId7">
            <a:alphaModFix/>
          </a:blip>
          <a:stretch>
            <a:fillRect/>
          </a:stretch>
        </p:blipFill>
        <p:spPr>
          <a:xfrm>
            <a:off x="5829525" y="2916429"/>
            <a:ext cx="2594699" cy="1950696"/>
          </a:xfrm>
          <a:prstGeom prst="rect">
            <a:avLst/>
          </a:prstGeom>
          <a:noFill/>
          <a:ln>
            <a:noFill/>
          </a:ln>
        </p:spPr>
      </p:pic>
      <p:pic>
        <p:nvPicPr>
          <p:cNvPr id="151" name="Google Shape;151;p24"/>
          <p:cNvPicPr preferRelativeResize="0"/>
          <p:nvPr/>
        </p:nvPicPr>
        <p:blipFill>
          <a:blip r:embed="rId8">
            <a:alphaModFix/>
          </a:blip>
          <a:stretch>
            <a:fillRect/>
          </a:stretch>
        </p:blipFill>
        <p:spPr>
          <a:xfrm>
            <a:off x="5711400" y="751200"/>
            <a:ext cx="2692527" cy="2016476"/>
          </a:xfrm>
          <a:prstGeom prst="rect">
            <a:avLst/>
          </a:prstGeom>
          <a:noFill/>
          <a:ln>
            <a:noFill/>
          </a:ln>
        </p:spPr>
      </p:pic>
      <p:sp>
        <p:nvSpPr>
          <p:cNvPr id="152" name="Google Shape;152;p24"/>
          <p:cNvSpPr/>
          <p:nvPr/>
        </p:nvSpPr>
        <p:spPr>
          <a:xfrm>
            <a:off x="7670325" y="995550"/>
            <a:ext cx="589200" cy="572700"/>
          </a:xfrm>
          <a:prstGeom prst="star10">
            <a:avLst>
              <a:gd fmla="val 42533" name="adj"/>
              <a:gd fmla="val 105146" name="hf"/>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20</a:t>
            </a:r>
            <a:endParaRPr/>
          </a:p>
        </p:txBody>
      </p:sp>
      <p:sp>
        <p:nvSpPr>
          <p:cNvPr id="153" name="Google Shape;153;p24"/>
          <p:cNvSpPr/>
          <p:nvPr/>
        </p:nvSpPr>
        <p:spPr>
          <a:xfrm>
            <a:off x="1953875" y="4494050"/>
            <a:ext cx="6663900" cy="423300"/>
          </a:xfrm>
          <a:prstGeom prst="rect">
            <a:avLst/>
          </a:prstGeom>
          <a:noFill/>
          <a:ln cap="flat" cmpd="sng" w="762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par>
                                <p:cTn fill="hold" nodeType="with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5"/>
          <p:cNvPicPr preferRelativeResize="0"/>
          <p:nvPr/>
        </p:nvPicPr>
        <p:blipFill>
          <a:blip r:embed="rId3">
            <a:alphaModFix/>
          </a:blip>
          <a:stretch>
            <a:fillRect/>
          </a:stretch>
        </p:blipFill>
        <p:spPr>
          <a:xfrm>
            <a:off x="4721425" y="786650"/>
            <a:ext cx="2966550" cy="2244485"/>
          </a:xfrm>
          <a:prstGeom prst="rect">
            <a:avLst/>
          </a:prstGeom>
          <a:noFill/>
          <a:ln>
            <a:noFill/>
          </a:ln>
        </p:spPr>
      </p:pic>
      <p:pic>
        <p:nvPicPr>
          <p:cNvPr id="159" name="Google Shape;159;p25"/>
          <p:cNvPicPr preferRelativeResize="0"/>
          <p:nvPr/>
        </p:nvPicPr>
        <p:blipFill>
          <a:blip r:embed="rId4">
            <a:alphaModFix/>
          </a:blip>
          <a:stretch>
            <a:fillRect/>
          </a:stretch>
        </p:blipFill>
        <p:spPr>
          <a:xfrm>
            <a:off x="5713825" y="3062875"/>
            <a:ext cx="2675804" cy="1969425"/>
          </a:xfrm>
          <a:prstGeom prst="rect">
            <a:avLst/>
          </a:prstGeom>
          <a:noFill/>
          <a:ln>
            <a:noFill/>
          </a:ln>
        </p:spPr>
      </p:pic>
      <p:pic>
        <p:nvPicPr>
          <p:cNvPr id="160" name="Google Shape;160;p25"/>
          <p:cNvPicPr preferRelativeResize="0"/>
          <p:nvPr/>
        </p:nvPicPr>
        <p:blipFill>
          <a:blip r:embed="rId5">
            <a:alphaModFix/>
          </a:blip>
          <a:stretch>
            <a:fillRect/>
          </a:stretch>
        </p:blipFill>
        <p:spPr>
          <a:xfrm>
            <a:off x="311692" y="777075"/>
            <a:ext cx="2966557" cy="2221651"/>
          </a:xfrm>
          <a:prstGeom prst="rect">
            <a:avLst/>
          </a:prstGeom>
          <a:noFill/>
          <a:ln>
            <a:noFill/>
          </a:ln>
        </p:spPr>
      </p:pic>
      <p:sp>
        <p:nvSpPr>
          <p:cNvPr id="161" name="Google Shape;161;p25"/>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Findings: 3 Teams</a:t>
            </a:r>
            <a:endParaRPr/>
          </a:p>
        </p:txBody>
      </p:sp>
      <p:sp>
        <p:nvSpPr>
          <p:cNvPr id="162" name="Google Shape;162;p25"/>
          <p:cNvSpPr/>
          <p:nvPr/>
        </p:nvSpPr>
        <p:spPr>
          <a:xfrm>
            <a:off x="2490000" y="1070325"/>
            <a:ext cx="589200" cy="572700"/>
          </a:xfrm>
          <a:prstGeom prst="star10">
            <a:avLst>
              <a:gd fmla="val 42533" name="adj"/>
              <a:gd fmla="val 105146" name="hf"/>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25</a:t>
            </a:r>
            <a:endParaRPr/>
          </a:p>
        </p:txBody>
      </p:sp>
      <p:sp>
        <p:nvSpPr>
          <p:cNvPr id="163" name="Google Shape;163;p25"/>
          <p:cNvSpPr/>
          <p:nvPr/>
        </p:nvSpPr>
        <p:spPr>
          <a:xfrm>
            <a:off x="6933050" y="1146525"/>
            <a:ext cx="589200" cy="572700"/>
          </a:xfrm>
          <a:prstGeom prst="star10">
            <a:avLst>
              <a:gd fmla="val 42533" name="adj"/>
              <a:gd fmla="val 105146" name="hf"/>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30</a:t>
            </a:r>
            <a:endParaRPr/>
          </a:p>
        </p:txBody>
      </p:sp>
      <p:pic>
        <p:nvPicPr>
          <p:cNvPr id="164" name="Google Shape;164;p25"/>
          <p:cNvPicPr preferRelativeResize="0"/>
          <p:nvPr/>
        </p:nvPicPr>
        <p:blipFill>
          <a:blip r:embed="rId6">
            <a:alphaModFix/>
          </a:blip>
          <a:stretch>
            <a:fillRect/>
          </a:stretch>
        </p:blipFill>
        <p:spPr>
          <a:xfrm>
            <a:off x="1003325" y="3062876"/>
            <a:ext cx="2639832" cy="1969425"/>
          </a:xfrm>
          <a:prstGeom prst="rect">
            <a:avLst/>
          </a:prstGeom>
          <a:noFill/>
          <a:ln>
            <a:noFill/>
          </a:ln>
        </p:spPr>
      </p:pic>
      <p:sp>
        <p:nvSpPr>
          <p:cNvPr id="165" name="Google Shape;165;p25"/>
          <p:cNvSpPr/>
          <p:nvPr/>
        </p:nvSpPr>
        <p:spPr>
          <a:xfrm>
            <a:off x="2389025" y="4570250"/>
            <a:ext cx="6243300" cy="423300"/>
          </a:xfrm>
          <a:prstGeom prst="rect">
            <a:avLst/>
          </a:prstGeom>
          <a:noFill/>
          <a:ln cap="flat" cmpd="sng" w="762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171" name="Google Shape;171;p26"/>
          <p:cNvSpPr txBox="1"/>
          <p:nvPr>
            <p:ph idx="1" type="body"/>
          </p:nvPr>
        </p:nvSpPr>
        <p:spPr>
          <a:xfrm>
            <a:off x="311700" y="1152475"/>
            <a:ext cx="8737500" cy="3779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In the current state of the model, it is accounting for truck arrival time being highly variable to reflect the current real world state. Internal process are relatively static, which with more investigation may not be the case after more research. The model has been built to maintain ease of expansion.</a:t>
            </a:r>
            <a:endParaRPr/>
          </a:p>
          <a:p>
            <a:pPr indent="-342900" lvl="0" marL="457200" rtl="0" algn="l">
              <a:spcBef>
                <a:spcPts val="1200"/>
              </a:spcBef>
              <a:spcAft>
                <a:spcPts val="0"/>
              </a:spcAft>
              <a:buSzPts val="1800"/>
              <a:buChar char="-"/>
            </a:pPr>
            <a:r>
              <a:rPr lang="en"/>
              <a:t>In both the 2 Team and 3 Team scenario, average wait time rarely increased</a:t>
            </a:r>
            <a:endParaRPr/>
          </a:p>
          <a:p>
            <a:pPr indent="-342900" lvl="0" marL="457200" rtl="0" algn="l">
              <a:spcBef>
                <a:spcPts val="0"/>
              </a:spcBef>
              <a:spcAft>
                <a:spcPts val="0"/>
              </a:spcAft>
              <a:buSzPts val="1800"/>
              <a:buChar char="-"/>
            </a:pPr>
            <a:r>
              <a:rPr lang="en"/>
              <a:t>In both the 2 Team and 3 Team scenario, average visit duration increased slightly as more trucks were scheduled that day</a:t>
            </a:r>
            <a:endParaRPr/>
          </a:p>
          <a:p>
            <a:pPr indent="0" lvl="0" marL="0" rtl="0" algn="l">
              <a:spcBef>
                <a:spcPts val="1200"/>
              </a:spcBef>
              <a:spcAft>
                <a:spcPts val="1200"/>
              </a:spcAft>
              <a:buNone/>
            </a:pPr>
            <a:r>
              <a:rPr lang="en"/>
              <a:t>Although it seems simple, the importance of truck arrival time shines. If 4 trucks all arrive at the same time, waiting time and potential subsequent back-log increase. Tracking and enforcing truck arrival time with similar “holding fees” should decrease trucks outside of scheduled times.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27"/>
          <p:cNvPicPr preferRelativeResize="0"/>
          <p:nvPr/>
        </p:nvPicPr>
        <p:blipFill>
          <a:blip r:embed="rId3">
            <a:alphaModFix/>
          </a:blip>
          <a:stretch>
            <a:fillRect/>
          </a:stretch>
        </p:blipFill>
        <p:spPr>
          <a:xfrm>
            <a:off x="3801975" y="365475"/>
            <a:ext cx="5030326" cy="3509926"/>
          </a:xfrm>
          <a:prstGeom prst="rect">
            <a:avLst/>
          </a:prstGeom>
          <a:noFill/>
          <a:ln>
            <a:noFill/>
          </a:ln>
        </p:spPr>
      </p:pic>
      <p:sp>
        <p:nvSpPr>
          <p:cNvPr id="177" name="Google Shape;17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Appendix</a:t>
            </a:r>
            <a:endParaRPr/>
          </a:p>
        </p:txBody>
      </p:sp>
      <p:sp>
        <p:nvSpPr>
          <p:cNvPr id="178" name="Google Shape;178;p27"/>
          <p:cNvSpPr txBox="1"/>
          <p:nvPr/>
        </p:nvSpPr>
        <p:spPr>
          <a:xfrm>
            <a:off x="336425" y="1136525"/>
            <a:ext cx="3321300" cy="2724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Example of resulting dataframe with timestamps at each process to the right (times are in minutes, ie. 481 = 8:01am via 481/60</a:t>
            </a:r>
            <a:endParaRPr>
              <a:latin typeface="Proxima Nova"/>
              <a:ea typeface="Proxima Nova"/>
              <a:cs typeface="Proxima Nova"/>
              <a:sym typeface="Proxima Nova"/>
            </a:endParaRPr>
          </a:p>
          <a:p>
            <a:pPr indent="-317500" lvl="0" marL="457200" rtl="0" algn="l">
              <a:spcBef>
                <a:spcPts val="0"/>
              </a:spcBef>
              <a:spcAft>
                <a:spcPts val="0"/>
              </a:spcAft>
              <a:buSzPts val="1400"/>
              <a:buFont typeface="Proxima Nova"/>
              <a:buChar char="-"/>
            </a:pPr>
            <a:r>
              <a:rPr lang="en">
                <a:latin typeface="Proxima Nova"/>
                <a:ea typeface="Proxima Nova"/>
                <a:cs typeface="Proxima Nova"/>
                <a:sym typeface="Proxima Nova"/>
              </a:rPr>
              <a:t>Code: </a:t>
            </a:r>
            <a:r>
              <a:rPr lang="en" sz="1100" u="sng">
                <a:solidFill>
                  <a:schemeClr val="hlink"/>
                </a:solidFill>
                <a:hlinkClick r:id="rId4"/>
              </a:rPr>
              <a:t>DATA604/Final Project at main · d-ev-craig/DATA604 (github.com)</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Please use view the </a:t>
            </a:r>
            <a:r>
              <a:rPr b="1" lang="en" sz="1050">
                <a:solidFill>
                  <a:schemeClr val="hlink"/>
                </a:solidFill>
                <a:highlight>
                  <a:srgbClr val="FFFFFF"/>
                </a:highlight>
                <a:uFill>
                  <a:noFill/>
                </a:uFill>
                <a:hlinkClick r:id="rId5"/>
              </a:rPr>
              <a:t>warehouse_sim_Clean.ipynb</a:t>
            </a:r>
            <a:r>
              <a:rPr lang="en">
                <a:latin typeface="Proxima Nova"/>
                <a:ea typeface="Proxima Nova"/>
                <a:cs typeface="Proxima Nova"/>
                <a:sym typeface="Proxima Nova"/>
              </a:rPr>
              <a:t> jupyter notebook for using code. The other version may be continuously developed.</a:t>
            </a:r>
            <a:endParaRPr>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Context, Problem, and Significance</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Context: Simulating the shipping processes at Kioti (Daedong-USA, Inc.)</a:t>
            </a:r>
            <a:endParaRPr/>
          </a:p>
          <a:p>
            <a:pPr indent="-342900" lvl="0" marL="457200" rtl="0" algn="l">
              <a:spcBef>
                <a:spcPts val="1200"/>
              </a:spcBef>
              <a:spcAft>
                <a:spcPts val="0"/>
              </a:spcAft>
              <a:buSzPts val="1800"/>
              <a:buChar char="-"/>
            </a:pPr>
            <a:r>
              <a:rPr lang="en"/>
              <a:t>Volume of truck shipments per day is highly variable, resources and processes allocated need to be appropriate for both low and high volume days</a:t>
            </a:r>
            <a:endParaRPr/>
          </a:p>
          <a:p>
            <a:pPr indent="-342900" lvl="0" marL="457200" rtl="0" algn="l">
              <a:spcBef>
                <a:spcPts val="0"/>
              </a:spcBef>
              <a:spcAft>
                <a:spcPts val="0"/>
              </a:spcAft>
              <a:buSzPts val="1800"/>
              <a:buChar char="-"/>
            </a:pPr>
            <a:r>
              <a:rPr lang="en"/>
              <a:t>Truck waiting time incurs expenses for ‘Holding Fees’, this needs to be minimized</a:t>
            </a:r>
            <a:endParaRPr/>
          </a:p>
          <a:p>
            <a:pPr indent="-342900" lvl="0" marL="457200" rtl="0" algn="l">
              <a:spcBef>
                <a:spcPts val="0"/>
              </a:spcBef>
              <a:spcAft>
                <a:spcPts val="0"/>
              </a:spcAft>
              <a:buSzPts val="1800"/>
              <a:buChar char="-"/>
            </a:pPr>
            <a:r>
              <a:rPr lang="en"/>
              <a:t>Kioti is a less-optimized, but rapidly growing company</a:t>
            </a:r>
            <a:endParaRPr/>
          </a:p>
          <a:p>
            <a:pPr indent="-342900" lvl="0" marL="457200" rtl="0" algn="l">
              <a:spcBef>
                <a:spcPts val="0"/>
              </a:spcBef>
              <a:spcAft>
                <a:spcPts val="0"/>
              </a:spcAft>
              <a:buSzPts val="1800"/>
              <a:buChar char="-"/>
            </a:pPr>
            <a:r>
              <a:rPr lang="en"/>
              <a:t>Goods shipped consist of tractors (heavy machinery) and attachments</a:t>
            </a:r>
            <a:endParaRPr/>
          </a:p>
          <a:p>
            <a:pPr indent="-342900" lvl="0" marL="457200" rtl="0" algn="l">
              <a:spcBef>
                <a:spcPts val="0"/>
              </a:spcBef>
              <a:spcAft>
                <a:spcPts val="0"/>
              </a:spcAft>
              <a:buSzPts val="1800"/>
              <a:buChar char="-"/>
            </a:pPr>
            <a:r>
              <a:rPr lang="en"/>
              <a:t>This does not include parts or receiving processes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Kioti Warehouse + Area</a:t>
            </a:r>
            <a:endParaRPr/>
          </a:p>
        </p:txBody>
      </p:sp>
      <p:pic>
        <p:nvPicPr>
          <p:cNvPr id="72" name="Google Shape;72;p15"/>
          <p:cNvPicPr preferRelativeResize="0"/>
          <p:nvPr/>
        </p:nvPicPr>
        <p:blipFill>
          <a:blip r:embed="rId3">
            <a:alphaModFix/>
          </a:blip>
          <a:stretch>
            <a:fillRect/>
          </a:stretch>
        </p:blipFill>
        <p:spPr>
          <a:xfrm>
            <a:off x="2726850" y="1191700"/>
            <a:ext cx="2865731" cy="3820975"/>
          </a:xfrm>
          <a:prstGeom prst="rect">
            <a:avLst/>
          </a:prstGeom>
          <a:noFill/>
          <a:ln>
            <a:noFill/>
          </a:ln>
        </p:spPr>
      </p:pic>
      <p:pic>
        <p:nvPicPr>
          <p:cNvPr id="73" name="Google Shape;73;p15"/>
          <p:cNvPicPr preferRelativeResize="0"/>
          <p:nvPr/>
        </p:nvPicPr>
        <p:blipFill>
          <a:blip r:embed="rId4">
            <a:alphaModFix/>
          </a:blip>
          <a:stretch>
            <a:fillRect/>
          </a:stretch>
        </p:blipFill>
        <p:spPr>
          <a:xfrm>
            <a:off x="583725" y="1191700"/>
            <a:ext cx="2143125" cy="2143125"/>
          </a:xfrm>
          <a:prstGeom prst="rect">
            <a:avLst/>
          </a:prstGeom>
          <a:noFill/>
          <a:ln>
            <a:noFill/>
          </a:ln>
        </p:spPr>
      </p:pic>
      <p:pic>
        <p:nvPicPr>
          <p:cNvPr id="74" name="Google Shape;74;p15"/>
          <p:cNvPicPr preferRelativeResize="0"/>
          <p:nvPr/>
        </p:nvPicPr>
        <p:blipFill>
          <a:blip r:embed="rId5">
            <a:alphaModFix/>
          </a:blip>
          <a:stretch>
            <a:fillRect/>
          </a:stretch>
        </p:blipFill>
        <p:spPr>
          <a:xfrm>
            <a:off x="5592581" y="1191700"/>
            <a:ext cx="2143125" cy="2143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and Significance</a:t>
            </a:r>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a:t>
            </a:r>
            <a:r>
              <a:rPr lang="en"/>
              <a:t>: Simulating the shipping processes at Kioti (Daedong-USA, Inc.)</a:t>
            </a:r>
            <a:endParaRPr/>
          </a:p>
          <a:p>
            <a:pPr indent="-342900" lvl="0" marL="457200" rtl="0" algn="l">
              <a:spcBef>
                <a:spcPts val="1200"/>
              </a:spcBef>
              <a:spcAft>
                <a:spcPts val="0"/>
              </a:spcAft>
              <a:buSzPts val="1800"/>
              <a:buChar char="-"/>
            </a:pPr>
            <a:r>
              <a:rPr lang="en"/>
              <a:t>Problem: How well can Kioti processes accommodate the variable load of shipping trucks to support anticipated sales?</a:t>
            </a:r>
            <a:endParaRPr/>
          </a:p>
          <a:p>
            <a:pPr indent="-342900" lvl="0" marL="457200" rtl="0" algn="l">
              <a:spcBef>
                <a:spcPts val="0"/>
              </a:spcBef>
              <a:spcAft>
                <a:spcPts val="0"/>
              </a:spcAft>
              <a:buSzPts val="1800"/>
              <a:buChar char="-"/>
            </a:pPr>
            <a:r>
              <a:rPr lang="en"/>
              <a:t>Significance: As Kioti pushes for higher yearly sales, simulating future daily shipping volumes will inform management of what department changes need to be made. This may be process changes, different business relations contracts, changes in workforce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6314850" y="4354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Process Flow</a:t>
            </a:r>
            <a:endParaRPr/>
          </a:p>
        </p:txBody>
      </p:sp>
      <p:pic>
        <p:nvPicPr>
          <p:cNvPr id="86" name="Google Shape;86;p17"/>
          <p:cNvPicPr preferRelativeResize="0"/>
          <p:nvPr/>
        </p:nvPicPr>
        <p:blipFill>
          <a:blip r:embed="rId3">
            <a:alphaModFix/>
          </a:blip>
          <a:stretch>
            <a:fillRect/>
          </a:stretch>
        </p:blipFill>
        <p:spPr>
          <a:xfrm>
            <a:off x="0" y="0"/>
            <a:ext cx="4213774" cy="5028576"/>
          </a:xfrm>
          <a:prstGeom prst="rect">
            <a:avLst/>
          </a:prstGeom>
          <a:noFill/>
          <a:ln>
            <a:noFill/>
          </a:ln>
        </p:spPr>
      </p:pic>
      <p:sp>
        <p:nvSpPr>
          <p:cNvPr id="87" name="Google Shape;87;p17"/>
          <p:cNvSpPr txBox="1"/>
          <p:nvPr/>
        </p:nvSpPr>
        <p:spPr>
          <a:xfrm>
            <a:off x="4572000" y="58225"/>
            <a:ext cx="29868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Proxima Nova"/>
                <a:ea typeface="Proxima Nova"/>
                <a:cs typeface="Proxima Nova"/>
                <a:sym typeface="Proxima Nova"/>
              </a:rPr>
              <a:t>Truck arrives and calls in. During call-in a team is checked for availability.</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 If no team is available the truck is given a waiting number and is called once a team becomes available with an estimated waiting time.</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Papers to confirm which load are checked.</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Equipment is loaded.</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Commercial Invoice and Bill of Lading is exchanged.</a:t>
            </a:r>
            <a:endParaRPr>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lang="en">
                <a:latin typeface="Proxima Nova"/>
                <a:ea typeface="Proxima Nova"/>
                <a:cs typeface="Proxima Nova"/>
                <a:sym typeface="Proxima Nova"/>
              </a:rPr>
              <a:t>Truck straps equipment on outside of bay and departs</a:t>
            </a:r>
            <a:endParaRPr>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Simulating the Process</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Primary Parameters</a:t>
            </a:r>
            <a:r>
              <a:rPr lang="en"/>
              <a:t>: Number of Teams, Number of Trucks</a:t>
            </a:r>
            <a:endParaRPr/>
          </a:p>
          <a:p>
            <a:pPr indent="-342900" lvl="0" marL="457200" rtl="0" algn="l">
              <a:spcBef>
                <a:spcPts val="1200"/>
              </a:spcBef>
              <a:spcAft>
                <a:spcPts val="0"/>
              </a:spcAft>
              <a:buSzPts val="1800"/>
              <a:buChar char="-"/>
            </a:pPr>
            <a:r>
              <a:rPr lang="en"/>
              <a:t>Intended to change via user selection</a:t>
            </a:r>
            <a:endParaRPr/>
          </a:p>
          <a:p>
            <a:pPr indent="0" lvl="0" marL="0" rtl="0" algn="l">
              <a:spcBef>
                <a:spcPts val="1200"/>
              </a:spcBef>
              <a:spcAft>
                <a:spcPts val="0"/>
              </a:spcAft>
              <a:buNone/>
            </a:pPr>
            <a:r>
              <a:rPr lang="en"/>
              <a:t>Constants: Each constant below is technically a range of values where one value is randomly selected from the range</a:t>
            </a:r>
            <a:endParaRPr/>
          </a:p>
          <a:p>
            <a:pPr indent="-342900" lvl="0" marL="457200" rtl="0" algn="l">
              <a:spcBef>
                <a:spcPts val="1200"/>
              </a:spcBef>
              <a:spcAft>
                <a:spcPts val="0"/>
              </a:spcAft>
              <a:buSzPts val="1800"/>
              <a:buChar char="-"/>
            </a:pPr>
            <a:r>
              <a:rPr lang="en"/>
              <a:t>Check-In Duration                                   (5 - 15 min)</a:t>
            </a:r>
            <a:endParaRPr/>
          </a:p>
          <a:p>
            <a:pPr indent="-342900" lvl="0" marL="457200" rtl="0" algn="l">
              <a:spcBef>
                <a:spcPts val="0"/>
              </a:spcBef>
              <a:spcAft>
                <a:spcPts val="0"/>
              </a:spcAft>
              <a:buSzPts val="1800"/>
              <a:buChar char="-"/>
            </a:pPr>
            <a:r>
              <a:rPr lang="en"/>
              <a:t>Paper Duration Check                            (5 - 15 min)</a:t>
            </a:r>
            <a:endParaRPr/>
          </a:p>
          <a:p>
            <a:pPr indent="-342900" lvl="0" marL="457200" rtl="0" algn="l">
              <a:spcBef>
                <a:spcPts val="0"/>
              </a:spcBef>
              <a:spcAft>
                <a:spcPts val="0"/>
              </a:spcAft>
              <a:buSzPts val="1800"/>
              <a:buChar char="-"/>
            </a:pPr>
            <a:r>
              <a:rPr lang="en"/>
              <a:t>Commercial Invc/BOL Exchange           (5 - 15 min)</a:t>
            </a:r>
            <a:endParaRPr/>
          </a:p>
          <a:p>
            <a:pPr indent="-342900" lvl="0" marL="457200" rtl="0" algn="l">
              <a:spcBef>
                <a:spcPts val="0"/>
              </a:spcBef>
              <a:spcAft>
                <a:spcPts val="0"/>
              </a:spcAft>
              <a:buSzPts val="1800"/>
              <a:buChar char="-"/>
            </a:pPr>
            <a:r>
              <a:rPr lang="en"/>
              <a:t>Loading Equipment                                (30 - 60 min)</a:t>
            </a:r>
            <a:endParaRPr/>
          </a:p>
          <a:p>
            <a:pPr indent="-342900" lvl="0" marL="457200" rtl="0" algn="l">
              <a:spcBef>
                <a:spcPts val="0"/>
              </a:spcBef>
              <a:spcAft>
                <a:spcPts val="0"/>
              </a:spcAft>
              <a:buSzPts val="1800"/>
              <a:buChar char="-"/>
            </a:pPr>
            <a:r>
              <a:rPr lang="en"/>
              <a:t>Truck Strapping                     		   (30 - 60 min)</a:t>
            </a:r>
            <a:endParaRPr/>
          </a:p>
          <a:p>
            <a:pPr indent="0" lvl="0" marL="0" rtl="0" algn="l">
              <a:spcBef>
                <a:spcPts val="1200"/>
              </a:spcBef>
              <a:spcAft>
                <a:spcPts val="1200"/>
              </a:spcAft>
              <a:buNone/>
            </a:pPr>
            <a:r>
              <a:rPr lang="en"/>
              <a:t>Constants were chosen by collaborating with Shipping Manager and Team Leads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It Simulates</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 program is simulating an entire day in which trucks arrive at random times between 8am - 5pm. </a:t>
            </a:r>
            <a:endParaRPr/>
          </a:p>
          <a:p>
            <a:pPr indent="-342900" lvl="0" marL="457200" rtl="0" algn="l">
              <a:spcBef>
                <a:spcPts val="1200"/>
              </a:spcBef>
              <a:spcAft>
                <a:spcPts val="0"/>
              </a:spcAft>
              <a:buSzPts val="1800"/>
              <a:buChar char="-"/>
            </a:pPr>
            <a:r>
              <a:rPr lang="en"/>
              <a:t>Trucks are “scheduled”, but rarely come even within 2 hours of their time</a:t>
            </a:r>
            <a:endParaRPr/>
          </a:p>
          <a:p>
            <a:pPr indent="-342900" lvl="0" marL="457200" rtl="0" algn="l">
              <a:spcBef>
                <a:spcPts val="0"/>
              </a:spcBef>
              <a:spcAft>
                <a:spcPts val="0"/>
              </a:spcAft>
              <a:buSzPts val="1800"/>
              <a:buChar char="-"/>
            </a:pPr>
            <a:r>
              <a:rPr lang="en"/>
              <a:t> Arrival times are generated between 8am - 5pm </a:t>
            </a:r>
            <a:endParaRPr/>
          </a:p>
          <a:p>
            <a:pPr indent="-342900" lvl="0" marL="457200" rtl="0" algn="l">
              <a:spcBef>
                <a:spcPts val="0"/>
              </a:spcBef>
              <a:spcAft>
                <a:spcPts val="0"/>
              </a:spcAft>
              <a:buSzPts val="1800"/>
              <a:buChar char="-"/>
            </a:pPr>
            <a:r>
              <a:rPr lang="en"/>
              <a:t>Arrival time and team availability are the two determinants that the process simulates over</a:t>
            </a:r>
            <a:endParaRPr/>
          </a:p>
          <a:p>
            <a:pPr indent="-342900" lvl="0" marL="457200" rtl="0" algn="l">
              <a:spcBef>
                <a:spcPts val="0"/>
              </a:spcBef>
              <a:spcAft>
                <a:spcPts val="0"/>
              </a:spcAft>
              <a:buSzPts val="1800"/>
              <a:buChar char="-"/>
            </a:pPr>
            <a:r>
              <a:rPr lang="en"/>
              <a:t>One day of simulation ranges from 10 to 25 trucks.</a:t>
            </a:r>
            <a:endParaRPr/>
          </a:p>
          <a:p>
            <a:pPr indent="-342900" lvl="0" marL="457200" rtl="0" algn="l">
              <a:spcBef>
                <a:spcPts val="0"/>
              </a:spcBef>
              <a:spcAft>
                <a:spcPts val="0"/>
              </a:spcAft>
              <a:buSzPts val="1800"/>
              <a:buChar char="-"/>
            </a:pPr>
            <a:r>
              <a:rPr lang="en"/>
              <a:t>Reasons for adding time of day:</a:t>
            </a:r>
            <a:endParaRPr/>
          </a:p>
          <a:p>
            <a:pPr indent="-317500" lvl="1" marL="914400" rtl="0" algn="l">
              <a:spcBef>
                <a:spcPts val="0"/>
              </a:spcBef>
              <a:spcAft>
                <a:spcPts val="0"/>
              </a:spcAft>
              <a:buSzPts val="1400"/>
              <a:buChar char="-"/>
            </a:pPr>
            <a:r>
              <a:rPr lang="en"/>
              <a:t>Creates waiting time scenario if multiple trucks arrive at once</a:t>
            </a:r>
            <a:endParaRPr/>
          </a:p>
          <a:p>
            <a:pPr indent="-317500" lvl="1" marL="914400" rtl="0" algn="l">
              <a:spcBef>
                <a:spcPts val="0"/>
              </a:spcBef>
              <a:spcAft>
                <a:spcPts val="0"/>
              </a:spcAft>
              <a:buSzPts val="1400"/>
              <a:buChar char="-"/>
            </a:pPr>
            <a:r>
              <a:rPr lang="en"/>
              <a:t>Allows for future parameterization of the program (i.e. what if all the trucks arrived after 10am?)</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a:t>
            </a:r>
            <a:r>
              <a:rPr lang="en"/>
              <a:t> Simulate This Way?</a:t>
            </a:r>
            <a:endParaRPr/>
          </a:p>
        </p:txBody>
      </p:sp>
      <p:sp>
        <p:nvSpPr>
          <p:cNvPr id="105" name="Google Shape;105;p20"/>
          <p:cNvSpPr txBox="1"/>
          <p:nvPr>
            <p:ph idx="1" type="body"/>
          </p:nvPr>
        </p:nvSpPr>
        <p:spPr>
          <a:xfrm>
            <a:off x="311700" y="1152475"/>
            <a:ext cx="8737500" cy="37797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Due to a combination of desires from the Shipping Manager and the intended extension of the program, the program needed to be setup so that future parameters could be </a:t>
            </a:r>
            <a:r>
              <a:rPr lang="en"/>
              <a:t>accommodated:</a:t>
            </a:r>
            <a:endParaRPr/>
          </a:p>
          <a:p>
            <a:pPr indent="-325755" lvl="0" marL="457200" rtl="0" algn="l">
              <a:spcBef>
                <a:spcPts val="1200"/>
              </a:spcBef>
              <a:spcAft>
                <a:spcPts val="0"/>
              </a:spcAft>
              <a:buSzPct val="100000"/>
              <a:buChar char="-"/>
            </a:pPr>
            <a:r>
              <a:rPr lang="en"/>
              <a:t>Number of bays</a:t>
            </a:r>
            <a:endParaRPr/>
          </a:p>
          <a:p>
            <a:pPr indent="-325755" lvl="0" marL="457200" rtl="0" algn="l">
              <a:spcBef>
                <a:spcPts val="0"/>
              </a:spcBef>
              <a:spcAft>
                <a:spcPts val="0"/>
              </a:spcAft>
              <a:buSzPct val="100000"/>
              <a:buChar char="-"/>
            </a:pPr>
            <a:r>
              <a:rPr lang="en"/>
              <a:t>Number of teams</a:t>
            </a:r>
            <a:endParaRPr/>
          </a:p>
          <a:p>
            <a:pPr indent="-325755" lvl="0" marL="457200" rtl="0" algn="l">
              <a:spcBef>
                <a:spcPts val="0"/>
              </a:spcBef>
              <a:spcAft>
                <a:spcPts val="0"/>
              </a:spcAft>
              <a:buSzPct val="100000"/>
              <a:buChar char="-"/>
            </a:pPr>
            <a:r>
              <a:rPr lang="en"/>
              <a:t>Include receiving trucks &amp; teams</a:t>
            </a:r>
            <a:endParaRPr/>
          </a:p>
          <a:p>
            <a:pPr indent="-325755" lvl="0" marL="457200" rtl="0" algn="l">
              <a:spcBef>
                <a:spcPts val="0"/>
              </a:spcBef>
              <a:spcAft>
                <a:spcPts val="0"/>
              </a:spcAft>
              <a:buSzPct val="100000"/>
              <a:buChar char="-"/>
            </a:pPr>
            <a:r>
              <a:rPr lang="en"/>
              <a:t>Number of strap-down stations</a:t>
            </a:r>
            <a:endParaRPr/>
          </a:p>
          <a:p>
            <a:pPr indent="-325755" lvl="0" marL="457200" rtl="0" algn="l">
              <a:spcBef>
                <a:spcPts val="0"/>
              </a:spcBef>
              <a:spcAft>
                <a:spcPts val="0"/>
              </a:spcAft>
              <a:buSzPct val="100000"/>
              <a:buChar char="-"/>
            </a:pPr>
            <a:r>
              <a:rPr lang="en"/>
              <a:t>Operational hour changes</a:t>
            </a:r>
            <a:endParaRPr/>
          </a:p>
          <a:p>
            <a:pPr indent="0" lvl="0" marL="0" rtl="0" algn="l">
              <a:spcBef>
                <a:spcPts val="1200"/>
              </a:spcBef>
              <a:spcAft>
                <a:spcPts val="0"/>
              </a:spcAft>
              <a:buNone/>
            </a:pPr>
            <a:r>
              <a:rPr lang="en"/>
              <a:t>There were also specific natures/scenarios that needed to be answered:</a:t>
            </a:r>
            <a:endParaRPr/>
          </a:p>
          <a:p>
            <a:pPr indent="-325755" lvl="0" marL="457200" rtl="0" algn="l">
              <a:spcBef>
                <a:spcPts val="1200"/>
              </a:spcBef>
              <a:spcAft>
                <a:spcPts val="0"/>
              </a:spcAft>
              <a:buSzPct val="100000"/>
              <a:buChar char="-"/>
            </a:pPr>
            <a:r>
              <a:rPr lang="en"/>
              <a:t>If 3 trucks arrive at 4:30pm, when does our team get to leave?</a:t>
            </a:r>
            <a:endParaRPr/>
          </a:p>
          <a:p>
            <a:pPr indent="-325755" lvl="0" marL="457200" rtl="0" algn="l">
              <a:spcBef>
                <a:spcPts val="0"/>
              </a:spcBef>
              <a:spcAft>
                <a:spcPts val="0"/>
              </a:spcAft>
              <a:buSzPct val="100000"/>
              <a:buChar char="-"/>
            </a:pPr>
            <a:r>
              <a:rPr lang="en"/>
              <a:t>At exactly what time can I expect a truck to depart if it arrives at this time?</a:t>
            </a:r>
            <a:endParaRPr/>
          </a:p>
          <a:p>
            <a:pPr indent="-325755" lvl="0" marL="457200" rtl="0" algn="l">
              <a:spcBef>
                <a:spcPts val="0"/>
              </a:spcBef>
              <a:spcAft>
                <a:spcPts val="0"/>
              </a:spcAft>
              <a:buSzPct val="100000"/>
              <a:buChar char="-"/>
            </a:pPr>
            <a:r>
              <a:rPr lang="en"/>
              <a:t>How well does our process handle 4 trucks at the same time?</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Simulations Chosen &amp; Validation</a:t>
            </a:r>
            <a:endParaRPr/>
          </a:p>
        </p:txBody>
      </p:sp>
      <p:sp>
        <p:nvSpPr>
          <p:cNvPr id="111" name="Google Shape;111;p21"/>
          <p:cNvSpPr txBox="1"/>
          <p:nvPr>
            <p:ph idx="1" type="body"/>
          </p:nvPr>
        </p:nvSpPr>
        <p:spPr>
          <a:xfrm>
            <a:off x="311700" y="1152475"/>
            <a:ext cx="8737500" cy="37797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Two sets of simulations were chosen for class</a:t>
            </a:r>
            <a:endParaRPr/>
          </a:p>
          <a:p>
            <a:pPr indent="-325755" lvl="0" marL="457200" rtl="0" algn="l">
              <a:spcBef>
                <a:spcPts val="1200"/>
              </a:spcBef>
              <a:spcAft>
                <a:spcPts val="0"/>
              </a:spcAft>
              <a:buSzPct val="100000"/>
              <a:buChar char="-"/>
            </a:pPr>
            <a:r>
              <a:rPr lang="en"/>
              <a:t>10 to 30 Trucks &amp; 2 Teams</a:t>
            </a:r>
            <a:endParaRPr/>
          </a:p>
          <a:p>
            <a:pPr indent="-325755" lvl="0" marL="457200" rtl="0" algn="l">
              <a:spcBef>
                <a:spcPts val="0"/>
              </a:spcBef>
              <a:spcAft>
                <a:spcPts val="0"/>
              </a:spcAft>
              <a:buSzPct val="100000"/>
              <a:buChar char="-"/>
            </a:pPr>
            <a:r>
              <a:rPr lang="en"/>
              <a:t>10 to 30 Trucks &amp; 3 Teams</a:t>
            </a:r>
            <a:endParaRPr/>
          </a:p>
          <a:p>
            <a:pPr indent="0" lvl="0" marL="0" rtl="0" algn="l">
              <a:spcBef>
                <a:spcPts val="1200"/>
              </a:spcBef>
              <a:spcAft>
                <a:spcPts val="0"/>
              </a:spcAft>
              <a:buNone/>
            </a:pPr>
            <a:r>
              <a:rPr lang="en"/>
              <a:t>In total, that is simulating 200 trucks. These parameters were chosen to show impact of potentially increasing manpower to </a:t>
            </a:r>
            <a:r>
              <a:rPr lang="en"/>
              <a:t>accommodate</a:t>
            </a:r>
            <a:r>
              <a:rPr lang="en"/>
              <a:t> more trucks in lieu of growing sales goals.</a:t>
            </a:r>
            <a:endParaRPr/>
          </a:p>
          <a:p>
            <a:pPr indent="0" lvl="0" marL="0" rtl="0" algn="l">
              <a:spcBef>
                <a:spcPts val="1200"/>
              </a:spcBef>
              <a:spcAft>
                <a:spcPts val="0"/>
              </a:spcAft>
              <a:buNone/>
            </a:pPr>
            <a:r>
              <a:rPr lang="en"/>
              <a:t>Validation was performed by</a:t>
            </a:r>
            <a:endParaRPr/>
          </a:p>
          <a:p>
            <a:pPr indent="-325755" lvl="0" marL="457200" rtl="0" algn="l">
              <a:spcBef>
                <a:spcPts val="1200"/>
              </a:spcBef>
              <a:spcAft>
                <a:spcPts val="0"/>
              </a:spcAft>
              <a:buSzPct val="100000"/>
              <a:buChar char="-"/>
            </a:pPr>
            <a:r>
              <a:rPr lang="en"/>
              <a:t>Gathering ‘tribal’ knowledge from Team Leads</a:t>
            </a:r>
            <a:endParaRPr/>
          </a:p>
          <a:p>
            <a:pPr indent="-325755" lvl="0" marL="457200" rtl="0" algn="l">
              <a:spcBef>
                <a:spcPts val="0"/>
              </a:spcBef>
              <a:spcAft>
                <a:spcPts val="0"/>
              </a:spcAft>
              <a:buSzPct val="100000"/>
              <a:buChar char="-"/>
            </a:pPr>
            <a:r>
              <a:rPr lang="en"/>
              <a:t>Discussing estimates on truck visit duration (this metric isn’t being tracked in the real world)</a:t>
            </a:r>
            <a:endParaRPr/>
          </a:p>
          <a:p>
            <a:pPr indent="0" lvl="0" marL="0" rtl="0" algn="l">
              <a:spcBef>
                <a:spcPts val="1200"/>
              </a:spcBef>
              <a:spcAft>
                <a:spcPts val="1200"/>
              </a:spcAft>
              <a:buNone/>
            </a:pPr>
            <a:r>
              <a:rPr lang="en"/>
              <a:t>After showing results from simulations, both groups felt like duration of activities and total processing time was accurate. What is not clear is whether truck arrival times are accurately represented since the department does not track this in a readily accessible manner.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