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9b084ee28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9b084ee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9b084ee2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9b084ee2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9b084ee28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9b084ee28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9b084ee2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9b084ee2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9b084ee28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9b084ee28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9b084ee2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9b084ee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9b084ee2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9b084ee2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9b084ee28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9b084ee28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9b084ee28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9b084ee2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9b084ee28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9b084ee28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9b084ee28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9b084ee2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9b084ee2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9b084ee2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9b084ee2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9b084ee2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9b084ee28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9b084ee28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github.com/d-ev-craig/DATA604/blob/main/Final%20Project/warehouse_sim_Clean.ipynb" TargetMode="External"/><Relationship Id="rId4" Type="http://schemas.openxmlformats.org/officeDocument/2006/relationships/hyperlink" Target="https://github.com/d-ev-craig/DATA604/tree/main/Final%20Projec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Shipping Truck Simulation</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t>Daniel Craig</a:t>
            </a:r>
            <a:endParaRPr/>
          </a:p>
          <a:p>
            <a:pPr marL="0" lvl="0" indent="0" algn="l" rtl="0">
              <a:spcBef>
                <a:spcPts val="0"/>
              </a:spcBef>
              <a:spcAft>
                <a:spcPts val="0"/>
              </a:spcAft>
              <a:buNone/>
            </a:pPr>
            <a:r>
              <a:rPr lang="en"/>
              <a:t>7/16/23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Findings: 2 Teams</a:t>
            </a:r>
            <a:endParaRPr/>
          </a:p>
        </p:txBody>
      </p:sp>
      <p:pic>
        <p:nvPicPr>
          <p:cNvPr id="117" name="Google Shape;117;p22"/>
          <p:cNvPicPr preferRelativeResize="0"/>
          <p:nvPr/>
        </p:nvPicPr>
        <p:blipFill>
          <a:blip r:embed="rId3">
            <a:alphaModFix/>
          </a:blip>
          <a:stretch>
            <a:fillRect/>
          </a:stretch>
        </p:blipFill>
        <p:spPr>
          <a:xfrm>
            <a:off x="311696" y="2945312"/>
            <a:ext cx="2629325" cy="1970175"/>
          </a:xfrm>
          <a:prstGeom prst="rect">
            <a:avLst/>
          </a:prstGeom>
          <a:noFill/>
          <a:ln>
            <a:noFill/>
          </a:ln>
        </p:spPr>
      </p:pic>
      <p:pic>
        <p:nvPicPr>
          <p:cNvPr id="118" name="Google Shape;118;p22"/>
          <p:cNvPicPr preferRelativeResize="0"/>
          <p:nvPr/>
        </p:nvPicPr>
        <p:blipFill>
          <a:blip r:embed="rId4">
            <a:alphaModFix/>
          </a:blip>
          <a:stretch>
            <a:fillRect/>
          </a:stretch>
        </p:blipFill>
        <p:spPr>
          <a:xfrm>
            <a:off x="311700" y="914975"/>
            <a:ext cx="2618249" cy="1970176"/>
          </a:xfrm>
          <a:prstGeom prst="rect">
            <a:avLst/>
          </a:prstGeom>
          <a:noFill/>
          <a:ln>
            <a:noFill/>
          </a:ln>
        </p:spPr>
      </p:pic>
      <p:pic>
        <p:nvPicPr>
          <p:cNvPr id="119" name="Google Shape;119;p22"/>
          <p:cNvPicPr preferRelativeResize="0"/>
          <p:nvPr/>
        </p:nvPicPr>
        <p:blipFill>
          <a:blip r:embed="rId5">
            <a:alphaModFix/>
          </a:blip>
          <a:stretch>
            <a:fillRect/>
          </a:stretch>
        </p:blipFill>
        <p:spPr>
          <a:xfrm>
            <a:off x="2884950" y="2867275"/>
            <a:ext cx="2719289" cy="2099899"/>
          </a:xfrm>
          <a:prstGeom prst="rect">
            <a:avLst/>
          </a:prstGeom>
          <a:noFill/>
          <a:ln>
            <a:noFill/>
          </a:ln>
        </p:spPr>
      </p:pic>
      <p:pic>
        <p:nvPicPr>
          <p:cNvPr id="120" name="Google Shape;120;p22"/>
          <p:cNvPicPr preferRelativeResize="0"/>
          <p:nvPr/>
        </p:nvPicPr>
        <p:blipFill>
          <a:blip r:embed="rId6">
            <a:alphaModFix/>
          </a:blip>
          <a:stretch>
            <a:fillRect/>
          </a:stretch>
        </p:blipFill>
        <p:spPr>
          <a:xfrm>
            <a:off x="2884950" y="845400"/>
            <a:ext cx="2699351" cy="2099900"/>
          </a:xfrm>
          <a:prstGeom prst="rect">
            <a:avLst/>
          </a:prstGeom>
          <a:noFill/>
          <a:ln>
            <a:noFill/>
          </a:ln>
        </p:spPr>
      </p:pic>
      <p:pic>
        <p:nvPicPr>
          <p:cNvPr id="121" name="Google Shape;121;p22"/>
          <p:cNvPicPr preferRelativeResize="0"/>
          <p:nvPr/>
        </p:nvPicPr>
        <p:blipFill>
          <a:blip r:embed="rId7">
            <a:alphaModFix/>
          </a:blip>
          <a:stretch>
            <a:fillRect/>
          </a:stretch>
        </p:blipFill>
        <p:spPr>
          <a:xfrm>
            <a:off x="5518175" y="2961369"/>
            <a:ext cx="2629325" cy="2006706"/>
          </a:xfrm>
          <a:prstGeom prst="rect">
            <a:avLst/>
          </a:prstGeom>
          <a:noFill/>
          <a:ln>
            <a:noFill/>
          </a:ln>
        </p:spPr>
      </p:pic>
      <p:pic>
        <p:nvPicPr>
          <p:cNvPr id="122" name="Google Shape;122;p22"/>
          <p:cNvPicPr preferRelativeResize="0"/>
          <p:nvPr/>
        </p:nvPicPr>
        <p:blipFill>
          <a:blip r:embed="rId8">
            <a:alphaModFix/>
          </a:blip>
          <a:stretch>
            <a:fillRect/>
          </a:stretch>
        </p:blipFill>
        <p:spPr>
          <a:xfrm>
            <a:off x="5604250" y="914975"/>
            <a:ext cx="2629324" cy="1978523"/>
          </a:xfrm>
          <a:prstGeom prst="rect">
            <a:avLst/>
          </a:prstGeom>
          <a:noFill/>
          <a:ln>
            <a:noFill/>
          </a:ln>
        </p:spPr>
      </p:pic>
      <p:sp>
        <p:nvSpPr>
          <p:cNvPr id="123" name="Google Shape;123;p22"/>
          <p:cNvSpPr/>
          <p:nvPr/>
        </p:nvSpPr>
        <p:spPr>
          <a:xfrm>
            <a:off x="2072500" y="4543975"/>
            <a:ext cx="6243300" cy="4233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2182250" y="1128925"/>
            <a:ext cx="589200" cy="572700"/>
          </a:xfrm>
          <a:prstGeom prst="star10">
            <a:avLst>
              <a:gd name="adj" fmla="val 42533"/>
              <a:gd name="hf" fmla="val 105146"/>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10</a:t>
            </a:r>
            <a:endParaRPr/>
          </a:p>
        </p:txBody>
      </p:sp>
      <p:sp>
        <p:nvSpPr>
          <p:cNvPr id="125" name="Google Shape;125;p22"/>
          <p:cNvSpPr/>
          <p:nvPr/>
        </p:nvSpPr>
        <p:spPr>
          <a:xfrm>
            <a:off x="4778900" y="1128925"/>
            <a:ext cx="589200" cy="572700"/>
          </a:xfrm>
          <a:prstGeom prst="star10">
            <a:avLst>
              <a:gd name="adj" fmla="val 42533"/>
              <a:gd name="hf" fmla="val 105146"/>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15</a:t>
            </a:r>
            <a:endParaRPr/>
          </a:p>
        </p:txBody>
      </p:sp>
      <p:sp>
        <p:nvSpPr>
          <p:cNvPr id="126" name="Google Shape;126;p22"/>
          <p:cNvSpPr/>
          <p:nvPr/>
        </p:nvSpPr>
        <p:spPr>
          <a:xfrm>
            <a:off x="7428325" y="1128925"/>
            <a:ext cx="589200" cy="572700"/>
          </a:xfrm>
          <a:prstGeom prst="star10">
            <a:avLst>
              <a:gd name="adj" fmla="val 42533"/>
              <a:gd name="hf" fmla="val 105146"/>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1000"/>
                                        <p:tgtEl>
                                          <p:spTgt spid="125"/>
                                        </p:tgtEl>
                                      </p:cBhvr>
                                    </p:animEffect>
                                  </p:childTnLst>
                                </p:cTn>
                              </p:par>
                              <p:par>
                                <p:cTn id="11" presetID="10" presetClass="entr" presetSubtype="0" fill="hold"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fade">
                                      <p:cBhvr>
                                        <p:cTn id="13" dur="1000"/>
                                        <p:tgtEl>
                                          <p:spTgt spid="126"/>
                                        </p:tgtEl>
                                      </p:cBhvr>
                                    </p:animEffect>
                                  </p:childTnLst>
                                </p:cTn>
                              </p:par>
                              <p:par>
                                <p:cTn id="14" presetID="10" presetClass="entr" presetSubtype="0" fill="hold"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1000"/>
                                        <p:tgtEl>
                                          <p:spTgt spid="118"/>
                                        </p:tgtEl>
                                      </p:cBhvr>
                                    </p:animEffect>
                                  </p:childTnLst>
                                </p:cTn>
                              </p:par>
                              <p:par>
                                <p:cTn id="17" presetID="10"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animEffect transition="in" filter="fade">
                                      <p:cBhvr>
                                        <p:cTn id="19" dur="1000"/>
                                        <p:tgtEl>
                                          <p:spTgt spid="120"/>
                                        </p:tgtEl>
                                      </p:cBhvr>
                                    </p:animEffect>
                                  </p:childTnLst>
                                </p:cTn>
                              </p:par>
                              <p:par>
                                <p:cTn id="20" presetID="10" presetClass="entr" presetSubtype="0" fill="hold" nodeType="with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fade">
                                      <p:cBhvr>
                                        <p:cTn id="22" dur="10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1000"/>
                                        <p:tgtEl>
                                          <p:spTgt spid="117"/>
                                        </p:tgtEl>
                                      </p:cBhvr>
                                    </p:animEffect>
                                  </p:childTnLst>
                                </p:cTn>
                              </p:par>
                              <p:par>
                                <p:cTn id="28" presetID="10" presetClass="entr" presetSubtype="0" fill="hold" nodeType="withEffect">
                                  <p:stCondLst>
                                    <p:cond delay="0"/>
                                  </p:stCondLst>
                                  <p:childTnLst>
                                    <p:set>
                                      <p:cBhvr>
                                        <p:cTn id="29" dur="1" fill="hold">
                                          <p:stCondLst>
                                            <p:cond delay="0"/>
                                          </p:stCondLst>
                                        </p:cTn>
                                        <p:tgtEl>
                                          <p:spTgt spid="119"/>
                                        </p:tgtEl>
                                        <p:attrNameLst>
                                          <p:attrName>style.visibility</p:attrName>
                                        </p:attrNameLst>
                                      </p:cBhvr>
                                      <p:to>
                                        <p:strVal val="visible"/>
                                      </p:to>
                                    </p:set>
                                    <p:animEffect transition="in" filter="fade">
                                      <p:cBhvr>
                                        <p:cTn id="30" dur="1000"/>
                                        <p:tgtEl>
                                          <p:spTgt spid="119"/>
                                        </p:tgtEl>
                                      </p:cBhvr>
                                    </p:animEffect>
                                  </p:childTnLst>
                                </p:cTn>
                              </p:par>
                              <p:par>
                                <p:cTn id="31" presetID="10" presetClass="entr" presetSubtype="0" fill="hold" nodeType="with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fade">
                                      <p:cBhvr>
                                        <p:cTn id="33" dur="1000"/>
                                        <p:tgtEl>
                                          <p:spTgt spid="1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3"/>
                                        </p:tgtEl>
                                        <p:attrNameLst>
                                          <p:attrName>style.visibility</p:attrName>
                                        </p:attrNameLst>
                                      </p:cBhvr>
                                      <p:to>
                                        <p:strVal val="visible"/>
                                      </p:to>
                                    </p:set>
                                    <p:animEffect transition="in" filter="fade">
                                      <p:cBhvr>
                                        <p:cTn id="38" dur="16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Findings: 2 Teams</a:t>
            </a:r>
            <a:endParaRPr/>
          </a:p>
        </p:txBody>
      </p:sp>
      <p:pic>
        <p:nvPicPr>
          <p:cNvPr id="132" name="Google Shape;132;p23"/>
          <p:cNvPicPr preferRelativeResize="0"/>
          <p:nvPr/>
        </p:nvPicPr>
        <p:blipFill>
          <a:blip r:embed="rId3">
            <a:alphaModFix/>
          </a:blip>
          <a:stretch>
            <a:fillRect/>
          </a:stretch>
        </p:blipFill>
        <p:spPr>
          <a:xfrm>
            <a:off x="1109705" y="3025850"/>
            <a:ext cx="2682896" cy="2024700"/>
          </a:xfrm>
          <a:prstGeom prst="rect">
            <a:avLst/>
          </a:prstGeom>
          <a:noFill/>
          <a:ln>
            <a:noFill/>
          </a:ln>
        </p:spPr>
      </p:pic>
      <p:pic>
        <p:nvPicPr>
          <p:cNvPr id="133" name="Google Shape;133;p23"/>
          <p:cNvPicPr preferRelativeResize="0"/>
          <p:nvPr/>
        </p:nvPicPr>
        <p:blipFill>
          <a:blip r:embed="rId4">
            <a:alphaModFix/>
          </a:blip>
          <a:stretch>
            <a:fillRect/>
          </a:stretch>
        </p:blipFill>
        <p:spPr>
          <a:xfrm>
            <a:off x="311700" y="942425"/>
            <a:ext cx="2828325" cy="2081700"/>
          </a:xfrm>
          <a:prstGeom prst="rect">
            <a:avLst/>
          </a:prstGeom>
          <a:noFill/>
          <a:ln>
            <a:noFill/>
          </a:ln>
        </p:spPr>
      </p:pic>
      <p:pic>
        <p:nvPicPr>
          <p:cNvPr id="134" name="Google Shape;134;p23"/>
          <p:cNvPicPr preferRelativeResize="0"/>
          <p:nvPr/>
        </p:nvPicPr>
        <p:blipFill>
          <a:blip r:embed="rId5">
            <a:alphaModFix/>
          </a:blip>
          <a:stretch>
            <a:fillRect/>
          </a:stretch>
        </p:blipFill>
        <p:spPr>
          <a:xfrm>
            <a:off x="4774015" y="845088"/>
            <a:ext cx="2911035" cy="2179025"/>
          </a:xfrm>
          <a:prstGeom prst="rect">
            <a:avLst/>
          </a:prstGeom>
          <a:noFill/>
          <a:ln>
            <a:noFill/>
          </a:ln>
        </p:spPr>
      </p:pic>
      <p:pic>
        <p:nvPicPr>
          <p:cNvPr id="135" name="Google Shape;135;p23"/>
          <p:cNvPicPr preferRelativeResize="0"/>
          <p:nvPr/>
        </p:nvPicPr>
        <p:blipFill>
          <a:blip r:embed="rId6">
            <a:alphaModFix/>
          </a:blip>
          <a:stretch>
            <a:fillRect/>
          </a:stretch>
        </p:blipFill>
        <p:spPr>
          <a:xfrm>
            <a:off x="5737324" y="3024125"/>
            <a:ext cx="2594701" cy="1969426"/>
          </a:xfrm>
          <a:prstGeom prst="rect">
            <a:avLst/>
          </a:prstGeom>
          <a:noFill/>
          <a:ln>
            <a:noFill/>
          </a:ln>
        </p:spPr>
      </p:pic>
      <p:sp>
        <p:nvSpPr>
          <p:cNvPr id="136" name="Google Shape;136;p23"/>
          <p:cNvSpPr/>
          <p:nvPr/>
        </p:nvSpPr>
        <p:spPr>
          <a:xfrm>
            <a:off x="2261400" y="1146525"/>
            <a:ext cx="589200" cy="572700"/>
          </a:xfrm>
          <a:prstGeom prst="star10">
            <a:avLst>
              <a:gd name="adj" fmla="val 42533"/>
              <a:gd name="hf" fmla="val 105146"/>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25</a:t>
            </a:r>
            <a:endParaRPr/>
          </a:p>
        </p:txBody>
      </p:sp>
      <p:sp>
        <p:nvSpPr>
          <p:cNvPr id="137" name="Google Shape;137;p23"/>
          <p:cNvSpPr/>
          <p:nvPr/>
        </p:nvSpPr>
        <p:spPr>
          <a:xfrm>
            <a:off x="6933050" y="1146525"/>
            <a:ext cx="589200" cy="572700"/>
          </a:xfrm>
          <a:prstGeom prst="star10">
            <a:avLst>
              <a:gd name="adj" fmla="val 42533"/>
              <a:gd name="hf" fmla="val 105146"/>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30</a:t>
            </a:r>
            <a:endParaRPr/>
          </a:p>
        </p:txBody>
      </p:sp>
      <p:sp>
        <p:nvSpPr>
          <p:cNvPr id="138" name="Google Shape;138;p23"/>
          <p:cNvSpPr/>
          <p:nvPr/>
        </p:nvSpPr>
        <p:spPr>
          <a:xfrm>
            <a:off x="2389025" y="4653961"/>
            <a:ext cx="6243300" cy="4233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par>
                                <p:cTn id="8" presetID="10" presetClass="entr" presetSubtype="0"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1000"/>
                                        <p:tgtEl>
                                          <p:spTgt spid="134"/>
                                        </p:tgtEl>
                                      </p:cBhvr>
                                    </p:animEffect>
                                  </p:childTnLst>
                                </p:cTn>
                              </p:par>
                              <p:par>
                                <p:cTn id="11" presetID="10" presetClass="entr" presetSubtype="0" fill="hold"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10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fade">
                                      <p:cBhvr>
                                        <p:cTn id="16" dur="1000"/>
                                        <p:tgtEl>
                                          <p:spTgt spid="1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2"/>
                                        </p:tgtEl>
                                        <p:attrNameLst>
                                          <p:attrName>style.visibility</p:attrName>
                                        </p:attrNameLst>
                                      </p:cBhvr>
                                      <p:to>
                                        <p:strVal val="visible"/>
                                      </p:to>
                                    </p:set>
                                    <p:animEffect transition="in" filter="fade">
                                      <p:cBhvr>
                                        <p:cTn id="21" dur="1000"/>
                                        <p:tgtEl>
                                          <p:spTgt spid="132"/>
                                        </p:tgtEl>
                                      </p:cBhvr>
                                    </p:animEffect>
                                  </p:childTnLst>
                                </p:cTn>
                              </p:par>
                              <p:par>
                                <p:cTn id="22" presetID="10" presetClass="entr" presetSubtype="0" fill="hold" nodeType="withEffect">
                                  <p:stCondLst>
                                    <p:cond delay="0"/>
                                  </p:stCondLst>
                                  <p:childTnLst>
                                    <p:set>
                                      <p:cBhvr>
                                        <p:cTn id="23" dur="1" fill="hold">
                                          <p:stCondLst>
                                            <p:cond delay="0"/>
                                          </p:stCondLst>
                                        </p:cTn>
                                        <p:tgtEl>
                                          <p:spTgt spid="135"/>
                                        </p:tgtEl>
                                        <p:attrNameLst>
                                          <p:attrName>style.visibility</p:attrName>
                                        </p:attrNameLst>
                                      </p:cBhvr>
                                      <p:to>
                                        <p:strVal val="visible"/>
                                      </p:to>
                                    </p:set>
                                    <p:animEffect transition="in" filter="fade">
                                      <p:cBhvr>
                                        <p:cTn id="24" dur="1000"/>
                                        <p:tgtEl>
                                          <p:spTgt spid="1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8"/>
                                        </p:tgtEl>
                                        <p:attrNameLst>
                                          <p:attrName>style.visibility</p:attrName>
                                        </p:attrNameLst>
                                      </p:cBhvr>
                                      <p:to>
                                        <p:strVal val="visible"/>
                                      </p:to>
                                    </p:set>
                                    <p:animEffect transition="in" filter="fade">
                                      <p:cBhvr>
                                        <p:cTn id="29"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2888100" y="789125"/>
            <a:ext cx="2594699" cy="1978542"/>
          </a:xfrm>
          <a:prstGeom prst="rect">
            <a:avLst/>
          </a:prstGeom>
          <a:noFill/>
          <a:ln>
            <a:noFill/>
          </a:ln>
        </p:spPr>
      </p:pic>
      <p:sp>
        <p:nvSpPr>
          <p:cNvPr id="144" name="Google Shape;144;p2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Findings: 3 Teams</a:t>
            </a:r>
            <a:endParaRPr/>
          </a:p>
        </p:txBody>
      </p:sp>
      <p:sp>
        <p:nvSpPr>
          <p:cNvPr id="145" name="Google Shape;145;p24"/>
          <p:cNvSpPr/>
          <p:nvPr/>
        </p:nvSpPr>
        <p:spPr>
          <a:xfrm>
            <a:off x="4800600" y="995550"/>
            <a:ext cx="589200" cy="572700"/>
          </a:xfrm>
          <a:prstGeom prst="star10">
            <a:avLst>
              <a:gd name="adj" fmla="val 42533"/>
              <a:gd name="hf" fmla="val 105146"/>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15</a:t>
            </a:r>
            <a:endParaRPr/>
          </a:p>
        </p:txBody>
      </p:sp>
      <p:pic>
        <p:nvPicPr>
          <p:cNvPr id="146" name="Google Shape;146;p24"/>
          <p:cNvPicPr preferRelativeResize="0"/>
          <p:nvPr/>
        </p:nvPicPr>
        <p:blipFill>
          <a:blip r:embed="rId4">
            <a:alphaModFix/>
          </a:blip>
          <a:stretch>
            <a:fillRect/>
          </a:stretch>
        </p:blipFill>
        <p:spPr>
          <a:xfrm>
            <a:off x="294587" y="2903300"/>
            <a:ext cx="2517325" cy="1906300"/>
          </a:xfrm>
          <a:prstGeom prst="rect">
            <a:avLst/>
          </a:prstGeom>
          <a:noFill/>
          <a:ln>
            <a:noFill/>
          </a:ln>
        </p:spPr>
      </p:pic>
      <p:pic>
        <p:nvPicPr>
          <p:cNvPr id="147" name="Google Shape;147;p24"/>
          <p:cNvPicPr preferRelativeResize="0"/>
          <p:nvPr/>
        </p:nvPicPr>
        <p:blipFill>
          <a:blip r:embed="rId5">
            <a:alphaModFix/>
          </a:blip>
          <a:stretch>
            <a:fillRect/>
          </a:stretch>
        </p:blipFill>
        <p:spPr>
          <a:xfrm>
            <a:off x="198400" y="796048"/>
            <a:ext cx="2594700" cy="1947927"/>
          </a:xfrm>
          <a:prstGeom prst="rect">
            <a:avLst/>
          </a:prstGeom>
          <a:noFill/>
          <a:ln>
            <a:noFill/>
          </a:ln>
        </p:spPr>
      </p:pic>
      <p:sp>
        <p:nvSpPr>
          <p:cNvPr id="148" name="Google Shape;148;p24"/>
          <p:cNvSpPr/>
          <p:nvPr/>
        </p:nvSpPr>
        <p:spPr>
          <a:xfrm>
            <a:off x="2056100" y="995550"/>
            <a:ext cx="589200" cy="572700"/>
          </a:xfrm>
          <a:prstGeom prst="star10">
            <a:avLst>
              <a:gd name="adj" fmla="val 42533"/>
              <a:gd name="hf" fmla="val 105146"/>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10</a:t>
            </a:r>
            <a:endParaRPr/>
          </a:p>
        </p:txBody>
      </p:sp>
      <p:pic>
        <p:nvPicPr>
          <p:cNvPr id="149" name="Google Shape;149;p24"/>
          <p:cNvPicPr preferRelativeResize="0"/>
          <p:nvPr/>
        </p:nvPicPr>
        <p:blipFill>
          <a:blip r:embed="rId6">
            <a:alphaModFix/>
          </a:blip>
          <a:stretch>
            <a:fillRect/>
          </a:stretch>
        </p:blipFill>
        <p:spPr>
          <a:xfrm>
            <a:off x="2894675" y="2962119"/>
            <a:ext cx="2517325" cy="1898907"/>
          </a:xfrm>
          <a:prstGeom prst="rect">
            <a:avLst/>
          </a:prstGeom>
          <a:noFill/>
          <a:ln>
            <a:noFill/>
          </a:ln>
        </p:spPr>
      </p:pic>
      <p:pic>
        <p:nvPicPr>
          <p:cNvPr id="150" name="Google Shape;150;p24"/>
          <p:cNvPicPr preferRelativeResize="0"/>
          <p:nvPr/>
        </p:nvPicPr>
        <p:blipFill>
          <a:blip r:embed="rId7">
            <a:alphaModFix/>
          </a:blip>
          <a:stretch>
            <a:fillRect/>
          </a:stretch>
        </p:blipFill>
        <p:spPr>
          <a:xfrm>
            <a:off x="5829525" y="2916429"/>
            <a:ext cx="2594699" cy="1950696"/>
          </a:xfrm>
          <a:prstGeom prst="rect">
            <a:avLst/>
          </a:prstGeom>
          <a:noFill/>
          <a:ln>
            <a:noFill/>
          </a:ln>
        </p:spPr>
      </p:pic>
      <p:pic>
        <p:nvPicPr>
          <p:cNvPr id="151" name="Google Shape;151;p24"/>
          <p:cNvPicPr preferRelativeResize="0"/>
          <p:nvPr/>
        </p:nvPicPr>
        <p:blipFill>
          <a:blip r:embed="rId8">
            <a:alphaModFix/>
          </a:blip>
          <a:stretch>
            <a:fillRect/>
          </a:stretch>
        </p:blipFill>
        <p:spPr>
          <a:xfrm>
            <a:off x="5711400" y="751200"/>
            <a:ext cx="2692527" cy="2016476"/>
          </a:xfrm>
          <a:prstGeom prst="rect">
            <a:avLst/>
          </a:prstGeom>
          <a:noFill/>
          <a:ln>
            <a:noFill/>
          </a:ln>
        </p:spPr>
      </p:pic>
      <p:sp>
        <p:nvSpPr>
          <p:cNvPr id="152" name="Google Shape;152;p24"/>
          <p:cNvSpPr/>
          <p:nvPr/>
        </p:nvSpPr>
        <p:spPr>
          <a:xfrm>
            <a:off x="7670325" y="995550"/>
            <a:ext cx="589200" cy="572700"/>
          </a:xfrm>
          <a:prstGeom prst="star10">
            <a:avLst>
              <a:gd name="adj" fmla="val 42533"/>
              <a:gd name="hf" fmla="val 105146"/>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20</a:t>
            </a:r>
            <a:endParaRPr/>
          </a:p>
        </p:txBody>
      </p:sp>
      <p:sp>
        <p:nvSpPr>
          <p:cNvPr id="153" name="Google Shape;153;p24"/>
          <p:cNvSpPr/>
          <p:nvPr/>
        </p:nvSpPr>
        <p:spPr>
          <a:xfrm>
            <a:off x="1953875" y="4494050"/>
            <a:ext cx="6663900" cy="4233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par>
                                <p:cTn id="8" presetID="10" presetClass="entr" presetSubtype="0" fill="hold" nodeType="withEffect">
                                  <p:stCondLst>
                                    <p:cond delay="0"/>
                                  </p:stCondLst>
                                  <p:childTnLst>
                                    <p:set>
                                      <p:cBhvr>
                                        <p:cTn id="9" dur="1" fill="hold">
                                          <p:stCondLst>
                                            <p:cond delay="0"/>
                                          </p:stCondLst>
                                        </p:cTn>
                                        <p:tgtEl>
                                          <p:spTgt spid="147"/>
                                        </p:tgtEl>
                                        <p:attrNameLst>
                                          <p:attrName>style.visibility</p:attrName>
                                        </p:attrNameLst>
                                      </p:cBhvr>
                                      <p:to>
                                        <p:strVal val="visible"/>
                                      </p:to>
                                    </p:set>
                                    <p:animEffect transition="in" filter="fade">
                                      <p:cBhvr>
                                        <p:cTn id="10" dur="1000"/>
                                        <p:tgtEl>
                                          <p:spTgt spid="147"/>
                                        </p:tgtEl>
                                      </p:cBhvr>
                                    </p:animEffect>
                                  </p:childTnLst>
                                </p:cTn>
                              </p:par>
                              <p:par>
                                <p:cTn id="11" presetID="10" presetClass="entr" presetSubtype="0" fill="hold" nodeType="withEffect">
                                  <p:stCondLst>
                                    <p:cond delay="0"/>
                                  </p:stCondLst>
                                  <p:childTnLst>
                                    <p:set>
                                      <p:cBhvr>
                                        <p:cTn id="12" dur="1" fill="hold">
                                          <p:stCondLst>
                                            <p:cond delay="0"/>
                                          </p:stCondLst>
                                        </p:cTn>
                                        <p:tgtEl>
                                          <p:spTgt spid="151"/>
                                        </p:tgtEl>
                                        <p:attrNameLst>
                                          <p:attrName>style.visibility</p:attrName>
                                        </p:attrNameLst>
                                      </p:cBhvr>
                                      <p:to>
                                        <p:strVal val="visible"/>
                                      </p:to>
                                    </p:set>
                                    <p:animEffect transition="in" filter="fade">
                                      <p:cBhvr>
                                        <p:cTn id="13" dur="1000"/>
                                        <p:tgtEl>
                                          <p:spTgt spid="151"/>
                                        </p:tgtEl>
                                      </p:cBhvr>
                                    </p:animEffect>
                                  </p:childTnLst>
                                </p:cTn>
                              </p:par>
                              <p:par>
                                <p:cTn id="14" presetID="10" presetClass="entr" presetSubtype="0" fill="hold" nodeType="withEffect">
                                  <p:stCondLst>
                                    <p:cond delay="0"/>
                                  </p:stCondLst>
                                  <p:childTnLst>
                                    <p:set>
                                      <p:cBhvr>
                                        <p:cTn id="15" dur="1" fill="hold">
                                          <p:stCondLst>
                                            <p:cond delay="0"/>
                                          </p:stCondLst>
                                        </p:cTn>
                                        <p:tgtEl>
                                          <p:spTgt spid="148"/>
                                        </p:tgtEl>
                                        <p:attrNameLst>
                                          <p:attrName>style.visibility</p:attrName>
                                        </p:attrNameLst>
                                      </p:cBhvr>
                                      <p:to>
                                        <p:strVal val="visible"/>
                                      </p:to>
                                    </p:set>
                                    <p:animEffect transition="in" filter="fade">
                                      <p:cBhvr>
                                        <p:cTn id="16" dur="1000"/>
                                        <p:tgtEl>
                                          <p:spTgt spid="148"/>
                                        </p:tgtEl>
                                      </p:cBhvr>
                                    </p:animEffect>
                                  </p:childTnLst>
                                </p:cTn>
                              </p:par>
                              <p:par>
                                <p:cTn id="17" presetID="10"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animEffect transition="in" filter="fade">
                                      <p:cBhvr>
                                        <p:cTn id="19" dur="1000"/>
                                        <p:tgtEl>
                                          <p:spTgt spid="145"/>
                                        </p:tgtEl>
                                      </p:cBhvr>
                                    </p:animEffect>
                                  </p:childTnLst>
                                </p:cTn>
                              </p:par>
                              <p:par>
                                <p:cTn id="20" presetID="10" presetClass="entr" presetSubtype="0" fill="hold" nodeType="withEffect">
                                  <p:stCondLst>
                                    <p:cond delay="0"/>
                                  </p:stCondLst>
                                  <p:childTnLst>
                                    <p:set>
                                      <p:cBhvr>
                                        <p:cTn id="21" dur="1" fill="hold">
                                          <p:stCondLst>
                                            <p:cond delay="0"/>
                                          </p:stCondLst>
                                        </p:cTn>
                                        <p:tgtEl>
                                          <p:spTgt spid="152"/>
                                        </p:tgtEl>
                                        <p:attrNameLst>
                                          <p:attrName>style.visibility</p:attrName>
                                        </p:attrNameLst>
                                      </p:cBhvr>
                                      <p:to>
                                        <p:strVal val="visible"/>
                                      </p:to>
                                    </p:set>
                                    <p:animEffect transition="in" filter="fade">
                                      <p:cBhvr>
                                        <p:cTn id="22" dur="1000"/>
                                        <p:tgtEl>
                                          <p:spTgt spid="1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
                                        </p:tgtEl>
                                        <p:attrNameLst>
                                          <p:attrName>style.visibility</p:attrName>
                                        </p:attrNameLst>
                                      </p:cBhvr>
                                      <p:to>
                                        <p:strVal val="visible"/>
                                      </p:to>
                                    </p:set>
                                    <p:animEffect transition="in" filter="fade">
                                      <p:cBhvr>
                                        <p:cTn id="27"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4721425" y="786650"/>
            <a:ext cx="2966550" cy="2244485"/>
          </a:xfrm>
          <a:prstGeom prst="rect">
            <a:avLst/>
          </a:prstGeom>
          <a:noFill/>
          <a:ln>
            <a:noFill/>
          </a:ln>
        </p:spPr>
      </p:pic>
      <p:pic>
        <p:nvPicPr>
          <p:cNvPr id="159" name="Google Shape;159;p25"/>
          <p:cNvPicPr preferRelativeResize="0"/>
          <p:nvPr/>
        </p:nvPicPr>
        <p:blipFill>
          <a:blip r:embed="rId4">
            <a:alphaModFix/>
          </a:blip>
          <a:stretch>
            <a:fillRect/>
          </a:stretch>
        </p:blipFill>
        <p:spPr>
          <a:xfrm>
            <a:off x="5713825" y="3062875"/>
            <a:ext cx="2675804" cy="1969425"/>
          </a:xfrm>
          <a:prstGeom prst="rect">
            <a:avLst/>
          </a:prstGeom>
          <a:noFill/>
          <a:ln>
            <a:noFill/>
          </a:ln>
        </p:spPr>
      </p:pic>
      <p:pic>
        <p:nvPicPr>
          <p:cNvPr id="160" name="Google Shape;160;p25"/>
          <p:cNvPicPr preferRelativeResize="0"/>
          <p:nvPr/>
        </p:nvPicPr>
        <p:blipFill>
          <a:blip r:embed="rId5">
            <a:alphaModFix/>
          </a:blip>
          <a:stretch>
            <a:fillRect/>
          </a:stretch>
        </p:blipFill>
        <p:spPr>
          <a:xfrm>
            <a:off x="311692" y="777075"/>
            <a:ext cx="2966557" cy="2221651"/>
          </a:xfrm>
          <a:prstGeom prst="rect">
            <a:avLst/>
          </a:prstGeom>
          <a:noFill/>
          <a:ln>
            <a:noFill/>
          </a:ln>
        </p:spPr>
      </p:pic>
      <p:sp>
        <p:nvSpPr>
          <p:cNvPr id="161" name="Google Shape;161;p2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Findings: 3 Teams</a:t>
            </a:r>
            <a:endParaRPr/>
          </a:p>
        </p:txBody>
      </p:sp>
      <p:sp>
        <p:nvSpPr>
          <p:cNvPr id="162" name="Google Shape;162;p25"/>
          <p:cNvSpPr/>
          <p:nvPr/>
        </p:nvSpPr>
        <p:spPr>
          <a:xfrm>
            <a:off x="2490000" y="1070325"/>
            <a:ext cx="589200" cy="572700"/>
          </a:xfrm>
          <a:prstGeom prst="star10">
            <a:avLst>
              <a:gd name="adj" fmla="val 42533"/>
              <a:gd name="hf" fmla="val 105146"/>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25</a:t>
            </a:r>
            <a:endParaRPr/>
          </a:p>
        </p:txBody>
      </p:sp>
      <p:sp>
        <p:nvSpPr>
          <p:cNvPr id="163" name="Google Shape;163;p25"/>
          <p:cNvSpPr/>
          <p:nvPr/>
        </p:nvSpPr>
        <p:spPr>
          <a:xfrm>
            <a:off x="6933050" y="1146525"/>
            <a:ext cx="589200" cy="572700"/>
          </a:xfrm>
          <a:prstGeom prst="star10">
            <a:avLst>
              <a:gd name="adj" fmla="val 42533"/>
              <a:gd name="hf" fmla="val 105146"/>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30</a:t>
            </a:r>
            <a:endParaRPr/>
          </a:p>
        </p:txBody>
      </p:sp>
      <p:pic>
        <p:nvPicPr>
          <p:cNvPr id="164" name="Google Shape;164;p25"/>
          <p:cNvPicPr preferRelativeResize="0"/>
          <p:nvPr/>
        </p:nvPicPr>
        <p:blipFill>
          <a:blip r:embed="rId6">
            <a:alphaModFix/>
          </a:blip>
          <a:stretch>
            <a:fillRect/>
          </a:stretch>
        </p:blipFill>
        <p:spPr>
          <a:xfrm>
            <a:off x="1003325" y="3062876"/>
            <a:ext cx="2639832" cy="1969425"/>
          </a:xfrm>
          <a:prstGeom prst="rect">
            <a:avLst/>
          </a:prstGeom>
          <a:noFill/>
          <a:ln>
            <a:noFill/>
          </a:ln>
        </p:spPr>
      </p:pic>
      <p:sp>
        <p:nvSpPr>
          <p:cNvPr id="165" name="Google Shape;165;p25"/>
          <p:cNvSpPr/>
          <p:nvPr/>
        </p:nvSpPr>
        <p:spPr>
          <a:xfrm>
            <a:off x="2389025" y="4634640"/>
            <a:ext cx="6243300" cy="4233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par>
                                <p:cTn id="8" presetID="10" presetClass="entr" presetSubtype="0" fill="hold"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fade">
                                      <p:cBhvr>
                                        <p:cTn id="10" dur="1000"/>
                                        <p:tgtEl>
                                          <p:spTgt spid="163"/>
                                        </p:tgtEl>
                                      </p:cBhvr>
                                    </p:animEffect>
                                  </p:childTnLst>
                                </p:cTn>
                              </p:par>
                              <p:par>
                                <p:cTn id="11" presetID="10" presetClass="entr" presetSubtype="0" fill="hold" nodeType="withEffect">
                                  <p:stCondLst>
                                    <p:cond delay="0"/>
                                  </p:stCondLst>
                                  <p:childTnLst>
                                    <p:set>
                                      <p:cBhvr>
                                        <p:cTn id="12" dur="1" fill="hold">
                                          <p:stCondLst>
                                            <p:cond delay="0"/>
                                          </p:stCondLst>
                                        </p:cTn>
                                        <p:tgtEl>
                                          <p:spTgt spid="160"/>
                                        </p:tgtEl>
                                        <p:attrNameLst>
                                          <p:attrName>style.visibility</p:attrName>
                                        </p:attrNameLst>
                                      </p:cBhvr>
                                      <p:to>
                                        <p:strVal val="visible"/>
                                      </p:to>
                                    </p:set>
                                    <p:animEffect transition="in" filter="fade">
                                      <p:cBhvr>
                                        <p:cTn id="13" dur="1000"/>
                                        <p:tgtEl>
                                          <p:spTgt spid="160"/>
                                        </p:tgtEl>
                                      </p:cBhvr>
                                    </p:animEffect>
                                  </p:childTnLst>
                                </p:cTn>
                              </p:par>
                              <p:par>
                                <p:cTn id="14" presetID="10" presetClass="entr" presetSubtype="0" fill="hold" nodeType="withEffect">
                                  <p:stCondLst>
                                    <p:cond delay="0"/>
                                  </p:stCondLst>
                                  <p:childTnLst>
                                    <p:set>
                                      <p:cBhvr>
                                        <p:cTn id="15" dur="1" fill="hold">
                                          <p:stCondLst>
                                            <p:cond delay="0"/>
                                          </p:stCondLst>
                                        </p:cTn>
                                        <p:tgtEl>
                                          <p:spTgt spid="158"/>
                                        </p:tgtEl>
                                        <p:attrNameLst>
                                          <p:attrName>style.visibility</p:attrName>
                                        </p:attrNameLst>
                                      </p:cBhvr>
                                      <p:to>
                                        <p:strVal val="visible"/>
                                      </p:to>
                                    </p:set>
                                    <p:animEffect transition="in" filter="fade">
                                      <p:cBhvr>
                                        <p:cTn id="16" dur="1000"/>
                                        <p:tgtEl>
                                          <p:spTgt spid="158"/>
                                        </p:tgtEl>
                                      </p:cBhvr>
                                    </p:animEffect>
                                  </p:childTnLst>
                                </p:cTn>
                              </p:par>
                              <p:par>
                                <p:cTn id="17" presetID="10" presetClass="entr" presetSubtype="0" fill="hold" nodeType="withEffect">
                                  <p:stCondLst>
                                    <p:cond delay="0"/>
                                  </p:stCondLst>
                                  <p:childTnLst>
                                    <p:set>
                                      <p:cBhvr>
                                        <p:cTn id="18" dur="1" fill="hold">
                                          <p:stCondLst>
                                            <p:cond delay="0"/>
                                          </p:stCondLst>
                                        </p:cTn>
                                        <p:tgtEl>
                                          <p:spTgt spid="164"/>
                                        </p:tgtEl>
                                        <p:attrNameLst>
                                          <p:attrName>style.visibility</p:attrName>
                                        </p:attrNameLst>
                                      </p:cBhvr>
                                      <p:to>
                                        <p:strVal val="visible"/>
                                      </p:to>
                                    </p:set>
                                    <p:animEffect transition="in" filter="fade">
                                      <p:cBhvr>
                                        <p:cTn id="19" dur="1000"/>
                                        <p:tgtEl>
                                          <p:spTgt spid="164"/>
                                        </p:tgtEl>
                                      </p:cBhvr>
                                    </p:animEffect>
                                  </p:childTnLst>
                                </p:cTn>
                              </p:par>
                              <p:par>
                                <p:cTn id="20" presetID="10" presetClass="entr" presetSubtype="0" fill="hold" nodeType="with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fade">
                                      <p:cBhvr>
                                        <p:cTn id="22" dur="1000"/>
                                        <p:tgtEl>
                                          <p:spTgt spid="1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5"/>
                                        </p:tgtEl>
                                        <p:attrNameLst>
                                          <p:attrName>style.visibility</p:attrName>
                                        </p:attrNameLst>
                                      </p:cBhvr>
                                      <p:to>
                                        <p:strVal val="visible"/>
                                      </p:to>
                                    </p:set>
                                    <p:animEffect transition="in" filter="fade">
                                      <p:cBhvr>
                                        <p:cTn id="27"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171" name="Google Shape;171;p26"/>
          <p:cNvSpPr txBox="1">
            <a:spLocks noGrp="1"/>
          </p:cNvSpPr>
          <p:nvPr>
            <p:ph type="body" idx="1"/>
          </p:nvPr>
        </p:nvSpPr>
        <p:spPr>
          <a:xfrm>
            <a:off x="311700" y="1152475"/>
            <a:ext cx="8737500" cy="377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In the current state of the model, it is accounting for truck arrival time being highly variable to reflect the current real world state. Internal process are relatively static, which with more investigation may not be the case after more research. The model has been built to maintain ease of expansion.</a:t>
            </a:r>
            <a:endParaRPr/>
          </a:p>
          <a:p>
            <a:pPr marL="457200" lvl="0" indent="-342900" algn="l" rtl="0">
              <a:spcBef>
                <a:spcPts val="1200"/>
              </a:spcBef>
              <a:spcAft>
                <a:spcPts val="0"/>
              </a:spcAft>
              <a:buSzPts val="1800"/>
              <a:buChar char="-"/>
            </a:pPr>
            <a:r>
              <a:rPr lang="en"/>
              <a:t>In both the 2 Team and 3 Team scenario, average wait time rarely increased</a:t>
            </a:r>
            <a:endParaRPr/>
          </a:p>
          <a:p>
            <a:pPr marL="457200" lvl="0" indent="-342900" algn="l" rtl="0">
              <a:spcBef>
                <a:spcPts val="0"/>
              </a:spcBef>
              <a:spcAft>
                <a:spcPts val="0"/>
              </a:spcAft>
              <a:buSzPts val="1800"/>
              <a:buChar char="-"/>
            </a:pPr>
            <a:r>
              <a:rPr lang="en"/>
              <a:t>In both the 2 Team and 3 Team scenario, average visit duration increased slightly as more trucks were scheduled that day</a:t>
            </a:r>
            <a:endParaRPr/>
          </a:p>
          <a:p>
            <a:pPr marL="0" lvl="0" indent="0" algn="l" rtl="0">
              <a:spcBef>
                <a:spcPts val="1200"/>
              </a:spcBef>
              <a:spcAft>
                <a:spcPts val="1200"/>
              </a:spcAft>
              <a:buNone/>
            </a:pPr>
            <a:r>
              <a:rPr lang="en"/>
              <a:t>Although it seems simple, the importance of truck arrival time shines. If 4 trucks all arrive at the same time, waiting time and potential subsequent back-log increase. Tracking and enforcing truck arrival time with similar “holding fees” should decrease trucks outside of scheduled times.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7"/>
          <p:cNvPicPr preferRelativeResize="0"/>
          <p:nvPr/>
        </p:nvPicPr>
        <p:blipFill>
          <a:blip r:embed="rId3">
            <a:alphaModFix/>
          </a:blip>
          <a:stretch>
            <a:fillRect/>
          </a:stretch>
        </p:blipFill>
        <p:spPr>
          <a:xfrm>
            <a:off x="3801975" y="365475"/>
            <a:ext cx="5030326" cy="3509926"/>
          </a:xfrm>
          <a:prstGeom prst="rect">
            <a:avLst/>
          </a:prstGeom>
          <a:noFill/>
          <a:ln>
            <a:noFill/>
          </a:ln>
        </p:spPr>
      </p:pic>
      <p:sp>
        <p:nvSpPr>
          <p:cNvPr id="177" name="Google Shape;17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a:t>
            </a:r>
            <a:endParaRPr/>
          </a:p>
        </p:txBody>
      </p:sp>
      <p:sp>
        <p:nvSpPr>
          <p:cNvPr id="178" name="Google Shape;178;p27"/>
          <p:cNvSpPr txBox="1"/>
          <p:nvPr/>
        </p:nvSpPr>
        <p:spPr>
          <a:xfrm>
            <a:off x="336425" y="1136525"/>
            <a:ext cx="3321300" cy="2724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Example of resulting dataframe with timestamps at each process to the right (times are in minutes, ie. 481 = 8:01am via 481/60</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Code: </a:t>
            </a:r>
            <a:r>
              <a:rPr lang="en" sz="1100" u="sng">
                <a:solidFill>
                  <a:schemeClr val="hlink"/>
                </a:solidFill>
                <a:hlinkClick r:id="rId4"/>
              </a:rPr>
              <a:t>DATA604/Final Project at main · d-ev-craig/DATA604 (github.com)</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Please use view the </a:t>
            </a:r>
            <a:r>
              <a:rPr lang="en" sz="1050" b="1">
                <a:solidFill>
                  <a:schemeClr val="hlink"/>
                </a:solidFill>
                <a:highlight>
                  <a:srgbClr val="FFFFFF"/>
                </a:highlight>
                <a:uFill>
                  <a:noFill/>
                </a:uFill>
                <a:hlinkClick r:id="rId5"/>
              </a:rPr>
              <a:t>warehouse_sim_Clean.ipynb</a:t>
            </a:r>
            <a:r>
              <a:rPr lang="en">
                <a:latin typeface="Proxima Nova"/>
                <a:ea typeface="Proxima Nova"/>
                <a:cs typeface="Proxima Nova"/>
                <a:sym typeface="Proxima Nova"/>
              </a:rPr>
              <a:t> jupyter notebook for using code. The other version may be continuously developed.</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Context, Problem, and Significance</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Context: Simulating the shipping processes at Kioti (Daedong-USA, Inc.)</a:t>
            </a:r>
            <a:endParaRPr/>
          </a:p>
          <a:p>
            <a:pPr marL="457200" lvl="0" indent="-342900" algn="l" rtl="0">
              <a:spcBef>
                <a:spcPts val="1200"/>
              </a:spcBef>
              <a:spcAft>
                <a:spcPts val="0"/>
              </a:spcAft>
              <a:buSzPts val="1800"/>
              <a:buChar char="-"/>
            </a:pPr>
            <a:r>
              <a:rPr lang="en"/>
              <a:t>Volume of truck shipments per day is highly variable, resources and processes allocated need to be appropriate for both low and high volume days</a:t>
            </a:r>
            <a:endParaRPr/>
          </a:p>
          <a:p>
            <a:pPr marL="457200" lvl="0" indent="-342900" algn="l" rtl="0">
              <a:spcBef>
                <a:spcPts val="0"/>
              </a:spcBef>
              <a:spcAft>
                <a:spcPts val="0"/>
              </a:spcAft>
              <a:buSzPts val="1800"/>
              <a:buChar char="-"/>
            </a:pPr>
            <a:r>
              <a:rPr lang="en"/>
              <a:t>Truck waiting time incurs expenses for ‘Holding Fees’, this needs to be minimized</a:t>
            </a:r>
            <a:endParaRPr/>
          </a:p>
          <a:p>
            <a:pPr marL="457200" lvl="0" indent="-342900" algn="l" rtl="0">
              <a:spcBef>
                <a:spcPts val="0"/>
              </a:spcBef>
              <a:spcAft>
                <a:spcPts val="0"/>
              </a:spcAft>
              <a:buSzPts val="1800"/>
              <a:buChar char="-"/>
            </a:pPr>
            <a:r>
              <a:rPr lang="en"/>
              <a:t>Kioti is a less-optimized, but rapidly growing company</a:t>
            </a:r>
            <a:endParaRPr/>
          </a:p>
          <a:p>
            <a:pPr marL="457200" lvl="0" indent="-342900" algn="l" rtl="0">
              <a:spcBef>
                <a:spcPts val="0"/>
              </a:spcBef>
              <a:spcAft>
                <a:spcPts val="0"/>
              </a:spcAft>
              <a:buSzPts val="1800"/>
              <a:buChar char="-"/>
            </a:pPr>
            <a:r>
              <a:rPr lang="en"/>
              <a:t>Goods shipped consist of tractors (heavy machinery) and attachments</a:t>
            </a:r>
            <a:endParaRPr/>
          </a:p>
          <a:p>
            <a:pPr marL="457200" lvl="0" indent="-342900" algn="l" rtl="0">
              <a:spcBef>
                <a:spcPts val="0"/>
              </a:spcBef>
              <a:spcAft>
                <a:spcPts val="0"/>
              </a:spcAft>
              <a:buSzPts val="1800"/>
              <a:buChar char="-"/>
            </a:pPr>
            <a:r>
              <a:rPr lang="en"/>
              <a:t>This does not include parts or receiving processes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Kioti Warehouse + Area</a:t>
            </a:r>
            <a:endParaRPr/>
          </a:p>
        </p:txBody>
      </p:sp>
      <p:pic>
        <p:nvPicPr>
          <p:cNvPr id="72" name="Google Shape;72;p15"/>
          <p:cNvPicPr preferRelativeResize="0"/>
          <p:nvPr/>
        </p:nvPicPr>
        <p:blipFill>
          <a:blip r:embed="rId3">
            <a:alphaModFix/>
          </a:blip>
          <a:stretch>
            <a:fillRect/>
          </a:stretch>
        </p:blipFill>
        <p:spPr>
          <a:xfrm>
            <a:off x="2726850" y="1191700"/>
            <a:ext cx="2865731" cy="3820975"/>
          </a:xfrm>
          <a:prstGeom prst="rect">
            <a:avLst/>
          </a:prstGeom>
          <a:noFill/>
          <a:ln>
            <a:noFill/>
          </a:ln>
        </p:spPr>
      </p:pic>
      <p:pic>
        <p:nvPicPr>
          <p:cNvPr id="73" name="Google Shape;73;p15"/>
          <p:cNvPicPr preferRelativeResize="0"/>
          <p:nvPr/>
        </p:nvPicPr>
        <p:blipFill>
          <a:blip r:embed="rId4">
            <a:alphaModFix/>
          </a:blip>
          <a:stretch>
            <a:fillRect/>
          </a:stretch>
        </p:blipFill>
        <p:spPr>
          <a:xfrm>
            <a:off x="583725" y="1191700"/>
            <a:ext cx="2143125" cy="2143125"/>
          </a:xfrm>
          <a:prstGeom prst="rect">
            <a:avLst/>
          </a:prstGeom>
          <a:noFill/>
          <a:ln>
            <a:noFill/>
          </a:ln>
        </p:spPr>
      </p:pic>
      <p:pic>
        <p:nvPicPr>
          <p:cNvPr id="74" name="Google Shape;74;p15"/>
          <p:cNvPicPr preferRelativeResize="0"/>
          <p:nvPr/>
        </p:nvPicPr>
        <p:blipFill>
          <a:blip r:embed="rId5">
            <a:alphaModFix/>
          </a:blip>
          <a:stretch>
            <a:fillRect/>
          </a:stretch>
        </p:blipFill>
        <p:spPr>
          <a:xfrm>
            <a:off x="5592581" y="119170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and Significance</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Simulating the shipping processes at Kioti (Daedong-USA, Inc.)</a:t>
            </a:r>
            <a:endParaRPr/>
          </a:p>
          <a:p>
            <a:pPr marL="457200" lvl="0" indent="-342900" algn="l" rtl="0">
              <a:spcBef>
                <a:spcPts val="1200"/>
              </a:spcBef>
              <a:spcAft>
                <a:spcPts val="0"/>
              </a:spcAft>
              <a:buSzPts val="1800"/>
              <a:buChar char="-"/>
            </a:pPr>
            <a:r>
              <a:rPr lang="en"/>
              <a:t>Problem: How well can Kioti processes accommodate the variable load of shipping trucks to support anticipated sales?</a:t>
            </a:r>
            <a:endParaRPr/>
          </a:p>
          <a:p>
            <a:pPr marL="457200" lvl="0" indent="-342900" algn="l" rtl="0">
              <a:spcBef>
                <a:spcPts val="0"/>
              </a:spcBef>
              <a:spcAft>
                <a:spcPts val="0"/>
              </a:spcAft>
              <a:buSzPts val="1800"/>
              <a:buChar char="-"/>
            </a:pPr>
            <a:r>
              <a:rPr lang="en"/>
              <a:t>Significance: As Kioti pushes for higher yearly sales, simulating future daily shipping volumes will inform management of what department changes need to be made. This may be process changes, different business relations contracts, changes in workforce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314850" y="4354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Flow</a:t>
            </a:r>
            <a:endParaRPr/>
          </a:p>
        </p:txBody>
      </p:sp>
      <p:pic>
        <p:nvPicPr>
          <p:cNvPr id="86" name="Google Shape;86;p17"/>
          <p:cNvPicPr preferRelativeResize="0"/>
          <p:nvPr/>
        </p:nvPicPr>
        <p:blipFill>
          <a:blip r:embed="rId3">
            <a:alphaModFix/>
          </a:blip>
          <a:stretch>
            <a:fillRect/>
          </a:stretch>
        </p:blipFill>
        <p:spPr>
          <a:xfrm>
            <a:off x="0" y="0"/>
            <a:ext cx="4213774" cy="5028576"/>
          </a:xfrm>
          <a:prstGeom prst="rect">
            <a:avLst/>
          </a:prstGeom>
          <a:noFill/>
          <a:ln>
            <a:noFill/>
          </a:ln>
        </p:spPr>
      </p:pic>
      <p:sp>
        <p:nvSpPr>
          <p:cNvPr id="87" name="Google Shape;87;p17"/>
          <p:cNvSpPr txBox="1"/>
          <p:nvPr/>
        </p:nvSpPr>
        <p:spPr>
          <a:xfrm>
            <a:off x="4572000" y="58225"/>
            <a:ext cx="29868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Truck arrives and calls in. During call-in a team is checked for availability.</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 If no team is available the truck is given a waiting number and is called once a team becomes available with an estimated waiting time.</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Papers to confirm which load are checked.</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Equipment is loaded.</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Commercial Invoice and Bill of Lading is exchanged.</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Truck straps equipment on outside of bay and departs</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Simulating the Process</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Primary Parameters: Number of Teams, Number of Trucks</a:t>
            </a:r>
            <a:endParaRPr/>
          </a:p>
          <a:p>
            <a:pPr marL="457200" lvl="0" indent="-342900" algn="l" rtl="0">
              <a:spcBef>
                <a:spcPts val="1200"/>
              </a:spcBef>
              <a:spcAft>
                <a:spcPts val="0"/>
              </a:spcAft>
              <a:buSzPts val="1800"/>
              <a:buChar char="-"/>
            </a:pPr>
            <a:r>
              <a:rPr lang="en"/>
              <a:t>Intended to change via user selection</a:t>
            </a:r>
            <a:endParaRPr/>
          </a:p>
          <a:p>
            <a:pPr marL="0" lvl="0" indent="0" algn="l" rtl="0">
              <a:spcBef>
                <a:spcPts val="1200"/>
              </a:spcBef>
              <a:spcAft>
                <a:spcPts val="0"/>
              </a:spcAft>
              <a:buNone/>
            </a:pPr>
            <a:r>
              <a:rPr lang="en"/>
              <a:t>Constants: Each constant below is technically a range of values where one value is randomly selected from the range</a:t>
            </a:r>
            <a:endParaRPr/>
          </a:p>
          <a:p>
            <a:pPr marL="457200" lvl="0" indent="-342900" algn="l" rtl="0">
              <a:spcBef>
                <a:spcPts val="1200"/>
              </a:spcBef>
              <a:spcAft>
                <a:spcPts val="0"/>
              </a:spcAft>
              <a:buSzPts val="1800"/>
              <a:buChar char="-"/>
            </a:pPr>
            <a:r>
              <a:rPr lang="en"/>
              <a:t>Check-In Duration                                   (5 - 15 min)</a:t>
            </a:r>
            <a:endParaRPr/>
          </a:p>
          <a:p>
            <a:pPr marL="457200" lvl="0" indent="-342900" algn="l" rtl="0">
              <a:spcBef>
                <a:spcPts val="0"/>
              </a:spcBef>
              <a:spcAft>
                <a:spcPts val="0"/>
              </a:spcAft>
              <a:buSzPts val="1800"/>
              <a:buChar char="-"/>
            </a:pPr>
            <a:r>
              <a:rPr lang="en"/>
              <a:t>Paper Duration Check                            (5 - 15 min)</a:t>
            </a:r>
            <a:endParaRPr/>
          </a:p>
          <a:p>
            <a:pPr marL="457200" lvl="0" indent="-342900" algn="l" rtl="0">
              <a:spcBef>
                <a:spcPts val="0"/>
              </a:spcBef>
              <a:spcAft>
                <a:spcPts val="0"/>
              </a:spcAft>
              <a:buSzPts val="1800"/>
              <a:buChar char="-"/>
            </a:pPr>
            <a:r>
              <a:rPr lang="en"/>
              <a:t>Commercial Invc/BOL Exchange           (5 - 15 min)</a:t>
            </a:r>
            <a:endParaRPr/>
          </a:p>
          <a:p>
            <a:pPr marL="457200" lvl="0" indent="-342900" algn="l" rtl="0">
              <a:spcBef>
                <a:spcPts val="0"/>
              </a:spcBef>
              <a:spcAft>
                <a:spcPts val="0"/>
              </a:spcAft>
              <a:buSzPts val="1800"/>
              <a:buChar char="-"/>
            </a:pPr>
            <a:r>
              <a:rPr lang="en"/>
              <a:t>Loading Equipment                                (30 - 60 min)</a:t>
            </a:r>
            <a:endParaRPr/>
          </a:p>
          <a:p>
            <a:pPr marL="457200" lvl="0" indent="-342900" algn="l" rtl="0">
              <a:spcBef>
                <a:spcPts val="0"/>
              </a:spcBef>
              <a:spcAft>
                <a:spcPts val="0"/>
              </a:spcAft>
              <a:buSzPts val="1800"/>
              <a:buChar char="-"/>
            </a:pPr>
            <a:r>
              <a:rPr lang="en"/>
              <a:t>Truck Strapping                     		   (30 - 60 min)</a:t>
            </a:r>
            <a:endParaRPr/>
          </a:p>
          <a:p>
            <a:pPr marL="0" lvl="0" indent="0" algn="l" rtl="0">
              <a:spcBef>
                <a:spcPts val="1200"/>
              </a:spcBef>
              <a:spcAft>
                <a:spcPts val="1200"/>
              </a:spcAft>
              <a:buNone/>
            </a:pPr>
            <a:r>
              <a:rPr lang="en"/>
              <a:t>Constants were chosen by collaborating with Shipping Manager and Team Leads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It Simulates</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program is simulating an entire day in which trucks arrive at random times between 8am - 5pm. </a:t>
            </a:r>
            <a:endParaRPr/>
          </a:p>
          <a:p>
            <a:pPr marL="457200" lvl="0" indent="-342900" algn="l" rtl="0">
              <a:spcBef>
                <a:spcPts val="1200"/>
              </a:spcBef>
              <a:spcAft>
                <a:spcPts val="0"/>
              </a:spcAft>
              <a:buSzPts val="1800"/>
              <a:buChar char="-"/>
            </a:pPr>
            <a:r>
              <a:rPr lang="en"/>
              <a:t>Trucks are “scheduled”, but rarely come even within 2 hours of their time</a:t>
            </a:r>
            <a:endParaRPr/>
          </a:p>
          <a:p>
            <a:pPr marL="457200" lvl="0" indent="-342900" algn="l" rtl="0">
              <a:spcBef>
                <a:spcPts val="0"/>
              </a:spcBef>
              <a:spcAft>
                <a:spcPts val="0"/>
              </a:spcAft>
              <a:buSzPts val="1800"/>
              <a:buChar char="-"/>
            </a:pPr>
            <a:r>
              <a:rPr lang="en"/>
              <a:t> Arrival times are generated between 8am - 5pm </a:t>
            </a:r>
            <a:endParaRPr/>
          </a:p>
          <a:p>
            <a:pPr marL="457200" lvl="0" indent="-342900" algn="l" rtl="0">
              <a:spcBef>
                <a:spcPts val="0"/>
              </a:spcBef>
              <a:spcAft>
                <a:spcPts val="0"/>
              </a:spcAft>
              <a:buSzPts val="1800"/>
              <a:buChar char="-"/>
            </a:pPr>
            <a:r>
              <a:rPr lang="en"/>
              <a:t>Arrival time and team availability are the two determinants that the process simulates over</a:t>
            </a:r>
            <a:endParaRPr/>
          </a:p>
          <a:p>
            <a:pPr marL="457200" lvl="0" indent="-342900" algn="l" rtl="0">
              <a:spcBef>
                <a:spcPts val="0"/>
              </a:spcBef>
              <a:spcAft>
                <a:spcPts val="0"/>
              </a:spcAft>
              <a:buSzPts val="1800"/>
              <a:buChar char="-"/>
            </a:pPr>
            <a:r>
              <a:rPr lang="en"/>
              <a:t>One day of simulation ranges from 10 to 25 trucks.</a:t>
            </a:r>
            <a:endParaRPr/>
          </a:p>
          <a:p>
            <a:pPr marL="457200" lvl="0" indent="-342900" algn="l" rtl="0">
              <a:spcBef>
                <a:spcPts val="0"/>
              </a:spcBef>
              <a:spcAft>
                <a:spcPts val="0"/>
              </a:spcAft>
              <a:buSzPts val="1800"/>
              <a:buChar char="-"/>
            </a:pPr>
            <a:r>
              <a:rPr lang="en"/>
              <a:t>Reasons for adding time of day:</a:t>
            </a:r>
            <a:endParaRPr/>
          </a:p>
          <a:p>
            <a:pPr marL="914400" lvl="1" indent="-317500" algn="l" rtl="0">
              <a:spcBef>
                <a:spcPts val="0"/>
              </a:spcBef>
              <a:spcAft>
                <a:spcPts val="0"/>
              </a:spcAft>
              <a:buSzPts val="1400"/>
              <a:buChar char="-"/>
            </a:pPr>
            <a:r>
              <a:rPr lang="en"/>
              <a:t>Creates waiting time scenario if multiple trucks arrive at once</a:t>
            </a:r>
            <a:endParaRPr/>
          </a:p>
          <a:p>
            <a:pPr marL="914400" lvl="1" indent="-317500" algn="l" rtl="0">
              <a:spcBef>
                <a:spcPts val="0"/>
              </a:spcBef>
              <a:spcAft>
                <a:spcPts val="0"/>
              </a:spcAft>
              <a:buSzPts val="1400"/>
              <a:buChar char="-"/>
            </a:pPr>
            <a:r>
              <a:rPr lang="en"/>
              <a:t>Allows for future parameterization of the program (i.e. what if all the trucks arrived after 10am?)</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Simulate This Way?</a:t>
            </a:r>
            <a:endParaRPr/>
          </a:p>
        </p:txBody>
      </p:sp>
      <p:sp>
        <p:nvSpPr>
          <p:cNvPr id="105" name="Google Shape;105;p20"/>
          <p:cNvSpPr txBox="1">
            <a:spLocks noGrp="1"/>
          </p:cNvSpPr>
          <p:nvPr>
            <p:ph type="body" idx="1"/>
          </p:nvPr>
        </p:nvSpPr>
        <p:spPr>
          <a:xfrm>
            <a:off x="311700" y="1152475"/>
            <a:ext cx="8737500" cy="3779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Due to a combination of desires from the Shipping Manager and the intended extension of the program, the program needed to be setup so that future parameters could be accommodated:</a:t>
            </a:r>
            <a:endParaRPr/>
          </a:p>
          <a:p>
            <a:pPr marL="457200" lvl="0" indent="-325755" algn="l" rtl="0">
              <a:spcBef>
                <a:spcPts val="1200"/>
              </a:spcBef>
              <a:spcAft>
                <a:spcPts val="0"/>
              </a:spcAft>
              <a:buSzPct val="100000"/>
              <a:buChar char="-"/>
            </a:pPr>
            <a:r>
              <a:rPr lang="en"/>
              <a:t>Number of bays</a:t>
            </a:r>
            <a:endParaRPr/>
          </a:p>
          <a:p>
            <a:pPr marL="457200" lvl="0" indent="-325755" algn="l" rtl="0">
              <a:spcBef>
                <a:spcPts val="0"/>
              </a:spcBef>
              <a:spcAft>
                <a:spcPts val="0"/>
              </a:spcAft>
              <a:buSzPct val="100000"/>
              <a:buChar char="-"/>
            </a:pPr>
            <a:r>
              <a:rPr lang="en"/>
              <a:t>Number of teams</a:t>
            </a:r>
            <a:endParaRPr/>
          </a:p>
          <a:p>
            <a:pPr marL="457200" lvl="0" indent="-325755" algn="l" rtl="0">
              <a:spcBef>
                <a:spcPts val="0"/>
              </a:spcBef>
              <a:spcAft>
                <a:spcPts val="0"/>
              </a:spcAft>
              <a:buSzPct val="100000"/>
              <a:buChar char="-"/>
            </a:pPr>
            <a:r>
              <a:rPr lang="en"/>
              <a:t>Include receiving trucks &amp; teams</a:t>
            </a:r>
            <a:endParaRPr/>
          </a:p>
          <a:p>
            <a:pPr marL="457200" lvl="0" indent="-325755" algn="l" rtl="0">
              <a:spcBef>
                <a:spcPts val="0"/>
              </a:spcBef>
              <a:spcAft>
                <a:spcPts val="0"/>
              </a:spcAft>
              <a:buSzPct val="100000"/>
              <a:buChar char="-"/>
            </a:pPr>
            <a:r>
              <a:rPr lang="en"/>
              <a:t>Number of strap-down stations</a:t>
            </a:r>
            <a:endParaRPr/>
          </a:p>
          <a:p>
            <a:pPr marL="457200" lvl="0" indent="-325755" algn="l" rtl="0">
              <a:spcBef>
                <a:spcPts val="0"/>
              </a:spcBef>
              <a:spcAft>
                <a:spcPts val="0"/>
              </a:spcAft>
              <a:buSzPct val="100000"/>
              <a:buChar char="-"/>
            </a:pPr>
            <a:r>
              <a:rPr lang="en"/>
              <a:t>Operational hour changes</a:t>
            </a:r>
            <a:endParaRPr/>
          </a:p>
          <a:p>
            <a:pPr marL="0" lvl="0" indent="0" algn="l" rtl="0">
              <a:spcBef>
                <a:spcPts val="1200"/>
              </a:spcBef>
              <a:spcAft>
                <a:spcPts val="0"/>
              </a:spcAft>
              <a:buNone/>
            </a:pPr>
            <a:r>
              <a:rPr lang="en"/>
              <a:t>There were also specific natures/scenarios that needed to be answered:</a:t>
            </a:r>
            <a:endParaRPr/>
          </a:p>
          <a:p>
            <a:pPr marL="457200" lvl="0" indent="-325755" algn="l" rtl="0">
              <a:spcBef>
                <a:spcPts val="1200"/>
              </a:spcBef>
              <a:spcAft>
                <a:spcPts val="0"/>
              </a:spcAft>
              <a:buSzPct val="100000"/>
              <a:buChar char="-"/>
            </a:pPr>
            <a:r>
              <a:rPr lang="en"/>
              <a:t>If 3 trucks arrive at 4:30pm, when does our team get to leave?</a:t>
            </a:r>
            <a:endParaRPr/>
          </a:p>
          <a:p>
            <a:pPr marL="457200" lvl="0" indent="-325755" algn="l" rtl="0">
              <a:spcBef>
                <a:spcPts val="0"/>
              </a:spcBef>
              <a:spcAft>
                <a:spcPts val="0"/>
              </a:spcAft>
              <a:buSzPct val="100000"/>
              <a:buChar char="-"/>
            </a:pPr>
            <a:r>
              <a:rPr lang="en"/>
              <a:t>At exactly what time can I expect a truck to depart if it arrives at this time?</a:t>
            </a:r>
            <a:endParaRPr/>
          </a:p>
          <a:p>
            <a:pPr marL="457200" lvl="0" indent="-325755" algn="l" rtl="0">
              <a:spcBef>
                <a:spcPts val="0"/>
              </a:spcBef>
              <a:spcAft>
                <a:spcPts val="0"/>
              </a:spcAft>
              <a:buSzPct val="100000"/>
              <a:buChar char="-"/>
            </a:pPr>
            <a:r>
              <a:rPr lang="en"/>
              <a:t>How well does our process handle 4 trucks at the same time?</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Simulations Chosen &amp; Validation</a:t>
            </a:r>
            <a:endParaRPr/>
          </a:p>
        </p:txBody>
      </p:sp>
      <p:sp>
        <p:nvSpPr>
          <p:cNvPr id="111" name="Google Shape;111;p21"/>
          <p:cNvSpPr txBox="1">
            <a:spLocks noGrp="1"/>
          </p:cNvSpPr>
          <p:nvPr>
            <p:ph type="body" idx="1"/>
          </p:nvPr>
        </p:nvSpPr>
        <p:spPr>
          <a:xfrm>
            <a:off x="311700" y="1152475"/>
            <a:ext cx="8737500" cy="3779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Two sets of simulations were chosen for class</a:t>
            </a:r>
            <a:endParaRPr/>
          </a:p>
          <a:p>
            <a:pPr marL="457200" lvl="0" indent="-325755" algn="l" rtl="0">
              <a:spcBef>
                <a:spcPts val="1200"/>
              </a:spcBef>
              <a:spcAft>
                <a:spcPts val="0"/>
              </a:spcAft>
              <a:buSzPct val="100000"/>
              <a:buChar char="-"/>
            </a:pPr>
            <a:r>
              <a:rPr lang="en"/>
              <a:t>10 to 30 Trucks &amp; 2 Teams</a:t>
            </a:r>
            <a:endParaRPr/>
          </a:p>
          <a:p>
            <a:pPr marL="457200" lvl="0" indent="-325755" algn="l" rtl="0">
              <a:spcBef>
                <a:spcPts val="0"/>
              </a:spcBef>
              <a:spcAft>
                <a:spcPts val="0"/>
              </a:spcAft>
              <a:buSzPct val="100000"/>
              <a:buChar char="-"/>
            </a:pPr>
            <a:r>
              <a:rPr lang="en"/>
              <a:t>10 to 30 Trucks &amp; 3 Teams</a:t>
            </a:r>
            <a:endParaRPr/>
          </a:p>
          <a:p>
            <a:pPr marL="0" lvl="0" indent="0" algn="l" rtl="0">
              <a:spcBef>
                <a:spcPts val="1200"/>
              </a:spcBef>
              <a:spcAft>
                <a:spcPts val="0"/>
              </a:spcAft>
              <a:buNone/>
            </a:pPr>
            <a:r>
              <a:rPr lang="en"/>
              <a:t>In total, that is simulating 200 trucks. These parameters were chosen to show impact of potentially increasing manpower to accommodate more trucks in lieu of growing sales goals.</a:t>
            </a:r>
            <a:endParaRPr/>
          </a:p>
          <a:p>
            <a:pPr marL="0" lvl="0" indent="0" algn="l" rtl="0">
              <a:spcBef>
                <a:spcPts val="1200"/>
              </a:spcBef>
              <a:spcAft>
                <a:spcPts val="0"/>
              </a:spcAft>
              <a:buNone/>
            </a:pPr>
            <a:r>
              <a:rPr lang="en"/>
              <a:t>Validation was performed by</a:t>
            </a:r>
            <a:endParaRPr/>
          </a:p>
          <a:p>
            <a:pPr marL="457200" lvl="0" indent="-325755" algn="l" rtl="0">
              <a:spcBef>
                <a:spcPts val="1200"/>
              </a:spcBef>
              <a:spcAft>
                <a:spcPts val="0"/>
              </a:spcAft>
              <a:buSzPct val="100000"/>
              <a:buChar char="-"/>
            </a:pPr>
            <a:r>
              <a:rPr lang="en"/>
              <a:t>Gathering ‘tribal’ knowledge from Team Leads</a:t>
            </a:r>
            <a:endParaRPr/>
          </a:p>
          <a:p>
            <a:pPr marL="457200" lvl="0" indent="-325755" algn="l" rtl="0">
              <a:spcBef>
                <a:spcPts val="0"/>
              </a:spcBef>
              <a:spcAft>
                <a:spcPts val="0"/>
              </a:spcAft>
              <a:buSzPct val="100000"/>
              <a:buChar char="-"/>
            </a:pPr>
            <a:r>
              <a:rPr lang="en"/>
              <a:t>Discussing estimates on truck visit duration (this metric isn’t being tracked in the real world)</a:t>
            </a:r>
            <a:endParaRPr/>
          </a:p>
          <a:p>
            <a:pPr marL="0" lvl="0" indent="0" algn="l" rtl="0">
              <a:spcBef>
                <a:spcPts val="1200"/>
              </a:spcBef>
              <a:spcAft>
                <a:spcPts val="1200"/>
              </a:spcAft>
              <a:buNone/>
            </a:pPr>
            <a:r>
              <a:rPr lang="en"/>
              <a:t>After showing results from simulations, both groups felt like duration of activities and total processing time was accurate. What is not clear is whether truck arrival times are accurately represented since the department does not track this in a readily accessible manner.</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937</Words>
  <Application>Microsoft Office PowerPoint</Application>
  <PresentationFormat>On-screen Show (16:9)</PresentationFormat>
  <Paragraphs>90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Proxima Nova</vt:lpstr>
      <vt:lpstr>Arial</vt:lpstr>
      <vt:lpstr>Spearmint</vt:lpstr>
      <vt:lpstr>Shipping Truck Simulation</vt:lpstr>
      <vt:lpstr>Context, Problem, and Significance</vt:lpstr>
      <vt:lpstr>Kioti Warehouse + Area</vt:lpstr>
      <vt:lpstr>Problem and Significance</vt:lpstr>
      <vt:lpstr>Process Flow</vt:lpstr>
      <vt:lpstr>Simulating the Process</vt:lpstr>
      <vt:lpstr>How It Simulates</vt:lpstr>
      <vt:lpstr>Why Simulate This Way?</vt:lpstr>
      <vt:lpstr>Simulations Chosen &amp; Validation</vt:lpstr>
      <vt:lpstr>Findings: 2 Teams</vt:lpstr>
      <vt:lpstr>Findings: 2 Teams</vt:lpstr>
      <vt:lpstr>Findings: 3 Teams</vt:lpstr>
      <vt:lpstr>Findings: 3 Teams</vt:lpstr>
      <vt:lpstr>Conclusions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Shipping Truck Simulation</dc:title>
  <dc:creator>Daniel Craig</dc:creator>
  <cp:lastModifiedBy>Daniel Craig</cp:lastModifiedBy>
  <cp:revision>2</cp:revision>
  <dcterms:modified xsi:type="dcterms:W3CDTF">2024-05-31T19:13:05Z</dcterms:modified>
</cp:coreProperties>
</file>