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d-ev-craig/DATA608/tree/main/Major%20Assignments/Story%202" TargetMode="External"/><Relationship Id="rId3" Type="http://schemas.openxmlformats.org/officeDocument/2006/relationships/hyperlink" Target="http://www.investopedia.com/terms/c/consumerpriceindex.asp#toc-" TargetMode="External"/><Relationship Id="rId4" Type="http://schemas.openxmlformats.org/officeDocument/2006/relationships/hyperlink" Target="http://www.macrotrends.net/2015/fed-funds-rate-historical-chart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06627" y="695959"/>
            <a:ext cx="3052445" cy="55943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dirty="0" sz="1200" spc="-35">
                <a:latin typeface="Times New Roman"/>
                <a:cs typeface="Times New Roman"/>
              </a:rPr>
              <a:t>DATA608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Knowledge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Visual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Analytics</a:t>
            </a:r>
            <a:r>
              <a:rPr dirty="0" sz="1200" spc="-20">
                <a:latin typeface="Times New Roman"/>
                <a:cs typeface="Times New Roman"/>
              </a:rPr>
              <a:t> (001) </a:t>
            </a:r>
            <a:r>
              <a:rPr dirty="0" sz="1200">
                <a:latin typeface="Times New Roman"/>
                <a:cs typeface="Times New Roman"/>
              </a:rPr>
              <a:t>Daniel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Craig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dirty="0" sz="1200" spc="-10">
                <a:latin typeface="Times New Roman"/>
                <a:cs typeface="Times New Roman"/>
              </a:rPr>
              <a:t>9/23/23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06627" y="1721866"/>
            <a:ext cx="6054090" cy="2232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02895">
              <a:lnSpc>
                <a:spcPct val="100000"/>
              </a:lnSpc>
              <a:spcBef>
                <a:spcPts val="100"/>
              </a:spcBef>
            </a:pPr>
            <a:r>
              <a:rPr dirty="0" u="sng" sz="18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Executive</a:t>
            </a:r>
            <a:r>
              <a:rPr dirty="0" u="sng" sz="1800" spc="-6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Summary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Topic:</a:t>
            </a:r>
            <a:r>
              <a:rPr dirty="0" sz="1600" spc="-5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Federal</a:t>
            </a:r>
            <a:r>
              <a:rPr dirty="0" sz="1600" spc="-4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Reserve</a:t>
            </a:r>
            <a:r>
              <a:rPr dirty="0" sz="1600" spc="-6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&amp;</a:t>
            </a:r>
            <a:r>
              <a:rPr dirty="0" sz="1600" spc="-6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Maintaining</a:t>
            </a:r>
            <a:r>
              <a:rPr dirty="0" sz="1600" spc="-7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Economic</a:t>
            </a:r>
            <a:r>
              <a:rPr dirty="0" sz="1600" spc="-6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Stability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300" spc="-10" b="1" i="1">
                <a:latin typeface="Arial"/>
                <a:cs typeface="Arial"/>
              </a:rPr>
              <a:t>Target</a:t>
            </a:r>
            <a:r>
              <a:rPr dirty="0" sz="1300" spc="-45" b="1" i="1">
                <a:latin typeface="Arial"/>
                <a:cs typeface="Arial"/>
              </a:rPr>
              <a:t> </a:t>
            </a:r>
            <a:r>
              <a:rPr dirty="0" sz="1300" spc="-10" b="1" i="1">
                <a:latin typeface="Arial"/>
                <a:cs typeface="Arial"/>
              </a:rPr>
              <a:t>Questions: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10000"/>
              </a:lnSpc>
              <a:spcBef>
                <a:spcPts val="375"/>
              </a:spcBef>
              <a:tabLst>
                <a:tab pos="500380" algn="l"/>
              </a:tabLst>
            </a:pPr>
            <a:r>
              <a:rPr dirty="0" sz="1200" spc="-25">
                <a:latin typeface="Times New Roman"/>
                <a:cs typeface="Times New Roman"/>
              </a:rPr>
              <a:t>1.</a:t>
            </a:r>
            <a:r>
              <a:rPr dirty="0" sz="1200">
                <a:latin typeface="Times New Roman"/>
                <a:cs typeface="Times New Roman"/>
              </a:rPr>
              <a:t>	Has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Federal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Reserve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been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fulfill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mandate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Congress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control </a:t>
            </a:r>
            <a:r>
              <a:rPr dirty="0" sz="1200">
                <a:latin typeface="Times New Roman"/>
                <a:cs typeface="Times New Roman"/>
              </a:rPr>
              <a:t>inflation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maintain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low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unemployment?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06627" y="4590335"/>
            <a:ext cx="6358890" cy="2186940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1600" spc="-20" b="1">
                <a:latin typeface="Arial"/>
                <a:cs typeface="Arial"/>
              </a:rPr>
              <a:t>Table</a:t>
            </a:r>
            <a:r>
              <a:rPr dirty="0" sz="1600" spc="-4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of</a:t>
            </a:r>
            <a:r>
              <a:rPr dirty="0" sz="1600" spc="-5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Contents</a:t>
            </a:r>
            <a:endParaRPr sz="1600">
              <a:latin typeface="Arial"/>
              <a:cs typeface="Arial"/>
            </a:endParaRPr>
          </a:p>
          <a:p>
            <a:pPr algn="r" marR="5080">
              <a:lnSpc>
                <a:spcPts val="1410"/>
              </a:lnSpc>
              <a:spcBef>
                <a:spcPts val="530"/>
              </a:spcBef>
            </a:pPr>
            <a:r>
              <a:rPr dirty="0" sz="1200">
                <a:latin typeface="Times New Roman"/>
                <a:cs typeface="Times New Roman"/>
              </a:rPr>
              <a:t>Executive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Summary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...................................................................................................................................1</a:t>
            </a:r>
            <a:endParaRPr sz="1200">
              <a:latin typeface="Times New Roman"/>
              <a:cs typeface="Times New Roman"/>
            </a:endParaRPr>
          </a:p>
          <a:p>
            <a:pPr algn="r" marL="552450" marR="5080" indent="-360045">
              <a:lnSpc>
                <a:spcPts val="1380"/>
              </a:lnSpc>
              <a:spcBef>
                <a:spcPts val="65"/>
              </a:spcBef>
            </a:pPr>
            <a:r>
              <a:rPr dirty="0" sz="1200" spc="-10">
                <a:latin typeface="Times New Roman"/>
                <a:cs typeface="Times New Roman"/>
                <a:hlinkClick r:id="rId2" action="ppaction://hlinksldjump"/>
              </a:rPr>
              <a:t>Topic:</a:t>
            </a:r>
            <a:r>
              <a:rPr dirty="0" sz="1200" spc="-45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1200">
                <a:latin typeface="Times New Roman"/>
                <a:cs typeface="Times New Roman"/>
                <a:hlinkClick r:id="rId2" action="ppaction://hlinksldjump"/>
              </a:rPr>
              <a:t>Federal</a:t>
            </a:r>
            <a:r>
              <a:rPr dirty="0" sz="1200" spc="-45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1200">
                <a:latin typeface="Times New Roman"/>
                <a:cs typeface="Times New Roman"/>
                <a:hlinkClick r:id="rId2" action="ppaction://hlinksldjump"/>
              </a:rPr>
              <a:t>Reserve</a:t>
            </a:r>
            <a:r>
              <a:rPr dirty="0" sz="1200" spc="-4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1200">
                <a:latin typeface="Times New Roman"/>
                <a:cs typeface="Times New Roman"/>
                <a:hlinkClick r:id="rId2" action="ppaction://hlinksldjump"/>
              </a:rPr>
              <a:t>&amp;</a:t>
            </a:r>
            <a:r>
              <a:rPr dirty="0" sz="1200" spc="-45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1200">
                <a:latin typeface="Times New Roman"/>
                <a:cs typeface="Times New Roman"/>
                <a:hlinkClick r:id="rId2" action="ppaction://hlinksldjump"/>
              </a:rPr>
              <a:t>Maintaining</a:t>
            </a:r>
            <a:r>
              <a:rPr dirty="0" sz="1200" spc="-4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1200">
                <a:latin typeface="Times New Roman"/>
                <a:cs typeface="Times New Roman"/>
                <a:hlinkClick r:id="rId2" action="ppaction://hlinksldjump"/>
              </a:rPr>
              <a:t>Economic</a:t>
            </a:r>
            <a:r>
              <a:rPr dirty="0" sz="1200" spc="-5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1200">
                <a:latin typeface="Times New Roman"/>
                <a:cs typeface="Times New Roman"/>
                <a:hlinkClick r:id="rId2" action="ppaction://hlinksldjump"/>
              </a:rPr>
              <a:t>Stability</a:t>
            </a:r>
            <a:r>
              <a:rPr dirty="0" sz="1200" spc="-6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1200" spc="-10">
                <a:latin typeface="Times New Roman"/>
                <a:cs typeface="Times New Roman"/>
                <a:hlinkClick r:id="rId2" action="ppaction://hlinksldjump"/>
              </a:rPr>
              <a:t>.................................................................1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  <a:hlinkClick r:id="rId2" action="ppaction://hlinksldjump"/>
              </a:rPr>
              <a:t>Target</a:t>
            </a:r>
            <a:r>
              <a:rPr dirty="0" sz="1200" spc="18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1200" spc="-10">
                <a:latin typeface="Times New Roman"/>
                <a:cs typeface="Times New Roman"/>
                <a:hlinkClick r:id="rId2" action="ppaction://hlinksldjump"/>
              </a:rPr>
              <a:t>Questions:</a:t>
            </a:r>
            <a:r>
              <a:rPr dirty="0" sz="1200" spc="7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1200" spc="-10">
                <a:latin typeface="Times New Roman"/>
                <a:cs typeface="Times New Roman"/>
                <a:hlinkClick r:id="rId2" action="ppaction://hlinksldjump"/>
              </a:rPr>
              <a:t>.........................................................................................................................1</a:t>
            </a:r>
            <a:endParaRPr sz="1200">
              <a:latin typeface="Times New Roman"/>
              <a:cs typeface="Times New Roman"/>
            </a:endParaRPr>
          </a:p>
          <a:p>
            <a:pPr algn="r" marR="5080">
              <a:lnSpc>
                <a:spcPts val="1315"/>
              </a:lnSpc>
            </a:pPr>
            <a:r>
              <a:rPr dirty="0" sz="1200" spc="-10">
                <a:latin typeface="Times New Roman"/>
                <a:cs typeface="Times New Roman"/>
                <a:hlinkClick r:id="rId3" action="ppaction://hlinksldjump"/>
              </a:rPr>
              <a:t>Context.........................................................................................................................................2</a:t>
            </a:r>
            <a:endParaRPr sz="1200">
              <a:latin typeface="Times New Roman"/>
              <a:cs typeface="Times New Roman"/>
            </a:endParaRPr>
          </a:p>
          <a:p>
            <a:pPr algn="r" marR="5080">
              <a:lnSpc>
                <a:spcPts val="1380"/>
              </a:lnSpc>
            </a:pPr>
            <a:r>
              <a:rPr dirty="0" sz="1200" spc="-10">
                <a:latin typeface="Times New Roman"/>
                <a:cs typeface="Times New Roman"/>
                <a:hlinkClick r:id="rId3" action="ppaction://hlinksldjump"/>
              </a:rPr>
              <a:t>Unemployment</a:t>
            </a:r>
            <a:r>
              <a:rPr dirty="0" sz="1200" spc="17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1200" spc="-10">
                <a:latin typeface="Times New Roman"/>
                <a:cs typeface="Times New Roman"/>
                <a:hlinkClick r:id="rId3" action="ppaction://hlinksldjump"/>
              </a:rPr>
              <a:t>Rate:</a:t>
            </a:r>
            <a:r>
              <a:rPr dirty="0" sz="1200" spc="1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1200" spc="-10">
                <a:latin typeface="Times New Roman"/>
                <a:cs typeface="Times New Roman"/>
                <a:hlinkClick r:id="rId3" action="ppaction://hlinksldjump"/>
              </a:rPr>
              <a:t>..................................................................................................................2</a:t>
            </a:r>
            <a:endParaRPr sz="1200">
              <a:latin typeface="Times New Roman"/>
              <a:cs typeface="Times New Roman"/>
            </a:endParaRPr>
          </a:p>
          <a:p>
            <a:pPr algn="r" marR="508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  <a:hlinkClick r:id="rId3" action="ppaction://hlinksldjump"/>
              </a:rPr>
              <a:t>Federal</a:t>
            </a:r>
            <a:r>
              <a:rPr dirty="0" sz="1200" spc="65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1200">
                <a:latin typeface="Times New Roman"/>
                <a:cs typeface="Times New Roman"/>
                <a:hlinkClick r:id="rId3" action="ppaction://hlinksldjump"/>
              </a:rPr>
              <a:t>Funds</a:t>
            </a:r>
            <a:r>
              <a:rPr dirty="0" sz="1200" spc="6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1200" spc="-10">
                <a:latin typeface="Times New Roman"/>
                <a:cs typeface="Times New Roman"/>
                <a:hlinkClick r:id="rId3" action="ppaction://hlinksldjump"/>
              </a:rPr>
              <a:t>Rate:</a:t>
            </a:r>
            <a:r>
              <a:rPr dirty="0" sz="1200" spc="-15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1200" spc="-10">
                <a:latin typeface="Times New Roman"/>
                <a:cs typeface="Times New Roman"/>
                <a:hlinkClick r:id="rId3" action="ppaction://hlinksldjump"/>
              </a:rPr>
              <a:t>....................................................................................................................2</a:t>
            </a:r>
            <a:endParaRPr sz="1200">
              <a:latin typeface="Times New Roman"/>
              <a:cs typeface="Times New Roman"/>
            </a:endParaRPr>
          </a:p>
          <a:p>
            <a:pPr algn="r" marR="508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  <a:hlinkClick r:id="rId4" action="ppaction://hlinksldjump"/>
              </a:rPr>
              <a:t>Consumer</a:t>
            </a:r>
            <a:r>
              <a:rPr dirty="0" sz="1200" spc="10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1200">
                <a:latin typeface="Times New Roman"/>
                <a:cs typeface="Times New Roman"/>
                <a:hlinkClick r:id="rId4" action="ppaction://hlinksldjump"/>
              </a:rPr>
              <a:t>Price</a:t>
            </a:r>
            <a:r>
              <a:rPr dirty="0" sz="1200" spc="10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1200" spc="-10">
                <a:latin typeface="Times New Roman"/>
                <a:cs typeface="Times New Roman"/>
                <a:hlinkClick r:id="rId4" action="ppaction://hlinksldjump"/>
              </a:rPr>
              <a:t>Index:................................................................................................................3</a:t>
            </a:r>
            <a:endParaRPr sz="1200">
              <a:latin typeface="Times New Roman"/>
              <a:cs typeface="Times New Roman"/>
            </a:endParaRPr>
          </a:p>
          <a:p>
            <a:pPr algn="r" marR="508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  <a:hlinkClick r:id="rId4" action="ppaction://hlinksldjump"/>
              </a:rPr>
              <a:t>Overlay:</a:t>
            </a:r>
            <a:r>
              <a:rPr dirty="0" sz="1200" spc="335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1200" spc="-10">
                <a:latin typeface="Times New Roman"/>
                <a:cs typeface="Times New Roman"/>
                <a:hlinkClick r:id="rId4" action="ppaction://hlinksldjump"/>
              </a:rPr>
              <a:t>......................................................................................................................................3</a:t>
            </a:r>
            <a:endParaRPr sz="1200">
              <a:latin typeface="Times New Roman"/>
              <a:cs typeface="Times New Roman"/>
            </a:endParaRPr>
          </a:p>
          <a:p>
            <a:pPr algn="r" marR="5080">
              <a:lnSpc>
                <a:spcPts val="1380"/>
              </a:lnSpc>
            </a:pPr>
            <a:r>
              <a:rPr dirty="0" sz="1200" spc="-10">
                <a:latin typeface="Times New Roman"/>
                <a:cs typeface="Times New Roman"/>
                <a:hlinkClick r:id="rId5" action="ppaction://hlinksldjump"/>
              </a:rPr>
              <a:t>Conclusion\Analysis</a:t>
            </a:r>
            <a:r>
              <a:rPr dirty="0" sz="1200" spc="275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dirty="0" sz="1200" spc="-10">
                <a:latin typeface="Times New Roman"/>
                <a:cs typeface="Times New Roman"/>
                <a:hlinkClick r:id="rId5" action="ppaction://hlinksldjump"/>
              </a:rPr>
              <a:t>...............................................................................................................4</a:t>
            </a:r>
            <a:endParaRPr sz="1200">
              <a:latin typeface="Times New Roman"/>
              <a:cs typeface="Times New Roman"/>
            </a:endParaRPr>
          </a:p>
          <a:p>
            <a:pPr algn="r" marR="508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  <a:hlinkClick r:id="rId6" action="ppaction://hlinksldjump"/>
              </a:rPr>
              <a:t>References</a:t>
            </a:r>
            <a:r>
              <a:rPr dirty="0" sz="1200" spc="-5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1200">
                <a:latin typeface="Times New Roman"/>
                <a:cs typeface="Times New Roman"/>
                <a:hlinkClick r:id="rId6" action="ppaction://hlinksldjump"/>
              </a:rPr>
              <a:t>&amp;</a:t>
            </a:r>
            <a:r>
              <a:rPr dirty="0" sz="1200" spc="5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1200" spc="-10">
                <a:latin typeface="Times New Roman"/>
                <a:cs typeface="Times New Roman"/>
                <a:hlinkClick r:id="rId6" action="ppaction://hlinksldjump"/>
              </a:rPr>
              <a:t>Code</a:t>
            </a:r>
            <a:r>
              <a:rPr dirty="0" sz="1200" spc="-7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1200">
                <a:latin typeface="Times New Roman"/>
                <a:cs typeface="Times New Roman"/>
                <a:hlinkClick r:id="rId6" action="ppaction://hlinksldjump"/>
              </a:rPr>
              <a:t>Appendix: </a:t>
            </a:r>
            <a:r>
              <a:rPr dirty="0" sz="1200" spc="-10">
                <a:latin typeface="Times New Roman"/>
                <a:cs typeface="Times New Roman"/>
                <a:hlinkClick r:id="rId6" action="ppaction://hlinksldjump"/>
              </a:rPr>
              <a:t>....................................................................................................5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06627" y="697484"/>
            <a:ext cx="6173470" cy="4006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 b="1" i="1">
                <a:latin typeface="Arial"/>
                <a:cs typeface="Arial"/>
              </a:rPr>
              <a:t>Context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300">
              <a:latin typeface="Arial"/>
              <a:cs typeface="Arial"/>
            </a:endParaRPr>
          </a:p>
          <a:p>
            <a:pPr marL="12700" marR="38735" indent="449580">
              <a:lnSpc>
                <a:spcPct val="110000"/>
              </a:lnSpc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increase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economic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volatility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COVID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signs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looming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recession</a:t>
            </a:r>
            <a:r>
              <a:rPr dirty="0" sz="1200" spc="-20">
                <a:latin typeface="Times New Roman"/>
                <a:cs typeface="Times New Roman"/>
              </a:rPr>
              <a:t> have </a:t>
            </a:r>
            <a:r>
              <a:rPr dirty="0" sz="1200">
                <a:latin typeface="Times New Roman"/>
                <a:cs typeface="Times New Roman"/>
              </a:rPr>
              <a:t>brought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Federal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Reserve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under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higher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scrutiny.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record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low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interest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rates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</a:t>
            </a:r>
            <a:endParaRPr sz="1200">
              <a:latin typeface="Times New Roman"/>
              <a:cs typeface="Times New Roman"/>
            </a:endParaRPr>
          </a:p>
          <a:p>
            <a:pPr marL="12700" marR="97790">
              <a:lnSpc>
                <a:spcPct val="110000"/>
              </a:lnSpc>
            </a:pPr>
            <a:r>
              <a:rPr dirty="0" sz="1200" spc="-10">
                <a:latin typeface="Times New Roman"/>
                <a:cs typeface="Times New Roman"/>
              </a:rPr>
              <a:t>unprecedented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amount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sharp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hikes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indefinite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amount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Fed’s actions </a:t>
            </a:r>
            <a:r>
              <a:rPr dirty="0" sz="1200">
                <a:latin typeface="Times New Roman"/>
                <a:cs typeface="Times New Roman"/>
              </a:rPr>
              <a:t>truly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managing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inflation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unemployment?</a:t>
            </a:r>
            <a:endParaRPr sz="1200">
              <a:latin typeface="Times New Roman"/>
              <a:cs typeface="Times New Roman"/>
            </a:endParaRPr>
          </a:p>
          <a:p>
            <a:pPr marL="12700" marR="5080" indent="449580">
              <a:lnSpc>
                <a:spcPct val="110000"/>
              </a:lnSpc>
              <a:spcBef>
                <a:spcPts val="710"/>
              </a:spcBef>
            </a:pPr>
            <a:r>
              <a:rPr dirty="0" sz="1200">
                <a:latin typeface="Times New Roman"/>
                <a:cs typeface="Times New Roman"/>
              </a:rPr>
              <a:t>Current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Consumer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Price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Index,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Federal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Funds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Rate,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Unemployment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Rates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past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25 </a:t>
            </a:r>
            <a:r>
              <a:rPr dirty="0" sz="1200">
                <a:latin typeface="Times New Roman"/>
                <a:cs typeface="Times New Roman"/>
              </a:rPr>
              <a:t>years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below.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collected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St.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Louis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Fed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spc="-40" i="1">
                <a:latin typeface="Times New Roman"/>
                <a:cs typeface="Times New Roman"/>
              </a:rPr>
              <a:t>Web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Services:</a:t>
            </a:r>
            <a:r>
              <a:rPr dirty="0" sz="1200" spc="-15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FRED®</a:t>
            </a:r>
            <a:r>
              <a:rPr dirty="0" sz="1200" spc="-45" i="1">
                <a:latin typeface="Times New Roman"/>
                <a:cs typeface="Times New Roman"/>
              </a:rPr>
              <a:t> </a:t>
            </a:r>
            <a:r>
              <a:rPr dirty="0" sz="1200" spc="-20" i="1">
                <a:latin typeface="Times New Roman"/>
                <a:cs typeface="Times New Roman"/>
              </a:rPr>
              <a:t>API.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2280" algn="l"/>
              </a:tabLst>
            </a:pPr>
            <a:r>
              <a:rPr dirty="0" u="sng" sz="13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1300" b="1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Unemployment</a:t>
            </a:r>
            <a:r>
              <a:rPr dirty="0" u="sng" sz="1300" spc="-90" b="1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300" spc="-20" b="1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Rate:</a:t>
            </a:r>
            <a:endParaRPr sz="1300">
              <a:latin typeface="Arial"/>
              <a:cs typeface="Arial"/>
            </a:endParaRPr>
          </a:p>
          <a:p>
            <a:pPr marL="12700" marR="4027170" indent="180975">
              <a:lnSpc>
                <a:spcPct val="110000"/>
              </a:lnSpc>
              <a:spcBef>
                <a:spcPts val="390"/>
              </a:spcBef>
              <a:buAutoNum type="arabicPeriod"/>
              <a:tabLst>
                <a:tab pos="193675" algn="l"/>
              </a:tabLst>
            </a:pPr>
            <a:r>
              <a:rPr dirty="0" sz="1200">
                <a:latin typeface="Times New Roman"/>
                <a:cs typeface="Times New Roman"/>
              </a:rPr>
              <a:t>Aside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2008</a:t>
            </a:r>
            <a:r>
              <a:rPr dirty="0" sz="1200" spc="-10">
                <a:latin typeface="Times New Roman"/>
                <a:cs typeface="Times New Roman"/>
              </a:rPr>
              <a:t> Financial </a:t>
            </a:r>
            <a:r>
              <a:rPr dirty="0" sz="1200">
                <a:latin typeface="Times New Roman"/>
                <a:cs typeface="Times New Roman"/>
              </a:rPr>
              <a:t>Crisis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COVID,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unemployment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latin typeface="Times New Roman"/>
                <a:cs typeface="Times New Roman"/>
              </a:rPr>
              <a:t>rate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hovered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between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6%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3&amp;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850"/>
              </a:spcBef>
              <a:buAutoNum type="arabicPeriod" startAt="2"/>
              <a:tabLst>
                <a:tab pos="165100" algn="l"/>
              </a:tabLst>
            </a:pPr>
            <a:r>
              <a:rPr dirty="0" sz="1200" spc="-10">
                <a:latin typeface="Times New Roman"/>
                <a:cs typeface="Times New Roman"/>
              </a:rPr>
              <a:t>Surprisingly,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unemployment</a:t>
            </a:r>
            <a:endParaRPr sz="1200">
              <a:latin typeface="Times New Roman"/>
              <a:cs typeface="Times New Roman"/>
            </a:endParaRPr>
          </a:p>
          <a:p>
            <a:pPr marL="12700" marR="3912235">
              <a:lnSpc>
                <a:spcPct val="110000"/>
              </a:lnSpc>
            </a:pPr>
            <a:r>
              <a:rPr dirty="0" sz="1200">
                <a:latin typeface="Times New Roman"/>
                <a:cs typeface="Times New Roman"/>
              </a:rPr>
              <a:t>recovered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very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quickly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after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COVID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compared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2008’s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slower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200">
                <a:latin typeface="Times New Roman"/>
                <a:cs typeface="Times New Roman"/>
              </a:rPr>
              <a:t>progress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over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6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8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years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06627" y="5799274"/>
            <a:ext cx="2651125" cy="265049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462280" algn="l"/>
              </a:tabLst>
            </a:pPr>
            <a:r>
              <a:rPr dirty="0" u="sng" sz="13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1300" b="1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Federal</a:t>
            </a:r>
            <a:r>
              <a:rPr dirty="0" u="sng" sz="1300" spc="-65" b="1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300" b="1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Funds</a:t>
            </a:r>
            <a:r>
              <a:rPr dirty="0" u="sng" sz="1300" spc="-65" b="1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300" spc="-20" b="1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Rate:</a:t>
            </a:r>
            <a:endParaRPr sz="1300">
              <a:latin typeface="Arial"/>
              <a:cs typeface="Arial"/>
            </a:endParaRPr>
          </a:p>
          <a:p>
            <a:pPr marL="165100" indent="-15240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165100" algn="l"/>
              </a:tabLst>
            </a:pPr>
            <a:r>
              <a:rPr dirty="0" sz="1200">
                <a:latin typeface="Times New Roman"/>
                <a:cs typeface="Times New Roman"/>
              </a:rPr>
              <a:t>Comparing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graphs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shows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  <a:p>
            <a:pPr marL="12700" marR="256540">
              <a:lnSpc>
                <a:spcPct val="110000"/>
              </a:lnSpc>
            </a:pPr>
            <a:r>
              <a:rPr dirty="0" sz="1200">
                <a:latin typeface="Times New Roman"/>
                <a:cs typeface="Times New Roman"/>
              </a:rPr>
              <a:t>relatively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inverse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relationship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between unemployment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rate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Fed’s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main </a:t>
            </a:r>
            <a:r>
              <a:rPr dirty="0" sz="1200">
                <a:latin typeface="Times New Roman"/>
                <a:cs typeface="Times New Roman"/>
              </a:rPr>
              <a:t>tool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impacting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economic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stability. </a:t>
            </a:r>
            <a:r>
              <a:rPr dirty="0" sz="1200">
                <a:latin typeface="Times New Roman"/>
                <a:cs typeface="Times New Roman"/>
              </a:rPr>
              <a:t>Jerome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Powell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commented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several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200">
                <a:latin typeface="Times New Roman"/>
                <a:cs typeface="Times New Roman"/>
              </a:rPr>
              <a:t>times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lagged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impact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raising</a:t>
            </a:r>
            <a:endParaRPr sz="1200">
              <a:latin typeface="Times New Roman"/>
              <a:cs typeface="Times New Roman"/>
            </a:endParaRPr>
          </a:p>
          <a:p>
            <a:pPr marL="12700" marR="125730">
              <a:lnSpc>
                <a:spcPct val="110000"/>
              </a:lnSpc>
            </a:pPr>
            <a:r>
              <a:rPr dirty="0" sz="1200">
                <a:latin typeface="Times New Roman"/>
                <a:cs typeface="Times New Roman"/>
              </a:rPr>
              <a:t>interest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rates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term,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25">
                <a:latin typeface="Times New Roman"/>
                <a:cs typeface="Times New Roman"/>
              </a:rPr>
              <a:t> 12 </a:t>
            </a:r>
            <a:r>
              <a:rPr dirty="0" sz="1200">
                <a:latin typeface="Times New Roman"/>
                <a:cs typeface="Times New Roman"/>
              </a:rPr>
              <a:t>months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outlier</a:t>
            </a:r>
            <a:endParaRPr sz="1200">
              <a:latin typeface="Times New Roman"/>
              <a:cs typeface="Times New Roman"/>
            </a:endParaRPr>
          </a:p>
          <a:p>
            <a:pPr marL="12700" marR="5080" indent="149225">
              <a:lnSpc>
                <a:spcPct val="110000"/>
              </a:lnSpc>
              <a:spcBef>
                <a:spcPts val="710"/>
              </a:spcBef>
              <a:buAutoNum type="arabicPeriod" startAt="2"/>
              <a:tabLst>
                <a:tab pos="161925" algn="l"/>
              </a:tabLst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most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notable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feature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plot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astoundingly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low,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near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zero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rate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2008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2016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9346" y="2764404"/>
            <a:ext cx="3505283" cy="271447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17611" y="6130936"/>
            <a:ext cx="3253227" cy="25423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06627" y="624130"/>
            <a:ext cx="6263640" cy="624903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462280" algn="l"/>
              </a:tabLst>
            </a:pPr>
            <a:r>
              <a:rPr dirty="0" u="sng" sz="13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1300" b="1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Consumer</a:t>
            </a:r>
            <a:r>
              <a:rPr dirty="0" u="sng" sz="1300" spc="-55" b="1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300" b="1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Price</a:t>
            </a:r>
            <a:r>
              <a:rPr dirty="0" u="sng" sz="1300" spc="-50" b="1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300" spc="-10" b="1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Index:</a:t>
            </a:r>
            <a:endParaRPr sz="1300">
              <a:latin typeface="Arial"/>
              <a:cs typeface="Arial"/>
            </a:endParaRPr>
          </a:p>
          <a:p>
            <a:pPr marL="12700" marR="3536315">
              <a:lnSpc>
                <a:spcPct val="110000"/>
              </a:lnSpc>
              <a:spcBef>
                <a:spcPts val="390"/>
              </a:spcBef>
            </a:pPr>
            <a:r>
              <a:rPr dirty="0" sz="1200">
                <a:latin typeface="Times New Roman"/>
                <a:cs typeface="Times New Roman"/>
              </a:rPr>
              <a:t>1.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steady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increase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consumer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prices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over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years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defines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CPI,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one</a:t>
            </a:r>
            <a:endParaRPr sz="1200">
              <a:latin typeface="Times New Roman"/>
              <a:cs typeface="Times New Roman"/>
            </a:endParaRPr>
          </a:p>
          <a:p>
            <a:pPr marL="12700" marR="3426460">
              <a:lnSpc>
                <a:spcPct val="110000"/>
              </a:lnSpc>
              <a:spcBef>
                <a:spcPts val="15"/>
              </a:spcBef>
            </a:pPr>
            <a:r>
              <a:rPr dirty="0" sz="1200">
                <a:latin typeface="Times New Roman"/>
                <a:cs typeface="Times New Roman"/>
              </a:rPr>
              <a:t>notable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increase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around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2022,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aligning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with </a:t>
            </a:r>
            <a:r>
              <a:rPr dirty="0" sz="1200" spc="-10">
                <a:latin typeface="Times New Roman"/>
                <a:cs typeface="Times New Roman"/>
              </a:rPr>
              <a:t>COVID’s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pandemic,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amounting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increase</a:t>
            </a:r>
            <a:endParaRPr sz="1200">
              <a:latin typeface="Times New Roman"/>
              <a:cs typeface="Times New Roman"/>
            </a:endParaRPr>
          </a:p>
          <a:p>
            <a:pPr marL="12700" marR="3433445" indent="142875">
              <a:lnSpc>
                <a:spcPct val="110800"/>
              </a:lnSpc>
              <a:spcBef>
                <a:spcPts val="685"/>
              </a:spcBef>
              <a:buAutoNum type="arabicPeriod" startAt="2"/>
              <a:tabLst>
                <a:tab pos="155575" algn="l"/>
              </a:tabLst>
            </a:pP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small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drop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2008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seen,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titanic </a:t>
            </a:r>
            <a:r>
              <a:rPr dirty="0" sz="1200">
                <a:latin typeface="Times New Roman"/>
                <a:cs typeface="Times New Roman"/>
              </a:rPr>
              <a:t>increase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260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300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occurred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2020.</a:t>
            </a:r>
            <a:endParaRPr sz="1200">
              <a:latin typeface="Times New Roman"/>
              <a:cs typeface="Times New Roman"/>
            </a:endParaRPr>
          </a:p>
          <a:p>
            <a:pPr algn="just" marL="12700" marR="3340735" indent="152400">
              <a:lnSpc>
                <a:spcPct val="110400"/>
              </a:lnSpc>
              <a:spcBef>
                <a:spcPts val="690"/>
              </a:spcBef>
              <a:buAutoNum type="arabicPeriod" startAt="2"/>
              <a:tabLst>
                <a:tab pos="165100" algn="l"/>
              </a:tabLst>
            </a:pPr>
            <a:r>
              <a:rPr dirty="0" sz="1200">
                <a:latin typeface="Times New Roman"/>
                <a:cs typeface="Times New Roman"/>
              </a:rPr>
              <a:t>Between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2000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2020,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steady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increase</a:t>
            </a:r>
            <a:r>
              <a:rPr dirty="0" sz="1200" spc="-25">
                <a:latin typeface="Times New Roman"/>
                <a:cs typeface="Times New Roman"/>
              </a:rPr>
              <a:t> of </a:t>
            </a:r>
            <a:r>
              <a:rPr dirty="0" sz="1200">
                <a:latin typeface="Times New Roman"/>
                <a:cs typeface="Times New Roman"/>
              </a:rPr>
              <a:t>about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50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points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occurred.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average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increase </a:t>
            </a:r>
            <a:r>
              <a:rPr dirty="0" sz="1200">
                <a:latin typeface="Times New Roman"/>
                <a:cs typeface="Times New Roman"/>
              </a:rPr>
              <a:t>being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about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2.5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points/year</a:t>
            </a:r>
            <a:endParaRPr sz="1200">
              <a:latin typeface="Times New Roman"/>
              <a:cs typeface="Times New Roman"/>
            </a:endParaRPr>
          </a:p>
          <a:p>
            <a:pPr marL="12700" marR="3711575" indent="152400">
              <a:lnSpc>
                <a:spcPct val="110000"/>
              </a:lnSpc>
              <a:spcBef>
                <a:spcPts val="700"/>
              </a:spcBef>
              <a:buAutoNum type="arabicPeriod" startAt="2"/>
              <a:tabLst>
                <a:tab pos="165100" algn="l"/>
              </a:tabLst>
            </a:pPr>
            <a:r>
              <a:rPr dirty="0" sz="1200">
                <a:latin typeface="Times New Roman"/>
                <a:cs typeface="Times New Roman"/>
              </a:rPr>
              <a:t>2021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2024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shows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increase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~45 </a:t>
            </a:r>
            <a:r>
              <a:rPr dirty="0" sz="1200">
                <a:latin typeface="Times New Roman"/>
                <a:cs typeface="Times New Roman"/>
              </a:rPr>
              <a:t>points,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15</a:t>
            </a:r>
            <a:r>
              <a:rPr dirty="0" sz="1200" spc="-10">
                <a:latin typeface="Times New Roman"/>
                <a:cs typeface="Times New Roman"/>
              </a:rPr>
              <a:t> points/year</a:t>
            </a:r>
            <a:endParaRPr sz="1200">
              <a:latin typeface="Times New Roman"/>
              <a:cs typeface="Times New Roman"/>
            </a:endParaRPr>
          </a:p>
          <a:p>
            <a:pPr marL="12700" marR="5080" indent="152400">
              <a:lnSpc>
                <a:spcPct val="110000"/>
              </a:lnSpc>
              <a:spcBef>
                <a:spcPts val="705"/>
              </a:spcBef>
              <a:buAutoNum type="arabicPeriod" startAt="2"/>
              <a:tabLst>
                <a:tab pos="165100" algn="l"/>
              </a:tabLst>
            </a:pP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commonly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CPI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inversely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related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unemployment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rate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underlying </a:t>
            </a:r>
            <a:r>
              <a:rPr dirty="0" sz="1200">
                <a:latin typeface="Times New Roman"/>
                <a:cs typeface="Times New Roman"/>
              </a:rPr>
              <a:t>logic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workers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employed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companies,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higher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prices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justify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companies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200">
                <a:latin typeface="Times New Roman"/>
                <a:cs typeface="Times New Roman"/>
              </a:rPr>
              <a:t>spending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money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workers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(Fernando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2023)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2280" algn="l"/>
              </a:tabLst>
            </a:pPr>
            <a:r>
              <a:rPr dirty="0" u="sng" sz="13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1300" spc="-10" b="1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Overlay: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300">
              <a:latin typeface="Arial"/>
              <a:cs typeface="Arial"/>
            </a:endParaRPr>
          </a:p>
          <a:p>
            <a:pPr algn="just" lvl="1" marL="165100" indent="-152400">
              <a:lnSpc>
                <a:spcPct val="100000"/>
              </a:lnSpc>
              <a:buAutoNum type="arabicPeriod"/>
              <a:tabLst>
                <a:tab pos="165100" algn="l"/>
              </a:tabLst>
            </a:pPr>
            <a:r>
              <a:rPr dirty="0" sz="1200">
                <a:latin typeface="Times New Roman"/>
                <a:cs typeface="Times New Roman"/>
              </a:rPr>
              <a:t>CPI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scaled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factor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10</a:t>
            </a:r>
            <a:endParaRPr sz="1200">
              <a:latin typeface="Times New Roman"/>
              <a:cs typeface="Times New Roman"/>
            </a:endParaRPr>
          </a:p>
          <a:p>
            <a:pPr algn="just" lvl="1" marL="12700" marR="3695065" indent="142875">
              <a:lnSpc>
                <a:spcPct val="110800"/>
              </a:lnSpc>
              <a:spcBef>
                <a:spcPts val="685"/>
              </a:spcBef>
              <a:buAutoNum type="arabicPeriod"/>
              <a:tabLst>
                <a:tab pos="155575" algn="l"/>
              </a:tabLst>
            </a:pP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expected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response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2008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COVID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clear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between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metrics</a:t>
            </a:r>
            <a:endParaRPr sz="1200">
              <a:latin typeface="Times New Roman"/>
              <a:cs typeface="Times New Roman"/>
            </a:endParaRPr>
          </a:p>
          <a:p>
            <a:pPr algn="just" lvl="1" marL="12700" marR="3445510" indent="152400">
              <a:lnSpc>
                <a:spcPct val="110400"/>
              </a:lnSpc>
              <a:spcBef>
                <a:spcPts val="690"/>
              </a:spcBef>
              <a:buAutoNum type="arabicPeriod"/>
              <a:tabLst>
                <a:tab pos="165100" algn="l"/>
              </a:tabLst>
            </a:pPr>
            <a:r>
              <a:rPr dirty="0" sz="1200">
                <a:latin typeface="Times New Roman"/>
                <a:cs typeface="Times New Roman"/>
              </a:rPr>
              <a:t>Comparing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interest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rates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unemployment, </a:t>
            </a:r>
            <a:r>
              <a:rPr dirty="0" sz="1200">
                <a:latin typeface="Times New Roman"/>
                <a:cs typeface="Times New Roman"/>
              </a:rPr>
              <a:t>its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clear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Federal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Reserve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responded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the </a:t>
            </a:r>
            <a:r>
              <a:rPr dirty="0" sz="1200">
                <a:latin typeface="Times New Roman"/>
                <a:cs typeface="Times New Roman"/>
              </a:rPr>
              <a:t>2008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crisis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lowering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interest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rates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algn="just" marL="12700" marR="3695700">
              <a:lnSpc>
                <a:spcPct val="110000"/>
              </a:lnSpc>
            </a:pPr>
            <a:r>
              <a:rPr dirty="0" sz="1200">
                <a:latin typeface="Times New Roman"/>
                <a:cs typeface="Times New Roman"/>
              </a:rPr>
              <a:t>began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increasing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around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2022,</a:t>
            </a:r>
            <a:r>
              <a:rPr dirty="0" sz="1200" spc="-20">
                <a:latin typeface="Times New Roman"/>
                <a:cs typeface="Times New Roman"/>
              </a:rPr>
              <a:t> most </a:t>
            </a:r>
            <a:r>
              <a:rPr dirty="0" sz="1200">
                <a:latin typeface="Times New Roman"/>
                <a:cs typeface="Times New Roman"/>
              </a:rPr>
              <a:t>recently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around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5.0%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0231" y="740022"/>
            <a:ext cx="3394148" cy="256636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97305" y="4467145"/>
            <a:ext cx="3571681" cy="27565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06627" y="697484"/>
            <a:ext cx="6326505" cy="6162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 b="1" i="1">
                <a:latin typeface="Arial"/>
                <a:cs typeface="Arial"/>
              </a:rPr>
              <a:t>Conclusion\Analysis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sz="1300">
              <a:latin typeface="Arial"/>
              <a:cs typeface="Arial"/>
            </a:endParaRPr>
          </a:p>
          <a:p>
            <a:pPr marL="12700" marR="25400" indent="449580">
              <a:lnSpc>
                <a:spcPct val="110000"/>
              </a:lnSpc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Federal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Reserve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been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responding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economic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developments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primarily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changing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Federal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Funds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Rate.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typical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interest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rate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raise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slow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down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borrowing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effect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productivity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expansion,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raise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spur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investing,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hiring,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expansion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businesses.</a:t>
            </a:r>
            <a:endParaRPr sz="1200">
              <a:latin typeface="Times New Roman"/>
              <a:cs typeface="Times New Roman"/>
            </a:endParaRPr>
          </a:p>
          <a:p>
            <a:pPr marL="12700" marR="10160" indent="449580">
              <a:lnSpc>
                <a:spcPct val="110000"/>
              </a:lnSpc>
              <a:spcBef>
                <a:spcPts val="705"/>
              </a:spcBef>
            </a:pPr>
            <a:r>
              <a:rPr dirty="0" sz="1200" b="1">
                <a:latin typeface="Times New Roman"/>
                <a:cs typeface="Times New Roman"/>
              </a:rPr>
              <a:t>Has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Federal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Reserve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maintained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low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unemployment?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It’s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clear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Federal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Funds </a:t>
            </a:r>
            <a:r>
              <a:rPr dirty="0" sz="1200">
                <a:latin typeface="Times New Roman"/>
                <a:cs typeface="Times New Roman"/>
              </a:rPr>
              <a:t>Rate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lowered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whenever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employment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begins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raising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above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5%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evidence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early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2000s.</a:t>
            </a:r>
            <a:r>
              <a:rPr dirty="0" sz="1200" spc="-20">
                <a:latin typeface="Times New Roman"/>
                <a:cs typeface="Times New Roman"/>
              </a:rPr>
              <a:t> It’s </a:t>
            </a:r>
            <a:r>
              <a:rPr dirty="0" sz="1200">
                <a:latin typeface="Times New Roman"/>
                <a:cs typeface="Times New Roman"/>
              </a:rPr>
              <a:t>also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clear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increased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once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unemployment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seems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dropping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below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5%,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evidenced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2003,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2007,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slope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2016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2020.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perspective,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Federal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Reserve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 at</a:t>
            </a:r>
            <a:r>
              <a:rPr dirty="0" sz="1200" spc="-10">
                <a:latin typeface="Times New Roman"/>
                <a:cs typeface="Times New Roman"/>
              </a:rPr>
              <a:t> least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Federal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Funds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help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manage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unemployment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rates.</a:t>
            </a:r>
            <a:endParaRPr sz="1200">
              <a:latin typeface="Times New Roman"/>
              <a:cs typeface="Times New Roman"/>
            </a:endParaRPr>
          </a:p>
          <a:p>
            <a:pPr marL="462280">
              <a:lnSpc>
                <a:spcPct val="100000"/>
              </a:lnSpc>
              <a:spcBef>
                <a:spcPts val="840"/>
              </a:spcBef>
            </a:pPr>
            <a:r>
              <a:rPr dirty="0" sz="1200" b="1">
                <a:latin typeface="Times New Roman"/>
                <a:cs typeface="Times New Roman"/>
              </a:rPr>
              <a:t>Has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Federal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Reserve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managed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inflation?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context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Federal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Funds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Rate</a:t>
            </a:r>
            <a:r>
              <a:rPr dirty="0" sz="1200" spc="-25">
                <a:latin typeface="Times New Roman"/>
                <a:cs typeface="Times New Roman"/>
              </a:rPr>
              <a:t> and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 spc="-10">
                <a:latin typeface="Times New Roman"/>
                <a:cs typeface="Times New Roman"/>
              </a:rPr>
              <a:t>Unemployment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Rate,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seems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Price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Index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steadily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rose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regardless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</a:t>
            </a:r>
            <a:r>
              <a:rPr dirty="0" sz="1200" spc="-20">
                <a:latin typeface="Times New Roman"/>
                <a:cs typeface="Times New Roman"/>
              </a:rPr>
              <a:t> two.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most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notable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events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spike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drop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2008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2009,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seem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likely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be</a:t>
            </a:r>
            <a:endParaRPr sz="1200">
              <a:latin typeface="Times New Roman"/>
              <a:cs typeface="Times New Roman"/>
            </a:endParaRPr>
          </a:p>
          <a:p>
            <a:pPr marL="12700" marR="10795">
              <a:lnSpc>
                <a:spcPct val="110000"/>
              </a:lnSpc>
            </a:pPr>
            <a:r>
              <a:rPr dirty="0" sz="1200">
                <a:latin typeface="Times New Roman"/>
                <a:cs typeface="Times New Roman"/>
              </a:rPr>
              <a:t>related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financial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crisis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rather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interest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rates,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COVID.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pandemic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showed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slight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drop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CPI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aggressive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climb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next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three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years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out-</a:t>
            </a:r>
            <a:r>
              <a:rPr dirty="0" sz="1200">
                <a:latin typeface="Times New Roman"/>
                <a:cs typeface="Times New Roman"/>
              </a:rPr>
              <a:t>paced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normal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progression.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past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25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years,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Federal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Funds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Rate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above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5%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twice,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neither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associated</a:t>
            </a:r>
            <a:r>
              <a:rPr dirty="0" sz="1200" spc="-20">
                <a:latin typeface="Times New Roman"/>
                <a:cs typeface="Times New Roman"/>
              </a:rPr>
              <a:t> with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15"/>
              </a:spcBef>
            </a:pPr>
            <a:r>
              <a:rPr dirty="0" sz="1200">
                <a:latin typeface="Times New Roman"/>
                <a:cs typeface="Times New Roman"/>
              </a:rPr>
              <a:t>events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impactful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COVID.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90’s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could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associated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“.com”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bubble,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heading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2008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clear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economy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rapidly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increasing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housing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bubble.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viewing </a:t>
            </a:r>
            <a:r>
              <a:rPr dirty="0" sz="1200">
                <a:latin typeface="Times New Roman"/>
                <a:cs typeface="Times New Roman"/>
              </a:rPr>
              <a:t>earlier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70s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80s,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several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times,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although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shorter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durations,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Federal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Funds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went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past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10%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(Federal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Funds).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Despite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viewing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past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years,</a:t>
            </a:r>
            <a:r>
              <a:rPr dirty="0" sz="1200" spc="-25">
                <a:latin typeface="Times New Roman"/>
                <a:cs typeface="Times New Roman"/>
              </a:rPr>
              <a:t> one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200">
                <a:latin typeface="Times New Roman"/>
                <a:cs typeface="Times New Roman"/>
              </a:rPr>
              <a:t>pattern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novel.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near-</a:t>
            </a:r>
            <a:r>
              <a:rPr dirty="0" sz="1200">
                <a:latin typeface="Times New Roman"/>
                <a:cs typeface="Times New Roman"/>
              </a:rPr>
              <a:t>zero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interest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rates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spanning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2008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–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2016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(nearly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decade),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was</a:t>
            </a:r>
            <a:r>
              <a:rPr dirty="0" sz="1200" spc="-25">
                <a:latin typeface="Times New Roman"/>
                <a:cs typeface="Times New Roman"/>
              </a:rPr>
              <a:t> an</a:t>
            </a:r>
            <a:endParaRPr sz="1200">
              <a:latin typeface="Times New Roman"/>
              <a:cs typeface="Times New Roman"/>
            </a:endParaRPr>
          </a:p>
          <a:p>
            <a:pPr marL="12700" marR="262890">
              <a:lnSpc>
                <a:spcPct val="110000"/>
              </a:lnSpc>
            </a:pPr>
            <a:r>
              <a:rPr dirty="0" sz="1200" spc="-10">
                <a:latin typeface="Times New Roman"/>
                <a:cs typeface="Times New Roman"/>
              </a:rPr>
              <a:t>unprecedented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event.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clear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started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response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2008,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didn’t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until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Federal </a:t>
            </a:r>
            <a:r>
              <a:rPr dirty="0" sz="1200">
                <a:latin typeface="Times New Roman"/>
                <a:cs typeface="Times New Roman"/>
              </a:rPr>
              <a:t>Reserve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saw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unemployment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fall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below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5%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took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8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years.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During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CPI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showed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no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latin typeface="Times New Roman"/>
                <a:cs typeface="Times New Roman"/>
              </a:rPr>
              <a:t>abnormal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behavior,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speculation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remains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whether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era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low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interest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rates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exposed</a:t>
            </a:r>
            <a:r>
              <a:rPr dirty="0" sz="1200" spc="-25">
                <a:latin typeface="Times New Roman"/>
                <a:cs typeface="Times New Roman"/>
              </a:rPr>
              <a:t> by</a:t>
            </a:r>
            <a:endParaRPr sz="1200">
              <a:latin typeface="Times New Roman"/>
              <a:cs typeface="Times New Roman"/>
            </a:endParaRPr>
          </a:p>
          <a:p>
            <a:pPr marL="12700" marR="191135">
              <a:lnSpc>
                <a:spcPct val="110000"/>
              </a:lnSpc>
              <a:spcBef>
                <a:spcPts val="10"/>
              </a:spcBef>
            </a:pPr>
            <a:r>
              <a:rPr dirty="0" sz="1200">
                <a:latin typeface="Times New Roman"/>
                <a:cs typeface="Times New Roman"/>
              </a:rPr>
              <a:t>COVID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caused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drastic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increase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CPI.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also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attributed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assumed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productivity </a:t>
            </a:r>
            <a:r>
              <a:rPr dirty="0" sz="1200">
                <a:latin typeface="Times New Roman"/>
                <a:cs typeface="Times New Roman"/>
              </a:rPr>
              <a:t>drop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experienced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companies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fewer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employees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at-</a:t>
            </a:r>
            <a:r>
              <a:rPr dirty="0" sz="1200">
                <a:latin typeface="Times New Roman"/>
                <a:cs typeface="Times New Roman"/>
              </a:rPr>
              <a:t>home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employees,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caused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  <a:p>
            <a:pPr marL="12700" marR="303530">
              <a:lnSpc>
                <a:spcPct val="110000"/>
              </a:lnSpc>
            </a:pPr>
            <a:r>
              <a:rPr dirty="0" sz="1200">
                <a:latin typeface="Times New Roman"/>
                <a:cs typeface="Times New Roman"/>
              </a:rPr>
              <a:t>necessary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price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hike.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Both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interpretations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would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require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further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investigation.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unclear </a:t>
            </a:r>
            <a:r>
              <a:rPr dirty="0" sz="1200">
                <a:latin typeface="Times New Roman"/>
                <a:cs typeface="Times New Roman"/>
              </a:rPr>
              <a:t>whether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Federal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Reserve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been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successful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managing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inflation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looking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200" spc="-10">
                <a:latin typeface="Times New Roman"/>
                <a:cs typeface="Times New Roman"/>
              </a:rPr>
              <a:t>variables.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06627" y="697484"/>
            <a:ext cx="5105400" cy="7651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b="1" i="1">
                <a:latin typeface="Arial"/>
                <a:cs typeface="Arial"/>
              </a:rPr>
              <a:t>References</a:t>
            </a:r>
            <a:r>
              <a:rPr dirty="0" sz="1300" spc="-45" b="1" i="1">
                <a:latin typeface="Arial"/>
                <a:cs typeface="Arial"/>
              </a:rPr>
              <a:t> </a:t>
            </a:r>
            <a:r>
              <a:rPr dirty="0" sz="1300" b="1" i="1">
                <a:latin typeface="Arial"/>
                <a:cs typeface="Arial"/>
              </a:rPr>
              <a:t>&amp;</a:t>
            </a:r>
            <a:r>
              <a:rPr dirty="0" sz="1300" spc="-50" b="1" i="1">
                <a:latin typeface="Arial"/>
                <a:cs typeface="Arial"/>
              </a:rPr>
              <a:t> </a:t>
            </a:r>
            <a:r>
              <a:rPr dirty="0" sz="1300" b="1" i="1">
                <a:latin typeface="Arial"/>
                <a:cs typeface="Arial"/>
              </a:rPr>
              <a:t>Code</a:t>
            </a:r>
            <a:r>
              <a:rPr dirty="0" sz="1300" spc="-70" b="1" i="1">
                <a:latin typeface="Arial"/>
                <a:cs typeface="Arial"/>
              </a:rPr>
              <a:t> </a:t>
            </a:r>
            <a:r>
              <a:rPr dirty="0" sz="1300" spc="-10" b="1" i="1">
                <a:latin typeface="Arial"/>
                <a:cs typeface="Arial"/>
              </a:rPr>
              <a:t>Appendix: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30"/>
              </a:spcBef>
            </a:pP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u="sng" sz="1200" spc="-3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DATA608/Major</a:t>
            </a:r>
            <a:r>
              <a:rPr dirty="0" u="sng" sz="1200" spc="-6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u="sng" sz="120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Assignments/Story</a:t>
            </a:r>
            <a:r>
              <a:rPr dirty="0" u="sng" sz="1200" spc="5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u="sng" sz="120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2</a:t>
            </a:r>
            <a:r>
              <a:rPr dirty="0" u="sng" sz="1200" spc="5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u="sng" sz="120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at</a:t>
            </a:r>
            <a:r>
              <a:rPr dirty="0" u="sng" sz="1200" spc="1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u="sng" sz="120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main</a:t>
            </a:r>
            <a:r>
              <a:rPr dirty="0" u="sng" sz="1200" spc="5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u="sng" sz="120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·</a:t>
            </a:r>
            <a:r>
              <a:rPr dirty="0" u="sng" sz="1200" spc="5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u="sng" sz="1200" spc="-1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d-ev-</a:t>
            </a:r>
            <a:r>
              <a:rPr dirty="0" u="sng" sz="1200" spc="-25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craig/DATA608</a:t>
            </a:r>
            <a:r>
              <a:rPr dirty="0" u="sng" sz="1200" spc="15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u="sng" sz="1200" spc="-1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(github.com)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06627" y="1894078"/>
            <a:ext cx="6292850" cy="2312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309245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latin typeface="Times New Roman"/>
                <a:cs typeface="Times New Roman"/>
              </a:rPr>
              <a:t>St.</a:t>
            </a:r>
            <a:r>
              <a:rPr dirty="0" sz="1200" spc="-3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Louis</a:t>
            </a:r>
            <a:r>
              <a:rPr dirty="0" sz="1200" spc="-3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Fed</a:t>
            </a:r>
            <a:r>
              <a:rPr dirty="0" sz="1200" spc="-25" i="1">
                <a:latin typeface="Times New Roman"/>
                <a:cs typeface="Times New Roman"/>
              </a:rPr>
              <a:t> </a:t>
            </a:r>
            <a:r>
              <a:rPr dirty="0" sz="1200" spc="-40" i="1">
                <a:latin typeface="Times New Roman"/>
                <a:cs typeface="Times New Roman"/>
              </a:rPr>
              <a:t>Web</a:t>
            </a:r>
            <a:r>
              <a:rPr dirty="0" sz="1200" spc="-2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Services:</a:t>
            </a:r>
            <a:r>
              <a:rPr dirty="0" sz="1200" spc="-30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FRED®</a:t>
            </a:r>
            <a:r>
              <a:rPr dirty="0" sz="1200" spc="-4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API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(n.d.).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Economic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Research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Federal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Reserve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Bank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St.</a:t>
            </a:r>
            <a:endParaRPr sz="1200">
              <a:latin typeface="Times New Roman"/>
              <a:cs typeface="Times New Roman"/>
            </a:endParaRPr>
          </a:p>
          <a:p>
            <a:pPr algn="r" marL="12700" marR="360680" indent="457200">
              <a:lnSpc>
                <a:spcPct val="191700"/>
              </a:lnSpc>
            </a:pPr>
            <a:r>
              <a:rPr dirty="0" sz="1200">
                <a:latin typeface="Times New Roman"/>
                <a:cs typeface="Times New Roman"/>
              </a:rPr>
              <a:t>Louis.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Retrieved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September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23,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2023,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https://fred.stlouisfed.org/docs/api/fred/#API </a:t>
            </a:r>
            <a:r>
              <a:rPr dirty="0" sz="1200">
                <a:latin typeface="Times New Roman"/>
                <a:cs typeface="Times New Roman"/>
              </a:rPr>
              <a:t>Fernando,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(2023,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August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11).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Consumer</a:t>
            </a:r>
            <a:r>
              <a:rPr dirty="0" sz="1200" spc="-3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Price</a:t>
            </a:r>
            <a:r>
              <a:rPr dirty="0" sz="1200" spc="-3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Index</a:t>
            </a:r>
            <a:r>
              <a:rPr dirty="0" sz="1200" spc="-3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(CPI)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Explained: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Investopedia.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Retrieved</a:t>
            </a:r>
            <a:endParaRPr sz="1200">
              <a:latin typeface="Times New Roman"/>
              <a:cs typeface="Times New Roman"/>
            </a:endParaRPr>
          </a:p>
          <a:p>
            <a:pPr marL="469900" marR="5080">
              <a:lnSpc>
                <a:spcPts val="2760"/>
              </a:lnSpc>
              <a:spcBef>
                <a:spcPts val="310"/>
              </a:spcBef>
            </a:pPr>
            <a:r>
              <a:rPr dirty="0" sz="1200">
                <a:latin typeface="Times New Roman"/>
                <a:cs typeface="Times New Roman"/>
              </a:rPr>
              <a:t>September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23,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2023,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https://</a:t>
            </a:r>
            <a:r>
              <a:rPr dirty="0" sz="1200" spc="-10">
                <a:latin typeface="Times New Roman"/>
                <a:cs typeface="Times New Roman"/>
                <a:hlinkClick r:id="rId3"/>
              </a:rPr>
              <a:t>www.investopedia.com/terms/c/consumerpriceindex.asp#toc-</a:t>
            </a:r>
            <a:r>
              <a:rPr dirty="0" sz="1200" spc="-10">
                <a:latin typeface="Times New Roman"/>
                <a:cs typeface="Times New Roman"/>
              </a:rPr>
              <a:t> what-is-the-consumer-price-index-</a:t>
            </a:r>
            <a:r>
              <a:rPr dirty="0" sz="1200" spc="-25">
                <a:latin typeface="Times New Roman"/>
                <a:cs typeface="Times New Roman"/>
              </a:rPr>
              <a:t>cpi</a:t>
            </a:r>
            <a:endParaRPr sz="1200">
              <a:latin typeface="Times New Roman"/>
              <a:cs typeface="Times New Roman"/>
            </a:endParaRPr>
          </a:p>
          <a:p>
            <a:pPr marL="469900" marR="217804" indent="-457834">
              <a:lnSpc>
                <a:spcPts val="2760"/>
              </a:lnSpc>
            </a:pPr>
            <a:r>
              <a:rPr dirty="0" sz="1200" i="1">
                <a:latin typeface="Times New Roman"/>
                <a:cs typeface="Times New Roman"/>
              </a:rPr>
              <a:t>Federal</a:t>
            </a:r>
            <a:r>
              <a:rPr dirty="0" sz="1200" spc="-2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Funds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Rate</a:t>
            </a:r>
            <a:r>
              <a:rPr dirty="0" sz="1200" spc="-2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-</a:t>
            </a:r>
            <a:r>
              <a:rPr dirty="0" sz="1200" spc="-2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62</a:t>
            </a:r>
            <a:r>
              <a:rPr dirty="0" sz="1200" spc="-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year</a:t>
            </a:r>
            <a:r>
              <a:rPr dirty="0" sz="1200" spc="-2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historical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chart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(n.d.).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MacroTrends.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Retrieved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September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21,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2023,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https:/</a:t>
            </a:r>
            <a:r>
              <a:rPr dirty="0" sz="1200" spc="-10">
                <a:latin typeface="Times New Roman"/>
                <a:cs typeface="Times New Roman"/>
                <a:hlinkClick r:id="rId4"/>
              </a:rPr>
              <a:t>/www.macrotr</a:t>
            </a:r>
            <a:r>
              <a:rPr dirty="0" sz="1200" spc="-10">
                <a:latin typeface="Times New Roman"/>
                <a:cs typeface="Times New Roman"/>
              </a:rPr>
              <a:t>e</a:t>
            </a:r>
            <a:r>
              <a:rPr dirty="0" sz="1200" spc="-10">
                <a:latin typeface="Times New Roman"/>
                <a:cs typeface="Times New Roman"/>
                <a:hlinkClick r:id="rId4"/>
              </a:rPr>
              <a:t>nds.net/2015/fed-funds-</a:t>
            </a:r>
            <a:r>
              <a:rPr dirty="0" sz="1200" spc="-20">
                <a:latin typeface="Times New Roman"/>
                <a:cs typeface="Times New Roman"/>
                <a:hlinkClick r:id="rId4"/>
              </a:rPr>
              <a:t>rate-</a:t>
            </a:r>
            <a:r>
              <a:rPr dirty="0" sz="1200" spc="-10">
                <a:latin typeface="Times New Roman"/>
                <a:cs typeface="Times New Roman"/>
                <a:hlinkClick r:id="rId4"/>
              </a:rPr>
              <a:t>historical-chart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2024-06-03T23:26:25Z</dcterms:created>
  <dcterms:modified xsi:type="dcterms:W3CDTF">2024-06-03T23:26:25Z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2024-06-03T00:00:00Z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2024-06-03T00:00:00Z</vt:filetime>
  </property>
  <property fmtid="{D5CDD505-2E9C-101B-9397-08002B2CF9AE}" pid="5" name="Producer">
    <vt:lpwstr>Microsoft® Word for Microsoft 365</vt:lpwstr>
  </property>
</Properties>
</file>