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31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sl.org/state-federal/infrastructure-investment-" TargetMode="External"/><Relationship Id="rId2" Type="http://schemas.openxmlformats.org/officeDocument/2006/relationships/hyperlink" Target="https://github.com/d-ev-craig/DATA608/blob/main/Major%20Assignments/Story%201/Story1.Rm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ia.gov/electricity/data/browser/" TargetMode="External"/><Relationship Id="rId5" Type="http://schemas.openxmlformats.org/officeDocument/2006/relationships/hyperlink" Target="http://www.fhwa.dot.gov/policyinformation/statistics/2020/" TargetMode="External"/><Relationship Id="rId4" Type="http://schemas.openxmlformats.org/officeDocument/2006/relationships/hyperlink" Target="http://www.epw.senate.gov/public/index.cfm/2021/5/carper-and-capito-applaud-committee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foaorg.cdn.prismic.io/gfoaorg/0727aa5a-308f-4ef0-addf-140fd43acfb5_BUILDING-A-BETTER-AMERICA-V2.pdf" TargetMode="External"/><Relationship Id="rId2" Type="http://schemas.openxmlformats.org/officeDocument/2006/relationships/hyperlink" Target="https://www.congress.gov/bill/117th-congress/house-bill/368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voter.com/state-rankings/swing-states/" TargetMode="External"/><Relationship Id="rId2" Type="http://schemas.openxmlformats.org/officeDocument/2006/relationships/hyperlink" Target="https://fivethirtyeight.com/features/what-are-the-swing-states-of-the-future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5959"/>
            <a:ext cx="3052445" cy="5594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35" dirty="0">
                <a:latin typeface="Times New Roman"/>
                <a:cs typeface="Times New Roman"/>
              </a:rPr>
              <a:t>DATA608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Visual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</a:t>
            </a:r>
            <a:r>
              <a:rPr sz="1200" spc="-20" dirty="0">
                <a:latin typeface="Times New Roman"/>
                <a:cs typeface="Times New Roman"/>
              </a:rPr>
              <a:t> (001) </a:t>
            </a:r>
            <a:r>
              <a:rPr sz="1200" dirty="0">
                <a:latin typeface="Times New Roman"/>
                <a:cs typeface="Times New Roman"/>
              </a:rPr>
              <a:t>Daniel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Craig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latin typeface="Times New Roman"/>
                <a:cs typeface="Times New Roman"/>
              </a:rPr>
              <a:t>9/10/23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1721866"/>
            <a:ext cx="6114415" cy="252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algn="ctr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Executive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Topic: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Infrastructure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Investment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&amp;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Jobs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Act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(IIJA)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Allocation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i="1" spc="-10" dirty="0">
                <a:latin typeface="Arial"/>
                <a:cs typeface="Arial"/>
              </a:rPr>
              <a:t>Target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12700" marR="5080" indent="487680">
              <a:lnSpc>
                <a:spcPct val="110000"/>
              </a:lnSpc>
              <a:spcBef>
                <a:spcPts val="375"/>
              </a:spcBef>
              <a:buAutoNum type="arabicPeriod"/>
              <a:tabLst>
                <a:tab pos="500380" algn="l"/>
              </a:tabLst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Territories,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is </a:t>
            </a:r>
            <a:r>
              <a:rPr sz="1200" dirty="0">
                <a:latin typeface="Times New Roman"/>
                <a:cs typeface="Times New Roman"/>
              </a:rPr>
              <a:t>bias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apparent?</a:t>
            </a:r>
            <a:endParaRPr sz="1200">
              <a:latin typeface="Times New Roman"/>
              <a:cs typeface="Times New Roman"/>
            </a:endParaRPr>
          </a:p>
          <a:p>
            <a:pPr marL="462280" indent="-44958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62280" algn="l"/>
              </a:tabLst>
            </a:pP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favor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administration?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4881081"/>
            <a:ext cx="6358890" cy="23628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20" dirty="0">
                <a:latin typeface="Arial"/>
                <a:cs typeface="Arial"/>
              </a:rPr>
              <a:t>Table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410"/>
              </a:lnSpc>
              <a:spcBef>
                <a:spcPts val="535"/>
              </a:spcBef>
            </a:pP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Executive</a:t>
            </a:r>
            <a:r>
              <a:rPr sz="1200" spc="21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Summary</a:t>
            </a:r>
            <a:r>
              <a:rPr sz="1200" spc="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marL="552450" marR="5080" indent="-360045" algn="r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Topic:</a:t>
            </a:r>
            <a:r>
              <a:rPr sz="1200" spc="-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Infrastructure</a:t>
            </a:r>
            <a:r>
              <a:rPr sz="1200" spc="-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Investment</a:t>
            </a:r>
            <a:r>
              <a:rPr sz="1200" spc="-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&amp;</a:t>
            </a:r>
            <a:r>
              <a:rPr sz="1200" spc="-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Jobs</a:t>
            </a:r>
            <a:r>
              <a:rPr sz="1200" spc="-7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Act</a:t>
            </a:r>
            <a:r>
              <a:rPr sz="1200" spc="-1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(IIJA)</a:t>
            </a:r>
            <a:r>
              <a:rPr sz="1200" spc="-8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Allocation</a:t>
            </a:r>
            <a:r>
              <a:rPr sz="1200" spc="-1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2" action="ppaction://hlinksldjump"/>
              </a:rPr>
              <a:t>Target</a:t>
            </a:r>
            <a:r>
              <a:rPr sz="1200" spc="18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Questions:</a:t>
            </a:r>
            <a:r>
              <a:rPr sz="1200" spc="7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marL="552450" marR="508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Context:........................................................................................................................................2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Monetary/Infrastructure</a:t>
            </a:r>
            <a:r>
              <a:rPr sz="1200" spc="1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Summary:</a:t>
            </a:r>
            <a:r>
              <a:rPr sz="1200" spc="4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15"/>
              </a:lnSpc>
            </a:pPr>
            <a:r>
              <a:rPr sz="1200" spc="-20" dirty="0">
                <a:latin typeface="Times New Roman"/>
                <a:cs typeface="Times New Roman"/>
                <a:hlinkClick r:id="rId4" action="ppaction://hlinksldjump"/>
              </a:rPr>
              <a:t>Target</a:t>
            </a:r>
            <a:r>
              <a:rPr sz="1200" spc="18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 action="ppaction://hlinksldjump"/>
              </a:rPr>
              <a:t>Questions:</a:t>
            </a:r>
            <a:r>
              <a:rPr sz="1200" spc="7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spc="-20" dirty="0">
                <a:latin typeface="Times New Roman"/>
                <a:cs typeface="Times New Roman"/>
                <a:hlinkClick r:id="rId4" action="ppaction://hlinksldjump"/>
              </a:rPr>
              <a:t>Trend</a:t>
            </a:r>
            <a:r>
              <a:rPr sz="1200" spc="30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 action="ppaction://hlinksldjump"/>
              </a:rPr>
              <a:t>Analysis.........................................................................................................................3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  <a:hlinkClick r:id="rId5" action="ppaction://hlinksldjump"/>
              </a:rPr>
              <a:t>Geographical</a:t>
            </a:r>
            <a:r>
              <a:rPr sz="1200" spc="1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5" action="ppaction://hlinksldjump"/>
              </a:rPr>
              <a:t>Analysis</a:t>
            </a:r>
            <a:r>
              <a:rPr sz="1200" spc="8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............................................................................................................6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Energy</a:t>
            </a:r>
            <a:r>
              <a:rPr sz="1200" spc="13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&amp;</a:t>
            </a:r>
            <a:r>
              <a:rPr sz="1200" spc="14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 action="ppaction://hlinksldjump"/>
              </a:rPr>
              <a:t>Road........................................................................................................................8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  <a:hlinkClick r:id="rId7" action="ppaction://hlinksldjump"/>
              </a:rPr>
              <a:t>Conclusion...........................................................................................................................................10</a:t>
            </a:r>
            <a:endParaRPr sz="1200">
              <a:latin typeface="Times New Roman"/>
              <a:cs typeface="Times New Roman"/>
            </a:endParaRPr>
          </a:p>
          <a:p>
            <a:pPr marR="10795" algn="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References</a:t>
            </a:r>
            <a:r>
              <a:rPr sz="1200" spc="-3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&amp;</a:t>
            </a:r>
            <a:r>
              <a:rPr sz="1200" spc="-1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 action="ppaction://hlinksldjump"/>
              </a:rPr>
              <a:t>Code</a:t>
            </a:r>
            <a:r>
              <a:rPr sz="1200" spc="-7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Appendix:</a:t>
            </a:r>
            <a:r>
              <a:rPr sz="1200" spc="-1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..................................................................................................11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24130"/>
            <a:ext cx="6292850" cy="2426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b="1" i="1" spc="-10" dirty="0">
                <a:latin typeface="Arial"/>
                <a:cs typeface="Arial"/>
              </a:rPr>
              <a:t>Conclusion</a:t>
            </a:r>
            <a:endParaRPr sz="1300">
              <a:latin typeface="Arial"/>
              <a:cs typeface="Arial"/>
            </a:endParaRPr>
          </a:p>
          <a:p>
            <a:pPr marL="12700" marR="196850" indent="190500">
              <a:lnSpc>
                <a:spcPct val="110000"/>
              </a:lnSpc>
              <a:spcBef>
                <a:spcPts val="390"/>
              </a:spcBef>
              <a:buAutoNum type="arabicPeriod"/>
              <a:tabLst>
                <a:tab pos="203200" algn="l"/>
              </a:tabLst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Territories,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bias </a:t>
            </a:r>
            <a:r>
              <a:rPr sz="1200" spc="-10" dirty="0">
                <a:latin typeface="Times New Roman"/>
                <a:cs typeface="Times New Roman"/>
              </a:rPr>
              <a:t>apparent?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favor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administration?</a:t>
            </a:r>
            <a:endParaRPr sz="1200">
              <a:latin typeface="Times New Roman"/>
              <a:cs typeface="Times New Roman"/>
            </a:endParaRPr>
          </a:p>
          <a:p>
            <a:pPr marL="12700" marR="69215" indent="449580">
              <a:lnSpc>
                <a:spcPct val="110800"/>
              </a:lnSpc>
              <a:spcBef>
                <a:spcPts val="68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allegiance,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motivations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unlikely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alignment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presidential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</a:t>
            </a:r>
            <a:endParaRPr sz="1200">
              <a:latin typeface="Times New Roman"/>
              <a:cs typeface="Times New Roman"/>
            </a:endParaRPr>
          </a:p>
          <a:p>
            <a:pPr marL="12700" marR="2730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prudent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Governor,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Senate,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House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affiliations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they’re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IIJA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ratified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sectors.</a:t>
            </a:r>
            <a:endParaRPr sz="1200">
              <a:latin typeface="Times New Roman"/>
              <a:cs typeface="Times New Roman"/>
            </a:endParaRPr>
          </a:p>
          <a:p>
            <a:pPr marL="12700" marR="5080" indent="484505">
              <a:lnSpc>
                <a:spcPct val="110000"/>
              </a:lnSpc>
              <a:spcBef>
                <a:spcPts val="705"/>
              </a:spcBef>
            </a:pPr>
            <a:r>
              <a:rPr sz="1200" spc="-10" dirty="0">
                <a:latin typeface="Times New Roman"/>
                <a:cs typeface="Times New Roman"/>
              </a:rPr>
              <a:t>Viewing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far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population: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6002" y="3162765"/>
          <a:ext cx="6115685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R="133350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Alaska(R)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33985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Illinois(D)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Montana(R)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Pennsylvania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Lousiana(R)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8275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132080"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Wyoming(R)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33985" algn="ctr">
                        <a:lnSpc>
                          <a:spcPts val="133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Kentucky(R)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ts val="133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Puerto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Rico(NA)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33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Florida(S)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6627" y="4105783"/>
            <a:ext cx="6332220" cy="4927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individually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California,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200" spc="-10" dirty="0">
                <a:latin typeface="Times New Roman"/>
                <a:cs typeface="Times New Roman"/>
              </a:rPr>
              <a:t>Texas,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Florida,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York,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Illinois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31877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remember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breakdown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Broadband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largest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allocations.</a:t>
            </a:r>
            <a:endParaRPr sz="120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855"/>
              </a:spcBef>
            </a:pPr>
            <a:r>
              <a:rPr sz="1200" spc="-10" dirty="0">
                <a:latin typeface="Times New Roman"/>
                <a:cs typeface="Times New Roman"/>
              </a:rPr>
              <a:t>Viewing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California,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Texas,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Florida,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New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York,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Pennsylvania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nation’s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funding </a:t>
            </a:r>
            <a:r>
              <a:rPr sz="1200" dirty="0">
                <a:latin typeface="Times New Roman"/>
                <a:cs typeface="Times New Roman"/>
              </a:rPr>
              <a:t>allocation,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despite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revealed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dominated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Texas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strong</a:t>
            </a:r>
            <a:endParaRPr sz="1200">
              <a:latin typeface="Times New Roman"/>
              <a:cs typeface="Times New Roman"/>
            </a:endParaRPr>
          </a:p>
          <a:p>
            <a:pPr marL="12700" marR="68580" algn="just">
              <a:lnSpc>
                <a:spcPct val="1100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presence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mid-</a:t>
            </a:r>
            <a:r>
              <a:rPr sz="1200" dirty="0">
                <a:latin typeface="Times New Roman"/>
                <a:cs typeface="Times New Roman"/>
              </a:rPr>
              <a:t>western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funding.</a:t>
            </a:r>
            <a:r>
              <a:rPr sz="1200" spc="-25" dirty="0">
                <a:latin typeface="Times New Roman"/>
                <a:cs typeface="Times New Roman"/>
              </a:rPr>
              <a:t> One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directly,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unnecessary.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note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heavily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categories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infrastructure.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breakdown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intentions.</a:t>
            </a:r>
            <a:endParaRPr sz="1200">
              <a:latin typeface="Times New Roman"/>
              <a:cs typeface="Times New Roman"/>
            </a:endParaRPr>
          </a:p>
          <a:p>
            <a:pPr marL="12700" marR="1333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allegiance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population.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electricity.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remaining</a:t>
            </a:r>
            <a:endParaRPr sz="1200">
              <a:latin typeface="Times New Roman"/>
              <a:cs typeface="Times New Roman"/>
            </a:endParaRPr>
          </a:p>
          <a:p>
            <a:pPr marL="12700" marR="118110">
              <a:lnSpc>
                <a:spcPts val="16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unexplained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Alaska,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Montana,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Wyoming,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Kentucky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inexplicably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narrative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persuade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unexplained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anomaly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Florida’s</a:t>
            </a:r>
            <a:endParaRPr sz="1200">
              <a:latin typeface="Times New Roman"/>
              <a:cs typeface="Times New Roman"/>
            </a:endParaRPr>
          </a:p>
          <a:p>
            <a:pPr marL="12700" marR="15303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severe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counter-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any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motivations.</a:t>
            </a:r>
            <a:endParaRPr sz="1200">
              <a:latin typeface="Times New Roman"/>
              <a:cs typeface="Times New Roman"/>
            </a:endParaRPr>
          </a:p>
          <a:p>
            <a:pPr marL="12700" marR="42545" indent="449580">
              <a:lnSpc>
                <a:spcPct val="11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generation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anomalies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hopefully,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Congress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amendments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4"/>
            <a:ext cx="6355080" cy="561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dirty="0">
                <a:latin typeface="Arial"/>
                <a:cs typeface="Arial"/>
              </a:rPr>
              <a:t>References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dirty="0">
                <a:latin typeface="Arial"/>
                <a:cs typeface="Arial"/>
              </a:rPr>
              <a:t>&amp;</a:t>
            </a:r>
            <a:r>
              <a:rPr sz="1300" b="1" i="1" spc="-50" dirty="0">
                <a:latin typeface="Arial"/>
                <a:cs typeface="Arial"/>
              </a:rPr>
              <a:t> </a:t>
            </a:r>
            <a:r>
              <a:rPr sz="1300" b="1" i="1" dirty="0">
                <a:latin typeface="Arial"/>
                <a:cs typeface="Arial"/>
              </a:rPr>
              <a:t>Code</a:t>
            </a:r>
            <a:r>
              <a:rPr sz="1300" b="1" i="1" spc="-70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Appendix: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300">
              <a:latin typeface="Arial"/>
              <a:cs typeface="Arial"/>
            </a:endParaRPr>
          </a:p>
          <a:p>
            <a:pPr marL="12700" marR="244475">
              <a:lnSpc>
                <a:spcPct val="158300"/>
              </a:lnSpc>
            </a:pPr>
            <a:r>
              <a:rPr sz="1200" u="sng" spc="-3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DATA608/Major</a:t>
            </a:r>
            <a:r>
              <a:rPr sz="1200" u="sng" spc="-5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Assignments/Story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1/Story1.Rmd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at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main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·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d-ev-</a:t>
            </a:r>
            <a:r>
              <a:rPr sz="1200" u="sng" spc="-2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craig/DATA608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(github.com)</a:t>
            </a:r>
            <a:r>
              <a:rPr sz="12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NCSL.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(2022).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Resource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Infrastructure </a:t>
            </a:r>
            <a:r>
              <a:rPr sz="1200" i="1" dirty="0">
                <a:latin typeface="Times New Roman"/>
                <a:cs typeface="Times New Roman"/>
              </a:rPr>
              <a:t>Investment and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jobs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act: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Implementation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key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resources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Legislatures.</a:t>
            </a:r>
            <a:r>
              <a:rPr sz="1200" spc="-10" dirty="0">
                <a:latin typeface="Times New Roman"/>
                <a:cs typeface="Times New Roman"/>
              </a:rPr>
              <a:t> https://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www.ncsl.org/state-federal/infrastructure-investment-</a:t>
            </a:r>
            <a:r>
              <a:rPr sz="1200" spc="-10" dirty="0">
                <a:latin typeface="Times New Roman"/>
                <a:cs typeface="Times New Roman"/>
              </a:rPr>
              <a:t> and-jobs-act-implementation-and-key-resources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3825">
              <a:lnSpc>
                <a:spcPct val="117500"/>
              </a:lnSpc>
              <a:spcBef>
                <a:spcPts val="5"/>
              </a:spcBef>
            </a:pPr>
            <a:r>
              <a:rPr sz="1200" i="1" dirty="0">
                <a:latin typeface="Calibri"/>
                <a:cs typeface="Calibri"/>
              </a:rPr>
              <a:t>Fixing</a:t>
            </a:r>
            <a:r>
              <a:rPr sz="1200" i="1" spc="-3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America’s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Surface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Transportation</a:t>
            </a:r>
            <a:r>
              <a:rPr sz="1200" i="1" spc="-3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Act</a:t>
            </a:r>
            <a:r>
              <a:rPr sz="1200" i="1" spc="-3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(FAST</a:t>
            </a:r>
            <a:r>
              <a:rPr sz="1200" i="1" spc="-3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Act)</a:t>
            </a:r>
            <a:r>
              <a:rPr sz="1200" i="1" spc="-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-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FHWA</a:t>
            </a:r>
            <a:r>
              <a:rPr sz="1200" i="1" spc="-4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Operations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(2023).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Ops.fhwa.dot.gov. https://ops.fhwa.dot.gov/fastact/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12700" marR="207645">
              <a:lnSpc>
                <a:spcPct val="117100"/>
              </a:lnSpc>
              <a:spcBef>
                <a:spcPts val="5"/>
              </a:spcBef>
            </a:pPr>
            <a:r>
              <a:rPr sz="1200" i="1" dirty="0">
                <a:latin typeface="Calibri"/>
                <a:cs typeface="Calibri"/>
              </a:rPr>
              <a:t>EPW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Committee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Advances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Surface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Transportation</a:t>
            </a:r>
            <a:r>
              <a:rPr sz="1200" i="1" spc="-3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Bill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With</a:t>
            </a:r>
            <a:r>
              <a:rPr sz="1200" i="1" spc="-3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Unanimous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Support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(2021).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U.S.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Senate Committee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Environment </a:t>
            </a:r>
            <a:r>
              <a:rPr sz="1200" dirty="0">
                <a:latin typeface="Calibri"/>
                <a:cs typeface="Calibri"/>
              </a:rPr>
              <a:t>and Public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Works.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Retrieved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September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2023,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from 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https://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www.epw.senate.gov/public/index.cfm/2021/5/carper-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and-capito-applaud-committee-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passage-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of-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bipartisan-surface-transportation-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Calibri"/>
                <a:cs typeface="Calibri"/>
              </a:rPr>
              <a:t>The</a:t>
            </a:r>
            <a:r>
              <a:rPr sz="1200" i="1" spc="-10" dirty="0">
                <a:latin typeface="Calibri"/>
                <a:cs typeface="Calibri"/>
              </a:rPr>
              <a:t> Infrastructure Investment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and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Jobs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Act:</a:t>
            </a:r>
            <a:r>
              <a:rPr sz="1200" i="1" spc="-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An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Explainer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for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States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(2021).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https://documents.ncsl.org/wwwncsl/State-Federal/NCSL_Infrastructure_Briefing_Nov22-Final.pdf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Calibri"/>
              <a:cs typeface="Calibri"/>
            </a:endParaRPr>
          </a:p>
          <a:p>
            <a:pPr marL="12700" marR="1758950">
              <a:lnSpc>
                <a:spcPct val="117500"/>
              </a:lnSpc>
            </a:pPr>
            <a:r>
              <a:rPr sz="1200" i="1" dirty="0">
                <a:latin typeface="Calibri"/>
                <a:cs typeface="Calibri"/>
              </a:rPr>
              <a:t>Highway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Statistics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2020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-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Policy</a:t>
            </a:r>
            <a:r>
              <a:rPr sz="1200" i="1" spc="-3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|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Federal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Highway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Administration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(2020). https://</a:t>
            </a:r>
            <a:r>
              <a:rPr sz="1200" spc="-10" dirty="0">
                <a:latin typeface="Calibri"/>
                <a:cs typeface="Calibri"/>
                <a:hlinkClick r:id="rId5"/>
              </a:rPr>
              <a:t>www.fhwa.dot.gov/policyinformation/statistics/2020/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Electricity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data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browser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(2021).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https://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www.eia.gov/electricity/data/browser/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27" y="624130"/>
            <a:ext cx="6418580" cy="48063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70"/>
              </a:spcBef>
            </a:pPr>
            <a:r>
              <a:rPr sz="1300" b="1" i="1" spc="-10" dirty="0">
                <a:latin typeface="Arial"/>
                <a:cs typeface="Arial"/>
              </a:rPr>
              <a:t>Context:</a:t>
            </a:r>
            <a:endParaRPr sz="1300">
              <a:latin typeface="Arial"/>
              <a:cs typeface="Arial"/>
            </a:endParaRPr>
          </a:p>
          <a:p>
            <a:pPr marL="513080">
              <a:lnSpc>
                <a:spcPct val="100000"/>
              </a:lnSpc>
              <a:spcBef>
                <a:spcPts val="5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Jobs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(IIJA)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President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November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</a:t>
            </a:r>
            <a:r>
              <a:rPr sz="1200" baseline="27777" dirty="0">
                <a:latin typeface="Times New Roman"/>
                <a:cs typeface="Times New Roman"/>
              </a:rPr>
              <a:t>th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2021.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encompasses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10" dirty="0">
                <a:latin typeface="Times New Roman"/>
                <a:cs typeface="Times New Roman"/>
              </a:rPr>
              <a:t> infrastructure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-10" dirty="0">
                <a:latin typeface="Times New Roman"/>
                <a:cs typeface="Times New Roman"/>
              </a:rPr>
              <a:t> programs,</a:t>
            </a:r>
            <a:endParaRPr sz="1200">
              <a:latin typeface="Times New Roman"/>
              <a:cs typeface="Times New Roman"/>
            </a:endParaRPr>
          </a:p>
          <a:p>
            <a:pPr marL="63500" marR="55880">
              <a:lnSpc>
                <a:spcPct val="11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consolidates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IIJA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20" dirty="0">
                <a:latin typeface="Times New Roman"/>
                <a:cs typeface="Times New Roman"/>
              </a:rPr>
              <a:t> laws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(NCSL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25" dirty="0">
                <a:latin typeface="Times New Roman"/>
                <a:cs typeface="Times New Roman"/>
              </a:rPr>
              <a:t> was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reportedly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savings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resolve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“donor”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63500" marR="151765">
              <a:lnSpc>
                <a:spcPts val="16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Highway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H.R.3684: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Infrastructure</a:t>
            </a:r>
            <a:r>
              <a:rPr sz="1200" u="sng" spc="-2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Investment</a:t>
            </a:r>
            <a:r>
              <a:rPr sz="12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and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Jobs</a:t>
            </a:r>
            <a:r>
              <a:rPr sz="1200" u="sng" spc="-7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Act</a:t>
            </a:r>
            <a:r>
              <a:rPr sz="1200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|</a:t>
            </a:r>
            <a:r>
              <a:rPr sz="1200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Congress.gov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acts/laws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consolidated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IIJA:</a:t>
            </a:r>
            <a:endParaRPr sz="1200">
              <a:latin typeface="Times New Roman"/>
              <a:cs typeface="Times New Roman"/>
            </a:endParaRPr>
          </a:p>
          <a:p>
            <a:pPr marL="520700" marR="168910" indent="-228600">
              <a:lnSpc>
                <a:spcPct val="109400"/>
              </a:lnSpc>
              <a:spcBef>
                <a:spcPts val="815"/>
              </a:spcBef>
              <a:buFont typeface="Symbol"/>
              <a:buChar char=""/>
              <a:tabLst>
                <a:tab pos="520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Fixing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America’s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Surface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(FAST)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Transportation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highway,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safety,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 </a:t>
            </a:r>
            <a:r>
              <a:rPr sz="1200" dirty="0">
                <a:latin typeface="Times New Roman"/>
                <a:cs typeface="Times New Roman"/>
              </a:rPr>
              <a:t>rail,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(FHWA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2023)</a:t>
            </a:r>
            <a:endParaRPr sz="1200">
              <a:latin typeface="Times New Roman"/>
              <a:cs typeface="Times New Roman"/>
            </a:endParaRPr>
          </a:p>
          <a:p>
            <a:pPr marL="520700" marR="317500" indent="-228600">
              <a:lnSpc>
                <a:spcPct val="109200"/>
              </a:lnSpc>
              <a:spcBef>
                <a:spcPts val="815"/>
              </a:spcBef>
              <a:buFont typeface="Symbol"/>
              <a:buChar char="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Surface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 Re-Authorization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(STRA)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building </a:t>
            </a:r>
            <a:r>
              <a:rPr sz="1200" dirty="0">
                <a:latin typeface="Times New Roman"/>
                <a:cs typeface="Times New Roman"/>
              </a:rPr>
              <a:t>roads,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highways,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(EPW2021)</a:t>
            </a:r>
            <a:endParaRPr sz="1200">
              <a:latin typeface="Times New Roman"/>
              <a:cs typeface="Times New Roman"/>
            </a:endParaRPr>
          </a:p>
          <a:p>
            <a:pPr marL="520700" marR="92710" indent="-228600">
              <a:lnSpc>
                <a:spcPct val="109200"/>
              </a:lnSpc>
              <a:spcBef>
                <a:spcPts val="815"/>
              </a:spcBef>
              <a:buFont typeface="Symbol"/>
              <a:buChar char="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INVEST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America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IIJA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broadband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-10" dirty="0">
                <a:latin typeface="Times New Roman"/>
                <a:cs typeface="Times New Roman"/>
              </a:rPr>
              <a:t> clean water,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renewal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(NCSL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2022)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60"/>
              </a:spcBef>
            </a:pPr>
            <a:r>
              <a:rPr sz="1300" b="1" i="1" spc="-10" dirty="0">
                <a:latin typeface="Arial"/>
                <a:cs typeface="Arial"/>
              </a:rPr>
              <a:t>Monetary/Infrastructure</a:t>
            </a:r>
            <a:r>
              <a:rPr sz="1300" b="1" i="1" spc="5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Summary:</a:t>
            </a:r>
            <a:endParaRPr sz="13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20"/>
              </a:spcBef>
            </a:pPr>
            <a:r>
              <a:rPr sz="1200" spc="-10" dirty="0">
                <a:latin typeface="Times New Roman"/>
                <a:cs typeface="Times New Roman"/>
              </a:rPr>
              <a:t>Total: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$1.2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Trillion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years</a:t>
            </a:r>
            <a:endParaRPr sz="1200">
              <a:latin typeface="Times New Roman"/>
              <a:cs typeface="Times New Roman"/>
            </a:endParaRPr>
          </a:p>
          <a:p>
            <a:pPr marL="63500" marR="485775">
              <a:lnSpc>
                <a:spcPct val="110100"/>
              </a:lnSpc>
              <a:spcBef>
                <a:spcPts val="705"/>
              </a:spcBef>
            </a:pPr>
            <a:r>
              <a:rPr sz="1200" dirty="0">
                <a:latin typeface="Times New Roman"/>
                <a:cs typeface="Times New Roman"/>
              </a:rPr>
              <a:t>Summarized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Breakdown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below.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breakdown,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IIJA</a:t>
            </a:r>
            <a:r>
              <a:rPr sz="12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Guidebook</a:t>
            </a:r>
            <a:r>
              <a:rPr sz="1200" u="sng" spc="-3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from</a:t>
            </a:r>
            <a:r>
              <a:rPr sz="1200" u="sng" spc="-5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Whitehouse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280" y="5536057"/>
          <a:ext cx="6409690" cy="294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Transit: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$91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Rail: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$66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Bridges,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Roads: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$60.5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Broadband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Affordability: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$57.7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Water/Sewage: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$48.7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Energy(Grid,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Carbon,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Hydrogen,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Nuclear):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$35.5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Env.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Remediation/Contaminants/Geo.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Programs: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$32.7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Formula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Programs: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$26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Airports: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$25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Inland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Waterways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Ports: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$14.5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Disaster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Mitigation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Cybersecurity: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$1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09413" y="8466582"/>
            <a:ext cx="157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2021)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24130"/>
            <a:ext cx="6296025" cy="32937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b="1" i="1" spc="-10" dirty="0">
                <a:latin typeface="Arial"/>
                <a:cs typeface="Arial"/>
              </a:rPr>
              <a:t>Target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12700" marR="200025" indent="190500">
              <a:lnSpc>
                <a:spcPct val="110000"/>
              </a:lnSpc>
              <a:spcBef>
                <a:spcPts val="390"/>
              </a:spcBef>
              <a:buAutoNum type="arabicPeriod"/>
              <a:tabLst>
                <a:tab pos="203200" algn="l"/>
              </a:tabLst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Territories,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bias </a:t>
            </a:r>
            <a:r>
              <a:rPr sz="1200" spc="-10" dirty="0">
                <a:latin typeface="Times New Roman"/>
                <a:cs typeface="Times New Roman"/>
              </a:rPr>
              <a:t>apparent?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favor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Trend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10800"/>
              </a:lnSpc>
              <a:spcBef>
                <a:spcPts val="75"/>
              </a:spcBef>
            </a:pPr>
            <a:r>
              <a:rPr sz="1200" spc="-2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answering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be </a:t>
            </a:r>
            <a:r>
              <a:rPr sz="1200" spc="-10" dirty="0">
                <a:latin typeface="Times New Roman"/>
                <a:cs typeface="Times New Roman"/>
              </a:rPr>
              <a:t>evaluated.</a:t>
            </a:r>
            <a:endParaRPr sz="1200">
              <a:latin typeface="Times New Roman"/>
              <a:cs typeface="Times New Roman"/>
            </a:endParaRPr>
          </a:p>
          <a:p>
            <a:pPr marL="12700" marR="267970" algn="just">
              <a:lnSpc>
                <a:spcPct val="110500"/>
              </a:lnSpc>
              <a:spcBef>
                <a:spcPts val="6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depicts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affiliation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presidential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(SOURCE: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What</a:t>
            </a:r>
            <a:r>
              <a:rPr sz="1200" u="sng" spc="-5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Are</a:t>
            </a:r>
            <a:r>
              <a:rPr sz="1200" u="sng" spc="-4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The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Swing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States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Of</a:t>
            </a:r>
            <a:r>
              <a:rPr sz="1200" u="sng" spc="-4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2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The</a:t>
            </a:r>
            <a:r>
              <a:rPr sz="12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Future?</a:t>
            </a:r>
            <a:r>
              <a:rPr sz="1200" u="sng" spc="-3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|</a:t>
            </a:r>
            <a:r>
              <a:rPr sz="1200" u="sng" spc="-3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FiveThirtyEight</a:t>
            </a:r>
            <a:r>
              <a:rPr sz="12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denoted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latin typeface="Times New Roman"/>
                <a:cs typeface="Times New Roman"/>
              </a:rPr>
              <a:t>conventionally</a:t>
            </a:r>
            <a:r>
              <a:rPr sz="1200" dirty="0">
                <a:latin typeface="Times New Roman"/>
                <a:cs typeface="Times New Roman"/>
              </a:rPr>
              <a:t> primary </a:t>
            </a:r>
            <a:r>
              <a:rPr sz="1200" spc="-10" dirty="0">
                <a:latin typeface="Times New Roman"/>
                <a:cs typeface="Times New Roman"/>
              </a:rPr>
              <a:t>affiliation</a:t>
            </a:r>
            <a:r>
              <a:rPr sz="1200" dirty="0">
                <a:latin typeface="Times New Roman"/>
                <a:cs typeface="Times New Roman"/>
              </a:rPr>
              <a:t> (SOURCE: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Swing States</a:t>
            </a:r>
            <a:r>
              <a:rPr sz="1200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2023</a:t>
            </a:r>
            <a:r>
              <a:rPr sz="1200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–</a:t>
            </a:r>
            <a:r>
              <a:rPr sz="1200" u="sng" spc="-2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3"/>
              </a:rPr>
              <a:t> Wisevoter</a:t>
            </a:r>
            <a:r>
              <a:rPr sz="1200" spc="-20" dirty="0">
                <a:latin typeface="Times New Roman"/>
                <a:cs typeface="Times New Roman"/>
              </a:rPr>
              <a:t>).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best fit 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64769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drawn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pending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senator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allegiance.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8184641"/>
            <a:ext cx="623506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It’s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relationship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Florida, </a:t>
            </a:r>
            <a:r>
              <a:rPr sz="1200" dirty="0">
                <a:latin typeface="Times New Roman"/>
                <a:cs typeface="Times New Roman"/>
              </a:rPr>
              <a:t>Illinois,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Pennsylvania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populous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127" y="4082686"/>
            <a:ext cx="6207483" cy="3822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870577"/>
            <a:ext cx="634746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Notably </a:t>
            </a:r>
            <a:r>
              <a:rPr sz="1200" dirty="0">
                <a:latin typeface="Times New Roman"/>
                <a:cs typeface="Times New Roman"/>
              </a:rPr>
              <a:t>though,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Biden</a:t>
            </a:r>
            <a:r>
              <a:rPr sz="1200" spc="-25" dirty="0">
                <a:latin typeface="Times New Roman"/>
                <a:cs typeface="Times New Roman"/>
              </a:rPr>
              <a:t> was </a:t>
            </a:r>
            <a:r>
              <a:rPr sz="1200" dirty="0">
                <a:latin typeface="Times New Roman"/>
                <a:cs typeface="Times New Roman"/>
              </a:rPr>
              <a:t>attempting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votes.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Arkansas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Montana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residuals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200" y="1062889"/>
            <a:ext cx="6250942" cy="3849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541647"/>
            <a:ext cx="6322060" cy="132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70" algn="just">
              <a:lnSpc>
                <a:spcPct val="1104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Alaska,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Illinois,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Montana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over-</a:t>
            </a:r>
            <a:r>
              <a:rPr sz="1200" dirty="0">
                <a:latin typeface="Times New Roman"/>
                <a:cs typeface="Times New Roman"/>
              </a:rPr>
              <a:t>funded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Florida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under-</a:t>
            </a:r>
            <a:r>
              <a:rPr sz="1200" dirty="0">
                <a:latin typeface="Times New Roman"/>
                <a:cs typeface="Times New Roman"/>
              </a:rPr>
              <a:t>funded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judgment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around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notable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Pennsylvania,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Louisiana,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Wyoming, Kentucky,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Puerto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Rico,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Florida.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counter-</a:t>
            </a:r>
            <a:r>
              <a:rPr sz="1200" dirty="0">
                <a:latin typeface="Times New Roman"/>
                <a:cs typeface="Times New Roman"/>
              </a:rPr>
              <a:t>intuitive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afoot.</a:t>
            </a:r>
            <a:r>
              <a:rPr sz="1200" spc="-25" dirty="0">
                <a:latin typeface="Times New Roman"/>
                <a:cs typeface="Times New Roman"/>
              </a:rPr>
              <a:t> If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Republican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aid.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622" y="774975"/>
            <a:ext cx="5921151" cy="3505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3"/>
            <a:ext cx="1662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Geographical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8177021"/>
            <a:ext cx="634492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55625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identical,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mid-</a:t>
            </a:r>
            <a:r>
              <a:rPr sz="1200" dirty="0">
                <a:latin typeface="Times New Roman"/>
                <a:cs typeface="Times New Roman"/>
              </a:rPr>
              <a:t>western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states..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5" dirty="0">
                <a:latin typeface="Times New Roman"/>
                <a:cs typeface="Times New Roman"/>
              </a:rPr>
              <a:t> our </a:t>
            </a:r>
            <a:r>
              <a:rPr sz="1200" dirty="0">
                <a:latin typeface="Times New Roman"/>
                <a:cs typeface="Times New Roman"/>
              </a:rPr>
              <a:t>previously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(PA,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abnormal.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0" y="969740"/>
            <a:ext cx="5905243" cy="36582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865" y="5032368"/>
            <a:ext cx="5404631" cy="354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75893"/>
            <a:ext cx="619950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highlighted.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AK,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20" dirty="0">
                <a:latin typeface="Times New Roman"/>
                <a:cs typeface="Times New Roman"/>
              </a:rPr>
              <a:t> out.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5518784"/>
            <a:ext cx="598932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weather;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25" dirty="0">
                <a:latin typeface="Times New Roman"/>
                <a:cs typeface="Times New Roman"/>
              </a:rPr>
              <a:t>Tornado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Illinois,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over-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funds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Coastal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Coastal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apparent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trend</a:t>
            </a:r>
            <a:endParaRPr sz="1200">
              <a:latin typeface="Times New Roman"/>
              <a:cs typeface="Times New Roman"/>
            </a:endParaRPr>
          </a:p>
          <a:p>
            <a:pPr marL="469900" marR="15240" indent="-228600">
              <a:lnSpc>
                <a:spcPct val="109200"/>
              </a:lnSpc>
              <a:spcBef>
                <a:spcPts val="8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Region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</a:t>
            </a:r>
            <a:r>
              <a:rPr sz="1200" spc="-25" dirty="0">
                <a:latin typeface="Times New Roman"/>
                <a:cs typeface="Times New Roman"/>
              </a:rPr>
              <a:t> in </a:t>
            </a:r>
            <a:r>
              <a:rPr sz="1200" spc="-10" dirty="0">
                <a:latin typeface="Times New Roman"/>
                <a:cs typeface="Times New Roman"/>
              </a:rPr>
              <a:t>residuals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" y="1258435"/>
            <a:ext cx="5722620" cy="3908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3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Energy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5538596"/>
            <a:ext cx="633095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TX,</a:t>
            </a:r>
            <a:r>
              <a:rPr sz="1200" spc="-25" dirty="0">
                <a:latin typeface="Times New Roman"/>
                <a:cs typeface="Times New Roman"/>
              </a:rPr>
              <a:t> PA, </a:t>
            </a:r>
            <a:r>
              <a:rPr sz="1200" dirty="0">
                <a:latin typeface="Times New Roman"/>
                <a:cs typeface="Times New Roman"/>
              </a:rPr>
              <a:t>FL,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Pennsylvania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Illinois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surprising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Florida, </a:t>
            </a:r>
            <a:r>
              <a:rPr sz="1200" dirty="0">
                <a:latin typeface="Times New Roman"/>
                <a:cs typeface="Times New Roman"/>
              </a:rPr>
              <a:t>despite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disaster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damage,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disparately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27" y="1292783"/>
            <a:ext cx="6097131" cy="3890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4952873"/>
            <a:ext cx="6179820" cy="63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05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Texas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mid-</a:t>
            </a:r>
            <a:r>
              <a:rPr sz="1200" dirty="0">
                <a:latin typeface="Times New Roman"/>
                <a:cs typeface="Times New Roman"/>
              </a:rPr>
              <a:t>west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brighter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regions.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darkness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western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road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101" y="758321"/>
            <a:ext cx="6099086" cy="3857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1838</Words>
  <Application>Microsoft Office PowerPoint</Application>
  <PresentationFormat>Custom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Craig</dc:creator>
  <cp:lastModifiedBy>Daniel Craig</cp:lastModifiedBy>
  <cp:revision>1</cp:revision>
  <dcterms:created xsi:type="dcterms:W3CDTF">2024-06-03T23:24:55Z</dcterms:created>
  <dcterms:modified xsi:type="dcterms:W3CDTF">2024-06-03T23:25:52Z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2024-06-03T00:00:00Z</vt:filetime>
  </property>
  <property fmtid="{D5CDD505-2E9C-101B-9397-08002B2CF9AE}" pid="5" name="Producer">
    <vt:lpwstr>Microsoft® Word for Microsoft 365</vt:lpwstr>
  </property>
</Properties>
</file>