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231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c/consumerpriceindex.asp#toc-" TargetMode="External"/><Relationship Id="rId2" Type="http://schemas.openxmlformats.org/officeDocument/2006/relationships/hyperlink" Target="https://github.com/d-ev-craig/DATA608/tree/main/Major%20Assignments/Story%202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macrotrends.net/2015/fed-funds-rate-historical-ch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5959"/>
            <a:ext cx="3052445" cy="55943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sz="1200" spc="-35" dirty="0">
                <a:latin typeface="Times New Roman"/>
                <a:cs typeface="Times New Roman"/>
              </a:rPr>
              <a:t>DATA608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Visual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Analytics</a:t>
            </a:r>
            <a:r>
              <a:rPr sz="1200" spc="-20" dirty="0">
                <a:latin typeface="Times New Roman"/>
                <a:cs typeface="Times New Roman"/>
              </a:rPr>
              <a:t> (001) </a:t>
            </a:r>
            <a:r>
              <a:rPr sz="1200" dirty="0">
                <a:latin typeface="Times New Roman"/>
                <a:cs typeface="Times New Roman"/>
              </a:rPr>
              <a:t>Daniel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Craig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45"/>
              </a:lnSpc>
            </a:pPr>
            <a:r>
              <a:rPr sz="1200" spc="-10" dirty="0">
                <a:latin typeface="Times New Roman"/>
                <a:cs typeface="Times New Roman"/>
              </a:rPr>
              <a:t>9/23/23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1721866"/>
            <a:ext cx="605409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895" algn="ctr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Executive</a:t>
            </a:r>
            <a:r>
              <a:rPr sz="1800" b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Summary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Topic: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Federal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Reserve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&amp;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Maintaining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Economic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Stability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00" b="1" i="1" spc="-10" dirty="0">
                <a:latin typeface="Arial"/>
                <a:cs typeface="Arial"/>
              </a:rPr>
              <a:t>Target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Questions: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10000"/>
              </a:lnSpc>
              <a:spcBef>
                <a:spcPts val="375"/>
              </a:spcBef>
              <a:tabLst>
                <a:tab pos="500380" algn="l"/>
              </a:tabLst>
            </a:pPr>
            <a:r>
              <a:rPr sz="1200" spc="-25" dirty="0">
                <a:latin typeface="Times New Roman"/>
                <a:cs typeface="Times New Roman"/>
              </a:rPr>
              <a:t>1.</a:t>
            </a:r>
            <a:r>
              <a:rPr sz="1200" dirty="0">
                <a:latin typeface="Times New Roman"/>
                <a:cs typeface="Times New Roman"/>
              </a:rPr>
              <a:t>	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fulfill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mandate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Congress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control </a:t>
            </a:r>
            <a:r>
              <a:rPr sz="1200" dirty="0">
                <a:latin typeface="Times New Roman"/>
                <a:cs typeface="Times New Roman"/>
              </a:rPr>
              <a:t>inflation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maintain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4590335"/>
            <a:ext cx="6358890" cy="21869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spc="-20" dirty="0">
                <a:latin typeface="Arial"/>
                <a:cs typeface="Arial"/>
              </a:rPr>
              <a:t>Table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Contents</a:t>
            </a:r>
            <a:endParaRPr sz="1600">
              <a:latin typeface="Arial"/>
              <a:cs typeface="Arial"/>
            </a:endParaRPr>
          </a:p>
          <a:p>
            <a:pPr marR="5080" algn="r">
              <a:lnSpc>
                <a:spcPts val="1410"/>
              </a:lnSpc>
              <a:spcBef>
                <a:spcPts val="530"/>
              </a:spcBef>
            </a:pPr>
            <a:r>
              <a:rPr sz="1200" dirty="0">
                <a:latin typeface="Times New Roman"/>
                <a:cs typeface="Times New Roman"/>
              </a:rPr>
              <a:t>Executive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Summary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marL="552450" marR="5080" indent="-360045" algn="r">
              <a:lnSpc>
                <a:spcPts val="1380"/>
              </a:lnSpc>
              <a:spcBef>
                <a:spcPts val="65"/>
              </a:spcBef>
            </a:pP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Topic:</a:t>
            </a:r>
            <a:r>
              <a:rPr sz="1200" spc="-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Federal</a:t>
            </a:r>
            <a:r>
              <a:rPr sz="1200" spc="-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Reserve</a:t>
            </a:r>
            <a:r>
              <a:rPr sz="1200" spc="-4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&amp;</a:t>
            </a:r>
            <a:r>
              <a:rPr sz="1200" spc="-45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Maintaining</a:t>
            </a:r>
            <a:r>
              <a:rPr sz="1200" spc="-4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Economic</a:t>
            </a:r>
            <a:r>
              <a:rPr sz="1200" spc="-5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2" action="ppaction://hlinksldjump"/>
              </a:rPr>
              <a:t>Stability</a:t>
            </a:r>
            <a:r>
              <a:rPr sz="1200" spc="-6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.................................................................1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  <a:hlinkClick r:id="rId2" action="ppaction://hlinksldjump"/>
              </a:rPr>
              <a:t>Target</a:t>
            </a:r>
            <a:r>
              <a:rPr sz="1200" spc="18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Questions:</a:t>
            </a:r>
            <a:r>
              <a:rPr sz="1200" spc="70" dirty="0">
                <a:latin typeface="Times New Roman"/>
                <a:cs typeface="Times New Roman"/>
                <a:hlinkClick r:id="rId2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2" action="ppaction://hlinksldjump"/>
              </a:rPr>
              <a:t>.........................................................................................................................1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15"/>
              </a:lnSpc>
            </a:pP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Context.........................................................................................................................................2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Unemployment</a:t>
            </a:r>
            <a:r>
              <a:rPr sz="1200" spc="17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Rate:</a:t>
            </a:r>
            <a:r>
              <a:rPr sz="1200" spc="1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Federal</a:t>
            </a:r>
            <a:r>
              <a:rPr sz="1200" spc="6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3" action="ppaction://hlinksldjump"/>
              </a:rPr>
              <a:t>Funds</a:t>
            </a:r>
            <a:r>
              <a:rPr sz="1200" spc="60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Rate:</a:t>
            </a:r>
            <a:r>
              <a:rPr sz="1200" spc="-15" dirty="0">
                <a:latin typeface="Times New Roman"/>
                <a:cs typeface="Times New Roman"/>
                <a:hlinkClick r:id="rId3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3" action="ppaction://hlinksldjump"/>
              </a:rPr>
              <a:t>....................................................................................................................2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Consumer</a:t>
            </a:r>
            <a:r>
              <a:rPr sz="1200" spc="10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Price</a:t>
            </a:r>
            <a:r>
              <a:rPr sz="1200" spc="100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 action="ppaction://hlinksldjump"/>
              </a:rPr>
              <a:t>Index:................................................................................................................3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dirty="0">
                <a:latin typeface="Times New Roman"/>
                <a:cs typeface="Times New Roman"/>
                <a:hlinkClick r:id="rId4" action="ppaction://hlinksldjump"/>
              </a:rPr>
              <a:t>Overlay:</a:t>
            </a:r>
            <a:r>
              <a:rPr sz="1200" spc="335" dirty="0">
                <a:latin typeface="Times New Roman"/>
                <a:cs typeface="Times New Roman"/>
                <a:hlinkClick r:id="rId4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4" action="ppaction://hlinksldjump"/>
              </a:rPr>
              <a:t>......................................................................................................................................3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380"/>
              </a:lnSpc>
            </a:pPr>
            <a:r>
              <a:rPr sz="1200" spc="-10" dirty="0">
                <a:latin typeface="Times New Roman"/>
                <a:cs typeface="Times New Roman"/>
                <a:hlinkClick r:id="rId5" action="ppaction://hlinksldjump"/>
              </a:rPr>
              <a:t>Conclusion\Analysis</a:t>
            </a:r>
            <a:r>
              <a:rPr sz="1200" spc="275" dirty="0">
                <a:latin typeface="Times New Roman"/>
                <a:cs typeface="Times New Roman"/>
                <a:hlinkClick r:id="rId5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5" action="ppaction://hlinksldjump"/>
              </a:rPr>
              <a:t>...............................................................................................................4</a:t>
            </a:r>
            <a:endParaRPr sz="1200">
              <a:latin typeface="Times New Roman"/>
              <a:cs typeface="Times New Roman"/>
            </a:endParaRPr>
          </a:p>
          <a:p>
            <a:pPr marR="5080" algn="r">
              <a:lnSpc>
                <a:spcPts val="1410"/>
              </a:lnSpc>
            </a:pP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References</a:t>
            </a:r>
            <a:r>
              <a:rPr sz="1200" spc="-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&amp;</a:t>
            </a:r>
            <a:r>
              <a:rPr sz="1200" spc="5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spc="-10" dirty="0">
                <a:latin typeface="Times New Roman"/>
                <a:cs typeface="Times New Roman"/>
                <a:hlinkClick r:id="rId6" action="ppaction://hlinksldjump"/>
              </a:rPr>
              <a:t>Code</a:t>
            </a:r>
            <a:r>
              <a:rPr sz="1200" spc="-70" dirty="0">
                <a:latin typeface="Times New Roman"/>
                <a:cs typeface="Times New Roman"/>
                <a:hlinkClick r:id="rId6" action="ppaction://hlinksldjump"/>
              </a:rPr>
              <a:t> </a:t>
            </a:r>
            <a:r>
              <a:rPr sz="1200" dirty="0">
                <a:latin typeface="Times New Roman"/>
                <a:cs typeface="Times New Roman"/>
                <a:hlinkClick r:id="rId6" action="ppaction://hlinksldjump"/>
              </a:rPr>
              <a:t>Appendix: </a:t>
            </a:r>
            <a:r>
              <a:rPr sz="1200" spc="-10" dirty="0">
                <a:latin typeface="Times New Roman"/>
                <a:cs typeface="Times New Roman"/>
                <a:hlinkClick r:id="rId6" action="ppaction://hlinksldjump"/>
              </a:rPr>
              <a:t>....................................................................................................5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4"/>
            <a:ext cx="6173470" cy="400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Arial"/>
                <a:cs typeface="Arial"/>
              </a:rPr>
              <a:t>Context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300">
              <a:latin typeface="Arial"/>
              <a:cs typeface="Arial"/>
            </a:endParaRPr>
          </a:p>
          <a:p>
            <a:pPr marL="12700" marR="38735" indent="44958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volatility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looming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recession</a:t>
            </a:r>
            <a:r>
              <a:rPr sz="1200" spc="-20" dirty="0">
                <a:latin typeface="Times New Roman"/>
                <a:cs typeface="Times New Roman"/>
              </a:rPr>
              <a:t> have </a:t>
            </a:r>
            <a:r>
              <a:rPr sz="1200" dirty="0">
                <a:latin typeface="Times New Roman"/>
                <a:cs typeface="Times New Roman"/>
              </a:rPr>
              <a:t>brought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scrutiny.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record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12700" marR="97790">
              <a:lnSpc>
                <a:spcPct val="110000"/>
              </a:lnSpc>
            </a:pPr>
            <a:r>
              <a:rPr sz="1200" spc="-10" dirty="0">
                <a:latin typeface="Times New Roman"/>
                <a:cs typeface="Times New Roman"/>
              </a:rPr>
              <a:t>unprecedented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hikes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indefinite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Fed’s actions </a:t>
            </a:r>
            <a:r>
              <a:rPr sz="1200" dirty="0">
                <a:latin typeface="Times New Roman"/>
                <a:cs typeface="Times New Roman"/>
              </a:rPr>
              <a:t>truly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unemployment?</a:t>
            </a:r>
            <a:endParaRPr sz="1200">
              <a:latin typeface="Times New Roman"/>
              <a:cs typeface="Times New Roman"/>
            </a:endParaRPr>
          </a:p>
          <a:p>
            <a:pPr marL="12700" marR="5080" indent="449580">
              <a:lnSpc>
                <a:spcPct val="110000"/>
              </a:lnSpc>
              <a:spcBef>
                <a:spcPts val="710"/>
              </a:spcBef>
            </a:pPr>
            <a:r>
              <a:rPr sz="1200" dirty="0">
                <a:latin typeface="Times New Roman"/>
                <a:cs typeface="Times New Roman"/>
              </a:rPr>
              <a:t>Current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25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below.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St.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Louis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Fed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spc="-40" dirty="0">
                <a:latin typeface="Times New Roman"/>
                <a:cs typeface="Times New Roman"/>
              </a:rPr>
              <a:t>Web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Services:</a:t>
            </a:r>
            <a:r>
              <a:rPr sz="1200" i="1" spc="-15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FRED®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spc="-20" dirty="0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228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Unemployment</a:t>
            </a:r>
            <a:r>
              <a:rPr sz="1300" b="1" i="1" u="sng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Rate:</a:t>
            </a:r>
            <a:endParaRPr sz="1300">
              <a:latin typeface="Arial"/>
              <a:cs typeface="Arial"/>
            </a:endParaRPr>
          </a:p>
          <a:p>
            <a:pPr marL="12700" marR="4027170" indent="180975">
              <a:lnSpc>
                <a:spcPct val="110000"/>
              </a:lnSpc>
              <a:spcBef>
                <a:spcPts val="390"/>
              </a:spcBef>
              <a:buAutoNum type="arabicPeriod"/>
              <a:tabLst>
                <a:tab pos="193675" algn="l"/>
              </a:tabLst>
            </a:pPr>
            <a:r>
              <a:rPr sz="1200" dirty="0">
                <a:latin typeface="Times New Roman"/>
                <a:cs typeface="Times New Roman"/>
              </a:rPr>
              <a:t>Aside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0" dirty="0">
                <a:latin typeface="Times New Roman"/>
                <a:cs typeface="Times New Roman"/>
              </a:rPr>
              <a:t> Financial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COVID,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hovered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3&amp;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850"/>
              </a:spcBef>
              <a:buAutoNum type="arabicPeriod" startAt="2"/>
              <a:tabLst>
                <a:tab pos="165100" algn="l"/>
              </a:tabLst>
            </a:pPr>
            <a:r>
              <a:rPr sz="1200" spc="-10" dirty="0">
                <a:latin typeface="Times New Roman"/>
                <a:cs typeface="Times New Roman"/>
              </a:rPr>
              <a:t>Surprisingly,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</a:t>
            </a:r>
            <a:endParaRPr sz="1200">
              <a:latin typeface="Times New Roman"/>
              <a:cs typeface="Times New Roman"/>
            </a:endParaRPr>
          </a:p>
          <a:p>
            <a:pPr marL="12700" marR="391223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recovered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quickly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after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COVID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2008’s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slower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progress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years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5799274"/>
            <a:ext cx="2651125" cy="265049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228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Federal</a:t>
            </a:r>
            <a:r>
              <a:rPr sz="1300" b="1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Funds</a:t>
            </a:r>
            <a:r>
              <a:rPr sz="1300" b="1" i="1" u="sng" spc="-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Rate:</a:t>
            </a:r>
            <a:endParaRPr sz="1300">
              <a:latin typeface="Arial"/>
              <a:cs typeface="Arial"/>
            </a:endParaRPr>
          </a:p>
          <a:p>
            <a:pPr marL="165100" indent="-1524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graphs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25654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relatively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inverse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relationship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between unemployment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Fed’s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main </a:t>
            </a:r>
            <a:r>
              <a:rPr sz="1200" dirty="0">
                <a:latin typeface="Times New Roman"/>
                <a:cs typeface="Times New Roman"/>
              </a:rPr>
              <a:t>tool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stability. </a:t>
            </a:r>
            <a:r>
              <a:rPr sz="1200" dirty="0">
                <a:latin typeface="Times New Roman"/>
                <a:cs typeface="Times New Roman"/>
              </a:rPr>
              <a:t>Jerome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commented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several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lagged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raising</a:t>
            </a:r>
            <a:endParaRPr sz="1200">
              <a:latin typeface="Times New Roman"/>
              <a:cs typeface="Times New Roman"/>
            </a:endParaRPr>
          </a:p>
          <a:p>
            <a:pPr marL="12700" marR="12573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12 </a:t>
            </a:r>
            <a:r>
              <a:rPr sz="1200" dirty="0">
                <a:latin typeface="Times New Roman"/>
                <a:cs typeface="Times New Roman"/>
              </a:rPr>
              <a:t>months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outlier</a:t>
            </a:r>
            <a:endParaRPr sz="1200">
              <a:latin typeface="Times New Roman"/>
              <a:cs typeface="Times New Roman"/>
            </a:endParaRPr>
          </a:p>
          <a:p>
            <a:pPr marL="12700" marR="5080" indent="149225">
              <a:lnSpc>
                <a:spcPct val="110000"/>
              </a:lnSpc>
              <a:spcBef>
                <a:spcPts val="710"/>
              </a:spcBef>
              <a:buAutoNum type="arabicPeriod" startAt="2"/>
              <a:tabLst>
                <a:tab pos="161925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plot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astoundingly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2008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2016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9346" y="2764404"/>
            <a:ext cx="3505283" cy="271447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7611" y="6130936"/>
            <a:ext cx="3253227" cy="25423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24130"/>
            <a:ext cx="6263640" cy="624903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46228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Consumer</a:t>
            </a:r>
            <a:r>
              <a:rPr sz="1300" b="1" i="1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Price</a:t>
            </a:r>
            <a:r>
              <a:rPr sz="1300" b="1" i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3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Index:</a:t>
            </a:r>
            <a:endParaRPr sz="1300">
              <a:latin typeface="Arial"/>
              <a:cs typeface="Arial"/>
            </a:endParaRPr>
          </a:p>
          <a:p>
            <a:pPr marL="12700" marR="3536315">
              <a:lnSpc>
                <a:spcPct val="110000"/>
              </a:lnSpc>
              <a:spcBef>
                <a:spcPts val="390"/>
              </a:spcBef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steady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consumer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over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defines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CPI,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one</a:t>
            </a:r>
            <a:endParaRPr sz="1200">
              <a:latin typeface="Times New Roman"/>
              <a:cs typeface="Times New Roman"/>
            </a:endParaRPr>
          </a:p>
          <a:p>
            <a:pPr marL="12700" marR="3426460">
              <a:lnSpc>
                <a:spcPct val="1100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notable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aligning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COVID’s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pandemic,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amounting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</a:t>
            </a:r>
            <a:endParaRPr sz="1200">
              <a:latin typeface="Times New Roman"/>
              <a:cs typeface="Times New Roman"/>
            </a:endParaRPr>
          </a:p>
          <a:p>
            <a:pPr marL="12700" marR="3433445" indent="142875">
              <a:lnSpc>
                <a:spcPct val="110800"/>
              </a:lnSpc>
              <a:spcBef>
                <a:spcPts val="685"/>
              </a:spcBef>
              <a:buAutoNum type="arabicPeriod" startAt="2"/>
              <a:tabLst>
                <a:tab pos="155575" algn="l"/>
              </a:tabLst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seen,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titanic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260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300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occurred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2020.</a:t>
            </a:r>
            <a:endParaRPr sz="1200">
              <a:latin typeface="Times New Roman"/>
              <a:cs typeface="Times New Roman"/>
            </a:endParaRPr>
          </a:p>
          <a:p>
            <a:pPr marL="12700" marR="3340735" indent="152400" algn="just">
              <a:lnSpc>
                <a:spcPct val="110400"/>
              </a:lnSpc>
              <a:spcBef>
                <a:spcPts val="690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steady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of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points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occurred.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average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increase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2.5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points/year</a:t>
            </a:r>
            <a:endParaRPr sz="1200">
              <a:latin typeface="Times New Roman"/>
              <a:cs typeface="Times New Roman"/>
            </a:endParaRPr>
          </a:p>
          <a:p>
            <a:pPr marL="12700" marR="3711575" indent="152400">
              <a:lnSpc>
                <a:spcPct val="110000"/>
              </a:lnSpc>
              <a:spcBef>
                <a:spcPts val="700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2021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2024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~45 </a:t>
            </a:r>
            <a:r>
              <a:rPr sz="1200" dirty="0">
                <a:latin typeface="Times New Roman"/>
                <a:cs typeface="Times New Roman"/>
              </a:rPr>
              <a:t>points,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15</a:t>
            </a:r>
            <a:r>
              <a:rPr sz="1200" spc="-10" dirty="0">
                <a:latin typeface="Times New Roman"/>
                <a:cs typeface="Times New Roman"/>
              </a:rPr>
              <a:t> points/year</a:t>
            </a:r>
            <a:endParaRPr sz="1200">
              <a:latin typeface="Times New Roman"/>
              <a:cs typeface="Times New Roman"/>
            </a:endParaRPr>
          </a:p>
          <a:p>
            <a:pPr marL="12700" marR="5080" indent="152400">
              <a:lnSpc>
                <a:spcPct val="110000"/>
              </a:lnSpc>
              <a:spcBef>
                <a:spcPts val="705"/>
              </a:spcBef>
              <a:buAutoNum type="arabicPeriod" startAt="2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inversely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underlying </a:t>
            </a:r>
            <a:r>
              <a:rPr sz="1200" dirty="0">
                <a:latin typeface="Times New Roman"/>
                <a:cs typeface="Times New Roman"/>
              </a:rPr>
              <a:t>logic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justify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companies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spending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money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(Fernando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2023)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2280" algn="l"/>
              </a:tabLst>
            </a:pPr>
            <a:r>
              <a:rPr sz="13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b="1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Overlay: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300">
              <a:latin typeface="Arial"/>
              <a:cs typeface="Arial"/>
            </a:endParaRPr>
          </a:p>
          <a:p>
            <a:pPr marL="165100" lvl="1" indent="-152400" algn="just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CPI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scaled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10</a:t>
            </a:r>
            <a:endParaRPr sz="1200">
              <a:latin typeface="Times New Roman"/>
              <a:cs typeface="Times New Roman"/>
            </a:endParaRPr>
          </a:p>
          <a:p>
            <a:pPr marL="12700" marR="3695065" lvl="1" indent="142875" algn="just">
              <a:lnSpc>
                <a:spcPct val="110800"/>
              </a:lnSpc>
              <a:spcBef>
                <a:spcPts val="685"/>
              </a:spcBef>
              <a:buAutoNum type="arabicPeriod"/>
              <a:tabLst>
                <a:tab pos="155575" algn="l"/>
              </a:tabLst>
            </a:pP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expected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COVID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metrics</a:t>
            </a:r>
            <a:endParaRPr sz="1200">
              <a:latin typeface="Times New Roman"/>
              <a:cs typeface="Times New Roman"/>
            </a:endParaRPr>
          </a:p>
          <a:p>
            <a:pPr marL="12700" marR="3445510" lvl="1" indent="152400" algn="just">
              <a:lnSpc>
                <a:spcPct val="110400"/>
              </a:lnSpc>
              <a:spcBef>
                <a:spcPts val="690"/>
              </a:spcBef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Comparing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unemployment,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 marR="3695700" algn="just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began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2022,</a:t>
            </a:r>
            <a:r>
              <a:rPr sz="1200" spc="-20" dirty="0">
                <a:latin typeface="Times New Roman"/>
                <a:cs typeface="Times New Roman"/>
              </a:rPr>
              <a:t> most </a:t>
            </a:r>
            <a:r>
              <a:rPr sz="1200" dirty="0">
                <a:latin typeface="Times New Roman"/>
                <a:cs typeface="Times New Roman"/>
              </a:rPr>
              <a:t>recently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around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5.0%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231" y="740022"/>
            <a:ext cx="3394148" cy="256636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97305" y="4467145"/>
            <a:ext cx="3571681" cy="27565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4"/>
            <a:ext cx="6326505" cy="616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spc="-10" dirty="0">
                <a:latin typeface="Arial"/>
                <a:cs typeface="Arial"/>
              </a:rPr>
              <a:t>Conclusion\Analysis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300">
              <a:latin typeface="Arial"/>
              <a:cs typeface="Arial"/>
            </a:endParaRPr>
          </a:p>
          <a:p>
            <a:pPr marL="12700" marR="25400" indent="44958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down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borrowing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effect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expansion,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investing,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hiring,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expansion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businesses.</a:t>
            </a:r>
            <a:endParaRPr sz="1200">
              <a:latin typeface="Times New Roman"/>
              <a:cs typeface="Times New Roman"/>
            </a:endParaRPr>
          </a:p>
          <a:p>
            <a:pPr marL="12700" marR="10160" indent="449580">
              <a:lnSpc>
                <a:spcPct val="110000"/>
              </a:lnSpc>
              <a:spcBef>
                <a:spcPts val="705"/>
              </a:spcBef>
            </a:pPr>
            <a:r>
              <a:rPr sz="1200" b="1" dirty="0">
                <a:latin typeface="Times New Roman"/>
                <a:cs typeface="Times New Roman"/>
              </a:rPr>
              <a:t>Has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Federal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Reserve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maintained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unemployment?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It’s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Funds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lowered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whenever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begins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evidence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2000s.</a:t>
            </a:r>
            <a:r>
              <a:rPr sz="1200" spc="-20" dirty="0">
                <a:latin typeface="Times New Roman"/>
                <a:cs typeface="Times New Roman"/>
              </a:rPr>
              <a:t> It’s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unemployment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evidenced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2003,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2007,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slope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2020.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perspective,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 at</a:t>
            </a:r>
            <a:r>
              <a:rPr sz="1200" spc="-10" dirty="0">
                <a:latin typeface="Times New Roman"/>
                <a:cs typeface="Times New Roman"/>
              </a:rPr>
              <a:t> least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unemployment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840"/>
              </a:spcBef>
            </a:pPr>
            <a:r>
              <a:rPr sz="1200" b="1" dirty="0">
                <a:latin typeface="Times New Roman"/>
                <a:cs typeface="Times New Roman"/>
              </a:rPr>
              <a:t>Has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Federal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Reserve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managed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inflation?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context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5" dirty="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Times New Roman"/>
                <a:cs typeface="Times New Roman"/>
              </a:rPr>
              <a:t>Unemployment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Index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steadily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regardless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two.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spike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2009,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be</a:t>
            </a:r>
            <a:endParaRPr sz="1200">
              <a:latin typeface="Times New Roman"/>
              <a:cs typeface="Times New Roman"/>
            </a:endParaRPr>
          </a:p>
          <a:p>
            <a:pPr marL="12700" marR="10795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crisis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rather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COVID.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pandemic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slight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drop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aggressive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climb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next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three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out-</a:t>
            </a:r>
            <a:r>
              <a:rPr sz="1200" dirty="0">
                <a:latin typeface="Times New Roman"/>
                <a:cs typeface="Times New Roman"/>
              </a:rPr>
              <a:t>paced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progression.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25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twice,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neither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20" dirty="0">
                <a:latin typeface="Times New Roman"/>
                <a:cs typeface="Times New Roman"/>
              </a:rPr>
              <a:t> with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events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impactful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COVID.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90’s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associated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“.com”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bubble,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heading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rapidly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bubble.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viewing </a:t>
            </a:r>
            <a:r>
              <a:rPr sz="1200" dirty="0">
                <a:latin typeface="Times New Roman"/>
                <a:cs typeface="Times New Roman"/>
              </a:rPr>
              <a:t>earlier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70s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80s,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although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shorter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durations,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10%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(Federal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Funds).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Despite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viewing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years,</a:t>
            </a:r>
            <a:r>
              <a:rPr sz="1200" spc="-25" dirty="0">
                <a:latin typeface="Times New Roman"/>
                <a:cs typeface="Times New Roman"/>
              </a:rPr>
              <a:t> one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200" dirty="0">
                <a:latin typeface="Times New Roman"/>
                <a:cs typeface="Times New Roman"/>
              </a:rPr>
              <a:t>pattern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novel.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near-</a:t>
            </a:r>
            <a:r>
              <a:rPr sz="1200" dirty="0">
                <a:latin typeface="Times New Roman"/>
                <a:cs typeface="Times New Roman"/>
              </a:rPr>
              <a:t>zero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spanning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–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2016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(nearly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decade),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5" dirty="0">
                <a:latin typeface="Times New Roman"/>
                <a:cs typeface="Times New Roman"/>
              </a:rPr>
              <a:t> an</a:t>
            </a:r>
            <a:endParaRPr sz="1200">
              <a:latin typeface="Times New Roman"/>
              <a:cs typeface="Times New Roman"/>
            </a:endParaRPr>
          </a:p>
          <a:p>
            <a:pPr marL="12700" marR="262890">
              <a:lnSpc>
                <a:spcPct val="110000"/>
              </a:lnSpc>
            </a:pPr>
            <a:r>
              <a:rPr sz="1200" spc="-10" dirty="0">
                <a:latin typeface="Times New Roman"/>
                <a:cs typeface="Times New Roman"/>
              </a:rPr>
              <a:t>unprecedented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event.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clear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started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response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2008,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didn’t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until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Federal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unemployment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5%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took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8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years.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no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Times New Roman"/>
                <a:cs typeface="Times New Roman"/>
              </a:rPr>
              <a:t>abnormal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behavior,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speculation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remains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exposed</a:t>
            </a:r>
            <a:r>
              <a:rPr sz="1200" spc="-25" dirty="0">
                <a:latin typeface="Times New Roman"/>
                <a:cs typeface="Times New Roman"/>
              </a:rPr>
              <a:t> by</a:t>
            </a:r>
            <a:endParaRPr sz="1200">
              <a:latin typeface="Times New Roman"/>
              <a:cs typeface="Times New Roman"/>
            </a:endParaRPr>
          </a:p>
          <a:p>
            <a:pPr marL="12700" marR="191135">
              <a:lnSpc>
                <a:spcPct val="1100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COVID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drastic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CPI.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attributed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assumed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productivity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companies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fewer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at-</a:t>
            </a:r>
            <a:r>
              <a:rPr sz="1200" dirty="0">
                <a:latin typeface="Times New Roman"/>
                <a:cs typeface="Times New Roman"/>
              </a:rPr>
              <a:t>home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marL="12700" marR="303530">
              <a:lnSpc>
                <a:spcPct val="110000"/>
              </a:lnSpc>
            </a:pP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hike.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interpretations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unclear </a:t>
            </a:r>
            <a:r>
              <a:rPr sz="1200" dirty="0">
                <a:latin typeface="Times New Roman"/>
                <a:cs typeface="Times New Roman"/>
              </a:rPr>
              <a:t>whether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successful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managing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looking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200" spc="-10" dirty="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697484"/>
            <a:ext cx="5105400" cy="76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i="1" dirty="0">
                <a:latin typeface="Arial"/>
                <a:cs typeface="Arial"/>
              </a:rPr>
              <a:t>References</a:t>
            </a:r>
            <a:r>
              <a:rPr sz="1300" b="1" i="1" spc="-45" dirty="0">
                <a:latin typeface="Arial"/>
                <a:cs typeface="Arial"/>
              </a:rPr>
              <a:t> </a:t>
            </a:r>
            <a:r>
              <a:rPr sz="1300" b="1" i="1" dirty="0">
                <a:latin typeface="Arial"/>
                <a:cs typeface="Arial"/>
              </a:rPr>
              <a:t>&amp;</a:t>
            </a:r>
            <a:r>
              <a:rPr sz="1300" b="1" i="1" spc="-50" dirty="0">
                <a:latin typeface="Arial"/>
                <a:cs typeface="Arial"/>
              </a:rPr>
              <a:t> </a:t>
            </a:r>
            <a:r>
              <a:rPr sz="1300" b="1" i="1" dirty="0">
                <a:latin typeface="Arial"/>
                <a:cs typeface="Arial"/>
              </a:rPr>
              <a:t>Code</a:t>
            </a:r>
            <a:r>
              <a:rPr sz="1300" b="1" i="1" spc="-70" dirty="0">
                <a:latin typeface="Arial"/>
                <a:cs typeface="Arial"/>
              </a:rPr>
              <a:t> </a:t>
            </a:r>
            <a:r>
              <a:rPr sz="1300" b="1" i="1" spc="-10" dirty="0">
                <a:latin typeface="Arial"/>
                <a:cs typeface="Arial"/>
              </a:rPr>
              <a:t>Appendix: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spc="-3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DATA608/Major</a:t>
            </a:r>
            <a:r>
              <a:rPr sz="1200" u="sng" spc="-6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Assignments/Story</a:t>
            </a:r>
            <a:r>
              <a:rPr sz="1200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2</a:t>
            </a:r>
            <a:r>
              <a:rPr sz="1200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at</a:t>
            </a:r>
            <a:r>
              <a:rPr sz="1200" u="sng" spc="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main</a:t>
            </a:r>
            <a:r>
              <a:rPr sz="1200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·</a:t>
            </a:r>
            <a:r>
              <a:rPr sz="1200" u="sng" spc="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d-ev-</a:t>
            </a:r>
            <a:r>
              <a:rPr sz="1200" u="sng" spc="-2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craig/DATA608</a:t>
            </a:r>
            <a:r>
              <a:rPr sz="1200" u="sng" spc="15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200" u="sng" spc="-10" dirty="0">
                <a:solidFill>
                  <a:srgbClr val="000080"/>
                </a:solidFill>
                <a:uFill>
                  <a:solidFill>
                    <a:srgbClr val="000080"/>
                  </a:solidFill>
                </a:uFill>
                <a:latin typeface="Times New Roman"/>
                <a:cs typeface="Times New Roman"/>
                <a:hlinkClick r:id="rId2"/>
              </a:rPr>
              <a:t>(github.com)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1894078"/>
            <a:ext cx="629285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9245" algn="r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Times New Roman"/>
                <a:cs typeface="Times New Roman"/>
              </a:rPr>
              <a:t>St.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Louis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Fed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spc="-40" dirty="0">
                <a:latin typeface="Times New Roman"/>
                <a:cs typeface="Times New Roman"/>
              </a:rPr>
              <a:t>Web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Services: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spc="-10" dirty="0">
                <a:latin typeface="Times New Roman"/>
                <a:cs typeface="Times New Roman"/>
              </a:rPr>
              <a:t>FRED®</a:t>
            </a:r>
            <a:r>
              <a:rPr sz="1200" i="1" spc="-4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API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(n.d.).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Federal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Reserve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Bank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St.</a:t>
            </a:r>
            <a:endParaRPr sz="1200">
              <a:latin typeface="Times New Roman"/>
              <a:cs typeface="Times New Roman"/>
            </a:endParaRPr>
          </a:p>
          <a:p>
            <a:pPr marL="12700" marR="360680" indent="457200" algn="r">
              <a:lnSpc>
                <a:spcPct val="191700"/>
              </a:lnSpc>
            </a:pPr>
            <a:r>
              <a:rPr sz="1200" dirty="0">
                <a:latin typeface="Times New Roman"/>
                <a:cs typeface="Times New Roman"/>
              </a:rPr>
              <a:t>Louis.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September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https://fred.stlouisfed.org/docs/api/fred/#API </a:t>
            </a:r>
            <a:r>
              <a:rPr sz="1200" dirty="0">
                <a:latin typeface="Times New Roman"/>
                <a:cs typeface="Times New Roman"/>
              </a:rPr>
              <a:t>Fernando,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J.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(2023,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August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11).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Consumer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Price</a:t>
            </a:r>
            <a:r>
              <a:rPr sz="1200" i="1" spc="-3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Index</a:t>
            </a:r>
            <a:r>
              <a:rPr sz="1200" i="1" spc="-3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(CPI)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Explained: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Investopedia.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Retrieved</a:t>
            </a:r>
            <a:endParaRPr sz="1200">
              <a:latin typeface="Times New Roman"/>
              <a:cs typeface="Times New Roman"/>
            </a:endParaRPr>
          </a:p>
          <a:p>
            <a:pPr marL="469900" marR="5080">
              <a:lnSpc>
                <a:spcPts val="2760"/>
              </a:lnSpc>
              <a:spcBef>
                <a:spcPts val="310"/>
              </a:spcBef>
            </a:pPr>
            <a:r>
              <a:rPr sz="1200" dirty="0">
                <a:latin typeface="Times New Roman"/>
                <a:cs typeface="Times New Roman"/>
              </a:rPr>
              <a:t>September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23,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2023,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https://</a:t>
            </a:r>
            <a:r>
              <a:rPr sz="1200" spc="-10" dirty="0">
                <a:latin typeface="Times New Roman"/>
                <a:cs typeface="Times New Roman"/>
                <a:hlinkClick r:id="rId3"/>
              </a:rPr>
              <a:t>www.investopedia.com/terms/c/consumerpriceindex.asp#toc-</a:t>
            </a:r>
            <a:r>
              <a:rPr sz="1200" spc="-10" dirty="0">
                <a:latin typeface="Times New Roman"/>
                <a:cs typeface="Times New Roman"/>
              </a:rPr>
              <a:t> what-is-the-consumer-price-index-</a:t>
            </a:r>
            <a:r>
              <a:rPr sz="1200" spc="-25" dirty="0">
                <a:latin typeface="Times New Roman"/>
                <a:cs typeface="Times New Roman"/>
              </a:rPr>
              <a:t>cpi</a:t>
            </a:r>
            <a:endParaRPr sz="1200">
              <a:latin typeface="Times New Roman"/>
              <a:cs typeface="Times New Roman"/>
            </a:endParaRPr>
          </a:p>
          <a:p>
            <a:pPr marL="469900" marR="217804" indent="-457834">
              <a:lnSpc>
                <a:spcPts val="2760"/>
              </a:lnSpc>
            </a:pPr>
            <a:r>
              <a:rPr sz="1200" i="1" dirty="0">
                <a:latin typeface="Times New Roman"/>
                <a:cs typeface="Times New Roman"/>
              </a:rPr>
              <a:t>Federal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Funds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Rate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-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62</a:t>
            </a:r>
            <a:r>
              <a:rPr sz="1200" i="1" spc="-1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year</a:t>
            </a:r>
            <a:r>
              <a:rPr sz="1200" i="1" spc="-25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historical</a:t>
            </a:r>
            <a:r>
              <a:rPr sz="1200" i="1" spc="-2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chart</a:t>
            </a:r>
            <a:r>
              <a:rPr sz="1200" dirty="0">
                <a:latin typeface="Times New Roman"/>
                <a:cs typeface="Times New Roman"/>
              </a:rPr>
              <a:t>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(n.d.).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MacroTrends.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Retrieved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September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21,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2023,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https:/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/www.macrotr</a:t>
            </a:r>
            <a:r>
              <a:rPr sz="1200" spc="-1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nds.net/2015/fed-funds-</a:t>
            </a:r>
            <a:r>
              <a:rPr sz="1200" spc="-20" dirty="0">
                <a:latin typeface="Times New Roman"/>
                <a:cs typeface="Times New Roman"/>
                <a:hlinkClick r:id="rId4"/>
              </a:rPr>
              <a:t>rate-</a:t>
            </a:r>
            <a:r>
              <a:rPr sz="1200" spc="-10" dirty="0">
                <a:latin typeface="Times New Roman"/>
                <a:cs typeface="Times New Roman"/>
                <a:hlinkClick r:id="rId4"/>
              </a:rPr>
              <a:t>historical-chart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1137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Craig</dc:creator>
  <cp:lastModifiedBy>Daniel Craig</cp:lastModifiedBy>
  <cp:revision>1</cp:revision>
  <dcterms:created xsi:type="dcterms:W3CDTF">2024-06-03T23:26:25Z</dcterms:created>
  <dcterms:modified xsi:type="dcterms:W3CDTF">2024-06-04T00:24:39Z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2024-06-03T00:00:00Z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2024-06-03T00:00:00Z</vt:filetime>
  </property>
  <property fmtid="{D5CDD505-2E9C-101B-9397-08002B2CF9AE}" pid="5" name="Producer">
    <vt:lpwstr>Microsoft® Word for Microsoft 365</vt:lpwstr>
  </property>
</Properties>
</file>