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7772400" cy="10058400"/>
  <p:notesSz cx="6858000" cy="9144000"/>
  <p:embeddedFontLst>
    <p:embeddedFont>
      <p:font typeface="IBM Plex Sans" panose="020B0503050203000203" pitchFamily="34" charset="0"/>
      <p:regular r:id="rId13"/>
    </p:embeddedFont>
    <p:embeddedFont>
      <p:font typeface="IBM Plex Sans Condensed" panose="020B0506050203000203" pitchFamily="34" charset="0"/>
      <p:regular r:id="rId14"/>
    </p:embeddedFont>
    <p:embeddedFont>
      <p:font typeface="IBM Plex Sans Condensed Bold" panose="020B0604020202020204" charset="0"/>
      <p:regular r:id="rId15"/>
    </p:embeddedFont>
    <p:embeddedFont>
      <p:font typeface="IBM Plex Sans Condensed Italics" panose="020B0604020202020204" charset="0"/>
      <p:regular r:id="rId16"/>
    </p:embeddedFont>
    <p:embeddedFont>
      <p:font typeface="IBM Plex Sans Italics" panose="020B0604020202020204" charset="0"/>
      <p:regular r:id="rId17"/>
    </p:embeddedFont>
    <p:embeddedFont>
      <p:font typeface="Liberation Sans Bold" panose="020B0704020202020204" pitchFamily="34" charset="0"/>
      <p:regular r:id="rId18"/>
      <p:bold r:id="rId19"/>
    </p:embeddedFont>
    <p:embeddedFont>
      <p:font typeface="Liberation Sans Bold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3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svg"/><Relationship Id="rId7" Type="http://schemas.openxmlformats.org/officeDocument/2006/relationships/image" Target="../media/image67.sv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svg"/><Relationship Id="rId4" Type="http://schemas.openxmlformats.org/officeDocument/2006/relationships/image" Target="../media/image64.png"/><Relationship Id="rId9" Type="http://schemas.openxmlformats.org/officeDocument/2006/relationships/image" Target="../media/image69.svg"/></Relationships>
</file>

<file path=ppt/slides/_rels/slide11.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jpe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jpe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jpeg"/><Relationship Id="rId3" Type="http://schemas.openxmlformats.org/officeDocument/2006/relationships/image" Target="../media/image31.svg"/><Relationship Id="rId7" Type="http://schemas.openxmlformats.org/officeDocument/2006/relationships/image" Target="../media/image35.svg"/><Relationship Id="rId12" Type="http://schemas.openxmlformats.org/officeDocument/2006/relationships/image" Target="../media/image40.jpe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sv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svg"/><Relationship Id="rId7" Type="http://schemas.openxmlformats.org/officeDocument/2006/relationships/image" Target="../media/image46.svg"/><Relationship Id="rId12" Type="http://schemas.openxmlformats.org/officeDocument/2006/relationships/image" Target="../media/image51.jpe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50.svg"/><Relationship Id="rId5" Type="http://schemas.openxmlformats.org/officeDocument/2006/relationships/image" Target="../media/image45.svg"/><Relationship Id="rId10" Type="http://schemas.openxmlformats.org/officeDocument/2006/relationships/image" Target="../media/image49.png"/><Relationship Id="rId4" Type="http://schemas.openxmlformats.org/officeDocument/2006/relationships/image" Target="../media/image44.png"/><Relationship Id="rId9" Type="http://schemas.openxmlformats.org/officeDocument/2006/relationships/image" Target="../media/image48.svg"/></Relationships>
</file>

<file path=ppt/slides/_rels/slide7.xml.rels><?xml version="1.0" encoding="UTF-8" standalone="yes"?>
<Relationships xmlns="http://schemas.openxmlformats.org/package/2006/relationships"><Relationship Id="rId8" Type="http://schemas.openxmlformats.org/officeDocument/2006/relationships/image" Target="../media/image58.jpeg"/><Relationship Id="rId3" Type="http://schemas.openxmlformats.org/officeDocument/2006/relationships/image" Target="../media/image53.svg"/><Relationship Id="rId7" Type="http://schemas.openxmlformats.org/officeDocument/2006/relationships/image" Target="../media/image57.jpe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jpeg"/><Relationship Id="rId5" Type="http://schemas.openxmlformats.org/officeDocument/2006/relationships/image" Target="../media/image55.svg"/><Relationship Id="rId4"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9328" y="2757173"/>
            <a:ext cx="593141" cy="21336"/>
          </a:xfrm>
          <a:custGeom>
            <a:avLst/>
            <a:gdLst/>
            <a:ahLst/>
            <a:cxnLst/>
            <a:rect l="l" t="t" r="r" b="b"/>
            <a:pathLst>
              <a:path w="593141" h="21336">
                <a:moveTo>
                  <a:pt x="0" y="0"/>
                </a:moveTo>
                <a:lnTo>
                  <a:pt x="593141" y="0"/>
                </a:lnTo>
                <a:lnTo>
                  <a:pt x="593141" y="21336"/>
                </a:lnTo>
                <a:lnTo>
                  <a:pt x="0" y="213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798702" y="1963169"/>
            <a:ext cx="2173481" cy="24384"/>
          </a:xfrm>
          <a:custGeom>
            <a:avLst/>
            <a:gdLst/>
            <a:ahLst/>
            <a:cxnLst/>
            <a:rect l="l" t="t" r="r" b="b"/>
            <a:pathLst>
              <a:path w="2173481" h="24384">
                <a:moveTo>
                  <a:pt x="0" y="0"/>
                </a:moveTo>
                <a:lnTo>
                  <a:pt x="2173481" y="0"/>
                </a:lnTo>
                <a:lnTo>
                  <a:pt x="2173481" y="24384"/>
                </a:lnTo>
                <a:lnTo>
                  <a:pt x="0" y="243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719328" y="3549853"/>
            <a:ext cx="152400" cy="198406"/>
          </a:xfrm>
          <a:prstGeom prst="rect">
            <a:avLst/>
          </a:prstGeom>
        </p:spPr>
        <p:txBody>
          <a:bodyPr lIns="0" tIns="0" rIns="0" bIns="0" rtlCol="0" anchor="t">
            <a:spAutoFit/>
          </a:bodyPr>
          <a:lstStyle/>
          <a:p>
            <a:pPr algn="l">
              <a:lnSpc>
                <a:spcPts val="1679"/>
              </a:lnSpc>
            </a:pPr>
            <a:r>
              <a:rPr lang="en-US" sz="1200" spc="-6">
                <a:solidFill>
                  <a:srgbClr val="000000"/>
                </a:solidFill>
                <a:latin typeface="IBM Plex Sans Condensed"/>
              </a:rPr>
              <a:t>1. </a:t>
            </a:r>
          </a:p>
        </p:txBody>
      </p:sp>
      <p:sp>
        <p:nvSpPr>
          <p:cNvPr id="5" name="TextBox 5"/>
          <p:cNvSpPr txBox="1"/>
          <p:nvPr/>
        </p:nvSpPr>
        <p:spPr>
          <a:xfrm>
            <a:off x="719328" y="729444"/>
            <a:ext cx="3066926" cy="520598"/>
          </a:xfrm>
          <a:prstGeom prst="rect">
            <a:avLst/>
          </a:prstGeom>
        </p:spPr>
        <p:txBody>
          <a:bodyPr lIns="0" tIns="0" rIns="0" bIns="0" rtlCol="0" anchor="t">
            <a:spAutoFit/>
          </a:bodyPr>
          <a:lstStyle/>
          <a:p>
            <a:pPr algn="l">
              <a:lnSpc>
                <a:spcPts val="1381"/>
              </a:lnSpc>
            </a:pPr>
            <a:r>
              <a:rPr lang="en-US" sz="1200" spc="-6">
                <a:solidFill>
                  <a:srgbClr val="000000"/>
                </a:solidFill>
                <a:latin typeface="IBM Plex Sans Condensed"/>
              </a:rPr>
              <a:t>DATA608 Knowledge and Visual Analytics (001) Daniel Craig 9/23/23 </a:t>
            </a:r>
          </a:p>
        </p:txBody>
      </p:sp>
      <p:sp>
        <p:nvSpPr>
          <p:cNvPr id="6" name="TextBox 6"/>
          <p:cNvSpPr txBox="1"/>
          <p:nvPr/>
        </p:nvSpPr>
        <p:spPr>
          <a:xfrm>
            <a:off x="1169213" y="3549853"/>
            <a:ext cx="3894401" cy="198406"/>
          </a:xfrm>
          <a:prstGeom prst="rect">
            <a:avLst/>
          </a:prstGeom>
        </p:spPr>
        <p:txBody>
          <a:bodyPr lIns="0" tIns="0" rIns="0" bIns="0" rtlCol="0" anchor="t">
            <a:spAutoFit/>
          </a:bodyPr>
          <a:lstStyle/>
          <a:p>
            <a:pPr algn="l">
              <a:lnSpc>
                <a:spcPts val="1679"/>
              </a:lnSpc>
            </a:pPr>
            <a:r>
              <a:rPr lang="en-US" sz="1200" spc="-6">
                <a:solidFill>
                  <a:srgbClr val="000000"/>
                </a:solidFill>
                <a:latin typeface="IBM Plex Sans Condensed"/>
              </a:rPr>
              <a:t> Do stricter firearm control laws help reduce firearm mortality? </a:t>
            </a:r>
          </a:p>
        </p:txBody>
      </p:sp>
      <p:sp>
        <p:nvSpPr>
          <p:cNvPr id="7" name="TextBox 7"/>
          <p:cNvSpPr txBox="1"/>
          <p:nvPr/>
        </p:nvSpPr>
        <p:spPr>
          <a:xfrm>
            <a:off x="719328" y="4823536"/>
            <a:ext cx="6371587" cy="1221638"/>
          </a:xfrm>
          <a:prstGeom prst="rect">
            <a:avLst/>
          </a:prstGeom>
        </p:spPr>
        <p:txBody>
          <a:bodyPr lIns="0" tIns="0" rIns="0" bIns="0" rtlCol="0" anchor="t">
            <a:spAutoFit/>
          </a:bodyPr>
          <a:lstStyle/>
          <a:p>
            <a:pPr algn="r">
              <a:lnSpc>
                <a:spcPts val="1380"/>
              </a:lnSpc>
            </a:pPr>
            <a:r>
              <a:rPr lang="en-US" sz="1200" spc="-6">
                <a:solidFill>
                  <a:srgbClr val="000000"/>
                </a:solidFill>
                <a:latin typeface="IBM Plex Sans Condensed"/>
              </a:rPr>
              <a:t>Executive Summary ................................................................................................................................... 1 Topic: Gun Control Law Efficacy ......................................................................................................... 1 Target Questions: ......................................................................................................................... 1 Context ......................................................................................................................................... 2 Firearm-Related Injury Death Rates: .......................................................................................... 3 Gun Control Laws by State: ........................................................................................................ 5 </a:t>
            </a:r>
            <a:r>
              <a:rPr lang="en-US" sz="1200" spc="-6">
                <a:solidFill>
                  <a:srgbClr val="000000"/>
                </a:solidFill>
                <a:latin typeface="IBM Plex Sans Condensed Italics"/>
              </a:rPr>
              <a:t>Conclusion</a:t>
            </a:r>
            <a:r>
              <a:rPr lang="en-US" sz="1200" spc="-6">
                <a:solidFill>
                  <a:srgbClr val="000000"/>
                </a:solidFill>
                <a:latin typeface="IBM Plex Sans Condensed"/>
              </a:rPr>
              <a:t>............................................................................................................................... 7 </a:t>
            </a:r>
          </a:p>
        </p:txBody>
      </p:sp>
      <p:sp>
        <p:nvSpPr>
          <p:cNvPr id="8" name="TextBox 8"/>
          <p:cNvSpPr txBox="1"/>
          <p:nvPr/>
        </p:nvSpPr>
        <p:spPr>
          <a:xfrm>
            <a:off x="2798702" y="1335481"/>
            <a:ext cx="2237032" cy="680980"/>
          </a:xfrm>
          <a:prstGeom prst="rect">
            <a:avLst/>
          </a:prstGeom>
        </p:spPr>
        <p:txBody>
          <a:bodyPr lIns="0" tIns="0" rIns="0" bIns="0" rtlCol="0" anchor="t">
            <a:spAutoFit/>
          </a:bodyPr>
          <a:lstStyle/>
          <a:p>
            <a:pPr algn="ctr">
              <a:lnSpc>
                <a:spcPts val="2305"/>
              </a:lnSpc>
            </a:pPr>
            <a:r>
              <a:rPr lang="en-US" sz="1200" spc="-6">
                <a:solidFill>
                  <a:srgbClr val="000000"/>
                </a:solidFill>
                <a:latin typeface="IBM Plex Sans Condensed"/>
              </a:rPr>
              <a:t> </a:t>
            </a:r>
          </a:p>
          <a:p>
            <a:pPr algn="ctr">
              <a:lnSpc>
                <a:spcPts val="3457"/>
              </a:lnSpc>
            </a:pPr>
            <a:r>
              <a:rPr lang="en-US" sz="1800">
                <a:solidFill>
                  <a:srgbClr val="000000"/>
                </a:solidFill>
                <a:latin typeface="Liberation Sans Bold"/>
              </a:rPr>
              <a:t>Executive Summary </a:t>
            </a:r>
          </a:p>
        </p:txBody>
      </p:sp>
      <p:sp>
        <p:nvSpPr>
          <p:cNvPr id="9" name="TextBox 9"/>
          <p:cNvSpPr txBox="1"/>
          <p:nvPr/>
        </p:nvSpPr>
        <p:spPr>
          <a:xfrm>
            <a:off x="719328" y="4456757"/>
            <a:ext cx="1759296" cy="286655"/>
          </a:xfrm>
          <a:prstGeom prst="rect">
            <a:avLst/>
          </a:prstGeom>
        </p:spPr>
        <p:txBody>
          <a:bodyPr lIns="0" tIns="0" rIns="0" bIns="0" rtlCol="0" anchor="t">
            <a:spAutoFit/>
          </a:bodyPr>
          <a:lstStyle/>
          <a:p>
            <a:pPr algn="l">
              <a:lnSpc>
                <a:spcPts val="2234"/>
              </a:lnSpc>
            </a:pPr>
            <a:r>
              <a:rPr lang="en-US" sz="1596">
                <a:solidFill>
                  <a:srgbClr val="000000"/>
                </a:solidFill>
                <a:latin typeface="Liberation Sans Bold"/>
              </a:rPr>
              <a:t>Table of Contents </a:t>
            </a:r>
          </a:p>
        </p:txBody>
      </p:sp>
      <p:sp>
        <p:nvSpPr>
          <p:cNvPr id="10" name="TextBox 10"/>
          <p:cNvSpPr txBox="1"/>
          <p:nvPr/>
        </p:nvSpPr>
        <p:spPr>
          <a:xfrm>
            <a:off x="719328" y="2519372"/>
            <a:ext cx="3179664" cy="286655"/>
          </a:xfrm>
          <a:prstGeom prst="rect">
            <a:avLst/>
          </a:prstGeom>
        </p:spPr>
        <p:txBody>
          <a:bodyPr lIns="0" tIns="0" rIns="0" bIns="0" rtlCol="0" anchor="t">
            <a:spAutoFit/>
          </a:bodyPr>
          <a:lstStyle/>
          <a:p>
            <a:pPr algn="l">
              <a:lnSpc>
                <a:spcPts val="2234"/>
              </a:lnSpc>
            </a:pPr>
            <a:r>
              <a:rPr lang="en-US" sz="1596">
                <a:solidFill>
                  <a:srgbClr val="000000"/>
                </a:solidFill>
                <a:latin typeface="Liberation Sans Bold"/>
              </a:rPr>
              <a:t>Topic: Gun Control Law Efficacy </a:t>
            </a:r>
          </a:p>
        </p:txBody>
      </p:sp>
      <p:sp>
        <p:nvSpPr>
          <p:cNvPr id="11" name="TextBox 11"/>
          <p:cNvSpPr txBox="1"/>
          <p:nvPr/>
        </p:nvSpPr>
        <p:spPr>
          <a:xfrm>
            <a:off x="719328" y="3256540"/>
            <a:ext cx="1452667" cy="241725"/>
          </a:xfrm>
          <a:prstGeom prst="rect">
            <a:avLst/>
          </a:prstGeom>
        </p:spPr>
        <p:txBody>
          <a:bodyPr lIns="0" tIns="0" rIns="0" bIns="0" rtlCol="0" anchor="t">
            <a:spAutoFit/>
          </a:bodyPr>
          <a:lstStyle/>
          <a:p>
            <a:pPr algn="l">
              <a:lnSpc>
                <a:spcPts val="1814"/>
              </a:lnSpc>
            </a:pPr>
            <a:r>
              <a:rPr lang="en-US" sz="1296">
                <a:solidFill>
                  <a:srgbClr val="000000"/>
                </a:solidFill>
                <a:latin typeface="Liberation Sans Bold Italics"/>
              </a:rPr>
              <a:t>Target Questions: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9328" y="1879349"/>
            <a:ext cx="2519810" cy="9525"/>
          </a:xfrm>
          <a:custGeom>
            <a:avLst/>
            <a:gdLst/>
            <a:ahLst/>
            <a:cxnLst/>
            <a:rect l="l" t="t" r="r" b="b"/>
            <a:pathLst>
              <a:path w="2519810" h="9525">
                <a:moveTo>
                  <a:pt x="0" y="0"/>
                </a:moveTo>
                <a:lnTo>
                  <a:pt x="2519810" y="0"/>
                </a:lnTo>
                <a:lnTo>
                  <a:pt x="2519810" y="9525"/>
                </a:lnTo>
                <a:lnTo>
                  <a:pt x="0" y="9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928117" y="2662685"/>
            <a:ext cx="2423798" cy="9525"/>
          </a:xfrm>
          <a:custGeom>
            <a:avLst/>
            <a:gdLst/>
            <a:ahLst/>
            <a:cxnLst/>
            <a:rect l="l" t="t" r="r" b="b"/>
            <a:pathLst>
              <a:path w="2423798" h="9525">
                <a:moveTo>
                  <a:pt x="0" y="0"/>
                </a:moveTo>
                <a:lnTo>
                  <a:pt x="2423798" y="0"/>
                </a:lnTo>
                <a:lnTo>
                  <a:pt x="2423798" y="9525"/>
                </a:lnTo>
                <a:lnTo>
                  <a:pt x="0" y="9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655825" y="3311271"/>
            <a:ext cx="4133012" cy="6086427"/>
          </a:xfrm>
          <a:custGeom>
            <a:avLst/>
            <a:gdLst/>
            <a:ahLst/>
            <a:cxnLst/>
            <a:rect l="l" t="t" r="r" b="b"/>
            <a:pathLst>
              <a:path w="4133012" h="6086427">
                <a:moveTo>
                  <a:pt x="0" y="0"/>
                </a:moveTo>
                <a:lnTo>
                  <a:pt x="4133012" y="0"/>
                </a:lnTo>
                <a:lnTo>
                  <a:pt x="4133012" y="6086427"/>
                </a:lnTo>
                <a:lnTo>
                  <a:pt x="0" y="6086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3757298" y="1678181"/>
            <a:ext cx="3225422" cy="9525"/>
          </a:xfrm>
          <a:custGeom>
            <a:avLst/>
            <a:gdLst/>
            <a:ahLst/>
            <a:cxnLst/>
            <a:rect l="l" t="t" r="r" b="b"/>
            <a:pathLst>
              <a:path w="3225422" h="9525">
                <a:moveTo>
                  <a:pt x="0" y="0"/>
                </a:moveTo>
                <a:lnTo>
                  <a:pt x="3225422" y="0"/>
                </a:lnTo>
                <a:lnTo>
                  <a:pt x="3225422" y="9525"/>
                </a:lnTo>
                <a:lnTo>
                  <a:pt x="0" y="95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TextBox 6"/>
          <p:cNvSpPr txBox="1"/>
          <p:nvPr/>
        </p:nvSpPr>
        <p:spPr>
          <a:xfrm>
            <a:off x="719328" y="3009595"/>
            <a:ext cx="1214885" cy="255556"/>
          </a:xfrm>
          <a:prstGeom prst="rect">
            <a:avLst/>
          </a:prstGeom>
        </p:spPr>
        <p:txBody>
          <a:bodyPr lIns="0" tIns="0" rIns="0" bIns="0" rtlCol="0" anchor="t">
            <a:spAutoFit/>
          </a:bodyPr>
          <a:lstStyle/>
          <a:p>
            <a:pPr algn="l">
              <a:lnSpc>
                <a:spcPts val="2279"/>
              </a:lnSpc>
            </a:pPr>
            <a:r>
              <a:rPr lang="en-US" sz="1200" spc="-6">
                <a:solidFill>
                  <a:srgbClr val="000000"/>
                </a:solidFill>
                <a:latin typeface="IBM Plex Sans Condensed"/>
              </a:rPr>
              <a:t>Full Table for Plots </a:t>
            </a:r>
          </a:p>
        </p:txBody>
      </p:sp>
      <p:sp>
        <p:nvSpPr>
          <p:cNvPr id="7" name="TextBox 7"/>
          <p:cNvSpPr txBox="1"/>
          <p:nvPr/>
        </p:nvSpPr>
        <p:spPr>
          <a:xfrm>
            <a:off x="1007669" y="3299155"/>
            <a:ext cx="3755717" cy="6039717"/>
          </a:xfrm>
          <a:prstGeom prst="rect">
            <a:avLst/>
          </a:prstGeom>
        </p:spPr>
        <p:txBody>
          <a:bodyPr lIns="0" tIns="0" rIns="0" bIns="0" rtlCol="0" anchor="t">
            <a:spAutoFit/>
          </a:bodyPr>
          <a:lstStyle/>
          <a:p>
            <a:pPr algn="r">
              <a:lnSpc>
                <a:spcPts val="2279"/>
              </a:lnSpc>
            </a:pPr>
            <a:r>
              <a:rPr lang="en-US" sz="1200" spc="-6">
                <a:solidFill>
                  <a:srgbClr val="000000"/>
                </a:solidFill>
                <a:latin typeface="IBM Plex Sans Condensed Bold"/>
              </a:rPr>
              <a:t>state Death_RateSTUSABLikert_ScaleControl_Score </a:t>
            </a:r>
          </a:p>
          <a:p>
            <a:pPr algn="r">
              <a:lnSpc>
                <a:spcPts val="600"/>
              </a:lnSpc>
            </a:pPr>
            <a:r>
              <a:rPr lang="en-US" sz="1200" spc="-6">
                <a:solidFill>
                  <a:srgbClr val="000000"/>
                </a:solidFill>
                <a:latin typeface="IBM Plex Sans Condensed"/>
              </a:rPr>
              <a:t>10.5 </a:t>
            </a:r>
          </a:p>
          <a:p>
            <a:pPr algn="r">
              <a:lnSpc>
                <a:spcPts val="2160"/>
              </a:lnSpc>
            </a:pPr>
            <a:r>
              <a:rPr lang="en-US" sz="1200" spc="-6">
                <a:solidFill>
                  <a:srgbClr val="000000"/>
                </a:solidFill>
                <a:latin typeface="IBM Plex Sans Condensed"/>
              </a:rPr>
              <a:t>16.5 </a:t>
            </a:r>
          </a:p>
          <a:p>
            <a:pPr algn="r">
              <a:lnSpc>
                <a:spcPts val="600"/>
              </a:lnSpc>
            </a:pPr>
            <a:r>
              <a:rPr lang="en-US" sz="1200" spc="-6">
                <a:solidFill>
                  <a:srgbClr val="000000"/>
                </a:solidFill>
                <a:latin typeface="IBM Plex Sans Condensed"/>
              </a:rPr>
              <a:t>5.0 </a:t>
            </a:r>
          </a:p>
          <a:p>
            <a:pPr algn="r">
              <a:lnSpc>
                <a:spcPts val="2160"/>
              </a:lnSpc>
            </a:pPr>
            <a:r>
              <a:rPr lang="en-US" sz="1200" spc="-6">
                <a:solidFill>
                  <a:srgbClr val="000000"/>
                </a:solidFill>
                <a:latin typeface="IBM Plex Sans Condensed"/>
              </a:rPr>
              <a:t>9.0 </a:t>
            </a:r>
          </a:p>
          <a:p>
            <a:pPr algn="r">
              <a:lnSpc>
                <a:spcPts val="600"/>
              </a:lnSpc>
            </a:pPr>
            <a:r>
              <a:rPr lang="en-US" sz="1200" spc="-6">
                <a:solidFill>
                  <a:srgbClr val="000000"/>
                </a:solidFill>
                <a:latin typeface="IBM Plex Sans Condensed"/>
              </a:rPr>
              <a:t>86.5 </a:t>
            </a:r>
          </a:p>
          <a:p>
            <a:pPr algn="r">
              <a:lnSpc>
                <a:spcPts val="2160"/>
              </a:lnSpc>
            </a:pPr>
            <a:r>
              <a:rPr lang="en-US" sz="1200" spc="-6">
                <a:solidFill>
                  <a:srgbClr val="000000"/>
                </a:solidFill>
                <a:latin typeface="IBM Plex Sans Condensed"/>
              </a:rPr>
              <a:t>63.0 </a:t>
            </a:r>
          </a:p>
          <a:p>
            <a:pPr algn="r">
              <a:lnSpc>
                <a:spcPts val="600"/>
              </a:lnSpc>
            </a:pPr>
            <a:r>
              <a:rPr lang="en-US" sz="1200" spc="-6">
                <a:solidFill>
                  <a:srgbClr val="000000"/>
                </a:solidFill>
                <a:latin typeface="IBM Plex Sans Condensed"/>
              </a:rPr>
              <a:t>81.0 </a:t>
            </a:r>
          </a:p>
          <a:p>
            <a:pPr algn="r">
              <a:lnSpc>
                <a:spcPts val="2160"/>
              </a:lnSpc>
            </a:pPr>
            <a:r>
              <a:rPr lang="en-US" sz="1200" spc="-6">
                <a:solidFill>
                  <a:srgbClr val="000000"/>
                </a:solidFill>
                <a:latin typeface="IBM Plex Sans Condensed"/>
              </a:rPr>
              <a:t>61.0 </a:t>
            </a:r>
          </a:p>
          <a:p>
            <a:pPr algn="r">
              <a:lnSpc>
                <a:spcPts val="600"/>
              </a:lnSpc>
            </a:pPr>
            <a:r>
              <a:rPr lang="en-US" sz="1200" spc="-6">
                <a:solidFill>
                  <a:srgbClr val="000000"/>
                </a:solidFill>
                <a:latin typeface="IBM Plex Sans Condensed"/>
              </a:rPr>
              <a:t>34.5 </a:t>
            </a:r>
          </a:p>
          <a:p>
            <a:pPr algn="r">
              <a:lnSpc>
                <a:spcPts val="2163"/>
              </a:lnSpc>
            </a:pPr>
            <a:r>
              <a:rPr lang="en-US" sz="1200" spc="-6">
                <a:solidFill>
                  <a:srgbClr val="000000"/>
                </a:solidFill>
                <a:latin typeface="IBM Plex Sans Condensed"/>
              </a:rPr>
              <a:t>6.5 </a:t>
            </a:r>
          </a:p>
          <a:p>
            <a:pPr algn="r">
              <a:lnSpc>
                <a:spcPts val="600"/>
              </a:lnSpc>
            </a:pPr>
            <a:r>
              <a:rPr lang="en-US" sz="1200" spc="-6">
                <a:solidFill>
                  <a:srgbClr val="000000"/>
                </a:solidFill>
                <a:latin typeface="IBM Plex Sans Condensed"/>
              </a:rPr>
              <a:t>89.0 </a:t>
            </a:r>
          </a:p>
          <a:p>
            <a:pPr algn="r">
              <a:lnSpc>
                <a:spcPts val="2160"/>
              </a:lnSpc>
            </a:pPr>
            <a:r>
              <a:rPr lang="en-US" sz="1200" spc="-6">
                <a:solidFill>
                  <a:srgbClr val="000000"/>
                </a:solidFill>
                <a:latin typeface="IBM Plex Sans Condensed"/>
              </a:rPr>
              <a:t>21.5 </a:t>
            </a:r>
          </a:p>
          <a:p>
            <a:pPr algn="r">
              <a:lnSpc>
                <a:spcPts val="600"/>
              </a:lnSpc>
            </a:pPr>
            <a:r>
              <a:rPr lang="en-US" sz="1200" spc="-6">
                <a:solidFill>
                  <a:srgbClr val="000000"/>
                </a:solidFill>
                <a:latin typeface="IBM Plex Sans Condensed"/>
              </a:rPr>
              <a:t>5.0 </a:t>
            </a:r>
          </a:p>
          <a:p>
            <a:pPr algn="r">
              <a:lnSpc>
                <a:spcPts val="2160"/>
              </a:lnSpc>
            </a:pPr>
            <a:r>
              <a:rPr lang="en-US" sz="1200" spc="-6">
                <a:solidFill>
                  <a:srgbClr val="000000"/>
                </a:solidFill>
                <a:latin typeface="IBM Plex Sans Condensed"/>
              </a:rPr>
              <a:t>87.5 </a:t>
            </a:r>
          </a:p>
          <a:p>
            <a:pPr algn="r">
              <a:lnSpc>
                <a:spcPts val="600"/>
              </a:lnSpc>
            </a:pPr>
            <a:r>
              <a:rPr lang="en-US" sz="1200" spc="-6">
                <a:solidFill>
                  <a:srgbClr val="000000"/>
                </a:solidFill>
                <a:latin typeface="IBM Plex Sans Condensed"/>
              </a:rPr>
              <a:t>19.5 </a:t>
            </a:r>
          </a:p>
          <a:p>
            <a:pPr algn="r">
              <a:lnSpc>
                <a:spcPts val="2160"/>
              </a:lnSpc>
            </a:pPr>
            <a:r>
              <a:rPr lang="en-US" sz="1200" spc="-6">
                <a:solidFill>
                  <a:srgbClr val="000000"/>
                </a:solidFill>
                <a:latin typeface="IBM Plex Sans Condensed"/>
              </a:rPr>
              <a:t>12.5 </a:t>
            </a:r>
          </a:p>
          <a:p>
            <a:pPr algn="r">
              <a:lnSpc>
                <a:spcPts val="600"/>
              </a:lnSpc>
            </a:pPr>
            <a:r>
              <a:rPr lang="en-US" sz="1200" spc="-6">
                <a:solidFill>
                  <a:srgbClr val="000000"/>
                </a:solidFill>
                <a:latin typeface="IBM Plex Sans Condensed"/>
              </a:rPr>
              <a:t>11.0 </a:t>
            </a:r>
          </a:p>
          <a:p>
            <a:pPr algn="r">
              <a:lnSpc>
                <a:spcPts val="2160"/>
              </a:lnSpc>
            </a:pPr>
            <a:r>
              <a:rPr lang="en-US" sz="1200" spc="-6">
                <a:solidFill>
                  <a:srgbClr val="000000"/>
                </a:solidFill>
                <a:latin typeface="IBM Plex Sans Condensed"/>
              </a:rPr>
              <a:t>24.0 </a:t>
            </a:r>
          </a:p>
          <a:p>
            <a:pPr algn="r">
              <a:lnSpc>
                <a:spcPts val="600"/>
              </a:lnSpc>
            </a:pPr>
            <a:r>
              <a:rPr lang="en-US" sz="1200" spc="-6">
                <a:solidFill>
                  <a:srgbClr val="000000"/>
                </a:solidFill>
                <a:latin typeface="IBM Plex Sans Condensed"/>
              </a:rPr>
              <a:t>86.0 </a:t>
            </a:r>
          </a:p>
          <a:p>
            <a:pPr algn="r">
              <a:lnSpc>
                <a:spcPts val="2160"/>
              </a:lnSpc>
            </a:pPr>
            <a:r>
              <a:rPr lang="en-US" sz="1200" spc="-6">
                <a:solidFill>
                  <a:srgbClr val="000000"/>
                </a:solidFill>
                <a:latin typeface="IBM Plex Sans Condensed"/>
              </a:rPr>
              <a:t>84.5 </a:t>
            </a:r>
          </a:p>
          <a:p>
            <a:pPr algn="r">
              <a:lnSpc>
                <a:spcPts val="600"/>
              </a:lnSpc>
            </a:pPr>
            <a:r>
              <a:rPr lang="en-US" sz="1200" spc="-6">
                <a:solidFill>
                  <a:srgbClr val="000000"/>
                </a:solidFill>
                <a:latin typeface="IBM Plex Sans Condensed"/>
              </a:rPr>
              <a:t>25.5 </a:t>
            </a:r>
          </a:p>
          <a:p>
            <a:pPr algn="r">
              <a:lnSpc>
                <a:spcPts val="2160"/>
              </a:lnSpc>
            </a:pPr>
            <a:r>
              <a:rPr lang="en-US" sz="1200" spc="-6">
                <a:solidFill>
                  <a:srgbClr val="000000"/>
                </a:solidFill>
                <a:latin typeface="IBM Plex Sans Condensed"/>
              </a:rPr>
              <a:t>38.0 </a:t>
            </a:r>
          </a:p>
          <a:p>
            <a:pPr algn="r">
              <a:lnSpc>
                <a:spcPts val="606"/>
              </a:lnSpc>
            </a:pPr>
            <a:r>
              <a:rPr lang="en-US" sz="1200" spc="-6">
                <a:solidFill>
                  <a:srgbClr val="000000"/>
                </a:solidFill>
                <a:latin typeface="IBM Plex Sans Condensed"/>
              </a:rPr>
              <a:t>61.5 </a:t>
            </a:r>
          </a:p>
          <a:p>
            <a:pPr algn="r">
              <a:lnSpc>
                <a:spcPts val="2154"/>
              </a:lnSpc>
            </a:pPr>
            <a:r>
              <a:rPr lang="en-US" sz="1200" spc="-6">
                <a:solidFill>
                  <a:srgbClr val="000000"/>
                </a:solidFill>
                <a:latin typeface="IBM Plex Sans Condensed"/>
              </a:rPr>
              <a:t>11.5 </a:t>
            </a:r>
          </a:p>
          <a:p>
            <a:pPr algn="r">
              <a:lnSpc>
                <a:spcPts val="606"/>
              </a:lnSpc>
            </a:pPr>
            <a:r>
              <a:rPr lang="en-US" sz="1200" spc="-6">
                <a:solidFill>
                  <a:srgbClr val="000000"/>
                </a:solidFill>
                <a:latin typeface="IBM Plex Sans Condensed"/>
              </a:rPr>
              <a:t>3.5 </a:t>
            </a:r>
          </a:p>
          <a:p>
            <a:pPr algn="r">
              <a:lnSpc>
                <a:spcPts val="2154"/>
              </a:lnSpc>
            </a:pPr>
            <a:r>
              <a:rPr lang="en-US" sz="1200" spc="-6">
                <a:solidFill>
                  <a:srgbClr val="000000"/>
                </a:solidFill>
                <a:latin typeface="IBM Plex Sans Condensed"/>
              </a:rPr>
              <a:t>6.5 </a:t>
            </a:r>
          </a:p>
          <a:p>
            <a:pPr algn="r">
              <a:lnSpc>
                <a:spcPts val="606"/>
              </a:lnSpc>
            </a:pPr>
            <a:r>
              <a:rPr lang="en-US" sz="1200" spc="-6">
                <a:solidFill>
                  <a:srgbClr val="000000"/>
                </a:solidFill>
                <a:latin typeface="IBM Plex Sans Condensed"/>
              </a:rPr>
              <a:t>33.5 </a:t>
            </a:r>
          </a:p>
          <a:p>
            <a:pPr algn="r">
              <a:lnSpc>
                <a:spcPts val="2154"/>
              </a:lnSpc>
            </a:pPr>
            <a:r>
              <a:rPr lang="en-US" sz="1200" spc="-6">
                <a:solidFill>
                  <a:srgbClr val="000000"/>
                </a:solidFill>
                <a:latin typeface="IBM Plex Sans Condensed"/>
              </a:rPr>
              <a:t>15.5 </a:t>
            </a:r>
          </a:p>
          <a:p>
            <a:pPr algn="r">
              <a:lnSpc>
                <a:spcPts val="606"/>
              </a:lnSpc>
            </a:pPr>
            <a:r>
              <a:rPr lang="en-US" sz="1200" spc="-6">
                <a:solidFill>
                  <a:srgbClr val="000000"/>
                </a:solidFill>
                <a:latin typeface="IBM Plex Sans Condensed"/>
              </a:rPr>
              <a:t>31.0 </a:t>
            </a:r>
          </a:p>
          <a:p>
            <a:pPr algn="r">
              <a:lnSpc>
                <a:spcPts val="2154"/>
              </a:lnSpc>
            </a:pPr>
            <a:r>
              <a:rPr lang="en-US" sz="1200" spc="-6">
                <a:solidFill>
                  <a:srgbClr val="000000"/>
                </a:solidFill>
                <a:latin typeface="IBM Plex Sans Condensed"/>
              </a:rPr>
              <a:t>11.0 </a:t>
            </a:r>
          </a:p>
          <a:p>
            <a:pPr algn="r">
              <a:lnSpc>
                <a:spcPts val="604"/>
              </a:lnSpc>
            </a:pPr>
            <a:r>
              <a:rPr lang="en-US" sz="1200" spc="-6">
                <a:solidFill>
                  <a:srgbClr val="000000"/>
                </a:solidFill>
                <a:latin typeface="IBM Plex Sans Condensed"/>
              </a:rPr>
              <a:t>83.0 </a:t>
            </a:r>
          </a:p>
          <a:p>
            <a:pPr algn="r">
              <a:lnSpc>
                <a:spcPts val="2155"/>
              </a:lnSpc>
            </a:pPr>
            <a:r>
              <a:rPr lang="en-US" sz="1200" spc="-6">
                <a:solidFill>
                  <a:srgbClr val="000000"/>
                </a:solidFill>
                <a:latin typeface="IBM Plex Sans Condensed"/>
              </a:rPr>
              <a:t>51.0 </a:t>
            </a:r>
          </a:p>
          <a:p>
            <a:pPr algn="r">
              <a:lnSpc>
                <a:spcPts val="604"/>
              </a:lnSpc>
            </a:pPr>
            <a:r>
              <a:rPr lang="en-US" sz="1200" spc="-6">
                <a:solidFill>
                  <a:srgbClr val="000000"/>
                </a:solidFill>
                <a:latin typeface="IBM Plex Sans Condensed"/>
              </a:rPr>
              <a:t>42.5 </a:t>
            </a:r>
          </a:p>
        </p:txBody>
      </p:sp>
      <p:sp>
        <p:nvSpPr>
          <p:cNvPr id="8" name="TextBox 8"/>
          <p:cNvSpPr txBox="1"/>
          <p:nvPr/>
        </p:nvSpPr>
        <p:spPr>
          <a:xfrm>
            <a:off x="791261" y="3626815"/>
            <a:ext cx="559260" cy="5712057"/>
          </a:xfrm>
          <a:prstGeom prst="rect">
            <a:avLst/>
          </a:prstGeom>
        </p:spPr>
        <p:txBody>
          <a:bodyPr lIns="0" tIns="0" rIns="0" bIns="0" rtlCol="0" anchor="t">
            <a:spAutoFit/>
          </a:bodyPr>
          <a:lstStyle/>
          <a:p>
            <a:pPr algn="r">
              <a:lnSpc>
                <a:spcPts val="600"/>
              </a:lnSpc>
            </a:pPr>
            <a:r>
              <a:rPr lang="en-US" sz="1200" spc="-6">
                <a:solidFill>
                  <a:srgbClr val="000000"/>
                </a:solidFill>
                <a:latin typeface="IBM Plex Sans Condensed Bold"/>
              </a:rPr>
              <a:t>0</a:t>
            </a:r>
            <a:r>
              <a:rPr lang="en-US" sz="1200" spc="-6">
                <a:solidFill>
                  <a:srgbClr val="000000"/>
                </a:solidFill>
                <a:latin typeface="IBM Plex Sans Condensed"/>
              </a:rPr>
              <a:t>AK </a:t>
            </a:r>
          </a:p>
          <a:p>
            <a:pPr algn="r">
              <a:lnSpc>
                <a:spcPts val="2160"/>
              </a:lnSpc>
            </a:pPr>
            <a:r>
              <a:rPr lang="en-US" sz="1200" spc="-6">
                <a:solidFill>
                  <a:srgbClr val="000000"/>
                </a:solidFill>
                <a:latin typeface="IBM Plex Sans Condensed Bold"/>
              </a:rPr>
              <a:t>1</a:t>
            </a:r>
            <a:r>
              <a:rPr lang="en-US" sz="1200" spc="-6">
                <a:solidFill>
                  <a:srgbClr val="000000"/>
                </a:solidFill>
                <a:latin typeface="IBM Plex Sans Condensed"/>
              </a:rPr>
              <a:t>AL </a:t>
            </a:r>
          </a:p>
          <a:p>
            <a:pPr algn="r">
              <a:lnSpc>
                <a:spcPts val="600"/>
              </a:lnSpc>
            </a:pPr>
            <a:r>
              <a:rPr lang="en-US" sz="1200" spc="-6">
                <a:solidFill>
                  <a:srgbClr val="000000"/>
                </a:solidFill>
                <a:latin typeface="IBM Plex Sans Condensed Bold"/>
              </a:rPr>
              <a:t>2</a:t>
            </a:r>
            <a:r>
              <a:rPr lang="en-US" sz="1200" spc="-6">
                <a:solidFill>
                  <a:srgbClr val="000000"/>
                </a:solidFill>
                <a:latin typeface="IBM Plex Sans Condensed"/>
              </a:rPr>
              <a:t>AR </a:t>
            </a:r>
          </a:p>
          <a:p>
            <a:pPr algn="r">
              <a:lnSpc>
                <a:spcPts val="2160"/>
              </a:lnSpc>
            </a:pPr>
            <a:r>
              <a:rPr lang="en-US" sz="1200" spc="-6">
                <a:solidFill>
                  <a:srgbClr val="000000"/>
                </a:solidFill>
                <a:latin typeface="IBM Plex Sans Condensed Bold"/>
              </a:rPr>
              <a:t>3</a:t>
            </a:r>
            <a:r>
              <a:rPr lang="en-US" sz="1200" spc="-6">
                <a:solidFill>
                  <a:srgbClr val="000000"/>
                </a:solidFill>
                <a:latin typeface="IBM Plex Sans Condensed"/>
              </a:rPr>
              <a:t>AZ </a:t>
            </a:r>
          </a:p>
          <a:p>
            <a:pPr algn="r">
              <a:lnSpc>
                <a:spcPts val="600"/>
              </a:lnSpc>
            </a:pPr>
            <a:r>
              <a:rPr lang="en-US" sz="1200" spc="-6">
                <a:solidFill>
                  <a:srgbClr val="000000"/>
                </a:solidFill>
                <a:latin typeface="IBM Plex Sans Condensed Bold"/>
              </a:rPr>
              <a:t>4</a:t>
            </a:r>
            <a:r>
              <a:rPr lang="en-US" sz="1200" spc="-6">
                <a:solidFill>
                  <a:srgbClr val="000000"/>
                </a:solidFill>
                <a:latin typeface="IBM Plex Sans Condensed"/>
              </a:rPr>
              <a:t>CA </a:t>
            </a:r>
          </a:p>
          <a:p>
            <a:pPr algn="r">
              <a:lnSpc>
                <a:spcPts val="2160"/>
              </a:lnSpc>
            </a:pPr>
            <a:r>
              <a:rPr lang="en-US" sz="1200" spc="-6">
                <a:solidFill>
                  <a:srgbClr val="000000"/>
                </a:solidFill>
                <a:latin typeface="IBM Plex Sans Condensed Bold"/>
              </a:rPr>
              <a:t>5</a:t>
            </a:r>
            <a:r>
              <a:rPr lang="en-US" sz="1200" spc="-6">
                <a:solidFill>
                  <a:srgbClr val="000000"/>
                </a:solidFill>
                <a:latin typeface="IBM Plex Sans Condensed"/>
              </a:rPr>
              <a:t>CO </a:t>
            </a:r>
          </a:p>
          <a:p>
            <a:pPr algn="r">
              <a:lnSpc>
                <a:spcPts val="600"/>
              </a:lnSpc>
            </a:pPr>
            <a:r>
              <a:rPr lang="en-US" sz="1200" spc="-4">
                <a:solidFill>
                  <a:srgbClr val="000000"/>
                </a:solidFill>
                <a:latin typeface="IBM Plex Sans Condensed"/>
              </a:rPr>
              <a:t>CT </a:t>
            </a:r>
          </a:p>
          <a:p>
            <a:pPr algn="r">
              <a:lnSpc>
                <a:spcPts val="2160"/>
              </a:lnSpc>
            </a:pPr>
            <a:r>
              <a:rPr lang="en-US" sz="1200" spc="-6">
                <a:solidFill>
                  <a:srgbClr val="000000"/>
                </a:solidFill>
                <a:latin typeface="IBM Plex Sans Condensed Bold"/>
              </a:rPr>
              <a:t>8</a:t>
            </a:r>
            <a:r>
              <a:rPr lang="en-US" sz="1200" spc="-6">
                <a:solidFill>
                  <a:srgbClr val="000000"/>
                </a:solidFill>
                <a:latin typeface="IBM Plex Sans Condensed"/>
              </a:rPr>
              <a:t>DE </a:t>
            </a:r>
          </a:p>
          <a:p>
            <a:pPr algn="r">
              <a:lnSpc>
                <a:spcPts val="600"/>
              </a:lnSpc>
            </a:pPr>
            <a:r>
              <a:rPr lang="en-US" sz="1200" spc="-4">
                <a:solidFill>
                  <a:srgbClr val="000000"/>
                </a:solidFill>
                <a:latin typeface="IBM Plex Sans Condensed"/>
              </a:rPr>
              <a:t>FL </a:t>
            </a:r>
          </a:p>
          <a:p>
            <a:pPr algn="r">
              <a:lnSpc>
                <a:spcPts val="2163"/>
              </a:lnSpc>
            </a:pPr>
            <a:r>
              <a:rPr lang="en-US" sz="1200" spc="-6">
                <a:solidFill>
                  <a:srgbClr val="000000"/>
                </a:solidFill>
                <a:latin typeface="IBM Plex Sans Condensed Bold"/>
              </a:rPr>
              <a:t>10</a:t>
            </a:r>
            <a:r>
              <a:rPr lang="en-US" sz="1200" spc="-6">
                <a:solidFill>
                  <a:srgbClr val="000000"/>
                </a:solidFill>
                <a:latin typeface="IBM Plex Sans Condensed"/>
              </a:rPr>
              <a:t>GA </a:t>
            </a:r>
          </a:p>
          <a:p>
            <a:pPr algn="r">
              <a:lnSpc>
                <a:spcPts val="600"/>
              </a:lnSpc>
            </a:pPr>
            <a:r>
              <a:rPr lang="en-US" sz="1200" spc="-3">
                <a:solidFill>
                  <a:srgbClr val="000000"/>
                </a:solidFill>
                <a:latin typeface="IBM Plex Sans Condensed"/>
              </a:rPr>
              <a:t>HI </a:t>
            </a:r>
          </a:p>
          <a:p>
            <a:pPr algn="r">
              <a:lnSpc>
                <a:spcPts val="2160"/>
              </a:lnSpc>
            </a:pPr>
            <a:r>
              <a:rPr lang="en-US" sz="1200" spc="-3">
                <a:solidFill>
                  <a:srgbClr val="000000"/>
                </a:solidFill>
                <a:latin typeface="IBM Plex Sans Condensed"/>
              </a:rPr>
              <a:t>IA </a:t>
            </a:r>
          </a:p>
          <a:p>
            <a:pPr algn="r">
              <a:lnSpc>
                <a:spcPts val="600"/>
              </a:lnSpc>
            </a:pPr>
            <a:r>
              <a:rPr lang="en-US" sz="1200" spc="-3">
                <a:solidFill>
                  <a:srgbClr val="000000"/>
                </a:solidFill>
                <a:latin typeface="IBM Plex Sans Condensed"/>
              </a:rPr>
              <a:t>ID </a:t>
            </a:r>
          </a:p>
          <a:p>
            <a:pPr algn="r">
              <a:lnSpc>
                <a:spcPts val="2160"/>
              </a:lnSpc>
            </a:pPr>
            <a:r>
              <a:rPr lang="en-US" sz="1200" spc="-6">
                <a:solidFill>
                  <a:srgbClr val="000000"/>
                </a:solidFill>
                <a:latin typeface="IBM Plex Sans Condensed"/>
              </a:rPr>
              <a:t>IL </a:t>
            </a:r>
          </a:p>
          <a:p>
            <a:pPr algn="r">
              <a:lnSpc>
                <a:spcPts val="600"/>
              </a:lnSpc>
            </a:pPr>
            <a:r>
              <a:rPr lang="en-US" sz="1200" spc="-3">
                <a:solidFill>
                  <a:srgbClr val="000000"/>
                </a:solidFill>
                <a:latin typeface="IBM Plex Sans Condensed"/>
              </a:rPr>
              <a:t>IN </a:t>
            </a:r>
          </a:p>
          <a:p>
            <a:pPr algn="r">
              <a:lnSpc>
                <a:spcPts val="2160"/>
              </a:lnSpc>
            </a:pPr>
            <a:r>
              <a:rPr lang="en-US" sz="1200" spc="-4">
                <a:solidFill>
                  <a:srgbClr val="000000"/>
                </a:solidFill>
                <a:latin typeface="IBM Plex Sans Condensed"/>
              </a:rPr>
              <a:t>KS </a:t>
            </a:r>
          </a:p>
          <a:p>
            <a:pPr algn="r">
              <a:lnSpc>
                <a:spcPts val="600"/>
              </a:lnSpc>
            </a:pPr>
            <a:r>
              <a:rPr lang="en-US" sz="1200" spc="-6">
                <a:solidFill>
                  <a:srgbClr val="000000"/>
                </a:solidFill>
                <a:latin typeface="IBM Plex Sans Condensed Bold"/>
              </a:rPr>
              <a:t>17</a:t>
            </a:r>
            <a:r>
              <a:rPr lang="en-US" sz="1200" spc="-6">
                <a:solidFill>
                  <a:srgbClr val="000000"/>
                </a:solidFill>
                <a:latin typeface="IBM Plex Sans Condensed"/>
              </a:rPr>
              <a:t>KY </a:t>
            </a:r>
          </a:p>
          <a:p>
            <a:pPr algn="r">
              <a:lnSpc>
                <a:spcPts val="2160"/>
              </a:lnSpc>
            </a:pPr>
            <a:r>
              <a:rPr lang="en-US" sz="1200" spc="-6">
                <a:solidFill>
                  <a:srgbClr val="000000"/>
                </a:solidFill>
                <a:latin typeface="IBM Plex Sans Condensed"/>
              </a:rPr>
              <a:t>LA </a:t>
            </a:r>
          </a:p>
          <a:p>
            <a:pPr algn="r">
              <a:lnSpc>
                <a:spcPts val="600"/>
              </a:lnSpc>
            </a:pPr>
            <a:r>
              <a:rPr lang="en-US" sz="1200" spc="-6">
                <a:solidFill>
                  <a:srgbClr val="000000"/>
                </a:solidFill>
                <a:latin typeface="IBM Plex Sans Condensed Bold"/>
              </a:rPr>
              <a:t>19</a:t>
            </a:r>
            <a:r>
              <a:rPr lang="en-US" sz="1200" spc="-6">
                <a:solidFill>
                  <a:srgbClr val="000000"/>
                </a:solidFill>
                <a:latin typeface="IBM Plex Sans Condensed"/>
              </a:rPr>
              <a:t>MA </a:t>
            </a:r>
          </a:p>
          <a:p>
            <a:pPr algn="r">
              <a:lnSpc>
                <a:spcPts val="2160"/>
              </a:lnSpc>
            </a:pPr>
            <a:r>
              <a:rPr lang="en-US" sz="1200" spc="-6">
                <a:solidFill>
                  <a:srgbClr val="000000"/>
                </a:solidFill>
                <a:latin typeface="IBM Plex Sans Condensed Bold"/>
              </a:rPr>
              <a:t>20</a:t>
            </a:r>
            <a:r>
              <a:rPr lang="en-US" sz="1200" spc="-6">
                <a:solidFill>
                  <a:srgbClr val="000000"/>
                </a:solidFill>
                <a:latin typeface="IBM Plex Sans Condensed"/>
              </a:rPr>
              <a:t>MD </a:t>
            </a:r>
          </a:p>
          <a:p>
            <a:pPr algn="r">
              <a:lnSpc>
                <a:spcPts val="600"/>
              </a:lnSpc>
            </a:pPr>
            <a:r>
              <a:rPr lang="en-US" sz="1200" spc="-6">
                <a:solidFill>
                  <a:srgbClr val="000000"/>
                </a:solidFill>
                <a:latin typeface="IBM Plex Sans Condensed Bold"/>
              </a:rPr>
              <a:t>21</a:t>
            </a:r>
            <a:r>
              <a:rPr lang="en-US" sz="1200" spc="-6">
                <a:solidFill>
                  <a:srgbClr val="000000"/>
                </a:solidFill>
                <a:latin typeface="IBM Plex Sans Condensed"/>
              </a:rPr>
              <a:t>ME </a:t>
            </a:r>
          </a:p>
          <a:p>
            <a:pPr algn="r">
              <a:lnSpc>
                <a:spcPts val="2160"/>
              </a:lnSpc>
            </a:pPr>
            <a:r>
              <a:rPr lang="en-US" sz="1200" spc="-6">
                <a:solidFill>
                  <a:srgbClr val="000000"/>
                </a:solidFill>
                <a:latin typeface="IBM Plex Sans Condensed Bold"/>
              </a:rPr>
              <a:t>22</a:t>
            </a:r>
            <a:r>
              <a:rPr lang="en-US" sz="1200" spc="-6">
                <a:solidFill>
                  <a:srgbClr val="000000"/>
                </a:solidFill>
                <a:latin typeface="IBM Plex Sans Condensed"/>
              </a:rPr>
              <a:t>MI </a:t>
            </a:r>
          </a:p>
          <a:p>
            <a:pPr algn="r">
              <a:lnSpc>
                <a:spcPts val="606"/>
              </a:lnSpc>
            </a:pPr>
            <a:r>
              <a:rPr lang="en-US" sz="1200" spc="-6">
                <a:solidFill>
                  <a:srgbClr val="000000"/>
                </a:solidFill>
                <a:latin typeface="IBM Plex Sans Condensed Bold"/>
              </a:rPr>
              <a:t>23</a:t>
            </a:r>
            <a:r>
              <a:rPr lang="en-US" sz="1200" spc="-6">
                <a:solidFill>
                  <a:srgbClr val="000000"/>
                </a:solidFill>
                <a:latin typeface="IBM Plex Sans Condensed"/>
              </a:rPr>
              <a:t>MN </a:t>
            </a:r>
          </a:p>
          <a:p>
            <a:pPr algn="r">
              <a:lnSpc>
                <a:spcPts val="2154"/>
              </a:lnSpc>
            </a:pPr>
            <a:r>
              <a:rPr lang="en-US" sz="1200" spc="-6">
                <a:solidFill>
                  <a:srgbClr val="000000"/>
                </a:solidFill>
                <a:latin typeface="IBM Plex Sans Condensed Bold"/>
              </a:rPr>
              <a:t>24</a:t>
            </a:r>
            <a:r>
              <a:rPr lang="en-US" sz="1200" spc="-6">
                <a:solidFill>
                  <a:srgbClr val="000000"/>
                </a:solidFill>
                <a:latin typeface="IBM Plex Sans Condensed"/>
              </a:rPr>
              <a:t>MO </a:t>
            </a:r>
          </a:p>
          <a:p>
            <a:pPr algn="r">
              <a:lnSpc>
                <a:spcPts val="606"/>
              </a:lnSpc>
            </a:pPr>
            <a:r>
              <a:rPr lang="en-US" sz="1200" spc="-6">
                <a:solidFill>
                  <a:srgbClr val="000000"/>
                </a:solidFill>
                <a:latin typeface="IBM Plex Sans Condensed Bold"/>
              </a:rPr>
              <a:t>25</a:t>
            </a:r>
            <a:r>
              <a:rPr lang="en-US" sz="1200" spc="-6">
                <a:solidFill>
                  <a:srgbClr val="000000"/>
                </a:solidFill>
                <a:latin typeface="IBM Plex Sans Condensed"/>
              </a:rPr>
              <a:t>MS </a:t>
            </a:r>
          </a:p>
          <a:p>
            <a:pPr algn="r">
              <a:lnSpc>
                <a:spcPts val="2154"/>
              </a:lnSpc>
            </a:pPr>
            <a:r>
              <a:rPr lang="en-US" sz="1200" spc="-6">
                <a:solidFill>
                  <a:srgbClr val="000000"/>
                </a:solidFill>
                <a:latin typeface="IBM Plex Sans Condensed Bold"/>
              </a:rPr>
              <a:t>26</a:t>
            </a:r>
            <a:r>
              <a:rPr lang="en-US" sz="1200" spc="-6">
                <a:solidFill>
                  <a:srgbClr val="000000"/>
                </a:solidFill>
                <a:latin typeface="IBM Plex Sans Condensed"/>
              </a:rPr>
              <a:t>MT </a:t>
            </a:r>
          </a:p>
          <a:p>
            <a:pPr algn="r">
              <a:lnSpc>
                <a:spcPts val="606"/>
              </a:lnSpc>
            </a:pPr>
            <a:r>
              <a:rPr lang="en-US" sz="1200" spc="-6">
                <a:solidFill>
                  <a:srgbClr val="000000"/>
                </a:solidFill>
                <a:latin typeface="IBM Plex Sans Condensed Bold"/>
              </a:rPr>
              <a:t>27</a:t>
            </a:r>
            <a:r>
              <a:rPr lang="en-US" sz="1200" spc="-6">
                <a:solidFill>
                  <a:srgbClr val="000000"/>
                </a:solidFill>
                <a:latin typeface="IBM Plex Sans Condensed"/>
              </a:rPr>
              <a:t>NC </a:t>
            </a:r>
          </a:p>
          <a:p>
            <a:pPr algn="r">
              <a:lnSpc>
                <a:spcPts val="2154"/>
              </a:lnSpc>
            </a:pPr>
            <a:r>
              <a:rPr lang="en-US" sz="1200" spc="-6">
                <a:solidFill>
                  <a:srgbClr val="000000"/>
                </a:solidFill>
                <a:latin typeface="IBM Plex Sans Condensed Bold"/>
              </a:rPr>
              <a:t>28</a:t>
            </a:r>
            <a:r>
              <a:rPr lang="en-US" sz="1200" spc="-6">
                <a:solidFill>
                  <a:srgbClr val="000000"/>
                </a:solidFill>
                <a:latin typeface="IBM Plex Sans Condensed"/>
              </a:rPr>
              <a:t>ND </a:t>
            </a:r>
          </a:p>
          <a:p>
            <a:pPr algn="r">
              <a:lnSpc>
                <a:spcPts val="606"/>
              </a:lnSpc>
            </a:pPr>
            <a:r>
              <a:rPr lang="en-US" sz="1200" spc="-6">
                <a:solidFill>
                  <a:srgbClr val="000000"/>
                </a:solidFill>
                <a:latin typeface="IBM Plex Sans Condensed Bold"/>
              </a:rPr>
              <a:t>29</a:t>
            </a:r>
            <a:r>
              <a:rPr lang="en-US" sz="1200" spc="-6">
                <a:solidFill>
                  <a:srgbClr val="000000"/>
                </a:solidFill>
                <a:latin typeface="IBM Plex Sans Condensed"/>
              </a:rPr>
              <a:t>NE </a:t>
            </a:r>
          </a:p>
          <a:p>
            <a:pPr algn="r">
              <a:lnSpc>
                <a:spcPts val="2154"/>
              </a:lnSpc>
            </a:pPr>
            <a:r>
              <a:rPr lang="en-US" sz="1200" spc="-6">
                <a:solidFill>
                  <a:srgbClr val="000000"/>
                </a:solidFill>
                <a:latin typeface="IBM Plex Sans Condensed Bold"/>
              </a:rPr>
              <a:t>30</a:t>
            </a:r>
            <a:r>
              <a:rPr lang="en-US" sz="1200" spc="-6">
                <a:solidFill>
                  <a:srgbClr val="000000"/>
                </a:solidFill>
                <a:latin typeface="IBM Plex Sans Condensed"/>
              </a:rPr>
              <a:t>NH </a:t>
            </a:r>
          </a:p>
          <a:p>
            <a:pPr algn="r">
              <a:lnSpc>
                <a:spcPts val="604"/>
              </a:lnSpc>
            </a:pPr>
            <a:r>
              <a:rPr lang="en-US" sz="1200" spc="-6">
                <a:solidFill>
                  <a:srgbClr val="000000"/>
                </a:solidFill>
                <a:latin typeface="IBM Plex Sans Condensed"/>
              </a:rPr>
              <a:t>NJ </a:t>
            </a:r>
          </a:p>
          <a:p>
            <a:pPr algn="r">
              <a:lnSpc>
                <a:spcPts val="2155"/>
              </a:lnSpc>
            </a:pPr>
            <a:r>
              <a:rPr lang="en-US" sz="1200" spc="-6">
                <a:solidFill>
                  <a:srgbClr val="000000"/>
                </a:solidFill>
                <a:latin typeface="IBM Plex Sans Condensed Bold"/>
              </a:rPr>
              <a:t>32</a:t>
            </a:r>
            <a:r>
              <a:rPr lang="en-US" sz="1200" spc="-6">
                <a:solidFill>
                  <a:srgbClr val="000000"/>
                </a:solidFill>
                <a:latin typeface="IBM Plex Sans Condensed"/>
              </a:rPr>
              <a:t>NM </a:t>
            </a:r>
          </a:p>
          <a:p>
            <a:pPr algn="r">
              <a:lnSpc>
                <a:spcPts val="604"/>
              </a:lnSpc>
            </a:pPr>
            <a:r>
              <a:rPr lang="en-US" sz="1200" spc="-6">
                <a:solidFill>
                  <a:srgbClr val="000000"/>
                </a:solidFill>
                <a:latin typeface="IBM Plex Sans Condensed Bold"/>
              </a:rPr>
              <a:t>33</a:t>
            </a:r>
            <a:r>
              <a:rPr lang="en-US" sz="1200" spc="-6">
                <a:solidFill>
                  <a:srgbClr val="000000"/>
                </a:solidFill>
                <a:latin typeface="IBM Plex Sans Condensed"/>
              </a:rPr>
              <a:t>NV </a:t>
            </a:r>
          </a:p>
        </p:txBody>
      </p:sp>
      <p:sp>
        <p:nvSpPr>
          <p:cNvPr id="9" name="TextBox 9"/>
          <p:cNvSpPr txBox="1"/>
          <p:nvPr/>
        </p:nvSpPr>
        <p:spPr>
          <a:xfrm>
            <a:off x="1803149" y="3626815"/>
            <a:ext cx="342900" cy="5712057"/>
          </a:xfrm>
          <a:prstGeom prst="rect">
            <a:avLst/>
          </a:prstGeom>
        </p:spPr>
        <p:txBody>
          <a:bodyPr lIns="0" tIns="0" rIns="0" bIns="0" rtlCol="0" anchor="t">
            <a:spAutoFit/>
          </a:bodyPr>
          <a:lstStyle/>
          <a:p>
            <a:pPr algn="r">
              <a:lnSpc>
                <a:spcPts val="600"/>
              </a:lnSpc>
            </a:pPr>
            <a:r>
              <a:rPr lang="en-US" sz="1200" spc="-6">
                <a:solidFill>
                  <a:srgbClr val="000000"/>
                </a:solidFill>
                <a:latin typeface="IBM Plex Sans Condensed"/>
              </a:rPr>
              <a:t>24.20</a:t>
            </a:r>
          </a:p>
          <a:p>
            <a:pPr algn="r">
              <a:lnSpc>
                <a:spcPts val="2160"/>
              </a:lnSpc>
            </a:pPr>
            <a:r>
              <a:rPr lang="en-US" sz="1200" spc="-6">
                <a:solidFill>
                  <a:srgbClr val="000000"/>
                </a:solidFill>
                <a:latin typeface="IBM Plex Sans Condensed"/>
              </a:rPr>
              <a:t>25.37</a:t>
            </a:r>
          </a:p>
          <a:p>
            <a:pPr algn="r">
              <a:lnSpc>
                <a:spcPts val="600"/>
              </a:lnSpc>
            </a:pPr>
            <a:r>
              <a:rPr lang="en-US" sz="1200" spc="-6">
                <a:solidFill>
                  <a:srgbClr val="000000"/>
                </a:solidFill>
                <a:latin typeface="IBM Plex Sans Condensed"/>
              </a:rPr>
              <a:t>22.07</a:t>
            </a:r>
          </a:p>
          <a:p>
            <a:pPr algn="r">
              <a:lnSpc>
                <a:spcPts val="2160"/>
              </a:lnSpc>
            </a:pPr>
            <a:r>
              <a:rPr lang="en-US" sz="1200" spc="-6">
                <a:solidFill>
                  <a:srgbClr val="000000"/>
                </a:solidFill>
                <a:latin typeface="IBM Plex Sans Condensed"/>
              </a:rPr>
              <a:t>20.23</a:t>
            </a:r>
          </a:p>
          <a:p>
            <a:pPr algn="r">
              <a:lnSpc>
                <a:spcPts val="600"/>
              </a:lnSpc>
            </a:pPr>
            <a:r>
              <a:rPr lang="en-US" sz="1200" spc="-6">
                <a:solidFill>
                  <a:srgbClr val="000000"/>
                </a:solidFill>
                <a:latin typeface="IBM Plex Sans Condensed"/>
              </a:rPr>
              <a:t>9.07</a:t>
            </a:r>
          </a:p>
          <a:p>
            <a:pPr algn="r">
              <a:lnSpc>
                <a:spcPts val="2160"/>
              </a:lnSpc>
            </a:pPr>
            <a:r>
              <a:rPr lang="en-US" sz="1200" spc="-6">
                <a:solidFill>
                  <a:srgbClr val="000000"/>
                </a:solidFill>
                <a:latin typeface="IBM Plex Sans Condensed"/>
              </a:rPr>
              <a:t>17.57</a:t>
            </a:r>
          </a:p>
          <a:p>
            <a:pPr algn="r">
              <a:lnSpc>
                <a:spcPts val="600"/>
              </a:lnSpc>
            </a:pPr>
            <a:r>
              <a:rPr lang="en-US" sz="1200" spc="-6">
                <a:solidFill>
                  <a:srgbClr val="000000"/>
                </a:solidFill>
                <a:latin typeface="IBM Plex Sans Condensed"/>
              </a:rPr>
              <a:t>7.07</a:t>
            </a:r>
          </a:p>
          <a:p>
            <a:pPr algn="r">
              <a:lnSpc>
                <a:spcPts val="2160"/>
              </a:lnSpc>
            </a:pPr>
            <a:r>
              <a:rPr lang="en-US" sz="1200" spc="-6">
                <a:solidFill>
                  <a:srgbClr val="000000"/>
                </a:solidFill>
                <a:latin typeface="IBM Plex Sans Condensed"/>
              </a:rPr>
              <a:t>14.13</a:t>
            </a:r>
          </a:p>
          <a:p>
            <a:pPr algn="r">
              <a:lnSpc>
                <a:spcPts val="600"/>
              </a:lnSpc>
            </a:pPr>
            <a:r>
              <a:rPr lang="en-US" sz="1200" spc="-6">
                <a:solidFill>
                  <a:srgbClr val="000000"/>
                </a:solidFill>
                <a:latin typeface="IBM Plex Sans Condensed"/>
              </a:rPr>
              <a:t>14.57</a:t>
            </a:r>
          </a:p>
          <a:p>
            <a:pPr algn="r">
              <a:lnSpc>
                <a:spcPts val="2163"/>
              </a:lnSpc>
            </a:pPr>
            <a:r>
              <a:rPr lang="en-US" sz="1200" spc="-6">
                <a:solidFill>
                  <a:srgbClr val="000000"/>
                </a:solidFill>
                <a:latin typeface="IBM Plex Sans Condensed"/>
              </a:rPr>
              <a:t>20.30</a:t>
            </a:r>
          </a:p>
          <a:p>
            <a:pPr algn="r">
              <a:lnSpc>
                <a:spcPts val="600"/>
              </a:lnSpc>
            </a:pPr>
            <a:r>
              <a:rPr lang="en-US" sz="1200" spc="-6">
                <a:solidFill>
                  <a:srgbClr val="000000"/>
                </a:solidFill>
                <a:latin typeface="IBM Plex Sans Condensed"/>
              </a:rPr>
              <a:t>4.67</a:t>
            </a:r>
          </a:p>
          <a:p>
            <a:pPr algn="r">
              <a:lnSpc>
                <a:spcPts val="2160"/>
              </a:lnSpc>
            </a:pPr>
            <a:r>
              <a:rPr lang="en-US" sz="1200" spc="-6">
                <a:solidFill>
                  <a:srgbClr val="000000"/>
                </a:solidFill>
                <a:latin typeface="IBM Plex Sans Condensed"/>
              </a:rPr>
              <a:t>11.10</a:t>
            </a:r>
          </a:p>
          <a:p>
            <a:pPr algn="r">
              <a:lnSpc>
                <a:spcPts val="600"/>
              </a:lnSpc>
            </a:pPr>
            <a:r>
              <a:rPr lang="en-US" sz="1200" spc="-6">
                <a:solidFill>
                  <a:srgbClr val="000000"/>
                </a:solidFill>
                <a:latin typeface="IBM Plex Sans Condensed"/>
              </a:rPr>
              <a:t>16.80</a:t>
            </a:r>
          </a:p>
          <a:p>
            <a:pPr algn="r">
              <a:lnSpc>
                <a:spcPts val="2160"/>
              </a:lnSpc>
            </a:pPr>
            <a:r>
              <a:rPr lang="en-US" sz="1200" spc="-6">
                <a:solidFill>
                  <a:srgbClr val="000000"/>
                </a:solidFill>
                <a:latin typeface="IBM Plex Sans Condensed"/>
              </a:rPr>
              <a:t>15.23</a:t>
            </a:r>
          </a:p>
          <a:p>
            <a:pPr algn="r">
              <a:lnSpc>
                <a:spcPts val="600"/>
              </a:lnSpc>
            </a:pPr>
            <a:r>
              <a:rPr lang="en-US" sz="1200" spc="-6">
                <a:solidFill>
                  <a:srgbClr val="000000"/>
                </a:solidFill>
                <a:latin typeface="IBM Plex Sans Condensed"/>
              </a:rPr>
              <a:t>18.13</a:t>
            </a:r>
          </a:p>
          <a:p>
            <a:pPr algn="r">
              <a:lnSpc>
                <a:spcPts val="2160"/>
              </a:lnSpc>
            </a:pPr>
            <a:r>
              <a:rPr lang="en-US" sz="1200" spc="-6">
                <a:solidFill>
                  <a:srgbClr val="000000"/>
                </a:solidFill>
                <a:latin typeface="IBM Plex Sans Condensed"/>
              </a:rPr>
              <a:t>17.90</a:t>
            </a:r>
          </a:p>
          <a:p>
            <a:pPr algn="r">
              <a:lnSpc>
                <a:spcPts val="600"/>
              </a:lnSpc>
            </a:pPr>
            <a:r>
              <a:rPr lang="en-US" sz="1200" spc="-6">
                <a:solidFill>
                  <a:srgbClr val="000000"/>
                </a:solidFill>
                <a:latin typeface="IBM Plex Sans Condensed"/>
              </a:rPr>
              <a:t>19.63</a:t>
            </a:r>
          </a:p>
          <a:p>
            <a:pPr algn="r">
              <a:lnSpc>
                <a:spcPts val="2160"/>
              </a:lnSpc>
            </a:pPr>
            <a:r>
              <a:rPr lang="en-US" sz="1200" spc="-6">
                <a:solidFill>
                  <a:srgbClr val="000000"/>
                </a:solidFill>
                <a:latin typeface="IBM Plex Sans Condensed"/>
              </a:rPr>
              <a:t>28.23</a:t>
            </a:r>
          </a:p>
          <a:p>
            <a:pPr algn="r">
              <a:lnSpc>
                <a:spcPts val="600"/>
              </a:lnSpc>
            </a:pPr>
            <a:r>
              <a:rPr lang="en-US" sz="1200" spc="-6">
                <a:solidFill>
                  <a:srgbClr val="000000"/>
                </a:solidFill>
                <a:latin typeface="IBM Plex Sans Condensed"/>
              </a:rPr>
              <a:t>3.80</a:t>
            </a:r>
          </a:p>
          <a:p>
            <a:pPr algn="r">
              <a:lnSpc>
                <a:spcPts val="2160"/>
              </a:lnSpc>
            </a:pPr>
            <a:r>
              <a:rPr lang="en-US" sz="1200" spc="-6">
                <a:solidFill>
                  <a:srgbClr val="000000"/>
                </a:solidFill>
                <a:latin typeface="IBM Plex Sans Condensed"/>
              </a:rPr>
              <a:t>14.07</a:t>
            </a:r>
          </a:p>
          <a:p>
            <a:pPr algn="r">
              <a:lnSpc>
                <a:spcPts val="600"/>
              </a:lnSpc>
            </a:pPr>
            <a:r>
              <a:rPr lang="en-US" sz="1200" spc="-6">
                <a:solidFill>
                  <a:srgbClr val="000000"/>
                </a:solidFill>
                <a:latin typeface="IBM Plex Sans Condensed"/>
              </a:rPr>
              <a:t>12.30</a:t>
            </a:r>
          </a:p>
          <a:p>
            <a:pPr algn="r">
              <a:lnSpc>
                <a:spcPts val="2160"/>
              </a:lnSpc>
            </a:pPr>
            <a:r>
              <a:rPr lang="en-US" sz="1200" spc="-6">
                <a:solidFill>
                  <a:srgbClr val="000000"/>
                </a:solidFill>
                <a:latin typeface="IBM Plex Sans Condensed"/>
              </a:rPr>
              <a:t>15.37</a:t>
            </a:r>
          </a:p>
          <a:p>
            <a:pPr algn="r">
              <a:lnSpc>
                <a:spcPts val="606"/>
              </a:lnSpc>
            </a:pPr>
            <a:r>
              <a:rPr lang="en-US" sz="1200" spc="-6">
                <a:solidFill>
                  <a:srgbClr val="000000"/>
                </a:solidFill>
                <a:latin typeface="IBM Plex Sans Condensed"/>
              </a:rPr>
              <a:t>10.30</a:t>
            </a:r>
          </a:p>
          <a:p>
            <a:pPr algn="r">
              <a:lnSpc>
                <a:spcPts val="2154"/>
              </a:lnSpc>
            </a:pPr>
            <a:r>
              <a:rPr lang="en-US" sz="1200" spc="-6">
                <a:solidFill>
                  <a:srgbClr val="000000"/>
                </a:solidFill>
                <a:latin typeface="IBM Plex Sans Condensed"/>
              </a:rPr>
              <a:t>23.60</a:t>
            </a:r>
          </a:p>
          <a:p>
            <a:pPr algn="r">
              <a:lnSpc>
                <a:spcPts val="606"/>
              </a:lnSpc>
            </a:pPr>
            <a:r>
              <a:rPr lang="en-US" sz="1200" spc="-6">
                <a:solidFill>
                  <a:srgbClr val="000000"/>
                </a:solidFill>
                <a:latin typeface="IBM Plex Sans Condensed"/>
              </a:rPr>
              <a:t>30.60</a:t>
            </a:r>
          </a:p>
          <a:p>
            <a:pPr algn="r">
              <a:lnSpc>
                <a:spcPts val="2154"/>
              </a:lnSpc>
            </a:pPr>
            <a:r>
              <a:rPr lang="en-US" sz="1200" spc="-6">
                <a:solidFill>
                  <a:srgbClr val="000000"/>
                </a:solidFill>
                <a:latin typeface="IBM Plex Sans Condensed"/>
              </a:rPr>
              <a:t>24.60</a:t>
            </a:r>
          </a:p>
          <a:p>
            <a:pPr algn="r">
              <a:lnSpc>
                <a:spcPts val="606"/>
              </a:lnSpc>
            </a:pPr>
            <a:r>
              <a:rPr lang="en-US" sz="1200" spc="-6">
                <a:solidFill>
                  <a:srgbClr val="000000"/>
                </a:solidFill>
                <a:latin typeface="IBM Plex Sans Condensed"/>
              </a:rPr>
              <a:t>17.30</a:t>
            </a:r>
          </a:p>
          <a:p>
            <a:pPr algn="r">
              <a:lnSpc>
                <a:spcPts val="2154"/>
              </a:lnSpc>
            </a:pPr>
            <a:r>
              <a:rPr lang="en-US" sz="1200" spc="-6">
                <a:solidFill>
                  <a:srgbClr val="000000"/>
                </a:solidFill>
                <a:latin typeface="IBM Plex Sans Condensed"/>
              </a:rPr>
              <a:t>16.03</a:t>
            </a:r>
          </a:p>
          <a:p>
            <a:pPr algn="r">
              <a:lnSpc>
                <a:spcPts val="606"/>
              </a:lnSpc>
            </a:pPr>
            <a:r>
              <a:rPr lang="en-US" sz="1200" spc="-6">
                <a:solidFill>
                  <a:srgbClr val="000000"/>
                </a:solidFill>
                <a:latin typeface="IBM Plex Sans Condensed"/>
              </a:rPr>
              <a:t>11.37</a:t>
            </a:r>
          </a:p>
          <a:p>
            <a:pPr algn="r">
              <a:lnSpc>
                <a:spcPts val="2154"/>
              </a:lnSpc>
            </a:pPr>
            <a:r>
              <a:rPr lang="en-US" sz="1200" spc="-6">
                <a:solidFill>
                  <a:srgbClr val="000000"/>
                </a:solidFill>
                <a:latin typeface="IBM Plex Sans Condensed"/>
              </a:rPr>
              <a:t>9.43</a:t>
            </a:r>
          </a:p>
          <a:p>
            <a:pPr algn="r">
              <a:lnSpc>
                <a:spcPts val="604"/>
              </a:lnSpc>
            </a:pPr>
            <a:r>
              <a:rPr lang="en-US" sz="1200" spc="-6">
                <a:solidFill>
                  <a:srgbClr val="000000"/>
                </a:solidFill>
                <a:latin typeface="IBM Plex Sans Condensed"/>
              </a:rPr>
              <a:t>5.40</a:t>
            </a:r>
          </a:p>
          <a:p>
            <a:pPr algn="r">
              <a:lnSpc>
                <a:spcPts val="2155"/>
              </a:lnSpc>
            </a:pPr>
            <a:r>
              <a:rPr lang="en-US" sz="1200" spc="-6">
                <a:solidFill>
                  <a:srgbClr val="000000"/>
                </a:solidFill>
                <a:latin typeface="IBM Plex Sans Condensed"/>
              </a:rPr>
              <a:t>27.50</a:t>
            </a:r>
          </a:p>
          <a:p>
            <a:pPr algn="r">
              <a:lnSpc>
                <a:spcPts val="604"/>
              </a:lnSpc>
            </a:pPr>
            <a:r>
              <a:rPr lang="en-US" sz="1200" spc="-6">
                <a:solidFill>
                  <a:srgbClr val="000000"/>
                </a:solidFill>
                <a:latin typeface="IBM Plex Sans Condensed"/>
              </a:rPr>
              <a:t>19.50</a:t>
            </a:r>
          </a:p>
        </p:txBody>
      </p:sp>
      <p:sp>
        <p:nvSpPr>
          <p:cNvPr id="10" name="TextBox 10"/>
          <p:cNvSpPr txBox="1"/>
          <p:nvPr/>
        </p:nvSpPr>
        <p:spPr>
          <a:xfrm>
            <a:off x="2557910" y="3626815"/>
            <a:ext cx="245821" cy="5712057"/>
          </a:xfrm>
          <a:prstGeom prst="rect">
            <a:avLst/>
          </a:prstGeom>
        </p:spPr>
        <p:txBody>
          <a:bodyPr lIns="0" tIns="0" rIns="0" bIns="0" rtlCol="0" anchor="t">
            <a:spAutoFit/>
          </a:bodyPr>
          <a:lstStyle/>
          <a:p>
            <a:pPr algn="r">
              <a:lnSpc>
                <a:spcPts val="600"/>
              </a:lnSpc>
            </a:pPr>
            <a:r>
              <a:rPr lang="en-US" sz="1200" spc="-6">
                <a:solidFill>
                  <a:srgbClr val="000000"/>
                </a:solidFill>
                <a:latin typeface="IBM Plex Sans Condensed"/>
              </a:rPr>
              <a:t>AK</a:t>
            </a:r>
          </a:p>
          <a:p>
            <a:pPr algn="r">
              <a:lnSpc>
                <a:spcPts val="2160"/>
              </a:lnSpc>
            </a:pPr>
            <a:r>
              <a:rPr lang="en-US" sz="1200" spc="-6">
                <a:solidFill>
                  <a:srgbClr val="000000"/>
                </a:solidFill>
                <a:latin typeface="IBM Plex Sans Condensed"/>
              </a:rPr>
              <a:t>AL</a:t>
            </a:r>
          </a:p>
          <a:p>
            <a:pPr algn="r">
              <a:lnSpc>
                <a:spcPts val="600"/>
              </a:lnSpc>
            </a:pPr>
            <a:r>
              <a:rPr lang="en-US" sz="1200" spc="-6">
                <a:solidFill>
                  <a:srgbClr val="000000"/>
                </a:solidFill>
                <a:latin typeface="IBM Plex Sans Condensed"/>
              </a:rPr>
              <a:t>AR</a:t>
            </a:r>
          </a:p>
          <a:p>
            <a:pPr algn="r">
              <a:lnSpc>
                <a:spcPts val="2160"/>
              </a:lnSpc>
            </a:pPr>
            <a:r>
              <a:rPr lang="en-US" sz="1200" spc="-6">
                <a:solidFill>
                  <a:srgbClr val="000000"/>
                </a:solidFill>
                <a:latin typeface="IBM Plex Sans Condensed"/>
              </a:rPr>
              <a:t>AZ</a:t>
            </a:r>
          </a:p>
          <a:p>
            <a:pPr algn="r">
              <a:lnSpc>
                <a:spcPts val="600"/>
              </a:lnSpc>
            </a:pPr>
            <a:r>
              <a:rPr lang="en-US" sz="1200" spc="-2">
                <a:solidFill>
                  <a:srgbClr val="000000"/>
                </a:solidFill>
                <a:latin typeface="IBM Plex Sans Condensed"/>
              </a:rPr>
              <a:t>CA</a:t>
            </a:r>
          </a:p>
          <a:p>
            <a:pPr algn="r">
              <a:lnSpc>
                <a:spcPts val="2160"/>
              </a:lnSpc>
            </a:pPr>
            <a:r>
              <a:rPr lang="en-US" sz="1200" spc="-2">
                <a:solidFill>
                  <a:srgbClr val="000000"/>
                </a:solidFill>
                <a:latin typeface="IBM Plex Sans Condensed"/>
              </a:rPr>
              <a:t>CO</a:t>
            </a:r>
          </a:p>
          <a:p>
            <a:pPr algn="r">
              <a:lnSpc>
                <a:spcPts val="600"/>
              </a:lnSpc>
            </a:pPr>
            <a:r>
              <a:rPr lang="en-US" sz="1200" spc="-2">
                <a:solidFill>
                  <a:srgbClr val="000000"/>
                </a:solidFill>
                <a:latin typeface="IBM Plex Sans Condensed"/>
              </a:rPr>
              <a:t>CT</a:t>
            </a:r>
          </a:p>
          <a:p>
            <a:pPr algn="r">
              <a:lnSpc>
                <a:spcPts val="2160"/>
              </a:lnSpc>
            </a:pPr>
            <a:r>
              <a:rPr lang="en-US" sz="1200" spc="-6">
                <a:solidFill>
                  <a:srgbClr val="000000"/>
                </a:solidFill>
                <a:latin typeface="IBM Plex Sans Condensed"/>
              </a:rPr>
              <a:t>DE</a:t>
            </a:r>
          </a:p>
          <a:p>
            <a:pPr algn="r">
              <a:lnSpc>
                <a:spcPts val="600"/>
              </a:lnSpc>
            </a:pPr>
            <a:r>
              <a:rPr lang="en-US" sz="1200" spc="-1">
                <a:solidFill>
                  <a:srgbClr val="000000"/>
                </a:solidFill>
                <a:latin typeface="IBM Plex Sans Condensed"/>
              </a:rPr>
              <a:t>FL</a:t>
            </a:r>
          </a:p>
          <a:p>
            <a:pPr algn="r">
              <a:lnSpc>
                <a:spcPts val="2163"/>
              </a:lnSpc>
            </a:pPr>
            <a:r>
              <a:rPr lang="en-US" sz="1200" spc="-6">
                <a:solidFill>
                  <a:srgbClr val="000000"/>
                </a:solidFill>
                <a:latin typeface="IBM Plex Sans Condensed"/>
              </a:rPr>
              <a:t>GA</a:t>
            </a:r>
          </a:p>
          <a:p>
            <a:pPr algn="r">
              <a:lnSpc>
                <a:spcPts val="600"/>
              </a:lnSpc>
            </a:pPr>
            <a:r>
              <a:rPr lang="en-US" sz="1200" spc="-6">
                <a:solidFill>
                  <a:srgbClr val="000000"/>
                </a:solidFill>
                <a:latin typeface="IBM Plex Sans Condensed"/>
              </a:rPr>
              <a:t>HI</a:t>
            </a:r>
          </a:p>
          <a:p>
            <a:pPr algn="r">
              <a:lnSpc>
                <a:spcPts val="2160"/>
              </a:lnSpc>
            </a:pPr>
            <a:r>
              <a:rPr lang="en-US" sz="1200" spc="-6">
                <a:solidFill>
                  <a:srgbClr val="000000"/>
                </a:solidFill>
                <a:latin typeface="IBM Plex Sans Condensed"/>
              </a:rPr>
              <a:t>IA</a:t>
            </a:r>
          </a:p>
          <a:p>
            <a:pPr algn="r">
              <a:lnSpc>
                <a:spcPts val="600"/>
              </a:lnSpc>
            </a:pPr>
            <a:r>
              <a:rPr lang="en-US" sz="1200" spc="-6">
                <a:solidFill>
                  <a:srgbClr val="000000"/>
                </a:solidFill>
                <a:latin typeface="IBM Plex Sans Condensed"/>
              </a:rPr>
              <a:t>ID</a:t>
            </a:r>
          </a:p>
          <a:p>
            <a:pPr algn="r">
              <a:lnSpc>
                <a:spcPts val="2160"/>
              </a:lnSpc>
            </a:pPr>
            <a:r>
              <a:rPr lang="en-US" sz="1200" spc="-6">
                <a:solidFill>
                  <a:srgbClr val="000000"/>
                </a:solidFill>
                <a:latin typeface="IBM Plex Sans Condensed"/>
              </a:rPr>
              <a:t>IL</a:t>
            </a:r>
          </a:p>
          <a:p>
            <a:pPr algn="r">
              <a:lnSpc>
                <a:spcPts val="600"/>
              </a:lnSpc>
            </a:pPr>
            <a:r>
              <a:rPr lang="en-US" sz="1200" spc="-6">
                <a:solidFill>
                  <a:srgbClr val="000000"/>
                </a:solidFill>
                <a:latin typeface="IBM Plex Sans Condensed"/>
              </a:rPr>
              <a:t>IN</a:t>
            </a:r>
          </a:p>
          <a:p>
            <a:pPr algn="r">
              <a:lnSpc>
                <a:spcPts val="2160"/>
              </a:lnSpc>
            </a:pPr>
            <a:r>
              <a:rPr lang="en-US" sz="1200" spc="-6">
                <a:solidFill>
                  <a:srgbClr val="000000"/>
                </a:solidFill>
                <a:latin typeface="IBM Plex Sans Condensed"/>
              </a:rPr>
              <a:t>KS</a:t>
            </a:r>
          </a:p>
          <a:p>
            <a:pPr algn="r">
              <a:lnSpc>
                <a:spcPts val="600"/>
              </a:lnSpc>
            </a:pPr>
            <a:r>
              <a:rPr lang="en-US" sz="1200" spc="-6">
                <a:solidFill>
                  <a:srgbClr val="000000"/>
                </a:solidFill>
                <a:latin typeface="IBM Plex Sans Condensed"/>
              </a:rPr>
              <a:t>KY</a:t>
            </a:r>
          </a:p>
          <a:p>
            <a:pPr algn="r">
              <a:lnSpc>
                <a:spcPts val="2160"/>
              </a:lnSpc>
            </a:pPr>
            <a:r>
              <a:rPr lang="en-US" sz="1200" spc="-6">
                <a:solidFill>
                  <a:srgbClr val="000000"/>
                </a:solidFill>
                <a:latin typeface="IBM Plex Sans Condensed"/>
              </a:rPr>
              <a:t>LA</a:t>
            </a:r>
          </a:p>
          <a:p>
            <a:pPr algn="r">
              <a:lnSpc>
                <a:spcPts val="600"/>
              </a:lnSpc>
            </a:pPr>
            <a:r>
              <a:rPr lang="en-US" sz="1200" spc="-4">
                <a:solidFill>
                  <a:srgbClr val="000000"/>
                </a:solidFill>
                <a:latin typeface="IBM Plex Sans Condensed"/>
              </a:rPr>
              <a:t>MA</a:t>
            </a:r>
          </a:p>
          <a:p>
            <a:pPr algn="r">
              <a:lnSpc>
                <a:spcPts val="2160"/>
              </a:lnSpc>
            </a:pPr>
            <a:r>
              <a:rPr lang="en-US" sz="1200" spc="-4">
                <a:solidFill>
                  <a:srgbClr val="000000"/>
                </a:solidFill>
                <a:latin typeface="IBM Plex Sans Condensed"/>
              </a:rPr>
              <a:t>MD</a:t>
            </a:r>
          </a:p>
          <a:p>
            <a:pPr algn="r">
              <a:lnSpc>
                <a:spcPts val="600"/>
              </a:lnSpc>
            </a:pPr>
            <a:r>
              <a:rPr lang="en-US" sz="1200" spc="-4">
                <a:solidFill>
                  <a:srgbClr val="000000"/>
                </a:solidFill>
                <a:latin typeface="IBM Plex Sans Condensed"/>
              </a:rPr>
              <a:t>ME</a:t>
            </a:r>
          </a:p>
          <a:p>
            <a:pPr algn="r">
              <a:lnSpc>
                <a:spcPts val="2160"/>
              </a:lnSpc>
            </a:pPr>
            <a:r>
              <a:rPr lang="en-US" sz="1200" spc="-4">
                <a:solidFill>
                  <a:srgbClr val="000000"/>
                </a:solidFill>
                <a:latin typeface="IBM Plex Sans Condensed"/>
              </a:rPr>
              <a:t>MI</a:t>
            </a:r>
          </a:p>
          <a:p>
            <a:pPr algn="r">
              <a:lnSpc>
                <a:spcPts val="606"/>
              </a:lnSpc>
            </a:pPr>
            <a:r>
              <a:rPr lang="en-US" sz="1200" spc="-4">
                <a:solidFill>
                  <a:srgbClr val="000000"/>
                </a:solidFill>
                <a:latin typeface="IBM Plex Sans Condensed"/>
              </a:rPr>
              <a:t>MN</a:t>
            </a:r>
          </a:p>
          <a:p>
            <a:pPr algn="r">
              <a:lnSpc>
                <a:spcPts val="2154"/>
              </a:lnSpc>
            </a:pPr>
            <a:r>
              <a:rPr lang="en-US" sz="1200" spc="-4">
                <a:solidFill>
                  <a:srgbClr val="000000"/>
                </a:solidFill>
                <a:latin typeface="IBM Plex Sans Condensed"/>
              </a:rPr>
              <a:t>MO</a:t>
            </a:r>
          </a:p>
          <a:p>
            <a:pPr algn="r">
              <a:lnSpc>
                <a:spcPts val="606"/>
              </a:lnSpc>
            </a:pPr>
            <a:r>
              <a:rPr lang="en-US" sz="1200" spc="-4">
                <a:solidFill>
                  <a:srgbClr val="000000"/>
                </a:solidFill>
                <a:latin typeface="IBM Plex Sans Condensed"/>
              </a:rPr>
              <a:t>MS</a:t>
            </a:r>
          </a:p>
          <a:p>
            <a:pPr algn="r">
              <a:lnSpc>
                <a:spcPts val="2154"/>
              </a:lnSpc>
            </a:pPr>
            <a:r>
              <a:rPr lang="en-US" sz="1200" spc="-4">
                <a:solidFill>
                  <a:srgbClr val="000000"/>
                </a:solidFill>
                <a:latin typeface="IBM Plex Sans Condensed"/>
              </a:rPr>
              <a:t>MT</a:t>
            </a:r>
          </a:p>
          <a:p>
            <a:pPr algn="r">
              <a:lnSpc>
                <a:spcPts val="606"/>
              </a:lnSpc>
            </a:pPr>
            <a:r>
              <a:rPr lang="en-US" sz="1200" spc="-6">
                <a:solidFill>
                  <a:srgbClr val="000000"/>
                </a:solidFill>
                <a:latin typeface="IBM Plex Sans Condensed"/>
              </a:rPr>
              <a:t>NC</a:t>
            </a:r>
          </a:p>
          <a:p>
            <a:pPr algn="r">
              <a:lnSpc>
                <a:spcPts val="2154"/>
              </a:lnSpc>
            </a:pPr>
            <a:r>
              <a:rPr lang="en-US" sz="1200" spc="-6">
                <a:solidFill>
                  <a:srgbClr val="000000"/>
                </a:solidFill>
                <a:latin typeface="IBM Plex Sans Condensed"/>
              </a:rPr>
              <a:t>ND</a:t>
            </a:r>
          </a:p>
          <a:p>
            <a:pPr algn="r">
              <a:lnSpc>
                <a:spcPts val="606"/>
              </a:lnSpc>
            </a:pPr>
            <a:r>
              <a:rPr lang="en-US" sz="1200" spc="-6">
                <a:solidFill>
                  <a:srgbClr val="000000"/>
                </a:solidFill>
                <a:latin typeface="IBM Plex Sans Condensed"/>
              </a:rPr>
              <a:t>NE</a:t>
            </a:r>
          </a:p>
          <a:p>
            <a:pPr algn="r">
              <a:lnSpc>
                <a:spcPts val="2154"/>
              </a:lnSpc>
            </a:pPr>
            <a:r>
              <a:rPr lang="en-US" sz="1200" spc="-6">
                <a:solidFill>
                  <a:srgbClr val="000000"/>
                </a:solidFill>
                <a:latin typeface="IBM Plex Sans Condensed"/>
              </a:rPr>
              <a:t>NH</a:t>
            </a:r>
          </a:p>
          <a:p>
            <a:pPr algn="r">
              <a:lnSpc>
                <a:spcPts val="604"/>
              </a:lnSpc>
            </a:pPr>
            <a:r>
              <a:rPr lang="en-US" sz="1200" spc="-6">
                <a:solidFill>
                  <a:srgbClr val="000000"/>
                </a:solidFill>
                <a:latin typeface="IBM Plex Sans Condensed"/>
              </a:rPr>
              <a:t>NJ</a:t>
            </a:r>
          </a:p>
          <a:p>
            <a:pPr algn="r">
              <a:lnSpc>
                <a:spcPts val="2155"/>
              </a:lnSpc>
            </a:pPr>
            <a:r>
              <a:rPr lang="en-US" sz="1200" spc="-6">
                <a:solidFill>
                  <a:srgbClr val="000000"/>
                </a:solidFill>
                <a:latin typeface="IBM Plex Sans Condensed"/>
              </a:rPr>
              <a:t>NM</a:t>
            </a:r>
          </a:p>
          <a:p>
            <a:pPr algn="r">
              <a:lnSpc>
                <a:spcPts val="604"/>
              </a:lnSpc>
            </a:pPr>
            <a:r>
              <a:rPr lang="en-US" sz="1200" spc="-6">
                <a:solidFill>
                  <a:srgbClr val="000000"/>
                </a:solidFill>
                <a:latin typeface="IBM Plex Sans Condensed"/>
              </a:rPr>
              <a:t>NV</a:t>
            </a:r>
          </a:p>
        </p:txBody>
      </p:sp>
      <p:sp>
        <p:nvSpPr>
          <p:cNvPr id="11" name="TextBox 11"/>
          <p:cNvSpPr txBox="1"/>
          <p:nvPr/>
        </p:nvSpPr>
        <p:spPr>
          <a:xfrm>
            <a:off x="3353438" y="3626815"/>
            <a:ext cx="342900" cy="5712057"/>
          </a:xfrm>
          <a:prstGeom prst="rect">
            <a:avLst/>
          </a:prstGeom>
        </p:spPr>
        <p:txBody>
          <a:bodyPr lIns="0" tIns="0" rIns="0" bIns="0" rtlCol="0" anchor="t">
            <a:spAutoFit/>
          </a:bodyPr>
          <a:lstStyle/>
          <a:p>
            <a:pPr algn="r">
              <a:lnSpc>
                <a:spcPts val="600"/>
              </a:lnSpc>
            </a:pPr>
            <a:r>
              <a:rPr lang="en-US" sz="1200" spc="-6">
                <a:solidFill>
                  <a:srgbClr val="000000"/>
                </a:solidFill>
                <a:latin typeface="IBM Plex Sans Condensed"/>
              </a:rPr>
              <a:t>VW</a:t>
            </a:r>
          </a:p>
          <a:p>
            <a:pPr algn="r">
              <a:lnSpc>
                <a:spcPts val="2160"/>
              </a:lnSpc>
            </a:pPr>
            <a:r>
              <a:rPr lang="en-US" sz="1200" spc="-6">
                <a:solidFill>
                  <a:srgbClr val="000000"/>
                </a:solidFill>
                <a:latin typeface="IBM Plex Sans Condensed"/>
              </a:rPr>
              <a:t>VW</a:t>
            </a:r>
          </a:p>
          <a:p>
            <a:pPr algn="r">
              <a:lnSpc>
                <a:spcPts val="600"/>
              </a:lnSpc>
            </a:pPr>
            <a:r>
              <a:rPr lang="en-US" sz="1200" spc="-6">
                <a:solidFill>
                  <a:srgbClr val="000000"/>
                </a:solidFill>
                <a:latin typeface="IBM Plex Sans Condensed"/>
              </a:rPr>
              <a:t>VW</a:t>
            </a:r>
          </a:p>
          <a:p>
            <a:pPr algn="r">
              <a:lnSpc>
                <a:spcPts val="2160"/>
              </a:lnSpc>
            </a:pPr>
            <a:r>
              <a:rPr lang="en-US" sz="1200" spc="-6">
                <a:solidFill>
                  <a:srgbClr val="000000"/>
                </a:solidFill>
                <a:latin typeface="IBM Plex Sans Condensed"/>
              </a:rPr>
              <a:t>VW</a:t>
            </a:r>
          </a:p>
          <a:p>
            <a:pPr algn="r">
              <a:lnSpc>
                <a:spcPts val="600"/>
              </a:lnSpc>
            </a:pPr>
            <a:r>
              <a:rPr lang="en-US" sz="1200" spc="-6">
                <a:solidFill>
                  <a:srgbClr val="000000"/>
                </a:solidFill>
                <a:latin typeface="IBM Plex Sans Condensed"/>
              </a:rPr>
              <a:t>VS</a:t>
            </a:r>
          </a:p>
          <a:p>
            <a:pPr algn="r">
              <a:lnSpc>
                <a:spcPts val="2160"/>
              </a:lnSpc>
            </a:pPr>
            <a:r>
              <a:rPr lang="en-US" sz="1200" spc="-3">
                <a:solidFill>
                  <a:srgbClr val="000000"/>
                </a:solidFill>
                <a:latin typeface="IBM Plex Sans Condensed"/>
              </a:rPr>
              <a:t>Str</a:t>
            </a:r>
          </a:p>
          <a:p>
            <a:pPr algn="r">
              <a:lnSpc>
                <a:spcPts val="600"/>
              </a:lnSpc>
            </a:pPr>
            <a:r>
              <a:rPr lang="en-US" sz="1200" spc="-6">
                <a:solidFill>
                  <a:srgbClr val="000000"/>
                </a:solidFill>
                <a:latin typeface="IBM Plex Sans Condensed"/>
              </a:rPr>
              <a:t>VS</a:t>
            </a:r>
          </a:p>
          <a:p>
            <a:pPr algn="r">
              <a:lnSpc>
                <a:spcPts val="2160"/>
              </a:lnSpc>
            </a:pPr>
            <a:r>
              <a:rPr lang="en-US" sz="1200" spc="-3">
                <a:solidFill>
                  <a:srgbClr val="000000"/>
                </a:solidFill>
                <a:latin typeface="IBM Plex Sans Condensed"/>
              </a:rPr>
              <a:t>Str</a:t>
            </a:r>
          </a:p>
          <a:p>
            <a:pPr algn="r">
              <a:lnSpc>
                <a:spcPts val="600"/>
              </a:lnSpc>
            </a:pPr>
            <a:r>
              <a:rPr lang="en-US" sz="1200" spc="-6">
                <a:solidFill>
                  <a:srgbClr val="000000"/>
                </a:solidFill>
                <a:latin typeface="IBM Plex Sans Condensed"/>
              </a:rPr>
              <a:t>Weak</a:t>
            </a:r>
          </a:p>
          <a:p>
            <a:pPr algn="r">
              <a:lnSpc>
                <a:spcPts val="2163"/>
              </a:lnSpc>
            </a:pPr>
            <a:r>
              <a:rPr lang="en-US" sz="1200" spc="-6">
                <a:solidFill>
                  <a:srgbClr val="000000"/>
                </a:solidFill>
                <a:latin typeface="IBM Plex Sans Condensed"/>
              </a:rPr>
              <a:t>VW</a:t>
            </a:r>
          </a:p>
          <a:p>
            <a:pPr algn="r">
              <a:lnSpc>
                <a:spcPts val="600"/>
              </a:lnSpc>
            </a:pPr>
            <a:r>
              <a:rPr lang="en-US" sz="1200" spc="-6">
                <a:solidFill>
                  <a:srgbClr val="000000"/>
                </a:solidFill>
                <a:latin typeface="IBM Plex Sans Condensed"/>
              </a:rPr>
              <a:t>VS</a:t>
            </a:r>
          </a:p>
          <a:p>
            <a:pPr algn="r">
              <a:lnSpc>
                <a:spcPts val="2160"/>
              </a:lnSpc>
            </a:pPr>
            <a:r>
              <a:rPr lang="en-US" sz="1200" spc="-6">
                <a:solidFill>
                  <a:srgbClr val="000000"/>
                </a:solidFill>
                <a:latin typeface="IBM Plex Sans Condensed"/>
              </a:rPr>
              <a:t>Weak</a:t>
            </a:r>
          </a:p>
          <a:p>
            <a:pPr algn="r">
              <a:lnSpc>
                <a:spcPts val="600"/>
              </a:lnSpc>
            </a:pPr>
            <a:r>
              <a:rPr lang="en-US" sz="1200" spc="-6">
                <a:solidFill>
                  <a:srgbClr val="000000"/>
                </a:solidFill>
                <a:latin typeface="IBM Plex Sans Condensed"/>
              </a:rPr>
              <a:t>VW</a:t>
            </a:r>
          </a:p>
          <a:p>
            <a:pPr algn="r">
              <a:lnSpc>
                <a:spcPts val="2160"/>
              </a:lnSpc>
            </a:pPr>
            <a:r>
              <a:rPr lang="en-US" sz="1200" spc="-6">
                <a:solidFill>
                  <a:srgbClr val="000000"/>
                </a:solidFill>
                <a:latin typeface="IBM Plex Sans Condensed"/>
              </a:rPr>
              <a:t>VS</a:t>
            </a:r>
          </a:p>
          <a:p>
            <a:pPr algn="r">
              <a:lnSpc>
                <a:spcPts val="600"/>
              </a:lnSpc>
            </a:pPr>
            <a:r>
              <a:rPr lang="en-US" sz="1200" spc="-6">
                <a:solidFill>
                  <a:srgbClr val="000000"/>
                </a:solidFill>
                <a:latin typeface="IBM Plex Sans Condensed"/>
              </a:rPr>
              <a:t>VW</a:t>
            </a:r>
          </a:p>
          <a:p>
            <a:pPr algn="r">
              <a:lnSpc>
                <a:spcPts val="2160"/>
              </a:lnSpc>
            </a:pPr>
            <a:r>
              <a:rPr lang="en-US" sz="1200" spc="-6">
                <a:solidFill>
                  <a:srgbClr val="000000"/>
                </a:solidFill>
                <a:latin typeface="IBM Plex Sans Condensed"/>
              </a:rPr>
              <a:t>VW</a:t>
            </a:r>
          </a:p>
          <a:p>
            <a:pPr algn="r">
              <a:lnSpc>
                <a:spcPts val="600"/>
              </a:lnSpc>
            </a:pPr>
            <a:r>
              <a:rPr lang="en-US" sz="1200" spc="-6">
                <a:solidFill>
                  <a:srgbClr val="000000"/>
                </a:solidFill>
                <a:latin typeface="IBM Plex Sans Condensed"/>
              </a:rPr>
              <a:t>VW</a:t>
            </a:r>
          </a:p>
          <a:p>
            <a:pPr algn="r">
              <a:lnSpc>
                <a:spcPts val="2160"/>
              </a:lnSpc>
            </a:pPr>
            <a:r>
              <a:rPr lang="en-US" sz="1200" spc="-6">
                <a:solidFill>
                  <a:srgbClr val="000000"/>
                </a:solidFill>
                <a:latin typeface="IBM Plex Sans Condensed"/>
              </a:rPr>
              <a:t>Weak</a:t>
            </a:r>
          </a:p>
          <a:p>
            <a:pPr algn="r">
              <a:lnSpc>
                <a:spcPts val="600"/>
              </a:lnSpc>
            </a:pPr>
            <a:r>
              <a:rPr lang="en-US" sz="1200" spc="-6">
                <a:solidFill>
                  <a:srgbClr val="000000"/>
                </a:solidFill>
                <a:latin typeface="IBM Plex Sans Condensed"/>
              </a:rPr>
              <a:t>VS</a:t>
            </a:r>
          </a:p>
          <a:p>
            <a:pPr algn="r">
              <a:lnSpc>
                <a:spcPts val="2160"/>
              </a:lnSpc>
            </a:pPr>
            <a:r>
              <a:rPr lang="en-US" sz="1200" spc="-6">
                <a:solidFill>
                  <a:srgbClr val="000000"/>
                </a:solidFill>
                <a:latin typeface="IBM Plex Sans Condensed"/>
              </a:rPr>
              <a:t>VS</a:t>
            </a:r>
          </a:p>
          <a:p>
            <a:pPr algn="r">
              <a:lnSpc>
                <a:spcPts val="600"/>
              </a:lnSpc>
            </a:pPr>
            <a:r>
              <a:rPr lang="en-US" sz="1200" spc="-6">
                <a:solidFill>
                  <a:srgbClr val="000000"/>
                </a:solidFill>
                <a:latin typeface="IBM Plex Sans Condensed"/>
              </a:rPr>
              <a:t>Weak</a:t>
            </a:r>
          </a:p>
          <a:p>
            <a:pPr algn="r">
              <a:lnSpc>
                <a:spcPts val="2160"/>
              </a:lnSpc>
            </a:pPr>
            <a:r>
              <a:rPr lang="en-US" sz="1200" spc="-6">
                <a:solidFill>
                  <a:srgbClr val="000000"/>
                </a:solidFill>
                <a:latin typeface="IBM Plex Sans Condensed"/>
              </a:rPr>
              <a:t>Weak</a:t>
            </a:r>
          </a:p>
          <a:p>
            <a:pPr algn="r">
              <a:lnSpc>
                <a:spcPts val="606"/>
              </a:lnSpc>
            </a:pPr>
            <a:r>
              <a:rPr lang="en-US" sz="1200" spc="-3">
                <a:solidFill>
                  <a:srgbClr val="000000"/>
                </a:solidFill>
                <a:latin typeface="IBM Plex Sans Condensed"/>
              </a:rPr>
              <a:t>Str</a:t>
            </a:r>
          </a:p>
          <a:p>
            <a:pPr algn="r">
              <a:lnSpc>
                <a:spcPts val="2154"/>
              </a:lnSpc>
            </a:pPr>
            <a:r>
              <a:rPr lang="en-US" sz="1200" spc="-6">
                <a:solidFill>
                  <a:srgbClr val="000000"/>
                </a:solidFill>
                <a:latin typeface="IBM Plex Sans Condensed"/>
              </a:rPr>
              <a:t>VW</a:t>
            </a:r>
          </a:p>
          <a:p>
            <a:pPr algn="r">
              <a:lnSpc>
                <a:spcPts val="606"/>
              </a:lnSpc>
            </a:pPr>
            <a:r>
              <a:rPr lang="en-US" sz="1200" spc="-6">
                <a:solidFill>
                  <a:srgbClr val="000000"/>
                </a:solidFill>
                <a:latin typeface="IBM Plex Sans Condensed"/>
              </a:rPr>
              <a:t>VW</a:t>
            </a:r>
          </a:p>
          <a:p>
            <a:pPr algn="r">
              <a:lnSpc>
                <a:spcPts val="2154"/>
              </a:lnSpc>
            </a:pPr>
            <a:r>
              <a:rPr lang="en-US" sz="1200" spc="-6">
                <a:solidFill>
                  <a:srgbClr val="000000"/>
                </a:solidFill>
                <a:latin typeface="IBM Plex Sans Condensed"/>
              </a:rPr>
              <a:t>VW</a:t>
            </a:r>
          </a:p>
          <a:p>
            <a:pPr algn="r">
              <a:lnSpc>
                <a:spcPts val="606"/>
              </a:lnSpc>
            </a:pPr>
            <a:r>
              <a:rPr lang="en-US" sz="1200" spc="-6">
                <a:solidFill>
                  <a:srgbClr val="000000"/>
                </a:solidFill>
                <a:latin typeface="IBM Plex Sans Condensed"/>
              </a:rPr>
              <a:t>Weak</a:t>
            </a:r>
          </a:p>
          <a:p>
            <a:pPr algn="r">
              <a:lnSpc>
                <a:spcPts val="2154"/>
              </a:lnSpc>
            </a:pPr>
            <a:r>
              <a:rPr lang="en-US" sz="1200" spc="-6">
                <a:solidFill>
                  <a:srgbClr val="000000"/>
                </a:solidFill>
                <a:latin typeface="IBM Plex Sans Condensed"/>
              </a:rPr>
              <a:t>VW</a:t>
            </a:r>
          </a:p>
          <a:p>
            <a:pPr algn="r">
              <a:lnSpc>
                <a:spcPts val="606"/>
              </a:lnSpc>
            </a:pPr>
            <a:r>
              <a:rPr lang="en-US" sz="1200" spc="-6">
                <a:solidFill>
                  <a:srgbClr val="000000"/>
                </a:solidFill>
                <a:latin typeface="IBM Plex Sans Condensed"/>
              </a:rPr>
              <a:t>Weak</a:t>
            </a:r>
          </a:p>
          <a:p>
            <a:pPr algn="r">
              <a:lnSpc>
                <a:spcPts val="2154"/>
              </a:lnSpc>
            </a:pPr>
            <a:r>
              <a:rPr lang="en-US" sz="1200" spc="-6">
                <a:solidFill>
                  <a:srgbClr val="000000"/>
                </a:solidFill>
                <a:latin typeface="IBM Plex Sans Condensed"/>
              </a:rPr>
              <a:t>VW</a:t>
            </a:r>
          </a:p>
          <a:p>
            <a:pPr algn="r">
              <a:lnSpc>
                <a:spcPts val="604"/>
              </a:lnSpc>
            </a:pPr>
            <a:r>
              <a:rPr lang="en-US" sz="1200" spc="-6">
                <a:solidFill>
                  <a:srgbClr val="000000"/>
                </a:solidFill>
                <a:latin typeface="IBM Plex Sans Condensed"/>
              </a:rPr>
              <a:t>VS</a:t>
            </a:r>
          </a:p>
          <a:p>
            <a:pPr algn="r">
              <a:lnSpc>
                <a:spcPts val="2155"/>
              </a:lnSpc>
            </a:pPr>
            <a:r>
              <a:rPr lang="en-US" sz="1200" spc="-6">
                <a:solidFill>
                  <a:srgbClr val="000000"/>
                </a:solidFill>
                <a:latin typeface="IBM Plex Sans Condensed"/>
              </a:rPr>
              <a:t>Mod</a:t>
            </a:r>
          </a:p>
          <a:p>
            <a:pPr algn="r">
              <a:lnSpc>
                <a:spcPts val="604"/>
              </a:lnSpc>
            </a:pPr>
            <a:r>
              <a:rPr lang="en-US" sz="1200" spc="-6">
                <a:solidFill>
                  <a:srgbClr val="000000"/>
                </a:solidFill>
                <a:latin typeface="IBM Plex Sans Condensed"/>
              </a:rPr>
              <a:t>Mod</a:t>
            </a:r>
          </a:p>
        </p:txBody>
      </p:sp>
      <p:sp>
        <p:nvSpPr>
          <p:cNvPr id="12" name="TextBox 12"/>
          <p:cNvSpPr txBox="1"/>
          <p:nvPr/>
        </p:nvSpPr>
        <p:spPr>
          <a:xfrm>
            <a:off x="867461" y="4678375"/>
            <a:ext cx="76200" cy="103156"/>
          </a:xfrm>
          <a:prstGeom prst="rect">
            <a:avLst/>
          </a:prstGeom>
        </p:spPr>
        <p:txBody>
          <a:bodyPr lIns="0" tIns="0" rIns="0" bIns="0" rtlCol="0" anchor="t">
            <a:spAutoFit/>
          </a:bodyPr>
          <a:lstStyle/>
          <a:p>
            <a:pPr algn="l">
              <a:lnSpc>
                <a:spcPts val="600"/>
              </a:lnSpc>
            </a:pPr>
            <a:r>
              <a:rPr lang="en-US" sz="1200" spc="-6">
                <a:solidFill>
                  <a:srgbClr val="000000"/>
                </a:solidFill>
                <a:latin typeface="IBM Plex Sans Condensed Bold"/>
              </a:rPr>
              <a:t>6</a:t>
            </a:r>
          </a:p>
        </p:txBody>
      </p:sp>
      <p:sp>
        <p:nvSpPr>
          <p:cNvPr id="13" name="TextBox 13"/>
          <p:cNvSpPr txBox="1"/>
          <p:nvPr/>
        </p:nvSpPr>
        <p:spPr>
          <a:xfrm>
            <a:off x="867461" y="5028895"/>
            <a:ext cx="76200" cy="103156"/>
          </a:xfrm>
          <a:prstGeom prst="rect">
            <a:avLst/>
          </a:prstGeom>
        </p:spPr>
        <p:txBody>
          <a:bodyPr lIns="0" tIns="0" rIns="0" bIns="0" rtlCol="0" anchor="t">
            <a:spAutoFit/>
          </a:bodyPr>
          <a:lstStyle/>
          <a:p>
            <a:pPr algn="l">
              <a:lnSpc>
                <a:spcPts val="600"/>
              </a:lnSpc>
            </a:pPr>
            <a:r>
              <a:rPr lang="en-US" sz="1200" spc="-6">
                <a:solidFill>
                  <a:srgbClr val="000000"/>
                </a:solidFill>
                <a:latin typeface="IBM Plex Sans Condensed Bold"/>
              </a:rPr>
              <a:t>9</a:t>
            </a:r>
          </a:p>
        </p:txBody>
      </p:sp>
      <p:sp>
        <p:nvSpPr>
          <p:cNvPr id="14" name="TextBox 14"/>
          <p:cNvSpPr txBox="1"/>
          <p:nvPr/>
        </p:nvSpPr>
        <p:spPr>
          <a:xfrm>
            <a:off x="791261" y="5379672"/>
            <a:ext cx="152400" cy="979456"/>
          </a:xfrm>
          <a:prstGeom prst="rect">
            <a:avLst/>
          </a:prstGeom>
        </p:spPr>
        <p:txBody>
          <a:bodyPr lIns="0" tIns="0" rIns="0" bIns="0" rtlCol="0" anchor="t">
            <a:spAutoFit/>
          </a:bodyPr>
          <a:lstStyle/>
          <a:p>
            <a:pPr algn="just">
              <a:lnSpc>
                <a:spcPts val="600"/>
              </a:lnSpc>
            </a:pPr>
            <a:r>
              <a:rPr lang="en-US" sz="1200" spc="-6">
                <a:solidFill>
                  <a:srgbClr val="000000"/>
                </a:solidFill>
                <a:latin typeface="IBM Plex Sans Condensed Bold"/>
              </a:rPr>
              <a:t>11</a:t>
            </a:r>
          </a:p>
          <a:p>
            <a:pPr algn="just">
              <a:lnSpc>
                <a:spcPts val="2160"/>
              </a:lnSpc>
            </a:pPr>
            <a:r>
              <a:rPr lang="en-US" sz="1200" spc="-6">
                <a:solidFill>
                  <a:srgbClr val="000000"/>
                </a:solidFill>
                <a:latin typeface="IBM Plex Sans Condensed Bold"/>
              </a:rPr>
              <a:t>12</a:t>
            </a:r>
          </a:p>
          <a:p>
            <a:pPr algn="just">
              <a:lnSpc>
                <a:spcPts val="600"/>
              </a:lnSpc>
            </a:pPr>
            <a:r>
              <a:rPr lang="en-US" sz="1200" spc="-6">
                <a:solidFill>
                  <a:srgbClr val="000000"/>
                </a:solidFill>
                <a:latin typeface="IBM Plex Sans Condensed Bold"/>
              </a:rPr>
              <a:t>13</a:t>
            </a:r>
          </a:p>
          <a:p>
            <a:pPr algn="just">
              <a:lnSpc>
                <a:spcPts val="2160"/>
              </a:lnSpc>
            </a:pPr>
            <a:r>
              <a:rPr lang="en-US" sz="1200" spc="-6">
                <a:solidFill>
                  <a:srgbClr val="000000"/>
                </a:solidFill>
                <a:latin typeface="IBM Plex Sans Condensed Bold"/>
              </a:rPr>
              <a:t>14</a:t>
            </a:r>
          </a:p>
          <a:p>
            <a:pPr algn="just">
              <a:lnSpc>
                <a:spcPts val="600"/>
              </a:lnSpc>
            </a:pPr>
            <a:r>
              <a:rPr lang="en-US" sz="1200" spc="-6">
                <a:solidFill>
                  <a:srgbClr val="000000"/>
                </a:solidFill>
                <a:latin typeface="IBM Plex Sans Condensed Bold"/>
              </a:rPr>
              <a:t>15</a:t>
            </a:r>
          </a:p>
          <a:p>
            <a:pPr algn="just">
              <a:lnSpc>
                <a:spcPts val="2160"/>
              </a:lnSpc>
            </a:pPr>
            <a:r>
              <a:rPr lang="en-US" sz="1200" spc="-6">
                <a:solidFill>
                  <a:srgbClr val="000000"/>
                </a:solidFill>
                <a:latin typeface="IBM Plex Sans Condensed Bold"/>
              </a:rPr>
              <a:t>16</a:t>
            </a:r>
          </a:p>
        </p:txBody>
      </p:sp>
      <p:sp>
        <p:nvSpPr>
          <p:cNvPr id="15" name="TextBox 15"/>
          <p:cNvSpPr txBox="1"/>
          <p:nvPr/>
        </p:nvSpPr>
        <p:spPr>
          <a:xfrm>
            <a:off x="791261" y="6463617"/>
            <a:ext cx="152400" cy="246031"/>
          </a:xfrm>
          <a:prstGeom prst="rect">
            <a:avLst/>
          </a:prstGeom>
        </p:spPr>
        <p:txBody>
          <a:bodyPr lIns="0" tIns="0" rIns="0" bIns="0" rtlCol="0" anchor="t">
            <a:spAutoFit/>
          </a:bodyPr>
          <a:lstStyle/>
          <a:p>
            <a:pPr algn="l">
              <a:lnSpc>
                <a:spcPts val="2160"/>
              </a:lnSpc>
            </a:pPr>
            <a:r>
              <a:rPr lang="en-US" sz="1200" spc="-6">
                <a:solidFill>
                  <a:srgbClr val="000000"/>
                </a:solidFill>
                <a:latin typeface="IBM Plex Sans Condensed Bold"/>
              </a:rPr>
              <a:t>18</a:t>
            </a:r>
          </a:p>
        </p:txBody>
      </p:sp>
      <p:sp>
        <p:nvSpPr>
          <p:cNvPr id="16" name="TextBox 16"/>
          <p:cNvSpPr txBox="1"/>
          <p:nvPr/>
        </p:nvSpPr>
        <p:spPr>
          <a:xfrm>
            <a:off x="791261" y="8885206"/>
            <a:ext cx="152400" cy="103156"/>
          </a:xfrm>
          <a:prstGeom prst="rect">
            <a:avLst/>
          </a:prstGeom>
        </p:spPr>
        <p:txBody>
          <a:bodyPr lIns="0" tIns="0" rIns="0" bIns="0" rtlCol="0" anchor="t">
            <a:spAutoFit/>
          </a:bodyPr>
          <a:lstStyle/>
          <a:p>
            <a:pPr algn="l">
              <a:lnSpc>
                <a:spcPts val="604"/>
              </a:lnSpc>
            </a:pPr>
            <a:r>
              <a:rPr lang="en-US" sz="1200" spc="-6">
                <a:solidFill>
                  <a:srgbClr val="000000"/>
                </a:solidFill>
                <a:latin typeface="IBM Plex Sans Condensed Bold"/>
              </a:rPr>
              <a:t>31</a:t>
            </a:r>
          </a:p>
        </p:txBody>
      </p:sp>
      <p:sp>
        <p:nvSpPr>
          <p:cNvPr id="17" name="TextBox 17"/>
          <p:cNvSpPr txBox="1"/>
          <p:nvPr/>
        </p:nvSpPr>
        <p:spPr>
          <a:xfrm>
            <a:off x="719328" y="964063"/>
            <a:ext cx="6266688" cy="735378"/>
          </a:xfrm>
          <a:prstGeom prst="rect">
            <a:avLst/>
          </a:prstGeom>
        </p:spPr>
        <p:txBody>
          <a:bodyPr lIns="0" tIns="0" rIns="0" bIns="0" rtlCol="0" anchor="t">
            <a:spAutoFit/>
          </a:bodyPr>
          <a:lstStyle/>
          <a:p>
            <a:pPr algn="just">
              <a:lnSpc>
                <a:spcPts val="1814"/>
              </a:lnSpc>
            </a:pPr>
            <a:r>
              <a:rPr lang="en-US" sz="1296" spc="1">
                <a:solidFill>
                  <a:srgbClr val="000000"/>
                </a:solidFill>
                <a:latin typeface="Liberation Sans Bold Italics"/>
              </a:rPr>
              <a:t>References &amp; Code Appendix: </a:t>
            </a:r>
          </a:p>
          <a:p>
            <a:pPr algn="just">
              <a:lnSpc>
                <a:spcPts val="1584"/>
              </a:lnSpc>
            </a:pPr>
            <a:r>
              <a:rPr lang="en-US" sz="1200" spc="2">
                <a:solidFill>
                  <a:srgbClr val="000000"/>
                </a:solidFill>
                <a:latin typeface="IBM Plex Sans Italics"/>
              </a:rPr>
              <a:t>NCHS - VSRR Quarterly provisional estimates for selected indicators of mortality | Data | Centers for </a:t>
            </a:r>
            <a:r>
              <a:rPr lang="en-US" sz="1200" spc="2">
                <a:solidFill>
                  <a:srgbClr val="000000"/>
                </a:solidFill>
                <a:latin typeface="IBM Plex Sans"/>
              </a:rPr>
              <a:t>. (2023, July 27). </a:t>
            </a:r>
            <a:r>
              <a:rPr lang="en-US" sz="1200" spc="2">
                <a:solidFill>
                  <a:srgbClr val="000080"/>
                </a:solidFill>
                <a:latin typeface="IBM Plex Sans"/>
              </a:rPr>
              <a:t>https://data.cdc.gov/NCHS/NCHS-VSRR-Quarterly-</a:t>
            </a:r>
          </a:p>
        </p:txBody>
      </p:sp>
      <p:sp>
        <p:nvSpPr>
          <p:cNvPr id="18" name="TextBox 18"/>
          <p:cNvSpPr txBox="1"/>
          <p:nvPr/>
        </p:nvSpPr>
        <p:spPr>
          <a:xfrm>
            <a:off x="719328" y="1509817"/>
            <a:ext cx="2518286" cy="390420"/>
          </a:xfrm>
          <a:prstGeom prst="rect">
            <a:avLst/>
          </a:prstGeom>
        </p:spPr>
        <p:txBody>
          <a:bodyPr lIns="0" tIns="0" rIns="0" bIns="0" rtlCol="0" anchor="t">
            <a:spAutoFit/>
          </a:bodyPr>
          <a:lstStyle/>
          <a:p>
            <a:pPr algn="l">
              <a:lnSpc>
                <a:spcPts val="1584"/>
              </a:lnSpc>
            </a:pPr>
            <a:r>
              <a:rPr lang="en-US" sz="1200" spc="-14">
                <a:solidFill>
                  <a:srgbClr val="000000"/>
                </a:solidFill>
                <a:latin typeface="IBM Plex Sans Italics"/>
              </a:rPr>
              <a:t>Disease Control and Prevention </a:t>
            </a:r>
            <a:r>
              <a:rPr lang="en-US" sz="1200" spc="-14">
                <a:solidFill>
                  <a:srgbClr val="000080"/>
                </a:solidFill>
                <a:latin typeface="IBM Plex Sans"/>
              </a:rPr>
              <a:t>provisional-estimates-for-sele/489q-934x</a:t>
            </a:r>
          </a:p>
        </p:txBody>
      </p:sp>
      <p:sp>
        <p:nvSpPr>
          <p:cNvPr id="19" name="TextBox 19"/>
          <p:cNvSpPr txBox="1"/>
          <p:nvPr/>
        </p:nvSpPr>
        <p:spPr>
          <a:xfrm>
            <a:off x="3239138" y="1711909"/>
            <a:ext cx="38100" cy="188881"/>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a:rPr>
              <a:t> </a:t>
            </a:r>
          </a:p>
        </p:txBody>
      </p:sp>
      <p:sp>
        <p:nvSpPr>
          <p:cNvPr id="20" name="TextBox 20"/>
          <p:cNvSpPr txBox="1"/>
          <p:nvPr/>
        </p:nvSpPr>
        <p:spPr>
          <a:xfrm>
            <a:off x="719328" y="1859194"/>
            <a:ext cx="38100" cy="332127"/>
          </a:xfrm>
          <a:prstGeom prst="rect">
            <a:avLst/>
          </a:prstGeom>
        </p:spPr>
        <p:txBody>
          <a:bodyPr lIns="0" tIns="0" rIns="0" bIns="0" rtlCol="0" anchor="t">
            <a:spAutoFit/>
          </a:bodyPr>
          <a:lstStyle/>
          <a:p>
            <a:pPr algn="l">
              <a:lnSpc>
                <a:spcPts val="3000"/>
              </a:lnSpc>
            </a:pPr>
            <a:r>
              <a:rPr lang="en-US" sz="1200" spc="-14">
                <a:solidFill>
                  <a:srgbClr val="000000"/>
                </a:solidFill>
                <a:latin typeface="IBM Plex Sans"/>
              </a:rPr>
              <a:t> </a:t>
            </a:r>
          </a:p>
        </p:txBody>
      </p:sp>
      <p:sp>
        <p:nvSpPr>
          <p:cNvPr id="21" name="TextBox 21"/>
          <p:cNvSpPr txBox="1"/>
          <p:nvPr/>
        </p:nvSpPr>
        <p:spPr>
          <a:xfrm>
            <a:off x="1169213" y="1859194"/>
            <a:ext cx="5766254" cy="332127"/>
          </a:xfrm>
          <a:prstGeom prst="rect">
            <a:avLst/>
          </a:prstGeom>
        </p:spPr>
        <p:txBody>
          <a:bodyPr lIns="0" tIns="0" rIns="0" bIns="0" rtlCol="0" anchor="t">
            <a:spAutoFit/>
          </a:bodyPr>
          <a:lstStyle/>
          <a:p>
            <a:pPr algn="l">
              <a:lnSpc>
                <a:spcPts val="3000"/>
              </a:lnSpc>
            </a:pPr>
            <a:r>
              <a:rPr lang="en-US" sz="1200" spc="-14">
                <a:solidFill>
                  <a:srgbClr val="000000"/>
                </a:solidFill>
                <a:latin typeface="IBM Plex Sans"/>
              </a:rPr>
              <a:t>- Special Mention to Jiwaid Hakim(fellow student) for sharing this source in Classroom Slack </a:t>
            </a:r>
          </a:p>
        </p:txBody>
      </p:sp>
      <p:sp>
        <p:nvSpPr>
          <p:cNvPr id="22" name="TextBox 22"/>
          <p:cNvSpPr txBox="1"/>
          <p:nvPr/>
        </p:nvSpPr>
        <p:spPr>
          <a:xfrm>
            <a:off x="719328" y="2291629"/>
            <a:ext cx="6092390" cy="391944"/>
          </a:xfrm>
          <a:prstGeom prst="rect">
            <a:avLst/>
          </a:prstGeom>
        </p:spPr>
        <p:txBody>
          <a:bodyPr lIns="0" tIns="0" rIns="0" bIns="0" rtlCol="0" anchor="t">
            <a:spAutoFit/>
          </a:bodyPr>
          <a:lstStyle/>
          <a:p>
            <a:pPr algn="l">
              <a:lnSpc>
                <a:spcPts val="1596"/>
              </a:lnSpc>
            </a:pPr>
            <a:r>
              <a:rPr lang="en-US" sz="1200" spc="-14">
                <a:solidFill>
                  <a:srgbClr val="000000"/>
                </a:solidFill>
                <a:latin typeface="IBM Plex Sans"/>
              </a:rPr>
              <a:t>Everytown for Gun Safety Support Fund. (2023, May 8). </a:t>
            </a:r>
            <a:r>
              <a:rPr lang="en-US" sz="1200" spc="-14">
                <a:solidFill>
                  <a:srgbClr val="000000"/>
                </a:solidFill>
                <a:latin typeface="IBM Plex Sans Italics"/>
              </a:rPr>
              <a:t>Gun safety policies save lives</a:t>
            </a:r>
            <a:r>
              <a:rPr lang="en-US" sz="1200" spc="-14">
                <a:solidFill>
                  <a:srgbClr val="000000"/>
                </a:solidFill>
                <a:latin typeface="IBM Plex Sans"/>
              </a:rPr>
              <a:t>. Everytown Research &amp; Policy. </a:t>
            </a:r>
            <a:r>
              <a:rPr lang="en-US" sz="1200" spc="-14">
                <a:solidFill>
                  <a:srgbClr val="000080"/>
                </a:solidFill>
                <a:latin typeface="IBM Plex Sans"/>
              </a:rPr>
              <a:t>https://everytownresearch.org/rankings/</a:t>
            </a:r>
            <a:r>
              <a:rPr lang="en-US" sz="1200" spc="-14">
                <a:solidFill>
                  <a:srgbClr val="000000"/>
                </a:solidFill>
                <a:latin typeface="IBM Plex Sans"/>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5825" y="655825"/>
            <a:ext cx="4133012" cy="3282315"/>
          </a:xfrm>
          <a:custGeom>
            <a:avLst/>
            <a:gdLst/>
            <a:ahLst/>
            <a:cxnLst/>
            <a:rect l="l" t="t" r="r" b="b"/>
            <a:pathLst>
              <a:path w="4133012" h="3282315">
                <a:moveTo>
                  <a:pt x="0" y="0"/>
                </a:moveTo>
                <a:lnTo>
                  <a:pt x="4133012" y="0"/>
                </a:lnTo>
                <a:lnTo>
                  <a:pt x="4133012" y="3282315"/>
                </a:lnTo>
                <a:lnTo>
                  <a:pt x="0" y="32823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830885" y="800872"/>
            <a:ext cx="6477" cy="20965"/>
          </a:xfrm>
          <a:prstGeom prst="rect">
            <a:avLst/>
          </a:prstGeom>
        </p:spPr>
        <p:txBody>
          <a:bodyPr lIns="0" tIns="0" rIns="0" bIns="0" rtlCol="0" anchor="t">
            <a:spAutoFit/>
          </a:bodyPr>
          <a:lstStyle/>
          <a:p>
            <a:pPr algn="l">
              <a:lnSpc>
                <a:spcPts val="101"/>
              </a:lnSpc>
            </a:pPr>
            <a:r>
              <a:rPr lang="en-US" sz="203" spc="-1">
                <a:solidFill>
                  <a:srgbClr val="000000"/>
                </a:solidFill>
                <a:latin typeface="IBM Plex Sans Condensed Bold"/>
              </a:rPr>
              <a:t> </a:t>
            </a:r>
          </a:p>
        </p:txBody>
      </p:sp>
      <p:sp>
        <p:nvSpPr>
          <p:cNvPr id="4" name="TextBox 4"/>
          <p:cNvSpPr txBox="1"/>
          <p:nvPr/>
        </p:nvSpPr>
        <p:spPr>
          <a:xfrm>
            <a:off x="1007669" y="796119"/>
            <a:ext cx="3755717" cy="3083204"/>
          </a:xfrm>
          <a:prstGeom prst="rect">
            <a:avLst/>
          </a:prstGeom>
        </p:spPr>
        <p:txBody>
          <a:bodyPr lIns="0" tIns="0" rIns="0" bIns="0" rtlCol="0" anchor="t">
            <a:spAutoFit/>
          </a:bodyPr>
          <a:lstStyle/>
          <a:p>
            <a:pPr algn="r">
              <a:lnSpc>
                <a:spcPts val="600"/>
              </a:lnSpc>
            </a:pPr>
            <a:r>
              <a:rPr lang="en-US" sz="1200" spc="-6">
                <a:solidFill>
                  <a:srgbClr val="000000"/>
                </a:solidFill>
                <a:latin typeface="IBM Plex Sans Condensed Bold"/>
              </a:rPr>
              <a:t>state Death_RateSTUSABLikert_ScaleControl_Score </a:t>
            </a:r>
          </a:p>
          <a:p>
            <a:pPr algn="r">
              <a:lnSpc>
                <a:spcPts val="2163"/>
              </a:lnSpc>
            </a:pPr>
            <a:r>
              <a:rPr lang="en-US" sz="1200" spc="-6">
                <a:solidFill>
                  <a:srgbClr val="000000"/>
                </a:solidFill>
                <a:latin typeface="IBM Plex Sans Condensed"/>
              </a:rPr>
              <a:t>85.5 </a:t>
            </a:r>
          </a:p>
          <a:p>
            <a:pPr algn="r">
              <a:lnSpc>
                <a:spcPts val="600"/>
              </a:lnSpc>
            </a:pPr>
            <a:r>
              <a:rPr lang="en-US" sz="1200" spc="-6">
                <a:solidFill>
                  <a:srgbClr val="000000"/>
                </a:solidFill>
                <a:latin typeface="IBM Plex Sans Condensed"/>
              </a:rPr>
              <a:t>16.0 </a:t>
            </a:r>
          </a:p>
          <a:p>
            <a:pPr algn="r">
              <a:lnSpc>
                <a:spcPts val="2160"/>
              </a:lnSpc>
            </a:pPr>
            <a:r>
              <a:rPr lang="en-US" sz="1200" spc="-6">
                <a:solidFill>
                  <a:srgbClr val="000000"/>
                </a:solidFill>
                <a:latin typeface="IBM Plex Sans Condensed"/>
              </a:rPr>
              <a:t>8.0 </a:t>
            </a:r>
          </a:p>
          <a:p>
            <a:pPr algn="r">
              <a:lnSpc>
                <a:spcPts val="600"/>
              </a:lnSpc>
            </a:pPr>
            <a:r>
              <a:rPr lang="en-US" sz="1200" spc="-6">
                <a:solidFill>
                  <a:srgbClr val="000000"/>
                </a:solidFill>
                <a:latin typeface="IBM Plex Sans Condensed"/>
              </a:rPr>
              <a:t>72.0 </a:t>
            </a:r>
          </a:p>
          <a:p>
            <a:pPr algn="r">
              <a:lnSpc>
                <a:spcPts val="2160"/>
              </a:lnSpc>
            </a:pPr>
            <a:r>
              <a:rPr lang="en-US" sz="1200" spc="-6">
                <a:solidFill>
                  <a:srgbClr val="000000"/>
                </a:solidFill>
                <a:latin typeface="IBM Plex Sans Condensed"/>
              </a:rPr>
              <a:t>52.0 </a:t>
            </a:r>
          </a:p>
          <a:p>
            <a:pPr algn="r">
              <a:lnSpc>
                <a:spcPts val="600"/>
              </a:lnSpc>
            </a:pPr>
            <a:r>
              <a:rPr lang="en-US" sz="1200" spc="-6">
                <a:solidFill>
                  <a:srgbClr val="000000"/>
                </a:solidFill>
                <a:latin typeface="IBM Plex Sans Condensed"/>
              </a:rPr>
              <a:t>67.0 </a:t>
            </a:r>
          </a:p>
          <a:p>
            <a:pPr algn="r">
              <a:lnSpc>
                <a:spcPts val="2160"/>
              </a:lnSpc>
            </a:pPr>
            <a:r>
              <a:rPr lang="en-US" sz="1200" spc="-6">
                <a:solidFill>
                  <a:srgbClr val="000000"/>
                </a:solidFill>
                <a:latin typeface="IBM Plex Sans Condensed"/>
              </a:rPr>
              <a:t>22.5 </a:t>
            </a:r>
          </a:p>
          <a:p>
            <a:pPr algn="r">
              <a:lnSpc>
                <a:spcPts val="600"/>
              </a:lnSpc>
            </a:pPr>
            <a:r>
              <a:rPr lang="en-US" sz="1200" spc="-6">
                <a:solidFill>
                  <a:srgbClr val="000000"/>
                </a:solidFill>
                <a:latin typeface="IBM Plex Sans Condensed"/>
              </a:rPr>
              <a:t>6.5 </a:t>
            </a:r>
          </a:p>
          <a:p>
            <a:pPr algn="r">
              <a:lnSpc>
                <a:spcPts val="2160"/>
              </a:lnSpc>
            </a:pPr>
            <a:r>
              <a:rPr lang="en-US" sz="1200" spc="-6">
                <a:solidFill>
                  <a:srgbClr val="000000"/>
                </a:solidFill>
                <a:latin typeface="IBM Plex Sans Condensed"/>
              </a:rPr>
              <a:t>24.5 </a:t>
            </a:r>
          </a:p>
          <a:p>
            <a:pPr algn="r">
              <a:lnSpc>
                <a:spcPts val="600"/>
              </a:lnSpc>
            </a:pPr>
            <a:r>
              <a:rPr lang="en-US" sz="1200" spc="-6">
                <a:solidFill>
                  <a:srgbClr val="000000"/>
                </a:solidFill>
                <a:latin typeface="IBM Plex Sans Condensed"/>
              </a:rPr>
              <a:t>17.0 </a:t>
            </a:r>
          </a:p>
          <a:p>
            <a:pPr algn="r">
              <a:lnSpc>
                <a:spcPts val="2160"/>
              </a:lnSpc>
            </a:pPr>
            <a:r>
              <a:rPr lang="en-US" sz="1200" spc="-6">
                <a:solidFill>
                  <a:srgbClr val="000000"/>
                </a:solidFill>
                <a:latin typeface="IBM Plex Sans Condensed"/>
              </a:rPr>
              <a:t>15.0 </a:t>
            </a:r>
          </a:p>
          <a:p>
            <a:pPr algn="r">
              <a:lnSpc>
                <a:spcPts val="600"/>
              </a:lnSpc>
            </a:pPr>
            <a:r>
              <a:rPr lang="en-US" sz="1200" spc="-6">
                <a:solidFill>
                  <a:srgbClr val="000000"/>
                </a:solidFill>
                <a:latin typeface="IBM Plex Sans Condensed"/>
              </a:rPr>
              <a:t>53.5 </a:t>
            </a:r>
          </a:p>
          <a:p>
            <a:pPr algn="r">
              <a:lnSpc>
                <a:spcPts val="2166"/>
              </a:lnSpc>
            </a:pPr>
            <a:r>
              <a:rPr lang="en-US" sz="1200" spc="-6">
                <a:solidFill>
                  <a:srgbClr val="000000"/>
                </a:solidFill>
                <a:latin typeface="IBM Plex Sans Condensed"/>
              </a:rPr>
              <a:t>40.0 </a:t>
            </a:r>
          </a:p>
          <a:p>
            <a:pPr algn="r">
              <a:lnSpc>
                <a:spcPts val="600"/>
              </a:lnSpc>
            </a:pPr>
            <a:r>
              <a:rPr lang="en-US" sz="1200" spc="-6">
                <a:solidFill>
                  <a:srgbClr val="000000"/>
                </a:solidFill>
                <a:latin typeface="IBM Plex Sans Condensed"/>
              </a:rPr>
              <a:t>67.5 </a:t>
            </a:r>
          </a:p>
          <a:p>
            <a:pPr algn="r">
              <a:lnSpc>
                <a:spcPts val="2160"/>
              </a:lnSpc>
            </a:pPr>
            <a:r>
              <a:rPr lang="en-US" sz="1200" spc="-6">
                <a:solidFill>
                  <a:srgbClr val="000000"/>
                </a:solidFill>
                <a:latin typeface="IBM Plex Sans Condensed"/>
              </a:rPr>
              <a:t>33.5 </a:t>
            </a:r>
          </a:p>
          <a:p>
            <a:pPr algn="r">
              <a:lnSpc>
                <a:spcPts val="600"/>
              </a:lnSpc>
            </a:pPr>
            <a:r>
              <a:rPr lang="en-US" sz="1200" spc="-6">
                <a:solidFill>
                  <a:srgbClr val="000000"/>
                </a:solidFill>
                <a:latin typeface="IBM Plex Sans Condensed"/>
              </a:rPr>
              <a:t>19.5 </a:t>
            </a:r>
          </a:p>
          <a:p>
            <a:pPr algn="r">
              <a:lnSpc>
                <a:spcPts val="2160"/>
              </a:lnSpc>
            </a:pPr>
            <a:r>
              <a:rPr lang="en-US" sz="1200" spc="-6">
                <a:solidFill>
                  <a:srgbClr val="000000"/>
                </a:solidFill>
                <a:latin typeface="IBM Plex Sans Condensed"/>
              </a:rPr>
              <a:t>5.5 </a:t>
            </a:r>
          </a:p>
        </p:txBody>
      </p:sp>
      <p:sp>
        <p:nvSpPr>
          <p:cNvPr id="5" name="TextBox 5"/>
          <p:cNvSpPr txBox="1"/>
          <p:nvPr/>
        </p:nvSpPr>
        <p:spPr>
          <a:xfrm>
            <a:off x="791261" y="828751"/>
            <a:ext cx="559260" cy="3050572"/>
          </a:xfrm>
          <a:prstGeom prst="rect">
            <a:avLst/>
          </a:prstGeom>
        </p:spPr>
        <p:txBody>
          <a:bodyPr lIns="0" tIns="0" rIns="0" bIns="0" rtlCol="0" anchor="t">
            <a:spAutoFit/>
          </a:bodyPr>
          <a:lstStyle/>
          <a:p>
            <a:pPr algn="r">
              <a:lnSpc>
                <a:spcPts val="2163"/>
              </a:lnSpc>
            </a:pPr>
            <a:r>
              <a:rPr lang="en-US" sz="1200" spc="-6">
                <a:solidFill>
                  <a:srgbClr val="000000"/>
                </a:solidFill>
                <a:latin typeface="IBM Plex Sans Condensed Bold"/>
              </a:rPr>
              <a:t>34</a:t>
            </a:r>
            <a:r>
              <a:rPr lang="en-US" sz="1200" spc="-6">
                <a:solidFill>
                  <a:srgbClr val="000000"/>
                </a:solidFill>
                <a:latin typeface="IBM Plex Sans Condensed"/>
              </a:rPr>
              <a:t>NY </a:t>
            </a:r>
          </a:p>
          <a:p>
            <a:pPr algn="r">
              <a:lnSpc>
                <a:spcPts val="600"/>
              </a:lnSpc>
            </a:pPr>
            <a:r>
              <a:rPr lang="en-US" sz="1200" spc="-6">
                <a:solidFill>
                  <a:srgbClr val="000000"/>
                </a:solidFill>
                <a:latin typeface="IBM Plex Sans Condensed Bold"/>
              </a:rPr>
              <a:t>35</a:t>
            </a:r>
            <a:r>
              <a:rPr lang="en-US" sz="1200" spc="-6">
                <a:solidFill>
                  <a:srgbClr val="000000"/>
                </a:solidFill>
                <a:latin typeface="IBM Plex Sans Condensed"/>
              </a:rPr>
              <a:t>OH </a:t>
            </a:r>
          </a:p>
          <a:p>
            <a:pPr algn="r">
              <a:lnSpc>
                <a:spcPts val="2160"/>
              </a:lnSpc>
            </a:pPr>
            <a:r>
              <a:rPr lang="en-US" sz="1200" spc="-6">
                <a:solidFill>
                  <a:srgbClr val="000000"/>
                </a:solidFill>
                <a:latin typeface="IBM Plex Sans Condensed Bold"/>
              </a:rPr>
              <a:t>36</a:t>
            </a:r>
            <a:r>
              <a:rPr lang="en-US" sz="1200" spc="-6">
                <a:solidFill>
                  <a:srgbClr val="000000"/>
                </a:solidFill>
                <a:latin typeface="IBM Plex Sans Condensed"/>
              </a:rPr>
              <a:t>OK </a:t>
            </a:r>
          </a:p>
          <a:p>
            <a:pPr algn="r">
              <a:lnSpc>
                <a:spcPts val="600"/>
              </a:lnSpc>
            </a:pPr>
            <a:r>
              <a:rPr lang="en-US" sz="1200" spc="-6">
                <a:solidFill>
                  <a:srgbClr val="000000"/>
                </a:solidFill>
                <a:latin typeface="IBM Plex Sans Condensed Bold"/>
              </a:rPr>
              <a:t>37</a:t>
            </a:r>
            <a:r>
              <a:rPr lang="en-US" sz="1200" spc="-6">
                <a:solidFill>
                  <a:srgbClr val="000000"/>
                </a:solidFill>
                <a:latin typeface="IBM Plex Sans Condensed"/>
              </a:rPr>
              <a:t>OR </a:t>
            </a:r>
          </a:p>
          <a:p>
            <a:pPr algn="r">
              <a:lnSpc>
                <a:spcPts val="2160"/>
              </a:lnSpc>
            </a:pPr>
            <a:r>
              <a:rPr lang="en-US" sz="1200" spc="-6">
                <a:solidFill>
                  <a:srgbClr val="000000"/>
                </a:solidFill>
                <a:latin typeface="IBM Plex Sans Condensed"/>
              </a:rPr>
              <a:t>PA </a:t>
            </a:r>
          </a:p>
          <a:p>
            <a:pPr algn="r">
              <a:lnSpc>
                <a:spcPts val="600"/>
              </a:lnSpc>
            </a:pPr>
            <a:r>
              <a:rPr lang="en-US" sz="1200" spc="-6">
                <a:solidFill>
                  <a:srgbClr val="000000"/>
                </a:solidFill>
                <a:latin typeface="IBM Plex Sans Condensed"/>
              </a:rPr>
              <a:t>RI </a:t>
            </a:r>
          </a:p>
          <a:p>
            <a:pPr algn="r">
              <a:lnSpc>
                <a:spcPts val="2160"/>
              </a:lnSpc>
            </a:pPr>
            <a:r>
              <a:rPr lang="en-US" sz="1200" spc="-6">
                <a:solidFill>
                  <a:srgbClr val="000000"/>
                </a:solidFill>
                <a:latin typeface="IBM Plex Sans Condensed"/>
              </a:rPr>
              <a:t>SC </a:t>
            </a:r>
          </a:p>
          <a:p>
            <a:pPr algn="r">
              <a:lnSpc>
                <a:spcPts val="600"/>
              </a:lnSpc>
            </a:pPr>
            <a:r>
              <a:rPr lang="en-US" sz="1200" spc="-4">
                <a:solidFill>
                  <a:srgbClr val="000000"/>
                </a:solidFill>
                <a:latin typeface="IBM Plex Sans Condensed"/>
              </a:rPr>
              <a:t>SD </a:t>
            </a:r>
          </a:p>
          <a:p>
            <a:pPr algn="r">
              <a:lnSpc>
                <a:spcPts val="2160"/>
              </a:lnSpc>
            </a:pPr>
            <a:r>
              <a:rPr lang="en-US" sz="1200" spc="-6">
                <a:solidFill>
                  <a:srgbClr val="000000"/>
                </a:solidFill>
                <a:latin typeface="IBM Plex Sans Condensed"/>
              </a:rPr>
              <a:t>TN </a:t>
            </a:r>
          </a:p>
          <a:p>
            <a:pPr algn="r">
              <a:lnSpc>
                <a:spcPts val="600"/>
              </a:lnSpc>
            </a:pPr>
            <a:r>
              <a:rPr lang="en-US" sz="1200" spc="-6">
                <a:solidFill>
                  <a:srgbClr val="000000"/>
                </a:solidFill>
                <a:latin typeface="IBM Plex Sans Condensed"/>
              </a:rPr>
              <a:t>TX </a:t>
            </a:r>
          </a:p>
          <a:p>
            <a:pPr algn="r">
              <a:lnSpc>
                <a:spcPts val="2160"/>
              </a:lnSpc>
            </a:pPr>
            <a:r>
              <a:rPr lang="en-US" sz="1200" spc="-6">
                <a:solidFill>
                  <a:srgbClr val="000000"/>
                </a:solidFill>
                <a:latin typeface="IBM Plex Sans Condensed Bold"/>
              </a:rPr>
              <a:t>44</a:t>
            </a:r>
            <a:r>
              <a:rPr lang="en-US" sz="1200" spc="-6">
                <a:solidFill>
                  <a:srgbClr val="000000"/>
                </a:solidFill>
                <a:latin typeface="IBM Plex Sans Condensed"/>
              </a:rPr>
              <a:t>UT </a:t>
            </a:r>
          </a:p>
          <a:p>
            <a:pPr algn="r">
              <a:lnSpc>
                <a:spcPts val="600"/>
              </a:lnSpc>
            </a:pPr>
            <a:r>
              <a:rPr lang="en-US" sz="1200" spc="-6">
                <a:solidFill>
                  <a:srgbClr val="000000"/>
                </a:solidFill>
                <a:latin typeface="IBM Plex Sans Condensed"/>
              </a:rPr>
              <a:t>VA </a:t>
            </a:r>
          </a:p>
          <a:p>
            <a:pPr algn="r">
              <a:lnSpc>
                <a:spcPts val="2166"/>
              </a:lnSpc>
            </a:pPr>
            <a:r>
              <a:rPr lang="en-US" sz="1200" spc="-6">
                <a:solidFill>
                  <a:srgbClr val="000000"/>
                </a:solidFill>
                <a:latin typeface="IBM Plex Sans Condensed Bold"/>
              </a:rPr>
              <a:t>46</a:t>
            </a:r>
            <a:r>
              <a:rPr lang="en-US" sz="1200" spc="-6">
                <a:solidFill>
                  <a:srgbClr val="000000"/>
                </a:solidFill>
                <a:latin typeface="IBM Plex Sans Condensed"/>
              </a:rPr>
              <a:t>VT </a:t>
            </a:r>
          </a:p>
          <a:p>
            <a:pPr algn="r">
              <a:lnSpc>
                <a:spcPts val="600"/>
              </a:lnSpc>
            </a:pPr>
            <a:r>
              <a:rPr lang="en-US" sz="1200" spc="-6">
                <a:solidFill>
                  <a:srgbClr val="000000"/>
                </a:solidFill>
                <a:latin typeface="IBM Plex Sans Condensed Bold"/>
              </a:rPr>
              <a:t>47</a:t>
            </a:r>
            <a:r>
              <a:rPr lang="en-US" sz="1200" spc="-6">
                <a:solidFill>
                  <a:srgbClr val="000000"/>
                </a:solidFill>
                <a:latin typeface="IBM Plex Sans Condensed"/>
              </a:rPr>
              <a:t>WA </a:t>
            </a:r>
          </a:p>
          <a:p>
            <a:pPr algn="r">
              <a:lnSpc>
                <a:spcPts val="2160"/>
              </a:lnSpc>
            </a:pPr>
            <a:r>
              <a:rPr lang="en-US" sz="1200" spc="-6">
                <a:solidFill>
                  <a:srgbClr val="000000"/>
                </a:solidFill>
                <a:latin typeface="IBM Plex Sans Condensed Bold"/>
              </a:rPr>
              <a:t>48</a:t>
            </a:r>
            <a:r>
              <a:rPr lang="en-US" sz="1200" spc="-6">
                <a:solidFill>
                  <a:srgbClr val="000000"/>
                </a:solidFill>
                <a:latin typeface="IBM Plex Sans Condensed"/>
              </a:rPr>
              <a:t>WI </a:t>
            </a:r>
          </a:p>
          <a:p>
            <a:pPr algn="r">
              <a:lnSpc>
                <a:spcPts val="600"/>
              </a:lnSpc>
            </a:pPr>
            <a:r>
              <a:rPr lang="en-US" sz="1200" spc="-6">
                <a:solidFill>
                  <a:srgbClr val="000000"/>
                </a:solidFill>
                <a:latin typeface="IBM Plex Sans Condensed Bold"/>
              </a:rPr>
              <a:t>49</a:t>
            </a:r>
            <a:r>
              <a:rPr lang="en-US" sz="1200" spc="-6">
                <a:solidFill>
                  <a:srgbClr val="000000"/>
                </a:solidFill>
                <a:latin typeface="IBM Plex Sans Condensed"/>
              </a:rPr>
              <a:t>WV </a:t>
            </a:r>
          </a:p>
          <a:p>
            <a:pPr algn="r">
              <a:lnSpc>
                <a:spcPts val="2160"/>
              </a:lnSpc>
            </a:pPr>
            <a:r>
              <a:rPr lang="en-US" sz="1200" spc="-6">
                <a:solidFill>
                  <a:srgbClr val="000000"/>
                </a:solidFill>
                <a:latin typeface="IBM Plex Sans Condensed Bold"/>
              </a:rPr>
              <a:t>50</a:t>
            </a:r>
            <a:r>
              <a:rPr lang="en-US" sz="1200" spc="-6">
                <a:solidFill>
                  <a:srgbClr val="000000"/>
                </a:solidFill>
                <a:latin typeface="IBM Plex Sans Condensed"/>
              </a:rPr>
              <a:t>WY </a:t>
            </a:r>
          </a:p>
        </p:txBody>
      </p:sp>
      <p:sp>
        <p:nvSpPr>
          <p:cNvPr id="6" name="TextBox 6"/>
          <p:cNvSpPr txBox="1"/>
          <p:nvPr/>
        </p:nvSpPr>
        <p:spPr>
          <a:xfrm>
            <a:off x="1803149" y="828751"/>
            <a:ext cx="342900" cy="3050572"/>
          </a:xfrm>
          <a:prstGeom prst="rect">
            <a:avLst/>
          </a:prstGeom>
        </p:spPr>
        <p:txBody>
          <a:bodyPr lIns="0" tIns="0" rIns="0" bIns="0" rtlCol="0" anchor="t">
            <a:spAutoFit/>
          </a:bodyPr>
          <a:lstStyle/>
          <a:p>
            <a:pPr algn="r">
              <a:lnSpc>
                <a:spcPts val="2163"/>
              </a:lnSpc>
            </a:pPr>
            <a:r>
              <a:rPr lang="en-US" sz="1200" spc="-6">
                <a:solidFill>
                  <a:srgbClr val="000000"/>
                </a:solidFill>
                <a:latin typeface="IBM Plex Sans Condensed"/>
              </a:rPr>
              <a:t>5.57</a:t>
            </a:r>
          </a:p>
          <a:p>
            <a:pPr algn="r">
              <a:lnSpc>
                <a:spcPts val="600"/>
              </a:lnSpc>
            </a:pPr>
            <a:r>
              <a:rPr lang="en-US" sz="1200" spc="-6">
                <a:solidFill>
                  <a:srgbClr val="000000"/>
                </a:solidFill>
                <a:latin typeface="IBM Plex Sans Condensed"/>
              </a:rPr>
              <a:t>16.13</a:t>
            </a:r>
          </a:p>
          <a:p>
            <a:pPr algn="r">
              <a:lnSpc>
                <a:spcPts val="2160"/>
              </a:lnSpc>
            </a:pPr>
            <a:r>
              <a:rPr lang="en-US" sz="1200" spc="-6">
                <a:solidFill>
                  <a:srgbClr val="000000"/>
                </a:solidFill>
                <a:latin typeface="IBM Plex Sans Condensed"/>
              </a:rPr>
              <a:t>20.17</a:t>
            </a:r>
          </a:p>
          <a:p>
            <a:pPr algn="r">
              <a:lnSpc>
                <a:spcPts val="600"/>
              </a:lnSpc>
            </a:pPr>
            <a:r>
              <a:rPr lang="en-US" sz="1200" spc="-6">
                <a:solidFill>
                  <a:srgbClr val="000000"/>
                </a:solidFill>
                <a:latin typeface="IBM Plex Sans Condensed"/>
              </a:rPr>
              <a:t>15.67</a:t>
            </a:r>
          </a:p>
          <a:p>
            <a:pPr algn="r">
              <a:lnSpc>
                <a:spcPts val="2160"/>
              </a:lnSpc>
            </a:pPr>
            <a:r>
              <a:rPr lang="en-US" sz="1200" spc="-6">
                <a:solidFill>
                  <a:srgbClr val="000000"/>
                </a:solidFill>
                <a:latin typeface="IBM Plex Sans Condensed"/>
              </a:rPr>
              <a:t>15.40</a:t>
            </a:r>
          </a:p>
          <a:p>
            <a:pPr algn="r">
              <a:lnSpc>
                <a:spcPts val="600"/>
              </a:lnSpc>
            </a:pPr>
            <a:r>
              <a:rPr lang="en-US" sz="1200" spc="-6">
                <a:solidFill>
                  <a:srgbClr val="000000"/>
                </a:solidFill>
                <a:latin typeface="IBM Plex Sans Condensed"/>
              </a:rPr>
              <a:t>4.60</a:t>
            </a:r>
          </a:p>
          <a:p>
            <a:pPr algn="r">
              <a:lnSpc>
                <a:spcPts val="2160"/>
              </a:lnSpc>
            </a:pPr>
            <a:r>
              <a:rPr lang="en-US" sz="1200" spc="-6">
                <a:solidFill>
                  <a:srgbClr val="000000"/>
                </a:solidFill>
                <a:latin typeface="IBM Plex Sans Condensed"/>
              </a:rPr>
              <a:t>21.47</a:t>
            </a:r>
          </a:p>
          <a:p>
            <a:pPr algn="r">
              <a:lnSpc>
                <a:spcPts val="600"/>
              </a:lnSpc>
            </a:pPr>
            <a:r>
              <a:rPr lang="en-US" sz="1200" spc="-6">
                <a:solidFill>
                  <a:srgbClr val="000000"/>
                </a:solidFill>
                <a:latin typeface="IBM Plex Sans Condensed"/>
              </a:rPr>
              <a:t>15.43</a:t>
            </a:r>
          </a:p>
          <a:p>
            <a:pPr algn="r">
              <a:lnSpc>
                <a:spcPts val="2160"/>
              </a:lnSpc>
            </a:pPr>
            <a:r>
              <a:rPr lang="en-US" sz="1200" spc="-6">
                <a:solidFill>
                  <a:srgbClr val="000000"/>
                </a:solidFill>
                <a:latin typeface="IBM Plex Sans Condensed"/>
              </a:rPr>
              <a:t>22.07</a:t>
            </a:r>
          </a:p>
          <a:p>
            <a:pPr algn="r">
              <a:lnSpc>
                <a:spcPts val="600"/>
              </a:lnSpc>
            </a:pPr>
            <a:r>
              <a:rPr lang="en-US" sz="1200" spc="-6">
                <a:solidFill>
                  <a:srgbClr val="000000"/>
                </a:solidFill>
                <a:latin typeface="IBM Plex Sans Condensed"/>
              </a:rPr>
              <a:t>16.03</a:t>
            </a:r>
          </a:p>
          <a:p>
            <a:pPr algn="r">
              <a:lnSpc>
                <a:spcPts val="2160"/>
              </a:lnSpc>
            </a:pPr>
            <a:r>
              <a:rPr lang="en-US" sz="1200" spc="-6">
                <a:solidFill>
                  <a:srgbClr val="000000"/>
                </a:solidFill>
                <a:latin typeface="IBM Plex Sans Condensed"/>
              </a:rPr>
              <a:t>12.60</a:t>
            </a:r>
          </a:p>
          <a:p>
            <a:pPr algn="r">
              <a:lnSpc>
                <a:spcPts val="600"/>
              </a:lnSpc>
            </a:pPr>
            <a:r>
              <a:rPr lang="en-US" sz="1200" spc="-6">
                <a:solidFill>
                  <a:srgbClr val="000000"/>
                </a:solidFill>
                <a:latin typeface="IBM Plex Sans Condensed"/>
              </a:rPr>
              <a:t>15.17</a:t>
            </a:r>
          </a:p>
          <a:p>
            <a:pPr algn="r">
              <a:lnSpc>
                <a:spcPts val="2166"/>
              </a:lnSpc>
            </a:pPr>
            <a:r>
              <a:rPr lang="en-US" sz="1200" spc="-6">
                <a:solidFill>
                  <a:srgbClr val="000000"/>
                </a:solidFill>
                <a:latin typeface="IBM Plex Sans Condensed"/>
              </a:rPr>
              <a:t>13.50</a:t>
            </a:r>
          </a:p>
          <a:p>
            <a:pPr algn="r">
              <a:lnSpc>
                <a:spcPts val="600"/>
              </a:lnSpc>
            </a:pPr>
            <a:r>
              <a:rPr lang="en-US" sz="1200" spc="-6">
                <a:solidFill>
                  <a:srgbClr val="000000"/>
                </a:solidFill>
                <a:latin typeface="IBM Plex Sans Condensed"/>
              </a:rPr>
              <a:t>12.73</a:t>
            </a:r>
          </a:p>
          <a:p>
            <a:pPr algn="r">
              <a:lnSpc>
                <a:spcPts val="2160"/>
              </a:lnSpc>
            </a:pPr>
            <a:r>
              <a:rPr lang="en-US" sz="1200" spc="-6">
                <a:solidFill>
                  <a:srgbClr val="000000"/>
                </a:solidFill>
                <a:latin typeface="IBM Plex Sans Condensed"/>
              </a:rPr>
              <a:t>14.50</a:t>
            </a:r>
          </a:p>
          <a:p>
            <a:pPr algn="r">
              <a:lnSpc>
                <a:spcPts val="600"/>
              </a:lnSpc>
            </a:pPr>
            <a:r>
              <a:rPr lang="en-US" sz="1200" spc="-6">
                <a:solidFill>
                  <a:srgbClr val="000000"/>
                </a:solidFill>
                <a:latin typeface="IBM Plex Sans Condensed"/>
              </a:rPr>
              <a:t>17.67</a:t>
            </a:r>
          </a:p>
          <a:p>
            <a:pPr algn="r">
              <a:lnSpc>
                <a:spcPts val="2160"/>
              </a:lnSpc>
            </a:pPr>
            <a:r>
              <a:rPr lang="en-US" sz="1200" spc="-6">
                <a:solidFill>
                  <a:srgbClr val="000000"/>
                </a:solidFill>
                <a:latin typeface="IBM Plex Sans Condensed"/>
              </a:rPr>
              <a:t>25.93</a:t>
            </a:r>
          </a:p>
        </p:txBody>
      </p:sp>
      <p:sp>
        <p:nvSpPr>
          <p:cNvPr id="7" name="TextBox 7"/>
          <p:cNvSpPr txBox="1"/>
          <p:nvPr/>
        </p:nvSpPr>
        <p:spPr>
          <a:xfrm>
            <a:off x="2548766" y="828751"/>
            <a:ext cx="255575" cy="3050572"/>
          </a:xfrm>
          <a:prstGeom prst="rect">
            <a:avLst/>
          </a:prstGeom>
        </p:spPr>
        <p:txBody>
          <a:bodyPr lIns="0" tIns="0" rIns="0" bIns="0" rtlCol="0" anchor="t">
            <a:spAutoFit/>
          </a:bodyPr>
          <a:lstStyle/>
          <a:p>
            <a:pPr algn="r">
              <a:lnSpc>
                <a:spcPts val="2163"/>
              </a:lnSpc>
            </a:pPr>
            <a:r>
              <a:rPr lang="en-US" sz="1200" spc="-6">
                <a:solidFill>
                  <a:srgbClr val="000000"/>
                </a:solidFill>
                <a:latin typeface="IBM Plex Sans Condensed"/>
              </a:rPr>
              <a:t>NY</a:t>
            </a:r>
          </a:p>
          <a:p>
            <a:pPr algn="r">
              <a:lnSpc>
                <a:spcPts val="600"/>
              </a:lnSpc>
            </a:pPr>
            <a:r>
              <a:rPr lang="en-US" sz="1200" spc="-6">
                <a:solidFill>
                  <a:srgbClr val="000000"/>
                </a:solidFill>
                <a:latin typeface="IBM Plex Sans Condensed"/>
              </a:rPr>
              <a:t>OH</a:t>
            </a:r>
          </a:p>
          <a:p>
            <a:pPr algn="r">
              <a:lnSpc>
                <a:spcPts val="2160"/>
              </a:lnSpc>
            </a:pPr>
            <a:r>
              <a:rPr lang="en-US" sz="1200" spc="-6">
                <a:solidFill>
                  <a:srgbClr val="000000"/>
                </a:solidFill>
                <a:latin typeface="IBM Plex Sans Condensed"/>
              </a:rPr>
              <a:t>OK</a:t>
            </a:r>
          </a:p>
          <a:p>
            <a:pPr algn="r">
              <a:lnSpc>
                <a:spcPts val="600"/>
              </a:lnSpc>
            </a:pPr>
            <a:r>
              <a:rPr lang="en-US" sz="1200" spc="-6">
                <a:solidFill>
                  <a:srgbClr val="000000"/>
                </a:solidFill>
                <a:latin typeface="IBM Plex Sans Condensed"/>
              </a:rPr>
              <a:t>OR</a:t>
            </a:r>
          </a:p>
          <a:p>
            <a:pPr algn="r">
              <a:lnSpc>
                <a:spcPts val="2160"/>
              </a:lnSpc>
            </a:pPr>
            <a:r>
              <a:rPr lang="en-US" sz="1200" spc="-6">
                <a:solidFill>
                  <a:srgbClr val="000000"/>
                </a:solidFill>
                <a:latin typeface="IBM Plex Sans Condensed"/>
              </a:rPr>
              <a:t>PA</a:t>
            </a:r>
          </a:p>
          <a:p>
            <a:pPr algn="r">
              <a:lnSpc>
                <a:spcPts val="600"/>
              </a:lnSpc>
            </a:pPr>
            <a:r>
              <a:rPr lang="en-US" sz="1200" spc="-2">
                <a:solidFill>
                  <a:srgbClr val="000000"/>
                </a:solidFill>
                <a:latin typeface="IBM Plex Sans Condensed"/>
              </a:rPr>
              <a:t>RI</a:t>
            </a:r>
          </a:p>
          <a:p>
            <a:pPr algn="r">
              <a:lnSpc>
                <a:spcPts val="2160"/>
              </a:lnSpc>
            </a:pPr>
            <a:r>
              <a:rPr lang="en-US" sz="1200" spc="-1">
                <a:solidFill>
                  <a:srgbClr val="000000"/>
                </a:solidFill>
                <a:latin typeface="IBM Plex Sans Condensed"/>
              </a:rPr>
              <a:t>SC</a:t>
            </a:r>
          </a:p>
          <a:p>
            <a:pPr algn="r">
              <a:lnSpc>
                <a:spcPts val="600"/>
              </a:lnSpc>
            </a:pPr>
            <a:r>
              <a:rPr lang="en-US" sz="1200" spc="-1">
                <a:solidFill>
                  <a:srgbClr val="000000"/>
                </a:solidFill>
                <a:latin typeface="IBM Plex Sans Condensed"/>
              </a:rPr>
              <a:t>SD</a:t>
            </a:r>
          </a:p>
          <a:p>
            <a:pPr algn="r">
              <a:lnSpc>
                <a:spcPts val="2160"/>
              </a:lnSpc>
            </a:pPr>
            <a:r>
              <a:rPr lang="en-US" sz="1200" spc="-6">
                <a:solidFill>
                  <a:srgbClr val="000000"/>
                </a:solidFill>
                <a:latin typeface="IBM Plex Sans Condensed"/>
              </a:rPr>
              <a:t>TN</a:t>
            </a:r>
          </a:p>
          <a:p>
            <a:pPr algn="r">
              <a:lnSpc>
                <a:spcPts val="600"/>
              </a:lnSpc>
            </a:pPr>
            <a:r>
              <a:rPr lang="en-US" sz="1200" spc="-6">
                <a:solidFill>
                  <a:srgbClr val="000000"/>
                </a:solidFill>
                <a:latin typeface="IBM Plex Sans Condensed"/>
              </a:rPr>
              <a:t>TX</a:t>
            </a:r>
          </a:p>
          <a:p>
            <a:pPr algn="r">
              <a:lnSpc>
                <a:spcPts val="2160"/>
              </a:lnSpc>
            </a:pPr>
            <a:r>
              <a:rPr lang="en-US" sz="1200" spc="-6">
                <a:solidFill>
                  <a:srgbClr val="000000"/>
                </a:solidFill>
                <a:latin typeface="IBM Plex Sans Condensed"/>
              </a:rPr>
              <a:t>UT</a:t>
            </a:r>
          </a:p>
          <a:p>
            <a:pPr algn="r">
              <a:lnSpc>
                <a:spcPts val="600"/>
              </a:lnSpc>
            </a:pPr>
            <a:r>
              <a:rPr lang="en-US" sz="1200" spc="-6">
                <a:solidFill>
                  <a:srgbClr val="000000"/>
                </a:solidFill>
                <a:latin typeface="IBM Plex Sans Condensed"/>
              </a:rPr>
              <a:t>VA</a:t>
            </a:r>
          </a:p>
          <a:p>
            <a:pPr algn="r">
              <a:lnSpc>
                <a:spcPts val="2166"/>
              </a:lnSpc>
            </a:pPr>
            <a:r>
              <a:rPr lang="en-US" sz="1200" spc="-6">
                <a:solidFill>
                  <a:srgbClr val="000000"/>
                </a:solidFill>
                <a:latin typeface="IBM Plex Sans Condensed"/>
              </a:rPr>
              <a:t>VT</a:t>
            </a:r>
          </a:p>
          <a:p>
            <a:pPr algn="r">
              <a:lnSpc>
                <a:spcPts val="600"/>
              </a:lnSpc>
            </a:pPr>
            <a:r>
              <a:rPr lang="en-US" sz="1200" spc="-6">
                <a:solidFill>
                  <a:srgbClr val="000000"/>
                </a:solidFill>
                <a:latin typeface="IBM Plex Sans Condensed"/>
              </a:rPr>
              <a:t>WA</a:t>
            </a:r>
          </a:p>
          <a:p>
            <a:pPr algn="r">
              <a:lnSpc>
                <a:spcPts val="2160"/>
              </a:lnSpc>
            </a:pPr>
            <a:r>
              <a:rPr lang="en-US" sz="1200" spc="-6">
                <a:solidFill>
                  <a:srgbClr val="000000"/>
                </a:solidFill>
                <a:latin typeface="IBM Plex Sans Condensed"/>
              </a:rPr>
              <a:t>WI</a:t>
            </a:r>
          </a:p>
          <a:p>
            <a:pPr algn="r">
              <a:lnSpc>
                <a:spcPts val="600"/>
              </a:lnSpc>
            </a:pPr>
            <a:r>
              <a:rPr lang="en-US" sz="1200" spc="-6">
                <a:solidFill>
                  <a:srgbClr val="000000"/>
                </a:solidFill>
                <a:latin typeface="IBM Plex Sans Condensed"/>
              </a:rPr>
              <a:t>WV</a:t>
            </a:r>
          </a:p>
          <a:p>
            <a:pPr algn="r">
              <a:lnSpc>
                <a:spcPts val="2160"/>
              </a:lnSpc>
            </a:pPr>
            <a:r>
              <a:rPr lang="en-US" sz="1200" spc="-6">
                <a:solidFill>
                  <a:srgbClr val="000000"/>
                </a:solidFill>
                <a:latin typeface="IBM Plex Sans Condensed"/>
              </a:rPr>
              <a:t>WY</a:t>
            </a:r>
          </a:p>
        </p:txBody>
      </p:sp>
      <p:sp>
        <p:nvSpPr>
          <p:cNvPr id="8" name="TextBox 8"/>
          <p:cNvSpPr txBox="1"/>
          <p:nvPr/>
        </p:nvSpPr>
        <p:spPr>
          <a:xfrm>
            <a:off x="3353438" y="828751"/>
            <a:ext cx="342900" cy="3050572"/>
          </a:xfrm>
          <a:prstGeom prst="rect">
            <a:avLst/>
          </a:prstGeom>
        </p:spPr>
        <p:txBody>
          <a:bodyPr lIns="0" tIns="0" rIns="0" bIns="0" rtlCol="0" anchor="t">
            <a:spAutoFit/>
          </a:bodyPr>
          <a:lstStyle/>
          <a:p>
            <a:pPr algn="r">
              <a:lnSpc>
                <a:spcPts val="2163"/>
              </a:lnSpc>
            </a:pPr>
            <a:r>
              <a:rPr lang="en-US" sz="1200" spc="-6">
                <a:solidFill>
                  <a:srgbClr val="000000"/>
                </a:solidFill>
                <a:latin typeface="IBM Plex Sans Condensed"/>
              </a:rPr>
              <a:t>VS</a:t>
            </a:r>
          </a:p>
          <a:p>
            <a:pPr algn="r">
              <a:lnSpc>
                <a:spcPts val="600"/>
              </a:lnSpc>
            </a:pPr>
            <a:r>
              <a:rPr lang="en-US" sz="1200" spc="-6">
                <a:solidFill>
                  <a:srgbClr val="000000"/>
                </a:solidFill>
                <a:latin typeface="IBM Plex Sans Condensed"/>
              </a:rPr>
              <a:t>VW</a:t>
            </a:r>
          </a:p>
          <a:p>
            <a:pPr algn="r">
              <a:lnSpc>
                <a:spcPts val="2160"/>
              </a:lnSpc>
            </a:pPr>
            <a:r>
              <a:rPr lang="en-US" sz="1200" spc="-6">
                <a:solidFill>
                  <a:srgbClr val="000000"/>
                </a:solidFill>
                <a:latin typeface="IBM Plex Sans Condensed"/>
              </a:rPr>
              <a:t>VW</a:t>
            </a:r>
          </a:p>
          <a:p>
            <a:pPr algn="r">
              <a:lnSpc>
                <a:spcPts val="600"/>
              </a:lnSpc>
            </a:pPr>
            <a:r>
              <a:rPr lang="en-US" sz="1200" spc="-3">
                <a:solidFill>
                  <a:srgbClr val="000000"/>
                </a:solidFill>
                <a:latin typeface="IBM Plex Sans Condensed"/>
              </a:rPr>
              <a:t>Str</a:t>
            </a:r>
          </a:p>
          <a:p>
            <a:pPr algn="r">
              <a:lnSpc>
                <a:spcPts val="2160"/>
              </a:lnSpc>
            </a:pPr>
            <a:r>
              <a:rPr lang="en-US" sz="1200" spc="-6">
                <a:solidFill>
                  <a:srgbClr val="000000"/>
                </a:solidFill>
                <a:latin typeface="IBM Plex Sans Condensed"/>
              </a:rPr>
              <a:t>Mod</a:t>
            </a:r>
          </a:p>
          <a:p>
            <a:pPr algn="r">
              <a:lnSpc>
                <a:spcPts val="600"/>
              </a:lnSpc>
            </a:pPr>
            <a:r>
              <a:rPr lang="en-US" sz="1200" spc="-3">
                <a:solidFill>
                  <a:srgbClr val="000000"/>
                </a:solidFill>
                <a:latin typeface="IBM Plex Sans Condensed"/>
              </a:rPr>
              <a:t>Str</a:t>
            </a:r>
          </a:p>
          <a:p>
            <a:pPr algn="r">
              <a:lnSpc>
                <a:spcPts val="2160"/>
              </a:lnSpc>
            </a:pPr>
            <a:r>
              <a:rPr lang="en-US" sz="1200" spc="-6">
                <a:solidFill>
                  <a:srgbClr val="000000"/>
                </a:solidFill>
                <a:latin typeface="IBM Plex Sans Condensed"/>
              </a:rPr>
              <a:t>Weak</a:t>
            </a:r>
          </a:p>
          <a:p>
            <a:pPr algn="r">
              <a:lnSpc>
                <a:spcPts val="600"/>
              </a:lnSpc>
            </a:pPr>
            <a:r>
              <a:rPr lang="en-US" sz="1200" spc="-6">
                <a:solidFill>
                  <a:srgbClr val="000000"/>
                </a:solidFill>
                <a:latin typeface="IBM Plex Sans Condensed"/>
              </a:rPr>
              <a:t>VW</a:t>
            </a:r>
          </a:p>
          <a:p>
            <a:pPr algn="r">
              <a:lnSpc>
                <a:spcPts val="2160"/>
              </a:lnSpc>
            </a:pPr>
            <a:r>
              <a:rPr lang="en-US" sz="1200" spc="-6">
                <a:solidFill>
                  <a:srgbClr val="000000"/>
                </a:solidFill>
                <a:latin typeface="IBM Plex Sans Condensed"/>
              </a:rPr>
              <a:t>Weak</a:t>
            </a:r>
          </a:p>
          <a:p>
            <a:pPr algn="r">
              <a:lnSpc>
                <a:spcPts val="600"/>
              </a:lnSpc>
            </a:pPr>
            <a:r>
              <a:rPr lang="en-US" sz="1200" spc="-6">
                <a:solidFill>
                  <a:srgbClr val="000000"/>
                </a:solidFill>
                <a:latin typeface="IBM Plex Sans Condensed"/>
              </a:rPr>
              <a:t>VW</a:t>
            </a:r>
          </a:p>
          <a:p>
            <a:pPr algn="r">
              <a:lnSpc>
                <a:spcPts val="2160"/>
              </a:lnSpc>
            </a:pPr>
            <a:r>
              <a:rPr lang="en-US" sz="1200" spc="-6">
                <a:solidFill>
                  <a:srgbClr val="000000"/>
                </a:solidFill>
                <a:latin typeface="IBM Plex Sans Condensed"/>
              </a:rPr>
              <a:t>VW</a:t>
            </a:r>
          </a:p>
          <a:p>
            <a:pPr algn="r">
              <a:lnSpc>
                <a:spcPts val="600"/>
              </a:lnSpc>
            </a:pPr>
            <a:r>
              <a:rPr lang="en-US" sz="1200" spc="-6">
                <a:solidFill>
                  <a:srgbClr val="000000"/>
                </a:solidFill>
                <a:latin typeface="IBM Plex Sans Condensed"/>
              </a:rPr>
              <a:t>Mod</a:t>
            </a:r>
          </a:p>
          <a:p>
            <a:pPr algn="r">
              <a:lnSpc>
                <a:spcPts val="2166"/>
              </a:lnSpc>
            </a:pPr>
            <a:r>
              <a:rPr lang="en-US" sz="1200" spc="-6">
                <a:solidFill>
                  <a:srgbClr val="000000"/>
                </a:solidFill>
                <a:latin typeface="IBM Plex Sans Condensed"/>
              </a:rPr>
              <a:t>Weak</a:t>
            </a:r>
          </a:p>
          <a:p>
            <a:pPr algn="r">
              <a:lnSpc>
                <a:spcPts val="600"/>
              </a:lnSpc>
            </a:pPr>
            <a:r>
              <a:rPr lang="en-US" sz="1200" spc="-3">
                <a:solidFill>
                  <a:srgbClr val="000000"/>
                </a:solidFill>
                <a:latin typeface="IBM Plex Sans Condensed"/>
              </a:rPr>
              <a:t>Str</a:t>
            </a:r>
          </a:p>
          <a:p>
            <a:pPr algn="r">
              <a:lnSpc>
                <a:spcPts val="2160"/>
              </a:lnSpc>
            </a:pPr>
            <a:r>
              <a:rPr lang="en-US" sz="1200" spc="-6">
                <a:solidFill>
                  <a:srgbClr val="000000"/>
                </a:solidFill>
                <a:latin typeface="IBM Plex Sans Condensed"/>
              </a:rPr>
              <a:t>Weak</a:t>
            </a:r>
          </a:p>
          <a:p>
            <a:pPr algn="r">
              <a:lnSpc>
                <a:spcPts val="600"/>
              </a:lnSpc>
            </a:pPr>
            <a:r>
              <a:rPr lang="en-US" sz="1200" spc="-6">
                <a:solidFill>
                  <a:srgbClr val="000000"/>
                </a:solidFill>
                <a:latin typeface="IBM Plex Sans Condensed"/>
              </a:rPr>
              <a:t>VW</a:t>
            </a:r>
          </a:p>
          <a:p>
            <a:pPr algn="r">
              <a:lnSpc>
                <a:spcPts val="2160"/>
              </a:lnSpc>
            </a:pPr>
            <a:r>
              <a:rPr lang="en-US" sz="1200" spc="-6">
                <a:solidFill>
                  <a:srgbClr val="000000"/>
                </a:solidFill>
                <a:latin typeface="IBM Plex Sans Condensed"/>
              </a:rPr>
              <a:t>VW</a:t>
            </a:r>
          </a:p>
        </p:txBody>
      </p:sp>
      <p:sp>
        <p:nvSpPr>
          <p:cNvPr id="9" name="TextBox 9"/>
          <p:cNvSpPr txBox="1"/>
          <p:nvPr/>
        </p:nvSpPr>
        <p:spPr>
          <a:xfrm>
            <a:off x="791261" y="1529791"/>
            <a:ext cx="152400" cy="1122331"/>
          </a:xfrm>
          <a:prstGeom prst="rect">
            <a:avLst/>
          </a:prstGeom>
        </p:spPr>
        <p:txBody>
          <a:bodyPr lIns="0" tIns="0" rIns="0" bIns="0" rtlCol="0" anchor="t">
            <a:spAutoFit/>
          </a:bodyPr>
          <a:lstStyle/>
          <a:p>
            <a:pPr algn="just">
              <a:lnSpc>
                <a:spcPts val="2160"/>
              </a:lnSpc>
            </a:pPr>
            <a:r>
              <a:rPr lang="en-US" sz="1200" spc="-6">
                <a:solidFill>
                  <a:srgbClr val="000000"/>
                </a:solidFill>
                <a:latin typeface="IBM Plex Sans Condensed Bold"/>
              </a:rPr>
              <a:t>38</a:t>
            </a:r>
          </a:p>
          <a:p>
            <a:pPr algn="just">
              <a:lnSpc>
                <a:spcPts val="600"/>
              </a:lnSpc>
            </a:pPr>
            <a:r>
              <a:rPr lang="en-US" sz="1200" spc="-6">
                <a:solidFill>
                  <a:srgbClr val="000000"/>
                </a:solidFill>
                <a:latin typeface="IBM Plex Sans Condensed Bold"/>
              </a:rPr>
              <a:t>39</a:t>
            </a:r>
          </a:p>
          <a:p>
            <a:pPr algn="just">
              <a:lnSpc>
                <a:spcPts val="2160"/>
              </a:lnSpc>
            </a:pPr>
            <a:r>
              <a:rPr lang="en-US" sz="1200" spc="-6">
                <a:solidFill>
                  <a:srgbClr val="000000"/>
                </a:solidFill>
                <a:latin typeface="IBM Plex Sans Condensed Bold"/>
              </a:rPr>
              <a:t>40</a:t>
            </a:r>
          </a:p>
          <a:p>
            <a:pPr algn="just">
              <a:lnSpc>
                <a:spcPts val="600"/>
              </a:lnSpc>
            </a:pPr>
            <a:r>
              <a:rPr lang="en-US" sz="1200" spc="-6">
                <a:solidFill>
                  <a:srgbClr val="000000"/>
                </a:solidFill>
                <a:latin typeface="IBM Plex Sans Condensed Bold"/>
              </a:rPr>
              <a:t>41</a:t>
            </a:r>
          </a:p>
          <a:p>
            <a:pPr algn="just">
              <a:lnSpc>
                <a:spcPts val="2160"/>
              </a:lnSpc>
            </a:pPr>
            <a:r>
              <a:rPr lang="en-US" sz="1200" spc="-6">
                <a:solidFill>
                  <a:srgbClr val="000000"/>
                </a:solidFill>
                <a:latin typeface="IBM Plex Sans Condensed Bold"/>
              </a:rPr>
              <a:t>42</a:t>
            </a:r>
          </a:p>
          <a:p>
            <a:pPr algn="just">
              <a:lnSpc>
                <a:spcPts val="600"/>
              </a:lnSpc>
            </a:pPr>
            <a:r>
              <a:rPr lang="en-US" sz="1200" spc="-6">
                <a:solidFill>
                  <a:srgbClr val="000000"/>
                </a:solidFill>
                <a:latin typeface="IBM Plex Sans Condensed Bold"/>
              </a:rPr>
              <a:t>43</a:t>
            </a:r>
          </a:p>
        </p:txBody>
      </p:sp>
      <p:sp>
        <p:nvSpPr>
          <p:cNvPr id="10" name="TextBox 10"/>
          <p:cNvSpPr txBox="1"/>
          <p:nvPr/>
        </p:nvSpPr>
        <p:spPr>
          <a:xfrm>
            <a:off x="791261" y="2899486"/>
            <a:ext cx="152400" cy="103156"/>
          </a:xfrm>
          <a:prstGeom prst="rect">
            <a:avLst/>
          </a:prstGeom>
        </p:spPr>
        <p:txBody>
          <a:bodyPr lIns="0" tIns="0" rIns="0" bIns="0" rtlCol="0" anchor="t">
            <a:spAutoFit/>
          </a:bodyPr>
          <a:lstStyle/>
          <a:p>
            <a:pPr algn="l">
              <a:lnSpc>
                <a:spcPts val="600"/>
              </a:lnSpc>
            </a:pPr>
            <a:r>
              <a:rPr lang="en-US" sz="1200" spc="-6">
                <a:solidFill>
                  <a:srgbClr val="000000"/>
                </a:solidFill>
                <a:latin typeface="IBM Plex Sans Condensed Bold"/>
              </a:rPr>
              <a:t>45</a:t>
            </a:r>
          </a:p>
        </p:txBody>
      </p:sp>
      <p:sp>
        <p:nvSpPr>
          <p:cNvPr id="11" name="TextBox 11"/>
          <p:cNvSpPr txBox="1"/>
          <p:nvPr/>
        </p:nvSpPr>
        <p:spPr>
          <a:xfrm>
            <a:off x="719328" y="4013911"/>
            <a:ext cx="3696586" cy="331756"/>
          </a:xfrm>
          <a:prstGeom prst="rect">
            <a:avLst/>
          </a:prstGeom>
        </p:spPr>
        <p:txBody>
          <a:bodyPr lIns="0" tIns="0" rIns="0" bIns="0" rtlCol="0" anchor="t">
            <a:spAutoFit/>
          </a:bodyPr>
          <a:lstStyle/>
          <a:p>
            <a:pPr algn="l">
              <a:lnSpc>
                <a:spcPts val="3000"/>
              </a:lnSpc>
            </a:pPr>
            <a:r>
              <a:rPr lang="en-US" sz="1200" spc="-6">
                <a:solidFill>
                  <a:srgbClr val="000000"/>
                </a:solidFill>
                <a:latin typeface="IBM Plex Sans Condensed"/>
              </a:rPr>
              <a:t>Law Scoring by State can be found in the State_Scoring.csv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9328" y="4866770"/>
            <a:ext cx="1277369" cy="9525"/>
          </a:xfrm>
          <a:custGeom>
            <a:avLst/>
            <a:gdLst/>
            <a:ahLst/>
            <a:cxnLst/>
            <a:rect l="l" t="t" r="r" b="b"/>
            <a:pathLst>
              <a:path w="1277369" h="9525">
                <a:moveTo>
                  <a:pt x="0" y="0"/>
                </a:moveTo>
                <a:lnTo>
                  <a:pt x="1277369" y="0"/>
                </a:lnTo>
                <a:lnTo>
                  <a:pt x="1277369" y="9525"/>
                </a:lnTo>
                <a:lnTo>
                  <a:pt x="0" y="9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19328" y="4665602"/>
            <a:ext cx="5894575" cy="9525"/>
          </a:xfrm>
          <a:custGeom>
            <a:avLst/>
            <a:gdLst/>
            <a:ahLst/>
            <a:cxnLst/>
            <a:rect l="l" t="t" r="r" b="b"/>
            <a:pathLst>
              <a:path w="5894575" h="9525">
                <a:moveTo>
                  <a:pt x="0" y="0"/>
                </a:moveTo>
                <a:lnTo>
                  <a:pt x="5894575" y="0"/>
                </a:lnTo>
                <a:lnTo>
                  <a:pt x="5894575" y="9525"/>
                </a:lnTo>
                <a:lnTo>
                  <a:pt x="0" y="9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316993" y="2136905"/>
            <a:ext cx="4260218" cy="15240"/>
          </a:xfrm>
          <a:custGeom>
            <a:avLst/>
            <a:gdLst/>
            <a:ahLst/>
            <a:cxnLst/>
            <a:rect l="l" t="t" r="r" b="b"/>
            <a:pathLst>
              <a:path w="4260218" h="15240">
                <a:moveTo>
                  <a:pt x="0" y="0"/>
                </a:moveTo>
                <a:lnTo>
                  <a:pt x="4260218" y="0"/>
                </a:lnTo>
                <a:lnTo>
                  <a:pt x="4260218" y="15240"/>
                </a:lnTo>
                <a:lnTo>
                  <a:pt x="0" y="152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4577458" y="5359270"/>
            <a:ext cx="1854965" cy="9525"/>
          </a:xfrm>
          <a:custGeom>
            <a:avLst/>
            <a:gdLst/>
            <a:ahLst/>
            <a:cxnLst/>
            <a:rect l="l" t="t" r="r" b="b"/>
            <a:pathLst>
              <a:path w="1854965" h="9525">
                <a:moveTo>
                  <a:pt x="0" y="0"/>
                </a:moveTo>
                <a:lnTo>
                  <a:pt x="1854965" y="0"/>
                </a:lnTo>
                <a:lnTo>
                  <a:pt x="1854965" y="9525"/>
                </a:lnTo>
                <a:lnTo>
                  <a:pt x="0" y="95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4921882" y="4464434"/>
            <a:ext cx="1551689" cy="9525"/>
          </a:xfrm>
          <a:custGeom>
            <a:avLst/>
            <a:gdLst/>
            <a:ahLst/>
            <a:cxnLst/>
            <a:rect l="l" t="t" r="r" b="b"/>
            <a:pathLst>
              <a:path w="1551689" h="9525">
                <a:moveTo>
                  <a:pt x="0" y="0"/>
                </a:moveTo>
                <a:lnTo>
                  <a:pt x="1551689" y="0"/>
                </a:lnTo>
                <a:lnTo>
                  <a:pt x="1551689" y="9525"/>
                </a:lnTo>
                <a:lnTo>
                  <a:pt x="0" y="952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TextBox 7"/>
          <p:cNvSpPr txBox="1"/>
          <p:nvPr/>
        </p:nvSpPr>
        <p:spPr>
          <a:xfrm>
            <a:off x="719328" y="672722"/>
            <a:ext cx="660187" cy="241725"/>
          </a:xfrm>
          <a:prstGeom prst="rect">
            <a:avLst/>
          </a:prstGeom>
        </p:spPr>
        <p:txBody>
          <a:bodyPr lIns="0" tIns="0" rIns="0" bIns="0" rtlCol="0" anchor="t">
            <a:spAutoFit/>
          </a:bodyPr>
          <a:lstStyle/>
          <a:p>
            <a:pPr algn="l">
              <a:lnSpc>
                <a:spcPts val="1814"/>
              </a:lnSpc>
            </a:pPr>
            <a:r>
              <a:rPr lang="en-US" sz="1296" spc="2">
                <a:solidFill>
                  <a:srgbClr val="000000"/>
                </a:solidFill>
                <a:latin typeface="Liberation Sans Bold Italics"/>
              </a:rPr>
              <a:t>Context </a:t>
            </a:r>
          </a:p>
        </p:txBody>
      </p:sp>
      <p:sp>
        <p:nvSpPr>
          <p:cNvPr id="8" name="TextBox 8"/>
          <p:cNvSpPr txBox="1"/>
          <p:nvPr/>
        </p:nvSpPr>
        <p:spPr>
          <a:xfrm>
            <a:off x="719328" y="2597029"/>
            <a:ext cx="45758" cy="375075"/>
          </a:xfrm>
          <a:prstGeom prst="rect">
            <a:avLst/>
          </a:prstGeom>
        </p:spPr>
        <p:txBody>
          <a:bodyPr lIns="0" tIns="0" rIns="0" bIns="0" rtlCol="0" anchor="t">
            <a:spAutoFit/>
          </a:bodyPr>
          <a:lstStyle/>
          <a:p>
            <a:pPr algn="l">
              <a:lnSpc>
                <a:spcPts val="3240"/>
              </a:lnSpc>
            </a:pPr>
            <a:r>
              <a:rPr lang="en-US" sz="1296">
                <a:solidFill>
                  <a:srgbClr val="000000"/>
                </a:solidFill>
                <a:latin typeface="Liberation Sans Bold Italics"/>
              </a:rPr>
              <a:t> </a:t>
            </a:r>
          </a:p>
        </p:txBody>
      </p:sp>
      <p:sp>
        <p:nvSpPr>
          <p:cNvPr id="9" name="TextBox 9"/>
          <p:cNvSpPr txBox="1"/>
          <p:nvPr/>
        </p:nvSpPr>
        <p:spPr>
          <a:xfrm>
            <a:off x="719328" y="3825754"/>
            <a:ext cx="1073182" cy="375075"/>
          </a:xfrm>
          <a:prstGeom prst="rect">
            <a:avLst/>
          </a:prstGeom>
        </p:spPr>
        <p:txBody>
          <a:bodyPr lIns="0" tIns="0" rIns="0" bIns="0" rtlCol="0" anchor="t">
            <a:spAutoFit/>
          </a:bodyPr>
          <a:lstStyle/>
          <a:p>
            <a:pPr algn="l">
              <a:lnSpc>
                <a:spcPts val="3240"/>
              </a:lnSpc>
            </a:pPr>
            <a:r>
              <a:rPr lang="en-US" sz="1296" spc="2">
                <a:solidFill>
                  <a:srgbClr val="000000"/>
                </a:solidFill>
                <a:latin typeface="Liberation Sans Bold Italics"/>
              </a:rPr>
              <a:t>Methodology </a:t>
            </a:r>
          </a:p>
        </p:txBody>
      </p:sp>
      <p:sp>
        <p:nvSpPr>
          <p:cNvPr id="10" name="TextBox 10"/>
          <p:cNvSpPr txBox="1"/>
          <p:nvPr/>
        </p:nvSpPr>
        <p:spPr>
          <a:xfrm>
            <a:off x="719328" y="977341"/>
            <a:ext cx="38100" cy="188881"/>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a:rPr>
              <a:t> </a:t>
            </a:r>
          </a:p>
        </p:txBody>
      </p:sp>
      <p:sp>
        <p:nvSpPr>
          <p:cNvPr id="11" name="TextBox 11"/>
          <p:cNvSpPr txBox="1"/>
          <p:nvPr/>
        </p:nvSpPr>
        <p:spPr>
          <a:xfrm>
            <a:off x="1169213" y="977341"/>
            <a:ext cx="5867248" cy="188881"/>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a:rPr>
              <a:t>Gun control laws are subject to polarizing opinions, misleading news titles, and the cheap tactic </a:t>
            </a:r>
          </a:p>
        </p:txBody>
      </p:sp>
      <p:sp>
        <p:nvSpPr>
          <p:cNvPr id="12" name="TextBox 12"/>
          <p:cNvSpPr txBox="1"/>
          <p:nvPr/>
        </p:nvSpPr>
        <p:spPr>
          <a:xfrm>
            <a:off x="719328" y="1178509"/>
            <a:ext cx="6249772" cy="995077"/>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a:rPr>
              <a:t>of emotional manipulation. With bipartisan politics, and their associated news outlets, pushing very clear interests, it is difficult for the average citizen to determine the real impact of gun control. Harder still is to know what the laws actually do. Death Rates by Firearm-Injury as reported by the CDC and an analysis on firearm control laws by U.S. State. Using these two, this summary aims to answer the question: </a:t>
            </a:r>
            <a:r>
              <a:rPr lang="en-US" sz="1200" spc="-6">
                <a:solidFill>
                  <a:srgbClr val="000000"/>
                </a:solidFill>
                <a:latin typeface="IBM Plex Sans Condensed Bold"/>
              </a:rPr>
              <a:t>“Do stricter firearm control laws help reduce firearm mortality?”</a:t>
            </a:r>
            <a:r>
              <a:rPr lang="en-US" sz="1200" spc="-6">
                <a:solidFill>
                  <a:srgbClr val="000000"/>
                </a:solidFill>
                <a:latin typeface="IBM Plex Sans Condensed"/>
              </a:rPr>
              <a:t> </a:t>
            </a:r>
          </a:p>
        </p:txBody>
      </p:sp>
      <p:sp>
        <p:nvSpPr>
          <p:cNvPr id="13" name="TextBox 13"/>
          <p:cNvSpPr txBox="1"/>
          <p:nvPr/>
        </p:nvSpPr>
        <p:spPr>
          <a:xfrm>
            <a:off x="1169213" y="2132914"/>
            <a:ext cx="5735726" cy="331756"/>
          </a:xfrm>
          <a:prstGeom prst="rect">
            <a:avLst/>
          </a:prstGeom>
        </p:spPr>
        <p:txBody>
          <a:bodyPr lIns="0" tIns="0" rIns="0" bIns="0" rtlCol="0" anchor="t">
            <a:spAutoFit/>
          </a:bodyPr>
          <a:lstStyle/>
          <a:p>
            <a:pPr algn="l">
              <a:lnSpc>
                <a:spcPts val="3000"/>
              </a:lnSpc>
            </a:pPr>
            <a:r>
              <a:rPr lang="en-US" sz="1200" spc="-6">
                <a:solidFill>
                  <a:srgbClr val="000000"/>
                </a:solidFill>
                <a:latin typeface="IBM Plex Sans Condensed"/>
              </a:rPr>
              <a:t>Current Consumer Price Index, Federal Funds Rate, and Unemployment Rates for the past 25 </a:t>
            </a:r>
          </a:p>
        </p:txBody>
      </p:sp>
      <p:sp>
        <p:nvSpPr>
          <p:cNvPr id="14" name="TextBox 14"/>
          <p:cNvSpPr txBox="1"/>
          <p:nvPr/>
        </p:nvSpPr>
        <p:spPr>
          <a:xfrm>
            <a:off x="719328" y="2561196"/>
            <a:ext cx="5444995" cy="104642"/>
          </a:xfrm>
          <a:prstGeom prst="rect">
            <a:avLst/>
          </a:prstGeom>
        </p:spPr>
        <p:txBody>
          <a:bodyPr lIns="0" tIns="0" rIns="0" bIns="0" rtlCol="0" anchor="t">
            <a:spAutoFit/>
          </a:bodyPr>
          <a:lstStyle/>
          <a:p>
            <a:pPr algn="l">
              <a:lnSpc>
                <a:spcPts val="600"/>
              </a:lnSpc>
            </a:pPr>
            <a:r>
              <a:rPr lang="en-US" sz="1200" spc="-6">
                <a:solidFill>
                  <a:srgbClr val="000000"/>
                </a:solidFill>
                <a:latin typeface="IBM Plex Sans Condensed"/>
              </a:rPr>
              <a:t>years are below. This data was collected using </a:t>
            </a:r>
            <a:r>
              <a:rPr lang="en-US" sz="1200" spc="-6">
                <a:solidFill>
                  <a:srgbClr val="000000"/>
                </a:solidFill>
                <a:latin typeface="IBM Plex Sans Condensed Italics"/>
              </a:rPr>
              <a:t>St. Louis Fed Web Services: FRED® API.</a:t>
            </a:r>
            <a:r>
              <a:rPr lang="en-US" sz="1200" spc="-6">
                <a:solidFill>
                  <a:srgbClr val="000000"/>
                </a:solidFill>
                <a:latin typeface="IBM Plex Sans Condensed"/>
              </a:rPr>
              <a:t> </a:t>
            </a:r>
          </a:p>
        </p:txBody>
      </p:sp>
      <p:sp>
        <p:nvSpPr>
          <p:cNvPr id="15" name="TextBox 15"/>
          <p:cNvSpPr txBox="1"/>
          <p:nvPr/>
        </p:nvSpPr>
        <p:spPr>
          <a:xfrm>
            <a:off x="1169213" y="4304614"/>
            <a:ext cx="5342049" cy="188881"/>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a:rPr>
              <a:t>Firearm-Injury Death Rates were sourced from data.cdc.gov; NCHS - VSRR Quarterly </a:t>
            </a:r>
          </a:p>
        </p:txBody>
      </p:sp>
      <p:sp>
        <p:nvSpPr>
          <p:cNvPr id="16" name="TextBox 16"/>
          <p:cNvSpPr txBox="1"/>
          <p:nvPr/>
        </p:nvSpPr>
        <p:spPr>
          <a:xfrm>
            <a:off x="719328" y="4505782"/>
            <a:ext cx="5970222" cy="591217"/>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a:rPr>
              <a:t>provisional estimates for selected indicators of mortality | Data | Centers for Disease Control and Prevention (cdc.gov). This data will be restricted to the year 2022 and serve as a basis to evaluate severity of firearm deaths. </a:t>
            </a:r>
          </a:p>
        </p:txBody>
      </p:sp>
      <p:sp>
        <p:nvSpPr>
          <p:cNvPr id="17" name="TextBox 17"/>
          <p:cNvSpPr txBox="1"/>
          <p:nvPr/>
        </p:nvSpPr>
        <p:spPr>
          <a:xfrm>
            <a:off x="1169213" y="5056584"/>
            <a:ext cx="5895489" cy="331756"/>
          </a:xfrm>
          <a:prstGeom prst="rect">
            <a:avLst/>
          </a:prstGeom>
        </p:spPr>
        <p:txBody>
          <a:bodyPr lIns="0" tIns="0" rIns="0" bIns="0" rtlCol="0" anchor="t">
            <a:spAutoFit/>
          </a:bodyPr>
          <a:lstStyle/>
          <a:p>
            <a:pPr algn="l">
              <a:lnSpc>
                <a:spcPts val="3000"/>
              </a:lnSpc>
            </a:pPr>
            <a:r>
              <a:rPr lang="en-US" sz="1200" spc="-6">
                <a:solidFill>
                  <a:srgbClr val="000000"/>
                </a:solidFill>
                <a:latin typeface="IBM Plex Sans Condensed"/>
              </a:rPr>
              <a:t>Research on firearm control laws was done by utilizing https://everytownresearch.org/. This site </a:t>
            </a:r>
          </a:p>
        </p:txBody>
      </p:sp>
      <p:sp>
        <p:nvSpPr>
          <p:cNvPr id="18" name="TextBox 18"/>
          <p:cNvSpPr txBox="1"/>
          <p:nvPr/>
        </p:nvSpPr>
        <p:spPr>
          <a:xfrm>
            <a:off x="719328" y="5486352"/>
            <a:ext cx="6346088" cy="1110520"/>
          </a:xfrm>
          <a:prstGeom prst="rect">
            <a:avLst/>
          </a:prstGeom>
        </p:spPr>
        <p:txBody>
          <a:bodyPr lIns="0" tIns="0" rIns="0" bIns="0" rtlCol="0" anchor="t">
            <a:spAutoFit/>
          </a:bodyPr>
          <a:lstStyle/>
          <a:p>
            <a:pPr algn="l">
              <a:lnSpc>
                <a:spcPts val="600"/>
              </a:lnSpc>
            </a:pPr>
            <a:r>
              <a:rPr lang="en-US" sz="1200" spc="-6">
                <a:solidFill>
                  <a:srgbClr val="000000"/>
                </a:solidFill>
                <a:latin typeface="IBM Plex Sans Condensed"/>
              </a:rPr>
              <a:t>compiles and updates a collection of all state laws related to firearms, which are employed by each </a:t>
            </a:r>
          </a:p>
          <a:p>
            <a:pPr algn="l">
              <a:lnSpc>
                <a:spcPts val="2568"/>
              </a:lnSpc>
            </a:pPr>
            <a:r>
              <a:rPr lang="en-US" sz="1200" spc="-6">
                <a:solidFill>
                  <a:srgbClr val="000000"/>
                </a:solidFill>
                <a:latin typeface="IBM Plex Sans Condensed"/>
              </a:rPr>
              <a:t>state, and evaluate the relative importance of a law in its ability to reduce mortality rates. Some laws </a:t>
            </a:r>
          </a:p>
          <a:p>
            <a:pPr algn="l">
              <a:lnSpc>
                <a:spcPts val="624"/>
              </a:lnSpc>
            </a:pPr>
            <a:r>
              <a:rPr lang="en-US" sz="1200" spc="-6">
                <a:solidFill>
                  <a:srgbClr val="000000"/>
                </a:solidFill>
                <a:latin typeface="IBM Plex Sans Condensed"/>
              </a:rPr>
              <a:t>are evaluated with less-than scientific means as these laws start to become ephemeral in nature, but </a:t>
            </a:r>
          </a:p>
          <a:p>
            <a:pPr algn="l">
              <a:lnSpc>
                <a:spcPts val="2544"/>
              </a:lnSpc>
            </a:pPr>
            <a:r>
              <a:rPr lang="en-US" sz="1200" spc="-6">
                <a:solidFill>
                  <a:srgbClr val="000000"/>
                </a:solidFill>
                <a:latin typeface="IBM Plex Sans Condensed"/>
              </a:rPr>
              <a:t>those lacking in numerical impact have reasoning that corroborates their relative importance. Each law </a:t>
            </a:r>
          </a:p>
          <a:p>
            <a:pPr algn="l">
              <a:lnSpc>
                <a:spcPts val="624"/>
              </a:lnSpc>
            </a:pPr>
            <a:r>
              <a:rPr lang="en-US" sz="1200" spc="-6">
                <a:solidFill>
                  <a:srgbClr val="000000"/>
                </a:solidFill>
                <a:latin typeface="IBM Plex Sans Condensed"/>
              </a:rPr>
              <a:t>was scored and categorized in a table to be used when developing the upcoming State scores and Likert </a:t>
            </a:r>
          </a:p>
          <a:p>
            <a:pPr algn="l">
              <a:lnSpc>
                <a:spcPts val="2544"/>
              </a:lnSpc>
            </a:pPr>
            <a:r>
              <a:rPr lang="en-US" sz="1200" spc="-4">
                <a:solidFill>
                  <a:srgbClr val="000000"/>
                </a:solidFill>
                <a:latin typeface="IBM Plex Sans Condensed"/>
              </a:rPr>
              <a:t>Scale. </a:t>
            </a:r>
          </a:p>
        </p:txBody>
      </p:sp>
      <p:sp>
        <p:nvSpPr>
          <p:cNvPr id="19" name="TextBox 19"/>
          <p:cNvSpPr txBox="1"/>
          <p:nvPr/>
        </p:nvSpPr>
        <p:spPr>
          <a:xfrm>
            <a:off x="1169213" y="6651450"/>
            <a:ext cx="5559400" cy="236506"/>
          </a:xfrm>
          <a:prstGeom prst="rect">
            <a:avLst/>
          </a:prstGeom>
        </p:spPr>
        <p:txBody>
          <a:bodyPr lIns="0" tIns="0" rIns="0" bIns="0" rtlCol="0" anchor="t">
            <a:spAutoFit/>
          </a:bodyPr>
          <a:lstStyle/>
          <a:p>
            <a:pPr algn="l">
              <a:lnSpc>
                <a:spcPts val="2039"/>
              </a:lnSpc>
            </a:pPr>
            <a:r>
              <a:rPr lang="en-US" sz="1200" spc="-6">
                <a:solidFill>
                  <a:srgbClr val="000000"/>
                </a:solidFill>
                <a:latin typeface="IBM Plex Sans Condensed"/>
              </a:rPr>
              <a:t>Each category will be portrayed on choropleth heat maps to connect geographic identity to </a:t>
            </a:r>
          </a:p>
        </p:txBody>
      </p:sp>
      <p:sp>
        <p:nvSpPr>
          <p:cNvPr id="20" name="TextBox 20"/>
          <p:cNvSpPr txBox="1"/>
          <p:nvPr/>
        </p:nvSpPr>
        <p:spPr>
          <a:xfrm>
            <a:off x="719328" y="6938343"/>
            <a:ext cx="1822399" cy="150781"/>
          </a:xfrm>
          <a:prstGeom prst="rect">
            <a:avLst/>
          </a:prstGeom>
        </p:spPr>
        <p:txBody>
          <a:bodyPr lIns="0" tIns="0" rIns="0" bIns="0" rtlCol="0" anchor="t">
            <a:spAutoFit/>
          </a:bodyPr>
          <a:lstStyle/>
          <a:p>
            <a:pPr algn="l">
              <a:lnSpc>
                <a:spcPts val="1128"/>
              </a:lnSpc>
            </a:pPr>
            <a:r>
              <a:rPr lang="en-US" sz="1200" spc="-6">
                <a:solidFill>
                  <a:srgbClr val="000000"/>
                </a:solidFill>
                <a:latin typeface="IBM Plex Sans Condensed"/>
              </a:rPr>
              <a:t>numerical values using color.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9328" y="1166117"/>
            <a:ext cx="3303146" cy="16764"/>
          </a:xfrm>
          <a:custGeom>
            <a:avLst/>
            <a:gdLst/>
            <a:ahLst/>
            <a:cxnLst/>
            <a:rect l="l" t="t" r="r" b="b"/>
            <a:pathLst>
              <a:path w="3303146" h="16764">
                <a:moveTo>
                  <a:pt x="0" y="0"/>
                </a:moveTo>
                <a:lnTo>
                  <a:pt x="3303146" y="0"/>
                </a:lnTo>
                <a:lnTo>
                  <a:pt x="3303146" y="16764"/>
                </a:lnTo>
                <a:lnTo>
                  <a:pt x="0" y="167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19328" y="7461247"/>
            <a:ext cx="2995298" cy="15240"/>
          </a:xfrm>
          <a:custGeom>
            <a:avLst/>
            <a:gdLst/>
            <a:ahLst/>
            <a:cxnLst/>
            <a:rect l="l" t="t" r="r" b="b"/>
            <a:pathLst>
              <a:path w="2995298" h="15240">
                <a:moveTo>
                  <a:pt x="0" y="0"/>
                </a:moveTo>
                <a:lnTo>
                  <a:pt x="2995298" y="0"/>
                </a:lnTo>
                <a:lnTo>
                  <a:pt x="2995298" y="15240"/>
                </a:lnTo>
                <a:lnTo>
                  <a:pt x="0" y="152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719328" y="5718934"/>
            <a:ext cx="2960246" cy="15240"/>
          </a:xfrm>
          <a:custGeom>
            <a:avLst/>
            <a:gdLst/>
            <a:ahLst/>
            <a:cxnLst/>
            <a:rect l="l" t="t" r="r" b="b"/>
            <a:pathLst>
              <a:path w="2960246" h="15240">
                <a:moveTo>
                  <a:pt x="0" y="0"/>
                </a:moveTo>
                <a:lnTo>
                  <a:pt x="2960246" y="0"/>
                </a:lnTo>
                <a:lnTo>
                  <a:pt x="2960246" y="15240"/>
                </a:lnTo>
                <a:lnTo>
                  <a:pt x="0" y="152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134161" y="5435470"/>
            <a:ext cx="4798438" cy="9525"/>
          </a:xfrm>
          <a:custGeom>
            <a:avLst/>
            <a:gdLst/>
            <a:ahLst/>
            <a:cxnLst/>
            <a:rect l="l" t="t" r="r" b="b"/>
            <a:pathLst>
              <a:path w="4798438" h="9525">
                <a:moveTo>
                  <a:pt x="0" y="0"/>
                </a:moveTo>
                <a:lnTo>
                  <a:pt x="4798438" y="0"/>
                </a:lnTo>
                <a:lnTo>
                  <a:pt x="4798438" y="9525"/>
                </a:lnTo>
                <a:lnTo>
                  <a:pt x="0" y="95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3236090" y="5234054"/>
            <a:ext cx="1131113" cy="9525"/>
          </a:xfrm>
          <a:custGeom>
            <a:avLst/>
            <a:gdLst/>
            <a:ahLst/>
            <a:cxnLst/>
            <a:rect l="l" t="t" r="r" b="b"/>
            <a:pathLst>
              <a:path w="1131113" h="9525">
                <a:moveTo>
                  <a:pt x="0" y="0"/>
                </a:moveTo>
                <a:lnTo>
                  <a:pt x="1131113" y="0"/>
                </a:lnTo>
                <a:lnTo>
                  <a:pt x="1131113" y="9525"/>
                </a:lnTo>
                <a:lnTo>
                  <a:pt x="0" y="952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252727" y="1276988"/>
            <a:ext cx="7266937" cy="3402330"/>
          </a:xfrm>
          <a:custGeom>
            <a:avLst/>
            <a:gdLst/>
            <a:ahLst/>
            <a:cxnLst/>
            <a:rect l="l" t="t" r="r" b="b"/>
            <a:pathLst>
              <a:path w="7266937" h="3402330">
                <a:moveTo>
                  <a:pt x="0" y="0"/>
                </a:moveTo>
                <a:lnTo>
                  <a:pt x="7266937" y="0"/>
                </a:lnTo>
                <a:lnTo>
                  <a:pt x="7266937" y="3402330"/>
                </a:lnTo>
                <a:lnTo>
                  <a:pt x="0" y="3402330"/>
                </a:lnTo>
                <a:lnTo>
                  <a:pt x="0" y="0"/>
                </a:lnTo>
                <a:close/>
              </a:path>
            </a:pathLst>
          </a:custGeom>
          <a:blipFill>
            <a:blip r:embed="rId12"/>
            <a:stretch>
              <a:fillRect/>
            </a:stretch>
          </a:blipFill>
        </p:spPr>
        <p:txBody>
          <a:bodyPr/>
          <a:lstStyle/>
          <a:p>
            <a:endParaRPr lang="en-US"/>
          </a:p>
        </p:txBody>
      </p:sp>
      <p:sp>
        <p:nvSpPr>
          <p:cNvPr id="8" name="Freeform 8"/>
          <p:cNvSpPr/>
          <p:nvPr/>
        </p:nvSpPr>
        <p:spPr>
          <a:xfrm>
            <a:off x="4240530" y="5819137"/>
            <a:ext cx="3162300" cy="2667000"/>
          </a:xfrm>
          <a:custGeom>
            <a:avLst/>
            <a:gdLst/>
            <a:ahLst/>
            <a:cxnLst/>
            <a:rect l="l" t="t" r="r" b="b"/>
            <a:pathLst>
              <a:path w="3162300" h="2667000">
                <a:moveTo>
                  <a:pt x="0" y="0"/>
                </a:moveTo>
                <a:lnTo>
                  <a:pt x="3162300" y="0"/>
                </a:lnTo>
                <a:lnTo>
                  <a:pt x="3162300" y="2667000"/>
                </a:lnTo>
                <a:lnTo>
                  <a:pt x="0" y="2667000"/>
                </a:lnTo>
                <a:lnTo>
                  <a:pt x="0" y="0"/>
                </a:lnTo>
                <a:close/>
              </a:path>
            </a:pathLst>
          </a:custGeom>
          <a:blipFill>
            <a:blip r:embed="rId13"/>
            <a:stretch>
              <a:fillRect/>
            </a:stretch>
          </a:blipFill>
        </p:spPr>
        <p:txBody>
          <a:bodyPr/>
          <a:lstStyle/>
          <a:p>
            <a:endParaRPr lang="en-US"/>
          </a:p>
        </p:txBody>
      </p:sp>
      <p:sp>
        <p:nvSpPr>
          <p:cNvPr id="9" name="TextBox 9"/>
          <p:cNvSpPr txBox="1"/>
          <p:nvPr/>
        </p:nvSpPr>
        <p:spPr>
          <a:xfrm>
            <a:off x="719328" y="4670374"/>
            <a:ext cx="38100" cy="188881"/>
          </a:xfrm>
          <a:prstGeom prst="rect">
            <a:avLst/>
          </a:prstGeom>
        </p:spPr>
        <p:txBody>
          <a:bodyPr lIns="0" tIns="0" rIns="0" bIns="0" rtlCol="0" anchor="t">
            <a:spAutoFit/>
          </a:bodyPr>
          <a:lstStyle/>
          <a:p>
            <a:pPr algn="l">
              <a:lnSpc>
                <a:spcPts val="1591"/>
              </a:lnSpc>
            </a:pPr>
            <a:r>
              <a:rPr lang="en-US" sz="1200" spc="-6">
                <a:solidFill>
                  <a:srgbClr val="000000"/>
                </a:solidFill>
                <a:latin typeface="IBM Plex Sans Condensed"/>
              </a:rPr>
              <a:t> </a:t>
            </a:r>
          </a:p>
        </p:txBody>
      </p:sp>
      <p:sp>
        <p:nvSpPr>
          <p:cNvPr id="10" name="TextBox 10"/>
          <p:cNvSpPr txBox="1"/>
          <p:nvPr/>
        </p:nvSpPr>
        <p:spPr>
          <a:xfrm>
            <a:off x="1169213" y="4670374"/>
            <a:ext cx="5907662" cy="188881"/>
          </a:xfrm>
          <a:prstGeom prst="rect">
            <a:avLst/>
          </a:prstGeom>
        </p:spPr>
        <p:txBody>
          <a:bodyPr lIns="0" tIns="0" rIns="0" bIns="0" rtlCol="0" anchor="t">
            <a:spAutoFit/>
          </a:bodyPr>
          <a:lstStyle/>
          <a:p>
            <a:pPr algn="l">
              <a:lnSpc>
                <a:spcPts val="1591"/>
              </a:lnSpc>
            </a:pPr>
            <a:r>
              <a:rPr lang="en-US" sz="1200" spc="-6">
                <a:solidFill>
                  <a:srgbClr val="000000"/>
                </a:solidFill>
                <a:latin typeface="IBM Plex Sans Condensed"/>
              </a:rPr>
              <a:t>Darker states have lower death rates. Brighter states have higher death rates. Wyoming leads out </a:t>
            </a:r>
          </a:p>
        </p:txBody>
      </p:sp>
      <p:sp>
        <p:nvSpPr>
          <p:cNvPr id="11" name="TextBox 11"/>
          <p:cNvSpPr txBox="1"/>
          <p:nvPr/>
        </p:nvSpPr>
        <p:spPr>
          <a:xfrm>
            <a:off x="719328" y="4873066"/>
            <a:ext cx="6058205" cy="4077186"/>
          </a:xfrm>
          <a:prstGeom prst="rect">
            <a:avLst/>
          </a:prstGeom>
        </p:spPr>
        <p:txBody>
          <a:bodyPr lIns="0" tIns="0" rIns="0" bIns="0" rtlCol="0" anchor="t">
            <a:spAutoFit/>
          </a:bodyPr>
          <a:lstStyle/>
          <a:p>
            <a:pPr algn="l">
              <a:lnSpc>
                <a:spcPts val="1591"/>
              </a:lnSpc>
            </a:pPr>
            <a:r>
              <a:rPr lang="en-US" sz="1200" spc="-6">
                <a:solidFill>
                  <a:srgbClr val="000000"/>
                </a:solidFill>
                <a:latin typeface="IBM Plex Sans Condensed"/>
              </a:rPr>
              <a:t>of all states for the highest death rate per 100,000 people. In the table shown below, Control_Score denotes how strict a state’s gun laws are. </a:t>
            </a:r>
            <a:r>
              <a:rPr lang="en-US" sz="1200" spc="-6">
                <a:solidFill>
                  <a:srgbClr val="000000"/>
                </a:solidFill>
                <a:latin typeface="IBM Plex Sans Condensed Italics"/>
              </a:rPr>
              <a:t>Although expected</a:t>
            </a:r>
            <a:r>
              <a:rPr lang="en-US" sz="1200" spc="-6">
                <a:solidFill>
                  <a:srgbClr val="000000"/>
                </a:solidFill>
                <a:latin typeface="IBM Plex Sans Condensed"/>
              </a:rPr>
              <a:t> due to taking the top and bottom five states, </a:t>
            </a:r>
            <a:r>
              <a:rPr lang="en-US" sz="1200" spc="-6">
                <a:solidFill>
                  <a:srgbClr val="000000"/>
                </a:solidFill>
                <a:latin typeface="IBM Plex Sans Condensed Italics"/>
              </a:rPr>
              <a:t>there is a notable inverse relationship between Death_Rate and Control_Score</a:t>
            </a:r>
            <a:r>
              <a:rPr lang="en-US" sz="1200" spc="-6">
                <a:solidFill>
                  <a:srgbClr val="000000"/>
                </a:solidFill>
                <a:latin typeface="IBM Plex Sans Condensed"/>
              </a:rPr>
              <a:t>. </a:t>
            </a:r>
          </a:p>
          <a:p>
            <a:pPr algn="l">
              <a:lnSpc>
                <a:spcPts val="2984"/>
              </a:lnSpc>
            </a:pPr>
            <a:r>
              <a:rPr lang="en-US" sz="1200" spc="-6">
                <a:solidFill>
                  <a:srgbClr val="000000"/>
                </a:solidFill>
                <a:latin typeface="IBM Plex Sans Condensed Bold"/>
              </a:rPr>
              <a:t>Lowest Firearm-Related Injury Death States: </a:t>
            </a:r>
          </a:p>
          <a:p>
            <a:pPr algn="l">
              <a:lnSpc>
                <a:spcPts val="1575"/>
              </a:lnSpc>
            </a:pPr>
            <a:r>
              <a:rPr lang="en-US" sz="1200" spc="-6">
                <a:solidFill>
                  <a:srgbClr val="000000"/>
                </a:solidFill>
                <a:latin typeface="IBM Plex Sans Condensed"/>
              </a:rPr>
              <a:t>1. Massachusetts </a:t>
            </a:r>
          </a:p>
          <a:p>
            <a:pPr algn="l">
              <a:lnSpc>
                <a:spcPts val="3000"/>
              </a:lnSpc>
            </a:pPr>
            <a:r>
              <a:rPr lang="en-US" sz="1200" spc="-6">
                <a:solidFill>
                  <a:srgbClr val="000000"/>
                </a:solidFill>
                <a:latin typeface="IBM Plex Sans Condensed"/>
              </a:rPr>
              <a:t>2. Rhode Island </a:t>
            </a:r>
          </a:p>
          <a:p>
            <a:pPr algn="l">
              <a:lnSpc>
                <a:spcPts val="1560"/>
              </a:lnSpc>
            </a:pPr>
            <a:r>
              <a:rPr lang="en-US" sz="1200" spc="-6">
                <a:solidFill>
                  <a:srgbClr val="000000"/>
                </a:solidFill>
                <a:latin typeface="IBM Plex Sans Condensed"/>
              </a:rPr>
              <a:t>3. Hawaii </a:t>
            </a:r>
          </a:p>
          <a:p>
            <a:pPr algn="l">
              <a:lnSpc>
                <a:spcPts val="3000"/>
              </a:lnSpc>
            </a:pPr>
            <a:r>
              <a:rPr lang="en-US" sz="1200" spc="-6">
                <a:solidFill>
                  <a:srgbClr val="000000"/>
                </a:solidFill>
                <a:latin typeface="IBM Plex Sans Condensed"/>
              </a:rPr>
              <a:t>4. New Jersey </a:t>
            </a:r>
          </a:p>
          <a:p>
            <a:pPr algn="l">
              <a:lnSpc>
                <a:spcPts val="1584"/>
              </a:lnSpc>
            </a:pPr>
            <a:r>
              <a:rPr lang="en-US" sz="1200" spc="-6">
                <a:solidFill>
                  <a:srgbClr val="000000"/>
                </a:solidFill>
                <a:latin typeface="IBM Plex Sans Condensed"/>
              </a:rPr>
              <a:t>5. New York </a:t>
            </a:r>
          </a:p>
          <a:p>
            <a:pPr algn="l">
              <a:lnSpc>
                <a:spcPts val="2982"/>
              </a:lnSpc>
            </a:pPr>
            <a:r>
              <a:rPr lang="en-US" sz="1200" spc="-6">
                <a:solidFill>
                  <a:srgbClr val="000000"/>
                </a:solidFill>
                <a:latin typeface="IBM Plex Sans Condensed Bold"/>
              </a:rPr>
              <a:t>Highest Firearm-Related Injury Death States: </a:t>
            </a:r>
          </a:p>
          <a:p>
            <a:pPr algn="l">
              <a:lnSpc>
                <a:spcPts val="1602"/>
              </a:lnSpc>
            </a:pPr>
            <a:r>
              <a:rPr lang="en-US" sz="1200" spc="-6">
                <a:solidFill>
                  <a:srgbClr val="000000"/>
                </a:solidFill>
                <a:latin typeface="IBM Plex Sans Condensed"/>
              </a:rPr>
              <a:t>1. Mississippi </a:t>
            </a:r>
          </a:p>
          <a:p>
            <a:pPr algn="l">
              <a:lnSpc>
                <a:spcPts val="2958"/>
              </a:lnSpc>
            </a:pPr>
            <a:r>
              <a:rPr lang="en-US" sz="1200" spc="-6">
                <a:solidFill>
                  <a:srgbClr val="000000"/>
                </a:solidFill>
                <a:latin typeface="IBM Plex Sans Condensed"/>
              </a:rPr>
              <a:t>2. Louisiana </a:t>
            </a:r>
          </a:p>
          <a:p>
            <a:pPr algn="l">
              <a:lnSpc>
                <a:spcPts val="1625"/>
              </a:lnSpc>
            </a:pPr>
            <a:r>
              <a:rPr lang="en-US" sz="1200" spc="-6">
                <a:solidFill>
                  <a:srgbClr val="000000"/>
                </a:solidFill>
                <a:latin typeface="IBM Plex Sans Condensed"/>
              </a:rPr>
              <a:t>3. New Mexico </a:t>
            </a:r>
          </a:p>
          <a:p>
            <a:pPr algn="l">
              <a:lnSpc>
                <a:spcPts val="2933"/>
              </a:lnSpc>
            </a:pPr>
            <a:r>
              <a:rPr lang="en-US" sz="1200" spc="-6">
                <a:solidFill>
                  <a:srgbClr val="000000"/>
                </a:solidFill>
                <a:latin typeface="IBM Plex Sans Condensed"/>
              </a:rPr>
              <a:t>4. Wyoming </a:t>
            </a:r>
          </a:p>
          <a:p>
            <a:pPr algn="l">
              <a:lnSpc>
                <a:spcPts val="1648"/>
              </a:lnSpc>
            </a:pPr>
            <a:r>
              <a:rPr lang="en-US" sz="1200" spc="-6">
                <a:solidFill>
                  <a:srgbClr val="000000"/>
                </a:solidFill>
                <a:latin typeface="IBM Plex Sans Condensed"/>
              </a:rPr>
              <a:t>5. Alaska </a:t>
            </a:r>
          </a:p>
        </p:txBody>
      </p:sp>
      <p:sp>
        <p:nvSpPr>
          <p:cNvPr id="12" name="TextBox 12"/>
          <p:cNvSpPr txBox="1"/>
          <p:nvPr/>
        </p:nvSpPr>
        <p:spPr>
          <a:xfrm>
            <a:off x="1169213" y="964063"/>
            <a:ext cx="2899019" cy="241725"/>
          </a:xfrm>
          <a:prstGeom prst="rect">
            <a:avLst/>
          </a:prstGeom>
        </p:spPr>
        <p:txBody>
          <a:bodyPr lIns="0" tIns="0" rIns="0" bIns="0" rtlCol="0" anchor="t">
            <a:spAutoFit/>
          </a:bodyPr>
          <a:lstStyle/>
          <a:p>
            <a:pPr algn="l">
              <a:lnSpc>
                <a:spcPts val="1814"/>
              </a:lnSpc>
            </a:pPr>
            <a:r>
              <a:rPr lang="en-US" sz="1296" spc="1">
                <a:solidFill>
                  <a:srgbClr val="000000"/>
                </a:solidFill>
                <a:latin typeface="Liberation Sans Bold Italics"/>
              </a:rPr>
              <a:t> Firearm-Related Injury Death Rates: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9328" y="4619882"/>
            <a:ext cx="600761" cy="15240"/>
          </a:xfrm>
          <a:custGeom>
            <a:avLst/>
            <a:gdLst/>
            <a:ahLst/>
            <a:cxnLst/>
            <a:rect l="l" t="t" r="r" b="b"/>
            <a:pathLst>
              <a:path w="600761" h="15240">
                <a:moveTo>
                  <a:pt x="0" y="0"/>
                </a:moveTo>
                <a:lnTo>
                  <a:pt x="600761" y="0"/>
                </a:lnTo>
                <a:lnTo>
                  <a:pt x="600761" y="15240"/>
                </a:lnTo>
                <a:lnTo>
                  <a:pt x="0" y="152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a:grpSpLocks noChangeAspect="1"/>
          </p:cNvGrpSpPr>
          <p:nvPr/>
        </p:nvGrpSpPr>
        <p:grpSpPr>
          <a:xfrm>
            <a:off x="91440" y="849630"/>
            <a:ext cx="7514587" cy="3359782"/>
            <a:chOff x="0" y="0"/>
            <a:chExt cx="10019449" cy="4479709"/>
          </a:xfrm>
        </p:grpSpPr>
        <p:sp>
          <p:nvSpPr>
            <p:cNvPr id="4" name="Freeform 4"/>
            <p:cNvSpPr/>
            <p:nvPr/>
          </p:nvSpPr>
          <p:spPr>
            <a:xfrm>
              <a:off x="0" y="0"/>
              <a:ext cx="10019411" cy="4479671"/>
            </a:xfrm>
            <a:custGeom>
              <a:avLst/>
              <a:gdLst/>
              <a:ahLst/>
              <a:cxnLst/>
              <a:rect l="l" t="t" r="r" b="b"/>
              <a:pathLst>
                <a:path w="10019411" h="4479671">
                  <a:moveTo>
                    <a:pt x="0" y="0"/>
                  </a:moveTo>
                  <a:lnTo>
                    <a:pt x="0" y="4479671"/>
                  </a:lnTo>
                  <a:lnTo>
                    <a:pt x="10019411" y="4479671"/>
                  </a:lnTo>
                  <a:lnTo>
                    <a:pt x="10019411" y="4479671"/>
                  </a:lnTo>
                  <a:lnTo>
                    <a:pt x="10019411" y="0"/>
                  </a:lnTo>
                  <a:close/>
                </a:path>
              </a:pathLst>
            </a:custGeom>
            <a:blipFill>
              <a:blip r:embed="rId4"/>
              <a:stretch>
                <a:fillRect/>
              </a:stretch>
            </a:blipFill>
          </p:spPr>
          <p:txBody>
            <a:bodyPr/>
            <a:lstStyle/>
            <a:p>
              <a:endParaRPr lang="en-US"/>
            </a:p>
          </p:txBody>
        </p:sp>
      </p:grpSp>
      <p:sp>
        <p:nvSpPr>
          <p:cNvPr id="5" name="TextBox 5"/>
          <p:cNvSpPr txBox="1"/>
          <p:nvPr/>
        </p:nvSpPr>
        <p:spPr>
          <a:xfrm>
            <a:off x="719328" y="4401007"/>
            <a:ext cx="3594478" cy="1126007"/>
          </a:xfrm>
          <a:prstGeom prst="rect">
            <a:avLst/>
          </a:prstGeom>
        </p:spPr>
        <p:txBody>
          <a:bodyPr lIns="0" tIns="0" rIns="0" bIns="0" rtlCol="0" anchor="t">
            <a:spAutoFit/>
          </a:bodyPr>
          <a:lstStyle/>
          <a:p>
            <a:pPr algn="l">
              <a:lnSpc>
                <a:spcPts val="2281"/>
              </a:lnSpc>
            </a:pPr>
            <a:r>
              <a:rPr lang="en-US" sz="1200" spc="-6">
                <a:solidFill>
                  <a:srgbClr val="000000"/>
                </a:solidFill>
                <a:latin typeface="IBM Plex Sans Condensed Bold"/>
              </a:rPr>
              <a:t>Patterns: </a:t>
            </a:r>
            <a:r>
              <a:rPr lang="en-US" sz="1200" spc="-6">
                <a:solidFill>
                  <a:srgbClr val="000000"/>
                </a:solidFill>
                <a:latin typeface="IBM Plex Sans Condensed"/>
              </a:rPr>
              <a:t>1. Midsouth/Southeast have notably higher death rates 2. Midwest has a mixture of low and high death rate states 3. Northeast is exceedingly low </a:t>
            </a:r>
          </a:p>
        </p:txBody>
      </p:sp>
      <p:sp>
        <p:nvSpPr>
          <p:cNvPr id="6" name="TextBox 6"/>
          <p:cNvSpPr txBox="1"/>
          <p:nvPr/>
        </p:nvSpPr>
        <p:spPr>
          <a:xfrm>
            <a:off x="1169213" y="5737812"/>
            <a:ext cx="5570068" cy="331756"/>
          </a:xfrm>
          <a:prstGeom prst="rect">
            <a:avLst/>
          </a:prstGeom>
        </p:spPr>
        <p:txBody>
          <a:bodyPr lIns="0" tIns="0" rIns="0" bIns="0" rtlCol="0" anchor="t">
            <a:spAutoFit/>
          </a:bodyPr>
          <a:lstStyle/>
          <a:p>
            <a:pPr algn="l">
              <a:lnSpc>
                <a:spcPts val="3000"/>
              </a:lnSpc>
            </a:pPr>
            <a:r>
              <a:rPr lang="en-US" sz="1200" spc="-6">
                <a:solidFill>
                  <a:srgbClr val="000000"/>
                </a:solidFill>
                <a:latin typeface="IBM Plex Sans Condensed"/>
              </a:rPr>
              <a:t>Revealing the entire map shows some geographical trends highlighted below. Surprisingly, </a:t>
            </a:r>
          </a:p>
        </p:txBody>
      </p:sp>
      <p:sp>
        <p:nvSpPr>
          <p:cNvPr id="7" name="TextBox 7"/>
          <p:cNvSpPr txBox="1"/>
          <p:nvPr/>
        </p:nvSpPr>
        <p:spPr>
          <a:xfrm>
            <a:off x="719328" y="6167580"/>
            <a:ext cx="6304788" cy="304324"/>
          </a:xfrm>
          <a:prstGeom prst="rect">
            <a:avLst/>
          </a:prstGeom>
        </p:spPr>
        <p:txBody>
          <a:bodyPr lIns="0" tIns="0" rIns="0" bIns="0" rtlCol="0" anchor="t">
            <a:spAutoFit/>
          </a:bodyPr>
          <a:lstStyle/>
          <a:p>
            <a:pPr algn="l">
              <a:lnSpc>
                <a:spcPts val="600"/>
              </a:lnSpc>
            </a:pPr>
            <a:r>
              <a:rPr lang="en-US" sz="1200" spc="-6">
                <a:solidFill>
                  <a:srgbClr val="000000"/>
                </a:solidFill>
                <a:latin typeface="IBM Plex Sans Condensed"/>
              </a:rPr>
              <a:t>many heavily populated states have low death rates. Texas in particular, despite being gun friendly, has </a:t>
            </a:r>
          </a:p>
          <a:p>
            <a:pPr algn="l">
              <a:lnSpc>
                <a:spcPts val="2568"/>
              </a:lnSpc>
            </a:pPr>
            <a:r>
              <a:rPr lang="en-US" sz="1200" spc="-6">
                <a:solidFill>
                  <a:srgbClr val="000000"/>
                </a:solidFill>
                <a:latin typeface="IBM Plex Sans Condensed"/>
              </a:rPr>
              <a:t>a moderate death rate.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9328" y="7514587"/>
            <a:ext cx="1958978" cy="15240"/>
          </a:xfrm>
          <a:custGeom>
            <a:avLst/>
            <a:gdLst/>
            <a:ahLst/>
            <a:cxnLst/>
            <a:rect l="l" t="t" r="r" b="b"/>
            <a:pathLst>
              <a:path w="1958978" h="15240">
                <a:moveTo>
                  <a:pt x="0" y="0"/>
                </a:moveTo>
                <a:lnTo>
                  <a:pt x="1958978" y="0"/>
                </a:lnTo>
                <a:lnTo>
                  <a:pt x="1958978" y="15240"/>
                </a:lnTo>
                <a:lnTo>
                  <a:pt x="0" y="152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19328" y="5772274"/>
            <a:ext cx="1925450" cy="15240"/>
          </a:xfrm>
          <a:custGeom>
            <a:avLst/>
            <a:gdLst/>
            <a:ahLst/>
            <a:cxnLst/>
            <a:rect l="l" t="t" r="r" b="b"/>
            <a:pathLst>
              <a:path w="1925450" h="15240">
                <a:moveTo>
                  <a:pt x="0" y="0"/>
                </a:moveTo>
                <a:lnTo>
                  <a:pt x="1925450" y="0"/>
                </a:lnTo>
                <a:lnTo>
                  <a:pt x="1925450" y="15240"/>
                </a:lnTo>
                <a:lnTo>
                  <a:pt x="0" y="152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719328" y="874776"/>
            <a:ext cx="2615822" cy="16764"/>
          </a:xfrm>
          <a:custGeom>
            <a:avLst/>
            <a:gdLst/>
            <a:ahLst/>
            <a:cxnLst/>
            <a:rect l="l" t="t" r="r" b="b"/>
            <a:pathLst>
              <a:path w="2615822" h="16764">
                <a:moveTo>
                  <a:pt x="0" y="0"/>
                </a:moveTo>
                <a:lnTo>
                  <a:pt x="2615822" y="0"/>
                </a:lnTo>
                <a:lnTo>
                  <a:pt x="2615822" y="16764"/>
                </a:lnTo>
                <a:lnTo>
                  <a:pt x="0" y="167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2832230" y="1734569"/>
            <a:ext cx="3446402" cy="15240"/>
          </a:xfrm>
          <a:custGeom>
            <a:avLst/>
            <a:gdLst/>
            <a:ahLst/>
            <a:cxnLst/>
            <a:rect l="l" t="t" r="r" b="b"/>
            <a:pathLst>
              <a:path w="3446402" h="15240">
                <a:moveTo>
                  <a:pt x="0" y="0"/>
                </a:moveTo>
                <a:lnTo>
                  <a:pt x="3446402" y="0"/>
                </a:lnTo>
                <a:lnTo>
                  <a:pt x="3446402" y="15240"/>
                </a:lnTo>
                <a:lnTo>
                  <a:pt x="0" y="152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3047114" y="2144525"/>
            <a:ext cx="1505969" cy="9525"/>
          </a:xfrm>
          <a:custGeom>
            <a:avLst/>
            <a:gdLst/>
            <a:ahLst/>
            <a:cxnLst/>
            <a:rect l="l" t="t" r="r" b="b"/>
            <a:pathLst>
              <a:path w="1505969" h="9525">
                <a:moveTo>
                  <a:pt x="0" y="0"/>
                </a:moveTo>
                <a:lnTo>
                  <a:pt x="1505969" y="0"/>
                </a:lnTo>
                <a:lnTo>
                  <a:pt x="1505969" y="9525"/>
                </a:lnTo>
                <a:lnTo>
                  <a:pt x="0" y="952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95250" y="2307593"/>
            <a:ext cx="7528560" cy="3320415"/>
          </a:xfrm>
          <a:custGeom>
            <a:avLst/>
            <a:gdLst/>
            <a:ahLst/>
            <a:cxnLst/>
            <a:rect l="l" t="t" r="r" b="b"/>
            <a:pathLst>
              <a:path w="7528560" h="3320415">
                <a:moveTo>
                  <a:pt x="0" y="0"/>
                </a:moveTo>
                <a:lnTo>
                  <a:pt x="7528560" y="0"/>
                </a:lnTo>
                <a:lnTo>
                  <a:pt x="7528560" y="3320415"/>
                </a:lnTo>
                <a:lnTo>
                  <a:pt x="0" y="3320415"/>
                </a:lnTo>
                <a:lnTo>
                  <a:pt x="0" y="0"/>
                </a:lnTo>
                <a:close/>
              </a:path>
            </a:pathLst>
          </a:custGeom>
          <a:blipFill>
            <a:blip r:embed="rId12"/>
            <a:stretch>
              <a:fillRect/>
            </a:stretch>
          </a:blipFill>
        </p:spPr>
        <p:txBody>
          <a:bodyPr/>
          <a:lstStyle/>
          <a:p>
            <a:endParaRPr lang="en-US"/>
          </a:p>
        </p:txBody>
      </p:sp>
      <p:sp>
        <p:nvSpPr>
          <p:cNvPr id="8" name="Freeform 8"/>
          <p:cNvSpPr/>
          <p:nvPr/>
        </p:nvSpPr>
        <p:spPr>
          <a:xfrm>
            <a:off x="4282440" y="5956297"/>
            <a:ext cx="3169920" cy="2613660"/>
          </a:xfrm>
          <a:custGeom>
            <a:avLst/>
            <a:gdLst/>
            <a:ahLst/>
            <a:cxnLst/>
            <a:rect l="l" t="t" r="r" b="b"/>
            <a:pathLst>
              <a:path w="3169920" h="2613660">
                <a:moveTo>
                  <a:pt x="0" y="0"/>
                </a:moveTo>
                <a:lnTo>
                  <a:pt x="3169920" y="0"/>
                </a:lnTo>
                <a:lnTo>
                  <a:pt x="3169920" y="2613660"/>
                </a:lnTo>
                <a:lnTo>
                  <a:pt x="0" y="2613660"/>
                </a:lnTo>
                <a:lnTo>
                  <a:pt x="0" y="0"/>
                </a:lnTo>
                <a:close/>
              </a:path>
            </a:pathLst>
          </a:custGeom>
          <a:blipFill>
            <a:blip r:embed="rId13"/>
            <a:stretch>
              <a:fillRect/>
            </a:stretch>
          </a:blipFill>
        </p:spPr>
        <p:txBody>
          <a:bodyPr/>
          <a:lstStyle/>
          <a:p>
            <a:endParaRPr lang="en-US"/>
          </a:p>
        </p:txBody>
      </p:sp>
      <p:sp>
        <p:nvSpPr>
          <p:cNvPr id="9" name="TextBox 9"/>
          <p:cNvSpPr txBox="1"/>
          <p:nvPr/>
        </p:nvSpPr>
        <p:spPr>
          <a:xfrm>
            <a:off x="1169213" y="672722"/>
            <a:ext cx="5693664" cy="493319"/>
          </a:xfrm>
          <a:prstGeom prst="rect">
            <a:avLst/>
          </a:prstGeom>
        </p:spPr>
        <p:txBody>
          <a:bodyPr lIns="0" tIns="0" rIns="0" bIns="0" rtlCol="0" anchor="t">
            <a:spAutoFit/>
          </a:bodyPr>
          <a:lstStyle/>
          <a:p>
            <a:pPr algn="l">
              <a:lnSpc>
                <a:spcPts val="1814"/>
              </a:lnSpc>
            </a:pPr>
            <a:r>
              <a:rPr lang="en-US" sz="1296" spc="2">
                <a:solidFill>
                  <a:srgbClr val="000000"/>
                </a:solidFill>
                <a:latin typeface="Liberation Sans Bold Italics"/>
              </a:rPr>
              <a:t>Gun Control Laws by State: </a:t>
            </a:r>
          </a:p>
          <a:p>
            <a:pPr algn="l">
              <a:lnSpc>
                <a:spcPts val="1584"/>
              </a:lnSpc>
            </a:pPr>
            <a:r>
              <a:rPr lang="en-US" sz="1200" spc="-6">
                <a:solidFill>
                  <a:srgbClr val="000000"/>
                </a:solidFill>
                <a:latin typeface="IBM Plex Sans Condensed"/>
              </a:rPr>
              <a:t>A catalog of all gun control related laws used by the States, ranked in accordance to efficacy, </a:t>
            </a:r>
          </a:p>
        </p:txBody>
      </p:sp>
      <p:sp>
        <p:nvSpPr>
          <p:cNvPr id="10" name="TextBox 10"/>
          <p:cNvSpPr txBox="1"/>
          <p:nvPr/>
        </p:nvSpPr>
        <p:spPr>
          <a:xfrm>
            <a:off x="719328" y="5553408"/>
            <a:ext cx="1997078" cy="3450184"/>
          </a:xfrm>
          <a:prstGeom prst="rect">
            <a:avLst/>
          </a:prstGeom>
        </p:spPr>
        <p:txBody>
          <a:bodyPr lIns="0" tIns="0" rIns="0" bIns="0" rtlCol="0" anchor="t">
            <a:spAutoFit/>
          </a:bodyPr>
          <a:lstStyle/>
          <a:p>
            <a:pPr algn="l">
              <a:lnSpc>
                <a:spcPts val="2288"/>
              </a:lnSpc>
            </a:pPr>
            <a:r>
              <a:rPr lang="en-US" sz="1200" spc="-6">
                <a:solidFill>
                  <a:srgbClr val="000000"/>
                </a:solidFill>
                <a:latin typeface="IBM Plex Sans Condensed Bold"/>
              </a:rPr>
              <a:t>Lowest Control_Score States:</a:t>
            </a:r>
            <a:r>
              <a:rPr lang="en-US" sz="1200" spc="-6">
                <a:solidFill>
                  <a:srgbClr val="000000"/>
                </a:solidFill>
                <a:latin typeface="IBM Plex Sans Condensed"/>
              </a:rPr>
              <a:t> 1. Mississippi 2. Indiana 3. Arkansas 4. Wyoming 5. Georgia </a:t>
            </a:r>
            <a:r>
              <a:rPr lang="en-US" sz="1200" spc="-6">
                <a:solidFill>
                  <a:srgbClr val="000000"/>
                </a:solidFill>
                <a:latin typeface="IBM Plex Sans Condensed Bold"/>
              </a:rPr>
              <a:t>Highest Control_Score States: </a:t>
            </a:r>
            <a:r>
              <a:rPr lang="en-US" sz="1200" spc="-6">
                <a:solidFill>
                  <a:srgbClr val="000000"/>
                </a:solidFill>
                <a:latin typeface="IBM Plex Sans Condensed"/>
              </a:rPr>
              <a:t>1. Hawaii 2. Illinois 3. California 4. Maryland 5. New York </a:t>
            </a:r>
          </a:p>
        </p:txBody>
      </p:sp>
      <p:sp>
        <p:nvSpPr>
          <p:cNvPr id="11" name="TextBox 11"/>
          <p:cNvSpPr txBox="1"/>
          <p:nvPr/>
        </p:nvSpPr>
        <p:spPr>
          <a:xfrm>
            <a:off x="719328" y="977341"/>
            <a:ext cx="38100" cy="188881"/>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a:rPr>
              <a:t> </a:t>
            </a:r>
          </a:p>
        </p:txBody>
      </p:sp>
      <p:sp>
        <p:nvSpPr>
          <p:cNvPr id="12" name="TextBox 12"/>
          <p:cNvSpPr txBox="1"/>
          <p:nvPr/>
        </p:nvSpPr>
        <p:spPr>
          <a:xfrm>
            <a:off x="719328" y="1178509"/>
            <a:ext cx="6348679" cy="995077"/>
          </a:xfrm>
          <a:prstGeom prst="rect">
            <a:avLst/>
          </a:prstGeom>
        </p:spPr>
        <p:txBody>
          <a:bodyPr lIns="0" tIns="0" rIns="0" bIns="0" rtlCol="0" anchor="t">
            <a:spAutoFit/>
          </a:bodyPr>
          <a:lstStyle/>
          <a:p>
            <a:pPr algn="just">
              <a:lnSpc>
                <a:spcPts val="1584"/>
              </a:lnSpc>
            </a:pPr>
            <a:r>
              <a:rPr lang="en-US" sz="1200" spc="-6">
                <a:solidFill>
                  <a:srgbClr val="000000"/>
                </a:solidFill>
                <a:latin typeface="IBM Plex Sans Condensed"/>
              </a:rPr>
              <a:t>and given scores based on that efficacy is used to establish state scores. Laws were given scores of 6, 3, 1.5, and 1 pending their efficacy in reducing death rates and then summed for a total score to measure a state’s gun control laws. Note that </a:t>
            </a:r>
            <a:r>
              <a:rPr lang="en-US" sz="1200" spc="-6">
                <a:solidFill>
                  <a:srgbClr val="000000"/>
                </a:solidFill>
                <a:latin typeface="IBM Plex Sans Condensed Bold"/>
              </a:rPr>
              <a:t>no single state has enacted all 50 of the potential laws</a:t>
            </a:r>
            <a:r>
              <a:rPr lang="en-US" sz="1200" spc="-6">
                <a:solidFill>
                  <a:srgbClr val="000000"/>
                </a:solidFill>
                <a:latin typeface="IBM Plex Sans Condensed"/>
              </a:rPr>
              <a:t> noted here for a total score of 103. An exhaustive list of laws and which states have enacted them is available with the Explore by Policy/State section at </a:t>
            </a:r>
            <a:r>
              <a:rPr lang="en-US" sz="1200" spc="-6">
                <a:solidFill>
                  <a:srgbClr val="000080"/>
                </a:solidFill>
                <a:latin typeface="IBM Plex Sans Condensed"/>
              </a:rPr>
              <a:t>EveryTownResearch.org</a:t>
            </a:r>
            <a:r>
              <a:rPr lang="en-US" sz="1200" spc="-6">
                <a:solidFill>
                  <a:srgbClr val="000000"/>
                </a:solidFill>
                <a:latin typeface="IBM Plex Sans Condensed"/>
              </a:rPr>
              <a:t> site.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9328" y="1065533"/>
            <a:ext cx="3986146" cy="15240"/>
          </a:xfrm>
          <a:custGeom>
            <a:avLst/>
            <a:gdLst/>
            <a:ahLst/>
            <a:cxnLst/>
            <a:rect l="l" t="t" r="r" b="b"/>
            <a:pathLst>
              <a:path w="3986146" h="15240">
                <a:moveTo>
                  <a:pt x="0" y="0"/>
                </a:moveTo>
                <a:lnTo>
                  <a:pt x="3986146" y="0"/>
                </a:lnTo>
                <a:lnTo>
                  <a:pt x="3986146" y="15240"/>
                </a:lnTo>
                <a:lnTo>
                  <a:pt x="0" y="152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19328" y="1266701"/>
            <a:ext cx="3376546" cy="15240"/>
          </a:xfrm>
          <a:custGeom>
            <a:avLst/>
            <a:gdLst/>
            <a:ahLst/>
            <a:cxnLst/>
            <a:rect l="l" t="t" r="r" b="b"/>
            <a:pathLst>
              <a:path w="3376546" h="15240">
                <a:moveTo>
                  <a:pt x="0" y="0"/>
                </a:moveTo>
                <a:lnTo>
                  <a:pt x="3376546" y="0"/>
                </a:lnTo>
                <a:lnTo>
                  <a:pt x="3376546" y="15240"/>
                </a:lnTo>
                <a:lnTo>
                  <a:pt x="0" y="152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719328" y="5298310"/>
            <a:ext cx="600761" cy="15240"/>
          </a:xfrm>
          <a:custGeom>
            <a:avLst/>
            <a:gdLst/>
            <a:ahLst/>
            <a:cxnLst/>
            <a:rect l="l" t="t" r="r" b="b"/>
            <a:pathLst>
              <a:path w="600761" h="15240">
                <a:moveTo>
                  <a:pt x="0" y="0"/>
                </a:moveTo>
                <a:lnTo>
                  <a:pt x="600761" y="0"/>
                </a:lnTo>
                <a:lnTo>
                  <a:pt x="600761" y="15240"/>
                </a:lnTo>
                <a:lnTo>
                  <a:pt x="0" y="152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5737603" y="862584"/>
            <a:ext cx="1223772" cy="15240"/>
          </a:xfrm>
          <a:custGeom>
            <a:avLst/>
            <a:gdLst/>
            <a:ahLst/>
            <a:cxnLst/>
            <a:rect l="l" t="t" r="r" b="b"/>
            <a:pathLst>
              <a:path w="1223772" h="15240">
                <a:moveTo>
                  <a:pt x="0" y="0"/>
                </a:moveTo>
                <a:lnTo>
                  <a:pt x="1223772" y="0"/>
                </a:lnTo>
                <a:lnTo>
                  <a:pt x="1223772" y="15240"/>
                </a:lnTo>
                <a:lnTo>
                  <a:pt x="0" y="152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6238999" y="1065533"/>
            <a:ext cx="289560" cy="15240"/>
          </a:xfrm>
          <a:custGeom>
            <a:avLst/>
            <a:gdLst/>
            <a:ahLst/>
            <a:cxnLst/>
            <a:rect l="l" t="t" r="r" b="b"/>
            <a:pathLst>
              <a:path w="289560" h="15240">
                <a:moveTo>
                  <a:pt x="0" y="0"/>
                </a:moveTo>
                <a:lnTo>
                  <a:pt x="289560" y="0"/>
                </a:lnTo>
                <a:lnTo>
                  <a:pt x="289560" y="15240"/>
                </a:lnTo>
                <a:lnTo>
                  <a:pt x="0" y="1524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321945" y="1414148"/>
            <a:ext cx="7128510" cy="3159757"/>
          </a:xfrm>
          <a:custGeom>
            <a:avLst/>
            <a:gdLst/>
            <a:ahLst/>
            <a:cxnLst/>
            <a:rect l="l" t="t" r="r" b="b"/>
            <a:pathLst>
              <a:path w="7128510" h="3159757">
                <a:moveTo>
                  <a:pt x="0" y="0"/>
                </a:moveTo>
                <a:lnTo>
                  <a:pt x="7128510" y="0"/>
                </a:lnTo>
                <a:lnTo>
                  <a:pt x="7128510" y="3159757"/>
                </a:lnTo>
                <a:lnTo>
                  <a:pt x="0" y="3159757"/>
                </a:lnTo>
                <a:lnTo>
                  <a:pt x="0" y="0"/>
                </a:lnTo>
                <a:close/>
              </a:path>
            </a:pathLst>
          </a:custGeom>
          <a:blipFill>
            <a:blip r:embed="rId12"/>
            <a:stretch>
              <a:fillRect/>
            </a:stretch>
          </a:blipFill>
        </p:spPr>
        <p:txBody>
          <a:bodyPr/>
          <a:lstStyle/>
          <a:p>
            <a:endParaRPr lang="en-US"/>
          </a:p>
        </p:txBody>
      </p:sp>
      <p:sp>
        <p:nvSpPr>
          <p:cNvPr id="8" name="TextBox 8"/>
          <p:cNvSpPr txBox="1"/>
          <p:nvPr/>
        </p:nvSpPr>
        <p:spPr>
          <a:xfrm>
            <a:off x="719328" y="4498543"/>
            <a:ext cx="4614034" cy="1708175"/>
          </a:xfrm>
          <a:prstGeom prst="rect">
            <a:avLst/>
          </a:prstGeom>
        </p:spPr>
        <p:txBody>
          <a:bodyPr lIns="0" tIns="0" rIns="0" bIns="0" rtlCol="0" anchor="t">
            <a:spAutoFit/>
          </a:bodyPr>
          <a:lstStyle/>
          <a:p>
            <a:pPr algn="l">
              <a:lnSpc>
                <a:spcPts val="2288"/>
              </a:lnSpc>
            </a:pPr>
            <a:r>
              <a:rPr lang="en-US" sz="1200" spc="-6">
                <a:solidFill>
                  <a:srgbClr val="000000"/>
                </a:solidFill>
                <a:latin typeface="IBM Plex Sans Condensed"/>
              </a:rPr>
              <a:t> </a:t>
            </a:r>
          </a:p>
          <a:p>
            <a:pPr algn="l">
              <a:lnSpc>
                <a:spcPts val="2288"/>
              </a:lnSpc>
            </a:pPr>
            <a:r>
              <a:rPr lang="en-US" sz="1200" spc="-6">
                <a:solidFill>
                  <a:srgbClr val="000000"/>
                </a:solidFill>
                <a:latin typeface="IBM Plex Sans Condensed"/>
              </a:rPr>
              <a:t>Observing the full map further reinforces the pattern we have seen thus far. </a:t>
            </a:r>
            <a:r>
              <a:rPr lang="en-US" sz="1200" spc="-6">
                <a:solidFill>
                  <a:srgbClr val="000000"/>
                </a:solidFill>
                <a:latin typeface="IBM Plex Sans Condensed Bold"/>
              </a:rPr>
              <a:t>Patterns: </a:t>
            </a:r>
            <a:r>
              <a:rPr lang="en-US" sz="1200" spc="-6">
                <a:solidFill>
                  <a:srgbClr val="000000"/>
                </a:solidFill>
                <a:latin typeface="IBM Plex Sans Condensed"/>
              </a:rPr>
              <a:t>1. Midsouth/Southeast have notably lower Control_Scores 2. Midwest has a mixture of low and high Control_Scores 3. Northeast is exceedingly high in Control Scores </a:t>
            </a:r>
          </a:p>
        </p:txBody>
      </p:sp>
      <p:sp>
        <p:nvSpPr>
          <p:cNvPr id="9" name="TextBox 9"/>
          <p:cNvSpPr txBox="1"/>
          <p:nvPr/>
        </p:nvSpPr>
        <p:spPr>
          <a:xfrm>
            <a:off x="719328" y="6455616"/>
            <a:ext cx="6057719" cy="532924"/>
          </a:xfrm>
          <a:prstGeom prst="rect">
            <a:avLst/>
          </a:prstGeom>
        </p:spPr>
        <p:txBody>
          <a:bodyPr lIns="0" tIns="0" rIns="0" bIns="0" rtlCol="0" anchor="t">
            <a:spAutoFit/>
          </a:bodyPr>
          <a:lstStyle/>
          <a:p>
            <a:pPr algn="l">
              <a:lnSpc>
                <a:spcPts val="3000"/>
              </a:lnSpc>
            </a:pPr>
            <a:r>
              <a:rPr lang="en-US" sz="1200" spc="-6">
                <a:solidFill>
                  <a:srgbClr val="000000"/>
                </a:solidFill>
                <a:latin typeface="IBM Plex Sans Condensed"/>
              </a:rPr>
              <a:t>For ease of comparison, the State Death Rate by Firearm-Related Injury and the State Gun Control </a:t>
            </a:r>
          </a:p>
          <a:p>
            <a:pPr algn="l">
              <a:lnSpc>
                <a:spcPts val="600"/>
              </a:lnSpc>
            </a:pPr>
            <a:r>
              <a:rPr lang="en-US" sz="1200" spc="-6">
                <a:solidFill>
                  <a:srgbClr val="000000"/>
                </a:solidFill>
                <a:latin typeface="IBM Plex Sans Condensed"/>
              </a:rPr>
              <a:t>Scores are plotted below. Values and legends are removed to reduce clutter, but they are the same. </a:t>
            </a:r>
          </a:p>
        </p:txBody>
      </p:sp>
      <p:sp>
        <p:nvSpPr>
          <p:cNvPr id="10" name="TextBox 10"/>
          <p:cNvSpPr txBox="1"/>
          <p:nvPr/>
        </p:nvSpPr>
        <p:spPr>
          <a:xfrm>
            <a:off x="719328" y="710394"/>
            <a:ext cx="38100" cy="188881"/>
          </a:xfrm>
          <a:prstGeom prst="rect">
            <a:avLst/>
          </a:prstGeom>
        </p:spPr>
        <p:txBody>
          <a:bodyPr lIns="0" tIns="0" rIns="0" bIns="0" rtlCol="0" anchor="t">
            <a:spAutoFit/>
          </a:bodyPr>
          <a:lstStyle/>
          <a:p>
            <a:pPr algn="l">
              <a:lnSpc>
                <a:spcPts val="1588"/>
              </a:lnSpc>
            </a:pPr>
            <a:r>
              <a:rPr lang="en-US" sz="1200" spc="-6">
                <a:solidFill>
                  <a:srgbClr val="000000"/>
                </a:solidFill>
                <a:latin typeface="IBM Plex Sans Condensed"/>
              </a:rPr>
              <a:t> </a:t>
            </a:r>
          </a:p>
        </p:txBody>
      </p:sp>
      <p:sp>
        <p:nvSpPr>
          <p:cNvPr id="11" name="TextBox 11"/>
          <p:cNvSpPr txBox="1"/>
          <p:nvPr/>
        </p:nvSpPr>
        <p:spPr>
          <a:xfrm>
            <a:off x="1169213" y="710394"/>
            <a:ext cx="5829510" cy="188881"/>
          </a:xfrm>
          <a:prstGeom prst="rect">
            <a:avLst/>
          </a:prstGeom>
        </p:spPr>
        <p:txBody>
          <a:bodyPr lIns="0" tIns="0" rIns="0" bIns="0" rtlCol="0" anchor="t">
            <a:spAutoFit/>
          </a:bodyPr>
          <a:lstStyle/>
          <a:p>
            <a:pPr algn="l">
              <a:lnSpc>
                <a:spcPts val="1588"/>
              </a:lnSpc>
            </a:pPr>
            <a:r>
              <a:rPr lang="en-US" sz="1200" spc="-6">
                <a:solidFill>
                  <a:srgbClr val="000000"/>
                </a:solidFill>
                <a:latin typeface="IBM Plex Sans Condensed"/>
              </a:rPr>
              <a:t>The previous, but expected pattern, is beginning to cement itself as we see </a:t>
            </a:r>
            <a:r>
              <a:rPr lang="en-US" sz="1200" spc="-6">
                <a:solidFill>
                  <a:srgbClr val="000000"/>
                </a:solidFill>
                <a:latin typeface="IBM Plex Sans Condensed Bold"/>
              </a:rPr>
              <a:t>repeat offenders in </a:t>
            </a:r>
          </a:p>
        </p:txBody>
      </p:sp>
      <p:sp>
        <p:nvSpPr>
          <p:cNvPr id="12" name="TextBox 12"/>
          <p:cNvSpPr txBox="1"/>
          <p:nvPr/>
        </p:nvSpPr>
        <p:spPr>
          <a:xfrm>
            <a:off x="719328" y="913333"/>
            <a:ext cx="5847026" cy="390049"/>
          </a:xfrm>
          <a:prstGeom prst="rect">
            <a:avLst/>
          </a:prstGeom>
        </p:spPr>
        <p:txBody>
          <a:bodyPr lIns="0" tIns="0" rIns="0" bIns="0" rtlCol="0" anchor="t">
            <a:spAutoFit/>
          </a:bodyPr>
          <a:lstStyle/>
          <a:p>
            <a:pPr algn="l">
              <a:lnSpc>
                <a:spcPts val="1588"/>
              </a:lnSpc>
            </a:pPr>
            <a:r>
              <a:rPr lang="en-US" sz="1200" spc="-6">
                <a:solidFill>
                  <a:srgbClr val="000000"/>
                </a:solidFill>
                <a:latin typeface="IBM Plex Sans Condensed Bold"/>
              </a:rPr>
              <a:t>the Southeast with low Control_Scores and high Death_Rates</a:t>
            </a:r>
            <a:r>
              <a:rPr lang="en-US" sz="1200" spc="-6">
                <a:solidFill>
                  <a:srgbClr val="000000"/>
                </a:solidFill>
                <a:latin typeface="IBM Plex Sans Condensed"/>
              </a:rPr>
              <a:t>. While in the Northeast, </a:t>
            </a:r>
            <a:r>
              <a:rPr lang="en-US" sz="1200" spc="-6">
                <a:solidFill>
                  <a:srgbClr val="000000"/>
                </a:solidFill>
                <a:latin typeface="IBM Plex Sans Condensed Bold"/>
              </a:rPr>
              <a:t>high Control_Scores and low Death_Rates are reinforced</a:t>
            </a:r>
            <a:r>
              <a:rPr lang="en-US" sz="1200" spc="-6">
                <a:solidFill>
                  <a:srgbClr val="000000"/>
                </a:solidFill>
                <a:latin typeface="IBM Plex Sans Condensed"/>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9328" y="4697606"/>
            <a:ext cx="487985" cy="15240"/>
          </a:xfrm>
          <a:custGeom>
            <a:avLst/>
            <a:gdLst/>
            <a:ahLst/>
            <a:cxnLst/>
            <a:rect l="l" t="t" r="r" b="b"/>
            <a:pathLst>
              <a:path w="487985" h="15240">
                <a:moveTo>
                  <a:pt x="0" y="0"/>
                </a:moveTo>
                <a:lnTo>
                  <a:pt x="487985" y="0"/>
                </a:lnTo>
                <a:lnTo>
                  <a:pt x="487985" y="15240"/>
                </a:lnTo>
                <a:lnTo>
                  <a:pt x="0" y="152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07849" y="4496438"/>
            <a:ext cx="5558914" cy="15240"/>
          </a:xfrm>
          <a:custGeom>
            <a:avLst/>
            <a:gdLst/>
            <a:ahLst/>
            <a:cxnLst/>
            <a:rect l="l" t="t" r="r" b="b"/>
            <a:pathLst>
              <a:path w="5558914" h="15240">
                <a:moveTo>
                  <a:pt x="0" y="0"/>
                </a:moveTo>
                <a:lnTo>
                  <a:pt x="5558914" y="0"/>
                </a:lnTo>
                <a:lnTo>
                  <a:pt x="5558914" y="15240"/>
                </a:lnTo>
                <a:lnTo>
                  <a:pt x="0" y="152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415290" y="708022"/>
            <a:ext cx="4334513" cy="1985010"/>
          </a:xfrm>
          <a:custGeom>
            <a:avLst/>
            <a:gdLst/>
            <a:ahLst/>
            <a:cxnLst/>
            <a:rect l="l" t="t" r="r" b="b"/>
            <a:pathLst>
              <a:path w="4334513" h="1985010">
                <a:moveTo>
                  <a:pt x="0" y="0"/>
                </a:moveTo>
                <a:lnTo>
                  <a:pt x="4334513" y="0"/>
                </a:lnTo>
                <a:lnTo>
                  <a:pt x="4334513" y="1985010"/>
                </a:lnTo>
                <a:lnTo>
                  <a:pt x="0" y="1985010"/>
                </a:lnTo>
                <a:lnTo>
                  <a:pt x="0" y="0"/>
                </a:lnTo>
                <a:close/>
              </a:path>
            </a:pathLst>
          </a:custGeom>
          <a:blipFill>
            <a:blip r:embed="rId6"/>
            <a:stretch>
              <a:fillRect/>
            </a:stretch>
          </a:blipFill>
        </p:spPr>
        <p:txBody>
          <a:bodyPr/>
          <a:lstStyle/>
          <a:p>
            <a:endParaRPr lang="en-US"/>
          </a:p>
        </p:txBody>
      </p:sp>
      <p:sp>
        <p:nvSpPr>
          <p:cNvPr id="5" name="Freeform 5"/>
          <p:cNvSpPr/>
          <p:nvPr/>
        </p:nvSpPr>
        <p:spPr>
          <a:xfrm>
            <a:off x="3954780" y="765172"/>
            <a:ext cx="3390900" cy="1889760"/>
          </a:xfrm>
          <a:custGeom>
            <a:avLst/>
            <a:gdLst/>
            <a:ahLst/>
            <a:cxnLst/>
            <a:rect l="l" t="t" r="r" b="b"/>
            <a:pathLst>
              <a:path w="3390900" h="1889760">
                <a:moveTo>
                  <a:pt x="0" y="0"/>
                </a:moveTo>
                <a:lnTo>
                  <a:pt x="3390900" y="0"/>
                </a:lnTo>
                <a:lnTo>
                  <a:pt x="3390900" y="1889760"/>
                </a:lnTo>
                <a:lnTo>
                  <a:pt x="0" y="1889760"/>
                </a:lnTo>
                <a:lnTo>
                  <a:pt x="0" y="0"/>
                </a:lnTo>
                <a:close/>
              </a:path>
            </a:pathLst>
          </a:custGeom>
          <a:blipFill>
            <a:blip r:embed="rId7"/>
            <a:stretch>
              <a:fillRect/>
            </a:stretch>
          </a:blipFill>
        </p:spPr>
        <p:txBody>
          <a:bodyPr/>
          <a:lstStyle/>
          <a:p>
            <a:endParaRPr lang="en-US"/>
          </a:p>
        </p:txBody>
      </p:sp>
      <p:sp>
        <p:nvSpPr>
          <p:cNvPr id="6" name="Freeform 6"/>
          <p:cNvSpPr/>
          <p:nvPr/>
        </p:nvSpPr>
        <p:spPr>
          <a:xfrm>
            <a:off x="480060" y="5327647"/>
            <a:ext cx="6925313" cy="3307718"/>
          </a:xfrm>
          <a:custGeom>
            <a:avLst/>
            <a:gdLst/>
            <a:ahLst/>
            <a:cxnLst/>
            <a:rect l="l" t="t" r="r" b="b"/>
            <a:pathLst>
              <a:path w="6925313" h="3307718">
                <a:moveTo>
                  <a:pt x="0" y="0"/>
                </a:moveTo>
                <a:lnTo>
                  <a:pt x="6925313" y="0"/>
                </a:lnTo>
                <a:lnTo>
                  <a:pt x="6925313" y="3307718"/>
                </a:lnTo>
                <a:lnTo>
                  <a:pt x="0" y="3307718"/>
                </a:lnTo>
                <a:lnTo>
                  <a:pt x="0" y="0"/>
                </a:lnTo>
                <a:close/>
              </a:path>
            </a:pathLst>
          </a:custGeom>
          <a:blipFill>
            <a:blip r:embed="rId8"/>
            <a:stretch>
              <a:fillRect/>
            </a:stretch>
          </a:blipFill>
        </p:spPr>
        <p:txBody>
          <a:bodyPr/>
          <a:lstStyle/>
          <a:p>
            <a:endParaRPr lang="en-US"/>
          </a:p>
        </p:txBody>
      </p:sp>
      <p:sp>
        <p:nvSpPr>
          <p:cNvPr id="7" name="TextBox 7"/>
          <p:cNvSpPr txBox="1"/>
          <p:nvPr/>
        </p:nvSpPr>
        <p:spPr>
          <a:xfrm>
            <a:off x="719328" y="4344238"/>
            <a:ext cx="38100" cy="188881"/>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a:rPr>
              <a:t> </a:t>
            </a:r>
          </a:p>
        </p:txBody>
      </p:sp>
      <p:sp>
        <p:nvSpPr>
          <p:cNvPr id="8" name="TextBox 8"/>
          <p:cNvSpPr txBox="1"/>
          <p:nvPr/>
        </p:nvSpPr>
        <p:spPr>
          <a:xfrm>
            <a:off x="1169213" y="4344238"/>
            <a:ext cx="5732783" cy="188881"/>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a:rPr>
              <a:t>A </a:t>
            </a:r>
            <a:r>
              <a:rPr lang="en-US" sz="1200" spc="-6">
                <a:solidFill>
                  <a:srgbClr val="000000"/>
                </a:solidFill>
                <a:latin typeface="IBM Plex Sans Condensed Bold"/>
              </a:rPr>
              <a:t>Likert Scale of [VW, W, Mod, Str, VS] for [Very Weak, Weak, Moderate, Strong, Very </a:t>
            </a:r>
          </a:p>
        </p:txBody>
      </p:sp>
      <p:sp>
        <p:nvSpPr>
          <p:cNvPr id="9" name="TextBox 9"/>
          <p:cNvSpPr txBox="1"/>
          <p:nvPr/>
        </p:nvSpPr>
        <p:spPr>
          <a:xfrm>
            <a:off x="719328" y="4545406"/>
            <a:ext cx="6142482" cy="591217"/>
          </a:xfrm>
          <a:prstGeom prst="rect">
            <a:avLst/>
          </a:prstGeom>
        </p:spPr>
        <p:txBody>
          <a:bodyPr lIns="0" tIns="0" rIns="0" bIns="0" rtlCol="0" anchor="t">
            <a:spAutoFit/>
          </a:bodyPr>
          <a:lstStyle/>
          <a:p>
            <a:pPr algn="l">
              <a:lnSpc>
                <a:spcPts val="1584"/>
              </a:lnSpc>
            </a:pPr>
            <a:r>
              <a:rPr lang="en-US" sz="1200" spc="-6">
                <a:solidFill>
                  <a:srgbClr val="000000"/>
                </a:solidFill>
                <a:latin typeface="IBM Plex Sans Condensed Bold"/>
              </a:rPr>
              <a:t>Strong]</a:t>
            </a:r>
            <a:r>
              <a:rPr lang="en-US" sz="1200" spc="-6">
                <a:solidFill>
                  <a:srgbClr val="000000"/>
                </a:solidFill>
                <a:latin typeface="IBM Plex Sans Condensed"/>
              </a:rPr>
              <a:t> based on 20 point cuts from 0 to 103 of the Control_Score values were assigned and then plotted on a scatter plot to give a perspective of similarly rated control states near each other. A least squares regression line was added to emphasize trend. </a:t>
            </a:r>
          </a:p>
        </p:txBody>
      </p:sp>
      <p:sp>
        <p:nvSpPr>
          <p:cNvPr id="10" name="TextBox 10"/>
          <p:cNvSpPr txBox="1"/>
          <p:nvPr/>
        </p:nvSpPr>
        <p:spPr>
          <a:xfrm>
            <a:off x="719328" y="3770128"/>
            <a:ext cx="945175" cy="241725"/>
          </a:xfrm>
          <a:prstGeom prst="rect">
            <a:avLst/>
          </a:prstGeom>
        </p:spPr>
        <p:txBody>
          <a:bodyPr lIns="0" tIns="0" rIns="0" bIns="0" rtlCol="0" anchor="t">
            <a:spAutoFit/>
          </a:bodyPr>
          <a:lstStyle/>
          <a:p>
            <a:pPr algn="l">
              <a:lnSpc>
                <a:spcPts val="1814"/>
              </a:lnSpc>
            </a:pPr>
            <a:r>
              <a:rPr lang="en-US" sz="1296" spc="2">
                <a:solidFill>
                  <a:srgbClr val="000000"/>
                </a:solidFill>
                <a:latin typeface="Liberation Sans Bold Italics"/>
              </a:rPr>
              <a:t>Conclusion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9328" y="5441566"/>
            <a:ext cx="4260466" cy="15240"/>
          </a:xfrm>
          <a:custGeom>
            <a:avLst/>
            <a:gdLst/>
            <a:ahLst/>
            <a:cxnLst/>
            <a:rect l="l" t="t" r="r" b="b"/>
            <a:pathLst>
              <a:path w="4260466" h="15240">
                <a:moveTo>
                  <a:pt x="0" y="0"/>
                </a:moveTo>
                <a:lnTo>
                  <a:pt x="4260466" y="0"/>
                </a:lnTo>
                <a:lnTo>
                  <a:pt x="4260466" y="15240"/>
                </a:lnTo>
                <a:lnTo>
                  <a:pt x="0" y="152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96853" y="699773"/>
            <a:ext cx="7452998" cy="3323587"/>
          </a:xfrm>
          <a:custGeom>
            <a:avLst/>
            <a:gdLst/>
            <a:ahLst/>
            <a:cxnLst/>
            <a:rect l="l" t="t" r="r" b="b"/>
            <a:pathLst>
              <a:path w="7452998" h="3323587">
                <a:moveTo>
                  <a:pt x="0" y="0"/>
                </a:moveTo>
                <a:lnTo>
                  <a:pt x="7452998" y="0"/>
                </a:lnTo>
                <a:lnTo>
                  <a:pt x="7452998" y="3323587"/>
                </a:lnTo>
                <a:lnTo>
                  <a:pt x="0" y="3323587"/>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719328" y="3948379"/>
            <a:ext cx="38100" cy="255556"/>
          </a:xfrm>
          <a:prstGeom prst="rect">
            <a:avLst/>
          </a:prstGeom>
        </p:spPr>
        <p:txBody>
          <a:bodyPr lIns="0" tIns="0" rIns="0" bIns="0" rtlCol="0" anchor="t">
            <a:spAutoFit/>
          </a:bodyPr>
          <a:lstStyle/>
          <a:p>
            <a:pPr algn="l">
              <a:lnSpc>
                <a:spcPts val="2292"/>
              </a:lnSpc>
            </a:pPr>
            <a:r>
              <a:rPr lang="en-US" sz="1200" spc="-6">
                <a:solidFill>
                  <a:srgbClr val="000000"/>
                </a:solidFill>
                <a:latin typeface="IBM Plex Sans Condensed Bold"/>
              </a:rPr>
              <a:t> </a:t>
            </a:r>
          </a:p>
        </p:txBody>
      </p:sp>
      <p:sp>
        <p:nvSpPr>
          <p:cNvPr id="5" name="TextBox 5"/>
          <p:cNvSpPr txBox="1"/>
          <p:nvPr/>
        </p:nvSpPr>
        <p:spPr>
          <a:xfrm>
            <a:off x="1169213" y="4239463"/>
            <a:ext cx="5827319" cy="255556"/>
          </a:xfrm>
          <a:prstGeom prst="rect">
            <a:avLst/>
          </a:prstGeom>
        </p:spPr>
        <p:txBody>
          <a:bodyPr lIns="0" tIns="0" rIns="0" bIns="0" rtlCol="0" anchor="t">
            <a:spAutoFit/>
          </a:bodyPr>
          <a:lstStyle/>
          <a:p>
            <a:pPr algn="l">
              <a:lnSpc>
                <a:spcPts val="2292"/>
              </a:lnSpc>
            </a:pPr>
            <a:r>
              <a:rPr lang="en-US" sz="1200" spc="-6">
                <a:solidFill>
                  <a:srgbClr val="000000"/>
                </a:solidFill>
                <a:latin typeface="IBM Plex Sans Condensed"/>
              </a:rPr>
              <a:t>With Likert_Values on each state, one can compare the color representing Rate of Death with a </a:t>
            </a:r>
          </a:p>
        </p:txBody>
      </p:sp>
      <p:sp>
        <p:nvSpPr>
          <p:cNvPr id="6" name="TextBox 6"/>
          <p:cNvSpPr txBox="1"/>
          <p:nvPr/>
        </p:nvSpPr>
        <p:spPr>
          <a:xfrm>
            <a:off x="719328" y="4573981"/>
            <a:ext cx="6167323" cy="323374"/>
          </a:xfrm>
          <a:prstGeom prst="rect">
            <a:avLst/>
          </a:prstGeom>
        </p:spPr>
        <p:txBody>
          <a:bodyPr lIns="0" tIns="0" rIns="0" bIns="0" rtlCol="0" anchor="t">
            <a:spAutoFit/>
          </a:bodyPr>
          <a:lstStyle/>
          <a:p>
            <a:pPr algn="l">
              <a:lnSpc>
                <a:spcPts val="876"/>
              </a:lnSpc>
            </a:pPr>
            <a:r>
              <a:rPr lang="en-US" sz="1200" spc="-6">
                <a:solidFill>
                  <a:srgbClr val="000000"/>
                </a:solidFill>
                <a:latin typeface="IBM Plex Sans Condensed"/>
              </a:rPr>
              <a:t>state’s Control Score. We can see the relationship play out between Likert_Values, Death_Rates, and </a:t>
            </a:r>
          </a:p>
          <a:p>
            <a:pPr algn="l">
              <a:lnSpc>
                <a:spcPts val="2292"/>
              </a:lnSpc>
            </a:pPr>
            <a:r>
              <a:rPr lang="en-US" sz="1200" spc="-6">
                <a:solidFill>
                  <a:srgbClr val="000000"/>
                </a:solidFill>
                <a:latin typeface="IBM Plex Sans Condensed"/>
              </a:rPr>
              <a:t>geographical location. </a:t>
            </a:r>
          </a:p>
        </p:txBody>
      </p:sp>
      <p:sp>
        <p:nvSpPr>
          <p:cNvPr id="7" name="TextBox 7"/>
          <p:cNvSpPr txBox="1"/>
          <p:nvPr/>
        </p:nvSpPr>
        <p:spPr>
          <a:xfrm>
            <a:off x="719328" y="5146500"/>
            <a:ext cx="4298566" cy="331756"/>
          </a:xfrm>
          <a:prstGeom prst="rect">
            <a:avLst/>
          </a:prstGeom>
        </p:spPr>
        <p:txBody>
          <a:bodyPr lIns="0" tIns="0" rIns="0" bIns="0" rtlCol="0" anchor="t">
            <a:spAutoFit/>
          </a:bodyPr>
          <a:lstStyle/>
          <a:p>
            <a:pPr algn="l">
              <a:lnSpc>
                <a:spcPts val="3000"/>
              </a:lnSpc>
            </a:pPr>
            <a:r>
              <a:rPr lang="en-US" sz="1200" spc="-6">
                <a:solidFill>
                  <a:srgbClr val="000000"/>
                </a:solidFill>
                <a:latin typeface="IBM Plex Sans Condensed Bold"/>
              </a:rPr>
              <a:t>“Do stricter firearm control laws help reduce firearm mortality?”</a:t>
            </a:r>
            <a:r>
              <a:rPr lang="en-US" sz="1200" spc="-6">
                <a:solidFill>
                  <a:srgbClr val="000000"/>
                </a:solidFill>
                <a:latin typeface="IBM Plex Sans Condensed"/>
              </a:rPr>
              <a:t> </a:t>
            </a:r>
          </a:p>
        </p:txBody>
      </p:sp>
      <p:sp>
        <p:nvSpPr>
          <p:cNvPr id="8" name="TextBox 8"/>
          <p:cNvSpPr txBox="1"/>
          <p:nvPr/>
        </p:nvSpPr>
        <p:spPr>
          <a:xfrm>
            <a:off x="719328" y="5580459"/>
            <a:ext cx="6347765" cy="995077"/>
          </a:xfrm>
          <a:prstGeom prst="rect">
            <a:avLst/>
          </a:prstGeom>
        </p:spPr>
        <p:txBody>
          <a:bodyPr lIns="0" tIns="0" rIns="0" bIns="0" rtlCol="0" anchor="t">
            <a:spAutoFit/>
          </a:bodyPr>
          <a:lstStyle/>
          <a:p>
            <a:pPr algn="l">
              <a:lnSpc>
                <a:spcPts val="1588"/>
              </a:lnSpc>
            </a:pPr>
            <a:r>
              <a:rPr lang="en-US" sz="1200" spc="-6">
                <a:solidFill>
                  <a:srgbClr val="000000"/>
                </a:solidFill>
                <a:latin typeface="IBM Plex Sans Condensed"/>
              </a:rPr>
              <a:t>Higher firearm control states enjoy a lower death rate related to firearm injuries. While there are outliers when observing each group, the trend is clear. For an extended analysis, low death rate and low control score states could be investigated for specific laws that may have more impact on death rate. The same is true for the inverse. Some arguments have been made about high control score states being surrounded by low control score states, but that is outside this analysis’ scope.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1532</Words>
  <Application>Microsoft Office PowerPoint</Application>
  <PresentationFormat>Custom</PresentationFormat>
  <Paragraphs>349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IBM Plex Sans</vt:lpstr>
      <vt:lpstr>IBM Plex Sans Condensed</vt:lpstr>
      <vt:lpstr>IBM Plex Sans Condensed Bold</vt:lpstr>
      <vt:lpstr>IBM Plex Sans Condensed Italics</vt:lpstr>
      <vt:lpstr>Calibri</vt:lpstr>
      <vt:lpstr>Liberation Sans Bold</vt:lpstr>
      <vt:lpstr>Arial</vt:lpstr>
      <vt:lpstr>Liberation Sans Bold Italics</vt:lpstr>
      <vt:lpstr>IBM Plex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Story_3.pdf</dc:title>
  <dc:creator>Daniel Craig</dc:creator>
  <cp:lastModifiedBy>Daniel Craig</cp:lastModifiedBy>
  <cp:revision>2</cp:revision>
  <dcterms:created xsi:type="dcterms:W3CDTF">2006-08-16T00:00:00Z</dcterms:created>
  <dcterms:modified xsi:type="dcterms:W3CDTF">2024-06-04T00:30:57Z</dcterms:modified>
  <dc:identifier>DAGHIPmHXwM</dc:identifier>
</cp:coreProperties>
</file>