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verage" panose="020B0604020202020204" charset="0"/>
      <p:regular r:id="rId15"/>
    </p:embeddedFont>
    <p:embeddedFont>
      <p:font typeface="Oswald" panose="00000500000000000000" pitchFamily="2"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ECF076-555A-4022-9C11-B628A57C13D3}">
  <a:tblStyle styleId="{66ECF076-555A-4022-9C11-B628A57C13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underground.com/hurricane/articles/deadliest-atlantic-hurricane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en.wikipedia.org/wiki/2011_Joplin_tornado#:~:text=Overall%2C%20the%20tornado%20killed%20158,seventh%2Ddeadliest%20in%20U.S.%20history."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ccsafe.org/building-safety-journal/bsj-dives/how-damage-determines-a-tornados-rating-from-fujita-to-enhanced-fujita/"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ccsafe.org/building-safety-journal/bsj-dives/how-damage-determines-a-tornados-rating-from-fujita-to-enhanced-fujita/"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ccsafe.org/building-safety-journal/bsj-dives/how-damage-determines-a-tornados-rating-from-fujita-to-enhanced-fujita/"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ccsafe.org/building-safety-journal/bsj-dives/how-damage-determines-a-tornados-rating-from-fujita-to-enhanced-fujita/"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ccsafe.org/building-safety-journal/bsj-dives/how-damage-determines-a-tornados-rating-from-fujita-to-enhanced-fujita/"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iccsafe.org/building-safety-journal/bsj-dives/how-damage-determines-a-tornados-rating-from-fujita-to-enhanced-fujita/"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iccsafe.org/building-safety-journal/bsj-dives/how-damage-determines-a-tornados-rating-from-fujita-to-enhanced-fujita/"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751f9bf3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751f9bf3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d1c288ec1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9d1c288ec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9d1c288ec1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9d1c288ec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Hurricane Facts: </a:t>
            </a:r>
            <a:r>
              <a:rPr lang="en" u="sng">
                <a:solidFill>
                  <a:schemeClr val="hlink"/>
                </a:solidFill>
                <a:hlinkClick r:id="rId3"/>
              </a:rPr>
              <a:t>Weather Underground (wunderground.com)</a:t>
            </a:r>
            <a:endParaRPr/>
          </a:p>
          <a:p>
            <a:pPr marL="0" lvl="0" indent="0" algn="l" rtl="0">
              <a:spcBef>
                <a:spcPts val="0"/>
              </a:spcBef>
              <a:spcAft>
                <a:spcPts val="0"/>
              </a:spcAft>
              <a:buNone/>
            </a:pPr>
            <a:r>
              <a:rPr lang="en"/>
              <a:t>Joplin Tornado Fact: </a:t>
            </a:r>
            <a:r>
              <a:rPr lang="en" u="sng">
                <a:solidFill>
                  <a:schemeClr val="hlink"/>
                </a:solidFill>
                <a:hlinkClick r:id="rId4"/>
              </a:rPr>
              <a:t>2011 Joplin tornado - Wikipedia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80f9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Tornado EF Scale Pic: </a:t>
            </a:r>
            <a:r>
              <a:rPr lang="en" u="sng">
                <a:solidFill>
                  <a:schemeClr val="hlink"/>
                </a:solidFill>
                <a:hlinkClick r:id="rId3"/>
              </a:rPr>
              <a:t>How damage determines a tornado's rating: From Fujita to Enhanced Fujita - ICC (iccsafe.org)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d1c288ec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d1c288e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Tornado EF Scale Pic: </a:t>
            </a:r>
            <a:r>
              <a:rPr lang="en" u="sng">
                <a:solidFill>
                  <a:schemeClr val="hlink"/>
                </a:solidFill>
                <a:hlinkClick r:id="rId3"/>
              </a:rPr>
              <a:t>How damage determines a tornado's rating: From Fujita to Enhanced Fujita - ICC (iccsafe.org)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d1c288ec1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d1c288ec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Tornado EF Scale Pic: </a:t>
            </a:r>
            <a:r>
              <a:rPr lang="en" u="sng">
                <a:solidFill>
                  <a:schemeClr val="hlink"/>
                </a:solidFill>
                <a:hlinkClick r:id="rId3"/>
              </a:rPr>
              <a:t>How damage determines a tornado's rating: From Fujita to Enhanced Fujita - ICC (iccsafe.org)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9d1c288ec1_0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9d1c288ec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Tornado EF Scale Pic: </a:t>
            </a:r>
            <a:r>
              <a:rPr lang="en" u="sng">
                <a:solidFill>
                  <a:schemeClr val="hlink"/>
                </a:solidFill>
                <a:hlinkClick r:id="rId3"/>
              </a:rPr>
              <a:t>How damage determines a tornado's rating: From Fujita to Enhanced Fujita - ICC (iccsafe.org)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9d1c288ec1_0_4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9d1c288ec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Tornado EF Scale Pic: </a:t>
            </a:r>
            <a:r>
              <a:rPr lang="en" u="sng">
                <a:solidFill>
                  <a:schemeClr val="hlink"/>
                </a:solidFill>
                <a:hlinkClick r:id="rId3"/>
              </a:rPr>
              <a:t>How damage determines a tornado's rating: From Fujita to Enhanced Fujita - ICC (iccsafe.org)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9d1c288ec1_0_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9d1c288ec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Tornado EF Scale Pic: </a:t>
            </a:r>
            <a:r>
              <a:rPr lang="en" u="sng">
                <a:solidFill>
                  <a:schemeClr val="hlink"/>
                </a:solidFill>
                <a:hlinkClick r:id="rId3"/>
              </a:rPr>
              <a:t>How damage determines a tornado's rating: From Fujita to Enhanced Fujita - ICC (iccsafe.org)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d1c288ec1_0_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9d1c288ec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Tornado EF Scale Pic: </a:t>
            </a:r>
            <a:r>
              <a:rPr lang="en" u="sng">
                <a:solidFill>
                  <a:schemeClr val="hlink"/>
                </a:solidFill>
                <a:hlinkClick r:id="rId3"/>
              </a:rPr>
              <a:t>How damage determines a tornado's rating: From Fujita to Enhanced Fujita - ICC (iccsafe.org)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ev-craig/DATA608/tree/main/Major%20Assignments/Story%206"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 Food Insecurity and Impacts</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November 19th, 2023</a:t>
            </a:r>
            <a:endParaRPr/>
          </a:p>
          <a:p>
            <a:pPr marL="0" lvl="0" indent="0" algn="ctr" rtl="0">
              <a:spcBef>
                <a:spcPts val="0"/>
              </a:spcBef>
              <a:spcAft>
                <a:spcPts val="0"/>
              </a:spcAft>
              <a:buNone/>
            </a:pPr>
            <a:r>
              <a:rPr lang="en"/>
              <a:t>Daniel Craig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Sources/Code Appendix:</a:t>
            </a:r>
            <a:endParaRPr/>
          </a:p>
        </p:txBody>
      </p:sp>
      <p:sp>
        <p:nvSpPr>
          <p:cNvPr id="134" name="Google Shape;134;p22"/>
          <p:cNvSpPr txBox="1">
            <a:spLocks noGrp="1"/>
          </p:cNvSpPr>
          <p:nvPr>
            <p:ph type="body" idx="1"/>
          </p:nvPr>
        </p:nvSpPr>
        <p:spPr>
          <a:xfrm>
            <a:off x="311700" y="1152475"/>
            <a:ext cx="8520600" cy="38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Github: </a:t>
            </a:r>
            <a:r>
              <a:rPr lang="en" sz="1400" u="sng">
                <a:solidFill>
                  <a:schemeClr val="hlink"/>
                </a:solidFill>
                <a:hlinkClick r:id="rId3"/>
              </a:rPr>
              <a:t>https://github.com/d-ev-craig/DATA608/tree/main/Major%20Assignments/Story%206</a:t>
            </a:r>
            <a:endParaRPr sz="1400"/>
          </a:p>
          <a:p>
            <a:pPr marL="0" lvl="0" indent="0" algn="l" rtl="0">
              <a:spcBef>
                <a:spcPts val="1600"/>
              </a:spcBef>
              <a:spcAft>
                <a:spcPts val="0"/>
              </a:spcAft>
              <a:buNone/>
            </a:pPr>
            <a:r>
              <a:rPr lang="en" sz="1400"/>
              <a:t>MMG2023 - Overall &amp; Children by State https://www.feedingamerica.org/research/map-the-meal-gap/by-county</a:t>
            </a:r>
            <a:endParaRPr sz="1400"/>
          </a:p>
          <a:p>
            <a:pPr marL="0" lvl="0" indent="0" algn="l" rtl="0">
              <a:spcBef>
                <a:spcPts val="1600"/>
              </a:spcBef>
              <a:spcAft>
                <a:spcPts val="0"/>
              </a:spcAft>
              <a:buNone/>
            </a:pPr>
            <a:r>
              <a:rPr lang="en" sz="1400"/>
              <a:t>CDC Household Pulse Survey - Men v Women https://www.cdc.gov/nchs/products/databriefs/db465.htm#section_1							https://www.cdc.gov/nchs/data/databriefs/db465-tables.pdf#1</a:t>
            </a:r>
            <a:endParaRPr sz="1400"/>
          </a:p>
          <a:p>
            <a:pPr marL="0" lvl="0" indent="0" algn="l" rtl="0">
              <a:spcBef>
                <a:spcPts val="1600"/>
              </a:spcBef>
              <a:spcAft>
                <a:spcPts val="0"/>
              </a:spcAft>
              <a:buNone/>
            </a:pPr>
            <a:r>
              <a:rPr lang="en" sz="1400"/>
              <a:t>ERS - Long Term Trends of Food Scarcity Prevalence https://www.ers.usda.gov/topics/food-nutrition-assistance/food-security-in-the-u-s/key-statistics-graphics/#trends</a:t>
            </a:r>
            <a:endParaRPr sz="1400"/>
          </a:p>
          <a:p>
            <a:pPr marL="0" lvl="0" indent="0" algn="l" rtl="0">
              <a:spcBef>
                <a:spcPts val="1600"/>
              </a:spcBef>
              <a:spcAft>
                <a:spcPts val="0"/>
              </a:spcAft>
              <a:buNone/>
            </a:pPr>
            <a:r>
              <a:rPr lang="en" sz="1400"/>
              <a:t>Census - Households that experienced food scarcity last 7 days https://www.census.gov/data-tools/demo/hhp/#/?s_state=</a:t>
            </a:r>
            <a:endParaRPr sz="1400"/>
          </a:p>
          <a:p>
            <a:pPr marL="0" lvl="0" indent="0" algn="l" rtl="0">
              <a:spcBef>
                <a:spcPts val="1600"/>
              </a:spcBef>
              <a:spcAft>
                <a:spcPts val="1600"/>
              </a:spcAft>
              <a:buNone/>
            </a:pPr>
            <a:r>
              <a:rPr lang="en" sz="1400"/>
              <a:t>Census - Population Counts - https://www.census.gov/data/tables/time-series/demo/popest/2020s-state-total.html</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Sources/Code Appendix:</a:t>
            </a:r>
            <a:endParaRPr/>
          </a:p>
        </p:txBody>
      </p:sp>
      <p:sp>
        <p:nvSpPr>
          <p:cNvPr id="140" name="Google Shape;140;p23"/>
          <p:cNvSpPr txBox="1">
            <a:spLocks noGrp="1"/>
          </p:cNvSpPr>
          <p:nvPr>
            <p:ph type="body" idx="1"/>
          </p:nvPr>
        </p:nvSpPr>
        <p:spPr>
          <a:xfrm>
            <a:off x="311700" y="1152475"/>
            <a:ext cx="8520600" cy="38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Link between Food Insecurity and Poverty </a:t>
            </a:r>
            <a:endParaRPr sz="1400"/>
          </a:p>
          <a:p>
            <a:pPr marL="0" lvl="0" indent="0" algn="l" rtl="0">
              <a:spcBef>
                <a:spcPts val="1600"/>
              </a:spcBef>
              <a:spcAft>
                <a:spcPts val="0"/>
              </a:spcAft>
              <a:buNone/>
            </a:pPr>
            <a:r>
              <a:rPr lang="en" sz="1400"/>
              <a:t>NCBI - https://www.ncbi.nlm.nih.gov/pmc/articles/PMC4096937/</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Sources/Code Appendix:</a:t>
            </a:r>
            <a:endParaRPr/>
          </a:p>
        </p:txBody>
      </p:sp>
      <p:sp>
        <p:nvSpPr>
          <p:cNvPr id="146" name="Google Shape;146;p24"/>
          <p:cNvSpPr txBox="1">
            <a:spLocks noGrp="1"/>
          </p:cNvSpPr>
          <p:nvPr>
            <p:ph type="body" idx="1"/>
          </p:nvPr>
        </p:nvSpPr>
        <p:spPr>
          <a:xfrm>
            <a:off x="311700" y="1152475"/>
            <a:ext cx="8520600" cy="38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Effects of Food Insecurity Later in Life</a:t>
            </a:r>
            <a:endParaRPr sz="1400"/>
          </a:p>
          <a:p>
            <a:pPr marL="0" lvl="0" indent="0" algn="l" rtl="0">
              <a:spcBef>
                <a:spcPts val="1600"/>
              </a:spcBef>
              <a:spcAft>
                <a:spcPts val="0"/>
              </a:spcAft>
              <a:buNone/>
            </a:pPr>
            <a:r>
              <a:rPr lang="en" sz="1400"/>
              <a:t>JAHA - Effect of Food Insecurity on CVD and mortality - https://www.ahajournals.org/doi/full/10.1161/JAHA.119.014629</a:t>
            </a:r>
            <a:endParaRPr sz="1400"/>
          </a:p>
          <a:p>
            <a:pPr marL="0" lvl="0" indent="0" algn="l" rtl="0">
              <a:spcBef>
                <a:spcPts val="1600"/>
              </a:spcBef>
              <a:spcAft>
                <a:spcPts val="0"/>
              </a:spcAft>
              <a:buNone/>
            </a:pPr>
            <a:r>
              <a:rPr lang="en" sz="1400"/>
              <a:t>springer - Effect of Food Insecurity on Diabetes - https://link.springer.com/article/10.1007/s11606-007-0192-6</a:t>
            </a:r>
            <a:endParaRPr sz="1400"/>
          </a:p>
          <a:p>
            <a:pPr marL="0" lvl="0" indent="0" algn="l" rtl="0">
              <a:spcBef>
                <a:spcPts val="1600"/>
              </a:spcBef>
              <a:spcAft>
                <a:spcPts val="0"/>
              </a:spcAft>
              <a:buNone/>
            </a:pPr>
            <a:r>
              <a:rPr lang="en" sz="1400"/>
              <a:t>JAH Adolescent Health - Poorer Mental Health - https://www.jahonline.org/article/S1054-139X(19)30419-7/fulltext</a:t>
            </a:r>
            <a:endParaRPr sz="1400"/>
          </a:p>
          <a:p>
            <a:pPr marL="0" lvl="0" indent="0" algn="l" rtl="0">
              <a:spcBef>
                <a:spcPts val="1600"/>
              </a:spcBef>
              <a:spcAft>
                <a:spcPts val="0"/>
              </a:spcAft>
              <a:buNone/>
            </a:pPr>
            <a:r>
              <a:rPr lang="en" sz="1400"/>
              <a:t>CDC - Adolescent Dietary Behavior and Grades - https://www.cdc.gov/healthyschools/health_and_academics/health_academics_dietary.htm</a:t>
            </a:r>
            <a:endParaRPr sz="1400"/>
          </a:p>
          <a:p>
            <a:pPr marL="0" lvl="0" indent="0" algn="l" rtl="0">
              <a:spcBef>
                <a:spcPts val="1600"/>
              </a:spcBef>
              <a:spcAft>
                <a:spcPts val="0"/>
              </a:spcAft>
              <a:buNone/>
            </a:pPr>
            <a:r>
              <a:rPr lang="en" sz="1400"/>
              <a:t>NCBI - Long Term effect on Arthtritis and Osteoporosis - https://www.ncbi.nlm.nih.gov/pmc/articles/PMC8021205/#:~:text=The%20multivariate%20analysis%20revealed%20that,adults%20who%20did%20not%20experience</a:t>
            </a:r>
            <a:endParaRPr sz="1400"/>
          </a:p>
          <a:p>
            <a:pPr marL="0" lvl="0" indent="0" algn="l" rtl="0">
              <a:spcBef>
                <a:spcPts val="1600"/>
              </a:spcBef>
              <a:spcAft>
                <a:spcPts val="0"/>
              </a:spcAft>
              <a:buNone/>
            </a:pPr>
            <a:r>
              <a:rPr lang="en" sz="1400"/>
              <a:t>										 </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205375" y="1152475"/>
            <a:ext cx="4028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Food Insecurity is thought of as a problem that undeveloped countries struggle with and it’s presence ignored in the U.S.</a:t>
            </a:r>
            <a:endParaRPr/>
          </a:p>
          <a:p>
            <a:pPr marL="0" lvl="0" indent="0" algn="l" rtl="0">
              <a:spcBef>
                <a:spcPts val="1600"/>
              </a:spcBef>
              <a:spcAft>
                <a:spcPts val="1600"/>
              </a:spcAft>
              <a:buNone/>
            </a:pPr>
            <a:r>
              <a:rPr lang="en"/>
              <a:t>Do the United States of America still struggle with Food Insecurity and what are the impacts on people as they grow?</a:t>
            </a:r>
            <a:endParaRPr/>
          </a:p>
        </p:txBody>
      </p:sp>
      <p:graphicFrame>
        <p:nvGraphicFramePr>
          <p:cNvPr id="67" name="Google Shape;67;p14"/>
          <p:cNvGraphicFramePr/>
          <p:nvPr/>
        </p:nvGraphicFramePr>
        <p:xfrm>
          <a:off x="5114050" y="690175"/>
          <a:ext cx="3000000" cy="3000000"/>
        </p:xfrm>
        <a:graphic>
          <a:graphicData uri="http://schemas.openxmlformats.org/drawingml/2006/table">
            <a:tbl>
              <a:tblPr>
                <a:noFill/>
                <a:tableStyleId>{66ECF076-555A-4022-9C11-B628A57C13D3}</a:tableStyleId>
              </a:tblPr>
              <a:tblGrid>
                <a:gridCol w="1859125">
                  <a:extLst>
                    <a:ext uri="{9D8B030D-6E8A-4147-A177-3AD203B41FA5}">
                      <a16:colId xmlns:a16="http://schemas.microsoft.com/office/drawing/2014/main" val="20000"/>
                    </a:ext>
                  </a:extLst>
                </a:gridCol>
                <a:gridCol w="1859125">
                  <a:extLst>
                    <a:ext uri="{9D8B030D-6E8A-4147-A177-3AD203B41FA5}">
                      <a16:colId xmlns:a16="http://schemas.microsoft.com/office/drawing/2014/main" val="20001"/>
                    </a:ext>
                  </a:extLst>
                </a:gridCol>
              </a:tblGrid>
              <a:tr h="699475">
                <a:tc>
                  <a:txBody>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High Food Security</a:t>
                      </a:r>
                      <a:endParaRPr sz="1800">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sz="1500">
                          <a:solidFill>
                            <a:schemeClr val="accent3"/>
                          </a:solidFill>
                          <a:latin typeface="Average"/>
                          <a:ea typeface="Average"/>
                          <a:cs typeface="Average"/>
                          <a:sym typeface="Average"/>
                        </a:rPr>
                        <a:t>No limitations related to food access or availability</a:t>
                      </a:r>
                      <a:endParaRPr sz="1500">
                        <a:solidFill>
                          <a:schemeClr val="accent3"/>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0"/>
                  </a:ext>
                </a:extLst>
              </a:tr>
              <a:tr h="699475">
                <a:tc>
                  <a:txBody>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Marginal Food Security</a:t>
                      </a:r>
                      <a:endParaRPr sz="1800">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sz="1500">
                          <a:solidFill>
                            <a:schemeClr val="accent3"/>
                          </a:solidFill>
                          <a:latin typeface="Average"/>
                          <a:ea typeface="Average"/>
                          <a:cs typeface="Average"/>
                          <a:sym typeface="Average"/>
                        </a:rPr>
                        <a:t>Concern that food may run out before ability to afford more</a:t>
                      </a:r>
                      <a:endParaRPr sz="1500">
                        <a:solidFill>
                          <a:schemeClr val="accent3"/>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1"/>
                  </a:ext>
                </a:extLst>
              </a:tr>
              <a:tr h="699475">
                <a:tc>
                  <a:txBody>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Low Food Security</a:t>
                      </a:r>
                      <a:endParaRPr sz="1800">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sz="1500">
                          <a:solidFill>
                            <a:schemeClr val="accent3"/>
                          </a:solidFill>
                          <a:latin typeface="Average"/>
                          <a:ea typeface="Average"/>
                          <a:cs typeface="Average"/>
                          <a:sym typeface="Average"/>
                        </a:rPr>
                        <a:t>Reduced variability, quality, or desirability of available food</a:t>
                      </a:r>
                      <a:endParaRPr sz="1500">
                        <a:solidFill>
                          <a:schemeClr val="accent3"/>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2"/>
                  </a:ext>
                </a:extLst>
              </a:tr>
              <a:tr h="699475">
                <a:tc>
                  <a:txBody>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Very Low Food Security</a:t>
                      </a:r>
                      <a:endParaRPr sz="1800">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sz="1500">
                          <a:solidFill>
                            <a:schemeClr val="accent3"/>
                          </a:solidFill>
                          <a:latin typeface="Average"/>
                          <a:ea typeface="Average"/>
                          <a:cs typeface="Average"/>
                          <a:sym typeface="Average"/>
                        </a:rPr>
                        <a:t>Disrupted eating patterns and reduced intake</a:t>
                      </a:r>
                      <a:endParaRPr sz="1500">
                        <a:solidFill>
                          <a:schemeClr val="accent3"/>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3"/>
                  </a:ext>
                </a:extLst>
              </a:tr>
            </a:tbl>
          </a:graphicData>
        </a:graphic>
      </p:graphicFrame>
      <p:cxnSp>
        <p:nvCxnSpPr>
          <p:cNvPr id="68" name="Google Shape;68;p14"/>
          <p:cNvCxnSpPr/>
          <p:nvPr/>
        </p:nvCxnSpPr>
        <p:spPr>
          <a:xfrm>
            <a:off x="4931225" y="3181550"/>
            <a:ext cx="178800" cy="0"/>
          </a:xfrm>
          <a:prstGeom prst="straightConnector1">
            <a:avLst/>
          </a:prstGeom>
          <a:noFill/>
          <a:ln w="28575" cap="flat" cmpd="sng">
            <a:solidFill>
              <a:srgbClr val="FF0000"/>
            </a:solidFill>
            <a:prstDash val="solid"/>
            <a:round/>
            <a:headEnd type="none" w="med" len="med"/>
            <a:tailEnd type="none" w="med" len="med"/>
          </a:ln>
        </p:spPr>
      </p:cxnSp>
      <p:cxnSp>
        <p:nvCxnSpPr>
          <p:cNvPr id="69" name="Google Shape;69;p14"/>
          <p:cNvCxnSpPr/>
          <p:nvPr/>
        </p:nvCxnSpPr>
        <p:spPr>
          <a:xfrm>
            <a:off x="4931225" y="4150375"/>
            <a:ext cx="178800" cy="0"/>
          </a:xfrm>
          <a:prstGeom prst="straightConnector1">
            <a:avLst/>
          </a:prstGeom>
          <a:noFill/>
          <a:ln w="28575" cap="flat" cmpd="sng">
            <a:solidFill>
              <a:srgbClr val="FF0000"/>
            </a:solidFill>
            <a:prstDash val="solid"/>
            <a:round/>
            <a:headEnd type="none" w="med" len="med"/>
            <a:tailEnd type="none" w="med" len="med"/>
          </a:ln>
        </p:spPr>
      </p:cxnSp>
      <p:cxnSp>
        <p:nvCxnSpPr>
          <p:cNvPr id="70" name="Google Shape;70;p14"/>
          <p:cNvCxnSpPr/>
          <p:nvPr/>
        </p:nvCxnSpPr>
        <p:spPr>
          <a:xfrm rot="10800000">
            <a:off x="4921575" y="3167425"/>
            <a:ext cx="0" cy="1680600"/>
          </a:xfrm>
          <a:prstGeom prst="straightConnector1">
            <a:avLst/>
          </a:prstGeom>
          <a:noFill/>
          <a:ln w="28575" cap="flat" cmpd="sng">
            <a:solidFill>
              <a:srgbClr val="FF0000"/>
            </a:solidFill>
            <a:prstDash val="solid"/>
            <a:round/>
            <a:headEnd type="none" w="med" len="med"/>
            <a:tailEnd type="none" w="med" len="med"/>
          </a:ln>
        </p:spPr>
      </p:cxnSp>
      <p:sp>
        <p:nvSpPr>
          <p:cNvPr id="71" name="Google Shape;71;p14"/>
          <p:cNvSpPr txBox="1"/>
          <p:nvPr/>
        </p:nvSpPr>
        <p:spPr>
          <a:xfrm>
            <a:off x="5075475" y="4661025"/>
            <a:ext cx="3756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Treated as ‘Food Insecure’ in studies</a:t>
            </a:r>
            <a:endParaRPr sz="1800">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69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Prevalence</a:t>
            </a:r>
            <a:endParaRPr/>
          </a:p>
        </p:txBody>
      </p:sp>
      <p:sp>
        <p:nvSpPr>
          <p:cNvPr id="77" name="Google Shape;77;p15"/>
          <p:cNvSpPr txBox="1">
            <a:spLocks noGrp="1"/>
          </p:cNvSpPr>
          <p:nvPr>
            <p:ph type="body" idx="4294967295"/>
          </p:nvPr>
        </p:nvSpPr>
        <p:spPr>
          <a:xfrm>
            <a:off x="506425" y="771475"/>
            <a:ext cx="2851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Hurricanes: Saffir-Simpson Wind Scale</a:t>
            </a:r>
            <a:endParaRPr sz="1500">
              <a:solidFill>
                <a:schemeClr val="lt1"/>
              </a:solidFill>
            </a:endParaRPr>
          </a:p>
        </p:txBody>
      </p:sp>
      <p:pic>
        <p:nvPicPr>
          <p:cNvPr id="78" name="Google Shape;78;p15"/>
          <p:cNvPicPr preferRelativeResize="0"/>
          <p:nvPr/>
        </p:nvPicPr>
        <p:blipFill>
          <a:blip r:embed="rId3">
            <a:alphaModFix/>
          </a:blip>
          <a:stretch>
            <a:fillRect/>
          </a:stretch>
        </p:blipFill>
        <p:spPr>
          <a:xfrm>
            <a:off x="66475" y="840501"/>
            <a:ext cx="8894649" cy="3270075"/>
          </a:xfrm>
          <a:prstGeom prst="rect">
            <a:avLst/>
          </a:prstGeom>
          <a:noFill/>
          <a:ln>
            <a:noFill/>
          </a:ln>
        </p:spPr>
      </p:pic>
      <p:sp>
        <p:nvSpPr>
          <p:cNvPr id="79" name="Google Shape;79;p15"/>
          <p:cNvSpPr txBox="1">
            <a:spLocks noGrp="1"/>
          </p:cNvSpPr>
          <p:nvPr>
            <p:ph type="body" idx="4294967295"/>
          </p:nvPr>
        </p:nvSpPr>
        <p:spPr>
          <a:xfrm>
            <a:off x="205375" y="4262975"/>
            <a:ext cx="8520600" cy="76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2021 held the lowest percent of Food Insecure Households for the past 20 years near 10%, but 2022 is approaching the 2008’s record at around 14.2%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9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Prevalence</a:t>
            </a:r>
            <a:endParaRPr/>
          </a:p>
        </p:txBody>
      </p:sp>
      <p:sp>
        <p:nvSpPr>
          <p:cNvPr id="85" name="Google Shape;85;p16"/>
          <p:cNvSpPr txBox="1">
            <a:spLocks noGrp="1"/>
          </p:cNvSpPr>
          <p:nvPr>
            <p:ph type="body" idx="4294967295"/>
          </p:nvPr>
        </p:nvSpPr>
        <p:spPr>
          <a:xfrm>
            <a:off x="506425" y="771475"/>
            <a:ext cx="2851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Hurricanes: Saffir-Simpson Wind Scale</a:t>
            </a:r>
            <a:endParaRPr sz="1500">
              <a:solidFill>
                <a:schemeClr val="lt1"/>
              </a:solidFill>
            </a:endParaRPr>
          </a:p>
        </p:txBody>
      </p:sp>
      <p:pic>
        <p:nvPicPr>
          <p:cNvPr id="86" name="Google Shape;86;p16"/>
          <p:cNvPicPr preferRelativeResize="0"/>
          <p:nvPr/>
        </p:nvPicPr>
        <p:blipFill>
          <a:blip r:embed="rId3">
            <a:alphaModFix/>
          </a:blip>
          <a:stretch>
            <a:fillRect/>
          </a:stretch>
        </p:blipFill>
        <p:spPr>
          <a:xfrm>
            <a:off x="41549" y="627870"/>
            <a:ext cx="9060901" cy="3582960"/>
          </a:xfrm>
          <a:prstGeom prst="rect">
            <a:avLst/>
          </a:prstGeom>
          <a:noFill/>
          <a:ln>
            <a:noFill/>
          </a:ln>
        </p:spPr>
      </p:pic>
      <p:sp>
        <p:nvSpPr>
          <p:cNvPr id="87" name="Google Shape;87;p16"/>
          <p:cNvSpPr txBox="1">
            <a:spLocks noGrp="1"/>
          </p:cNvSpPr>
          <p:nvPr>
            <p:ph type="body" idx="4294967295"/>
          </p:nvPr>
        </p:nvSpPr>
        <p:spPr>
          <a:xfrm>
            <a:off x="205375" y="4262975"/>
            <a:ext cx="8520600" cy="76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Arizona, Louisiana, Mississippi, New Mexico, Oklahoma, and Texas have the highest child food insecurity percentages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69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Gender and Poverty Connection</a:t>
            </a:r>
            <a:endParaRPr/>
          </a:p>
        </p:txBody>
      </p:sp>
      <p:sp>
        <p:nvSpPr>
          <p:cNvPr id="93" name="Google Shape;93;p17"/>
          <p:cNvSpPr txBox="1">
            <a:spLocks noGrp="1"/>
          </p:cNvSpPr>
          <p:nvPr>
            <p:ph type="body" idx="4294967295"/>
          </p:nvPr>
        </p:nvSpPr>
        <p:spPr>
          <a:xfrm>
            <a:off x="506425" y="771475"/>
            <a:ext cx="2851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Hurricanes: Saffir-Simpson Wind Scale</a:t>
            </a:r>
            <a:endParaRPr sz="1500">
              <a:solidFill>
                <a:schemeClr val="lt1"/>
              </a:solidFill>
            </a:endParaRPr>
          </a:p>
        </p:txBody>
      </p:sp>
      <p:pic>
        <p:nvPicPr>
          <p:cNvPr id="94" name="Google Shape;94;p17"/>
          <p:cNvPicPr preferRelativeResize="0"/>
          <p:nvPr/>
        </p:nvPicPr>
        <p:blipFill>
          <a:blip r:embed="rId3">
            <a:alphaModFix/>
          </a:blip>
          <a:stretch>
            <a:fillRect/>
          </a:stretch>
        </p:blipFill>
        <p:spPr>
          <a:xfrm>
            <a:off x="33025" y="582175"/>
            <a:ext cx="9077950" cy="2944200"/>
          </a:xfrm>
          <a:prstGeom prst="rect">
            <a:avLst/>
          </a:prstGeom>
          <a:noFill/>
          <a:ln>
            <a:noFill/>
          </a:ln>
        </p:spPr>
      </p:pic>
      <p:graphicFrame>
        <p:nvGraphicFramePr>
          <p:cNvPr id="95" name="Google Shape;95;p17"/>
          <p:cNvGraphicFramePr/>
          <p:nvPr/>
        </p:nvGraphicFramePr>
        <p:xfrm>
          <a:off x="109225" y="3624225"/>
          <a:ext cx="3000000" cy="3000000"/>
        </p:xfrm>
        <a:graphic>
          <a:graphicData uri="http://schemas.openxmlformats.org/drawingml/2006/table">
            <a:tbl>
              <a:tblPr>
                <a:noFill/>
                <a:tableStyleId>{66ECF076-555A-4022-9C11-B628A57C13D3}</a:tableStyleId>
              </a:tblPr>
              <a:tblGrid>
                <a:gridCol w="2035700">
                  <a:extLst>
                    <a:ext uri="{9D8B030D-6E8A-4147-A177-3AD203B41FA5}">
                      <a16:colId xmlns:a16="http://schemas.microsoft.com/office/drawing/2014/main" val="20000"/>
                    </a:ext>
                  </a:extLst>
                </a:gridCol>
                <a:gridCol w="2035700">
                  <a:extLst>
                    <a:ext uri="{9D8B030D-6E8A-4147-A177-3AD203B41FA5}">
                      <a16:colId xmlns:a16="http://schemas.microsoft.com/office/drawing/2014/main" val="20001"/>
                    </a:ext>
                  </a:extLst>
                </a:gridCol>
              </a:tblGrid>
              <a:tr h="457150">
                <a:tc>
                  <a:txBody>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Women</a:t>
                      </a:r>
                      <a:endParaRPr sz="1800">
                        <a:solidFill>
                          <a:schemeClr val="accent3"/>
                        </a:solidFill>
                        <a:latin typeface="Average"/>
                        <a:ea typeface="Average"/>
                        <a:cs typeface="Average"/>
                        <a:sym typeface="Average"/>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6.5%</a:t>
                      </a:r>
                      <a:endParaRPr sz="1800">
                        <a:solidFill>
                          <a:schemeClr val="accent3"/>
                        </a:solidFill>
                        <a:latin typeface="Average"/>
                        <a:ea typeface="Average"/>
                        <a:cs typeface="Average"/>
                        <a:sym typeface="Average"/>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7150">
                <a:tc>
                  <a:txBody>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Men</a:t>
                      </a:r>
                      <a:endParaRPr sz="1800">
                        <a:solidFill>
                          <a:schemeClr val="accent3"/>
                        </a:solidFill>
                        <a:latin typeface="Average"/>
                        <a:ea typeface="Average"/>
                        <a:cs typeface="Average"/>
                        <a:sym typeface="Average"/>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5.2%</a:t>
                      </a:r>
                      <a:endParaRPr sz="1800">
                        <a:solidFill>
                          <a:schemeClr val="accent3"/>
                        </a:solidFill>
                        <a:latin typeface="Average"/>
                        <a:ea typeface="Average"/>
                        <a:cs typeface="Average"/>
                        <a:sym typeface="Average"/>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96" name="Google Shape;96;p17"/>
          <p:cNvGraphicFramePr/>
          <p:nvPr/>
        </p:nvGraphicFramePr>
        <p:xfrm>
          <a:off x="4545550" y="3624225"/>
          <a:ext cx="3000000" cy="3000000"/>
        </p:xfrm>
        <a:graphic>
          <a:graphicData uri="http://schemas.openxmlformats.org/drawingml/2006/table">
            <a:tbl>
              <a:tblPr>
                <a:noFill/>
                <a:tableStyleId>{66ECF076-555A-4022-9C11-B628A57C13D3}</a:tableStyleId>
              </a:tblPr>
              <a:tblGrid>
                <a:gridCol w="3530425">
                  <a:extLst>
                    <a:ext uri="{9D8B030D-6E8A-4147-A177-3AD203B41FA5}">
                      <a16:colId xmlns:a16="http://schemas.microsoft.com/office/drawing/2014/main" val="20000"/>
                    </a:ext>
                  </a:extLst>
                </a:gridCol>
                <a:gridCol w="87645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None/>
                      </a:pPr>
                      <a:r>
                        <a:rPr lang="en" sz="1800">
                          <a:solidFill>
                            <a:schemeClr val="accent3"/>
                          </a:solidFill>
                          <a:latin typeface="Average"/>
                          <a:ea typeface="Average"/>
                          <a:cs typeface="Average"/>
                          <a:sym typeface="Average"/>
                        </a:rPr>
                        <a:t>Single Mother Households</a:t>
                      </a:r>
                      <a:endParaRPr sz="1800">
                        <a:solidFill>
                          <a:schemeClr val="accent3"/>
                        </a:solidFill>
                        <a:latin typeface="Average"/>
                        <a:ea typeface="Average"/>
                        <a:cs typeface="Average"/>
                        <a:sym typeface="Average"/>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800">
                          <a:solidFill>
                            <a:schemeClr val="accent3"/>
                          </a:solidFill>
                          <a:latin typeface="Average"/>
                          <a:ea typeface="Average"/>
                          <a:cs typeface="Average"/>
                          <a:sym typeface="Average"/>
                        </a:rPr>
                        <a:t>33.8%</a:t>
                      </a:r>
                      <a:endParaRPr sz="1800">
                        <a:solidFill>
                          <a:schemeClr val="accent3"/>
                        </a:solidFill>
                        <a:latin typeface="Average"/>
                        <a:ea typeface="Average"/>
                        <a:cs typeface="Average"/>
                        <a:sym typeface="Average"/>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None/>
                      </a:pPr>
                      <a:r>
                        <a:rPr lang="en" sz="1800">
                          <a:solidFill>
                            <a:schemeClr val="accent3"/>
                          </a:solidFill>
                          <a:latin typeface="Average"/>
                          <a:ea typeface="Average"/>
                          <a:cs typeface="Average"/>
                          <a:sym typeface="Average"/>
                        </a:rPr>
                        <a:t>Single Father Househoulds</a:t>
                      </a:r>
                      <a:endParaRPr sz="1800">
                        <a:solidFill>
                          <a:schemeClr val="accent3"/>
                        </a:solidFill>
                        <a:latin typeface="Average"/>
                        <a:ea typeface="Average"/>
                        <a:cs typeface="Average"/>
                        <a:sym typeface="Average"/>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800">
                          <a:solidFill>
                            <a:schemeClr val="accent3"/>
                          </a:solidFill>
                          <a:latin typeface="Average"/>
                          <a:ea typeface="Average"/>
                          <a:cs typeface="Average"/>
                          <a:sym typeface="Average"/>
                        </a:rPr>
                        <a:t>22%</a:t>
                      </a:r>
                      <a:endParaRPr sz="1800">
                        <a:solidFill>
                          <a:schemeClr val="accent3"/>
                        </a:solidFill>
                        <a:latin typeface="Average"/>
                        <a:ea typeface="Average"/>
                        <a:cs typeface="Average"/>
                        <a:sym typeface="Average"/>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None/>
                      </a:pPr>
                      <a:r>
                        <a:rPr lang="en" sz="1800">
                          <a:solidFill>
                            <a:schemeClr val="accent3"/>
                          </a:solidFill>
                          <a:latin typeface="Average"/>
                          <a:ea typeface="Average"/>
                          <a:cs typeface="Average"/>
                          <a:sym typeface="Average"/>
                        </a:rPr>
                        <a:t>Below Poverty Line Households</a:t>
                      </a:r>
                      <a:endParaRPr sz="1800">
                        <a:solidFill>
                          <a:schemeClr val="accent3"/>
                        </a:solidFill>
                        <a:latin typeface="Average"/>
                        <a:ea typeface="Average"/>
                        <a:cs typeface="Average"/>
                        <a:sym typeface="Average"/>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800">
                          <a:solidFill>
                            <a:schemeClr val="accent3"/>
                          </a:solidFill>
                          <a:latin typeface="Average"/>
                          <a:ea typeface="Average"/>
                          <a:cs typeface="Average"/>
                          <a:sym typeface="Average"/>
                        </a:rPr>
                        <a:t>36.7%</a:t>
                      </a:r>
                      <a:endParaRPr sz="1800">
                        <a:solidFill>
                          <a:schemeClr val="accent3"/>
                        </a:solidFill>
                        <a:latin typeface="Average"/>
                        <a:ea typeface="Average"/>
                        <a:cs typeface="Average"/>
                        <a:sym typeface="Average"/>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69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Gender and Poverty Connection</a:t>
            </a:r>
            <a:endParaRPr/>
          </a:p>
        </p:txBody>
      </p:sp>
      <p:sp>
        <p:nvSpPr>
          <p:cNvPr id="102" name="Google Shape;102;p18"/>
          <p:cNvSpPr txBox="1">
            <a:spLocks noGrp="1"/>
          </p:cNvSpPr>
          <p:nvPr>
            <p:ph type="body" idx="4294967295"/>
          </p:nvPr>
        </p:nvSpPr>
        <p:spPr>
          <a:xfrm>
            <a:off x="506425" y="771475"/>
            <a:ext cx="2851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Hurricanes: Saffir-Simpson Wind Scale</a:t>
            </a:r>
            <a:endParaRPr sz="1500">
              <a:solidFill>
                <a:schemeClr val="lt1"/>
              </a:solidFill>
            </a:endParaRPr>
          </a:p>
        </p:txBody>
      </p:sp>
      <p:sp>
        <p:nvSpPr>
          <p:cNvPr id="103" name="Google Shape;103;p18"/>
          <p:cNvSpPr txBox="1">
            <a:spLocks noGrp="1"/>
          </p:cNvSpPr>
          <p:nvPr>
            <p:ph type="body" idx="4294967295"/>
          </p:nvPr>
        </p:nvSpPr>
        <p:spPr>
          <a:xfrm>
            <a:off x="205375" y="3958175"/>
            <a:ext cx="8520600" cy="99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Grouping households by income reveal a connection to the poverty threshold. Income is expressed as a percentage of Poverty Threshold since each State has its own Poverty Threshold to help account for unique Costs of Living</a:t>
            </a:r>
            <a:endParaRPr/>
          </a:p>
        </p:txBody>
      </p:sp>
      <p:pic>
        <p:nvPicPr>
          <p:cNvPr id="104" name="Google Shape;104;p18"/>
          <p:cNvPicPr preferRelativeResize="0"/>
          <p:nvPr/>
        </p:nvPicPr>
        <p:blipFill>
          <a:blip r:embed="rId3">
            <a:alphaModFix/>
          </a:blip>
          <a:stretch>
            <a:fillRect/>
          </a:stretch>
        </p:blipFill>
        <p:spPr>
          <a:xfrm>
            <a:off x="76200" y="582175"/>
            <a:ext cx="8963900" cy="32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69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Later Outcomes in Life</a:t>
            </a:r>
            <a:endParaRPr/>
          </a:p>
        </p:txBody>
      </p:sp>
      <p:sp>
        <p:nvSpPr>
          <p:cNvPr id="110" name="Google Shape;110;p19"/>
          <p:cNvSpPr txBox="1">
            <a:spLocks noGrp="1"/>
          </p:cNvSpPr>
          <p:nvPr>
            <p:ph type="body" idx="4294967295"/>
          </p:nvPr>
        </p:nvSpPr>
        <p:spPr>
          <a:xfrm>
            <a:off x="506425" y="771475"/>
            <a:ext cx="2851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Hurricanes: Saffir-Simpson Wind Scale</a:t>
            </a:r>
            <a:endParaRPr sz="1500">
              <a:solidFill>
                <a:schemeClr val="lt1"/>
              </a:solidFill>
            </a:endParaRPr>
          </a:p>
        </p:txBody>
      </p:sp>
      <p:pic>
        <p:nvPicPr>
          <p:cNvPr id="111" name="Google Shape;111;p19"/>
          <p:cNvPicPr preferRelativeResize="0"/>
          <p:nvPr/>
        </p:nvPicPr>
        <p:blipFill>
          <a:blip r:embed="rId3">
            <a:alphaModFix/>
          </a:blip>
          <a:stretch>
            <a:fillRect/>
          </a:stretch>
        </p:blipFill>
        <p:spPr>
          <a:xfrm>
            <a:off x="110075" y="541950"/>
            <a:ext cx="8897088" cy="3270987"/>
          </a:xfrm>
          <a:prstGeom prst="rect">
            <a:avLst/>
          </a:prstGeom>
          <a:noFill/>
          <a:ln>
            <a:noFill/>
          </a:ln>
        </p:spPr>
      </p:pic>
      <p:graphicFrame>
        <p:nvGraphicFramePr>
          <p:cNvPr id="112" name="Google Shape;112;p19"/>
          <p:cNvGraphicFramePr/>
          <p:nvPr/>
        </p:nvGraphicFramePr>
        <p:xfrm>
          <a:off x="896825" y="3812950"/>
          <a:ext cx="3000000" cy="3000000"/>
        </p:xfrm>
        <a:graphic>
          <a:graphicData uri="http://schemas.openxmlformats.org/drawingml/2006/table">
            <a:tbl>
              <a:tblPr>
                <a:noFill/>
                <a:tableStyleId>{66ECF076-555A-4022-9C11-B628A57C13D3}</a:tableStyleId>
              </a:tblPr>
              <a:tblGrid>
                <a:gridCol w="2376300">
                  <a:extLst>
                    <a:ext uri="{9D8B030D-6E8A-4147-A177-3AD203B41FA5}">
                      <a16:colId xmlns:a16="http://schemas.microsoft.com/office/drawing/2014/main" val="20000"/>
                    </a:ext>
                  </a:extLst>
                </a:gridCol>
                <a:gridCol w="2376300">
                  <a:extLst>
                    <a:ext uri="{9D8B030D-6E8A-4147-A177-3AD203B41FA5}">
                      <a16:colId xmlns:a16="http://schemas.microsoft.com/office/drawing/2014/main" val="20001"/>
                    </a:ext>
                  </a:extLst>
                </a:gridCol>
                <a:gridCol w="2376300">
                  <a:extLst>
                    <a:ext uri="{9D8B030D-6E8A-4147-A177-3AD203B41FA5}">
                      <a16:colId xmlns:a16="http://schemas.microsoft.com/office/drawing/2014/main" val="20002"/>
                    </a:ext>
                  </a:extLst>
                </a:gridCol>
              </a:tblGrid>
              <a:tr h="401275">
                <a:tc>
                  <a:txBody>
                    <a:bodyPr/>
                    <a:lstStyle/>
                    <a:p>
                      <a:pPr marL="0" lvl="0" indent="0" algn="l" rtl="0">
                        <a:spcBef>
                          <a:spcPts val="0"/>
                        </a:spcBef>
                        <a:spcAft>
                          <a:spcPts val="0"/>
                        </a:spcAft>
                        <a:buNone/>
                      </a:pP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accent3"/>
                          </a:solidFill>
                          <a:latin typeface="Average"/>
                          <a:ea typeface="Average"/>
                          <a:cs typeface="Average"/>
                          <a:sym typeface="Average"/>
                        </a:rPr>
                        <a:t>Arthritis</a:t>
                      </a:r>
                      <a:endParaRPr sz="1600">
                        <a:solidFill>
                          <a:schemeClr val="accent3"/>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600">
                          <a:solidFill>
                            <a:schemeClr val="accent3"/>
                          </a:solidFill>
                          <a:latin typeface="Average"/>
                          <a:ea typeface="Average"/>
                          <a:cs typeface="Average"/>
                          <a:sym typeface="Average"/>
                        </a:rPr>
                        <a:t>Osteoporosis</a:t>
                      </a:r>
                      <a:endParaRPr sz="1600">
                        <a:solidFill>
                          <a:schemeClr val="accent3"/>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0"/>
                  </a:ext>
                </a:extLst>
              </a:tr>
              <a:tr h="401275">
                <a:tc>
                  <a:txBody>
                    <a:bodyPr/>
                    <a:lstStyle/>
                    <a:p>
                      <a:pPr marL="0" lvl="0" indent="0" algn="l" rtl="0">
                        <a:spcBef>
                          <a:spcPts val="0"/>
                        </a:spcBef>
                        <a:spcAft>
                          <a:spcPts val="0"/>
                        </a:spcAft>
                        <a:buNone/>
                      </a:pPr>
                      <a:r>
                        <a:rPr lang="en" sz="1600">
                          <a:solidFill>
                            <a:schemeClr val="accent3"/>
                          </a:solidFill>
                          <a:latin typeface="Average"/>
                          <a:ea typeface="Average"/>
                          <a:cs typeface="Average"/>
                          <a:sym typeface="Average"/>
                        </a:rPr>
                        <a:t>Childhood Hunger Yes</a:t>
                      </a:r>
                      <a:endParaRPr sz="1600">
                        <a:solidFill>
                          <a:schemeClr val="accent3"/>
                        </a:solidFill>
                        <a:latin typeface="Average"/>
                        <a:ea typeface="Average"/>
                        <a:cs typeface="Average"/>
                        <a:sym typeface="Average"/>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600">
                          <a:solidFill>
                            <a:schemeClr val="accent3"/>
                          </a:solidFill>
                          <a:latin typeface="Average"/>
                          <a:ea typeface="Average"/>
                          <a:cs typeface="Average"/>
                          <a:sym typeface="Average"/>
                        </a:rPr>
                        <a:t>28.27</a:t>
                      </a:r>
                      <a:endParaRPr sz="1600">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sz="1600">
                          <a:solidFill>
                            <a:schemeClr val="accent3"/>
                          </a:solidFill>
                          <a:latin typeface="Average"/>
                          <a:ea typeface="Average"/>
                          <a:cs typeface="Average"/>
                          <a:sym typeface="Average"/>
                        </a:rPr>
                        <a:t>28.59</a:t>
                      </a:r>
                      <a:endParaRPr sz="1600">
                        <a:solidFill>
                          <a:schemeClr val="accent3"/>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1"/>
                  </a:ext>
                </a:extLst>
              </a:tr>
              <a:tr h="401275">
                <a:tc>
                  <a:txBody>
                    <a:bodyPr/>
                    <a:lstStyle/>
                    <a:p>
                      <a:pPr marL="0" lvl="0" indent="0" algn="l" rtl="0">
                        <a:spcBef>
                          <a:spcPts val="0"/>
                        </a:spcBef>
                        <a:spcAft>
                          <a:spcPts val="0"/>
                        </a:spcAft>
                        <a:buNone/>
                      </a:pPr>
                      <a:r>
                        <a:rPr lang="en" sz="1600">
                          <a:solidFill>
                            <a:schemeClr val="accent3"/>
                          </a:solidFill>
                          <a:latin typeface="Average"/>
                          <a:ea typeface="Average"/>
                          <a:cs typeface="Average"/>
                          <a:sym typeface="Average"/>
                        </a:rPr>
                        <a:t>Childhood Hunger No</a:t>
                      </a:r>
                      <a:endParaRPr sz="1600">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sz="1600">
                          <a:solidFill>
                            <a:schemeClr val="accent3"/>
                          </a:solidFill>
                          <a:latin typeface="Average"/>
                          <a:ea typeface="Average"/>
                          <a:cs typeface="Average"/>
                          <a:sym typeface="Average"/>
                        </a:rPr>
                        <a:t>23.86</a:t>
                      </a:r>
                      <a:endParaRPr sz="1600">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sz="1600">
                          <a:solidFill>
                            <a:schemeClr val="accent3"/>
                          </a:solidFill>
                          <a:latin typeface="Average"/>
                          <a:ea typeface="Average"/>
                          <a:cs typeface="Average"/>
                          <a:sym typeface="Average"/>
                        </a:rPr>
                        <a:t>23.86</a:t>
                      </a:r>
                      <a:endParaRPr sz="1600">
                        <a:solidFill>
                          <a:schemeClr val="accent3"/>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69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Later Outcomes in Life</a:t>
            </a:r>
            <a:endParaRPr/>
          </a:p>
        </p:txBody>
      </p:sp>
      <p:sp>
        <p:nvSpPr>
          <p:cNvPr id="118" name="Google Shape;118;p20"/>
          <p:cNvSpPr txBox="1">
            <a:spLocks noGrp="1"/>
          </p:cNvSpPr>
          <p:nvPr>
            <p:ph type="body" idx="4294967295"/>
          </p:nvPr>
        </p:nvSpPr>
        <p:spPr>
          <a:xfrm>
            <a:off x="506425" y="771475"/>
            <a:ext cx="2851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Hurricanes: Saffir-Simpson Wind Scale</a:t>
            </a:r>
            <a:endParaRPr sz="1500">
              <a:solidFill>
                <a:schemeClr val="lt1"/>
              </a:solidFill>
            </a:endParaRPr>
          </a:p>
        </p:txBody>
      </p:sp>
      <p:pic>
        <p:nvPicPr>
          <p:cNvPr id="119" name="Google Shape;119;p20"/>
          <p:cNvPicPr preferRelativeResize="0"/>
          <p:nvPr/>
        </p:nvPicPr>
        <p:blipFill>
          <a:blip r:embed="rId3">
            <a:alphaModFix/>
          </a:blip>
          <a:stretch>
            <a:fillRect/>
          </a:stretch>
        </p:blipFill>
        <p:spPr>
          <a:xfrm>
            <a:off x="38101" y="582175"/>
            <a:ext cx="9067799" cy="3333744"/>
          </a:xfrm>
          <a:prstGeom prst="rect">
            <a:avLst/>
          </a:prstGeom>
          <a:noFill/>
          <a:ln>
            <a:noFill/>
          </a:ln>
        </p:spPr>
      </p:pic>
      <p:sp>
        <p:nvSpPr>
          <p:cNvPr id="120" name="Google Shape;120;p20"/>
          <p:cNvSpPr txBox="1">
            <a:spLocks noGrp="1"/>
          </p:cNvSpPr>
          <p:nvPr>
            <p:ph type="body" idx="4294967295"/>
          </p:nvPr>
        </p:nvSpPr>
        <p:spPr>
          <a:xfrm>
            <a:off x="205375" y="3958175"/>
            <a:ext cx="8520600" cy="99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Mortality Risk measures the probability of death caused by the disease in each food security group relative to their probability of death caused by the disease in the High Food Security group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69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Later Outcomes in Life</a:t>
            </a:r>
            <a:endParaRPr/>
          </a:p>
        </p:txBody>
      </p:sp>
      <p:sp>
        <p:nvSpPr>
          <p:cNvPr id="126" name="Google Shape;126;p21"/>
          <p:cNvSpPr txBox="1">
            <a:spLocks noGrp="1"/>
          </p:cNvSpPr>
          <p:nvPr>
            <p:ph type="body" idx="4294967295"/>
          </p:nvPr>
        </p:nvSpPr>
        <p:spPr>
          <a:xfrm>
            <a:off x="506425" y="771475"/>
            <a:ext cx="2851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Hurricanes: Saffir-Simpson Wind Scale</a:t>
            </a:r>
            <a:endParaRPr sz="1500">
              <a:solidFill>
                <a:schemeClr val="lt1"/>
              </a:solidFill>
            </a:endParaRPr>
          </a:p>
        </p:txBody>
      </p:sp>
      <p:sp>
        <p:nvSpPr>
          <p:cNvPr id="127" name="Google Shape;127;p21"/>
          <p:cNvSpPr txBox="1">
            <a:spLocks noGrp="1"/>
          </p:cNvSpPr>
          <p:nvPr>
            <p:ph type="body" idx="4294967295"/>
          </p:nvPr>
        </p:nvSpPr>
        <p:spPr>
          <a:xfrm>
            <a:off x="6330950" y="482150"/>
            <a:ext cx="2394900" cy="432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Odds Ratios are used to compare the odds of one group being affected relative to another group’s odds of being affected.</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Odds are calculated by dividing the probability of an event occurring by the probability of it not occuring</a:t>
            </a:r>
            <a:endParaRPr/>
          </a:p>
        </p:txBody>
      </p:sp>
      <p:pic>
        <p:nvPicPr>
          <p:cNvPr id="128" name="Google Shape;128;p21"/>
          <p:cNvPicPr preferRelativeResize="0"/>
          <p:nvPr/>
        </p:nvPicPr>
        <p:blipFill>
          <a:blip r:embed="rId3">
            <a:alphaModFix/>
          </a:blip>
          <a:stretch>
            <a:fillRect/>
          </a:stretch>
        </p:blipFill>
        <p:spPr>
          <a:xfrm>
            <a:off x="133350" y="560525"/>
            <a:ext cx="5942043" cy="424432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946</Words>
  <Application>Microsoft Office PowerPoint</Application>
  <PresentationFormat>On-screen Show (16:9)</PresentationFormat>
  <Paragraphs>91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Average</vt:lpstr>
      <vt:lpstr>Oswald</vt:lpstr>
      <vt:lpstr>Slate</vt:lpstr>
      <vt:lpstr>U.S. Food Insecurity and Impacts</vt:lpstr>
      <vt:lpstr>Overview</vt:lpstr>
      <vt:lpstr>Prevalence</vt:lpstr>
      <vt:lpstr>Prevalence</vt:lpstr>
      <vt:lpstr>Gender and Poverty Connection</vt:lpstr>
      <vt:lpstr>Gender and Poverty Connection</vt:lpstr>
      <vt:lpstr>Later Outcomes in Life</vt:lpstr>
      <vt:lpstr>Later Outcomes in Life</vt:lpstr>
      <vt:lpstr>Later Outcomes in Life</vt:lpstr>
      <vt:lpstr>Data Sources/Code Appendix:</vt:lpstr>
      <vt:lpstr>Data Sources/Code Appendix:</vt:lpstr>
      <vt:lpstr>Data Sources/Code 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Food Insecurity and Impacts</dc:title>
  <dc:creator>Daniel Craig</dc:creator>
  <cp:lastModifiedBy>Daniel Craig</cp:lastModifiedBy>
  <cp:revision>1</cp:revision>
  <dcterms:modified xsi:type="dcterms:W3CDTF">2024-06-04T00:32:01Z</dcterms:modified>
</cp:coreProperties>
</file>