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embeddedFontLst>
    <p:embeddedFont>
      <p:font typeface="Average" panose="020B060402020202020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Oswald" panose="00000500000000000000" pitchFamily="2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i6rSepjuof5mNy2oI8FkIB1GsO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8D1481-AC03-4D77-94A4-ABE2AE5C5FD9}">
  <a:tblStyle styleId="{3E8D1481-AC03-4D77-94A4-ABE2AE5C5FD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82eb4cc3d_3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" name="Google Shape;70;g2482eb4cc3d_3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7ff48b79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247ff48b79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82eb4cc3d_3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g2482eb4cc3d_3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82eb4cc3d_3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g2482eb4cc3d_3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82eb4cc3d_3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2482eb4cc3d_3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82eb4cc3d_3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g2482eb4cc3d_3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82eb4cc3d_3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g2482eb4cc3d_3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82eb4cc3d_3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g2482eb4cc3d_3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7ff48b790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0" name="Google Shape;190;g247ff48b790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82eb4cc3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g2482eb4cc3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82eb4cc3d_3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4" name="Google Shape;84;g2482eb4cc3d_3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2eb4cc3d_3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2482eb4cc3d_3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7ff48b79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g247ff48b79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7ff48b790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247ff48b790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82eb4cc3d_3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g2482eb4cc3d_3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7ff48b790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247ff48b790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7ff48b79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1" name="Google Shape;121;g247ff48b79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2482eb4cc3d_3_5"/>
          <p:cNvGrpSpPr/>
          <p:nvPr/>
        </p:nvGrpSpPr>
        <p:grpSpPr>
          <a:xfrm>
            <a:off x="5800234" y="3807170"/>
            <a:ext cx="591423" cy="140843"/>
            <a:chOff x="4137525" y="2915950"/>
            <a:chExt cx="869100" cy="207000"/>
          </a:xfrm>
        </p:grpSpPr>
        <p:sp>
          <p:nvSpPr>
            <p:cNvPr id="11" name="Google Shape;11;g2482eb4cc3d_3_5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g2482eb4cc3d_3_5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2482eb4cc3d_3_5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g2482eb4cc3d_3_5"/>
          <p:cNvSpPr txBox="1">
            <a:spLocks noGrp="1"/>
          </p:cNvSpPr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5" name="Google Shape;15;g2482eb4cc3d_3_5"/>
          <p:cNvSpPr txBox="1">
            <a:spLocks noGrp="1"/>
          </p:cNvSpPr>
          <p:nvPr>
            <p:ph type="subTitle" idx="1"/>
          </p:nvPr>
        </p:nvSpPr>
        <p:spPr>
          <a:xfrm>
            <a:off x="895000" y="4233168"/>
            <a:ext cx="104019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g2482eb4cc3d_3_5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482eb4cc3d_3_45"/>
          <p:cNvSpPr txBox="1">
            <a:spLocks noGrp="1"/>
          </p:cNvSpPr>
          <p:nvPr>
            <p:ph type="title" hasCustomPrompt="1"/>
          </p:nvPr>
        </p:nvSpPr>
        <p:spPr>
          <a:xfrm>
            <a:off x="415600" y="1673700"/>
            <a:ext cx="11360700" cy="2520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2482eb4cc3d_3_45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2482eb4cc3d_3_45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482eb4cc3d_3_49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482eb4cc3d_3_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600"/>
              <a:buFont typeface="Century Gothic"/>
              <a:buNone/>
              <a:defRPr>
                <a:solidFill>
                  <a:srgbClr val="C55A1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2482eb4cc3d_3_51"/>
          <p:cNvSpPr txBox="1">
            <a:spLocks noGrp="1"/>
          </p:cNvSpPr>
          <p:nvPr>
            <p:ph type="body" idx="1"/>
          </p:nvPr>
        </p:nvSpPr>
        <p:spPr>
          <a:xfrm>
            <a:off x="838200" y="1426029"/>
            <a:ext cx="10515600" cy="5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g2482eb4cc3d_3_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g2482eb4cc3d_3_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g2482eb4cc3d_3_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82eb4cc3d_3_5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entury Gothic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2482eb4cc3d_3_5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g2482eb4cc3d_3_5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g2482eb4cc3d_3_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g2482eb4cc3d_3_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g2482eb4cc3d_3_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482eb4cc3d_3_13"/>
          <p:cNvSpPr txBox="1">
            <a:spLocks noGrp="1"/>
          </p:cNvSpPr>
          <p:nvPr>
            <p:ph type="title"/>
          </p:nvPr>
        </p:nvSpPr>
        <p:spPr>
          <a:xfrm>
            <a:off x="895000" y="2855000"/>
            <a:ext cx="10469700" cy="114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2482eb4cc3d_3_13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482eb4cc3d_3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2482eb4cc3d_3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g2482eb4cc3d_3_16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2482eb4cc3d_3_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2482eb4cc3d_3_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g2482eb4cc3d_3_20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2482eb4cc3d_3_20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482eb4cc3d_3_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2482eb4cc3d_3_25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482eb4cc3d_3_28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g2482eb4cc3d_3_28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g2482eb4cc3d_3_28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482eb4cc3d_3_32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83028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g2482eb4cc3d_3_32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482eb4cc3d_3_3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g2482eb4cc3d_3_35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g2482eb4cc3d_3_35"/>
          <p:cNvSpPr txBox="1">
            <a:spLocks noGrp="1"/>
          </p:cNvSpPr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g2482eb4cc3d_3_35"/>
          <p:cNvSpPr txBox="1">
            <a:spLocks noGrp="1"/>
          </p:cNvSpPr>
          <p:nvPr>
            <p:ph type="subTitle" idx="1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g2482eb4cc3d_3_35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g2482eb4cc3d_3_35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482eb4cc3d_3_4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g2482eb4cc3d_3_42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482eb4cc3d_3_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g2482eb4cc3d_3_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g2482eb4cc3d_3_1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rdata.princeton.edu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82eb4cc3d_3_67"/>
          <p:cNvSpPr txBox="1">
            <a:spLocks noGrp="1"/>
          </p:cNvSpPr>
          <p:nvPr>
            <p:ph type="title"/>
          </p:nvPr>
        </p:nvSpPr>
        <p:spPr>
          <a:xfrm>
            <a:off x="5945200" y="1916018"/>
            <a:ext cx="6835800" cy="23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Century Gothic"/>
              <a:buNone/>
            </a:pPr>
            <a:r>
              <a:rPr lang="en-US" sz="4000">
                <a:solidFill>
                  <a:srgbClr val="D9D9D9"/>
                </a:solidFill>
              </a:rPr>
              <a:t>University Admissions outcomes after the implementation of the </a:t>
            </a:r>
            <a:endParaRPr sz="40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Century Gothic"/>
              <a:buNone/>
            </a:pPr>
            <a:r>
              <a:rPr lang="en-US" sz="4000">
                <a:solidFill>
                  <a:srgbClr val="D9D9D9"/>
                </a:solidFill>
              </a:rPr>
              <a:t>Top 10% law in Texas </a:t>
            </a:r>
            <a:endParaRPr sz="4000">
              <a:solidFill>
                <a:srgbClr val="D9D9D9"/>
              </a:solidFill>
            </a:endParaRPr>
          </a:p>
        </p:txBody>
      </p:sp>
      <p:sp>
        <p:nvSpPr>
          <p:cNvPr id="74" name="Google Shape;74;g2482eb4cc3d_3_67"/>
          <p:cNvSpPr txBox="1"/>
          <p:nvPr/>
        </p:nvSpPr>
        <p:spPr>
          <a:xfrm>
            <a:off x="6028125" y="128375"/>
            <a:ext cx="511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DATA 621 Spring 2023 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5" name="Google Shape;75;g2482eb4cc3d_3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060450" y="0"/>
            <a:ext cx="1184159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247ff48b790_0_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800" y="1779188"/>
            <a:ext cx="6865800" cy="3299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1" name="Google Shape;141;g247ff48b790_0_238"/>
          <p:cNvSpPr txBox="1">
            <a:spLocks noGrp="1"/>
          </p:cNvSpPr>
          <p:nvPr>
            <p:ph type="title"/>
          </p:nvPr>
        </p:nvSpPr>
        <p:spPr>
          <a:xfrm>
            <a:off x="839800" y="2806950"/>
            <a:ext cx="3932100" cy="12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600"/>
              <a:buFont typeface="Century Gothic"/>
              <a:buNone/>
            </a:pPr>
            <a:r>
              <a:rPr lang="en-US" sz="3000"/>
              <a:t>Experimentation and results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82eb4cc3d_3_142"/>
          <p:cNvSpPr txBox="1">
            <a:spLocks noGrp="1"/>
          </p:cNvSpPr>
          <p:nvPr>
            <p:ph type="title"/>
          </p:nvPr>
        </p:nvSpPr>
        <p:spPr>
          <a:xfrm>
            <a:off x="395900" y="1633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600"/>
              <a:buFont typeface="Century Gothic"/>
              <a:buNone/>
            </a:pPr>
            <a:r>
              <a:rPr lang="en-US" sz="2700">
                <a:solidFill>
                  <a:schemeClr val="dk1"/>
                </a:solidFill>
              </a:rPr>
              <a:t>Data</a:t>
            </a:r>
            <a:r>
              <a:rPr lang="en-US" sz="2700"/>
              <a:t> &amp;</a:t>
            </a:r>
            <a:r>
              <a:rPr lang="en-US" sz="2700">
                <a:solidFill>
                  <a:schemeClr val="dk1"/>
                </a:solidFill>
              </a:rPr>
              <a:t> Transformations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47" name="Google Shape;147;g2482eb4cc3d_3_142"/>
          <p:cNvSpPr txBox="1">
            <a:spLocks noGrp="1"/>
          </p:cNvSpPr>
          <p:nvPr>
            <p:ph type="body" idx="1"/>
          </p:nvPr>
        </p:nvSpPr>
        <p:spPr>
          <a:xfrm>
            <a:off x="1308025" y="774292"/>
            <a:ext cx="3744000" cy="154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17500" algn="just" rtl="0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-US" sz="1400">
                <a:solidFill>
                  <a:schemeClr val="lt2"/>
                </a:solidFill>
              </a:rPr>
              <a:t>21 categorical variables, 3 numeric variables.</a:t>
            </a:r>
            <a:endParaRPr sz="1400">
              <a:solidFill>
                <a:schemeClr val="lt2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-US" sz="1400">
                <a:solidFill>
                  <a:schemeClr val="lt2"/>
                </a:solidFill>
              </a:rPr>
              <a:t>ACT, graduation year, participation in scholarship programs had over 50% missing data =&gt; Removed</a:t>
            </a:r>
            <a:endParaRPr sz="1400">
              <a:solidFill>
                <a:schemeClr val="lt2"/>
              </a:solidFill>
            </a:endParaRPr>
          </a:p>
        </p:txBody>
      </p:sp>
      <p:pic>
        <p:nvPicPr>
          <p:cNvPr id="148" name="Google Shape;148;g2482eb4cc3d_3_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5" y="2381100"/>
            <a:ext cx="6821599" cy="42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482eb4cc3d_3_142"/>
          <p:cNvPicPr preferRelativeResize="0"/>
          <p:nvPr/>
        </p:nvPicPr>
        <p:blipFill rotWithShape="1">
          <a:blip r:embed="rId4">
            <a:alphaModFix/>
          </a:blip>
          <a:srcRect r="872" b="2181"/>
          <a:stretch/>
        </p:blipFill>
        <p:spPr>
          <a:xfrm>
            <a:off x="6980575" y="2679250"/>
            <a:ext cx="5144851" cy="367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482eb4cc3d_3_142"/>
          <p:cNvSpPr txBox="1">
            <a:spLocks noGrp="1"/>
          </p:cNvSpPr>
          <p:nvPr>
            <p:ph type="body" idx="1"/>
          </p:nvPr>
        </p:nvSpPr>
        <p:spPr>
          <a:xfrm>
            <a:off x="7245225" y="774300"/>
            <a:ext cx="4021800" cy="1338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17500" algn="just" rtl="0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-US" sz="1400">
                <a:solidFill>
                  <a:schemeClr val="lt2"/>
                </a:solidFill>
              </a:rPr>
              <a:t>76% of all applicants were admitted </a:t>
            </a:r>
            <a:endParaRPr sz="1400">
              <a:solidFill>
                <a:schemeClr val="lt2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-US" sz="1400">
                <a:solidFill>
                  <a:schemeClr val="lt2"/>
                </a:solidFill>
              </a:rPr>
              <a:t>Over 50% of the data to US citizens, Texas residents, and individuals identifying as White/non-Hispanic </a:t>
            </a:r>
            <a:endParaRPr sz="1400">
              <a:solidFill>
                <a:schemeClr val="lt2"/>
              </a:solidFill>
            </a:endParaRPr>
          </a:p>
          <a:p>
            <a:pPr marL="0" lvl="0" indent="0" algn="just" rtl="0">
              <a:spcBef>
                <a:spcPts val="1500"/>
              </a:spcBef>
              <a:spcAft>
                <a:spcPts val="1600"/>
              </a:spcAft>
              <a:buNone/>
            </a:pPr>
            <a:endParaRPr sz="1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82eb4cc3d_3_162"/>
          <p:cNvSpPr txBox="1">
            <a:spLocks noGrp="1"/>
          </p:cNvSpPr>
          <p:nvPr>
            <p:ph type="title"/>
          </p:nvPr>
        </p:nvSpPr>
        <p:spPr>
          <a:xfrm>
            <a:off x="395900" y="1633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600"/>
              <a:buFont typeface="Century Gothic"/>
              <a:buNone/>
            </a:pPr>
            <a:r>
              <a:rPr lang="en-US" sz="2700">
                <a:solidFill>
                  <a:schemeClr val="dk1"/>
                </a:solidFill>
              </a:rPr>
              <a:t>Data</a:t>
            </a:r>
            <a:r>
              <a:rPr lang="en-US" sz="2700"/>
              <a:t> &amp;</a:t>
            </a:r>
            <a:r>
              <a:rPr lang="en-US" sz="2700">
                <a:solidFill>
                  <a:schemeClr val="dk1"/>
                </a:solidFill>
              </a:rPr>
              <a:t> Transformations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56" name="Google Shape;156;g2482eb4cc3d_3_162"/>
          <p:cNvSpPr txBox="1">
            <a:spLocks noGrp="1"/>
          </p:cNvSpPr>
          <p:nvPr>
            <p:ph type="body" idx="1"/>
          </p:nvPr>
        </p:nvSpPr>
        <p:spPr>
          <a:xfrm>
            <a:off x="6240688" y="601100"/>
            <a:ext cx="5238900" cy="262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30200" algn="l" rtl="0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 b="1">
                <a:solidFill>
                  <a:schemeClr val="lt2"/>
                </a:solidFill>
              </a:rPr>
              <a:t>Final dataset: </a:t>
            </a:r>
            <a:r>
              <a:rPr lang="en-US">
                <a:solidFill>
                  <a:schemeClr val="lt2"/>
                </a:solidFill>
              </a:rPr>
              <a:t>admission/enrollment status, starting semester, sex, ethnicity, citizenship/residency, SAT score, year of admission, high school type, Texas state high school indicator, top 10% decile</a:t>
            </a:r>
            <a:endParaRPr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Admission distribution across ethnicities was approximately equal </a:t>
            </a:r>
            <a:endParaRPr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Higher test scores =&gt; higher likelihood of admission </a:t>
            </a:r>
            <a:endParaRPr>
              <a:solidFill>
                <a:schemeClr val="lt2"/>
              </a:solidFill>
            </a:endParaRPr>
          </a:p>
          <a:p>
            <a:pPr marL="45720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just" rtl="0">
              <a:spcBef>
                <a:spcPts val="1500"/>
              </a:spcBef>
              <a:spcAft>
                <a:spcPts val="160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pic>
        <p:nvPicPr>
          <p:cNvPr id="157" name="Google Shape;157;g2482eb4cc3d_3_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1900" y="3082375"/>
            <a:ext cx="3816725" cy="36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2482eb4cc3d_3_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200" y="3099775"/>
            <a:ext cx="4897518" cy="36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482eb4cc3d_3_162"/>
          <p:cNvSpPr txBox="1">
            <a:spLocks noGrp="1"/>
          </p:cNvSpPr>
          <p:nvPr>
            <p:ph type="body" idx="1"/>
          </p:nvPr>
        </p:nvSpPr>
        <p:spPr>
          <a:xfrm>
            <a:off x="1143125" y="870125"/>
            <a:ext cx="4332600" cy="218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30200" algn="l" rtl="0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Selected variables into binary </a:t>
            </a:r>
            <a:endParaRPr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Replaced missing values with "None."</a:t>
            </a:r>
            <a:endParaRPr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Students with NA ethnicity to "White, Non-Hispanic"</a:t>
            </a:r>
            <a:endParaRPr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New binary column indicating top 10% decile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82eb4cc3d_3_176"/>
          <p:cNvSpPr txBox="1">
            <a:spLocks noGrp="1"/>
          </p:cNvSpPr>
          <p:nvPr>
            <p:ph type="title"/>
          </p:nvPr>
        </p:nvSpPr>
        <p:spPr>
          <a:xfrm>
            <a:off x="395900" y="1633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600"/>
              <a:buFont typeface="Century Gothic"/>
              <a:buNone/>
            </a:pPr>
            <a:r>
              <a:rPr lang="en-US" sz="2700"/>
              <a:t>Models: GLM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65" name="Google Shape;165;g2482eb4cc3d_3_176"/>
          <p:cNvSpPr txBox="1">
            <a:spLocks noGrp="1"/>
          </p:cNvSpPr>
          <p:nvPr>
            <p:ph type="body" idx="1"/>
          </p:nvPr>
        </p:nvSpPr>
        <p:spPr>
          <a:xfrm>
            <a:off x="292275" y="1209725"/>
            <a:ext cx="5238900" cy="5118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30200" algn="l" rtl="0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Dataset from 1992 to Fall 1998, 69,019 observations of 13 variables</a:t>
            </a:r>
            <a:endParaRPr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Logistic regression, stepwise selection, glm(family=binomial) </a:t>
            </a:r>
            <a:endParaRPr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AIC=50444.85, residual deviance=50412, Accuracy=87.7%</a:t>
            </a:r>
            <a:endParaRPr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Ethnicity: negative impact on university acceptance; Texas residency and inclusion in the top 10% decile: positive influence</a:t>
            </a:r>
            <a:endParaRPr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Residual plots: under-fitting at lower predicted values but decent fit overall with normality of residuals</a:t>
            </a:r>
            <a:endParaRPr>
              <a:solidFill>
                <a:schemeClr val="lt2"/>
              </a:solidFill>
            </a:endParaRPr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Over the years, Texas residency and being in the top 10% became more and more important </a:t>
            </a:r>
            <a:endParaRPr>
              <a:solidFill>
                <a:schemeClr val="lt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pic>
        <p:nvPicPr>
          <p:cNvPr id="166" name="Google Shape;166;g2482eb4cc3d_3_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4200" y="152400"/>
            <a:ext cx="4845498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82eb4cc3d_3_187"/>
          <p:cNvSpPr txBox="1">
            <a:spLocks noGrp="1"/>
          </p:cNvSpPr>
          <p:nvPr>
            <p:ph type="title"/>
          </p:nvPr>
        </p:nvSpPr>
        <p:spPr>
          <a:xfrm>
            <a:off x="395900" y="1633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600"/>
              <a:buFont typeface="Century Gothic"/>
              <a:buNone/>
            </a:pPr>
            <a:r>
              <a:rPr lang="en-US" sz="2700"/>
              <a:t>Models: Lasso regression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72" name="Google Shape;172;g2482eb4cc3d_3_187"/>
          <p:cNvSpPr txBox="1">
            <a:spLocks noGrp="1"/>
          </p:cNvSpPr>
          <p:nvPr>
            <p:ph type="body" idx="1"/>
          </p:nvPr>
        </p:nvSpPr>
        <p:spPr>
          <a:xfrm>
            <a:off x="292275" y="1209725"/>
            <a:ext cx="5320800" cy="531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30200" algn="l" rtl="0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Dataset from 1992 to Fall 1998, 69,019 observations of 13 variables</a:t>
            </a:r>
            <a:endParaRPr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AIC = -23258.91, accuracy = 87.8%</a:t>
            </a:r>
            <a:endParaRPr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Over the years, being in the top 10% became increasingly important </a:t>
            </a:r>
            <a:endParaRPr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Lasso model for further analysis due to superior AIC performance</a:t>
            </a:r>
            <a:endParaRPr>
              <a:solidFill>
                <a:schemeClr val="lt2"/>
              </a:solidFill>
            </a:endParaRPr>
          </a:p>
          <a:p>
            <a:pPr marL="457200" marR="1270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 b="1">
                <a:solidFill>
                  <a:schemeClr val="lt2"/>
                </a:solidFill>
              </a:rPr>
              <a:t>US residency: </a:t>
            </a:r>
            <a:r>
              <a:rPr lang="en-US">
                <a:solidFill>
                  <a:schemeClr val="lt2"/>
                </a:solidFill>
              </a:rPr>
              <a:t>coefficient for US citizenship is slightly negative</a:t>
            </a:r>
            <a:endParaRPr>
              <a:solidFill>
                <a:schemeClr val="lt2"/>
              </a:solidFill>
            </a:endParaRPr>
          </a:p>
          <a:p>
            <a:pPr marL="457200" marR="1270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 b="1">
                <a:solidFill>
                  <a:schemeClr val="lt2"/>
                </a:solidFill>
              </a:rPr>
              <a:t>Ethnicity white/non-hispanic</a:t>
            </a:r>
            <a:r>
              <a:rPr lang="en-US">
                <a:solidFill>
                  <a:schemeClr val="lt2"/>
                </a:solidFill>
              </a:rPr>
              <a:t>: from negative coefficient to positive in 2001</a:t>
            </a:r>
            <a:endParaRPr>
              <a:solidFill>
                <a:schemeClr val="lt2"/>
              </a:solidFill>
            </a:endParaRPr>
          </a:p>
          <a:p>
            <a:pPr marL="457200" marR="1270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 b="1">
                <a:solidFill>
                  <a:schemeClr val="lt2"/>
                </a:solidFill>
              </a:rPr>
              <a:t>Ethnicity Hispanic</a:t>
            </a:r>
            <a:r>
              <a:rPr lang="en-US">
                <a:solidFill>
                  <a:schemeClr val="lt2"/>
                </a:solidFill>
              </a:rPr>
              <a:t>: positive in 1998 and in 2001</a:t>
            </a:r>
            <a:endParaRPr>
              <a:solidFill>
                <a:schemeClr val="lt2"/>
              </a:solidFill>
            </a:endParaRPr>
          </a:p>
          <a:p>
            <a:pPr marL="457200" marR="1270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 b="1">
                <a:solidFill>
                  <a:schemeClr val="lt2"/>
                </a:solidFill>
              </a:rPr>
              <a:t>Local advantage declining</a:t>
            </a:r>
            <a:r>
              <a:rPr lang="en-US">
                <a:solidFill>
                  <a:schemeClr val="lt2"/>
                </a:solidFill>
              </a:rPr>
              <a:t>: coefficients for citizen, instate, Texas resident variables are on the decline</a:t>
            </a:r>
            <a:endParaRPr>
              <a:solidFill>
                <a:schemeClr val="lt2"/>
              </a:solidFill>
            </a:endParaRPr>
          </a:p>
          <a:p>
            <a:pPr marL="457200" marR="1270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 b="1">
                <a:solidFill>
                  <a:schemeClr val="lt2"/>
                </a:solidFill>
              </a:rPr>
              <a:t>Top 10</a:t>
            </a:r>
            <a:r>
              <a:rPr lang="en-US">
                <a:solidFill>
                  <a:schemeClr val="lt2"/>
                </a:solidFill>
              </a:rPr>
              <a:t>: growth from 3.4 to 6.4</a:t>
            </a:r>
            <a:endParaRPr>
              <a:solidFill>
                <a:schemeClr val="lt2"/>
              </a:solidFill>
            </a:endParaRPr>
          </a:p>
          <a:p>
            <a:pPr marL="457200" marR="1270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No growth in coefficients to indicate a program fostering diversity (i.e ethnic, gender etc)</a:t>
            </a:r>
            <a:endParaRPr>
              <a:solidFill>
                <a:schemeClr val="lt2"/>
              </a:solidFill>
            </a:endParaRPr>
          </a:p>
          <a:p>
            <a:pPr marL="0" marR="1270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pic>
        <p:nvPicPr>
          <p:cNvPr id="173" name="Google Shape;173;g2482eb4cc3d_3_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275" y="152400"/>
            <a:ext cx="4542290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82eb4cc3d_3_208"/>
          <p:cNvSpPr txBox="1">
            <a:spLocks noGrp="1"/>
          </p:cNvSpPr>
          <p:nvPr>
            <p:ph type="title"/>
          </p:nvPr>
        </p:nvSpPr>
        <p:spPr>
          <a:xfrm>
            <a:off x="395900" y="1633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600"/>
              <a:buFont typeface="Century Gothic"/>
              <a:buNone/>
            </a:pPr>
            <a:r>
              <a:rPr lang="en-US" sz="2700"/>
              <a:t>Predictions &amp; Results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79" name="Google Shape;179;g2482eb4cc3d_3_208"/>
          <p:cNvSpPr txBox="1">
            <a:spLocks noGrp="1"/>
          </p:cNvSpPr>
          <p:nvPr>
            <p:ph type="body" idx="1"/>
          </p:nvPr>
        </p:nvSpPr>
        <p:spPr>
          <a:xfrm>
            <a:off x="292275" y="1209725"/>
            <a:ext cx="5320800" cy="519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Outcomes:</a:t>
            </a:r>
            <a:endParaRPr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pre-Fall 1998 data to examine the impact of factors on admission outcomes</a:t>
            </a:r>
            <a:endParaRPr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Goal: Assess changes in the importance of applicant characteristics, particularly for underrepresented minority applicants, and determine the significance of ethnicity in admission decisions</a:t>
            </a:r>
            <a:endParaRPr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Compared simulated class outcomes to actual data, considering factors such as the Hopwood decision and the top-10% policy</a:t>
            </a:r>
            <a:endParaRPr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Most influential: top 10% status, Texas residency, downplaying the significance of ethnicity</a:t>
            </a:r>
            <a:endParaRPr>
              <a:solidFill>
                <a:schemeClr val="lt2"/>
              </a:solidFill>
            </a:endParaRPr>
          </a:p>
          <a:p>
            <a:pPr marL="457200" marR="1270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 b="1">
                <a:solidFill>
                  <a:schemeClr val="lt2"/>
                </a:solidFill>
              </a:rPr>
              <a:t>Legal</a:t>
            </a:r>
            <a:r>
              <a:rPr lang="en-US">
                <a:solidFill>
                  <a:schemeClr val="lt2"/>
                </a:solidFill>
              </a:rPr>
              <a:t>: the Hopwood case aligns with a slight increase in percentage ‘white, non-hispanic’ in the student population</a:t>
            </a:r>
            <a:endParaRPr>
              <a:solidFill>
                <a:schemeClr val="lt2"/>
              </a:solidFill>
            </a:endParaRPr>
          </a:p>
          <a:p>
            <a:pPr marL="457200" marR="1270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 b="1">
                <a:solidFill>
                  <a:schemeClr val="lt2"/>
                </a:solidFill>
              </a:rPr>
              <a:t>Legislative</a:t>
            </a:r>
            <a:r>
              <a:rPr lang="en-US">
                <a:solidFill>
                  <a:schemeClr val="lt2"/>
                </a:solidFill>
              </a:rPr>
              <a:t>: top 10 law does not appear to have improved the demographic diversity 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80" name="Google Shape;180;g2482eb4cc3d_3_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475" y="1029300"/>
            <a:ext cx="5618824" cy="39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82eb4cc3d_3_219"/>
          <p:cNvSpPr txBox="1">
            <a:spLocks noGrp="1"/>
          </p:cNvSpPr>
          <p:nvPr>
            <p:ph type="title"/>
          </p:nvPr>
        </p:nvSpPr>
        <p:spPr>
          <a:xfrm>
            <a:off x="395900" y="1633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600"/>
              <a:buFont typeface="Century Gothic"/>
              <a:buNone/>
            </a:pPr>
            <a:r>
              <a:rPr lang="en-US" sz="2700"/>
              <a:t>Predicted vs. Actual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86" name="Google Shape;186;g2482eb4cc3d_3_219"/>
          <p:cNvSpPr txBox="1">
            <a:spLocks noGrp="1"/>
          </p:cNvSpPr>
          <p:nvPr>
            <p:ph type="body" idx="1"/>
          </p:nvPr>
        </p:nvSpPr>
        <p:spPr>
          <a:xfrm>
            <a:off x="232300" y="1033550"/>
            <a:ext cx="5320800" cy="531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30200" algn="l" rtl="0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Actual admission demographics differed from the predictions</a:t>
            </a:r>
            <a:endParaRPr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Increased compared to the predictions: admission of the White ethnic group </a:t>
            </a:r>
            <a:endParaRPr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Decreased: admission of the of Black, Hispanic, and Asian ethnic groups</a:t>
            </a:r>
            <a:endParaRPr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Figure 10 and Table 11 illustrate disparities between model predictions (1998-2022 without a ban) and actual data.</a:t>
            </a:r>
            <a:endParaRPr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Model: underestimated </a:t>
            </a:r>
            <a:r>
              <a:rPr lang="en-US">
                <a:solidFill>
                  <a:schemeClr val="dk1"/>
                </a:solidFill>
              </a:rPr>
              <a:t>by 1% - 2% </a:t>
            </a:r>
            <a:r>
              <a:rPr lang="en-US">
                <a:solidFill>
                  <a:schemeClr val="lt2"/>
                </a:solidFill>
              </a:rPr>
              <a:t>White/non-Hispanic students admitted after ban, overestimated </a:t>
            </a:r>
            <a:r>
              <a:rPr lang="en-US">
                <a:solidFill>
                  <a:schemeClr val="dk1"/>
                </a:solidFill>
              </a:rPr>
              <a:t>0.5% - 1.5%</a:t>
            </a:r>
            <a:r>
              <a:rPr lang="en-US">
                <a:solidFill>
                  <a:schemeClr val="lt2"/>
                </a:solidFill>
              </a:rPr>
              <a:t> Hispanic and Black students</a:t>
            </a:r>
            <a:endParaRPr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Actual: preference for minority before ban, Black and Hispanic applicants were less likely to be accepted compared to White applicants after ban.</a:t>
            </a:r>
            <a:endParaRPr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</a:rPr>
              <a:t>The top 10% law did not lead to increased acceptance rates for minority</a:t>
            </a:r>
            <a:endParaRPr>
              <a:solidFill>
                <a:schemeClr val="lt2"/>
              </a:solidFill>
            </a:endParaRPr>
          </a:p>
          <a:p>
            <a:pPr marL="0" marR="1270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pic>
        <p:nvPicPr>
          <p:cNvPr id="187" name="Google Shape;187;g2482eb4cc3d_3_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325" y="1141475"/>
            <a:ext cx="5780449" cy="42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7ff48b790_0_144"/>
          <p:cNvSpPr txBox="1">
            <a:spLocks noGrp="1"/>
          </p:cNvSpPr>
          <p:nvPr>
            <p:ph type="body" idx="1"/>
          </p:nvPr>
        </p:nvSpPr>
        <p:spPr>
          <a:xfrm>
            <a:off x="328500" y="1346300"/>
            <a:ext cx="5873400" cy="47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127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-US" sz="1600">
                <a:solidFill>
                  <a:schemeClr val="lt2"/>
                </a:solidFill>
              </a:rPr>
              <a:t>Our analysis questions the efficacy of the ‘top 10 law’. Post HB 588 Texas A&amp;M has a less ethnically diverse population. Furthermore the model using pre-1998 coefficients predicted a more diverse student population than was actually observed between 1998 and 2002</a:t>
            </a:r>
            <a:endParaRPr sz="1600">
              <a:solidFill>
                <a:schemeClr val="lt2"/>
              </a:solidFill>
            </a:endParaRPr>
          </a:p>
          <a:p>
            <a:pPr marL="457200" marR="127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lt2"/>
              </a:solidFill>
            </a:endParaRPr>
          </a:p>
          <a:p>
            <a:pPr marL="457200" marR="127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-US" sz="1600">
                <a:solidFill>
                  <a:schemeClr val="lt2"/>
                </a:solidFill>
              </a:rPr>
              <a:t>Administrators are increasingly under pressure to build diverse cohorts with few tools available</a:t>
            </a:r>
            <a:endParaRPr sz="1600">
              <a:solidFill>
                <a:schemeClr val="lt2"/>
              </a:solidFill>
            </a:endParaRPr>
          </a:p>
          <a:p>
            <a:pPr marL="914400" marR="12700" lvl="1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-US" sz="1400">
                <a:solidFill>
                  <a:schemeClr val="lt2"/>
                </a:solidFill>
              </a:rPr>
              <a:t>The exploration of coefficients showed that the ‘top 10%’ law has increased in importance when modeling admission year over year but at the same time the student population is becoming less diverse</a:t>
            </a:r>
            <a:endParaRPr sz="1400">
              <a:solidFill>
                <a:schemeClr val="lt2"/>
              </a:solidFill>
            </a:endParaRPr>
          </a:p>
          <a:p>
            <a:pPr marL="914400" marR="127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lt2"/>
              </a:solidFill>
            </a:endParaRPr>
          </a:p>
          <a:p>
            <a:pPr marL="457200" marR="127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-US" sz="1600">
                <a:solidFill>
                  <a:schemeClr val="lt2"/>
                </a:solidFill>
              </a:rPr>
              <a:t>Concept of meritocracy and measurement of academic achievements will be essential for educators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193" name="Google Shape;193;g247ff48b790_0_1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161000" cy="9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600"/>
              <a:buFont typeface="Century Gothic"/>
              <a:buNone/>
            </a:pPr>
            <a:r>
              <a:rPr lang="en-US" sz="2700">
                <a:solidFill>
                  <a:schemeClr val="dk1"/>
                </a:solidFill>
              </a:rPr>
              <a:t>Conclusion</a:t>
            </a:r>
            <a:endParaRPr sz="2700">
              <a:solidFill>
                <a:schemeClr val="dk1"/>
              </a:solidFill>
            </a:endParaRPr>
          </a:p>
        </p:txBody>
      </p:sp>
      <p:pic>
        <p:nvPicPr>
          <p:cNvPr id="194" name="Google Shape;194;g247ff48b790_0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825" y="1978150"/>
            <a:ext cx="5713350" cy="26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82eb4cc3d_2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161000" cy="9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600"/>
              <a:buFont typeface="Century Gothic"/>
              <a:buNone/>
            </a:pPr>
            <a:r>
              <a:rPr lang="en-US" sz="2700">
                <a:solidFill>
                  <a:schemeClr val="dk1"/>
                </a:solidFill>
              </a:rPr>
              <a:t>References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200" name="Google Shape;200;g2482eb4cc3d_2_0"/>
          <p:cNvSpPr txBox="1">
            <a:spLocks noGrp="1"/>
          </p:cNvSpPr>
          <p:nvPr>
            <p:ph type="body" idx="1"/>
          </p:nvPr>
        </p:nvSpPr>
        <p:spPr>
          <a:xfrm>
            <a:off x="630450" y="1194955"/>
            <a:ext cx="10931100" cy="505918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arenR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Card, D., &amp; Krueger, A. B. (2005). Would the Elimination of Affirmative Action Affect Highly Qualified Minority Applicants? Evidence from California and Texas. </a:t>
            </a:r>
            <a:r>
              <a:rPr lang="en-US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Industrial and Labor Relations Review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58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(3), 416–434. https://doi.org/10.1177/001979390505800306</a:t>
            </a:r>
            <a:b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arenR"/>
            </a:pP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J. E. (2022). Opportunity Seeking Across Segregated Schools: Unintended Effects of Automatic Admission Policies on High School Segregation. </a:t>
            </a:r>
            <a:b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Educational Evaluation and Policy Analysis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(3), 485–504. https://doi.org/10.3102/01623737221078286</a:t>
            </a:r>
            <a:b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arenR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Hinrichs, P. (2012). The Effects of Affirmative Action Bans on College Enrollment, Educational Attainment, and the Demographic Composition of Universities. </a:t>
            </a:r>
            <a:b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Review of Economics and Statistics, 94(3), 712–722. https://doi.org/10.1162/rest_a_00170</a:t>
            </a:r>
            <a:b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arenR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Long, M. C., &amp; Tienda, M. (2010). Changes in Texas universities’ applicant pools after the Hopwood decision. </a:t>
            </a:r>
            <a:b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 Science Research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(1), 48–66. https://doi.org/10.1016/j.ssresearch.2009.06.004</a:t>
            </a:r>
            <a:b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arenR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Long, M. C. (2004). Race and College Admissions: An Alternative to Affirmative Action? </a:t>
            </a:r>
            <a:b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Review of Economics and Statistics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86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(4), 1020–1033. https://doi.org/10.1162/0034653043125211</a:t>
            </a:r>
            <a:b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arenR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Long, M. C., &amp; Tienda, M. (2008). Winners and Losers: Changes in Texas University Admissions Post-</a:t>
            </a:r>
            <a:r>
              <a:rPr lang="en-US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Hopwood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b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Educational Evaluation and Policy Analysis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(3), 255–280. https://doi.org/10.3102/0162373708321384 </a:t>
            </a:r>
            <a:endParaRPr sz="1600"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600"/>
              <a:buFont typeface="Century Gothic"/>
              <a:buNone/>
            </a:pPr>
            <a:r>
              <a:rPr lang="en-US" sz="2700">
                <a:solidFill>
                  <a:schemeClr val="dk1"/>
                </a:solidFill>
              </a:rPr>
              <a:t>Agenda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body" idx="1"/>
          </p:nvPr>
        </p:nvSpPr>
        <p:spPr>
          <a:xfrm>
            <a:off x="838200" y="1470025"/>
            <a:ext cx="11430000" cy="48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 sz="2000">
                <a:solidFill>
                  <a:schemeClr val="lt2"/>
                </a:solidFill>
              </a:rPr>
              <a:t>Abstract</a:t>
            </a:r>
            <a:endParaRPr sz="2000">
              <a:solidFill>
                <a:schemeClr val="lt2"/>
              </a:solidFill>
            </a:endParaRPr>
          </a:p>
          <a:p>
            <a:pPr marL="22860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 sz="2000">
                <a:solidFill>
                  <a:schemeClr val="lt2"/>
                </a:solidFill>
              </a:rPr>
              <a:t>Introduction</a:t>
            </a:r>
            <a:endParaRPr sz="2000">
              <a:solidFill>
                <a:schemeClr val="lt2"/>
              </a:solidFill>
              <a:highlight>
                <a:srgbClr val="FFFFFF"/>
              </a:highlight>
            </a:endParaRPr>
          </a:p>
          <a:p>
            <a:pPr marL="22860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 sz="2000">
                <a:solidFill>
                  <a:schemeClr val="lt2"/>
                </a:solidFill>
              </a:rPr>
              <a:t>Literature Review </a:t>
            </a:r>
            <a:endParaRPr sz="2000">
              <a:solidFill>
                <a:schemeClr val="lt2"/>
              </a:solidFill>
            </a:endParaRPr>
          </a:p>
          <a:p>
            <a:pPr marL="22860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 sz="2000">
                <a:solidFill>
                  <a:schemeClr val="lt2"/>
                </a:solidFill>
              </a:rPr>
              <a:t>Methodology</a:t>
            </a:r>
            <a:endParaRPr sz="2000">
              <a:solidFill>
                <a:schemeClr val="lt2"/>
              </a:solidFill>
            </a:endParaRPr>
          </a:p>
          <a:p>
            <a:pPr marL="22860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 sz="2000">
                <a:solidFill>
                  <a:schemeClr val="lt2"/>
                </a:solidFill>
              </a:rPr>
              <a:t>Experimentation and Results</a:t>
            </a:r>
            <a:endParaRPr sz="2000">
              <a:solidFill>
                <a:schemeClr val="lt2"/>
              </a:solidFill>
            </a:endParaRPr>
          </a:p>
          <a:p>
            <a:pPr marL="22860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 sz="2000">
                <a:solidFill>
                  <a:schemeClr val="lt2"/>
                </a:solidFill>
              </a:rPr>
              <a:t>Conclusion</a:t>
            </a:r>
            <a:endParaRPr sz="2000">
              <a:solidFill>
                <a:schemeClr val="lt2"/>
              </a:solidFill>
            </a:endParaRPr>
          </a:p>
          <a:p>
            <a:pPr marL="22860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 sz="2000">
                <a:solidFill>
                  <a:schemeClr val="lt2"/>
                </a:solidFill>
              </a:rPr>
              <a:t>References</a:t>
            </a:r>
            <a:endParaRPr sz="2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82eb4cc3d_3_9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600"/>
              <a:buFont typeface="Century Gothic"/>
              <a:buNone/>
            </a:pPr>
            <a:r>
              <a:rPr lang="en-US" sz="2700">
                <a:solidFill>
                  <a:schemeClr val="dk1"/>
                </a:solidFill>
              </a:rPr>
              <a:t>Abstract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87" name="Google Shape;87;g2482eb4cc3d_3_94"/>
          <p:cNvSpPr txBox="1">
            <a:spLocks noGrp="1"/>
          </p:cNvSpPr>
          <p:nvPr>
            <p:ph type="body" idx="1"/>
          </p:nvPr>
        </p:nvSpPr>
        <p:spPr>
          <a:xfrm>
            <a:off x="468150" y="1417525"/>
            <a:ext cx="11430000" cy="48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verage"/>
              <a:buChar char="●"/>
            </a:pPr>
            <a:r>
              <a:rPr lang="en-US" sz="1800">
                <a:solidFill>
                  <a:schemeClr val="lt2"/>
                </a:solidFill>
              </a:rPr>
              <a:t>Examined racial and ethnic changes in Texas A&amp;M admissions after the 1996 Hopwood case</a:t>
            </a:r>
            <a:endParaRPr sz="1800">
              <a:solidFill>
                <a:schemeClr val="lt2"/>
              </a:solidFill>
            </a:endParaRPr>
          </a:p>
          <a:p>
            <a:pPr marL="4572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verage"/>
              <a:buChar char="●"/>
            </a:pPr>
            <a:r>
              <a:rPr lang="en-US" sz="1800">
                <a:solidFill>
                  <a:schemeClr val="lt2"/>
                </a:solidFill>
              </a:rPr>
              <a:t>Analyzed the changes in admission criteria following the ban</a:t>
            </a:r>
            <a:endParaRPr sz="1800">
              <a:solidFill>
                <a:schemeClr val="lt2"/>
              </a:solidFill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verage"/>
              <a:buChar char="●"/>
            </a:pPr>
            <a:r>
              <a:rPr lang="en-US" sz="1800">
                <a:solidFill>
                  <a:schemeClr val="lt2"/>
                </a:solidFill>
              </a:rPr>
              <a:t>Assessed the effectiveness of automatic admissions programs for the top 10% decile of HS graduates in maintaining minority admission rates</a:t>
            </a:r>
            <a:endParaRPr sz="1800">
              <a:solidFill>
                <a:schemeClr val="lt2"/>
              </a:solidFill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verage"/>
              <a:buChar char="●"/>
            </a:pPr>
            <a:r>
              <a:rPr lang="en-US" sz="1800">
                <a:solidFill>
                  <a:schemeClr val="lt2"/>
                </a:solidFill>
              </a:rPr>
              <a:t>Determined changes in admissions criteria favored underrepresented minority applicants but failed to maintain the share of admitted black and Hispanic students</a:t>
            </a:r>
            <a:endParaRPr sz="1800">
              <a:solidFill>
                <a:schemeClr val="lt2"/>
              </a:solidFill>
            </a:endParaRPr>
          </a:p>
          <a:p>
            <a:pPr marL="4572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verage"/>
              <a:buChar char="●"/>
            </a:pPr>
            <a:r>
              <a:rPr lang="en-US" sz="1800">
                <a:solidFill>
                  <a:schemeClr val="lt2"/>
                </a:solidFill>
              </a:rPr>
              <a:t>Alternative admissions procedures were not a reliable substitute for considering race and ethnicity</a:t>
            </a:r>
            <a:endParaRPr sz="1800">
              <a:solidFill>
                <a:schemeClr val="lt2"/>
              </a:solidFill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82eb4cc3d_3_80"/>
          <p:cNvSpPr txBox="1">
            <a:spLocks noGrp="1"/>
          </p:cNvSpPr>
          <p:nvPr>
            <p:ph type="title"/>
          </p:nvPr>
        </p:nvSpPr>
        <p:spPr>
          <a:xfrm>
            <a:off x="1089200" y="3096600"/>
            <a:ext cx="3932100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600"/>
              <a:buFont typeface="Century Gothic"/>
              <a:buNone/>
            </a:pPr>
            <a:r>
              <a:rPr lang="en-US" sz="3000"/>
              <a:t>Introduction</a:t>
            </a:r>
            <a:endParaRPr sz="3000"/>
          </a:p>
        </p:txBody>
      </p:sp>
      <p:pic>
        <p:nvPicPr>
          <p:cNvPr id="93" name="Google Shape;93;g2482eb4cc3d_3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800" y="1585650"/>
            <a:ext cx="7043100" cy="3686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7ff48b790_0_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600"/>
              <a:buFont typeface="Century Gothic"/>
              <a:buNone/>
            </a:pPr>
            <a:r>
              <a:rPr lang="en-US" sz="2700">
                <a:solidFill>
                  <a:schemeClr val="dk1"/>
                </a:solidFill>
              </a:rPr>
              <a:t>Introduction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99" name="Google Shape;99;g247ff48b790_0_2"/>
          <p:cNvSpPr txBox="1">
            <a:spLocks noGrp="1"/>
          </p:cNvSpPr>
          <p:nvPr>
            <p:ph type="body" idx="1"/>
          </p:nvPr>
        </p:nvSpPr>
        <p:spPr>
          <a:xfrm>
            <a:off x="271275" y="1417525"/>
            <a:ext cx="11430000" cy="48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15900" algn="just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 sz="1800" b="1" u="sng">
                <a:solidFill>
                  <a:schemeClr val="lt2"/>
                </a:solidFill>
              </a:rPr>
              <a:t>Gaps in education access</a:t>
            </a:r>
            <a:r>
              <a:rPr lang="en-US" sz="1800">
                <a:solidFill>
                  <a:schemeClr val="lt2"/>
                </a:solidFill>
              </a:rPr>
              <a:t> - not all students have equal access to higher education, specifically along socio-economic and demographic lines</a:t>
            </a:r>
            <a:endParaRPr sz="1800">
              <a:solidFill>
                <a:schemeClr val="lt2"/>
              </a:solidFill>
            </a:endParaRPr>
          </a:p>
          <a:p>
            <a:pPr marL="228600" lvl="0" indent="-215900" algn="just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 sz="1800" b="1" u="sng">
                <a:solidFill>
                  <a:schemeClr val="lt2"/>
                </a:solidFill>
              </a:rPr>
              <a:t>The debate</a:t>
            </a:r>
            <a:r>
              <a:rPr lang="en-US" sz="1800" u="sng">
                <a:solidFill>
                  <a:schemeClr val="lt2"/>
                </a:solidFill>
              </a:rPr>
              <a:t> </a:t>
            </a:r>
            <a:r>
              <a:rPr lang="en-US" sz="1800">
                <a:solidFill>
                  <a:schemeClr val="lt2"/>
                </a:solidFill>
              </a:rPr>
              <a:t>- should we do anything about it, if so what should we do about it</a:t>
            </a:r>
            <a:endParaRPr sz="1800">
              <a:solidFill>
                <a:schemeClr val="lt2"/>
              </a:solidFill>
            </a:endParaRPr>
          </a:p>
          <a:p>
            <a:pPr marL="228600" lvl="0" indent="-215900" algn="just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 sz="1800" b="1" u="sng">
                <a:solidFill>
                  <a:schemeClr val="lt2"/>
                </a:solidFill>
              </a:rPr>
              <a:t>Legal and academic landscape</a:t>
            </a:r>
            <a:r>
              <a:rPr lang="en-US" sz="1800">
                <a:solidFill>
                  <a:schemeClr val="lt2"/>
                </a:solidFill>
              </a:rPr>
              <a:t> - two laws directly impacted admissions:  1. </a:t>
            </a:r>
            <a:r>
              <a:rPr lang="en-US" sz="1800" b="1">
                <a:solidFill>
                  <a:schemeClr val="lt2"/>
                </a:solidFill>
              </a:rPr>
              <a:t>Hopwood v. Texas</a:t>
            </a:r>
            <a:r>
              <a:rPr lang="en-US" sz="1800">
                <a:solidFill>
                  <a:schemeClr val="lt2"/>
                </a:solidFill>
              </a:rPr>
              <a:t> limited universities admission discretion; 2. Texas Legislature passed HB 588 better known as the </a:t>
            </a:r>
            <a:r>
              <a:rPr lang="en-US" sz="1800" b="1">
                <a:solidFill>
                  <a:schemeClr val="lt2"/>
                </a:solidFill>
              </a:rPr>
              <a:t>Texas Top 10% Law</a:t>
            </a:r>
            <a:r>
              <a:rPr lang="en-US" sz="1800">
                <a:solidFill>
                  <a:schemeClr val="lt2"/>
                </a:solidFill>
              </a:rPr>
              <a:t> (1997)</a:t>
            </a:r>
            <a:endParaRPr sz="1800">
              <a:solidFill>
                <a:schemeClr val="lt2"/>
              </a:solidFill>
            </a:endParaRPr>
          </a:p>
          <a:p>
            <a:pPr marL="228600" lvl="0" indent="-215900" algn="just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 sz="1800" b="1" u="sng">
                <a:solidFill>
                  <a:schemeClr val="lt2"/>
                </a:solidFill>
              </a:rPr>
              <a:t>Admission changes</a:t>
            </a:r>
            <a:r>
              <a:rPr lang="en-US" sz="1800">
                <a:solidFill>
                  <a:schemeClr val="lt2"/>
                </a:solidFill>
              </a:rPr>
              <a:t> - all Texas students who graduated in the top ten percent of their high school class were </a:t>
            </a:r>
            <a:r>
              <a:rPr lang="en-US" sz="1800" b="1">
                <a:solidFill>
                  <a:schemeClr val="lt2"/>
                </a:solidFill>
              </a:rPr>
              <a:t>automatically </a:t>
            </a:r>
            <a:r>
              <a:rPr lang="en-US" sz="1800">
                <a:solidFill>
                  <a:schemeClr val="lt2"/>
                </a:solidFill>
              </a:rPr>
              <a:t> admitted to all state-funded universities  </a:t>
            </a:r>
            <a:endParaRPr sz="1800">
              <a:solidFill>
                <a:schemeClr val="lt2"/>
              </a:solidFill>
            </a:endParaRPr>
          </a:p>
          <a:p>
            <a:pPr marL="228600" lvl="0" indent="-215900" algn="just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 sz="1800" b="1" u="sng">
                <a:solidFill>
                  <a:schemeClr val="lt2"/>
                </a:solidFill>
              </a:rPr>
              <a:t>Assessing the impacts</a:t>
            </a:r>
            <a:r>
              <a:rPr lang="en-US" sz="1800">
                <a:solidFill>
                  <a:schemeClr val="lt2"/>
                </a:solidFill>
              </a:rPr>
              <a:t> - there are winners and losers in the current model and there are winners and losers associated with any changes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7ff48b790_0_226"/>
          <p:cNvSpPr txBox="1">
            <a:spLocks noGrp="1"/>
          </p:cNvSpPr>
          <p:nvPr>
            <p:ph type="title"/>
          </p:nvPr>
        </p:nvSpPr>
        <p:spPr>
          <a:xfrm>
            <a:off x="931675" y="3096600"/>
            <a:ext cx="3932100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600"/>
              <a:buFont typeface="Century Gothic"/>
              <a:buNone/>
            </a:pPr>
            <a:r>
              <a:rPr lang="en-US" sz="3000"/>
              <a:t>Literature review</a:t>
            </a:r>
            <a:endParaRPr sz="3000"/>
          </a:p>
        </p:txBody>
      </p:sp>
      <p:pic>
        <p:nvPicPr>
          <p:cNvPr id="105" name="Google Shape;105;g247ff48b790_0_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875" y="1625700"/>
            <a:ext cx="7023300" cy="3606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82eb4cc3d_3_1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600"/>
              <a:buFont typeface="Century Gothic"/>
              <a:buNone/>
            </a:pPr>
            <a:r>
              <a:rPr lang="en-US" sz="2700">
                <a:solidFill>
                  <a:schemeClr val="dk1"/>
                </a:solidFill>
              </a:rPr>
              <a:t>Literature Review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11" name="Google Shape;111;g2482eb4cc3d_3_1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30200" algn="just" rtl="0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 sz="1600" b="1">
                <a:solidFill>
                  <a:schemeClr val="lt2"/>
                </a:solidFill>
              </a:rPr>
              <a:t>Card &amp; Krueger (2005): </a:t>
            </a:r>
            <a:r>
              <a:rPr lang="en-US" sz="1600">
                <a:solidFill>
                  <a:schemeClr val="lt2"/>
                </a:solidFill>
              </a:rPr>
              <a:t>highly qualified minority students' application behavior remained unaffected by the bans, despite overall admissions rates for Black and Hispanic students decreasing.</a:t>
            </a:r>
            <a:endParaRPr sz="1600">
              <a:solidFill>
                <a:schemeClr val="lt2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 sz="1600" b="1">
                <a:solidFill>
                  <a:schemeClr val="lt2"/>
                </a:solidFill>
              </a:rPr>
              <a:t>Long (2004): </a:t>
            </a:r>
            <a:r>
              <a:rPr lang="en-US" sz="1600">
                <a:solidFill>
                  <a:schemeClr val="lt2"/>
                </a:solidFill>
              </a:rPr>
              <a:t>predicted a decrease in score reports sent by minority students and an increase in non-minority reports to selective programs, indicating potential changes in acceptance expectations and minority enrollment.</a:t>
            </a:r>
            <a:endParaRPr sz="1600">
              <a:solidFill>
                <a:schemeClr val="lt2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 sz="1600" b="1">
                <a:solidFill>
                  <a:schemeClr val="lt2"/>
                </a:solidFill>
              </a:rPr>
              <a:t>Long &amp; Tienda (2008)</a:t>
            </a:r>
            <a:r>
              <a:rPr lang="en-US" sz="1600">
                <a:solidFill>
                  <a:schemeClr val="lt2"/>
                </a:solidFill>
              </a:rPr>
              <a:t>: used actual admissions data and logistic regression models to simulate post-ban scenarios. They observed significant increases in admission rates for White and Asian students, along with steep decreases for Black and Hispanic students across all programs.</a:t>
            </a:r>
            <a:endParaRPr sz="1600">
              <a:solidFill>
                <a:schemeClr val="lt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endParaRPr sz="1600">
              <a:solidFill>
                <a:schemeClr val="lt2"/>
              </a:solidFill>
            </a:endParaRPr>
          </a:p>
        </p:txBody>
      </p:sp>
      <p:sp>
        <p:nvSpPr>
          <p:cNvPr id="112" name="Google Shape;112;g2482eb4cc3d_3_124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30200" algn="just" rtl="0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 sz="1600">
                <a:solidFill>
                  <a:schemeClr val="lt2"/>
                </a:solidFill>
              </a:rPr>
              <a:t>Several studies utilized SAT test score transmission data as a proxy to analyze the effects of affirmative action bans and Automatic Admissions Programs (AAPs).</a:t>
            </a:r>
            <a:endParaRPr sz="1600">
              <a:solidFill>
                <a:schemeClr val="lt2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 sz="1600">
                <a:solidFill>
                  <a:schemeClr val="lt2"/>
                </a:solidFill>
              </a:rPr>
              <a:t>University-specific efforts to identify proxy admissions criteria were discussed, aiming to address lost diversity without explicit reference to race or ethnicity.</a:t>
            </a:r>
            <a:endParaRPr sz="1600">
              <a:solidFill>
                <a:schemeClr val="lt2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 sz="1600">
                <a:solidFill>
                  <a:schemeClr val="lt2"/>
                </a:solidFill>
              </a:rPr>
              <a:t>Additional studies have explored unintended consequences, such as non-minority families strategically manipulating AAP-impacted school districts for a competitive advantage.</a:t>
            </a:r>
            <a:endParaRPr sz="1600">
              <a:solidFill>
                <a:schemeClr val="lt2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verage"/>
              <a:buChar char="●"/>
            </a:pPr>
            <a:r>
              <a:rPr lang="en-US" sz="1600">
                <a:solidFill>
                  <a:schemeClr val="lt2"/>
                </a:solidFill>
              </a:rPr>
              <a:t>These findings highlight ongoing debates and tensions surrounding equitable access to educational and economic opportunities.</a:t>
            </a:r>
            <a:endParaRPr sz="1600">
              <a:solidFill>
                <a:schemeClr val="lt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7ff48b790_0_232"/>
          <p:cNvSpPr txBox="1">
            <a:spLocks noGrp="1"/>
          </p:cNvSpPr>
          <p:nvPr>
            <p:ph type="title"/>
          </p:nvPr>
        </p:nvSpPr>
        <p:spPr>
          <a:xfrm>
            <a:off x="931675" y="3061200"/>
            <a:ext cx="3932100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600"/>
              <a:buFont typeface="Century Gothic"/>
              <a:buNone/>
            </a:pPr>
            <a:r>
              <a:rPr lang="en-US" sz="3000"/>
              <a:t>Methodology</a:t>
            </a:r>
            <a:endParaRPr sz="3000"/>
          </a:p>
        </p:txBody>
      </p:sp>
      <p:pic>
        <p:nvPicPr>
          <p:cNvPr id="118" name="Google Shape;118;g247ff48b790_0_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000" y="1111950"/>
            <a:ext cx="5154300" cy="4634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7ff48b790_0_64"/>
          <p:cNvSpPr txBox="1"/>
          <p:nvPr/>
        </p:nvSpPr>
        <p:spPr>
          <a:xfrm>
            <a:off x="470300" y="2404600"/>
            <a:ext cx="3200400" cy="16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Char char="●"/>
            </a:pPr>
            <a:r>
              <a:rPr lang="en-US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THEOP data files are available for download at: </a:t>
            </a:r>
            <a:r>
              <a:rPr lang="en-US">
                <a:solidFill>
                  <a:schemeClr val="lt2"/>
                </a:solidFill>
                <a:uFill>
                  <a:noFill/>
                </a:uFill>
                <a:latin typeface="Average"/>
                <a:ea typeface="Average"/>
                <a:cs typeface="Average"/>
                <a:sym typeface="Averag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https://oprdata.princeton.edu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4" name="Google Shape;124;g247ff48b790_0_64"/>
          <p:cNvSpPr txBox="1"/>
          <p:nvPr/>
        </p:nvSpPr>
        <p:spPr>
          <a:xfrm>
            <a:off x="4496150" y="2404600"/>
            <a:ext cx="3200400" cy="126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Preprocess application and transcript .dta files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Char char="●"/>
            </a:pPr>
            <a:r>
              <a:rPr lang="en-US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as_factor</a:t>
            </a:r>
            <a:r>
              <a:rPr lang="en-US" sz="1400" i="0" u="none" strike="noStrike" cap="none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()</a:t>
            </a:r>
            <a:r>
              <a:rPr lang="en-US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-US" sz="1400" i="0" u="none" strike="noStrike" cap="none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- </a:t>
            </a:r>
            <a:r>
              <a:rPr lang="en-US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convert haven labels into factors</a:t>
            </a:r>
            <a:endParaRPr sz="1400" i="0" u="none" strike="noStrike" cap="none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Process NA levels</a:t>
            </a:r>
            <a:endParaRPr sz="1400" i="0" u="none" strike="noStrike" cap="none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5" name="Google Shape;125;g247ff48b790_0_64"/>
          <p:cNvSpPr txBox="1"/>
          <p:nvPr/>
        </p:nvSpPr>
        <p:spPr>
          <a:xfrm>
            <a:off x="8522000" y="2404600"/>
            <a:ext cx="3200400" cy="16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Texas A&amp;M admissions baseline (&lt;1998) and yearly (1998-2002)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Char char="●"/>
            </a:pPr>
            <a:r>
              <a:rPr lang="en-US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glm</a:t>
            </a:r>
            <a:r>
              <a:rPr lang="en-US" sz="1400" i="0" u="none" strike="noStrike" cap="none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() - </a:t>
            </a:r>
            <a:r>
              <a:rPr lang="en-US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probit model</a:t>
            </a:r>
            <a:endParaRPr sz="1400" i="0" u="none" strike="noStrike" cap="none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Char char="●"/>
            </a:pPr>
            <a:r>
              <a:rPr lang="en-US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cv.glmnet</a:t>
            </a:r>
            <a:r>
              <a:rPr lang="en-US" sz="1400" i="0" u="none" strike="noStrike" cap="none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() - </a:t>
            </a:r>
            <a:r>
              <a:rPr lang="en-US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lasso shrinkage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Analysis of baseline and yearly model coefficients</a:t>
            </a:r>
            <a:endParaRPr sz="1400" i="0" u="none" strike="noStrike" cap="none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6" name="Google Shape;126;g247ff48b790_0_64"/>
          <p:cNvSpPr txBox="1"/>
          <p:nvPr/>
        </p:nvSpPr>
        <p:spPr>
          <a:xfrm>
            <a:off x="346025" y="4871150"/>
            <a:ext cx="3200400" cy="17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Counterfactual admissions using baseline model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Char char="●"/>
            </a:pPr>
            <a:r>
              <a:rPr lang="en-US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predict.glm()- glm admissions segments</a:t>
            </a:r>
            <a:endParaRPr sz="1400" i="0" u="none" strike="noStrike" cap="none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Char char="●"/>
            </a:pPr>
            <a:r>
              <a:rPr lang="en-US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predict</a:t>
            </a:r>
            <a:r>
              <a:rPr lang="en-US" sz="1400" i="0" u="none" strike="noStrike" cap="none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() - gl</a:t>
            </a:r>
            <a:r>
              <a:rPr lang="en-US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mnet admissions segments</a:t>
            </a:r>
            <a:endParaRPr sz="1400" i="0" u="none" strike="noStrike" cap="none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27" name="Google Shape;127;g247ff48b790_0_64"/>
          <p:cNvGraphicFramePr/>
          <p:nvPr/>
        </p:nvGraphicFramePr>
        <p:xfrm>
          <a:off x="470300" y="1976800"/>
          <a:ext cx="2926075" cy="427800"/>
        </p:xfrm>
        <a:graphic>
          <a:graphicData uri="http://schemas.openxmlformats.org/drawingml/2006/table">
            <a:tbl>
              <a:tblPr>
                <a:noFill/>
                <a:tableStyleId>{3E8D1481-AC03-4D77-94A4-ABE2AE5C5FD9}</a:tableStyleId>
              </a:tblPr>
              <a:tblGrid>
                <a:gridCol w="48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21212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600" b="1" u="none" strike="noStrike" cap="none">
                        <a:solidFill>
                          <a:srgbClr val="21212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>
                          <a:solidFill>
                            <a:srgbClr val="21212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Access Data</a:t>
                      </a:r>
                      <a:endParaRPr sz="1600" b="1" u="none" strike="noStrike" cap="none">
                        <a:solidFill>
                          <a:srgbClr val="212121"/>
                        </a:solidFill>
                        <a:highlight>
                          <a:schemeClr val="lt2"/>
                        </a:highlight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37150" marR="45700" marT="0" marB="0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8" name="Google Shape;128;g247ff48b790_0_64"/>
          <p:cNvGraphicFramePr/>
          <p:nvPr/>
        </p:nvGraphicFramePr>
        <p:xfrm>
          <a:off x="4496156" y="1976800"/>
          <a:ext cx="2926075" cy="427800"/>
        </p:xfrm>
        <a:graphic>
          <a:graphicData uri="http://schemas.openxmlformats.org/drawingml/2006/table">
            <a:tbl>
              <a:tblPr>
                <a:noFill/>
                <a:tableStyleId>{3E8D1481-AC03-4D77-94A4-ABE2AE5C5FD9}</a:tableStyleId>
              </a:tblPr>
              <a:tblGrid>
                <a:gridCol w="48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>
                          <a:solidFill>
                            <a:srgbClr val="21212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600" b="1" u="none" strike="noStrike" cap="none">
                        <a:solidFill>
                          <a:srgbClr val="21212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>
                          <a:solidFill>
                            <a:srgbClr val="21212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Prep Data</a:t>
                      </a:r>
                      <a:endParaRPr sz="1600" b="1" u="none" strike="noStrike" cap="none">
                        <a:solidFill>
                          <a:srgbClr val="21212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37150" marR="45700" marT="45700" marB="45700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Google Shape;129;g247ff48b790_0_64"/>
          <p:cNvGraphicFramePr/>
          <p:nvPr/>
        </p:nvGraphicFramePr>
        <p:xfrm>
          <a:off x="8522013" y="1976800"/>
          <a:ext cx="2926075" cy="427800"/>
        </p:xfrm>
        <a:graphic>
          <a:graphicData uri="http://schemas.openxmlformats.org/drawingml/2006/table">
            <a:tbl>
              <a:tblPr>
                <a:noFill/>
                <a:tableStyleId>{3E8D1481-AC03-4D77-94A4-ABE2AE5C5FD9}</a:tableStyleId>
              </a:tblPr>
              <a:tblGrid>
                <a:gridCol w="48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21212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600" b="1" u="none" strike="noStrike" cap="none">
                        <a:solidFill>
                          <a:srgbClr val="21212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>
                          <a:solidFill>
                            <a:srgbClr val="21212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Model Admissions</a:t>
                      </a:r>
                      <a:endParaRPr sz="1600" b="1" u="none" strike="noStrike" cap="none">
                        <a:solidFill>
                          <a:srgbClr val="21212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37150" marR="45700" marT="45700" marB="45700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" name="Google Shape;130;g247ff48b790_0_64"/>
          <p:cNvGraphicFramePr/>
          <p:nvPr/>
        </p:nvGraphicFramePr>
        <p:xfrm>
          <a:off x="346025" y="4519550"/>
          <a:ext cx="2926075" cy="427800"/>
        </p:xfrm>
        <a:graphic>
          <a:graphicData uri="http://schemas.openxmlformats.org/drawingml/2006/table">
            <a:tbl>
              <a:tblPr>
                <a:noFill/>
                <a:tableStyleId>{3E8D1481-AC03-4D77-94A4-ABE2AE5C5FD9}</a:tableStyleId>
              </a:tblPr>
              <a:tblGrid>
                <a:gridCol w="48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>
                          <a:solidFill>
                            <a:srgbClr val="21212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1600" u="none" strike="noStrike" cap="none">
                        <a:solidFill>
                          <a:srgbClr val="21212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37150" marR="45700" marT="45700" marB="45700" anchor="ctr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>
                          <a:solidFill>
                            <a:srgbClr val="21212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Forecast Admissions</a:t>
                      </a:r>
                      <a:endParaRPr sz="1600" u="none" strike="noStrike" cap="none">
                        <a:solidFill>
                          <a:srgbClr val="21212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37150" marR="45700" marT="45700" marB="45700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" name="Google Shape;131;g247ff48b790_0_64"/>
          <p:cNvGraphicFramePr/>
          <p:nvPr/>
        </p:nvGraphicFramePr>
        <p:xfrm>
          <a:off x="4496150" y="4519550"/>
          <a:ext cx="2926075" cy="427800"/>
        </p:xfrm>
        <a:graphic>
          <a:graphicData uri="http://schemas.openxmlformats.org/drawingml/2006/table">
            <a:tbl>
              <a:tblPr>
                <a:noFill/>
                <a:tableStyleId>{3E8D1481-AC03-4D77-94A4-ABE2AE5C5FD9}</a:tableStyleId>
              </a:tblPr>
              <a:tblGrid>
                <a:gridCol w="48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>
                          <a:solidFill>
                            <a:srgbClr val="21212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600" b="1" u="none" strike="noStrike" cap="none">
                        <a:solidFill>
                          <a:srgbClr val="21212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37150" marR="45700" marT="45700" marB="45700" anchor="ctr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>
                          <a:solidFill>
                            <a:srgbClr val="21212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Class Composition</a:t>
                      </a:r>
                      <a:endParaRPr sz="1600" u="none" strike="noStrike" cap="none">
                        <a:solidFill>
                          <a:srgbClr val="21212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37150" marR="45700" marT="45700" marB="45700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" name="Google Shape;132;g247ff48b790_0_64"/>
          <p:cNvGraphicFramePr/>
          <p:nvPr/>
        </p:nvGraphicFramePr>
        <p:xfrm>
          <a:off x="8521988" y="4519550"/>
          <a:ext cx="2926075" cy="427800"/>
        </p:xfrm>
        <a:graphic>
          <a:graphicData uri="http://schemas.openxmlformats.org/drawingml/2006/table">
            <a:tbl>
              <a:tblPr>
                <a:noFill/>
                <a:tableStyleId>{3E8D1481-AC03-4D77-94A4-ABE2AE5C5FD9}</a:tableStyleId>
              </a:tblPr>
              <a:tblGrid>
                <a:gridCol w="48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>
                          <a:solidFill>
                            <a:srgbClr val="21212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1600" b="1" u="none" strike="noStrike" cap="none">
                        <a:solidFill>
                          <a:srgbClr val="21212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37150" marR="45700" marT="45700" marB="45700" anchor="ctr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>
                          <a:solidFill>
                            <a:srgbClr val="21212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Conclusions</a:t>
                      </a:r>
                      <a:endParaRPr sz="1600" b="1" u="none" strike="noStrike" cap="none">
                        <a:solidFill>
                          <a:srgbClr val="21212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37150" marR="45700" marT="45700" marB="45700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" name="Google Shape;133;g247ff48b790_0_64"/>
          <p:cNvSpPr txBox="1"/>
          <p:nvPr/>
        </p:nvSpPr>
        <p:spPr>
          <a:xfrm>
            <a:off x="4477750" y="4947350"/>
            <a:ext cx="3200400" cy="10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Analyze class predicted admissions composition 1998 - 2002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Hypothetical admitted vs. actual admitted</a:t>
            </a:r>
            <a:endParaRPr sz="1400" i="0" u="none" strike="noStrike" cap="none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4" name="Google Shape;134;g247ff48b790_0_64"/>
          <p:cNvSpPr txBox="1"/>
          <p:nvPr/>
        </p:nvSpPr>
        <p:spPr>
          <a:xfrm>
            <a:off x="8522000" y="4871150"/>
            <a:ext cx="3200400" cy="17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-US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Year over year forecasted admission highlight impacts of changing policies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5" name="Google Shape;135;g247ff48b790_0_64"/>
          <p:cNvSpPr txBox="1"/>
          <p:nvPr/>
        </p:nvSpPr>
        <p:spPr>
          <a:xfrm>
            <a:off x="411225" y="616900"/>
            <a:ext cx="105468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Assessing the admission process: Adopting Long &amp; Tienda's approach from "Winners and Losers: Changes in Texas University Admissions post-Hopwood" research paper.</a:t>
            </a:r>
            <a:endParaRPr sz="20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1582</Words>
  <Application>Microsoft Office PowerPoint</Application>
  <PresentationFormat>Widescreen</PresentationFormat>
  <Paragraphs>123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Century Gothic</vt:lpstr>
      <vt:lpstr>Oswald</vt:lpstr>
      <vt:lpstr>Times New Roman</vt:lpstr>
      <vt:lpstr>Average</vt:lpstr>
      <vt:lpstr>Arial</vt:lpstr>
      <vt:lpstr>Calibri</vt:lpstr>
      <vt:lpstr>Slate</vt:lpstr>
      <vt:lpstr>University Admissions outcomes after the implementation of the  Top 10% law in Texas </vt:lpstr>
      <vt:lpstr>Agenda</vt:lpstr>
      <vt:lpstr>Abstract</vt:lpstr>
      <vt:lpstr>Introduction</vt:lpstr>
      <vt:lpstr>Introduction</vt:lpstr>
      <vt:lpstr>Literature review</vt:lpstr>
      <vt:lpstr>Literature Review</vt:lpstr>
      <vt:lpstr>Methodology</vt:lpstr>
      <vt:lpstr>PowerPoint Presentation</vt:lpstr>
      <vt:lpstr>Experimentation and results</vt:lpstr>
      <vt:lpstr>Data &amp; Transformations</vt:lpstr>
      <vt:lpstr>Data &amp; Transformations</vt:lpstr>
      <vt:lpstr>Models: GLM</vt:lpstr>
      <vt:lpstr>Models: Lasso regression</vt:lpstr>
      <vt:lpstr>Predictions &amp; Results</vt:lpstr>
      <vt:lpstr>Predicted vs. Actual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Admissions outcomes after the implementation of the  Top 10% law in Texas </dc:title>
  <cp:lastModifiedBy>Jeffrey Edwards</cp:lastModifiedBy>
  <cp:revision>2</cp:revision>
  <dcterms:modified xsi:type="dcterms:W3CDTF">2023-11-09T00:28:17Z</dcterms:modified>
</cp:coreProperties>
</file>