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772400" cy="10058400"/>
  <p:notesSz cx="6858000" cy="9144000"/>
  <p:embeddedFontLst>
    <p:embeddedFont>
      <p:font typeface="Courier New OS" panose="020B0604020202020204" charset="0"/>
      <p:regular r:id="rId13"/>
    </p:embeddedFont>
    <p:embeddedFont>
      <p:font typeface="IBM Plex Sans" panose="020B0503050203000203" pitchFamily="34" charset="0"/>
      <p:regular r:id="rId14"/>
    </p:embeddedFont>
    <p:embeddedFont>
      <p:font typeface="Open Sans" panose="020B0606030504020204"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3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1202" y="3085719"/>
            <a:ext cx="5958716" cy="873757"/>
          </a:xfrm>
          <a:custGeom>
            <a:avLst/>
            <a:gdLst/>
            <a:ahLst/>
            <a:cxnLst/>
            <a:rect l="l" t="t" r="r" b="b"/>
            <a:pathLst>
              <a:path w="5958716" h="873757">
                <a:moveTo>
                  <a:pt x="0" y="0"/>
                </a:moveTo>
                <a:lnTo>
                  <a:pt x="5958716" y="0"/>
                </a:lnTo>
                <a:lnTo>
                  <a:pt x="5958716" y="873757"/>
                </a:lnTo>
                <a:lnTo>
                  <a:pt x="0" y="873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14705" y="6238618"/>
            <a:ext cx="3482978" cy="167640"/>
          </a:xfrm>
          <a:custGeom>
            <a:avLst/>
            <a:gdLst/>
            <a:ahLst/>
            <a:cxnLst/>
            <a:rect l="l" t="t" r="r" b="b"/>
            <a:pathLst>
              <a:path w="3482978" h="167640">
                <a:moveTo>
                  <a:pt x="0" y="0"/>
                </a:moveTo>
                <a:lnTo>
                  <a:pt x="3482978" y="0"/>
                </a:lnTo>
                <a:lnTo>
                  <a:pt x="3482978" y="167640"/>
                </a:lnTo>
                <a:lnTo>
                  <a:pt x="0" y="1676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851202" y="5210432"/>
            <a:ext cx="5923664" cy="873757"/>
          </a:xfrm>
          <a:custGeom>
            <a:avLst/>
            <a:gdLst/>
            <a:ahLst/>
            <a:cxnLst/>
            <a:rect l="l" t="t" r="r" b="b"/>
            <a:pathLst>
              <a:path w="5923664" h="873757">
                <a:moveTo>
                  <a:pt x="0" y="0"/>
                </a:moveTo>
                <a:lnTo>
                  <a:pt x="5923664" y="0"/>
                </a:lnTo>
                <a:lnTo>
                  <a:pt x="5923664" y="873757"/>
                </a:lnTo>
                <a:lnTo>
                  <a:pt x="0" y="8737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914705" y="8017507"/>
            <a:ext cx="1647701" cy="167640"/>
          </a:xfrm>
          <a:custGeom>
            <a:avLst/>
            <a:gdLst/>
            <a:ahLst/>
            <a:cxnLst/>
            <a:rect l="l" t="t" r="r" b="b"/>
            <a:pathLst>
              <a:path w="1647701" h="167640">
                <a:moveTo>
                  <a:pt x="0" y="0"/>
                </a:moveTo>
                <a:lnTo>
                  <a:pt x="1647701" y="0"/>
                </a:lnTo>
                <a:lnTo>
                  <a:pt x="1647701" y="167640"/>
                </a:lnTo>
                <a:lnTo>
                  <a:pt x="0" y="167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851202" y="4050411"/>
            <a:ext cx="6022724" cy="1067305"/>
          </a:xfrm>
          <a:custGeom>
            <a:avLst/>
            <a:gdLst/>
            <a:ahLst/>
            <a:cxnLst/>
            <a:rect l="l" t="t" r="r" b="b"/>
            <a:pathLst>
              <a:path w="6022724" h="1067305">
                <a:moveTo>
                  <a:pt x="0" y="0"/>
                </a:moveTo>
                <a:lnTo>
                  <a:pt x="6022724" y="0"/>
                </a:lnTo>
                <a:lnTo>
                  <a:pt x="6022724" y="1067305"/>
                </a:lnTo>
                <a:lnTo>
                  <a:pt x="0" y="106730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914705" y="2761745"/>
            <a:ext cx="787908" cy="167640"/>
          </a:xfrm>
          <a:custGeom>
            <a:avLst/>
            <a:gdLst/>
            <a:ahLst/>
            <a:cxnLst/>
            <a:rect l="l" t="t" r="r" b="b"/>
            <a:pathLst>
              <a:path w="787908" h="167640">
                <a:moveTo>
                  <a:pt x="0" y="0"/>
                </a:moveTo>
                <a:lnTo>
                  <a:pt x="787908" y="0"/>
                </a:lnTo>
                <a:lnTo>
                  <a:pt x="787908" y="167640"/>
                </a:lnTo>
                <a:lnTo>
                  <a:pt x="0" y="16764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851202" y="8339585"/>
            <a:ext cx="5941952" cy="681685"/>
          </a:xfrm>
          <a:custGeom>
            <a:avLst/>
            <a:gdLst/>
            <a:ahLst/>
            <a:cxnLst/>
            <a:rect l="l" t="t" r="r" b="b"/>
            <a:pathLst>
              <a:path w="5941952" h="681685">
                <a:moveTo>
                  <a:pt x="0" y="0"/>
                </a:moveTo>
                <a:lnTo>
                  <a:pt x="5941952" y="0"/>
                </a:lnTo>
                <a:lnTo>
                  <a:pt x="5941952" y="681685"/>
                </a:lnTo>
                <a:lnTo>
                  <a:pt x="0" y="68168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9" name="Freeform 9"/>
          <p:cNvSpPr/>
          <p:nvPr/>
        </p:nvSpPr>
        <p:spPr>
          <a:xfrm>
            <a:off x="1308354" y="6562220"/>
            <a:ext cx="5582288" cy="1299334"/>
          </a:xfrm>
          <a:custGeom>
            <a:avLst/>
            <a:gdLst/>
            <a:ahLst/>
            <a:cxnLst/>
            <a:rect l="l" t="t" r="r" b="b"/>
            <a:pathLst>
              <a:path w="5582288" h="1299334">
                <a:moveTo>
                  <a:pt x="0" y="0"/>
                </a:moveTo>
                <a:lnTo>
                  <a:pt x="5582288" y="0"/>
                </a:lnTo>
                <a:lnTo>
                  <a:pt x="5582288" y="1299334"/>
                </a:lnTo>
                <a:lnTo>
                  <a:pt x="0" y="129933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0" name="TextBox 10"/>
          <p:cNvSpPr txBox="1"/>
          <p:nvPr/>
        </p:nvSpPr>
        <p:spPr>
          <a:xfrm>
            <a:off x="914705" y="904646"/>
            <a:ext cx="660721" cy="914009"/>
          </a:xfrm>
          <a:prstGeom prst="rect">
            <a:avLst/>
          </a:prstGeom>
        </p:spPr>
        <p:txBody>
          <a:bodyPr lIns="0" tIns="0" rIns="0" bIns="0" rtlCol="0" anchor="t">
            <a:spAutoFit/>
          </a:bodyPr>
          <a:lstStyle/>
          <a:p>
            <a:pPr algn="l">
              <a:lnSpc>
                <a:spcPts val="1451"/>
              </a:lnSpc>
            </a:pPr>
            <a:r>
              <a:rPr lang="en-US" sz="1103" spc="-11">
                <a:solidFill>
                  <a:srgbClr val="000000"/>
                </a:solidFill>
                <a:latin typeface="IBM Plex Sans"/>
              </a:rPr>
              <a:t>Project 1 DATA624 6/18/23 Group 1 Members: </a:t>
            </a:r>
          </a:p>
        </p:txBody>
      </p:sp>
      <p:sp>
        <p:nvSpPr>
          <p:cNvPr id="11" name="TextBox 11"/>
          <p:cNvSpPr txBox="1"/>
          <p:nvPr/>
        </p:nvSpPr>
        <p:spPr>
          <a:xfrm>
            <a:off x="1143305" y="1828190"/>
            <a:ext cx="1339282" cy="729605"/>
          </a:xfrm>
          <a:prstGeom prst="rect">
            <a:avLst/>
          </a:prstGeom>
        </p:spPr>
        <p:txBody>
          <a:bodyPr lIns="0" tIns="0" rIns="0" bIns="0" rtlCol="0" anchor="t">
            <a:spAutoFit/>
          </a:bodyPr>
          <a:lstStyle/>
          <a:p>
            <a:pPr algn="l">
              <a:lnSpc>
                <a:spcPts val="1451"/>
              </a:lnSpc>
            </a:pPr>
            <a:r>
              <a:rPr lang="en-US" sz="1103" spc="-11">
                <a:solidFill>
                  <a:srgbClr val="000000"/>
                </a:solidFill>
                <a:latin typeface="IBM Plex Sans"/>
              </a:rPr>
              <a:t>1. Bridget Boakeye 2. Keith Colella 3. Daniel Craig 4. Avery Davidowitz </a:t>
            </a:r>
          </a:p>
        </p:txBody>
      </p:sp>
      <p:sp>
        <p:nvSpPr>
          <p:cNvPr id="12" name="TextBox 12"/>
          <p:cNvSpPr txBox="1"/>
          <p:nvPr/>
        </p:nvSpPr>
        <p:spPr>
          <a:xfrm>
            <a:off x="914705" y="2618756"/>
            <a:ext cx="828532"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OVERVIEW </a:t>
            </a:r>
          </a:p>
        </p:txBody>
      </p:sp>
      <p:sp>
        <p:nvSpPr>
          <p:cNvPr id="13" name="TextBox 13"/>
          <p:cNvSpPr txBox="1"/>
          <p:nvPr/>
        </p:nvSpPr>
        <p:spPr>
          <a:xfrm>
            <a:off x="914705" y="3006233"/>
            <a:ext cx="5871962" cy="89453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The client provided a dataset requiring multiple forecasts. The dataset contains various </a:t>
            </a:r>
          </a:p>
          <a:p>
            <a:pPr algn="l">
              <a:lnSpc>
                <a:spcPts val="576"/>
              </a:lnSpc>
            </a:pPr>
            <a:r>
              <a:rPr lang="en-US" sz="1152" spc="-11">
                <a:solidFill>
                  <a:srgbClr val="1D1C1D"/>
                </a:solidFill>
                <a:latin typeface="IBM Plex Sans"/>
              </a:rPr>
              <a:t>series across five categories, and the client has identified two series per category for </a:t>
            </a:r>
          </a:p>
          <a:p>
            <a:pPr algn="l">
              <a:lnSpc>
                <a:spcPts val="2472"/>
              </a:lnSpc>
            </a:pPr>
            <a:r>
              <a:rPr lang="en-US" sz="1152" spc="-11">
                <a:solidFill>
                  <a:srgbClr val="1D1C1D"/>
                </a:solidFill>
                <a:latin typeface="IBM Plex Sans"/>
              </a:rPr>
              <a:t>forecasting. Due to confidentiality concerns, all data has been de-identified. As a result, no </a:t>
            </a:r>
          </a:p>
          <a:p>
            <a:pPr algn="l">
              <a:lnSpc>
                <a:spcPts val="576"/>
              </a:lnSpc>
            </a:pPr>
            <a:r>
              <a:rPr lang="en-US" sz="1152" spc="-11">
                <a:solidFill>
                  <a:srgbClr val="1D1C1D"/>
                </a:solidFill>
                <a:latin typeface="IBM Plex Sans"/>
              </a:rPr>
              <a:t>business knowledge / domain expertise can be applied to the forecasting process. </a:t>
            </a:r>
          </a:p>
        </p:txBody>
      </p:sp>
      <p:sp>
        <p:nvSpPr>
          <p:cNvPr id="14" name="TextBox 14"/>
          <p:cNvSpPr txBox="1"/>
          <p:nvPr/>
        </p:nvSpPr>
        <p:spPr>
          <a:xfrm>
            <a:off x="914705" y="3970925"/>
            <a:ext cx="5930284" cy="1088079"/>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Moreover, the client has noted that relationships across series should not be considered for </a:t>
            </a:r>
          </a:p>
          <a:p>
            <a:pPr algn="l">
              <a:lnSpc>
                <a:spcPts val="576"/>
              </a:lnSpc>
            </a:pPr>
            <a:r>
              <a:rPr lang="en-US" sz="1152" spc="-11">
                <a:solidFill>
                  <a:srgbClr val="1D1C1D"/>
                </a:solidFill>
                <a:latin typeface="IBM Plex Sans"/>
              </a:rPr>
              <a:t>modeling. As a result, our modeling has focused on using each series' unique history alone </a:t>
            </a:r>
          </a:p>
          <a:p>
            <a:pPr algn="l">
              <a:lnSpc>
                <a:spcPts val="2472"/>
              </a:lnSpc>
            </a:pPr>
            <a:r>
              <a:rPr lang="en-US" sz="1152" spc="-11">
                <a:solidFill>
                  <a:srgbClr val="1D1C1D"/>
                </a:solidFill>
                <a:latin typeface="IBM Plex Sans"/>
              </a:rPr>
              <a:t>for prediction. In other words, we looked at traditional forecasting approaches that only use </a:t>
            </a:r>
          </a:p>
          <a:p>
            <a:pPr algn="l">
              <a:lnSpc>
                <a:spcPts val="576"/>
              </a:lnSpc>
            </a:pPr>
            <a:r>
              <a:rPr lang="en-US" sz="1152" spc="-11">
                <a:solidFill>
                  <a:srgbClr val="1D1C1D"/>
                </a:solidFill>
                <a:latin typeface="IBM Plex Sans"/>
              </a:rPr>
              <a:t>the past values of a series to predict future trends such as Auto Regressive (AR) and </a:t>
            </a:r>
          </a:p>
          <a:p>
            <a:pPr algn="l">
              <a:lnSpc>
                <a:spcPts val="2472"/>
              </a:lnSpc>
            </a:pPr>
            <a:r>
              <a:rPr lang="en-US" sz="1152" spc="-11">
                <a:solidFill>
                  <a:srgbClr val="1D1C1D"/>
                </a:solidFill>
                <a:latin typeface="IBM Plex Sans"/>
              </a:rPr>
              <a:t>Moving Average (MA). </a:t>
            </a:r>
          </a:p>
        </p:txBody>
      </p:sp>
      <p:sp>
        <p:nvSpPr>
          <p:cNvPr id="15" name="TextBox 15"/>
          <p:cNvSpPr txBox="1"/>
          <p:nvPr/>
        </p:nvSpPr>
        <p:spPr>
          <a:xfrm>
            <a:off x="914705" y="5130946"/>
            <a:ext cx="5836949" cy="89453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We assigned the series to four lead analysts, all of whom followed a similar protocol to </a:t>
            </a:r>
          </a:p>
          <a:p>
            <a:pPr algn="l">
              <a:lnSpc>
                <a:spcPts val="576"/>
              </a:lnSpc>
            </a:pPr>
            <a:r>
              <a:rPr lang="en-US" sz="1152" spc="-11">
                <a:solidFill>
                  <a:srgbClr val="1D1C1D"/>
                </a:solidFill>
                <a:latin typeface="IBM Plex Sans"/>
              </a:rPr>
              <a:t>explore the data, assess periodicity, fit models and evaluate the results. The final </a:t>
            </a:r>
          </a:p>
          <a:p>
            <a:pPr algn="l">
              <a:lnSpc>
                <a:spcPts val="2472"/>
              </a:lnSpc>
            </a:pPr>
            <a:r>
              <a:rPr lang="en-US" sz="1152" spc="-11">
                <a:solidFill>
                  <a:srgbClr val="1D1C1D"/>
                </a:solidFill>
                <a:latin typeface="IBM Plex Sans"/>
              </a:rPr>
              <a:t>deliverable will consist of a proposed modeling approach for each of the 12 series, as well </a:t>
            </a:r>
          </a:p>
          <a:p>
            <a:pPr algn="l">
              <a:lnSpc>
                <a:spcPts val="576"/>
              </a:lnSpc>
            </a:pPr>
            <a:r>
              <a:rPr lang="en-US" sz="1152" spc="-11">
                <a:solidFill>
                  <a:srgbClr val="1D1C1D"/>
                </a:solidFill>
                <a:latin typeface="IBM Plex Sans"/>
              </a:rPr>
              <a:t>as a 140 point forecast for each. </a:t>
            </a:r>
          </a:p>
        </p:txBody>
      </p:sp>
      <p:sp>
        <p:nvSpPr>
          <p:cNvPr id="16" name="TextBox 16"/>
          <p:cNvSpPr txBox="1"/>
          <p:nvPr/>
        </p:nvSpPr>
        <p:spPr>
          <a:xfrm>
            <a:off x="914705" y="6095638"/>
            <a:ext cx="3523593"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The protocol for determining forecasts was as follows: </a:t>
            </a:r>
          </a:p>
        </p:txBody>
      </p:sp>
      <p:sp>
        <p:nvSpPr>
          <p:cNvPr id="17" name="TextBox 17"/>
          <p:cNvSpPr txBox="1"/>
          <p:nvPr/>
        </p:nvSpPr>
        <p:spPr>
          <a:xfrm>
            <a:off x="1143305" y="6482886"/>
            <a:ext cx="5724411" cy="522046"/>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 Data was split into training and testing tests. </a:t>
            </a:r>
          </a:p>
          <a:p>
            <a:pPr algn="l">
              <a:lnSpc>
                <a:spcPts val="576"/>
              </a:lnSpc>
            </a:pPr>
            <a:r>
              <a:rPr lang="en-US" sz="1152" spc="-11">
                <a:solidFill>
                  <a:srgbClr val="1D1C1D"/>
                </a:solidFill>
                <a:latin typeface="IBM Plex Sans"/>
              </a:rPr>
              <a:t>• Exploratory data analysis was used to review various characteristics of the data both </a:t>
            </a:r>
          </a:p>
        </p:txBody>
      </p:sp>
      <p:sp>
        <p:nvSpPr>
          <p:cNvPr id="18" name="TextBox 18"/>
          <p:cNvSpPr txBox="1"/>
          <p:nvPr/>
        </p:nvSpPr>
        <p:spPr>
          <a:xfrm>
            <a:off x="1371857" y="6926218"/>
            <a:ext cx="4572543" cy="277311"/>
          </a:xfrm>
          <a:prstGeom prst="rect">
            <a:avLst/>
          </a:prstGeom>
        </p:spPr>
        <p:txBody>
          <a:bodyPr lIns="0" tIns="0" rIns="0" bIns="0" rtlCol="0" anchor="t">
            <a:spAutoFit/>
          </a:bodyPr>
          <a:lstStyle/>
          <a:p>
            <a:pPr algn="l">
              <a:lnSpc>
                <a:spcPts val="2472"/>
              </a:lnSpc>
            </a:pPr>
            <a:r>
              <a:rPr lang="en-US" sz="1152" spc="-11">
                <a:solidFill>
                  <a:srgbClr val="1D1C1D"/>
                </a:solidFill>
                <a:latin typeface="IBM Plex Sans"/>
              </a:rPr>
              <a:t>visually and numerically to inform data cleaning and model calibration. </a:t>
            </a:r>
          </a:p>
        </p:txBody>
      </p:sp>
      <p:sp>
        <p:nvSpPr>
          <p:cNvPr id="19" name="TextBox 19"/>
          <p:cNvSpPr txBox="1"/>
          <p:nvPr/>
        </p:nvSpPr>
        <p:spPr>
          <a:xfrm>
            <a:off x="1143305" y="7281843"/>
            <a:ext cx="5529205" cy="119329"/>
          </a:xfrm>
          <a:prstGeom prst="rect">
            <a:avLst/>
          </a:prstGeom>
        </p:spPr>
        <p:txBody>
          <a:bodyPr lIns="0" tIns="0" rIns="0" bIns="0" rtlCol="0" anchor="t">
            <a:spAutoFit/>
          </a:bodyPr>
          <a:lstStyle/>
          <a:p>
            <a:pPr algn="l">
              <a:lnSpc>
                <a:spcPts val="720"/>
              </a:lnSpc>
            </a:pPr>
            <a:r>
              <a:rPr lang="en-US" sz="1152" spc="-11">
                <a:solidFill>
                  <a:srgbClr val="1D1C1D"/>
                </a:solidFill>
                <a:latin typeface="IBM Plex Sans"/>
              </a:rPr>
              <a:t>• Models were fit using the AR and MA approaches noted above (known as ARIMA </a:t>
            </a:r>
          </a:p>
        </p:txBody>
      </p:sp>
      <p:sp>
        <p:nvSpPr>
          <p:cNvPr id="20" name="TextBox 20"/>
          <p:cNvSpPr txBox="1"/>
          <p:nvPr/>
        </p:nvSpPr>
        <p:spPr>
          <a:xfrm>
            <a:off x="1371857" y="7332364"/>
            <a:ext cx="3247806" cy="470478"/>
          </a:xfrm>
          <a:prstGeom prst="rect">
            <a:avLst/>
          </a:prstGeom>
        </p:spPr>
        <p:txBody>
          <a:bodyPr lIns="0" tIns="0" rIns="0" bIns="0" rtlCol="0" anchor="t">
            <a:spAutoFit/>
          </a:bodyPr>
          <a:lstStyle/>
          <a:p>
            <a:pPr algn="l">
              <a:lnSpc>
                <a:spcPts val="2333"/>
              </a:lnSpc>
            </a:pPr>
            <a:r>
              <a:rPr lang="en-US" sz="1152" spc="-11">
                <a:solidFill>
                  <a:srgbClr val="1D1C1D"/>
                </a:solidFill>
                <a:latin typeface="IBM Plex Sans"/>
              </a:rPr>
              <a:t>models when used together). </a:t>
            </a:r>
          </a:p>
          <a:p>
            <a:pPr algn="l">
              <a:lnSpc>
                <a:spcPts val="858"/>
              </a:lnSpc>
            </a:pPr>
            <a:r>
              <a:rPr lang="en-US" sz="1152" spc="-11">
                <a:solidFill>
                  <a:srgbClr val="1D1C1D"/>
                </a:solidFill>
                <a:latin typeface="IBM Plex Sans"/>
              </a:rPr>
              <a:t>Finally, we evaluate our results with error metrics. </a:t>
            </a:r>
          </a:p>
        </p:txBody>
      </p:sp>
      <p:sp>
        <p:nvSpPr>
          <p:cNvPr id="21" name="TextBox 21"/>
          <p:cNvSpPr txBox="1"/>
          <p:nvPr/>
        </p:nvSpPr>
        <p:spPr>
          <a:xfrm>
            <a:off x="1143305" y="7668939"/>
            <a:ext cx="107728" cy="128854"/>
          </a:xfrm>
          <a:prstGeom prst="rect">
            <a:avLst/>
          </a:prstGeom>
        </p:spPr>
        <p:txBody>
          <a:bodyPr lIns="0" tIns="0" rIns="0" bIns="0" rtlCol="0" anchor="t">
            <a:spAutoFit/>
          </a:bodyPr>
          <a:lstStyle/>
          <a:p>
            <a:pPr algn="l">
              <a:lnSpc>
                <a:spcPts val="858"/>
              </a:lnSpc>
            </a:pPr>
            <a:r>
              <a:rPr lang="en-US" sz="1152" spc="73">
                <a:solidFill>
                  <a:srgbClr val="1D1C1D"/>
                </a:solidFill>
                <a:latin typeface="IBM Plex Sans"/>
              </a:rPr>
              <a:t>• </a:t>
            </a:r>
          </a:p>
        </p:txBody>
      </p:sp>
      <p:sp>
        <p:nvSpPr>
          <p:cNvPr id="22" name="TextBox 22"/>
          <p:cNvSpPr txBox="1"/>
          <p:nvPr/>
        </p:nvSpPr>
        <p:spPr>
          <a:xfrm>
            <a:off x="914705" y="7874527"/>
            <a:ext cx="1688449"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BASELINE FORECASTS </a:t>
            </a:r>
          </a:p>
        </p:txBody>
      </p:sp>
      <p:sp>
        <p:nvSpPr>
          <p:cNvPr id="23" name="TextBox 23"/>
          <p:cNvSpPr txBox="1"/>
          <p:nvPr/>
        </p:nvSpPr>
        <p:spPr>
          <a:xfrm>
            <a:off x="914705" y="8260099"/>
            <a:ext cx="5850550" cy="702459"/>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A quick visualization of the various series provided by the clients shows significant variety. </a:t>
            </a:r>
          </a:p>
          <a:p>
            <a:pPr algn="l">
              <a:lnSpc>
                <a:spcPts val="576"/>
              </a:lnSpc>
            </a:pPr>
            <a:r>
              <a:rPr lang="en-US" sz="1152" spc="-11">
                <a:solidFill>
                  <a:srgbClr val="1D1C1D"/>
                </a:solidFill>
                <a:latin typeface="IBM Plex Sans"/>
              </a:rPr>
              <a:t>First, we observe relatively noisy data with apparent outliers. Moreover, we see varied </a:t>
            </a:r>
          </a:p>
          <a:p>
            <a:pPr algn="l">
              <a:lnSpc>
                <a:spcPts val="2471"/>
              </a:lnSpc>
            </a:pPr>
            <a:r>
              <a:rPr lang="en-US" sz="1152" spc="-11">
                <a:solidFill>
                  <a:srgbClr val="1D1C1D"/>
                </a:solidFill>
                <a:latin typeface="IBM Plex Sans"/>
              </a:rPr>
              <a:t>trends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782812"/>
            <a:ext cx="5258514" cy="1559366"/>
          </a:xfrm>
          <a:prstGeom prst="rect">
            <a:avLst/>
          </a:prstGeom>
        </p:spPr>
        <p:txBody>
          <a:bodyPr lIns="0" tIns="0" rIns="0" bIns="0" rtlCol="0" anchor="t">
            <a:spAutoFit/>
          </a:bodyPr>
          <a:lstStyle/>
          <a:p>
            <a:pPr algn="l">
              <a:lnSpc>
                <a:spcPts val="2267"/>
              </a:lnSpc>
            </a:pPr>
            <a:r>
              <a:rPr lang="en-US" sz="996" spc="1">
                <a:solidFill>
                  <a:srgbClr val="000000"/>
                </a:solidFill>
                <a:latin typeface="Courier New OS"/>
              </a:rPr>
              <a:t>``` Manual ARIMA model fit ```{r, echo = show_code} </a:t>
            </a:r>
          </a:p>
          <a:p>
            <a:pPr algn="l">
              <a:lnSpc>
                <a:spcPts val="498"/>
              </a:lnSpc>
            </a:pPr>
            <a:r>
              <a:rPr lang="en-US" sz="996" spc="2">
                <a:solidFill>
                  <a:srgbClr val="000000"/>
                </a:solidFill>
                <a:latin typeface="Courier New OS"/>
              </a:rPr>
              <a:t>arima_model &lt;- Arima(train, order = c(p,d,q), include.drift = drift) </a:t>
            </a:r>
          </a:p>
          <a:p>
            <a:pPr algn="l">
              <a:lnSpc>
                <a:spcPts val="1757"/>
              </a:lnSpc>
            </a:pPr>
            <a:r>
              <a:rPr lang="en-US" sz="996" spc="2">
                <a:solidFill>
                  <a:srgbClr val="000000"/>
                </a:solidFill>
                <a:latin typeface="Courier New OS"/>
              </a:rPr>
              <a:t>summary(arima_model) </a:t>
            </a:r>
          </a:p>
          <a:p>
            <a:pPr algn="l">
              <a:lnSpc>
                <a:spcPts val="521"/>
              </a:lnSpc>
            </a:pPr>
            <a:r>
              <a:rPr lang="en-US" sz="996" spc="2">
                <a:solidFill>
                  <a:srgbClr val="000000"/>
                </a:solidFill>
                <a:latin typeface="Courier New OS"/>
              </a:rPr>
              <a:t>checkresiduals(arima_model) </a:t>
            </a:r>
          </a:p>
          <a:p>
            <a:pPr algn="l">
              <a:lnSpc>
                <a:spcPts val="1734"/>
              </a:lnSpc>
            </a:pPr>
            <a:r>
              <a:rPr lang="en-US" sz="996" spc="2">
                <a:solidFill>
                  <a:srgbClr val="000000"/>
                </a:solidFill>
                <a:latin typeface="Courier New OS"/>
              </a:rPr>
              <a:t>arima_forecast &lt;- forecast(arima_model, h = length(test)) </a:t>
            </a:r>
          </a:p>
          <a:p>
            <a:pPr algn="l">
              <a:lnSpc>
                <a:spcPts val="545"/>
              </a:lnSpc>
            </a:pPr>
            <a:r>
              <a:rPr lang="en-US" sz="996" spc="2">
                <a:solidFill>
                  <a:srgbClr val="000000"/>
                </a:solidFill>
                <a:latin typeface="Courier New OS"/>
              </a:rPr>
              <a:t>autoplot(arima_forecast) + </a:t>
            </a:r>
          </a:p>
        </p:txBody>
      </p:sp>
      <p:sp>
        <p:nvSpPr>
          <p:cNvPr id="3" name="TextBox 3"/>
          <p:cNvSpPr txBox="1"/>
          <p:nvPr/>
        </p:nvSpPr>
        <p:spPr>
          <a:xfrm>
            <a:off x="1524257" y="2269093"/>
            <a:ext cx="1219276" cy="216341"/>
          </a:xfrm>
          <a:prstGeom prst="rect">
            <a:avLst/>
          </a:prstGeom>
        </p:spPr>
        <p:txBody>
          <a:bodyPr lIns="0" tIns="0" rIns="0" bIns="0" rtlCol="0" anchor="t">
            <a:spAutoFit/>
          </a:bodyPr>
          <a:lstStyle/>
          <a:p>
            <a:pPr algn="l">
              <a:lnSpc>
                <a:spcPts val="1710"/>
              </a:lnSpc>
            </a:pPr>
            <a:r>
              <a:rPr lang="en-US" sz="996" spc="2">
                <a:solidFill>
                  <a:srgbClr val="000000"/>
                </a:solidFill>
                <a:latin typeface="Courier New OS"/>
              </a:rPr>
              <a:t>autolayer(test) </a:t>
            </a:r>
          </a:p>
        </p:txBody>
      </p:sp>
      <p:sp>
        <p:nvSpPr>
          <p:cNvPr id="4" name="TextBox 4"/>
          <p:cNvSpPr txBox="1"/>
          <p:nvPr/>
        </p:nvSpPr>
        <p:spPr>
          <a:xfrm>
            <a:off x="1371857" y="2526649"/>
            <a:ext cx="2286076" cy="821750"/>
          </a:xfrm>
          <a:prstGeom prst="rect">
            <a:avLst/>
          </a:prstGeom>
        </p:spPr>
        <p:txBody>
          <a:bodyPr lIns="0" tIns="0" rIns="0" bIns="0" rtlCol="0" anchor="t">
            <a:spAutoFit/>
          </a:bodyPr>
          <a:lstStyle/>
          <a:p>
            <a:pPr algn="l">
              <a:lnSpc>
                <a:spcPts val="545"/>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Manual seasonal ARIMA fit </a:t>
            </a:r>
          </a:p>
          <a:p>
            <a:pPr algn="l">
              <a:lnSpc>
                <a:spcPts val="2051"/>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arima_model_s &lt;- Arima(train, </a:t>
            </a:r>
          </a:p>
        </p:txBody>
      </p:sp>
      <p:sp>
        <p:nvSpPr>
          <p:cNvPr id="5" name="TextBox 5"/>
          <p:cNvSpPr txBox="1"/>
          <p:nvPr/>
        </p:nvSpPr>
        <p:spPr>
          <a:xfrm>
            <a:off x="3124838" y="3276838"/>
            <a:ext cx="2057095" cy="504377"/>
          </a:xfrm>
          <a:prstGeom prst="rect">
            <a:avLst/>
          </a:prstGeom>
        </p:spPr>
        <p:txBody>
          <a:bodyPr lIns="0" tIns="0" rIns="0" bIns="0" rtlCol="0" anchor="t">
            <a:spAutoFit/>
          </a:bodyPr>
          <a:lstStyle/>
          <a:p>
            <a:pPr algn="l">
              <a:lnSpc>
                <a:spcPts val="1781"/>
              </a:lnSpc>
            </a:pPr>
            <a:r>
              <a:rPr lang="en-US" sz="996" spc="1">
                <a:solidFill>
                  <a:srgbClr val="000000"/>
                </a:solidFill>
                <a:latin typeface="Courier New OS"/>
              </a:rPr>
              <a:t>order = c(p,d,q), </a:t>
            </a:r>
          </a:p>
          <a:p>
            <a:pPr algn="l">
              <a:lnSpc>
                <a:spcPts val="498"/>
              </a:lnSpc>
            </a:pPr>
            <a:r>
              <a:rPr lang="en-US" sz="996" spc="1">
                <a:solidFill>
                  <a:srgbClr val="000000"/>
                </a:solidFill>
                <a:latin typeface="Courier New OS"/>
              </a:rPr>
              <a:t>seasonal = c(p_s,d_s,q_s), </a:t>
            </a:r>
          </a:p>
          <a:p>
            <a:pPr algn="l">
              <a:lnSpc>
                <a:spcPts val="1781"/>
              </a:lnSpc>
            </a:pPr>
            <a:r>
              <a:rPr lang="en-US" sz="996" spc="1">
                <a:solidFill>
                  <a:srgbClr val="000000"/>
                </a:solidFill>
                <a:latin typeface="Courier New OS"/>
              </a:rPr>
              <a:t>include.drift = drift_s) </a:t>
            </a:r>
          </a:p>
        </p:txBody>
      </p:sp>
      <p:sp>
        <p:nvSpPr>
          <p:cNvPr id="6" name="TextBox 6"/>
          <p:cNvSpPr txBox="1"/>
          <p:nvPr/>
        </p:nvSpPr>
        <p:spPr>
          <a:xfrm>
            <a:off x="1371857" y="3831955"/>
            <a:ext cx="4725114" cy="523808"/>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summary(arima_model_s) </a:t>
            </a:r>
          </a:p>
          <a:p>
            <a:pPr algn="l">
              <a:lnSpc>
                <a:spcPts val="1757"/>
              </a:lnSpc>
            </a:pPr>
            <a:r>
              <a:rPr lang="en-US" sz="996" spc="2">
                <a:solidFill>
                  <a:srgbClr val="000000"/>
                </a:solidFill>
                <a:latin typeface="Courier New OS"/>
              </a:rPr>
              <a:t>checkresiduals(arima_model_s) </a:t>
            </a:r>
          </a:p>
          <a:p>
            <a:pPr algn="l">
              <a:lnSpc>
                <a:spcPts val="521"/>
              </a:lnSpc>
            </a:pPr>
            <a:r>
              <a:rPr lang="en-US" sz="996" spc="2">
                <a:solidFill>
                  <a:srgbClr val="000000"/>
                </a:solidFill>
                <a:latin typeface="Courier New OS"/>
              </a:rPr>
              <a:t>arima_forecast_s &lt;- forecast(arima_model_s, h = length(test)) </a:t>
            </a:r>
          </a:p>
          <a:p>
            <a:pPr algn="l">
              <a:lnSpc>
                <a:spcPts val="1734"/>
              </a:lnSpc>
            </a:pPr>
            <a:r>
              <a:rPr lang="en-US" sz="996" spc="2">
                <a:solidFill>
                  <a:srgbClr val="000000"/>
                </a:solidFill>
                <a:latin typeface="Courier New OS"/>
              </a:rPr>
              <a:t>autoplot(arima_forecast_s) + </a:t>
            </a:r>
          </a:p>
        </p:txBody>
      </p:sp>
      <p:sp>
        <p:nvSpPr>
          <p:cNvPr id="7" name="TextBox 7"/>
          <p:cNvSpPr txBox="1"/>
          <p:nvPr/>
        </p:nvSpPr>
        <p:spPr>
          <a:xfrm>
            <a:off x="1524257" y="4398502"/>
            <a:ext cx="1219276" cy="102041"/>
          </a:xfrm>
          <a:prstGeom prst="rect">
            <a:avLst/>
          </a:prstGeom>
        </p:spPr>
        <p:txBody>
          <a:bodyPr lIns="0" tIns="0" rIns="0" bIns="0" rtlCol="0" anchor="t">
            <a:spAutoFit/>
          </a:bodyPr>
          <a:lstStyle/>
          <a:p>
            <a:pPr algn="l">
              <a:lnSpc>
                <a:spcPts val="545"/>
              </a:lnSpc>
            </a:pPr>
            <a:r>
              <a:rPr lang="en-US" sz="996" spc="2">
                <a:solidFill>
                  <a:srgbClr val="000000"/>
                </a:solidFill>
                <a:latin typeface="Courier New OS"/>
              </a:rPr>
              <a:t>autolayer(test) </a:t>
            </a:r>
          </a:p>
        </p:txBody>
      </p:sp>
      <p:sp>
        <p:nvSpPr>
          <p:cNvPr id="8" name="TextBox 8"/>
          <p:cNvSpPr txBox="1"/>
          <p:nvPr/>
        </p:nvSpPr>
        <p:spPr>
          <a:xfrm>
            <a:off x="1371857" y="4427458"/>
            <a:ext cx="2819476" cy="935927"/>
          </a:xfrm>
          <a:prstGeom prst="rect">
            <a:avLst/>
          </a:prstGeom>
        </p:spPr>
        <p:txBody>
          <a:bodyPr lIns="0" tIns="0" rIns="0" bIns="0" rtlCol="0" anchor="t">
            <a:spAutoFit/>
          </a:bodyPr>
          <a:lstStyle/>
          <a:p>
            <a:pPr algn="l">
              <a:lnSpc>
                <a:spcPts val="1710"/>
              </a:lnSpc>
            </a:pPr>
            <a:r>
              <a:rPr lang="en-US" sz="996" spc="1">
                <a:solidFill>
                  <a:srgbClr val="000000"/>
                </a:solidFill>
                <a:latin typeface="Courier New OS"/>
              </a:rPr>
              <a:t>``` </a:t>
            </a:r>
          </a:p>
          <a:p>
            <a:pPr algn="l">
              <a:lnSpc>
                <a:spcPts val="2490"/>
              </a:lnSpc>
            </a:pPr>
            <a:r>
              <a:rPr lang="en-US" sz="996" spc="1">
                <a:solidFill>
                  <a:srgbClr val="000000"/>
                </a:solidFill>
                <a:latin typeface="Courier New OS"/>
              </a:rPr>
              <a:t>Auto ARIMA </a:t>
            </a:r>
          </a:p>
          <a:p>
            <a:pPr algn="l">
              <a:lnSpc>
                <a:spcPts val="2045"/>
              </a:lnSpc>
            </a:pPr>
            <a:r>
              <a:rPr lang="en-US" sz="996" spc="2">
                <a:solidFill>
                  <a:srgbClr val="000000"/>
                </a:solidFill>
                <a:latin typeface="Courier New OS"/>
              </a:rPr>
              <a:t>```{r, echo = show_code} </a:t>
            </a:r>
          </a:p>
          <a:p>
            <a:pPr algn="l">
              <a:lnSpc>
                <a:spcPts val="498"/>
              </a:lnSpc>
            </a:pPr>
            <a:r>
              <a:rPr lang="en-US" sz="996" spc="1">
                <a:solidFill>
                  <a:srgbClr val="000000"/>
                </a:solidFill>
                <a:latin typeface="Courier New OS"/>
              </a:rPr>
              <a:t>autoarima_model &lt;- auto.arima(train, </a:t>
            </a:r>
          </a:p>
        </p:txBody>
      </p:sp>
      <p:sp>
        <p:nvSpPr>
          <p:cNvPr id="9" name="TextBox 9"/>
          <p:cNvSpPr txBox="1"/>
          <p:nvPr/>
        </p:nvSpPr>
        <p:spPr>
          <a:xfrm>
            <a:off x="3658238" y="5290299"/>
            <a:ext cx="2361895" cy="361121"/>
          </a:xfrm>
          <a:prstGeom prst="rect">
            <a:avLst/>
          </a:prstGeom>
        </p:spPr>
        <p:txBody>
          <a:bodyPr lIns="0" tIns="0" rIns="0" bIns="0" rtlCol="0" anchor="t">
            <a:spAutoFit/>
          </a:bodyPr>
          <a:lstStyle/>
          <a:p>
            <a:pPr algn="l">
              <a:lnSpc>
                <a:spcPts val="1757"/>
              </a:lnSpc>
            </a:pPr>
            <a:r>
              <a:rPr lang="en-US" sz="996" spc="1">
                <a:solidFill>
                  <a:srgbClr val="000000"/>
                </a:solidFill>
                <a:latin typeface="Courier New OS"/>
              </a:rPr>
              <a:t>approximation = approximation, </a:t>
            </a:r>
          </a:p>
          <a:p>
            <a:pPr algn="l">
              <a:lnSpc>
                <a:spcPts val="521"/>
              </a:lnSpc>
            </a:pPr>
            <a:r>
              <a:rPr lang="en-US" sz="996" spc="2">
                <a:solidFill>
                  <a:srgbClr val="000000"/>
                </a:solidFill>
                <a:latin typeface="Courier New OS"/>
              </a:rPr>
              <a:t>stepwise = stepwise) </a:t>
            </a:r>
          </a:p>
        </p:txBody>
      </p:sp>
      <p:sp>
        <p:nvSpPr>
          <p:cNvPr id="10" name="TextBox 10"/>
          <p:cNvSpPr txBox="1"/>
          <p:nvPr/>
        </p:nvSpPr>
        <p:spPr>
          <a:xfrm>
            <a:off x="1371857" y="5578335"/>
            <a:ext cx="5029914" cy="647633"/>
          </a:xfrm>
          <a:prstGeom prst="rect">
            <a:avLst/>
          </a:prstGeom>
        </p:spPr>
        <p:txBody>
          <a:bodyPr lIns="0" tIns="0" rIns="0" bIns="0" rtlCol="0" anchor="t">
            <a:spAutoFit/>
          </a:bodyPr>
          <a:lstStyle/>
          <a:p>
            <a:pPr algn="l">
              <a:lnSpc>
                <a:spcPts val="1734"/>
              </a:lnSpc>
            </a:pPr>
            <a:r>
              <a:rPr lang="en-US" sz="996" spc="2">
                <a:solidFill>
                  <a:srgbClr val="000000"/>
                </a:solidFill>
                <a:latin typeface="Courier New OS"/>
              </a:rPr>
              <a:t>summary(autoarima_model) </a:t>
            </a:r>
          </a:p>
          <a:p>
            <a:pPr algn="l">
              <a:lnSpc>
                <a:spcPts val="545"/>
              </a:lnSpc>
            </a:pPr>
            <a:r>
              <a:rPr lang="en-US" sz="996" spc="2">
                <a:solidFill>
                  <a:srgbClr val="000000"/>
                </a:solidFill>
                <a:latin typeface="Courier New OS"/>
              </a:rPr>
              <a:t>checkresiduals(autoarima_model) </a:t>
            </a:r>
          </a:p>
          <a:p>
            <a:pPr algn="l">
              <a:lnSpc>
                <a:spcPts val="1710"/>
              </a:lnSpc>
            </a:pPr>
            <a:r>
              <a:rPr lang="en-US" sz="996" spc="2">
                <a:solidFill>
                  <a:srgbClr val="000000"/>
                </a:solidFill>
                <a:latin typeface="Courier New OS"/>
              </a:rPr>
              <a:t>autoarima_forecast &lt;- forecast(autoarima_model, h = length(test)) </a:t>
            </a:r>
          </a:p>
          <a:p>
            <a:pPr algn="l">
              <a:lnSpc>
                <a:spcPts val="545"/>
              </a:lnSpc>
            </a:pPr>
            <a:r>
              <a:rPr lang="en-US" sz="996" spc="2">
                <a:solidFill>
                  <a:srgbClr val="000000"/>
                </a:solidFill>
                <a:latin typeface="Courier New OS"/>
              </a:rPr>
              <a:t>autoplot(autoarima_forecast) + </a:t>
            </a:r>
          </a:p>
        </p:txBody>
      </p:sp>
      <p:sp>
        <p:nvSpPr>
          <p:cNvPr id="11" name="TextBox 11"/>
          <p:cNvSpPr txBox="1"/>
          <p:nvPr/>
        </p:nvSpPr>
        <p:spPr>
          <a:xfrm>
            <a:off x="1524257" y="6154407"/>
            <a:ext cx="1219276" cy="216341"/>
          </a:xfrm>
          <a:prstGeom prst="rect">
            <a:avLst/>
          </a:prstGeom>
        </p:spPr>
        <p:txBody>
          <a:bodyPr lIns="0" tIns="0" rIns="0" bIns="0" rtlCol="0" anchor="t">
            <a:spAutoFit/>
          </a:bodyPr>
          <a:lstStyle/>
          <a:p>
            <a:pPr algn="l">
              <a:lnSpc>
                <a:spcPts val="1734"/>
              </a:lnSpc>
            </a:pPr>
            <a:r>
              <a:rPr lang="en-US" sz="996" spc="2">
                <a:solidFill>
                  <a:srgbClr val="000000"/>
                </a:solidFill>
                <a:latin typeface="Courier New OS"/>
              </a:rPr>
              <a:t>autolayer(test) </a:t>
            </a:r>
          </a:p>
        </p:txBody>
      </p:sp>
      <p:sp>
        <p:nvSpPr>
          <p:cNvPr id="12" name="TextBox 12"/>
          <p:cNvSpPr txBox="1"/>
          <p:nvPr/>
        </p:nvSpPr>
        <p:spPr>
          <a:xfrm>
            <a:off x="1371857" y="6411963"/>
            <a:ext cx="5487114" cy="2117150"/>
          </a:xfrm>
          <a:prstGeom prst="rect">
            <a:avLst/>
          </a:prstGeom>
        </p:spPr>
        <p:txBody>
          <a:bodyPr lIns="0" tIns="0" rIns="0" bIns="0" rtlCol="0" anchor="t">
            <a:spAutoFit/>
          </a:bodyPr>
          <a:lstStyle/>
          <a:p>
            <a:pPr algn="just">
              <a:lnSpc>
                <a:spcPts val="521"/>
              </a:lnSpc>
            </a:pPr>
            <a:r>
              <a:rPr lang="en-US" sz="996" spc="1">
                <a:solidFill>
                  <a:srgbClr val="000000"/>
                </a:solidFill>
                <a:latin typeface="Courier New OS"/>
              </a:rPr>
              <a:t>``` </a:t>
            </a:r>
          </a:p>
          <a:p>
            <a:pPr algn="just">
              <a:lnSpc>
                <a:spcPts val="2490"/>
              </a:lnSpc>
            </a:pPr>
            <a:r>
              <a:rPr lang="en-US" sz="996" spc="1">
                <a:solidFill>
                  <a:srgbClr val="000000"/>
                </a:solidFill>
                <a:latin typeface="Courier New OS"/>
              </a:rPr>
              <a:t>Evaluation </a:t>
            </a:r>
          </a:p>
          <a:p>
            <a:pPr algn="just">
              <a:lnSpc>
                <a:spcPts val="2045"/>
              </a:lnSpc>
            </a:pPr>
            <a:r>
              <a:rPr lang="en-US" sz="996" spc="2">
                <a:solidFill>
                  <a:srgbClr val="000000"/>
                </a:solidFill>
                <a:latin typeface="Courier New OS"/>
              </a:rPr>
              <a:t>```{r, echo = show_code} </a:t>
            </a:r>
          </a:p>
          <a:p>
            <a:pPr algn="just">
              <a:lnSpc>
                <a:spcPts val="498"/>
              </a:lnSpc>
            </a:pPr>
            <a:r>
              <a:rPr lang="en-US" sz="996" spc="2">
                <a:solidFill>
                  <a:srgbClr val="000000"/>
                </a:solidFill>
                <a:latin typeface="Courier New OS"/>
              </a:rPr>
              <a:t>naive_mape &lt;- mean(abs(naive_model$mean - test) / test, na.rm = TRUE) </a:t>
            </a:r>
          </a:p>
          <a:p>
            <a:pPr algn="just">
              <a:lnSpc>
                <a:spcPts val="1781"/>
              </a:lnSpc>
            </a:pPr>
            <a:r>
              <a:rPr lang="en-US" sz="996" spc="1">
                <a:solidFill>
                  <a:srgbClr val="000000"/>
                </a:solidFill>
                <a:latin typeface="Courier New OS"/>
              </a:rPr>
              <a:t>naive_mape_d &lt;- mean(abs(naive_model_d_levels - test) / test, na.rm = </a:t>
            </a:r>
          </a:p>
          <a:p>
            <a:pPr algn="just">
              <a:lnSpc>
                <a:spcPts val="498"/>
              </a:lnSpc>
            </a:pPr>
            <a:r>
              <a:rPr lang="en-US" sz="996" spc="1">
                <a:solidFill>
                  <a:srgbClr val="000000"/>
                </a:solidFill>
                <a:latin typeface="Courier New OS"/>
              </a:rPr>
              <a:t>TRUE) </a:t>
            </a:r>
          </a:p>
          <a:p>
            <a:pPr algn="just">
              <a:lnSpc>
                <a:spcPts val="1757"/>
              </a:lnSpc>
            </a:pPr>
            <a:r>
              <a:rPr lang="en-US" sz="996" spc="2">
                <a:solidFill>
                  <a:srgbClr val="000000"/>
                </a:solidFill>
                <a:latin typeface="Courier New OS"/>
              </a:rPr>
              <a:t>mean_mape &lt;- mean(abs(mean_model$mean - test) / test, na.rm = TRUE) </a:t>
            </a:r>
          </a:p>
          <a:p>
            <a:pPr algn="just">
              <a:lnSpc>
                <a:spcPts val="521"/>
              </a:lnSpc>
            </a:pPr>
            <a:r>
              <a:rPr lang="en-US" sz="996" spc="1">
                <a:solidFill>
                  <a:srgbClr val="000000"/>
                </a:solidFill>
                <a:latin typeface="Courier New OS"/>
              </a:rPr>
              <a:t>mean_mape_d &lt;- mean(abs(mean_model_d_levels - test) / test, na.rm = </a:t>
            </a:r>
          </a:p>
          <a:p>
            <a:pPr algn="just">
              <a:lnSpc>
                <a:spcPts val="1734"/>
              </a:lnSpc>
            </a:pPr>
            <a:r>
              <a:rPr lang="en-US" sz="996" spc="1">
                <a:solidFill>
                  <a:srgbClr val="000000"/>
                </a:solidFill>
                <a:latin typeface="Courier New OS"/>
              </a:rPr>
              <a:t>TRUE) </a:t>
            </a:r>
          </a:p>
          <a:p>
            <a:pPr algn="just">
              <a:lnSpc>
                <a:spcPts val="545"/>
              </a:lnSpc>
            </a:pPr>
            <a:r>
              <a:rPr lang="en-US" sz="996" spc="2">
                <a:solidFill>
                  <a:srgbClr val="000000"/>
                </a:solidFill>
                <a:latin typeface="Courier New OS"/>
              </a:rPr>
              <a:t>ets_mape &lt;- mean(abs(ets_forecast$mean - test) / test, na.rm = TRUE) </a:t>
            </a:r>
          </a:p>
          <a:p>
            <a:pPr algn="just">
              <a:lnSpc>
                <a:spcPts val="1710"/>
              </a:lnSpc>
            </a:pPr>
            <a:r>
              <a:rPr lang="en-US" sz="996" spc="2">
                <a:solidFill>
                  <a:srgbClr val="000000"/>
                </a:solidFill>
                <a:latin typeface="Courier New OS"/>
              </a:rPr>
              <a:t>ets_mape_d &lt;- mean(abs(ets_model_d_levels - test) / test, na.rm = TRUE) </a:t>
            </a:r>
          </a:p>
          <a:p>
            <a:pPr algn="just">
              <a:lnSpc>
                <a:spcPts val="2490"/>
              </a:lnSpc>
            </a:pPr>
            <a:r>
              <a:rPr lang="en-US" sz="996" spc="2">
                <a:solidFill>
                  <a:srgbClr val="000000"/>
                </a:solidFill>
                <a:latin typeface="Courier New OS"/>
              </a:rPr>
              <a:t>arima_mape &lt;- mean( </a:t>
            </a:r>
          </a:p>
        </p:txBody>
      </p:sp>
      <p:sp>
        <p:nvSpPr>
          <p:cNvPr id="13" name="TextBox 13"/>
          <p:cNvSpPr txBox="1"/>
          <p:nvPr/>
        </p:nvSpPr>
        <p:spPr>
          <a:xfrm>
            <a:off x="1524257" y="8579853"/>
            <a:ext cx="4115133"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abs(arima_forecast$mean - test) / test, na.rm = TRUE) </a:t>
            </a:r>
          </a:p>
        </p:txBody>
      </p:sp>
      <p:sp>
        <p:nvSpPr>
          <p:cNvPr id="14" name="TextBox 14"/>
          <p:cNvSpPr txBox="1"/>
          <p:nvPr/>
        </p:nvSpPr>
        <p:spPr>
          <a:xfrm>
            <a:off x="1371857" y="8677332"/>
            <a:ext cx="1676476" cy="28301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arima_mape_s &lt;- mean( </a:t>
            </a:r>
          </a:p>
        </p:txBody>
      </p:sp>
      <p:sp>
        <p:nvSpPr>
          <p:cNvPr id="15" name="TextBox 15"/>
          <p:cNvSpPr txBox="1"/>
          <p:nvPr/>
        </p:nvSpPr>
        <p:spPr>
          <a:xfrm>
            <a:off x="1524257" y="9011088"/>
            <a:ext cx="4267914"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abs(arima_forecast_s$mean - test) / test, na.rm = TRUE)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887587"/>
            <a:ext cx="1828876" cy="302447"/>
          </a:xfrm>
          <a:prstGeom prst="rect">
            <a:avLst/>
          </a:prstGeom>
        </p:spPr>
        <p:txBody>
          <a:bodyPr lIns="0" tIns="0" rIns="0" bIns="0" rtlCol="0" anchor="t">
            <a:spAutoFit/>
          </a:bodyPr>
          <a:lstStyle/>
          <a:p>
            <a:pPr algn="l">
              <a:lnSpc>
                <a:spcPts val="1136"/>
              </a:lnSpc>
            </a:pPr>
            <a:r>
              <a:rPr lang="en-US" sz="996">
                <a:solidFill>
                  <a:srgbClr val="000000"/>
                </a:solidFill>
                <a:latin typeface="Courier New OS"/>
              </a:rPr>
              <a:t> </a:t>
            </a:r>
          </a:p>
          <a:p>
            <a:pPr algn="l">
              <a:lnSpc>
                <a:spcPts val="1136"/>
              </a:lnSpc>
            </a:pPr>
            <a:r>
              <a:rPr lang="en-US" sz="996">
                <a:solidFill>
                  <a:srgbClr val="000000"/>
                </a:solidFill>
                <a:latin typeface="Courier New OS"/>
              </a:rPr>
              <a:t>autoarima_mape &lt;- mean( </a:t>
            </a:r>
          </a:p>
        </p:txBody>
      </p:sp>
      <p:sp>
        <p:nvSpPr>
          <p:cNvPr id="3" name="TextBox 3"/>
          <p:cNvSpPr txBox="1"/>
          <p:nvPr/>
        </p:nvSpPr>
        <p:spPr>
          <a:xfrm>
            <a:off x="1524257" y="1175623"/>
            <a:ext cx="4420314" cy="159191"/>
          </a:xfrm>
          <a:prstGeom prst="rect">
            <a:avLst/>
          </a:prstGeom>
        </p:spPr>
        <p:txBody>
          <a:bodyPr lIns="0" tIns="0" rIns="0" bIns="0" rtlCol="0" anchor="t">
            <a:spAutoFit/>
          </a:bodyPr>
          <a:lstStyle/>
          <a:p>
            <a:pPr algn="l">
              <a:lnSpc>
                <a:spcPts val="1136"/>
              </a:lnSpc>
            </a:pPr>
            <a:r>
              <a:rPr lang="en-US" sz="996" spc="2">
                <a:solidFill>
                  <a:srgbClr val="000000"/>
                </a:solidFill>
                <a:latin typeface="Courier New OS"/>
              </a:rPr>
              <a:t>abs(autoarima_forecast$mean - test) / test, na.rm = TRUE) </a:t>
            </a:r>
          </a:p>
        </p:txBody>
      </p:sp>
      <p:sp>
        <p:nvSpPr>
          <p:cNvPr id="4" name="TextBox 4"/>
          <p:cNvSpPr txBox="1"/>
          <p:nvPr/>
        </p:nvSpPr>
        <p:spPr>
          <a:xfrm>
            <a:off x="1371857" y="1339834"/>
            <a:ext cx="1752676" cy="28301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results &lt;- data.frame( </a:t>
            </a:r>
          </a:p>
        </p:txBody>
      </p:sp>
      <p:sp>
        <p:nvSpPr>
          <p:cNvPr id="5" name="TextBox 5"/>
          <p:cNvSpPr txBox="1"/>
          <p:nvPr/>
        </p:nvSpPr>
        <p:spPr>
          <a:xfrm>
            <a:off x="1524257" y="1673590"/>
            <a:ext cx="22098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model = c('naive','naive_d', </a:t>
            </a:r>
          </a:p>
        </p:txBody>
      </p:sp>
      <p:sp>
        <p:nvSpPr>
          <p:cNvPr id="6" name="TextBox 6"/>
          <p:cNvSpPr txBox="1"/>
          <p:nvPr/>
        </p:nvSpPr>
        <p:spPr>
          <a:xfrm>
            <a:off x="2286257" y="1693021"/>
            <a:ext cx="3048333" cy="504377"/>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'mean','mean_d', </a:t>
            </a:r>
          </a:p>
          <a:p>
            <a:pPr algn="l">
              <a:lnSpc>
                <a:spcPts val="521"/>
              </a:lnSpc>
            </a:pPr>
            <a:r>
              <a:rPr lang="en-US" sz="996" spc="2">
                <a:solidFill>
                  <a:srgbClr val="000000"/>
                </a:solidFill>
                <a:latin typeface="Courier New OS"/>
              </a:rPr>
              <a:t>'ets','ets_d', </a:t>
            </a:r>
          </a:p>
          <a:p>
            <a:pPr algn="l">
              <a:lnSpc>
                <a:spcPts val="1734"/>
              </a:lnSpc>
            </a:pPr>
            <a:r>
              <a:rPr lang="en-US" sz="996" spc="2">
                <a:solidFill>
                  <a:srgbClr val="000000"/>
                </a:solidFill>
                <a:latin typeface="Courier New OS"/>
              </a:rPr>
              <a:t>'arima','seasonal arima', 'autoarima'), </a:t>
            </a:r>
          </a:p>
        </p:txBody>
      </p:sp>
      <p:sp>
        <p:nvSpPr>
          <p:cNvPr id="7" name="TextBox 7"/>
          <p:cNvSpPr txBox="1"/>
          <p:nvPr/>
        </p:nvSpPr>
        <p:spPr>
          <a:xfrm>
            <a:off x="1524257" y="2240137"/>
            <a:ext cx="2667333" cy="102041"/>
          </a:xfrm>
          <a:prstGeom prst="rect">
            <a:avLst/>
          </a:prstGeom>
        </p:spPr>
        <p:txBody>
          <a:bodyPr lIns="0" tIns="0" rIns="0" bIns="0" rtlCol="0" anchor="t">
            <a:spAutoFit/>
          </a:bodyPr>
          <a:lstStyle/>
          <a:p>
            <a:pPr algn="l">
              <a:lnSpc>
                <a:spcPts val="545"/>
              </a:lnSpc>
            </a:pPr>
            <a:r>
              <a:rPr lang="en-US" sz="996" spc="2">
                <a:solidFill>
                  <a:srgbClr val="000000"/>
                </a:solidFill>
                <a:latin typeface="Courier New OS"/>
              </a:rPr>
              <a:t>mape = c(naive_mape, naive_mape_d, </a:t>
            </a:r>
          </a:p>
        </p:txBody>
      </p:sp>
      <p:sp>
        <p:nvSpPr>
          <p:cNvPr id="8" name="TextBox 8"/>
          <p:cNvSpPr txBox="1"/>
          <p:nvPr/>
        </p:nvSpPr>
        <p:spPr>
          <a:xfrm>
            <a:off x="2210057" y="2269093"/>
            <a:ext cx="3200733" cy="504377"/>
          </a:xfrm>
          <a:prstGeom prst="rect">
            <a:avLst/>
          </a:prstGeom>
        </p:spPr>
        <p:txBody>
          <a:bodyPr lIns="0" tIns="0" rIns="0" bIns="0" rtlCol="0" anchor="t">
            <a:spAutoFit/>
          </a:bodyPr>
          <a:lstStyle/>
          <a:p>
            <a:pPr algn="l">
              <a:lnSpc>
                <a:spcPts val="1710"/>
              </a:lnSpc>
            </a:pPr>
            <a:r>
              <a:rPr lang="en-US" sz="996" spc="2">
                <a:solidFill>
                  <a:srgbClr val="000000"/>
                </a:solidFill>
                <a:latin typeface="Courier New OS"/>
              </a:rPr>
              <a:t>mean_mape, mean_mape_d, </a:t>
            </a:r>
          </a:p>
          <a:p>
            <a:pPr algn="l">
              <a:lnSpc>
                <a:spcPts val="545"/>
              </a:lnSpc>
            </a:pPr>
            <a:r>
              <a:rPr lang="en-US" sz="996" spc="2">
                <a:solidFill>
                  <a:srgbClr val="000000"/>
                </a:solidFill>
                <a:latin typeface="Courier New OS"/>
              </a:rPr>
              <a:t>ets_mape, ets_mape_d, </a:t>
            </a:r>
          </a:p>
          <a:p>
            <a:pPr algn="l">
              <a:lnSpc>
                <a:spcPts val="1734"/>
              </a:lnSpc>
            </a:pPr>
            <a:r>
              <a:rPr lang="en-US" sz="996" spc="2">
                <a:solidFill>
                  <a:srgbClr val="000000"/>
                </a:solidFill>
                <a:latin typeface="Courier New OS"/>
              </a:rPr>
              <a:t>arima_mape, arima_mape_s, autoarima_mape) </a:t>
            </a:r>
          </a:p>
        </p:txBody>
      </p:sp>
      <p:sp>
        <p:nvSpPr>
          <p:cNvPr id="9" name="TextBox 9"/>
          <p:cNvSpPr txBox="1"/>
          <p:nvPr/>
        </p:nvSpPr>
        <p:spPr>
          <a:xfrm>
            <a:off x="1371857" y="2814685"/>
            <a:ext cx="914095" cy="390458"/>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 </a:t>
            </a:r>
          </a:p>
          <a:p>
            <a:pPr algn="l">
              <a:lnSpc>
                <a:spcPts val="2490"/>
              </a:lnSpc>
            </a:pPr>
            <a:r>
              <a:rPr lang="en-US" sz="996" spc="1">
                <a:solidFill>
                  <a:srgbClr val="000000"/>
                </a:solidFill>
                <a:latin typeface="Courier New OS"/>
              </a:rPr>
              <a:t>results %&gt;% </a:t>
            </a:r>
          </a:p>
        </p:txBody>
      </p:sp>
      <p:sp>
        <p:nvSpPr>
          <p:cNvPr id="10" name="TextBox 10"/>
          <p:cNvSpPr txBox="1"/>
          <p:nvPr/>
        </p:nvSpPr>
        <p:spPr>
          <a:xfrm>
            <a:off x="1524257" y="3255883"/>
            <a:ext cx="10668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arrange(mape) </a:t>
            </a:r>
          </a:p>
        </p:txBody>
      </p:sp>
      <p:sp>
        <p:nvSpPr>
          <p:cNvPr id="11" name="TextBox 11"/>
          <p:cNvSpPr txBox="1"/>
          <p:nvPr/>
        </p:nvSpPr>
        <p:spPr>
          <a:xfrm>
            <a:off x="1371857" y="3276838"/>
            <a:ext cx="304495" cy="216341"/>
          </a:xfrm>
          <a:prstGeom prst="rect">
            <a:avLst/>
          </a:prstGeom>
        </p:spPr>
        <p:txBody>
          <a:bodyPr lIns="0" tIns="0" rIns="0" bIns="0" rtlCol="0" anchor="t">
            <a:spAutoFit/>
          </a:bodyPr>
          <a:lstStyle/>
          <a:p>
            <a:pPr algn="l">
              <a:lnSpc>
                <a:spcPts val="1781"/>
              </a:lnSpc>
            </a:pPr>
            <a:r>
              <a:rPr lang="en-US" sz="996" spc="1">
                <a:solidFill>
                  <a:srgbClr val="000000"/>
                </a:solidFill>
                <a:latin typeface="Courier New O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705" y="1108205"/>
            <a:ext cx="5944486" cy="4598546"/>
          </a:xfrm>
          <a:custGeom>
            <a:avLst/>
            <a:gdLst/>
            <a:ahLst/>
            <a:cxnLst/>
            <a:rect l="l" t="t" r="r" b="b"/>
            <a:pathLst>
              <a:path w="5944486" h="4598546">
                <a:moveTo>
                  <a:pt x="0" y="0"/>
                </a:moveTo>
                <a:lnTo>
                  <a:pt x="5944486" y="0"/>
                </a:lnTo>
                <a:lnTo>
                  <a:pt x="5944486" y="4598546"/>
                </a:lnTo>
                <a:lnTo>
                  <a:pt x="0" y="4598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51202" y="6825872"/>
            <a:ext cx="5998340" cy="682114"/>
          </a:xfrm>
          <a:custGeom>
            <a:avLst/>
            <a:gdLst/>
            <a:ahLst/>
            <a:cxnLst/>
            <a:rect l="l" t="t" r="r" b="b"/>
            <a:pathLst>
              <a:path w="5998340" h="682114">
                <a:moveTo>
                  <a:pt x="0" y="0"/>
                </a:moveTo>
                <a:lnTo>
                  <a:pt x="5998340" y="0"/>
                </a:lnTo>
                <a:lnTo>
                  <a:pt x="5998340" y="682114"/>
                </a:lnTo>
                <a:lnTo>
                  <a:pt x="0" y="6821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851202" y="5861180"/>
            <a:ext cx="5972432" cy="873757"/>
          </a:xfrm>
          <a:custGeom>
            <a:avLst/>
            <a:gdLst/>
            <a:ahLst/>
            <a:cxnLst/>
            <a:rect l="l" t="t" r="r" b="b"/>
            <a:pathLst>
              <a:path w="5972432" h="873757">
                <a:moveTo>
                  <a:pt x="0" y="0"/>
                </a:moveTo>
                <a:lnTo>
                  <a:pt x="5972432" y="0"/>
                </a:lnTo>
                <a:lnTo>
                  <a:pt x="5972432" y="873757"/>
                </a:lnTo>
                <a:lnTo>
                  <a:pt x="0" y="8737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914400" y="1107948"/>
            <a:ext cx="5943600" cy="4597022"/>
          </a:xfrm>
          <a:custGeom>
            <a:avLst/>
            <a:gdLst/>
            <a:ahLst/>
            <a:cxnLst/>
            <a:rect l="l" t="t" r="r" b="b"/>
            <a:pathLst>
              <a:path w="5943600" h="4597022">
                <a:moveTo>
                  <a:pt x="0" y="0"/>
                </a:moveTo>
                <a:lnTo>
                  <a:pt x="5943600" y="0"/>
                </a:lnTo>
                <a:lnTo>
                  <a:pt x="5943600" y="4597022"/>
                </a:lnTo>
                <a:lnTo>
                  <a:pt x="0" y="4597022"/>
                </a:lnTo>
                <a:lnTo>
                  <a:pt x="0" y="0"/>
                </a:lnTo>
                <a:close/>
              </a:path>
            </a:pathLst>
          </a:custGeom>
          <a:blipFill>
            <a:blip r:embed="rId8"/>
            <a:stretch>
              <a:fillRect t="-8"/>
            </a:stretch>
          </a:blipFill>
        </p:spPr>
        <p:txBody>
          <a:bodyPr/>
          <a:lstStyle/>
          <a:p>
            <a:endParaRPr lang="en-US"/>
          </a:p>
        </p:txBody>
      </p:sp>
      <p:sp>
        <p:nvSpPr>
          <p:cNvPr id="6" name="TextBox 6"/>
          <p:cNvSpPr txBox="1"/>
          <p:nvPr/>
        </p:nvSpPr>
        <p:spPr>
          <a:xfrm>
            <a:off x="6859267" y="5436127"/>
            <a:ext cx="40672" cy="305886"/>
          </a:xfrm>
          <a:prstGeom prst="rect">
            <a:avLst/>
          </a:prstGeom>
        </p:spPr>
        <p:txBody>
          <a:bodyPr lIns="0" tIns="0" rIns="0" bIns="0" rtlCol="0" anchor="t">
            <a:spAutoFit/>
          </a:bodyPr>
          <a:lstStyle/>
          <a:p>
            <a:pPr algn="l">
              <a:lnSpc>
                <a:spcPts val="2795"/>
              </a:lnSpc>
            </a:pPr>
            <a:r>
              <a:rPr lang="en-US" sz="1152" spc="-11">
                <a:solidFill>
                  <a:srgbClr val="1D1C1D"/>
                </a:solidFill>
                <a:latin typeface="IBM Plex Sans"/>
              </a:rPr>
              <a:t> </a:t>
            </a:r>
          </a:p>
        </p:txBody>
      </p:sp>
      <p:sp>
        <p:nvSpPr>
          <p:cNvPr id="7" name="TextBox 7"/>
          <p:cNvSpPr txBox="1"/>
          <p:nvPr/>
        </p:nvSpPr>
        <p:spPr>
          <a:xfrm>
            <a:off x="914705" y="5791219"/>
            <a:ext cx="5880392" cy="885006"/>
          </a:xfrm>
          <a:prstGeom prst="rect">
            <a:avLst/>
          </a:prstGeom>
        </p:spPr>
        <p:txBody>
          <a:bodyPr lIns="0" tIns="0" rIns="0" bIns="0" rtlCol="0" anchor="t">
            <a:spAutoFit/>
          </a:bodyPr>
          <a:lstStyle/>
          <a:p>
            <a:pPr algn="l">
              <a:lnSpc>
                <a:spcPts val="2795"/>
              </a:lnSpc>
            </a:pPr>
            <a:r>
              <a:rPr lang="en-US" sz="1152" spc="-11">
                <a:solidFill>
                  <a:srgbClr val="1D1C1D"/>
                </a:solidFill>
                <a:latin typeface="IBM Plex Sans"/>
              </a:rPr>
              <a:t>In dealing with noisy data, we find it best to consider simple forecasting approaches before </a:t>
            </a:r>
          </a:p>
          <a:p>
            <a:pPr algn="l">
              <a:lnSpc>
                <a:spcPts val="576"/>
              </a:lnSpc>
            </a:pPr>
            <a:r>
              <a:rPr lang="en-US" sz="1152" spc="-11">
                <a:solidFill>
                  <a:srgbClr val="1D1C1D"/>
                </a:solidFill>
                <a:latin typeface="IBM Plex Sans"/>
              </a:rPr>
              <a:t>moving to more sophisticated modeling. These simple approaches serve as baselines to </a:t>
            </a:r>
          </a:p>
          <a:p>
            <a:pPr algn="l">
              <a:lnSpc>
                <a:spcPts val="2472"/>
              </a:lnSpc>
            </a:pPr>
            <a:r>
              <a:rPr lang="en-US" sz="1152" spc="-11">
                <a:solidFill>
                  <a:srgbClr val="1D1C1D"/>
                </a:solidFill>
                <a:latin typeface="IBM Plex Sans"/>
              </a:rPr>
              <a:t>evaluate our modeled forecasts, but they also can provide meaningful forecasts in case </a:t>
            </a:r>
          </a:p>
          <a:p>
            <a:pPr algn="l">
              <a:lnSpc>
                <a:spcPts val="576"/>
              </a:lnSpc>
            </a:pPr>
            <a:r>
              <a:rPr lang="en-US" sz="1152" spc="-11">
                <a:solidFill>
                  <a:srgbClr val="1D1C1D"/>
                </a:solidFill>
                <a:latin typeface="IBM Plex Sans"/>
              </a:rPr>
              <a:t>advanced modeling does not prove fruitful. </a:t>
            </a:r>
          </a:p>
        </p:txBody>
      </p:sp>
      <p:sp>
        <p:nvSpPr>
          <p:cNvPr id="8" name="TextBox 8"/>
          <p:cNvSpPr txBox="1"/>
          <p:nvPr/>
        </p:nvSpPr>
        <p:spPr>
          <a:xfrm>
            <a:off x="914705" y="6746386"/>
            <a:ext cx="5908348" cy="702888"/>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We consider three baseline approaches. Samples of the forecasts produced by each of the </a:t>
            </a:r>
          </a:p>
          <a:p>
            <a:pPr algn="l">
              <a:lnSpc>
                <a:spcPts val="576"/>
              </a:lnSpc>
            </a:pPr>
            <a:r>
              <a:rPr lang="en-US" sz="1152" spc="-11">
                <a:solidFill>
                  <a:srgbClr val="1D1C1D"/>
                </a:solidFill>
                <a:latin typeface="IBM Plex Sans"/>
              </a:rPr>
              <a:t>above methods for series S01Var01 are shown below. The black line indicates the training </a:t>
            </a:r>
          </a:p>
          <a:p>
            <a:pPr algn="l">
              <a:lnSpc>
                <a:spcPts val="2477"/>
              </a:lnSpc>
            </a:pPr>
            <a:r>
              <a:rPr lang="en-US" sz="1152" spc="-11">
                <a:solidFill>
                  <a:srgbClr val="1D1C1D"/>
                </a:solidFill>
                <a:latin typeface="IBM Plex Sans"/>
              </a:rPr>
              <a:t>data, the blue line indicates the forecast, and the red line indicates test data.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705" y="6089266"/>
            <a:ext cx="2280161" cy="167640"/>
          </a:xfrm>
          <a:custGeom>
            <a:avLst/>
            <a:gdLst/>
            <a:ahLst/>
            <a:cxnLst/>
            <a:rect l="l" t="t" r="r" b="b"/>
            <a:pathLst>
              <a:path w="2280161" h="167640">
                <a:moveTo>
                  <a:pt x="0" y="0"/>
                </a:moveTo>
                <a:lnTo>
                  <a:pt x="2280161" y="0"/>
                </a:lnTo>
                <a:lnTo>
                  <a:pt x="2280161" y="167640"/>
                </a:lnTo>
                <a:lnTo>
                  <a:pt x="0" y="1676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51202" y="5446652"/>
            <a:ext cx="5647820" cy="488185"/>
          </a:xfrm>
          <a:custGeom>
            <a:avLst/>
            <a:gdLst/>
            <a:ahLst/>
            <a:cxnLst/>
            <a:rect l="l" t="t" r="r" b="b"/>
            <a:pathLst>
              <a:path w="5647820" h="488185">
                <a:moveTo>
                  <a:pt x="0" y="0"/>
                </a:moveTo>
                <a:lnTo>
                  <a:pt x="5647820" y="0"/>
                </a:lnTo>
                <a:lnTo>
                  <a:pt x="5647820" y="488185"/>
                </a:lnTo>
                <a:lnTo>
                  <a:pt x="0" y="4881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912877" y="914400"/>
            <a:ext cx="3946522" cy="4377814"/>
          </a:xfrm>
          <a:custGeom>
            <a:avLst/>
            <a:gdLst/>
            <a:ahLst/>
            <a:cxnLst/>
            <a:rect l="l" t="t" r="r" b="b"/>
            <a:pathLst>
              <a:path w="3946522" h="4377814">
                <a:moveTo>
                  <a:pt x="0" y="0"/>
                </a:moveTo>
                <a:lnTo>
                  <a:pt x="3946522" y="0"/>
                </a:lnTo>
                <a:lnTo>
                  <a:pt x="3946522" y="4377814"/>
                </a:lnTo>
                <a:lnTo>
                  <a:pt x="0" y="43778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913001" y="914400"/>
            <a:ext cx="3946398" cy="4376423"/>
          </a:xfrm>
          <a:custGeom>
            <a:avLst/>
            <a:gdLst/>
            <a:ahLst/>
            <a:cxnLst/>
            <a:rect l="l" t="t" r="r" b="b"/>
            <a:pathLst>
              <a:path w="3946398" h="4376423">
                <a:moveTo>
                  <a:pt x="0" y="0"/>
                </a:moveTo>
                <a:lnTo>
                  <a:pt x="3946398" y="0"/>
                </a:lnTo>
                <a:lnTo>
                  <a:pt x="3946398" y="4376423"/>
                </a:lnTo>
                <a:lnTo>
                  <a:pt x="0" y="4376423"/>
                </a:lnTo>
                <a:lnTo>
                  <a:pt x="0" y="0"/>
                </a:lnTo>
                <a:close/>
              </a:path>
            </a:pathLst>
          </a:custGeom>
          <a:blipFill>
            <a:blip r:embed="rId8"/>
            <a:stretch>
              <a:fillRect/>
            </a:stretch>
          </a:blipFill>
        </p:spPr>
        <p:txBody>
          <a:bodyPr/>
          <a:lstStyle/>
          <a:p>
            <a:endParaRPr lang="en-US"/>
          </a:p>
        </p:txBody>
      </p:sp>
      <p:sp>
        <p:nvSpPr>
          <p:cNvPr id="6" name="TextBox 6"/>
          <p:cNvSpPr txBox="1"/>
          <p:nvPr/>
        </p:nvSpPr>
        <p:spPr>
          <a:xfrm>
            <a:off x="5859523" y="5021599"/>
            <a:ext cx="40672" cy="305886"/>
          </a:xfrm>
          <a:prstGeom prst="rect">
            <a:avLst/>
          </a:prstGeom>
        </p:spPr>
        <p:txBody>
          <a:bodyPr lIns="0" tIns="0" rIns="0" bIns="0" rtlCol="0" anchor="t">
            <a:spAutoFit/>
          </a:bodyPr>
          <a:lstStyle/>
          <a:p>
            <a:pPr algn="l">
              <a:lnSpc>
                <a:spcPts val="2795"/>
              </a:lnSpc>
            </a:pPr>
            <a:r>
              <a:rPr lang="en-US" sz="1152" spc="-11">
                <a:solidFill>
                  <a:srgbClr val="1D1C1D"/>
                </a:solidFill>
                <a:latin typeface="IBM Plex Sans"/>
              </a:rPr>
              <a:t> </a:t>
            </a:r>
          </a:p>
        </p:txBody>
      </p:sp>
      <p:sp>
        <p:nvSpPr>
          <p:cNvPr id="7" name="TextBox 7"/>
          <p:cNvSpPr txBox="1"/>
          <p:nvPr/>
        </p:nvSpPr>
        <p:spPr>
          <a:xfrm>
            <a:off x="914705" y="5376691"/>
            <a:ext cx="5555894" cy="499434"/>
          </a:xfrm>
          <a:prstGeom prst="rect">
            <a:avLst/>
          </a:prstGeom>
        </p:spPr>
        <p:txBody>
          <a:bodyPr lIns="0" tIns="0" rIns="0" bIns="0" rtlCol="0" anchor="t">
            <a:spAutoFit/>
          </a:bodyPr>
          <a:lstStyle/>
          <a:p>
            <a:pPr algn="l">
              <a:lnSpc>
                <a:spcPts val="2795"/>
              </a:lnSpc>
            </a:pPr>
            <a:r>
              <a:rPr lang="en-US" sz="1152" spc="-11">
                <a:solidFill>
                  <a:srgbClr val="1D1C1D"/>
                </a:solidFill>
                <a:latin typeface="IBM Plex Sans"/>
              </a:rPr>
              <a:t>The results of these baseline approaches are detailed in the final section on modeling </a:t>
            </a:r>
          </a:p>
          <a:p>
            <a:pPr algn="l">
              <a:lnSpc>
                <a:spcPts val="576"/>
              </a:lnSpc>
            </a:pPr>
            <a:r>
              <a:rPr lang="en-US" sz="1152" spc="-11">
                <a:solidFill>
                  <a:srgbClr val="1D1C1D"/>
                </a:solidFill>
                <a:latin typeface="IBM Plex Sans"/>
              </a:rPr>
              <a:t>results. </a:t>
            </a:r>
          </a:p>
        </p:txBody>
      </p:sp>
      <p:sp>
        <p:nvSpPr>
          <p:cNvPr id="8" name="TextBox 8"/>
          <p:cNvSpPr txBox="1"/>
          <p:nvPr/>
        </p:nvSpPr>
        <p:spPr>
          <a:xfrm>
            <a:off x="914705" y="5946286"/>
            <a:ext cx="5923645" cy="870395"/>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EXPLORATORY DATA ANALYSIS </a:t>
            </a:r>
          </a:p>
          <a:p>
            <a:pPr algn="l">
              <a:lnSpc>
                <a:spcPts val="1451"/>
              </a:lnSpc>
            </a:pPr>
            <a:r>
              <a:rPr lang="en-US" sz="1103" spc="-11">
                <a:solidFill>
                  <a:srgbClr val="000000"/>
                </a:solidFill>
                <a:latin typeface="IBM Plex Sans"/>
              </a:rPr>
              <a:t> </a:t>
            </a:r>
          </a:p>
          <a:p>
            <a:pPr algn="l">
              <a:lnSpc>
                <a:spcPts val="1451"/>
              </a:lnSpc>
            </a:pPr>
            <a:r>
              <a:rPr lang="en-US" sz="1103" spc="-11">
                <a:solidFill>
                  <a:srgbClr val="000000"/>
                </a:solidFill>
                <a:latin typeface="IBM Plex Sans"/>
              </a:rPr>
              <a:t>We approached our exploratory data analysis from a common framework. The steps conducted were: </a:t>
            </a:r>
          </a:p>
        </p:txBody>
      </p:sp>
      <p:sp>
        <p:nvSpPr>
          <p:cNvPr id="9" name="TextBox 9"/>
          <p:cNvSpPr txBox="1"/>
          <p:nvPr/>
        </p:nvSpPr>
        <p:spPr>
          <a:xfrm>
            <a:off x="1143305" y="6888118"/>
            <a:ext cx="2450278" cy="298694"/>
          </a:xfrm>
          <a:prstGeom prst="rect">
            <a:avLst/>
          </a:prstGeom>
        </p:spPr>
        <p:txBody>
          <a:bodyPr lIns="0" tIns="0" rIns="0" bIns="0" rtlCol="0" anchor="t">
            <a:spAutoFit/>
          </a:bodyPr>
          <a:lstStyle/>
          <a:p>
            <a:pPr algn="l">
              <a:lnSpc>
                <a:spcPts val="2759"/>
              </a:lnSpc>
            </a:pPr>
            <a:r>
              <a:rPr lang="en-US" sz="1103" spc="-11">
                <a:solidFill>
                  <a:srgbClr val="000000"/>
                </a:solidFill>
                <a:latin typeface="IBM Plex Sans"/>
              </a:rPr>
              <a:t>1. Visualized the data using line plots. </a:t>
            </a:r>
          </a:p>
        </p:txBody>
      </p:sp>
      <p:sp>
        <p:nvSpPr>
          <p:cNvPr id="10" name="TextBox 10"/>
          <p:cNvSpPr txBox="1"/>
          <p:nvPr/>
        </p:nvSpPr>
        <p:spPr>
          <a:xfrm>
            <a:off x="1143305" y="7282072"/>
            <a:ext cx="154800" cy="89144"/>
          </a:xfrm>
          <a:prstGeom prst="rect">
            <a:avLst/>
          </a:prstGeom>
        </p:spPr>
        <p:txBody>
          <a:bodyPr lIns="0" tIns="0" rIns="0" bIns="0" rtlCol="0" anchor="t">
            <a:spAutoFit/>
          </a:bodyPr>
          <a:lstStyle/>
          <a:p>
            <a:pPr algn="l">
              <a:lnSpc>
                <a:spcPts val="551"/>
              </a:lnSpc>
            </a:pPr>
            <a:r>
              <a:rPr lang="en-US" sz="1103" spc="-11">
                <a:solidFill>
                  <a:srgbClr val="000000"/>
                </a:solidFill>
                <a:latin typeface="IBM Plex Sans"/>
              </a:rPr>
              <a:t>2. </a:t>
            </a:r>
          </a:p>
        </p:txBody>
      </p:sp>
      <p:sp>
        <p:nvSpPr>
          <p:cNvPr id="11" name="TextBox 11"/>
          <p:cNvSpPr txBox="1"/>
          <p:nvPr/>
        </p:nvSpPr>
        <p:spPr>
          <a:xfrm>
            <a:off x="1371857" y="7282072"/>
            <a:ext cx="5389740" cy="828665"/>
          </a:xfrm>
          <a:prstGeom prst="rect">
            <a:avLst/>
          </a:prstGeom>
        </p:spPr>
        <p:txBody>
          <a:bodyPr lIns="0" tIns="0" rIns="0" bIns="0" rtlCol="0" anchor="t">
            <a:spAutoFit/>
          </a:bodyPr>
          <a:lstStyle/>
          <a:p>
            <a:pPr algn="l">
              <a:lnSpc>
                <a:spcPts val="551"/>
              </a:lnSpc>
            </a:pPr>
            <a:r>
              <a:rPr lang="en-US" sz="1103" spc="-11">
                <a:solidFill>
                  <a:srgbClr val="000000"/>
                </a:solidFill>
                <a:latin typeface="IBM Plex Sans"/>
              </a:rPr>
              <a:t>Identified and handled missing values in the dataset using a variety of imputation </a:t>
            </a:r>
          </a:p>
          <a:p>
            <a:pPr algn="l">
              <a:lnSpc>
                <a:spcPts val="2358"/>
              </a:lnSpc>
            </a:pPr>
            <a:r>
              <a:rPr lang="en-US" sz="1103" spc="-11">
                <a:solidFill>
                  <a:srgbClr val="000000"/>
                </a:solidFill>
                <a:latin typeface="IBM Plex Sans"/>
              </a:rPr>
              <a:t>techniques such as imputing the missing value with the most recent available </a:t>
            </a:r>
          </a:p>
          <a:p>
            <a:pPr algn="l">
              <a:lnSpc>
                <a:spcPts val="551"/>
              </a:lnSpc>
            </a:pPr>
            <a:r>
              <a:rPr lang="en-US" sz="1103" spc="-11">
                <a:solidFill>
                  <a:srgbClr val="000000"/>
                </a:solidFill>
                <a:latin typeface="IBM Plex Sans"/>
              </a:rPr>
              <a:t>observation and linear interpolation. </a:t>
            </a:r>
          </a:p>
          <a:p>
            <a:pPr algn="l">
              <a:lnSpc>
                <a:spcPts val="2375"/>
              </a:lnSpc>
            </a:pPr>
            <a:r>
              <a:rPr lang="en-US" sz="1103" spc="-11">
                <a:solidFill>
                  <a:srgbClr val="000000"/>
                </a:solidFill>
                <a:latin typeface="IBM Plex Sans"/>
              </a:rPr>
              <a:t>Identified outliers, skewness, and variability; where there was skewness, we attempted </a:t>
            </a:r>
          </a:p>
          <a:p>
            <a:pPr algn="l">
              <a:lnSpc>
                <a:spcPts val="551"/>
              </a:lnSpc>
            </a:pPr>
            <a:r>
              <a:rPr lang="en-US" sz="1103" spc="-11">
                <a:solidFill>
                  <a:srgbClr val="000000"/>
                </a:solidFill>
                <a:latin typeface="IBM Plex Sans"/>
              </a:rPr>
              <a:t>to correct it through log and Box-Cox transformation techniques. </a:t>
            </a:r>
          </a:p>
        </p:txBody>
      </p:sp>
      <p:sp>
        <p:nvSpPr>
          <p:cNvPr id="12" name="TextBox 12"/>
          <p:cNvSpPr txBox="1"/>
          <p:nvPr/>
        </p:nvSpPr>
        <p:spPr>
          <a:xfrm>
            <a:off x="1143305" y="7665739"/>
            <a:ext cx="154800" cy="260594"/>
          </a:xfrm>
          <a:prstGeom prst="rect">
            <a:avLst/>
          </a:prstGeom>
        </p:spPr>
        <p:txBody>
          <a:bodyPr lIns="0" tIns="0" rIns="0" bIns="0" rtlCol="0" anchor="t">
            <a:spAutoFit/>
          </a:bodyPr>
          <a:lstStyle/>
          <a:p>
            <a:pPr algn="l">
              <a:lnSpc>
                <a:spcPts val="2375"/>
              </a:lnSpc>
            </a:pPr>
            <a:r>
              <a:rPr lang="en-US" sz="1103" spc="-11">
                <a:solidFill>
                  <a:srgbClr val="000000"/>
                </a:solidFill>
                <a:latin typeface="IBM Plex Sans"/>
              </a:rPr>
              <a:t>3. </a:t>
            </a:r>
          </a:p>
        </p:txBody>
      </p:sp>
      <p:sp>
        <p:nvSpPr>
          <p:cNvPr id="13" name="TextBox 13"/>
          <p:cNvSpPr txBox="1"/>
          <p:nvPr/>
        </p:nvSpPr>
        <p:spPr>
          <a:xfrm>
            <a:off x="1143305" y="8034547"/>
            <a:ext cx="5415267" cy="260594"/>
          </a:xfrm>
          <a:prstGeom prst="rect">
            <a:avLst/>
          </a:prstGeom>
        </p:spPr>
        <p:txBody>
          <a:bodyPr lIns="0" tIns="0" rIns="0" bIns="0" rtlCol="0" anchor="t">
            <a:spAutoFit/>
          </a:bodyPr>
          <a:lstStyle/>
          <a:p>
            <a:pPr algn="l">
              <a:lnSpc>
                <a:spcPts val="2351"/>
              </a:lnSpc>
            </a:pPr>
            <a:r>
              <a:rPr lang="en-US" sz="1103" spc="-11">
                <a:solidFill>
                  <a:srgbClr val="000000"/>
                </a:solidFill>
                <a:latin typeface="IBM Plex Sans"/>
              </a:rPr>
              <a:t>4. Decomposed the time series into its components to identify underlying patterns and </a:t>
            </a:r>
          </a:p>
        </p:txBody>
      </p:sp>
      <p:sp>
        <p:nvSpPr>
          <p:cNvPr id="14" name="TextBox 14"/>
          <p:cNvSpPr txBox="1"/>
          <p:nvPr/>
        </p:nvSpPr>
        <p:spPr>
          <a:xfrm>
            <a:off x="1371857" y="8390401"/>
            <a:ext cx="466896" cy="89144"/>
          </a:xfrm>
          <a:prstGeom prst="rect">
            <a:avLst/>
          </a:prstGeom>
        </p:spPr>
        <p:txBody>
          <a:bodyPr lIns="0" tIns="0" rIns="0" bIns="0" rtlCol="0" anchor="t">
            <a:spAutoFit/>
          </a:bodyPr>
          <a:lstStyle/>
          <a:p>
            <a:pPr algn="l">
              <a:lnSpc>
                <a:spcPts val="551"/>
              </a:lnSpc>
            </a:pPr>
            <a:r>
              <a:rPr lang="en-US" sz="1103" spc="-11">
                <a:solidFill>
                  <a:srgbClr val="000000"/>
                </a:solidFill>
                <a:latin typeface="IBM Plex Sans"/>
              </a:rPr>
              <a:t>trends. </a:t>
            </a:r>
          </a:p>
        </p:txBody>
      </p:sp>
      <p:sp>
        <p:nvSpPr>
          <p:cNvPr id="15" name="TextBox 15"/>
          <p:cNvSpPr txBox="1"/>
          <p:nvPr/>
        </p:nvSpPr>
        <p:spPr>
          <a:xfrm>
            <a:off x="1143305" y="8403355"/>
            <a:ext cx="4632903" cy="446475"/>
          </a:xfrm>
          <a:prstGeom prst="rect">
            <a:avLst/>
          </a:prstGeom>
        </p:spPr>
        <p:txBody>
          <a:bodyPr lIns="0" tIns="0" rIns="0" bIns="0" rtlCol="0" anchor="t">
            <a:spAutoFit/>
          </a:bodyPr>
          <a:lstStyle/>
          <a:p>
            <a:pPr algn="l">
              <a:lnSpc>
                <a:spcPts val="2351"/>
              </a:lnSpc>
            </a:pPr>
            <a:r>
              <a:rPr lang="en-US" sz="1103" spc="-11">
                <a:solidFill>
                  <a:srgbClr val="000000"/>
                </a:solidFill>
                <a:latin typeface="IBM Plex Sans"/>
              </a:rPr>
              <a:t>5. Conducted stationarity analysis and took differences where necessary. </a:t>
            </a:r>
          </a:p>
          <a:p>
            <a:pPr algn="l">
              <a:lnSpc>
                <a:spcPts val="575"/>
              </a:lnSpc>
            </a:pPr>
            <a:r>
              <a:rPr lang="en-US" sz="1103" spc="-11">
                <a:solidFill>
                  <a:srgbClr val="000000"/>
                </a:solidFill>
                <a:latin typeface="IBM Plex Sans"/>
              </a:rPr>
              <a:t>6. Conducted autocorrelation analysis.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1202" y="3463671"/>
            <a:ext cx="6071492" cy="1067305"/>
          </a:xfrm>
          <a:custGeom>
            <a:avLst/>
            <a:gdLst/>
            <a:ahLst/>
            <a:cxnLst/>
            <a:rect l="l" t="t" r="r" b="b"/>
            <a:pathLst>
              <a:path w="6071492" h="1067305">
                <a:moveTo>
                  <a:pt x="0" y="0"/>
                </a:moveTo>
                <a:lnTo>
                  <a:pt x="6071492" y="0"/>
                </a:lnTo>
                <a:lnTo>
                  <a:pt x="6071492" y="1067305"/>
                </a:lnTo>
                <a:lnTo>
                  <a:pt x="0" y="1067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14705" y="3140078"/>
            <a:ext cx="1972313" cy="167640"/>
          </a:xfrm>
          <a:custGeom>
            <a:avLst/>
            <a:gdLst/>
            <a:ahLst/>
            <a:cxnLst/>
            <a:rect l="l" t="t" r="r" b="b"/>
            <a:pathLst>
              <a:path w="1972313" h="167640">
                <a:moveTo>
                  <a:pt x="0" y="0"/>
                </a:moveTo>
                <a:lnTo>
                  <a:pt x="1972313" y="0"/>
                </a:lnTo>
                <a:lnTo>
                  <a:pt x="1972313" y="167640"/>
                </a:lnTo>
                <a:lnTo>
                  <a:pt x="0" y="1676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914705" y="7212530"/>
            <a:ext cx="1769621" cy="167945"/>
          </a:xfrm>
          <a:custGeom>
            <a:avLst/>
            <a:gdLst/>
            <a:ahLst/>
            <a:cxnLst/>
            <a:rect l="l" t="t" r="r" b="b"/>
            <a:pathLst>
              <a:path w="1769621" h="167945">
                <a:moveTo>
                  <a:pt x="0" y="0"/>
                </a:moveTo>
                <a:lnTo>
                  <a:pt x="1769621" y="0"/>
                </a:lnTo>
                <a:lnTo>
                  <a:pt x="1769621" y="167945"/>
                </a:lnTo>
                <a:lnTo>
                  <a:pt x="0" y="1679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851202" y="6184268"/>
            <a:ext cx="5990720" cy="873757"/>
          </a:xfrm>
          <a:custGeom>
            <a:avLst/>
            <a:gdLst/>
            <a:ahLst/>
            <a:cxnLst/>
            <a:rect l="l" t="t" r="r" b="b"/>
            <a:pathLst>
              <a:path w="5990720" h="873757">
                <a:moveTo>
                  <a:pt x="0" y="0"/>
                </a:moveTo>
                <a:lnTo>
                  <a:pt x="5990720" y="0"/>
                </a:lnTo>
                <a:lnTo>
                  <a:pt x="5990720" y="873757"/>
                </a:lnTo>
                <a:lnTo>
                  <a:pt x="0" y="8737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851202" y="7536437"/>
            <a:ext cx="6054728" cy="1646377"/>
          </a:xfrm>
          <a:custGeom>
            <a:avLst/>
            <a:gdLst/>
            <a:ahLst/>
            <a:cxnLst/>
            <a:rect l="l" t="t" r="r" b="b"/>
            <a:pathLst>
              <a:path w="6054728" h="1646377">
                <a:moveTo>
                  <a:pt x="0" y="0"/>
                </a:moveTo>
                <a:lnTo>
                  <a:pt x="6054728" y="0"/>
                </a:lnTo>
                <a:lnTo>
                  <a:pt x="6054728" y="1646377"/>
                </a:lnTo>
                <a:lnTo>
                  <a:pt x="0" y="164637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851202" y="4621911"/>
            <a:ext cx="6005903" cy="1495806"/>
          </a:xfrm>
          <a:custGeom>
            <a:avLst/>
            <a:gdLst/>
            <a:ahLst/>
            <a:cxnLst/>
            <a:rect l="l" t="t" r="r" b="b"/>
            <a:pathLst>
              <a:path w="6005903" h="1495806">
                <a:moveTo>
                  <a:pt x="0" y="0"/>
                </a:moveTo>
                <a:lnTo>
                  <a:pt x="6005903" y="0"/>
                </a:lnTo>
                <a:lnTo>
                  <a:pt x="6005903" y="1495806"/>
                </a:lnTo>
                <a:lnTo>
                  <a:pt x="0" y="149580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TextBox 8"/>
          <p:cNvSpPr txBox="1"/>
          <p:nvPr/>
        </p:nvSpPr>
        <p:spPr>
          <a:xfrm>
            <a:off x="914705" y="904646"/>
            <a:ext cx="5894699" cy="1282817"/>
          </a:xfrm>
          <a:prstGeom prst="rect">
            <a:avLst/>
          </a:prstGeom>
        </p:spPr>
        <p:txBody>
          <a:bodyPr lIns="0" tIns="0" rIns="0" bIns="0" rtlCol="0" anchor="t">
            <a:spAutoFit/>
          </a:bodyPr>
          <a:lstStyle/>
          <a:p>
            <a:pPr algn="l">
              <a:lnSpc>
                <a:spcPts val="1451"/>
              </a:lnSpc>
            </a:pPr>
            <a:r>
              <a:rPr lang="en-US" sz="1103" spc="-11">
                <a:solidFill>
                  <a:srgbClr val="000000"/>
                </a:solidFill>
                <a:latin typeface="IBM Plex Sans"/>
              </a:rPr>
              <a:t>There were two primary takeaways from our EDA. Firstly, the datasets provided by the engineering team were generally clean. We identified gaps - missing values, extreme outliers - that needed to be corrected before forecasting. Filling in gaps for future datasets at the point of collection can be useful for providing more robust datasets in the future. Secondly, while we identified that some of our datasets had trend patterns and were non- stationary, we didn’t find any significant seasonality. As a result, our models were non-seasonal models. We did attempt seasonal ARIMA models for some datasets for comparison. </a:t>
            </a:r>
          </a:p>
        </p:txBody>
      </p:sp>
      <p:sp>
        <p:nvSpPr>
          <p:cNvPr id="9" name="TextBox 9"/>
          <p:cNvSpPr txBox="1"/>
          <p:nvPr/>
        </p:nvSpPr>
        <p:spPr>
          <a:xfrm>
            <a:off x="914705" y="2259101"/>
            <a:ext cx="5871210" cy="1053217"/>
          </a:xfrm>
          <a:prstGeom prst="rect">
            <a:avLst/>
          </a:prstGeom>
        </p:spPr>
        <p:txBody>
          <a:bodyPr lIns="0" tIns="0" rIns="0" bIns="0" rtlCol="0" anchor="t">
            <a:spAutoFit/>
          </a:bodyPr>
          <a:lstStyle/>
          <a:p>
            <a:pPr algn="l">
              <a:lnSpc>
                <a:spcPts val="2759"/>
              </a:lnSpc>
            </a:pPr>
            <a:r>
              <a:rPr lang="en-US" sz="1103" spc="-11">
                <a:solidFill>
                  <a:srgbClr val="000000"/>
                </a:solidFill>
                <a:latin typeface="IBM Plex Sans"/>
              </a:rPr>
              <a:t>Overall, the EDA performed on the dataset provided valuable insights into the datasets. Issues </a:t>
            </a:r>
          </a:p>
          <a:p>
            <a:pPr algn="l">
              <a:lnSpc>
                <a:spcPts val="551"/>
              </a:lnSpc>
            </a:pPr>
            <a:r>
              <a:rPr lang="en-US" sz="1103" spc="-11">
                <a:solidFill>
                  <a:srgbClr val="000000"/>
                </a:solidFill>
                <a:latin typeface="IBM Plex Sans"/>
              </a:rPr>
              <a:t>such as missing data and stationarity were addressed to support subsequent modeling and </a:t>
            </a:r>
          </a:p>
          <a:p>
            <a:pPr algn="l">
              <a:lnSpc>
                <a:spcPts val="2351"/>
              </a:lnSpc>
            </a:pPr>
            <a:r>
              <a:rPr lang="en-US" sz="1103" spc="-11">
                <a:solidFill>
                  <a:srgbClr val="000000"/>
                </a:solidFill>
                <a:latin typeface="IBM Plex Sans"/>
              </a:rPr>
              <a:t>forecasting. </a:t>
            </a:r>
          </a:p>
          <a:p>
            <a:pPr algn="l">
              <a:lnSpc>
                <a:spcPts val="1527"/>
              </a:lnSpc>
            </a:pPr>
            <a:r>
              <a:rPr lang="en-US" sz="1152" spc="-11">
                <a:solidFill>
                  <a:srgbClr val="1D1C1D"/>
                </a:solidFill>
                <a:latin typeface="IBM Plex Sans"/>
              </a:rPr>
              <a:t> </a:t>
            </a:r>
          </a:p>
          <a:p>
            <a:pPr algn="l">
              <a:lnSpc>
                <a:spcPts val="1527"/>
              </a:lnSpc>
            </a:pPr>
            <a:r>
              <a:rPr lang="en-US" sz="1152" spc="-11">
                <a:solidFill>
                  <a:srgbClr val="1D1C1D"/>
                </a:solidFill>
                <a:latin typeface="IBM Plex Sans"/>
              </a:rPr>
              <a:t>MODELING METHODOLOGY </a:t>
            </a:r>
          </a:p>
        </p:txBody>
      </p:sp>
      <p:sp>
        <p:nvSpPr>
          <p:cNvPr id="10" name="TextBox 10"/>
          <p:cNvSpPr txBox="1"/>
          <p:nvPr/>
        </p:nvSpPr>
        <p:spPr>
          <a:xfrm>
            <a:off x="914705" y="3384185"/>
            <a:ext cx="5978709" cy="1088079"/>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We wished to create models robust to changing trends in the data, so we used 70% of the </a:t>
            </a:r>
          </a:p>
          <a:p>
            <a:pPr algn="l">
              <a:lnSpc>
                <a:spcPts val="576"/>
              </a:lnSpc>
            </a:pPr>
            <a:r>
              <a:rPr lang="en-US" sz="1152" spc="-11">
                <a:solidFill>
                  <a:srgbClr val="1D1C1D"/>
                </a:solidFill>
                <a:latin typeface="IBM Plex Sans"/>
              </a:rPr>
              <a:t>data to train models and the remaining 30% to evaluate their predictive capabilities. To set a </a:t>
            </a:r>
          </a:p>
          <a:p>
            <a:pPr algn="l">
              <a:lnSpc>
                <a:spcPts val="2472"/>
              </a:lnSpc>
            </a:pPr>
            <a:r>
              <a:rPr lang="en-US" sz="1152" spc="-11">
                <a:solidFill>
                  <a:srgbClr val="1D1C1D"/>
                </a:solidFill>
                <a:latin typeface="IBM Plex Sans"/>
              </a:rPr>
              <a:t>baseline for prediction, we then created forecasts using three simple approaches: naive, </a:t>
            </a:r>
          </a:p>
          <a:p>
            <a:pPr algn="l">
              <a:lnSpc>
                <a:spcPts val="576"/>
              </a:lnSpc>
            </a:pPr>
            <a:r>
              <a:rPr lang="en-US" sz="1152" spc="-11">
                <a:solidFill>
                  <a:srgbClr val="1D1C1D"/>
                </a:solidFill>
                <a:latin typeface="IBM Plex Sans"/>
              </a:rPr>
              <a:t>average and exponential smoothing approaches. We used these baseline models to </a:t>
            </a:r>
          </a:p>
          <a:p>
            <a:pPr algn="l">
              <a:lnSpc>
                <a:spcPts val="2472"/>
              </a:lnSpc>
            </a:pPr>
            <a:r>
              <a:rPr lang="en-US" sz="1152" spc="-11">
                <a:solidFill>
                  <a:srgbClr val="1D1C1D"/>
                </a:solidFill>
                <a:latin typeface="IBM Plex Sans"/>
              </a:rPr>
              <a:t>evaluate the performance of more sophisticated approaches. </a:t>
            </a:r>
          </a:p>
        </p:txBody>
      </p:sp>
      <p:sp>
        <p:nvSpPr>
          <p:cNvPr id="11" name="TextBox 11"/>
          <p:cNvSpPr txBox="1"/>
          <p:nvPr/>
        </p:nvSpPr>
        <p:spPr>
          <a:xfrm>
            <a:off x="914705" y="4542425"/>
            <a:ext cx="2249281"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The baseline models consisted of: </a:t>
            </a:r>
          </a:p>
        </p:txBody>
      </p:sp>
      <p:sp>
        <p:nvSpPr>
          <p:cNvPr id="12" name="TextBox 12"/>
          <p:cNvSpPr txBox="1"/>
          <p:nvPr/>
        </p:nvSpPr>
        <p:spPr>
          <a:xfrm>
            <a:off x="1143305" y="4955048"/>
            <a:ext cx="5677643" cy="96336"/>
          </a:xfrm>
          <a:prstGeom prst="rect">
            <a:avLst/>
          </a:prstGeom>
        </p:spPr>
        <p:txBody>
          <a:bodyPr lIns="0" tIns="0" rIns="0" bIns="0" rtlCol="0" anchor="t">
            <a:spAutoFit/>
          </a:bodyPr>
          <a:lstStyle/>
          <a:p>
            <a:pPr algn="l">
              <a:lnSpc>
                <a:spcPts val="576"/>
              </a:lnSpc>
            </a:pPr>
            <a:r>
              <a:rPr lang="en-US" sz="1152" spc="-11">
                <a:solidFill>
                  <a:srgbClr val="1D1C1D"/>
                </a:solidFill>
                <a:latin typeface="IBM Plex Sans"/>
              </a:rPr>
              <a:t>1. Naive Forecasting: The last value of the time series is taken as the forecasted value </a:t>
            </a:r>
          </a:p>
        </p:txBody>
      </p:sp>
      <p:sp>
        <p:nvSpPr>
          <p:cNvPr id="13" name="TextBox 13"/>
          <p:cNvSpPr txBox="1"/>
          <p:nvPr/>
        </p:nvSpPr>
        <p:spPr>
          <a:xfrm>
            <a:off x="1371857" y="4979813"/>
            <a:ext cx="909352" cy="239211"/>
          </a:xfrm>
          <a:prstGeom prst="rect">
            <a:avLst/>
          </a:prstGeom>
        </p:spPr>
        <p:txBody>
          <a:bodyPr lIns="0" tIns="0" rIns="0" bIns="0" rtlCol="0" anchor="t">
            <a:spAutoFit/>
          </a:bodyPr>
          <a:lstStyle/>
          <a:p>
            <a:pPr algn="l">
              <a:lnSpc>
                <a:spcPts val="2064"/>
              </a:lnSpc>
            </a:pPr>
            <a:r>
              <a:rPr lang="en-US" sz="1152" spc="-11">
                <a:solidFill>
                  <a:srgbClr val="1D1C1D"/>
                </a:solidFill>
                <a:latin typeface="IBM Plex Sans"/>
              </a:rPr>
              <a:t>for the future. </a:t>
            </a:r>
          </a:p>
        </p:txBody>
      </p:sp>
      <p:sp>
        <p:nvSpPr>
          <p:cNvPr id="14" name="TextBox 14"/>
          <p:cNvSpPr txBox="1"/>
          <p:nvPr/>
        </p:nvSpPr>
        <p:spPr>
          <a:xfrm>
            <a:off x="1143305" y="5290585"/>
            <a:ext cx="5690445" cy="96336"/>
          </a:xfrm>
          <a:prstGeom prst="rect">
            <a:avLst/>
          </a:prstGeom>
        </p:spPr>
        <p:txBody>
          <a:bodyPr lIns="0" tIns="0" rIns="0" bIns="0" rtlCol="0" anchor="t">
            <a:spAutoFit/>
          </a:bodyPr>
          <a:lstStyle/>
          <a:p>
            <a:pPr algn="l">
              <a:lnSpc>
                <a:spcPts val="579"/>
              </a:lnSpc>
            </a:pPr>
            <a:r>
              <a:rPr lang="en-US" sz="1152" spc="-11">
                <a:solidFill>
                  <a:srgbClr val="1D1C1D"/>
                </a:solidFill>
                <a:latin typeface="IBM Plex Sans"/>
              </a:rPr>
              <a:t>2. Average Forecasting: The mean of the entire series is taken as the forecasted value </a:t>
            </a:r>
          </a:p>
        </p:txBody>
      </p:sp>
      <p:sp>
        <p:nvSpPr>
          <p:cNvPr id="15" name="TextBox 15"/>
          <p:cNvSpPr txBox="1"/>
          <p:nvPr/>
        </p:nvSpPr>
        <p:spPr>
          <a:xfrm>
            <a:off x="1371857" y="5315350"/>
            <a:ext cx="909352" cy="239211"/>
          </a:xfrm>
          <a:prstGeom prst="rect">
            <a:avLst/>
          </a:prstGeom>
        </p:spPr>
        <p:txBody>
          <a:bodyPr lIns="0" tIns="0" rIns="0" bIns="0" rtlCol="0" anchor="t">
            <a:spAutoFit/>
          </a:bodyPr>
          <a:lstStyle/>
          <a:p>
            <a:pPr algn="l">
              <a:lnSpc>
                <a:spcPts val="2059"/>
              </a:lnSpc>
            </a:pPr>
            <a:r>
              <a:rPr lang="en-US" sz="1152" spc="-11">
                <a:solidFill>
                  <a:srgbClr val="1D1C1D"/>
                </a:solidFill>
                <a:latin typeface="IBM Plex Sans"/>
              </a:rPr>
              <a:t>for the future. </a:t>
            </a:r>
          </a:p>
        </p:txBody>
      </p:sp>
      <p:sp>
        <p:nvSpPr>
          <p:cNvPr id="16" name="TextBox 16"/>
          <p:cNvSpPr txBox="1"/>
          <p:nvPr/>
        </p:nvSpPr>
        <p:spPr>
          <a:xfrm>
            <a:off x="1143305" y="5617864"/>
            <a:ext cx="5485105" cy="105861"/>
          </a:xfrm>
          <a:prstGeom prst="rect">
            <a:avLst/>
          </a:prstGeom>
        </p:spPr>
        <p:txBody>
          <a:bodyPr lIns="0" tIns="0" rIns="0" bIns="0" rtlCol="0" anchor="t">
            <a:spAutoFit/>
          </a:bodyPr>
          <a:lstStyle/>
          <a:p>
            <a:pPr algn="l">
              <a:lnSpc>
                <a:spcPts val="603"/>
              </a:lnSpc>
            </a:pPr>
            <a:r>
              <a:rPr lang="en-US" sz="1152" spc="-11">
                <a:solidFill>
                  <a:srgbClr val="1D1C1D"/>
                </a:solidFill>
                <a:latin typeface="IBM Plex Sans"/>
              </a:rPr>
              <a:t>3. Exponential Smoothing (ETS): A weighted average of past values is taken as the </a:t>
            </a:r>
          </a:p>
        </p:txBody>
      </p:sp>
      <p:sp>
        <p:nvSpPr>
          <p:cNvPr id="17" name="TextBox 17"/>
          <p:cNvSpPr txBox="1"/>
          <p:nvPr/>
        </p:nvSpPr>
        <p:spPr>
          <a:xfrm>
            <a:off x="1371857" y="5652154"/>
            <a:ext cx="5109524" cy="406851"/>
          </a:xfrm>
          <a:prstGeom prst="rect">
            <a:avLst/>
          </a:prstGeom>
        </p:spPr>
        <p:txBody>
          <a:bodyPr lIns="0" tIns="0" rIns="0" bIns="0" rtlCol="0" anchor="t">
            <a:spAutoFit/>
          </a:bodyPr>
          <a:lstStyle/>
          <a:p>
            <a:pPr algn="l">
              <a:lnSpc>
                <a:spcPts val="2035"/>
              </a:lnSpc>
            </a:pPr>
            <a:r>
              <a:rPr lang="en-US" sz="1152" spc="-11">
                <a:solidFill>
                  <a:srgbClr val="1D1C1D"/>
                </a:solidFill>
                <a:latin typeface="IBM Plex Sans"/>
              </a:rPr>
              <a:t>forecast for the future. Older values are assigned less weight, and more recent </a:t>
            </a:r>
          </a:p>
          <a:p>
            <a:pPr algn="l">
              <a:lnSpc>
                <a:spcPts val="603"/>
              </a:lnSpc>
            </a:pPr>
            <a:r>
              <a:rPr lang="en-US" sz="1152" spc="-11">
                <a:solidFill>
                  <a:srgbClr val="1D1C1D"/>
                </a:solidFill>
                <a:latin typeface="IBM Plex Sans"/>
              </a:rPr>
              <a:t>values are assigned greater weight. </a:t>
            </a:r>
          </a:p>
        </p:txBody>
      </p:sp>
      <p:sp>
        <p:nvSpPr>
          <p:cNvPr id="18" name="TextBox 18"/>
          <p:cNvSpPr txBox="1"/>
          <p:nvPr/>
        </p:nvSpPr>
        <p:spPr>
          <a:xfrm>
            <a:off x="914705" y="6104782"/>
            <a:ext cx="5902709" cy="89453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The most advanced model used was ARIMA. We first manually explored ARIMA models to </a:t>
            </a:r>
          </a:p>
          <a:p>
            <a:pPr algn="l">
              <a:lnSpc>
                <a:spcPts val="576"/>
              </a:lnSpc>
            </a:pPr>
            <a:r>
              <a:rPr lang="en-US" sz="1152" spc="-11">
                <a:solidFill>
                  <a:srgbClr val="1D1C1D"/>
                </a:solidFill>
                <a:latin typeface="IBM Plex Sans"/>
              </a:rPr>
              <a:t>select the key parameters in order to consider models with and without seasonality. We </a:t>
            </a:r>
          </a:p>
          <a:p>
            <a:pPr algn="l">
              <a:lnSpc>
                <a:spcPts val="2448"/>
              </a:lnSpc>
            </a:pPr>
            <a:r>
              <a:rPr lang="en-US" sz="1152" spc="-11">
                <a:solidFill>
                  <a:srgbClr val="1D1C1D"/>
                </a:solidFill>
                <a:latin typeface="IBM Plex Sans"/>
              </a:rPr>
              <a:t>then compared these models to algorithmically calibrated ARIMA models, or "auto ARIMA" </a:t>
            </a:r>
          </a:p>
          <a:p>
            <a:pPr algn="l">
              <a:lnSpc>
                <a:spcPts val="600"/>
              </a:lnSpc>
            </a:pPr>
            <a:r>
              <a:rPr lang="en-US" sz="1152" spc="-11">
                <a:solidFill>
                  <a:srgbClr val="1D1C1D"/>
                </a:solidFill>
                <a:latin typeface="IBM Plex Sans"/>
              </a:rPr>
              <a:t>models. </a:t>
            </a:r>
          </a:p>
        </p:txBody>
      </p:sp>
      <p:sp>
        <p:nvSpPr>
          <p:cNvPr id="19" name="TextBox 19"/>
          <p:cNvSpPr txBox="1"/>
          <p:nvPr/>
        </p:nvSpPr>
        <p:spPr>
          <a:xfrm>
            <a:off x="914705" y="7069474"/>
            <a:ext cx="1810369"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RESULTS / CONCLUSION </a:t>
            </a:r>
          </a:p>
        </p:txBody>
      </p:sp>
      <p:sp>
        <p:nvSpPr>
          <p:cNvPr id="20" name="TextBox 20"/>
          <p:cNvSpPr txBox="1"/>
          <p:nvPr/>
        </p:nvSpPr>
        <p:spPr>
          <a:xfrm>
            <a:off x="1371857" y="7456951"/>
            <a:ext cx="5279669"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ARIMA models proved to be quite effective in modeling this group of variables. At </a:t>
            </a:r>
          </a:p>
        </p:txBody>
      </p:sp>
      <p:sp>
        <p:nvSpPr>
          <p:cNvPr id="21" name="TextBox 21"/>
          <p:cNvSpPr txBox="1"/>
          <p:nvPr/>
        </p:nvSpPr>
        <p:spPr>
          <a:xfrm>
            <a:off x="914705" y="7869574"/>
            <a:ext cx="5964107" cy="1254528"/>
          </a:xfrm>
          <a:prstGeom prst="rect">
            <a:avLst/>
          </a:prstGeom>
        </p:spPr>
        <p:txBody>
          <a:bodyPr lIns="0" tIns="0" rIns="0" bIns="0" rtlCol="0" anchor="t">
            <a:spAutoFit/>
          </a:bodyPr>
          <a:lstStyle/>
          <a:p>
            <a:pPr algn="l">
              <a:lnSpc>
                <a:spcPts val="576"/>
              </a:lnSpc>
            </a:pPr>
            <a:r>
              <a:rPr lang="en-US" sz="1152" spc="-11">
                <a:solidFill>
                  <a:srgbClr val="1D1C1D"/>
                </a:solidFill>
                <a:latin typeface="IBM Plex Sans"/>
              </a:rPr>
              <a:t>times, a naive approach or average approach performed quite well. Most of the variables </a:t>
            </a:r>
          </a:p>
          <a:p>
            <a:pPr algn="l">
              <a:lnSpc>
                <a:spcPts val="2448"/>
              </a:lnSpc>
            </a:pPr>
            <a:r>
              <a:rPr lang="en-US" sz="1152" spc="-11">
                <a:solidFill>
                  <a:srgbClr val="1D1C1D"/>
                </a:solidFill>
                <a:latin typeface="IBM Plex Sans"/>
              </a:rPr>
              <a:t>were able to achieve a MAPE score of around 10%, while a handful were much higher and </a:t>
            </a:r>
          </a:p>
          <a:p>
            <a:pPr algn="l">
              <a:lnSpc>
                <a:spcPts val="600"/>
              </a:lnSpc>
            </a:pPr>
            <a:r>
              <a:rPr lang="en-US" sz="1152" spc="-11">
                <a:solidFill>
                  <a:srgbClr val="1D1C1D"/>
                </a:solidFill>
                <a:latin typeface="IBM Plex Sans"/>
              </a:rPr>
              <a:t>would be unreliable predictors. The table below with our final results is available for </a:t>
            </a:r>
          </a:p>
          <a:p>
            <a:pPr algn="l">
              <a:lnSpc>
                <a:spcPts val="2448"/>
              </a:lnSpc>
            </a:pPr>
            <a:r>
              <a:rPr lang="en-US" sz="1152" spc="-11">
                <a:solidFill>
                  <a:srgbClr val="1D1C1D"/>
                </a:solidFill>
                <a:latin typeface="IBM Plex Sans"/>
              </a:rPr>
              <a:t>reference. At our client's request, we focused on the mean average percentage error </a:t>
            </a:r>
          </a:p>
          <a:p>
            <a:pPr algn="l">
              <a:lnSpc>
                <a:spcPts val="600"/>
              </a:lnSpc>
            </a:pPr>
            <a:r>
              <a:rPr lang="en-US" sz="1152" spc="-11">
                <a:solidFill>
                  <a:srgbClr val="1D1C1D"/>
                </a:solidFill>
                <a:latin typeface="IBM Plex Sans"/>
              </a:rPr>
              <a:t>(MAPE) to compare each model's predictive accuracy. This metric expresses forecast error </a:t>
            </a:r>
          </a:p>
          <a:p>
            <a:pPr algn="l">
              <a:lnSpc>
                <a:spcPts val="2422"/>
              </a:lnSpc>
            </a:pPr>
            <a:r>
              <a:rPr lang="en-US" sz="1152" spc="-11">
                <a:solidFill>
                  <a:srgbClr val="1D1C1D"/>
                </a:solidFill>
                <a:latin typeface="IBM Plex Sans"/>
              </a:rPr>
              <a:t>in terms of percentages, which allows for comparison across series measured in different </a:t>
            </a:r>
          </a:p>
          <a:p>
            <a:pPr algn="l">
              <a:lnSpc>
                <a:spcPts val="624"/>
              </a:lnSpc>
            </a:pPr>
            <a:r>
              <a:rPr lang="en-US" sz="1152" spc="-11">
                <a:solidFill>
                  <a:srgbClr val="1D1C1D"/>
                </a:solidFill>
                <a:latin typeface="IBM Plex Sans"/>
              </a:rPr>
              <a:t>units (as noted above, the de-identified series contained no info on unit of measurement). In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705" y="5766178"/>
            <a:ext cx="739140" cy="167640"/>
          </a:xfrm>
          <a:custGeom>
            <a:avLst/>
            <a:gdLst/>
            <a:ahLst/>
            <a:cxnLst/>
            <a:rect l="l" t="t" r="r" b="b"/>
            <a:pathLst>
              <a:path w="739140" h="167640">
                <a:moveTo>
                  <a:pt x="0" y="0"/>
                </a:moveTo>
                <a:lnTo>
                  <a:pt x="739140" y="0"/>
                </a:lnTo>
                <a:lnTo>
                  <a:pt x="739140" y="167640"/>
                </a:lnTo>
                <a:lnTo>
                  <a:pt x="0" y="1676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51202" y="850849"/>
            <a:ext cx="5670680" cy="874062"/>
          </a:xfrm>
          <a:custGeom>
            <a:avLst/>
            <a:gdLst/>
            <a:ahLst/>
            <a:cxnLst/>
            <a:rect l="l" t="t" r="r" b="b"/>
            <a:pathLst>
              <a:path w="5670680" h="874062">
                <a:moveTo>
                  <a:pt x="0" y="0"/>
                </a:moveTo>
                <a:lnTo>
                  <a:pt x="5670680" y="0"/>
                </a:lnTo>
                <a:lnTo>
                  <a:pt x="5670680" y="874062"/>
                </a:lnTo>
                <a:lnTo>
                  <a:pt x="0" y="874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851202" y="1817370"/>
            <a:ext cx="5955668" cy="680209"/>
          </a:xfrm>
          <a:custGeom>
            <a:avLst/>
            <a:gdLst/>
            <a:ahLst/>
            <a:cxnLst/>
            <a:rect l="l" t="t" r="r" b="b"/>
            <a:pathLst>
              <a:path w="5955668" h="680209">
                <a:moveTo>
                  <a:pt x="0" y="0"/>
                </a:moveTo>
                <a:lnTo>
                  <a:pt x="5955668" y="0"/>
                </a:lnTo>
                <a:lnTo>
                  <a:pt x="5955668" y="680209"/>
                </a:lnTo>
                <a:lnTo>
                  <a:pt x="0" y="6802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851202" y="6080636"/>
            <a:ext cx="5972375" cy="488185"/>
          </a:xfrm>
          <a:custGeom>
            <a:avLst/>
            <a:gdLst/>
            <a:ahLst/>
            <a:cxnLst/>
            <a:rect l="l" t="t" r="r" b="b"/>
            <a:pathLst>
              <a:path w="5972375" h="488185">
                <a:moveTo>
                  <a:pt x="0" y="0"/>
                </a:moveTo>
                <a:lnTo>
                  <a:pt x="5972375" y="0"/>
                </a:lnTo>
                <a:lnTo>
                  <a:pt x="5972375" y="488185"/>
                </a:lnTo>
                <a:lnTo>
                  <a:pt x="0" y="4881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851202" y="2590038"/>
            <a:ext cx="6516576" cy="2660266"/>
          </a:xfrm>
          <a:custGeom>
            <a:avLst/>
            <a:gdLst/>
            <a:ahLst/>
            <a:cxnLst/>
            <a:rect l="l" t="t" r="r" b="b"/>
            <a:pathLst>
              <a:path w="6516576" h="2660266">
                <a:moveTo>
                  <a:pt x="0" y="0"/>
                </a:moveTo>
                <a:lnTo>
                  <a:pt x="6516576" y="0"/>
                </a:lnTo>
                <a:lnTo>
                  <a:pt x="6516576" y="2660266"/>
                </a:lnTo>
                <a:lnTo>
                  <a:pt x="0" y="266026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TextBox 7"/>
          <p:cNvSpPr txBox="1"/>
          <p:nvPr/>
        </p:nvSpPr>
        <p:spPr>
          <a:xfrm>
            <a:off x="914705" y="5044078"/>
            <a:ext cx="40672" cy="315411"/>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 </a:t>
            </a:r>
          </a:p>
        </p:txBody>
      </p:sp>
      <p:sp>
        <p:nvSpPr>
          <p:cNvPr id="8" name="TextBox 8"/>
          <p:cNvSpPr txBox="1"/>
          <p:nvPr/>
        </p:nvSpPr>
        <p:spPr>
          <a:xfrm>
            <a:off x="914705" y="5623198"/>
            <a:ext cx="4457967" cy="692087"/>
          </a:xfrm>
          <a:prstGeom prst="rect">
            <a:avLst/>
          </a:prstGeom>
        </p:spPr>
        <p:txBody>
          <a:bodyPr lIns="0" tIns="0" rIns="0" bIns="0" rtlCol="0" anchor="t">
            <a:spAutoFit/>
          </a:bodyPr>
          <a:lstStyle/>
          <a:p>
            <a:pPr algn="l">
              <a:lnSpc>
                <a:spcPts val="2880"/>
              </a:lnSpc>
            </a:pPr>
            <a:r>
              <a:rPr lang="en-US" sz="1152" spc="-11">
                <a:solidFill>
                  <a:srgbClr val="1D1C1D"/>
                </a:solidFill>
                <a:latin typeface="IBM Plex Sans"/>
              </a:rPr>
              <a:t>APPENDIX </a:t>
            </a:r>
          </a:p>
          <a:p>
            <a:pPr algn="l">
              <a:lnSpc>
                <a:spcPts val="1500"/>
              </a:lnSpc>
            </a:pPr>
            <a:r>
              <a:rPr lang="en-US" sz="1103" spc="-11">
                <a:solidFill>
                  <a:srgbClr val="000000"/>
                </a:solidFill>
                <a:latin typeface="IBM Plex Sans"/>
              </a:rPr>
              <a:t> </a:t>
            </a:r>
          </a:p>
          <a:p>
            <a:pPr algn="l">
              <a:lnSpc>
                <a:spcPts val="1500"/>
              </a:lnSpc>
            </a:pPr>
            <a:r>
              <a:rPr lang="en-US" sz="1103" spc="-11">
                <a:solidFill>
                  <a:srgbClr val="000000"/>
                </a:solidFill>
                <a:latin typeface="IBM Plex Sans"/>
              </a:rPr>
              <a:t>R code for the general workflow is included below for interested parties. </a:t>
            </a:r>
          </a:p>
        </p:txBody>
      </p:sp>
      <p:sp>
        <p:nvSpPr>
          <p:cNvPr id="9" name="TextBox 9"/>
          <p:cNvSpPr txBox="1"/>
          <p:nvPr/>
        </p:nvSpPr>
        <p:spPr>
          <a:xfrm>
            <a:off x="914705" y="895493"/>
            <a:ext cx="5580031" cy="770706"/>
          </a:xfrm>
          <a:prstGeom prst="rect">
            <a:avLst/>
          </a:prstGeom>
        </p:spPr>
        <p:txBody>
          <a:bodyPr lIns="0" tIns="0" rIns="0" bIns="0" rtlCol="0" anchor="t">
            <a:spAutoFit/>
          </a:bodyPr>
          <a:lstStyle/>
          <a:p>
            <a:pPr algn="l">
              <a:lnSpc>
                <a:spcPts val="1524"/>
              </a:lnSpc>
            </a:pPr>
            <a:r>
              <a:rPr lang="en-US" sz="1152" spc="-11">
                <a:solidFill>
                  <a:srgbClr val="1D1C1D"/>
                </a:solidFill>
                <a:latin typeface="IBM Plex Sans"/>
              </a:rPr>
              <a:t>some cases, our ARIMA models provided considerable improvements over the simple baseline approaches. However, in other cases the noisiness of the data introduced significant challenges for modeling. Therefore, we opted to leverage the baseline approaches for forecasting when they performed well. </a:t>
            </a:r>
          </a:p>
        </p:txBody>
      </p:sp>
      <p:sp>
        <p:nvSpPr>
          <p:cNvPr id="10" name="TextBox 10"/>
          <p:cNvSpPr txBox="1"/>
          <p:nvPr/>
        </p:nvSpPr>
        <p:spPr>
          <a:xfrm>
            <a:off x="1371857" y="1861709"/>
            <a:ext cx="5078501" cy="191586"/>
          </a:xfrm>
          <a:prstGeom prst="rect">
            <a:avLst/>
          </a:prstGeom>
        </p:spPr>
        <p:txBody>
          <a:bodyPr lIns="0" tIns="0" rIns="0" bIns="0" rtlCol="0" anchor="t">
            <a:spAutoFit/>
          </a:bodyPr>
          <a:lstStyle/>
          <a:p>
            <a:pPr algn="l">
              <a:lnSpc>
                <a:spcPts val="1524"/>
              </a:lnSpc>
            </a:pPr>
            <a:r>
              <a:rPr lang="en-US" sz="1152" spc="-11">
                <a:solidFill>
                  <a:srgbClr val="1D1C1D"/>
                </a:solidFill>
                <a:latin typeface="IBM Plex Sans"/>
              </a:rPr>
              <a:t>More advanced machine learning methods may perform better for subsequent </a:t>
            </a:r>
          </a:p>
        </p:txBody>
      </p:sp>
      <p:sp>
        <p:nvSpPr>
          <p:cNvPr id="11" name="TextBox 11"/>
          <p:cNvSpPr txBox="1"/>
          <p:nvPr/>
        </p:nvSpPr>
        <p:spPr>
          <a:xfrm>
            <a:off x="914705" y="2053733"/>
            <a:ext cx="5864885" cy="385134"/>
          </a:xfrm>
          <a:prstGeom prst="rect">
            <a:avLst/>
          </a:prstGeom>
        </p:spPr>
        <p:txBody>
          <a:bodyPr lIns="0" tIns="0" rIns="0" bIns="0" rtlCol="0" anchor="t">
            <a:spAutoFit/>
          </a:bodyPr>
          <a:lstStyle/>
          <a:p>
            <a:pPr algn="l">
              <a:lnSpc>
                <a:spcPts val="1524"/>
              </a:lnSpc>
            </a:pPr>
            <a:r>
              <a:rPr lang="en-US" sz="1152" spc="-11">
                <a:solidFill>
                  <a:srgbClr val="1D1C1D"/>
                </a:solidFill>
                <a:latin typeface="IBM Plex Sans"/>
              </a:rPr>
              <a:t>analysis. However, a more robust analysis predicting over a considerably sized 140 period span may also require additional data and the removal of data sanitizing requirements. </a:t>
            </a:r>
          </a:p>
        </p:txBody>
      </p:sp>
      <p:sp>
        <p:nvSpPr>
          <p:cNvPr id="12" name="TextBox 12"/>
          <p:cNvSpPr txBox="1"/>
          <p:nvPr/>
        </p:nvSpPr>
        <p:spPr>
          <a:xfrm>
            <a:off x="5374510" y="6124975"/>
            <a:ext cx="1426188" cy="191586"/>
          </a:xfrm>
          <a:prstGeom prst="rect">
            <a:avLst/>
          </a:prstGeom>
        </p:spPr>
        <p:txBody>
          <a:bodyPr lIns="0" tIns="0" rIns="0" bIns="0" rtlCol="0" anchor="t">
            <a:spAutoFit/>
          </a:bodyPr>
          <a:lstStyle/>
          <a:p>
            <a:pPr algn="l">
              <a:lnSpc>
                <a:spcPts val="1524"/>
              </a:lnSpc>
            </a:pPr>
            <a:r>
              <a:rPr lang="en-US" sz="1152" spc="-11">
                <a:solidFill>
                  <a:srgbClr val="1D1C1D"/>
                </a:solidFill>
                <a:latin typeface="IBM Plex Sans"/>
              </a:rPr>
              <a:t>The complete R code </a:t>
            </a:r>
          </a:p>
        </p:txBody>
      </p:sp>
      <p:sp>
        <p:nvSpPr>
          <p:cNvPr id="13" name="TextBox 13"/>
          <p:cNvSpPr txBox="1"/>
          <p:nvPr/>
        </p:nvSpPr>
        <p:spPr>
          <a:xfrm>
            <a:off x="914705" y="6318523"/>
            <a:ext cx="5343630" cy="191586"/>
          </a:xfrm>
          <a:prstGeom prst="rect">
            <a:avLst/>
          </a:prstGeom>
        </p:spPr>
        <p:txBody>
          <a:bodyPr lIns="0" tIns="0" rIns="0" bIns="0" rtlCol="0" anchor="t">
            <a:spAutoFit/>
          </a:bodyPr>
          <a:lstStyle/>
          <a:p>
            <a:pPr algn="l">
              <a:lnSpc>
                <a:spcPts val="1524"/>
              </a:lnSpc>
            </a:pPr>
            <a:r>
              <a:rPr lang="en-US" sz="1152" spc="-11">
                <a:solidFill>
                  <a:srgbClr val="1D1C1D"/>
                </a:solidFill>
                <a:latin typeface="IBM Plex Sans"/>
              </a:rPr>
              <a:t>used to generate this report is available at the team GitHub repository for </a:t>
            </a:r>
            <a:r>
              <a:rPr lang="en-US" sz="1152" spc="-11">
                <a:solidFill>
                  <a:srgbClr val="0000FF"/>
                </a:solidFill>
                <a:latin typeface="IBM Plex Sans"/>
              </a:rPr>
              <a:t>Project 1</a:t>
            </a:r>
            <a:r>
              <a:rPr lang="en-US" sz="1152" spc="-11">
                <a:solidFill>
                  <a:srgbClr val="1D1C1D"/>
                </a:solidFill>
                <a:latin typeface="IBM Plex Sans"/>
              </a:rPr>
              <a:t> </a:t>
            </a:r>
          </a:p>
        </p:txBody>
      </p:sp>
      <p:sp>
        <p:nvSpPr>
          <p:cNvPr id="14" name="TextBox 14"/>
          <p:cNvSpPr txBox="1"/>
          <p:nvPr/>
        </p:nvSpPr>
        <p:spPr>
          <a:xfrm>
            <a:off x="1676657" y="2641625"/>
            <a:ext cx="1280122" cy="184394"/>
          </a:xfrm>
          <a:prstGeom prst="rect">
            <a:avLst/>
          </a:prstGeom>
        </p:spPr>
        <p:txBody>
          <a:bodyPr lIns="0" tIns="0" rIns="0" bIns="0" rtlCol="0" anchor="t">
            <a:spAutoFit/>
          </a:bodyPr>
          <a:lstStyle/>
          <a:p>
            <a:pPr algn="l">
              <a:lnSpc>
                <a:spcPts val="1545"/>
              </a:lnSpc>
            </a:pPr>
            <a:r>
              <a:rPr lang="en-US" sz="1103" spc="-4">
                <a:solidFill>
                  <a:srgbClr val="000000"/>
                </a:solidFill>
                <a:latin typeface="Open Sans"/>
              </a:rPr>
              <a:t>Category Variable</a:t>
            </a:r>
          </a:p>
        </p:txBody>
      </p:sp>
      <p:sp>
        <p:nvSpPr>
          <p:cNvPr id="15" name="TextBox 15"/>
          <p:cNvSpPr txBox="1"/>
          <p:nvPr/>
        </p:nvSpPr>
        <p:spPr>
          <a:xfrm>
            <a:off x="943661" y="2641625"/>
            <a:ext cx="480889" cy="2518019"/>
          </a:xfrm>
          <a:prstGeom prst="rect">
            <a:avLst/>
          </a:prstGeom>
        </p:spPr>
        <p:txBody>
          <a:bodyPr lIns="0" tIns="0" rIns="0" bIns="0" rtlCol="0" anchor="t">
            <a:spAutoFit/>
          </a:bodyPr>
          <a:lstStyle/>
          <a:p>
            <a:pPr algn="just">
              <a:lnSpc>
                <a:spcPts val="1513"/>
              </a:lnSpc>
            </a:pPr>
            <a:r>
              <a:rPr lang="en-US" sz="1103" spc="-4">
                <a:solidFill>
                  <a:srgbClr val="000000"/>
                </a:solidFill>
                <a:latin typeface="Open Sans"/>
              </a:rPr>
              <a:t>Lead </a:t>
            </a:r>
          </a:p>
          <a:p>
            <a:pPr algn="just">
              <a:lnSpc>
                <a:spcPts val="1513"/>
              </a:lnSpc>
            </a:pPr>
            <a:r>
              <a:rPr lang="en-US" sz="1103" spc="-11">
                <a:solidFill>
                  <a:srgbClr val="000000"/>
                </a:solidFill>
                <a:latin typeface="IBM Plex Sans"/>
              </a:rPr>
              <a:t>Daniel Daniel Keith Keith </a:t>
            </a:r>
          </a:p>
          <a:p>
            <a:pPr algn="just">
              <a:lnSpc>
                <a:spcPts val="1914"/>
              </a:lnSpc>
            </a:pPr>
            <a:r>
              <a:rPr lang="en-US" sz="1103" spc="-11">
                <a:solidFill>
                  <a:srgbClr val="000000"/>
                </a:solidFill>
                <a:latin typeface="IBM Plex Sans"/>
              </a:rPr>
              <a:t>Bridget </a:t>
            </a:r>
          </a:p>
          <a:p>
            <a:pPr algn="just">
              <a:lnSpc>
                <a:spcPts val="1109"/>
              </a:lnSpc>
            </a:pPr>
            <a:r>
              <a:rPr lang="en-US" sz="1103" spc="-11">
                <a:solidFill>
                  <a:srgbClr val="000000"/>
                </a:solidFill>
                <a:latin typeface="IBM Plex Sans"/>
              </a:rPr>
              <a:t>Bridget </a:t>
            </a:r>
          </a:p>
          <a:p>
            <a:pPr algn="just">
              <a:lnSpc>
                <a:spcPts val="1914"/>
              </a:lnSpc>
            </a:pPr>
            <a:r>
              <a:rPr lang="en-US" sz="1103" spc="-11">
                <a:solidFill>
                  <a:srgbClr val="000000"/>
                </a:solidFill>
                <a:latin typeface="IBM Plex Sans"/>
              </a:rPr>
              <a:t>Avery </a:t>
            </a:r>
          </a:p>
          <a:p>
            <a:pPr algn="just">
              <a:lnSpc>
                <a:spcPts val="1133"/>
              </a:lnSpc>
            </a:pPr>
            <a:r>
              <a:rPr lang="en-US" sz="1103" spc="-11">
                <a:solidFill>
                  <a:srgbClr val="000000"/>
                </a:solidFill>
                <a:latin typeface="IBM Plex Sans"/>
              </a:rPr>
              <a:t>Avery </a:t>
            </a:r>
          </a:p>
          <a:p>
            <a:pPr algn="just">
              <a:lnSpc>
                <a:spcPts val="1890"/>
              </a:lnSpc>
            </a:pPr>
            <a:r>
              <a:rPr lang="en-US" sz="1103" spc="-11">
                <a:solidFill>
                  <a:srgbClr val="000000"/>
                </a:solidFill>
                <a:latin typeface="IBM Plex Sans"/>
              </a:rPr>
              <a:t>Daniel </a:t>
            </a:r>
          </a:p>
          <a:p>
            <a:pPr algn="just">
              <a:lnSpc>
                <a:spcPts val="1133"/>
              </a:lnSpc>
            </a:pPr>
            <a:r>
              <a:rPr lang="en-US" sz="1103" spc="-11">
                <a:solidFill>
                  <a:srgbClr val="000000"/>
                </a:solidFill>
                <a:latin typeface="IBM Plex Sans"/>
              </a:rPr>
              <a:t>Keith </a:t>
            </a:r>
          </a:p>
          <a:p>
            <a:pPr algn="just">
              <a:lnSpc>
                <a:spcPts val="1890"/>
              </a:lnSpc>
            </a:pPr>
            <a:r>
              <a:rPr lang="en-US" sz="1103" spc="-11">
                <a:solidFill>
                  <a:srgbClr val="000000"/>
                </a:solidFill>
                <a:latin typeface="IBM Plex Sans"/>
              </a:rPr>
              <a:t>Bridget </a:t>
            </a:r>
          </a:p>
          <a:p>
            <a:pPr algn="just">
              <a:lnSpc>
                <a:spcPts val="1158"/>
              </a:lnSpc>
            </a:pPr>
            <a:r>
              <a:rPr lang="en-US" sz="1103" spc="-11">
                <a:solidFill>
                  <a:srgbClr val="000000"/>
                </a:solidFill>
                <a:latin typeface="IBM Plex Sans"/>
              </a:rPr>
              <a:t>Avery </a:t>
            </a:r>
          </a:p>
        </p:txBody>
      </p:sp>
      <p:sp>
        <p:nvSpPr>
          <p:cNvPr id="16" name="TextBox 16"/>
          <p:cNvSpPr txBox="1"/>
          <p:nvPr/>
        </p:nvSpPr>
        <p:spPr>
          <a:xfrm>
            <a:off x="1676657" y="2833649"/>
            <a:ext cx="287388" cy="2325995"/>
          </a:xfrm>
          <a:prstGeom prst="rect">
            <a:avLst/>
          </a:prstGeom>
        </p:spPr>
        <p:txBody>
          <a:bodyPr lIns="0" tIns="0" rIns="0" bIns="0" rtlCol="0" anchor="t">
            <a:spAutoFit/>
          </a:bodyPr>
          <a:lstStyle/>
          <a:p>
            <a:pPr algn="just">
              <a:lnSpc>
                <a:spcPts val="1555"/>
              </a:lnSpc>
            </a:pPr>
            <a:r>
              <a:rPr lang="en-US" sz="1103" spc="-11">
                <a:solidFill>
                  <a:srgbClr val="000000"/>
                </a:solidFill>
                <a:latin typeface="IBM Plex Sans"/>
              </a:rPr>
              <a:t>S01 S01 S02 S02 S03 S03 S04 S04 S05 S05 S06 S06 </a:t>
            </a:r>
          </a:p>
        </p:txBody>
      </p:sp>
      <p:sp>
        <p:nvSpPr>
          <p:cNvPr id="17" name="TextBox 17"/>
          <p:cNvSpPr txBox="1"/>
          <p:nvPr/>
        </p:nvSpPr>
        <p:spPr>
          <a:xfrm>
            <a:off x="2281685" y="2641625"/>
            <a:ext cx="38976" cy="184394"/>
          </a:xfrm>
          <a:prstGeom prst="rect">
            <a:avLst/>
          </a:prstGeom>
        </p:spPr>
        <p:txBody>
          <a:bodyPr lIns="0" tIns="0" rIns="0" bIns="0" rtlCol="0" anchor="t">
            <a:spAutoFit/>
          </a:bodyPr>
          <a:lstStyle/>
          <a:p>
            <a:pPr algn="l">
              <a:lnSpc>
                <a:spcPts val="1513"/>
              </a:lnSpc>
            </a:pPr>
            <a:r>
              <a:rPr lang="en-US" sz="1103" spc="-11">
                <a:solidFill>
                  <a:srgbClr val="000000"/>
                </a:solidFill>
                <a:latin typeface="IBM Plex Sans"/>
              </a:rPr>
              <a:t> </a:t>
            </a:r>
          </a:p>
        </p:txBody>
      </p:sp>
      <p:sp>
        <p:nvSpPr>
          <p:cNvPr id="18" name="TextBox 18"/>
          <p:cNvSpPr txBox="1"/>
          <p:nvPr/>
        </p:nvSpPr>
        <p:spPr>
          <a:xfrm>
            <a:off x="2411225" y="2833649"/>
            <a:ext cx="412737" cy="2325995"/>
          </a:xfrm>
          <a:prstGeom prst="rect">
            <a:avLst/>
          </a:prstGeom>
        </p:spPr>
        <p:txBody>
          <a:bodyPr lIns="0" tIns="0" rIns="0" bIns="0" rtlCol="0" anchor="t">
            <a:spAutoFit/>
          </a:bodyPr>
          <a:lstStyle/>
          <a:p>
            <a:pPr algn="just">
              <a:lnSpc>
                <a:spcPts val="1513"/>
              </a:lnSpc>
            </a:pPr>
            <a:r>
              <a:rPr lang="en-US" sz="1103" spc="-11">
                <a:solidFill>
                  <a:srgbClr val="000000"/>
                </a:solidFill>
                <a:latin typeface="IBM Plex Sans"/>
              </a:rPr>
              <a:t>Var01 Var02 Var02 Var03 </a:t>
            </a:r>
          </a:p>
          <a:p>
            <a:pPr algn="just">
              <a:lnSpc>
                <a:spcPts val="1914"/>
              </a:lnSpc>
            </a:pPr>
            <a:r>
              <a:rPr lang="en-US" sz="1103" spc="-11">
                <a:solidFill>
                  <a:srgbClr val="000000"/>
                </a:solidFill>
                <a:latin typeface="IBM Plex Sans"/>
              </a:rPr>
              <a:t>V05 </a:t>
            </a:r>
          </a:p>
          <a:p>
            <a:pPr algn="just">
              <a:lnSpc>
                <a:spcPts val="1109"/>
              </a:lnSpc>
            </a:pPr>
            <a:r>
              <a:rPr lang="en-US" sz="1103" spc="-11">
                <a:solidFill>
                  <a:srgbClr val="000000"/>
                </a:solidFill>
                <a:latin typeface="IBM Plex Sans"/>
              </a:rPr>
              <a:t>V07 </a:t>
            </a:r>
          </a:p>
          <a:p>
            <a:pPr algn="just">
              <a:lnSpc>
                <a:spcPts val="1914"/>
              </a:lnSpc>
            </a:pPr>
            <a:r>
              <a:rPr lang="en-US" sz="1103" spc="-11">
                <a:solidFill>
                  <a:srgbClr val="000000"/>
                </a:solidFill>
                <a:latin typeface="IBM Plex Sans"/>
              </a:rPr>
              <a:t>Var01 </a:t>
            </a:r>
          </a:p>
          <a:p>
            <a:pPr algn="just">
              <a:lnSpc>
                <a:spcPts val="1133"/>
              </a:lnSpc>
            </a:pPr>
            <a:r>
              <a:rPr lang="en-US" sz="1103" spc="-11">
                <a:solidFill>
                  <a:srgbClr val="000000"/>
                </a:solidFill>
                <a:latin typeface="IBM Plex Sans"/>
              </a:rPr>
              <a:t>Var02 </a:t>
            </a:r>
          </a:p>
          <a:p>
            <a:pPr algn="just">
              <a:lnSpc>
                <a:spcPts val="1890"/>
              </a:lnSpc>
            </a:pPr>
            <a:r>
              <a:rPr lang="en-US" sz="1103" spc="-11">
                <a:solidFill>
                  <a:srgbClr val="000000"/>
                </a:solidFill>
                <a:latin typeface="IBM Plex Sans"/>
              </a:rPr>
              <a:t>Var02 </a:t>
            </a:r>
          </a:p>
          <a:p>
            <a:pPr algn="just">
              <a:lnSpc>
                <a:spcPts val="1133"/>
              </a:lnSpc>
            </a:pPr>
            <a:r>
              <a:rPr lang="en-US" sz="1103" spc="-11">
                <a:solidFill>
                  <a:srgbClr val="000000"/>
                </a:solidFill>
                <a:latin typeface="IBM Plex Sans"/>
              </a:rPr>
              <a:t>Var03 </a:t>
            </a:r>
          </a:p>
          <a:p>
            <a:pPr algn="just">
              <a:lnSpc>
                <a:spcPts val="1890"/>
              </a:lnSpc>
            </a:pPr>
            <a:r>
              <a:rPr lang="en-US" sz="1103" spc="-11">
                <a:solidFill>
                  <a:srgbClr val="000000"/>
                </a:solidFill>
                <a:latin typeface="IBM Plex Sans"/>
              </a:rPr>
              <a:t>V05 </a:t>
            </a:r>
          </a:p>
          <a:p>
            <a:pPr algn="just">
              <a:lnSpc>
                <a:spcPts val="1158"/>
              </a:lnSpc>
            </a:pPr>
            <a:r>
              <a:rPr lang="en-US" sz="1103" spc="-11">
                <a:solidFill>
                  <a:srgbClr val="000000"/>
                </a:solidFill>
                <a:latin typeface="IBM Plex Sans"/>
              </a:rPr>
              <a:t>Var07 </a:t>
            </a:r>
          </a:p>
        </p:txBody>
      </p:sp>
      <p:sp>
        <p:nvSpPr>
          <p:cNvPr id="19" name="TextBox 19"/>
          <p:cNvSpPr txBox="1"/>
          <p:nvPr/>
        </p:nvSpPr>
        <p:spPr>
          <a:xfrm>
            <a:off x="3144650" y="2641625"/>
            <a:ext cx="512940" cy="2518019"/>
          </a:xfrm>
          <a:prstGeom prst="rect">
            <a:avLst/>
          </a:prstGeom>
        </p:spPr>
        <p:txBody>
          <a:bodyPr lIns="0" tIns="0" rIns="0" bIns="0" rtlCol="0" anchor="t">
            <a:spAutoFit/>
          </a:bodyPr>
          <a:lstStyle/>
          <a:p>
            <a:pPr algn="just">
              <a:lnSpc>
                <a:spcPts val="1547"/>
              </a:lnSpc>
            </a:pPr>
            <a:r>
              <a:rPr lang="en-US" sz="1103" spc="-4">
                <a:solidFill>
                  <a:srgbClr val="000000"/>
                </a:solidFill>
                <a:latin typeface="Open Sans"/>
              </a:rPr>
              <a:t>Naïve </a:t>
            </a:r>
          </a:p>
          <a:p>
            <a:pPr algn="just">
              <a:lnSpc>
                <a:spcPts val="1547"/>
              </a:lnSpc>
            </a:pPr>
            <a:r>
              <a:rPr lang="en-US" sz="1103" spc="-11">
                <a:solidFill>
                  <a:srgbClr val="000000"/>
                </a:solidFill>
                <a:latin typeface="IBM Plex Sans"/>
              </a:rPr>
              <a:t>12.22% 31.96% 28.15% 18.25% 13.03% 13.44% 13.17% 74.43% 28.07% 20.32% 4.74% 4.70% </a:t>
            </a:r>
          </a:p>
        </p:txBody>
      </p:sp>
      <p:sp>
        <p:nvSpPr>
          <p:cNvPr id="20" name="TextBox 20"/>
          <p:cNvSpPr txBox="1"/>
          <p:nvPr/>
        </p:nvSpPr>
        <p:spPr>
          <a:xfrm>
            <a:off x="3877694" y="2641625"/>
            <a:ext cx="590921" cy="2518019"/>
          </a:xfrm>
          <a:prstGeom prst="rect">
            <a:avLst/>
          </a:prstGeom>
        </p:spPr>
        <p:txBody>
          <a:bodyPr lIns="0" tIns="0" rIns="0" bIns="0" rtlCol="0" anchor="t">
            <a:spAutoFit/>
          </a:bodyPr>
          <a:lstStyle/>
          <a:p>
            <a:pPr algn="just">
              <a:lnSpc>
                <a:spcPts val="1547"/>
              </a:lnSpc>
            </a:pPr>
            <a:r>
              <a:rPr lang="en-US" sz="1103" spc="-4">
                <a:solidFill>
                  <a:srgbClr val="000000"/>
                </a:solidFill>
                <a:latin typeface="Open Sans"/>
              </a:rPr>
              <a:t>Average </a:t>
            </a:r>
          </a:p>
          <a:p>
            <a:pPr algn="just">
              <a:lnSpc>
                <a:spcPts val="1547"/>
              </a:lnSpc>
            </a:pPr>
            <a:r>
              <a:rPr lang="en-US" sz="1103" spc="-11">
                <a:solidFill>
                  <a:srgbClr val="000000"/>
                </a:solidFill>
                <a:latin typeface="IBM Plex Sans"/>
              </a:rPr>
              <a:t>22.40% 52.96% 127.42% 10.64% 45.58% 43.59% 45.07% 47.89% 55.10% 7.72% 35.13% 34.85% </a:t>
            </a:r>
          </a:p>
        </p:txBody>
      </p:sp>
      <p:sp>
        <p:nvSpPr>
          <p:cNvPr id="21" name="TextBox 21"/>
          <p:cNvSpPr txBox="1"/>
          <p:nvPr/>
        </p:nvSpPr>
        <p:spPr>
          <a:xfrm>
            <a:off x="4610986" y="2641625"/>
            <a:ext cx="512940" cy="2518019"/>
          </a:xfrm>
          <a:prstGeom prst="rect">
            <a:avLst/>
          </a:prstGeom>
        </p:spPr>
        <p:txBody>
          <a:bodyPr lIns="0" tIns="0" rIns="0" bIns="0" rtlCol="0" anchor="t">
            <a:spAutoFit/>
          </a:bodyPr>
          <a:lstStyle/>
          <a:p>
            <a:pPr algn="just">
              <a:lnSpc>
                <a:spcPts val="1547"/>
              </a:lnSpc>
            </a:pPr>
            <a:r>
              <a:rPr lang="en-US" sz="1103" spc="-4">
                <a:solidFill>
                  <a:srgbClr val="000000"/>
                </a:solidFill>
                <a:latin typeface="Open Sans"/>
              </a:rPr>
              <a:t>ETS </a:t>
            </a:r>
          </a:p>
          <a:p>
            <a:pPr algn="just">
              <a:lnSpc>
                <a:spcPts val="1547"/>
              </a:lnSpc>
            </a:pPr>
            <a:r>
              <a:rPr lang="en-US" sz="1103" spc="-11">
                <a:solidFill>
                  <a:srgbClr val="000000"/>
                </a:solidFill>
                <a:latin typeface="IBM Plex Sans"/>
              </a:rPr>
              <a:t>8.98% 34.81% 37.66% 18.24% 13.14% 11.61% 13.17% 43.85% 35.79% 20.32% 4.73% 6.32% </a:t>
            </a:r>
          </a:p>
        </p:txBody>
      </p:sp>
      <p:sp>
        <p:nvSpPr>
          <p:cNvPr id="22" name="TextBox 22"/>
          <p:cNvSpPr txBox="1"/>
          <p:nvPr/>
        </p:nvSpPr>
        <p:spPr>
          <a:xfrm>
            <a:off x="5345554" y="2641625"/>
            <a:ext cx="1621269" cy="184394"/>
          </a:xfrm>
          <a:prstGeom prst="rect">
            <a:avLst/>
          </a:prstGeom>
        </p:spPr>
        <p:txBody>
          <a:bodyPr lIns="0" tIns="0" rIns="0" bIns="0" rtlCol="0" anchor="t">
            <a:spAutoFit/>
          </a:bodyPr>
          <a:lstStyle/>
          <a:p>
            <a:pPr algn="l">
              <a:lnSpc>
                <a:spcPts val="1513"/>
              </a:lnSpc>
            </a:pPr>
            <a:r>
              <a:rPr lang="en-US" sz="1103" spc="-4">
                <a:solidFill>
                  <a:srgbClr val="000000"/>
                </a:solidFill>
                <a:latin typeface="Open Sans"/>
              </a:rPr>
              <a:t>ARIMA Chosen Model </a:t>
            </a:r>
          </a:p>
        </p:txBody>
      </p:sp>
      <p:sp>
        <p:nvSpPr>
          <p:cNvPr id="23" name="TextBox 23"/>
          <p:cNvSpPr txBox="1"/>
          <p:nvPr/>
        </p:nvSpPr>
        <p:spPr>
          <a:xfrm>
            <a:off x="5345554" y="2833649"/>
            <a:ext cx="435597" cy="184394"/>
          </a:xfrm>
          <a:prstGeom prst="rect">
            <a:avLst/>
          </a:prstGeom>
        </p:spPr>
        <p:txBody>
          <a:bodyPr lIns="0" tIns="0" rIns="0" bIns="0" rtlCol="0" anchor="t">
            <a:spAutoFit/>
          </a:bodyPr>
          <a:lstStyle/>
          <a:p>
            <a:pPr algn="l">
              <a:lnSpc>
                <a:spcPts val="1513"/>
              </a:lnSpc>
            </a:pPr>
            <a:r>
              <a:rPr lang="en-US" sz="1103" spc="-11">
                <a:solidFill>
                  <a:srgbClr val="000000"/>
                </a:solidFill>
                <a:latin typeface="IBM Plex Sans"/>
              </a:rPr>
              <a:t>5.81% </a:t>
            </a:r>
          </a:p>
        </p:txBody>
      </p:sp>
      <p:sp>
        <p:nvSpPr>
          <p:cNvPr id="24" name="TextBox 24"/>
          <p:cNvSpPr txBox="1"/>
          <p:nvPr/>
        </p:nvSpPr>
        <p:spPr>
          <a:xfrm>
            <a:off x="5345554" y="2833649"/>
            <a:ext cx="1785861" cy="1940423"/>
          </a:xfrm>
          <a:prstGeom prst="rect">
            <a:avLst/>
          </a:prstGeom>
        </p:spPr>
        <p:txBody>
          <a:bodyPr lIns="0" tIns="0" rIns="0" bIns="0" rtlCol="0" anchor="t">
            <a:spAutoFit/>
          </a:bodyPr>
          <a:lstStyle/>
          <a:p>
            <a:pPr algn="l">
              <a:lnSpc>
                <a:spcPts val="1513"/>
              </a:lnSpc>
            </a:pPr>
            <a:r>
              <a:rPr lang="en-US" sz="1103" spc="-11">
                <a:solidFill>
                  <a:srgbClr val="000000"/>
                </a:solidFill>
                <a:latin typeface="IBM Plex Sans"/>
              </a:rPr>
              <a:t>ARIMA(2,1,1) 30.50% ARIMA(2,1,1) 28.42% ARIMA(2,1,2) 18.01% Average </a:t>
            </a:r>
          </a:p>
          <a:p>
            <a:pPr algn="l">
              <a:lnSpc>
                <a:spcPts val="1914"/>
              </a:lnSpc>
            </a:pPr>
            <a:r>
              <a:rPr lang="en-US" sz="1103" spc="-11">
                <a:solidFill>
                  <a:srgbClr val="000000"/>
                </a:solidFill>
                <a:latin typeface="IBM Plex Sans"/>
              </a:rPr>
              <a:t>10.86% ARIMA(3,1,2) drift </a:t>
            </a:r>
          </a:p>
          <a:p>
            <a:pPr algn="l">
              <a:lnSpc>
                <a:spcPts val="1109"/>
              </a:lnSpc>
            </a:pPr>
            <a:r>
              <a:rPr lang="en-US" sz="1103" spc="-11">
                <a:solidFill>
                  <a:srgbClr val="000000"/>
                </a:solidFill>
                <a:latin typeface="IBM Plex Sans"/>
              </a:rPr>
              <a:t>10.91% ARIMA(1,1,3) drift </a:t>
            </a:r>
          </a:p>
          <a:p>
            <a:pPr algn="l">
              <a:lnSpc>
                <a:spcPts val="1914"/>
              </a:lnSpc>
            </a:pPr>
            <a:r>
              <a:rPr lang="en-US" sz="1103" spc="-11">
                <a:solidFill>
                  <a:srgbClr val="000000"/>
                </a:solidFill>
                <a:latin typeface="IBM Plex Sans"/>
              </a:rPr>
              <a:t>13.18% ETS </a:t>
            </a:r>
          </a:p>
          <a:p>
            <a:pPr algn="l">
              <a:lnSpc>
                <a:spcPts val="1133"/>
              </a:lnSpc>
            </a:pPr>
            <a:r>
              <a:rPr lang="en-US" sz="1103" spc="-11">
                <a:solidFill>
                  <a:srgbClr val="000000"/>
                </a:solidFill>
                <a:latin typeface="IBM Plex Sans"/>
              </a:rPr>
              <a:t>53.54% ETS </a:t>
            </a:r>
          </a:p>
          <a:p>
            <a:pPr algn="l">
              <a:lnSpc>
                <a:spcPts val="1890"/>
              </a:lnSpc>
            </a:pPr>
            <a:r>
              <a:rPr lang="en-US" sz="1103" spc="-11">
                <a:solidFill>
                  <a:srgbClr val="000000"/>
                </a:solidFill>
                <a:latin typeface="IBM Plex Sans"/>
              </a:rPr>
              <a:t>28.49% Naive </a:t>
            </a:r>
          </a:p>
          <a:p>
            <a:pPr algn="l">
              <a:lnSpc>
                <a:spcPts val="1133"/>
              </a:lnSpc>
            </a:pPr>
            <a:r>
              <a:rPr lang="en-US" sz="1103" spc="-11">
                <a:solidFill>
                  <a:srgbClr val="000000"/>
                </a:solidFill>
                <a:latin typeface="IBM Plex Sans"/>
              </a:rPr>
              <a:t>20.22% Average </a:t>
            </a:r>
          </a:p>
        </p:txBody>
      </p:sp>
      <p:sp>
        <p:nvSpPr>
          <p:cNvPr id="25" name="TextBox 25"/>
          <p:cNvSpPr txBox="1"/>
          <p:nvPr/>
        </p:nvSpPr>
        <p:spPr>
          <a:xfrm>
            <a:off x="5345554" y="4753127"/>
            <a:ext cx="435597" cy="406517"/>
          </a:xfrm>
          <a:prstGeom prst="rect">
            <a:avLst/>
          </a:prstGeom>
        </p:spPr>
        <p:txBody>
          <a:bodyPr lIns="0" tIns="0" rIns="0" bIns="0" rtlCol="0" anchor="t">
            <a:spAutoFit/>
          </a:bodyPr>
          <a:lstStyle/>
          <a:p>
            <a:pPr algn="just">
              <a:lnSpc>
                <a:spcPts val="1890"/>
              </a:lnSpc>
            </a:pPr>
            <a:r>
              <a:rPr lang="en-US" sz="1103" spc="-11">
                <a:solidFill>
                  <a:srgbClr val="000000"/>
                </a:solidFill>
                <a:latin typeface="IBM Plex Sans"/>
              </a:rPr>
              <a:t>9.99% </a:t>
            </a:r>
          </a:p>
          <a:p>
            <a:pPr algn="just">
              <a:lnSpc>
                <a:spcPts val="1158"/>
              </a:lnSpc>
            </a:pPr>
            <a:r>
              <a:rPr lang="en-US" sz="1103" spc="-11">
                <a:solidFill>
                  <a:srgbClr val="000000"/>
                </a:solidFill>
                <a:latin typeface="IBM Plex Sans"/>
              </a:rPr>
              <a:t>9.64% </a:t>
            </a:r>
          </a:p>
        </p:txBody>
      </p:sp>
      <p:sp>
        <p:nvSpPr>
          <p:cNvPr id="26" name="TextBox 26"/>
          <p:cNvSpPr txBox="1"/>
          <p:nvPr/>
        </p:nvSpPr>
        <p:spPr>
          <a:xfrm>
            <a:off x="5973823" y="4753127"/>
            <a:ext cx="395592" cy="406517"/>
          </a:xfrm>
          <a:prstGeom prst="rect">
            <a:avLst/>
          </a:prstGeom>
        </p:spPr>
        <p:txBody>
          <a:bodyPr lIns="0" tIns="0" rIns="0" bIns="0" rtlCol="0" anchor="t">
            <a:spAutoFit/>
          </a:bodyPr>
          <a:lstStyle/>
          <a:p>
            <a:pPr algn="l">
              <a:lnSpc>
                <a:spcPts val="1890"/>
              </a:lnSpc>
            </a:pPr>
            <a:r>
              <a:rPr lang="en-US" sz="1103" spc="-11">
                <a:solidFill>
                  <a:srgbClr val="000000"/>
                </a:solidFill>
                <a:latin typeface="IBM Plex Sans"/>
              </a:rPr>
              <a:t>ETS </a:t>
            </a:r>
          </a:p>
          <a:p>
            <a:pPr algn="l">
              <a:lnSpc>
                <a:spcPts val="1158"/>
              </a:lnSpc>
            </a:pPr>
            <a:r>
              <a:rPr lang="en-US" sz="1103" spc="-11">
                <a:solidFill>
                  <a:srgbClr val="000000"/>
                </a:solidFill>
                <a:latin typeface="IBM Plex Sans"/>
              </a:rPr>
              <a:t>Naive </a:t>
            </a:r>
          </a:p>
        </p:txBody>
      </p:sp>
      <p:sp>
        <p:nvSpPr>
          <p:cNvPr id="27" name="TextBox 27"/>
          <p:cNvSpPr txBox="1"/>
          <p:nvPr/>
        </p:nvSpPr>
        <p:spPr>
          <a:xfrm>
            <a:off x="1371857" y="6688569"/>
            <a:ext cx="2895933" cy="2317509"/>
          </a:xfrm>
          <a:prstGeom prst="rect">
            <a:avLst/>
          </a:prstGeom>
        </p:spPr>
        <p:txBody>
          <a:bodyPr lIns="0" tIns="0" rIns="0" bIns="0" rtlCol="0" anchor="t">
            <a:spAutoFit/>
          </a:bodyPr>
          <a:lstStyle/>
          <a:p>
            <a:pPr algn="l">
              <a:lnSpc>
                <a:spcPts val="1129"/>
              </a:lnSpc>
            </a:pPr>
            <a:r>
              <a:rPr lang="en-US" sz="996" spc="2">
                <a:solidFill>
                  <a:srgbClr val="000000"/>
                </a:solidFill>
                <a:latin typeface="Courier New OS"/>
              </a:rPr>
              <a:t>```{r setup, message = FALSE} library(tidyverse) library(forecast) library(urca) ``` </a:t>
            </a:r>
          </a:p>
          <a:p>
            <a:pPr algn="l">
              <a:lnSpc>
                <a:spcPts val="2490"/>
              </a:lnSpc>
            </a:pPr>
            <a:r>
              <a:rPr lang="en-US" sz="996" spc="2">
                <a:solidFill>
                  <a:srgbClr val="000000"/>
                </a:solidFill>
                <a:latin typeface="Courier New OS"/>
              </a:rPr>
              <a:t>Choice of variable / model parameters </a:t>
            </a:r>
          </a:p>
          <a:p>
            <a:pPr algn="l">
              <a:lnSpc>
                <a:spcPts val="2045"/>
              </a:lnSpc>
            </a:pPr>
            <a:r>
              <a:rPr lang="en-US" sz="996" spc="1">
                <a:solidFill>
                  <a:srgbClr val="000000"/>
                </a:solidFill>
                <a:latin typeface="Courier New OS"/>
              </a:rPr>
              <a:t>```{r} </a:t>
            </a:r>
          </a:p>
          <a:p>
            <a:pPr algn="l">
              <a:lnSpc>
                <a:spcPts val="498"/>
              </a:lnSpc>
            </a:pPr>
            <a:r>
              <a:rPr lang="en-US" sz="996" spc="1">
                <a:solidFill>
                  <a:srgbClr val="000000"/>
                </a:solidFill>
                <a:latin typeface="Courier New OS"/>
              </a:rPr>
              <a:t># knitting </a:t>
            </a:r>
          </a:p>
          <a:p>
            <a:pPr algn="l">
              <a:lnSpc>
                <a:spcPts val="1781"/>
              </a:lnSpc>
            </a:pPr>
            <a:r>
              <a:rPr lang="en-US" sz="996" spc="2">
                <a:solidFill>
                  <a:srgbClr val="000000"/>
                </a:solidFill>
                <a:latin typeface="Courier New OS"/>
              </a:rPr>
              <a:t>show_code &lt;- FALSE </a:t>
            </a:r>
          </a:p>
          <a:p>
            <a:pPr algn="l">
              <a:lnSpc>
                <a:spcPts val="2490"/>
              </a:lnSpc>
            </a:pPr>
            <a:r>
              <a:rPr lang="en-US" sz="996" spc="1">
                <a:solidFill>
                  <a:srgbClr val="000000"/>
                </a:solidFill>
                <a:latin typeface="Courier New OS"/>
              </a:rPr>
              <a:t># data </a:t>
            </a:r>
          </a:p>
          <a:p>
            <a:pPr algn="l">
              <a:lnSpc>
                <a:spcPts val="498"/>
              </a:lnSpc>
            </a:pPr>
            <a:r>
              <a:rPr lang="en-US" sz="996" spc="2">
                <a:solidFill>
                  <a:srgbClr val="000000"/>
                </a:solidFill>
                <a:latin typeface="Courier New OS"/>
              </a:rPr>
              <a:t>category &lt;- 'S04' </a:t>
            </a:r>
          </a:p>
          <a:p>
            <a:pPr algn="l">
              <a:lnSpc>
                <a:spcPts val="1756"/>
              </a:lnSpc>
            </a:pPr>
            <a:r>
              <a:rPr lang="en-US" sz="996" spc="2">
                <a:solidFill>
                  <a:srgbClr val="000000"/>
                </a:solidFill>
                <a:latin typeface="Courier New OS"/>
              </a:rPr>
              <a:t>variable &lt;- 'Var02' </a:t>
            </a:r>
          </a:p>
          <a:p>
            <a:pPr algn="l">
              <a:lnSpc>
                <a:spcPts val="522"/>
              </a:lnSpc>
            </a:pPr>
            <a:r>
              <a:rPr lang="en-US" sz="996" spc="2">
                <a:solidFill>
                  <a:srgbClr val="000000"/>
                </a:solidFill>
                <a:latin typeface="Courier New OS"/>
              </a:rPr>
              <a:t>frequency &lt;- 21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887587"/>
            <a:ext cx="4725114" cy="5626417"/>
          </a:xfrm>
          <a:prstGeom prst="rect">
            <a:avLst/>
          </a:prstGeom>
        </p:spPr>
        <p:txBody>
          <a:bodyPr lIns="0" tIns="0" rIns="0" bIns="0" rtlCol="0" anchor="t">
            <a:spAutoFit/>
          </a:bodyPr>
          <a:lstStyle/>
          <a:p>
            <a:pPr algn="l">
              <a:lnSpc>
                <a:spcPts val="1128"/>
              </a:lnSpc>
            </a:pPr>
            <a:r>
              <a:rPr lang="en-US" sz="996">
                <a:solidFill>
                  <a:srgbClr val="000000"/>
                </a:solidFill>
                <a:latin typeface="Courier New OS"/>
              </a:rPr>
              <a:t> </a:t>
            </a:r>
          </a:p>
          <a:p>
            <a:pPr algn="l">
              <a:lnSpc>
                <a:spcPts val="1128"/>
              </a:lnSpc>
            </a:pPr>
            <a:r>
              <a:rPr lang="en-US" sz="996">
                <a:solidFill>
                  <a:srgbClr val="000000"/>
                </a:solidFill>
                <a:latin typeface="Courier New OS"/>
              </a:rPr>
              <a:t># skewness (method must be 'BoxCox' or 'log') transform &lt;- TRUE trans_method &lt;- 'BoxCox' transform_diff &lt;- FALSE trans_method_diff &lt;- 'BoxCox' </a:t>
            </a:r>
          </a:p>
          <a:p>
            <a:pPr algn="l">
              <a:lnSpc>
                <a:spcPts val="2490"/>
              </a:lnSpc>
            </a:pPr>
            <a:r>
              <a:rPr lang="en-US" sz="996" spc="1">
                <a:solidFill>
                  <a:srgbClr val="000000"/>
                </a:solidFill>
                <a:latin typeface="Courier New OS"/>
              </a:rPr>
              <a:t># seasonality </a:t>
            </a:r>
          </a:p>
          <a:p>
            <a:pPr algn="l">
              <a:lnSpc>
                <a:spcPts val="498"/>
              </a:lnSpc>
            </a:pPr>
            <a:r>
              <a:rPr lang="en-US" sz="996" spc="2">
                <a:solidFill>
                  <a:srgbClr val="000000"/>
                </a:solidFill>
                <a:latin typeface="Courier New OS"/>
              </a:rPr>
              <a:t>seasonal_periods &lt;- c(5,21,252) </a:t>
            </a:r>
          </a:p>
          <a:p>
            <a:pPr algn="l">
              <a:lnSpc>
                <a:spcPts val="2490"/>
              </a:lnSpc>
            </a:pPr>
            <a:r>
              <a:rPr lang="en-US" sz="996" spc="1">
                <a:solidFill>
                  <a:srgbClr val="000000"/>
                </a:solidFill>
                <a:latin typeface="Courier New OS"/>
              </a:rPr>
              <a:t># outliers </a:t>
            </a:r>
          </a:p>
          <a:p>
            <a:pPr algn="l">
              <a:lnSpc>
                <a:spcPts val="498"/>
              </a:lnSpc>
            </a:pPr>
            <a:r>
              <a:rPr lang="en-US" sz="996" spc="2">
                <a:solidFill>
                  <a:srgbClr val="000000"/>
                </a:solidFill>
                <a:latin typeface="Courier New OS"/>
              </a:rPr>
              <a:t>outlier_removal &lt;- FALSE </a:t>
            </a:r>
          </a:p>
          <a:p>
            <a:pPr algn="l">
              <a:lnSpc>
                <a:spcPts val="2490"/>
              </a:lnSpc>
            </a:pPr>
            <a:r>
              <a:rPr lang="en-US" sz="996" spc="2">
                <a:solidFill>
                  <a:srgbClr val="000000"/>
                </a:solidFill>
                <a:latin typeface="Courier New OS"/>
              </a:rPr>
              <a:t># missing values (method must be 'linear' or 'spline') </a:t>
            </a:r>
          </a:p>
          <a:p>
            <a:pPr algn="l">
              <a:lnSpc>
                <a:spcPts val="498"/>
              </a:lnSpc>
            </a:pPr>
            <a:r>
              <a:rPr lang="en-US" sz="996" spc="2">
                <a:solidFill>
                  <a:srgbClr val="000000"/>
                </a:solidFill>
                <a:latin typeface="Courier New OS"/>
              </a:rPr>
              <a:t>interpolate &lt;- TRUE </a:t>
            </a:r>
          </a:p>
          <a:p>
            <a:pPr algn="l">
              <a:lnSpc>
                <a:spcPts val="1763"/>
              </a:lnSpc>
            </a:pPr>
            <a:r>
              <a:rPr lang="en-US" sz="996" spc="2">
                <a:solidFill>
                  <a:srgbClr val="000000"/>
                </a:solidFill>
                <a:latin typeface="Courier New OS"/>
              </a:rPr>
              <a:t>missing_method &lt;- 'linear' </a:t>
            </a:r>
          </a:p>
          <a:p>
            <a:pPr algn="l">
              <a:lnSpc>
                <a:spcPts val="2490"/>
              </a:lnSpc>
            </a:pPr>
            <a:r>
              <a:rPr lang="en-US" sz="996" spc="1">
                <a:solidFill>
                  <a:srgbClr val="000000"/>
                </a:solidFill>
                <a:latin typeface="Courier New OS"/>
              </a:rPr>
              <a:t># arima </a:t>
            </a:r>
          </a:p>
          <a:p>
            <a:pPr algn="l">
              <a:lnSpc>
                <a:spcPts val="498"/>
              </a:lnSpc>
            </a:pPr>
            <a:r>
              <a:rPr lang="en-US" sz="996" spc="1">
                <a:solidFill>
                  <a:srgbClr val="000000"/>
                </a:solidFill>
                <a:latin typeface="Courier New OS"/>
              </a:rPr>
              <a:t>p &lt;- 2 </a:t>
            </a:r>
          </a:p>
          <a:p>
            <a:pPr algn="l">
              <a:lnSpc>
                <a:spcPts val="1781"/>
              </a:lnSpc>
            </a:pPr>
            <a:r>
              <a:rPr lang="en-US" sz="996" spc="1">
                <a:solidFill>
                  <a:srgbClr val="000000"/>
                </a:solidFill>
                <a:latin typeface="Courier New OS"/>
              </a:rPr>
              <a:t>d &lt;- 1 </a:t>
            </a:r>
          </a:p>
          <a:p>
            <a:pPr algn="l">
              <a:lnSpc>
                <a:spcPts val="498"/>
              </a:lnSpc>
            </a:pPr>
            <a:r>
              <a:rPr lang="en-US" sz="996" spc="1">
                <a:solidFill>
                  <a:srgbClr val="000000"/>
                </a:solidFill>
                <a:latin typeface="Courier New OS"/>
              </a:rPr>
              <a:t>q &lt;- 3 </a:t>
            </a:r>
          </a:p>
          <a:p>
            <a:pPr algn="l">
              <a:lnSpc>
                <a:spcPts val="1757"/>
              </a:lnSpc>
            </a:pPr>
            <a:r>
              <a:rPr lang="en-US" sz="996" spc="2">
                <a:solidFill>
                  <a:srgbClr val="000000"/>
                </a:solidFill>
                <a:latin typeface="Courier New OS"/>
              </a:rPr>
              <a:t>drift &lt;- FALSE </a:t>
            </a:r>
          </a:p>
          <a:p>
            <a:pPr algn="l">
              <a:lnSpc>
                <a:spcPts val="2490"/>
              </a:lnSpc>
            </a:pPr>
            <a:r>
              <a:rPr lang="en-US" sz="996" spc="1">
                <a:solidFill>
                  <a:srgbClr val="000000"/>
                </a:solidFill>
                <a:latin typeface="Courier New OS"/>
              </a:rPr>
              <a:t># auto arima </a:t>
            </a:r>
          </a:p>
          <a:p>
            <a:pPr algn="l">
              <a:lnSpc>
                <a:spcPts val="498"/>
              </a:lnSpc>
            </a:pPr>
            <a:r>
              <a:rPr lang="en-US" sz="996" spc="2">
                <a:solidFill>
                  <a:srgbClr val="000000"/>
                </a:solidFill>
                <a:latin typeface="Courier New OS"/>
              </a:rPr>
              <a:t>approximation &lt;- TRUE </a:t>
            </a:r>
          </a:p>
          <a:p>
            <a:pPr algn="l">
              <a:lnSpc>
                <a:spcPts val="1757"/>
              </a:lnSpc>
            </a:pPr>
            <a:r>
              <a:rPr lang="en-US" sz="996" spc="2">
                <a:solidFill>
                  <a:srgbClr val="000000"/>
                </a:solidFill>
                <a:latin typeface="Courier New OS"/>
              </a:rPr>
              <a:t>stepwise &lt;- TRUE </a:t>
            </a:r>
          </a:p>
          <a:p>
            <a:pPr algn="l">
              <a:lnSpc>
                <a:spcPts val="2490"/>
              </a:lnSpc>
            </a:pPr>
            <a:r>
              <a:rPr lang="en-US" sz="996" spc="2">
                <a:solidFill>
                  <a:srgbClr val="000000"/>
                </a:solidFill>
                <a:latin typeface="Courier New OS"/>
              </a:rPr>
              <a:t>#seasonal rima </a:t>
            </a:r>
          </a:p>
          <a:p>
            <a:pPr algn="l">
              <a:lnSpc>
                <a:spcPts val="498"/>
              </a:lnSpc>
            </a:pPr>
            <a:r>
              <a:rPr lang="en-US" sz="996" spc="1">
                <a:solidFill>
                  <a:srgbClr val="000000"/>
                </a:solidFill>
                <a:latin typeface="Courier New OS"/>
              </a:rPr>
              <a:t>p_s &lt;- 1 </a:t>
            </a:r>
          </a:p>
          <a:p>
            <a:pPr algn="l">
              <a:lnSpc>
                <a:spcPts val="1781"/>
              </a:lnSpc>
            </a:pPr>
            <a:r>
              <a:rPr lang="en-US" sz="996" spc="1">
                <a:solidFill>
                  <a:srgbClr val="000000"/>
                </a:solidFill>
                <a:latin typeface="Courier New OS"/>
              </a:rPr>
              <a:t>d_s &lt;- 0 </a:t>
            </a:r>
          </a:p>
          <a:p>
            <a:pPr algn="l">
              <a:lnSpc>
                <a:spcPts val="498"/>
              </a:lnSpc>
            </a:pPr>
            <a:r>
              <a:rPr lang="en-US" sz="996" spc="1">
                <a:solidFill>
                  <a:srgbClr val="000000"/>
                </a:solidFill>
                <a:latin typeface="Courier New OS"/>
              </a:rPr>
              <a:t>q_s &lt;- 1 </a:t>
            </a:r>
          </a:p>
          <a:p>
            <a:pPr algn="l">
              <a:lnSpc>
                <a:spcPts val="1757"/>
              </a:lnSpc>
            </a:pPr>
            <a:r>
              <a:rPr lang="en-US" sz="996" spc="2">
                <a:solidFill>
                  <a:srgbClr val="000000"/>
                </a:solidFill>
                <a:latin typeface="Courier New OS"/>
              </a:rPr>
              <a:t>drift_s &lt;- FALSE </a:t>
            </a:r>
          </a:p>
          <a:p>
            <a:pPr algn="l">
              <a:lnSpc>
                <a:spcPts val="521"/>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Read in data. Convert to ts object and plot. </a:t>
            </a:r>
          </a:p>
          <a:p>
            <a:pPr algn="l">
              <a:lnSpc>
                <a:spcPts val="2021"/>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xl &lt;- readxl::read_excel('DATA624_Project1_Data_Schema.xlsx', </a:t>
            </a:r>
          </a:p>
          <a:p>
            <a:pPr algn="l">
              <a:lnSpc>
                <a:spcPts val="1757"/>
              </a:lnSpc>
            </a:pPr>
            <a:r>
              <a:rPr lang="en-US" sz="996" spc="1">
                <a:solidFill>
                  <a:srgbClr val="000000"/>
                </a:solidFill>
                <a:latin typeface="Courier New OS"/>
              </a:rPr>
              <a:t>sheet = category, skip = 2) </a:t>
            </a:r>
          </a:p>
        </p:txBody>
      </p:sp>
      <p:sp>
        <p:nvSpPr>
          <p:cNvPr id="3" name="TextBox 3"/>
          <p:cNvSpPr txBox="1"/>
          <p:nvPr/>
        </p:nvSpPr>
        <p:spPr>
          <a:xfrm>
            <a:off x="1371857" y="6519024"/>
            <a:ext cx="4038933" cy="2298078"/>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series &lt;- xl[1:1622,variable] </a:t>
            </a:r>
          </a:p>
          <a:p>
            <a:pPr algn="l">
              <a:lnSpc>
                <a:spcPts val="2045"/>
              </a:lnSpc>
            </a:pPr>
            <a:r>
              <a:rPr lang="en-US" sz="996" spc="2">
                <a:solidFill>
                  <a:srgbClr val="000000"/>
                </a:solidFill>
                <a:latin typeface="Courier New OS"/>
              </a:rPr>
              <a:t>series &lt;- ts(deframe(series), frequency = frequency) </a:t>
            </a:r>
          </a:p>
          <a:p>
            <a:pPr algn="l">
              <a:lnSpc>
                <a:spcPts val="2490"/>
              </a:lnSpc>
            </a:pPr>
            <a:r>
              <a:rPr lang="en-US" sz="996" spc="1">
                <a:solidFill>
                  <a:srgbClr val="000000"/>
                </a:solidFill>
                <a:latin typeface="Courier New OS"/>
              </a:rPr>
              <a:t>head(series) </a:t>
            </a:r>
          </a:p>
          <a:p>
            <a:pPr algn="l">
              <a:lnSpc>
                <a:spcPts val="498"/>
              </a:lnSpc>
            </a:pPr>
            <a:r>
              <a:rPr lang="en-US" sz="996" spc="2">
                <a:solidFill>
                  <a:srgbClr val="000000"/>
                </a:solidFill>
                <a:latin typeface="Courier New OS"/>
              </a:rPr>
              <a:t>autoplot(series) </a:t>
            </a:r>
          </a:p>
          <a:p>
            <a:pPr algn="l">
              <a:lnSpc>
                <a:spcPts val="1757"/>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Split training and test sets </a:t>
            </a:r>
          </a:p>
          <a:p>
            <a:pPr algn="l">
              <a:lnSpc>
                <a:spcPts val="2045"/>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train &lt;- head(series, round(length(series) * 0.7)) </a:t>
            </a:r>
          </a:p>
          <a:p>
            <a:pPr algn="l">
              <a:lnSpc>
                <a:spcPts val="1781"/>
              </a:lnSpc>
            </a:pPr>
            <a:r>
              <a:rPr lang="en-US" sz="996" spc="2">
                <a:solidFill>
                  <a:srgbClr val="000000"/>
                </a:solidFill>
                <a:latin typeface="Courier New OS"/>
              </a:rPr>
              <a:t>test &lt;- tail(series, round(length(series) * 0.3)) </a:t>
            </a:r>
          </a:p>
          <a:p>
            <a:pPr algn="l">
              <a:lnSpc>
                <a:spcPts val="2490"/>
              </a:lnSpc>
            </a:pPr>
            <a:r>
              <a:rPr lang="en-US" sz="996" spc="2">
                <a:solidFill>
                  <a:srgbClr val="000000"/>
                </a:solidFill>
                <a:latin typeface="Courier New OS"/>
              </a:rPr>
              <a:t>cat('Obs. in test set:',length(train), </a:t>
            </a:r>
          </a:p>
        </p:txBody>
      </p:sp>
      <p:sp>
        <p:nvSpPr>
          <p:cNvPr id="4" name="TextBox 4"/>
          <p:cNvSpPr txBox="1"/>
          <p:nvPr/>
        </p:nvSpPr>
        <p:spPr>
          <a:xfrm>
            <a:off x="1676657" y="8867832"/>
            <a:ext cx="3048333" cy="235772"/>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'\nObs. in test set:',length(test), </a:t>
            </a:r>
          </a:p>
          <a:p>
            <a:pPr algn="l">
              <a:lnSpc>
                <a:spcPts val="1757"/>
              </a:lnSpc>
            </a:pPr>
            <a:r>
              <a:rPr lang="en-US" sz="996" spc="2">
                <a:solidFill>
                  <a:srgbClr val="000000"/>
                </a:solidFill>
                <a:latin typeface="Courier New OS"/>
              </a:rPr>
              <a:t>'\nTotal observations:',length(series))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887587"/>
            <a:ext cx="4343733" cy="2893628"/>
          </a:xfrm>
          <a:prstGeom prst="rect">
            <a:avLst/>
          </a:prstGeom>
        </p:spPr>
        <p:txBody>
          <a:bodyPr lIns="0" tIns="0" rIns="0" bIns="0" rtlCol="0" anchor="t">
            <a:spAutoFit/>
          </a:bodyPr>
          <a:lstStyle/>
          <a:p>
            <a:pPr algn="l">
              <a:lnSpc>
                <a:spcPts val="1128"/>
              </a:lnSpc>
            </a:pPr>
            <a:r>
              <a:rPr lang="en-US" sz="996">
                <a:solidFill>
                  <a:srgbClr val="000000"/>
                </a:solidFill>
                <a:latin typeface="Courier New OS"/>
              </a:rPr>
              <a:t> </a:t>
            </a:r>
          </a:p>
          <a:p>
            <a:pPr algn="l">
              <a:lnSpc>
                <a:spcPts val="1128"/>
              </a:lnSpc>
            </a:pPr>
            <a:r>
              <a:rPr lang="en-US" sz="996">
                <a:solidFill>
                  <a:srgbClr val="000000"/>
                </a:solidFill>
                <a:latin typeface="Courier New OS"/>
              </a:rPr>
              <a:t>autoplot(train) autoplot(test) ``` </a:t>
            </a:r>
          </a:p>
          <a:p>
            <a:pPr algn="l">
              <a:lnSpc>
                <a:spcPts val="2490"/>
              </a:lnSpc>
            </a:pPr>
            <a:r>
              <a:rPr lang="en-US" sz="996" spc="2">
                <a:solidFill>
                  <a:srgbClr val="000000"/>
                </a:solidFill>
                <a:latin typeface="Courier New OS"/>
              </a:rPr>
              <a:t>Split training and test sets with differenced series </a:t>
            </a:r>
          </a:p>
          <a:p>
            <a:pPr algn="l">
              <a:lnSpc>
                <a:spcPts val="2045"/>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train_diff &lt;- diff(train) </a:t>
            </a:r>
          </a:p>
          <a:p>
            <a:pPr algn="l">
              <a:lnSpc>
                <a:spcPts val="1781"/>
              </a:lnSpc>
            </a:pPr>
            <a:r>
              <a:rPr lang="en-US" sz="996" spc="2">
                <a:solidFill>
                  <a:srgbClr val="000000"/>
                </a:solidFill>
                <a:latin typeface="Courier New OS"/>
              </a:rPr>
              <a:t>test_diff &lt;- diff(test) </a:t>
            </a:r>
          </a:p>
          <a:p>
            <a:pPr algn="l">
              <a:lnSpc>
                <a:spcPts val="2490"/>
              </a:lnSpc>
            </a:pPr>
            <a:r>
              <a:rPr lang="en-US" sz="996" spc="2">
                <a:solidFill>
                  <a:srgbClr val="000000"/>
                </a:solidFill>
                <a:latin typeface="Courier New OS"/>
              </a:rPr>
              <a:t>autoplot(train_diff) </a:t>
            </a:r>
          </a:p>
          <a:p>
            <a:pPr algn="l">
              <a:lnSpc>
                <a:spcPts val="498"/>
              </a:lnSpc>
            </a:pPr>
            <a:r>
              <a:rPr lang="en-US" sz="996" spc="2">
                <a:solidFill>
                  <a:srgbClr val="000000"/>
                </a:solidFill>
                <a:latin typeface="Courier New OS"/>
              </a:rPr>
              <a:t>autoplot(test_diff) </a:t>
            </a:r>
          </a:p>
          <a:p>
            <a:pPr algn="l">
              <a:lnSpc>
                <a:spcPts val="1757"/>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Baseline forecasts - Naive, Average and ETS </a:t>
            </a:r>
          </a:p>
          <a:p>
            <a:pPr algn="l">
              <a:lnSpc>
                <a:spcPts val="2045"/>
              </a:lnSpc>
            </a:pPr>
            <a:r>
              <a:rPr lang="en-US" sz="996" spc="2">
                <a:solidFill>
                  <a:srgbClr val="000000"/>
                </a:solidFill>
                <a:latin typeface="Courier New OS"/>
              </a:rPr>
              <a:t>```{r, echo = show_code} </a:t>
            </a:r>
          </a:p>
          <a:p>
            <a:pPr algn="l">
              <a:lnSpc>
                <a:spcPts val="498"/>
              </a:lnSpc>
            </a:pPr>
            <a:r>
              <a:rPr lang="en-US" sz="996" spc="1">
                <a:solidFill>
                  <a:srgbClr val="000000"/>
                </a:solidFill>
                <a:latin typeface="Courier New OS"/>
              </a:rPr>
              <a:t>naive_model &lt;- naive(train, h = length(test), level = 0) </a:t>
            </a:r>
          </a:p>
          <a:p>
            <a:pPr algn="l">
              <a:lnSpc>
                <a:spcPts val="1781"/>
              </a:lnSpc>
            </a:pPr>
            <a:r>
              <a:rPr lang="en-US" sz="996" spc="1">
                <a:solidFill>
                  <a:srgbClr val="000000"/>
                </a:solidFill>
                <a:latin typeface="Courier New OS"/>
              </a:rPr>
              <a:t>autoplot(naive_model) + </a:t>
            </a:r>
          </a:p>
        </p:txBody>
      </p:sp>
      <p:sp>
        <p:nvSpPr>
          <p:cNvPr id="3" name="TextBox 3"/>
          <p:cNvSpPr txBox="1"/>
          <p:nvPr/>
        </p:nvSpPr>
        <p:spPr>
          <a:xfrm>
            <a:off x="1524257" y="3831955"/>
            <a:ext cx="22098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autolayer(test, alpha = 0.5) </a:t>
            </a:r>
          </a:p>
        </p:txBody>
      </p:sp>
      <p:sp>
        <p:nvSpPr>
          <p:cNvPr id="4" name="TextBox 4"/>
          <p:cNvSpPr txBox="1"/>
          <p:nvPr/>
        </p:nvSpPr>
        <p:spPr>
          <a:xfrm>
            <a:off x="1371857" y="3929491"/>
            <a:ext cx="4267533" cy="426272"/>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mean_model &lt;- meanf(train, h = length(test), level = 0) </a:t>
            </a:r>
          </a:p>
          <a:p>
            <a:pPr algn="l">
              <a:lnSpc>
                <a:spcPts val="498"/>
              </a:lnSpc>
            </a:pPr>
            <a:r>
              <a:rPr lang="en-US" sz="996" spc="1">
                <a:solidFill>
                  <a:srgbClr val="000000"/>
                </a:solidFill>
                <a:latin typeface="Courier New OS"/>
              </a:rPr>
              <a:t>autoplot(mean_model) + </a:t>
            </a:r>
          </a:p>
        </p:txBody>
      </p:sp>
      <p:sp>
        <p:nvSpPr>
          <p:cNvPr id="5" name="TextBox 5"/>
          <p:cNvSpPr txBox="1"/>
          <p:nvPr/>
        </p:nvSpPr>
        <p:spPr>
          <a:xfrm>
            <a:off x="1524257" y="4284202"/>
            <a:ext cx="2209876" cy="216341"/>
          </a:xfrm>
          <a:prstGeom prst="rect">
            <a:avLst/>
          </a:prstGeom>
        </p:spPr>
        <p:txBody>
          <a:bodyPr lIns="0" tIns="0" rIns="0" bIns="0" rtlCol="0" anchor="t">
            <a:spAutoFit/>
          </a:bodyPr>
          <a:lstStyle/>
          <a:p>
            <a:pPr algn="l">
              <a:lnSpc>
                <a:spcPts val="1781"/>
              </a:lnSpc>
            </a:pPr>
            <a:r>
              <a:rPr lang="en-US" sz="996" spc="2">
                <a:solidFill>
                  <a:srgbClr val="000000"/>
                </a:solidFill>
                <a:latin typeface="Courier New OS"/>
              </a:rPr>
              <a:t>autolayer(test, alpha = 0.5) </a:t>
            </a:r>
          </a:p>
        </p:txBody>
      </p:sp>
      <p:sp>
        <p:nvSpPr>
          <p:cNvPr id="6" name="TextBox 6"/>
          <p:cNvSpPr txBox="1"/>
          <p:nvPr/>
        </p:nvSpPr>
        <p:spPr>
          <a:xfrm>
            <a:off x="1371857" y="4504039"/>
            <a:ext cx="5029914" cy="571052"/>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ets_model &lt;- ets(train) </a:t>
            </a:r>
          </a:p>
          <a:p>
            <a:pPr algn="l">
              <a:lnSpc>
                <a:spcPts val="498"/>
              </a:lnSpc>
            </a:pPr>
            <a:r>
              <a:rPr lang="en-US" sz="996" spc="2">
                <a:solidFill>
                  <a:srgbClr val="000000"/>
                </a:solidFill>
                <a:latin typeface="Courier New OS"/>
              </a:rPr>
              <a:t>ets_forecast &lt;- forecast(ets_model, h = length(test), PI = FALSE) </a:t>
            </a:r>
          </a:p>
          <a:p>
            <a:pPr algn="l">
              <a:lnSpc>
                <a:spcPts val="1757"/>
              </a:lnSpc>
            </a:pPr>
            <a:r>
              <a:rPr lang="en-US" sz="996" spc="1">
                <a:solidFill>
                  <a:srgbClr val="000000"/>
                </a:solidFill>
                <a:latin typeface="Courier New OS"/>
              </a:rPr>
              <a:t>autoplot(ets_forecast) + </a:t>
            </a:r>
          </a:p>
        </p:txBody>
      </p:sp>
      <p:sp>
        <p:nvSpPr>
          <p:cNvPr id="7" name="TextBox 7"/>
          <p:cNvSpPr txBox="1"/>
          <p:nvPr/>
        </p:nvSpPr>
        <p:spPr>
          <a:xfrm>
            <a:off x="1524257" y="5117830"/>
            <a:ext cx="2209876" cy="102041"/>
          </a:xfrm>
          <a:prstGeom prst="rect">
            <a:avLst/>
          </a:prstGeom>
        </p:spPr>
        <p:txBody>
          <a:bodyPr lIns="0" tIns="0" rIns="0" bIns="0" rtlCol="0" anchor="t">
            <a:spAutoFit/>
          </a:bodyPr>
          <a:lstStyle/>
          <a:p>
            <a:pPr algn="l">
              <a:lnSpc>
                <a:spcPts val="521"/>
              </a:lnSpc>
            </a:pPr>
            <a:r>
              <a:rPr lang="en-US" sz="996" spc="2">
                <a:solidFill>
                  <a:srgbClr val="000000"/>
                </a:solidFill>
                <a:latin typeface="Courier New OS"/>
              </a:rPr>
              <a:t>autolayer(test, alpha = 0.5) </a:t>
            </a:r>
          </a:p>
        </p:txBody>
      </p:sp>
      <p:sp>
        <p:nvSpPr>
          <p:cNvPr id="8" name="TextBox 8"/>
          <p:cNvSpPr txBox="1"/>
          <p:nvPr/>
        </p:nvSpPr>
        <p:spPr>
          <a:xfrm>
            <a:off x="1371857" y="5147043"/>
            <a:ext cx="4877514" cy="1654997"/>
          </a:xfrm>
          <a:prstGeom prst="rect">
            <a:avLst/>
          </a:prstGeom>
        </p:spPr>
        <p:txBody>
          <a:bodyPr lIns="0" tIns="0" rIns="0" bIns="0" rtlCol="0" anchor="t">
            <a:spAutoFit/>
          </a:bodyPr>
          <a:lstStyle/>
          <a:p>
            <a:pPr algn="l">
              <a:lnSpc>
                <a:spcPts val="1738"/>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Baseline forecasts on differenced series </a:t>
            </a:r>
          </a:p>
          <a:p>
            <a:pPr algn="l">
              <a:lnSpc>
                <a:spcPts val="2045"/>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naive_model_d &lt;- naive(train_diff, h = length(test), level = 0) </a:t>
            </a:r>
          </a:p>
          <a:p>
            <a:pPr algn="l">
              <a:lnSpc>
                <a:spcPts val="1757"/>
              </a:lnSpc>
            </a:pPr>
            <a:r>
              <a:rPr lang="en-US" sz="996" spc="1">
                <a:solidFill>
                  <a:srgbClr val="000000"/>
                </a:solidFill>
                <a:latin typeface="Courier New OS"/>
              </a:rPr>
              <a:t>naive_model_d_levels &lt;- ts(cumsum(c(tail(train,1), </a:t>
            </a:r>
          </a:p>
          <a:p>
            <a:pPr algn="l">
              <a:lnSpc>
                <a:spcPts val="521"/>
              </a:lnSpc>
            </a:pPr>
            <a:r>
              <a:rPr lang="en-US" sz="996" spc="2">
                <a:solidFill>
                  <a:srgbClr val="000000"/>
                </a:solidFill>
                <a:latin typeface="Courier New OS"/>
              </a:rPr>
              <a:t>naive_model_d$mean)), time(test)[1]) </a:t>
            </a:r>
          </a:p>
          <a:p>
            <a:pPr algn="l">
              <a:lnSpc>
                <a:spcPts val="1710"/>
              </a:lnSpc>
            </a:pPr>
            <a:r>
              <a:rPr lang="en-US" sz="996" spc="1">
                <a:solidFill>
                  <a:srgbClr val="000000"/>
                </a:solidFill>
                <a:latin typeface="Courier New OS"/>
              </a:rPr>
              <a:t>autoplot(train) + </a:t>
            </a:r>
          </a:p>
        </p:txBody>
      </p:sp>
      <p:sp>
        <p:nvSpPr>
          <p:cNvPr id="9" name="TextBox 9"/>
          <p:cNvSpPr txBox="1"/>
          <p:nvPr/>
        </p:nvSpPr>
        <p:spPr>
          <a:xfrm>
            <a:off x="3429638" y="6297663"/>
            <a:ext cx="2361895" cy="216341"/>
          </a:xfrm>
          <a:prstGeom prst="rect">
            <a:avLst/>
          </a:prstGeom>
        </p:spPr>
        <p:txBody>
          <a:bodyPr lIns="0" tIns="0" rIns="0" bIns="0" rtlCol="0" anchor="t">
            <a:spAutoFit/>
          </a:bodyPr>
          <a:lstStyle/>
          <a:p>
            <a:pPr algn="l">
              <a:lnSpc>
                <a:spcPts val="1734"/>
              </a:lnSpc>
            </a:pPr>
            <a:r>
              <a:rPr lang="en-US" sz="996" spc="1">
                <a:solidFill>
                  <a:srgbClr val="000000"/>
                </a:solidFill>
                <a:latin typeface="Courier New OS"/>
              </a:rPr>
              <a:t>frequency = frequency, start = </a:t>
            </a:r>
          </a:p>
        </p:txBody>
      </p:sp>
      <p:sp>
        <p:nvSpPr>
          <p:cNvPr id="10" name="TextBox 10"/>
          <p:cNvSpPr txBox="1"/>
          <p:nvPr/>
        </p:nvSpPr>
        <p:spPr>
          <a:xfrm>
            <a:off x="1524257" y="6843255"/>
            <a:ext cx="3429333" cy="390077"/>
          </a:xfrm>
          <a:prstGeom prst="rect">
            <a:avLst/>
          </a:prstGeom>
        </p:spPr>
        <p:txBody>
          <a:bodyPr lIns="0" tIns="0" rIns="0" bIns="0" rtlCol="0" anchor="t">
            <a:spAutoFit/>
          </a:bodyPr>
          <a:lstStyle/>
          <a:p>
            <a:pPr algn="l">
              <a:lnSpc>
                <a:spcPts val="545"/>
              </a:lnSpc>
            </a:pPr>
            <a:r>
              <a:rPr lang="en-US" sz="996" spc="1">
                <a:solidFill>
                  <a:srgbClr val="000000"/>
                </a:solidFill>
                <a:latin typeface="Courier New OS"/>
              </a:rPr>
              <a:t>autolayer(naive_model_d_levels) + </a:t>
            </a:r>
          </a:p>
          <a:p>
            <a:pPr algn="l">
              <a:lnSpc>
                <a:spcPts val="1734"/>
              </a:lnSpc>
            </a:pPr>
            <a:r>
              <a:rPr lang="en-US" sz="996" spc="1">
                <a:solidFill>
                  <a:srgbClr val="000000"/>
                </a:solidFill>
                <a:latin typeface="Courier New OS"/>
              </a:rPr>
              <a:t>autolayer(test, alpha = 0.5) + </a:t>
            </a:r>
          </a:p>
          <a:p>
            <a:pPr algn="l">
              <a:lnSpc>
                <a:spcPts val="521"/>
              </a:lnSpc>
            </a:pPr>
            <a:r>
              <a:rPr lang="en-US" sz="996" spc="2">
                <a:solidFill>
                  <a:srgbClr val="000000"/>
                </a:solidFill>
                <a:latin typeface="Courier New OS"/>
              </a:rPr>
              <a:t>scale_color_manual(values = c('blue','red'), </a:t>
            </a:r>
          </a:p>
        </p:txBody>
      </p:sp>
      <p:sp>
        <p:nvSpPr>
          <p:cNvPr id="11" name="TextBox 11"/>
          <p:cNvSpPr txBox="1"/>
          <p:nvPr/>
        </p:nvSpPr>
        <p:spPr>
          <a:xfrm>
            <a:off x="2972438" y="7161771"/>
            <a:ext cx="2590752" cy="216341"/>
          </a:xfrm>
          <a:prstGeom prst="rect">
            <a:avLst/>
          </a:prstGeom>
        </p:spPr>
        <p:txBody>
          <a:bodyPr lIns="0" tIns="0" rIns="0" bIns="0" rtlCol="0" anchor="t">
            <a:spAutoFit/>
          </a:bodyPr>
          <a:lstStyle/>
          <a:p>
            <a:pPr algn="l">
              <a:lnSpc>
                <a:spcPts val="1757"/>
              </a:lnSpc>
            </a:pPr>
            <a:r>
              <a:rPr lang="en-US" sz="996" spc="1">
                <a:solidFill>
                  <a:srgbClr val="000000"/>
                </a:solidFill>
                <a:latin typeface="Courier New OS"/>
              </a:rPr>
              <a:t>label = c('actual','prediction')) </a:t>
            </a:r>
          </a:p>
        </p:txBody>
      </p:sp>
      <p:sp>
        <p:nvSpPr>
          <p:cNvPr id="12" name="TextBox 12"/>
          <p:cNvSpPr txBox="1"/>
          <p:nvPr/>
        </p:nvSpPr>
        <p:spPr>
          <a:xfrm>
            <a:off x="1371857" y="7381989"/>
            <a:ext cx="5410914" cy="42779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mean_model_d &lt;- meanf(train_diff, h = length(test), level = 0) </a:t>
            </a:r>
          </a:p>
          <a:p>
            <a:pPr algn="l">
              <a:lnSpc>
                <a:spcPts val="498"/>
              </a:lnSpc>
            </a:pPr>
            <a:r>
              <a:rPr lang="en-US" sz="996" spc="2">
                <a:solidFill>
                  <a:srgbClr val="000000"/>
                </a:solidFill>
                <a:latin typeface="Courier New OS"/>
              </a:rPr>
              <a:t>mean_model_d_levels &lt;- ts(cumsum(c(tail(train,1), mean_model_d$mean)), </a:t>
            </a:r>
          </a:p>
        </p:txBody>
      </p:sp>
      <p:sp>
        <p:nvSpPr>
          <p:cNvPr id="13" name="TextBox 13"/>
          <p:cNvSpPr txBox="1"/>
          <p:nvPr/>
        </p:nvSpPr>
        <p:spPr>
          <a:xfrm>
            <a:off x="3353438" y="7736700"/>
            <a:ext cx="3505533" cy="216341"/>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frequency = frequency, start = time(test)[1]) </a:t>
            </a:r>
          </a:p>
        </p:txBody>
      </p:sp>
      <p:sp>
        <p:nvSpPr>
          <p:cNvPr id="14" name="TextBox 14"/>
          <p:cNvSpPr txBox="1"/>
          <p:nvPr/>
        </p:nvSpPr>
        <p:spPr>
          <a:xfrm>
            <a:off x="1371857" y="7995780"/>
            <a:ext cx="1371295" cy="102041"/>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autoplot(train) + </a:t>
            </a:r>
          </a:p>
        </p:txBody>
      </p:sp>
      <p:sp>
        <p:nvSpPr>
          <p:cNvPr id="15" name="TextBox 15"/>
          <p:cNvSpPr txBox="1"/>
          <p:nvPr/>
        </p:nvSpPr>
        <p:spPr>
          <a:xfrm>
            <a:off x="1524257" y="8024736"/>
            <a:ext cx="3429333" cy="504377"/>
          </a:xfrm>
          <a:prstGeom prst="rect">
            <a:avLst/>
          </a:prstGeom>
        </p:spPr>
        <p:txBody>
          <a:bodyPr lIns="0" tIns="0" rIns="0" bIns="0" rtlCol="0" anchor="t">
            <a:spAutoFit/>
          </a:bodyPr>
          <a:lstStyle/>
          <a:p>
            <a:pPr algn="l">
              <a:lnSpc>
                <a:spcPts val="1734"/>
              </a:lnSpc>
            </a:pPr>
            <a:r>
              <a:rPr lang="en-US" sz="996" spc="1">
                <a:solidFill>
                  <a:srgbClr val="000000"/>
                </a:solidFill>
                <a:latin typeface="Courier New OS"/>
              </a:rPr>
              <a:t>autolayer(mean_model_d_levels) + </a:t>
            </a:r>
          </a:p>
          <a:p>
            <a:pPr algn="l">
              <a:lnSpc>
                <a:spcPts val="521"/>
              </a:lnSpc>
            </a:pPr>
            <a:r>
              <a:rPr lang="en-US" sz="996" spc="1">
                <a:solidFill>
                  <a:srgbClr val="000000"/>
                </a:solidFill>
                <a:latin typeface="Courier New OS"/>
              </a:rPr>
              <a:t>autolayer(test, alpha = 0.5) + </a:t>
            </a:r>
          </a:p>
          <a:p>
            <a:pPr algn="l">
              <a:lnSpc>
                <a:spcPts val="1757"/>
              </a:lnSpc>
            </a:pPr>
            <a:r>
              <a:rPr lang="en-US" sz="996" spc="2">
                <a:solidFill>
                  <a:srgbClr val="000000"/>
                </a:solidFill>
                <a:latin typeface="Courier New OS"/>
              </a:rPr>
              <a:t>scale_color_manual(values = c('blue','red'), </a:t>
            </a:r>
          </a:p>
        </p:txBody>
      </p:sp>
      <p:sp>
        <p:nvSpPr>
          <p:cNvPr id="16" name="TextBox 16"/>
          <p:cNvSpPr txBox="1"/>
          <p:nvPr/>
        </p:nvSpPr>
        <p:spPr>
          <a:xfrm>
            <a:off x="2972438" y="8579853"/>
            <a:ext cx="2590752" cy="92516"/>
          </a:xfrm>
          <a:prstGeom prst="rect">
            <a:avLst/>
          </a:prstGeom>
        </p:spPr>
        <p:txBody>
          <a:bodyPr lIns="0" tIns="0" rIns="0" bIns="0" rtlCol="0" anchor="t">
            <a:spAutoFit/>
          </a:bodyPr>
          <a:lstStyle/>
          <a:p>
            <a:pPr algn="l">
              <a:lnSpc>
                <a:spcPts val="498"/>
              </a:lnSpc>
            </a:pPr>
            <a:r>
              <a:rPr lang="en-US" sz="996" spc="1">
                <a:solidFill>
                  <a:srgbClr val="000000"/>
                </a:solidFill>
                <a:latin typeface="Courier New OS"/>
              </a:rPr>
              <a:t>label = c('actual','prediction')) </a:t>
            </a:r>
          </a:p>
        </p:txBody>
      </p:sp>
      <p:sp>
        <p:nvSpPr>
          <p:cNvPr id="17" name="TextBox 17"/>
          <p:cNvSpPr txBox="1"/>
          <p:nvPr/>
        </p:nvSpPr>
        <p:spPr>
          <a:xfrm>
            <a:off x="1371857" y="8677332"/>
            <a:ext cx="5334714" cy="426272"/>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ets_model_d &lt;- ets(train_diff) </a:t>
            </a:r>
          </a:p>
          <a:p>
            <a:pPr algn="l">
              <a:lnSpc>
                <a:spcPts val="498"/>
              </a:lnSpc>
            </a:pPr>
            <a:r>
              <a:rPr lang="en-US" sz="996" spc="2">
                <a:solidFill>
                  <a:srgbClr val="000000"/>
                </a:solidFill>
                <a:latin typeface="Courier New OS"/>
              </a:rPr>
              <a:t>ets_forecast_d &lt;- forecast(ets_model_d, h = length(test), PI = FALSE)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887587"/>
            <a:ext cx="5487114" cy="159191"/>
          </a:xfrm>
          <a:prstGeom prst="rect">
            <a:avLst/>
          </a:prstGeom>
        </p:spPr>
        <p:txBody>
          <a:bodyPr lIns="0" tIns="0" rIns="0" bIns="0" rtlCol="0" anchor="t">
            <a:spAutoFit/>
          </a:bodyPr>
          <a:lstStyle/>
          <a:p>
            <a:pPr algn="l">
              <a:lnSpc>
                <a:spcPts val="1131"/>
              </a:lnSpc>
            </a:pPr>
            <a:r>
              <a:rPr lang="en-US" sz="996" spc="2">
                <a:solidFill>
                  <a:srgbClr val="000000"/>
                </a:solidFill>
                <a:latin typeface="Courier New OS"/>
              </a:rPr>
              <a:t>ets_model_d_levels &lt;- ts(cumsum(c(tail(train,1), ets_forecast_d$mean)), </a:t>
            </a:r>
          </a:p>
        </p:txBody>
      </p:sp>
      <p:sp>
        <p:nvSpPr>
          <p:cNvPr id="3" name="TextBox 3"/>
          <p:cNvSpPr txBox="1"/>
          <p:nvPr/>
        </p:nvSpPr>
        <p:spPr>
          <a:xfrm>
            <a:off x="3277238" y="1030843"/>
            <a:ext cx="3505533" cy="159191"/>
          </a:xfrm>
          <a:prstGeom prst="rect">
            <a:avLst/>
          </a:prstGeom>
        </p:spPr>
        <p:txBody>
          <a:bodyPr lIns="0" tIns="0" rIns="0" bIns="0" rtlCol="0" anchor="t">
            <a:spAutoFit/>
          </a:bodyPr>
          <a:lstStyle/>
          <a:p>
            <a:pPr algn="l">
              <a:lnSpc>
                <a:spcPts val="1131"/>
              </a:lnSpc>
            </a:pPr>
            <a:r>
              <a:rPr lang="en-US" sz="996" spc="2">
                <a:solidFill>
                  <a:srgbClr val="000000"/>
                </a:solidFill>
                <a:latin typeface="Courier New OS"/>
              </a:rPr>
              <a:t>frequency = frequency, start = time(test)[1]) </a:t>
            </a:r>
          </a:p>
        </p:txBody>
      </p:sp>
      <p:sp>
        <p:nvSpPr>
          <p:cNvPr id="4" name="TextBox 4"/>
          <p:cNvSpPr txBox="1"/>
          <p:nvPr/>
        </p:nvSpPr>
        <p:spPr>
          <a:xfrm>
            <a:off x="1371857" y="1175623"/>
            <a:ext cx="1371295" cy="159191"/>
          </a:xfrm>
          <a:prstGeom prst="rect">
            <a:avLst/>
          </a:prstGeom>
        </p:spPr>
        <p:txBody>
          <a:bodyPr lIns="0" tIns="0" rIns="0" bIns="0" rtlCol="0" anchor="t">
            <a:spAutoFit/>
          </a:bodyPr>
          <a:lstStyle/>
          <a:p>
            <a:pPr algn="l">
              <a:lnSpc>
                <a:spcPts val="1131"/>
              </a:lnSpc>
            </a:pPr>
            <a:r>
              <a:rPr lang="en-US" sz="996" spc="1">
                <a:solidFill>
                  <a:srgbClr val="000000"/>
                </a:solidFill>
                <a:latin typeface="Courier New OS"/>
              </a:rPr>
              <a:t>autoplot(train) + </a:t>
            </a:r>
          </a:p>
        </p:txBody>
      </p:sp>
      <p:sp>
        <p:nvSpPr>
          <p:cNvPr id="5" name="TextBox 5"/>
          <p:cNvSpPr txBox="1"/>
          <p:nvPr/>
        </p:nvSpPr>
        <p:spPr>
          <a:xfrm>
            <a:off x="1524257" y="1318879"/>
            <a:ext cx="3429333" cy="447227"/>
          </a:xfrm>
          <a:prstGeom prst="rect">
            <a:avLst/>
          </a:prstGeom>
        </p:spPr>
        <p:txBody>
          <a:bodyPr lIns="0" tIns="0" rIns="0" bIns="0" rtlCol="0" anchor="t">
            <a:spAutoFit/>
          </a:bodyPr>
          <a:lstStyle/>
          <a:p>
            <a:pPr algn="l">
              <a:lnSpc>
                <a:spcPts val="1131"/>
              </a:lnSpc>
            </a:pPr>
            <a:r>
              <a:rPr lang="en-US" sz="996" spc="1">
                <a:solidFill>
                  <a:srgbClr val="000000"/>
                </a:solidFill>
                <a:latin typeface="Courier New OS"/>
              </a:rPr>
              <a:t>autolayer(ets_model_d_levels) + autolayer(test, alpha = 0.5) + scale_color_manual(values = c('blue','red'), </a:t>
            </a:r>
          </a:p>
        </p:txBody>
      </p:sp>
      <p:sp>
        <p:nvSpPr>
          <p:cNvPr id="6" name="TextBox 6"/>
          <p:cNvSpPr txBox="1"/>
          <p:nvPr/>
        </p:nvSpPr>
        <p:spPr>
          <a:xfrm>
            <a:off x="2972438" y="1750171"/>
            <a:ext cx="2590752" cy="159191"/>
          </a:xfrm>
          <a:prstGeom prst="rect">
            <a:avLst/>
          </a:prstGeom>
        </p:spPr>
        <p:txBody>
          <a:bodyPr lIns="0" tIns="0" rIns="0" bIns="0" rtlCol="0" anchor="t">
            <a:spAutoFit/>
          </a:bodyPr>
          <a:lstStyle/>
          <a:p>
            <a:pPr algn="l">
              <a:lnSpc>
                <a:spcPts val="1131"/>
              </a:lnSpc>
            </a:pPr>
            <a:r>
              <a:rPr lang="en-US" sz="996" spc="1">
                <a:solidFill>
                  <a:srgbClr val="000000"/>
                </a:solidFill>
                <a:latin typeface="Courier New OS"/>
              </a:rPr>
              <a:t>label = c('actual','prediction')) </a:t>
            </a:r>
          </a:p>
        </p:txBody>
      </p:sp>
      <p:sp>
        <p:nvSpPr>
          <p:cNvPr id="7" name="TextBox 7"/>
          <p:cNvSpPr txBox="1"/>
          <p:nvPr/>
        </p:nvSpPr>
        <p:spPr>
          <a:xfrm>
            <a:off x="1371857" y="1894951"/>
            <a:ext cx="2514676" cy="878519"/>
          </a:xfrm>
          <a:prstGeom prst="rect">
            <a:avLst/>
          </a:prstGeom>
        </p:spPr>
        <p:txBody>
          <a:bodyPr lIns="0" tIns="0" rIns="0" bIns="0" rtlCol="0" anchor="t">
            <a:spAutoFit/>
          </a:bodyPr>
          <a:lstStyle/>
          <a:p>
            <a:pPr algn="l">
              <a:lnSpc>
                <a:spcPts val="1131"/>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Check for skewness </a:t>
            </a:r>
          </a:p>
          <a:p>
            <a:pPr algn="l">
              <a:lnSpc>
                <a:spcPts val="2021"/>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ggplot(fortify(train), aes(y)) + </a:t>
            </a:r>
          </a:p>
        </p:txBody>
      </p:sp>
      <p:sp>
        <p:nvSpPr>
          <p:cNvPr id="8" name="TextBox 8"/>
          <p:cNvSpPr txBox="1"/>
          <p:nvPr/>
        </p:nvSpPr>
        <p:spPr>
          <a:xfrm>
            <a:off x="1524257" y="2700385"/>
            <a:ext cx="1981276" cy="216341"/>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geom_histogram(bins = 50) </a:t>
            </a:r>
          </a:p>
        </p:txBody>
      </p:sp>
      <p:sp>
        <p:nvSpPr>
          <p:cNvPr id="9" name="TextBox 9"/>
          <p:cNvSpPr txBox="1"/>
          <p:nvPr/>
        </p:nvSpPr>
        <p:spPr>
          <a:xfrm>
            <a:off x="1371857" y="2922127"/>
            <a:ext cx="1905076" cy="28301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if (transform == TRUE) { </a:t>
            </a:r>
          </a:p>
        </p:txBody>
      </p:sp>
      <p:sp>
        <p:nvSpPr>
          <p:cNvPr id="10" name="TextBox 10"/>
          <p:cNvSpPr txBox="1"/>
          <p:nvPr/>
        </p:nvSpPr>
        <p:spPr>
          <a:xfrm>
            <a:off x="1524257" y="3255883"/>
            <a:ext cx="24384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if (trans_method == 'BoxCox') { </a:t>
            </a:r>
          </a:p>
        </p:txBody>
      </p:sp>
      <p:sp>
        <p:nvSpPr>
          <p:cNvPr id="11" name="TextBox 11"/>
          <p:cNvSpPr txBox="1"/>
          <p:nvPr/>
        </p:nvSpPr>
        <p:spPr>
          <a:xfrm>
            <a:off x="1676657" y="3276838"/>
            <a:ext cx="1752295" cy="216341"/>
          </a:xfrm>
          <a:prstGeom prst="rect">
            <a:avLst/>
          </a:prstGeom>
        </p:spPr>
        <p:txBody>
          <a:bodyPr lIns="0" tIns="0" rIns="0" bIns="0" rtlCol="0" anchor="t">
            <a:spAutoFit/>
          </a:bodyPr>
          <a:lstStyle/>
          <a:p>
            <a:pPr algn="l">
              <a:lnSpc>
                <a:spcPts val="1781"/>
              </a:lnSpc>
            </a:pPr>
            <a:r>
              <a:rPr lang="en-US" sz="996" spc="1">
                <a:solidFill>
                  <a:srgbClr val="000000"/>
                </a:solidFill>
                <a:latin typeface="Courier New OS"/>
              </a:rPr>
              <a:t>train &lt;- BoxCox(train, </a:t>
            </a:r>
          </a:p>
        </p:txBody>
      </p:sp>
      <p:sp>
        <p:nvSpPr>
          <p:cNvPr id="12" name="TextBox 12"/>
          <p:cNvSpPr txBox="1"/>
          <p:nvPr/>
        </p:nvSpPr>
        <p:spPr>
          <a:xfrm>
            <a:off x="2896238" y="3543919"/>
            <a:ext cx="3276295" cy="92516"/>
          </a:xfrm>
          <a:prstGeom prst="rect">
            <a:avLst/>
          </a:prstGeom>
        </p:spPr>
        <p:txBody>
          <a:bodyPr lIns="0" tIns="0" rIns="0" bIns="0" rtlCol="0" anchor="t">
            <a:spAutoFit/>
          </a:bodyPr>
          <a:lstStyle/>
          <a:p>
            <a:pPr algn="l">
              <a:lnSpc>
                <a:spcPts val="498"/>
              </a:lnSpc>
            </a:pPr>
            <a:r>
              <a:rPr lang="en-US" sz="996" spc="1">
                <a:solidFill>
                  <a:srgbClr val="000000"/>
                </a:solidFill>
                <a:latin typeface="Courier New OS"/>
              </a:rPr>
              <a:t>lambda = BoxCox.lambda(transform, method = </a:t>
            </a:r>
          </a:p>
        </p:txBody>
      </p:sp>
      <p:sp>
        <p:nvSpPr>
          <p:cNvPr id="13" name="TextBox 13"/>
          <p:cNvSpPr txBox="1"/>
          <p:nvPr/>
        </p:nvSpPr>
        <p:spPr>
          <a:xfrm>
            <a:off x="1371857" y="3564874"/>
            <a:ext cx="837895" cy="216341"/>
          </a:xfrm>
          <a:prstGeom prst="rect">
            <a:avLst/>
          </a:prstGeom>
        </p:spPr>
        <p:txBody>
          <a:bodyPr lIns="0" tIns="0" rIns="0" bIns="0" rtlCol="0" anchor="t">
            <a:spAutoFit/>
          </a:bodyPr>
          <a:lstStyle/>
          <a:p>
            <a:pPr algn="l">
              <a:lnSpc>
                <a:spcPts val="1781"/>
              </a:lnSpc>
            </a:pPr>
            <a:r>
              <a:rPr lang="en-US" sz="996" spc="1">
                <a:solidFill>
                  <a:srgbClr val="000000"/>
                </a:solidFill>
                <a:latin typeface="Courier New OS"/>
              </a:rPr>
              <a:t>'loglik')) </a:t>
            </a:r>
          </a:p>
        </p:txBody>
      </p:sp>
      <p:sp>
        <p:nvSpPr>
          <p:cNvPr id="14" name="TextBox 14"/>
          <p:cNvSpPr txBox="1"/>
          <p:nvPr/>
        </p:nvSpPr>
        <p:spPr>
          <a:xfrm>
            <a:off x="1524257" y="3831955"/>
            <a:ext cx="22860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 else if (method == 'log') { </a:t>
            </a:r>
          </a:p>
        </p:txBody>
      </p:sp>
      <p:sp>
        <p:nvSpPr>
          <p:cNvPr id="15" name="TextBox 15"/>
          <p:cNvSpPr txBox="1"/>
          <p:nvPr/>
        </p:nvSpPr>
        <p:spPr>
          <a:xfrm>
            <a:off x="1676657" y="3851386"/>
            <a:ext cx="1524076" cy="216341"/>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train &lt;- log(train) </a:t>
            </a:r>
          </a:p>
        </p:txBody>
      </p:sp>
      <p:sp>
        <p:nvSpPr>
          <p:cNvPr id="16" name="TextBox 16"/>
          <p:cNvSpPr txBox="1"/>
          <p:nvPr/>
        </p:nvSpPr>
        <p:spPr>
          <a:xfrm>
            <a:off x="1524257" y="4110466"/>
            <a:ext cx="3429333" cy="245297"/>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 </a:t>
            </a:r>
          </a:p>
          <a:p>
            <a:pPr algn="l">
              <a:lnSpc>
                <a:spcPts val="1734"/>
              </a:lnSpc>
            </a:pPr>
            <a:r>
              <a:rPr lang="en-US" sz="996" spc="2">
                <a:solidFill>
                  <a:srgbClr val="000000"/>
                </a:solidFill>
                <a:latin typeface="Courier New OS"/>
              </a:rPr>
              <a:t>cat('Series transformed using',trans_method) </a:t>
            </a:r>
          </a:p>
        </p:txBody>
      </p:sp>
      <p:sp>
        <p:nvSpPr>
          <p:cNvPr id="17" name="TextBox 17"/>
          <p:cNvSpPr txBox="1"/>
          <p:nvPr/>
        </p:nvSpPr>
        <p:spPr>
          <a:xfrm>
            <a:off x="1371857" y="4398502"/>
            <a:ext cx="2895933" cy="388553"/>
          </a:xfrm>
          <a:prstGeom prst="rect">
            <a:avLst/>
          </a:prstGeom>
        </p:spPr>
        <p:txBody>
          <a:bodyPr lIns="0" tIns="0" rIns="0" bIns="0" rtlCol="0" anchor="t">
            <a:spAutoFit/>
          </a:bodyPr>
          <a:lstStyle/>
          <a:p>
            <a:pPr algn="l">
              <a:lnSpc>
                <a:spcPts val="545"/>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ggplot(fortify(train_diff), aes(y)) + </a:t>
            </a:r>
          </a:p>
        </p:txBody>
      </p:sp>
      <p:sp>
        <p:nvSpPr>
          <p:cNvPr id="18" name="TextBox 18"/>
          <p:cNvSpPr txBox="1"/>
          <p:nvPr/>
        </p:nvSpPr>
        <p:spPr>
          <a:xfrm>
            <a:off x="1371857" y="4839319"/>
            <a:ext cx="2286076" cy="380552"/>
          </a:xfrm>
          <a:prstGeom prst="rect">
            <a:avLst/>
          </a:prstGeom>
        </p:spPr>
        <p:txBody>
          <a:bodyPr lIns="0" tIns="0" rIns="0" bIns="0" rtlCol="0" anchor="t">
            <a:spAutoFit/>
          </a:bodyPr>
          <a:lstStyle/>
          <a:p>
            <a:pPr algn="ctr">
              <a:lnSpc>
                <a:spcPts val="498"/>
              </a:lnSpc>
            </a:pPr>
            <a:r>
              <a:rPr lang="en-US" sz="996" spc="2">
                <a:solidFill>
                  <a:srgbClr val="000000"/>
                </a:solidFill>
                <a:latin typeface="Courier New OS"/>
              </a:rPr>
              <a:t>geom_histogram(bins = 50) </a:t>
            </a:r>
          </a:p>
          <a:p>
            <a:pPr algn="ctr">
              <a:lnSpc>
                <a:spcPts val="2490"/>
              </a:lnSpc>
            </a:pPr>
            <a:r>
              <a:rPr lang="en-US" sz="996" spc="2">
                <a:solidFill>
                  <a:srgbClr val="000000"/>
                </a:solidFill>
                <a:latin typeface="Courier New OS"/>
              </a:rPr>
              <a:t>if (transform_diff == TRUE) { </a:t>
            </a:r>
          </a:p>
        </p:txBody>
      </p:sp>
      <p:sp>
        <p:nvSpPr>
          <p:cNvPr id="19" name="TextBox 19"/>
          <p:cNvSpPr txBox="1"/>
          <p:nvPr/>
        </p:nvSpPr>
        <p:spPr>
          <a:xfrm>
            <a:off x="1524257" y="5270868"/>
            <a:ext cx="2819733" cy="235772"/>
          </a:xfrm>
          <a:prstGeom prst="rect">
            <a:avLst/>
          </a:prstGeom>
        </p:spPr>
        <p:txBody>
          <a:bodyPr lIns="0" tIns="0" rIns="0" bIns="0" rtlCol="0" anchor="t">
            <a:spAutoFit/>
          </a:bodyPr>
          <a:lstStyle/>
          <a:p>
            <a:pPr algn="ctr">
              <a:lnSpc>
                <a:spcPts val="498"/>
              </a:lnSpc>
            </a:pPr>
            <a:r>
              <a:rPr lang="en-US" sz="996" spc="2">
                <a:solidFill>
                  <a:srgbClr val="000000"/>
                </a:solidFill>
                <a:latin typeface="Courier New OS"/>
              </a:rPr>
              <a:t>if (trans_method_diff == 'BoxCox') { </a:t>
            </a:r>
          </a:p>
          <a:p>
            <a:pPr algn="ctr">
              <a:lnSpc>
                <a:spcPts val="1757"/>
              </a:lnSpc>
            </a:pPr>
            <a:r>
              <a:rPr lang="en-US" sz="996" spc="2">
                <a:solidFill>
                  <a:srgbClr val="000000"/>
                </a:solidFill>
                <a:latin typeface="Courier New OS"/>
              </a:rPr>
              <a:t>train_diff &lt;- BoxCox(train_diff, </a:t>
            </a:r>
          </a:p>
        </p:txBody>
      </p:sp>
      <p:sp>
        <p:nvSpPr>
          <p:cNvPr id="20" name="TextBox 20"/>
          <p:cNvSpPr txBox="1"/>
          <p:nvPr/>
        </p:nvSpPr>
        <p:spPr>
          <a:xfrm>
            <a:off x="3277238" y="5549379"/>
            <a:ext cx="3276295" cy="102041"/>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lambda = BoxCox.lambda(transform, method = </a:t>
            </a:r>
          </a:p>
        </p:txBody>
      </p:sp>
      <p:sp>
        <p:nvSpPr>
          <p:cNvPr id="21" name="TextBox 21"/>
          <p:cNvSpPr txBox="1"/>
          <p:nvPr/>
        </p:nvSpPr>
        <p:spPr>
          <a:xfrm>
            <a:off x="1371857" y="5578335"/>
            <a:ext cx="837895" cy="216341"/>
          </a:xfrm>
          <a:prstGeom prst="rect">
            <a:avLst/>
          </a:prstGeom>
        </p:spPr>
        <p:txBody>
          <a:bodyPr lIns="0" tIns="0" rIns="0" bIns="0" rtlCol="0" anchor="t">
            <a:spAutoFit/>
          </a:bodyPr>
          <a:lstStyle/>
          <a:p>
            <a:pPr algn="l">
              <a:lnSpc>
                <a:spcPts val="1734"/>
              </a:lnSpc>
            </a:pPr>
            <a:r>
              <a:rPr lang="en-US" sz="996" spc="1">
                <a:solidFill>
                  <a:srgbClr val="000000"/>
                </a:solidFill>
                <a:latin typeface="Courier New OS"/>
              </a:rPr>
              <a:t>'loglik')) </a:t>
            </a:r>
          </a:p>
        </p:txBody>
      </p:sp>
      <p:sp>
        <p:nvSpPr>
          <p:cNvPr id="22" name="TextBox 22"/>
          <p:cNvSpPr txBox="1"/>
          <p:nvPr/>
        </p:nvSpPr>
        <p:spPr>
          <a:xfrm>
            <a:off x="1524257" y="5837415"/>
            <a:ext cx="3124533" cy="102041"/>
          </a:xfrm>
          <a:prstGeom prst="rect">
            <a:avLst/>
          </a:prstGeom>
        </p:spPr>
        <p:txBody>
          <a:bodyPr lIns="0" tIns="0" rIns="0" bIns="0" rtlCol="0" anchor="t">
            <a:spAutoFit/>
          </a:bodyPr>
          <a:lstStyle/>
          <a:p>
            <a:pPr algn="l">
              <a:lnSpc>
                <a:spcPts val="545"/>
              </a:lnSpc>
            </a:pPr>
            <a:r>
              <a:rPr lang="en-US" sz="996" spc="2">
                <a:solidFill>
                  <a:srgbClr val="000000"/>
                </a:solidFill>
                <a:latin typeface="Courier New OS"/>
              </a:rPr>
              <a:t>} else if (trans_method_diff == 'log') { </a:t>
            </a:r>
          </a:p>
        </p:txBody>
      </p:sp>
      <p:sp>
        <p:nvSpPr>
          <p:cNvPr id="23" name="TextBox 23"/>
          <p:cNvSpPr txBox="1"/>
          <p:nvPr/>
        </p:nvSpPr>
        <p:spPr>
          <a:xfrm>
            <a:off x="1676657" y="5866371"/>
            <a:ext cx="2286076" cy="216341"/>
          </a:xfrm>
          <a:prstGeom prst="rect">
            <a:avLst/>
          </a:prstGeom>
        </p:spPr>
        <p:txBody>
          <a:bodyPr lIns="0" tIns="0" rIns="0" bIns="0" rtlCol="0" anchor="t">
            <a:spAutoFit/>
          </a:bodyPr>
          <a:lstStyle/>
          <a:p>
            <a:pPr algn="l">
              <a:lnSpc>
                <a:spcPts val="1710"/>
              </a:lnSpc>
            </a:pPr>
            <a:r>
              <a:rPr lang="en-US" sz="996" spc="2">
                <a:solidFill>
                  <a:srgbClr val="000000"/>
                </a:solidFill>
                <a:latin typeface="Courier New OS"/>
              </a:rPr>
              <a:t>train_diff &lt;- log(train_diff) </a:t>
            </a:r>
          </a:p>
        </p:txBody>
      </p:sp>
      <p:sp>
        <p:nvSpPr>
          <p:cNvPr id="24" name="TextBox 24"/>
          <p:cNvSpPr txBox="1"/>
          <p:nvPr/>
        </p:nvSpPr>
        <p:spPr>
          <a:xfrm>
            <a:off x="1524257" y="6123927"/>
            <a:ext cx="4725114" cy="246821"/>
          </a:xfrm>
          <a:prstGeom prst="rect">
            <a:avLst/>
          </a:prstGeom>
        </p:spPr>
        <p:txBody>
          <a:bodyPr lIns="0" tIns="0" rIns="0" bIns="0" rtlCol="0" anchor="t">
            <a:spAutoFit/>
          </a:bodyPr>
          <a:lstStyle/>
          <a:p>
            <a:pPr algn="l">
              <a:lnSpc>
                <a:spcPts val="545"/>
              </a:lnSpc>
            </a:pPr>
            <a:r>
              <a:rPr lang="en-US" sz="996" spc="1">
                <a:solidFill>
                  <a:srgbClr val="000000"/>
                </a:solidFill>
                <a:latin typeface="Courier New OS"/>
              </a:rPr>
              <a:t>} </a:t>
            </a:r>
          </a:p>
          <a:p>
            <a:pPr algn="l">
              <a:lnSpc>
                <a:spcPts val="1734"/>
              </a:lnSpc>
            </a:pPr>
            <a:r>
              <a:rPr lang="en-US" sz="996" spc="2">
                <a:solidFill>
                  <a:srgbClr val="000000"/>
                </a:solidFill>
                <a:latin typeface="Courier New OS"/>
              </a:rPr>
              <a:t>cat('Differenced series transformed using',trans_method_diff) </a:t>
            </a:r>
          </a:p>
        </p:txBody>
      </p:sp>
      <p:sp>
        <p:nvSpPr>
          <p:cNvPr id="25" name="TextBox 25"/>
          <p:cNvSpPr txBox="1"/>
          <p:nvPr/>
        </p:nvSpPr>
        <p:spPr>
          <a:xfrm>
            <a:off x="1371857" y="6411963"/>
            <a:ext cx="3200733" cy="1541078"/>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 </a:t>
            </a:r>
          </a:p>
          <a:p>
            <a:pPr algn="l">
              <a:lnSpc>
                <a:spcPts val="1757"/>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Check for stationarity </a:t>
            </a:r>
          </a:p>
          <a:p>
            <a:pPr algn="l">
              <a:lnSpc>
                <a:spcPts val="2045"/>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summary(ur.kpss(train)) </a:t>
            </a:r>
          </a:p>
          <a:p>
            <a:pPr algn="l">
              <a:lnSpc>
                <a:spcPts val="2490"/>
              </a:lnSpc>
            </a:pPr>
            <a:r>
              <a:rPr lang="en-US" sz="996" spc="2">
                <a:solidFill>
                  <a:srgbClr val="000000"/>
                </a:solidFill>
                <a:latin typeface="Courier New OS"/>
              </a:rPr>
              <a:t>cat('\n################################', </a:t>
            </a:r>
          </a:p>
          <a:p>
            <a:pPr algn="l">
              <a:lnSpc>
                <a:spcPts val="498"/>
              </a:lnSpc>
            </a:pPr>
            <a:r>
              <a:rPr lang="en-US" sz="996" spc="2">
                <a:solidFill>
                  <a:srgbClr val="000000"/>
                </a:solidFill>
                <a:latin typeface="Courier New OS"/>
              </a:rPr>
              <a:t>'\nSuggested number of differences:', </a:t>
            </a:r>
          </a:p>
          <a:p>
            <a:pPr algn="l">
              <a:lnSpc>
                <a:spcPts val="1757"/>
              </a:lnSpc>
            </a:pPr>
            <a:r>
              <a:rPr lang="en-US" sz="996" spc="2">
                <a:solidFill>
                  <a:srgbClr val="000000"/>
                </a:solidFill>
                <a:latin typeface="Courier New OS"/>
              </a:rPr>
              <a:t>ndiffs(train)) </a:t>
            </a:r>
          </a:p>
        </p:txBody>
      </p:sp>
      <p:sp>
        <p:nvSpPr>
          <p:cNvPr id="26" name="TextBox 26"/>
          <p:cNvSpPr txBox="1"/>
          <p:nvPr/>
        </p:nvSpPr>
        <p:spPr>
          <a:xfrm>
            <a:off x="1371857" y="7995780"/>
            <a:ext cx="1905076" cy="964578"/>
          </a:xfrm>
          <a:prstGeom prst="rect">
            <a:avLst/>
          </a:prstGeom>
        </p:spPr>
        <p:txBody>
          <a:bodyPr lIns="0" tIns="0" rIns="0" bIns="0" rtlCol="0" anchor="t">
            <a:spAutoFit/>
          </a:bodyPr>
          <a:lstStyle/>
          <a:p>
            <a:pPr algn="l">
              <a:lnSpc>
                <a:spcPts val="521"/>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Check for outliers </a:t>
            </a:r>
          </a:p>
          <a:p>
            <a:pPr algn="l">
              <a:lnSpc>
                <a:spcPts val="2045"/>
              </a:lnSpc>
            </a:pPr>
            <a:r>
              <a:rPr lang="en-US" sz="996" spc="2">
                <a:solidFill>
                  <a:srgbClr val="000000"/>
                </a:solidFill>
                <a:latin typeface="Courier New OS"/>
              </a:rPr>
              <a:t>```{r, echo = show_code} </a:t>
            </a:r>
          </a:p>
          <a:p>
            <a:pPr algn="l">
              <a:lnSpc>
                <a:spcPts val="498"/>
              </a:lnSpc>
            </a:pPr>
            <a:r>
              <a:rPr lang="en-US" sz="996" spc="2">
                <a:solidFill>
                  <a:srgbClr val="000000"/>
                </a:solidFill>
                <a:latin typeface="Courier New OS"/>
              </a:rPr>
              <a:t># tsoutliers(train) </a:t>
            </a:r>
          </a:p>
          <a:p>
            <a:pPr algn="l">
              <a:lnSpc>
                <a:spcPts val="1757"/>
              </a:lnSpc>
            </a:pPr>
            <a:r>
              <a:rPr lang="en-US" sz="996" spc="2">
                <a:solidFill>
                  <a:srgbClr val="000000"/>
                </a:solidFill>
                <a:latin typeface="Courier New OS"/>
              </a:rPr>
              <a:t># tsoutliers(train_diff)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857" y="887587"/>
            <a:ext cx="2667076" cy="159191"/>
          </a:xfrm>
          <a:prstGeom prst="rect">
            <a:avLst/>
          </a:prstGeom>
        </p:spPr>
        <p:txBody>
          <a:bodyPr lIns="0" tIns="0" rIns="0" bIns="0" rtlCol="0" anchor="t">
            <a:spAutoFit/>
          </a:bodyPr>
          <a:lstStyle/>
          <a:p>
            <a:pPr algn="l">
              <a:lnSpc>
                <a:spcPts val="1128"/>
              </a:lnSpc>
            </a:pPr>
            <a:r>
              <a:rPr lang="en-US" sz="996" spc="1">
                <a:solidFill>
                  <a:srgbClr val="000000"/>
                </a:solidFill>
                <a:latin typeface="Courier New OS"/>
              </a:rPr>
              <a:t>ggplot(fortify(train), aes(x,y)) + </a:t>
            </a:r>
          </a:p>
        </p:txBody>
      </p:sp>
      <p:sp>
        <p:nvSpPr>
          <p:cNvPr id="3" name="TextBox 3"/>
          <p:cNvSpPr txBox="1"/>
          <p:nvPr/>
        </p:nvSpPr>
        <p:spPr>
          <a:xfrm>
            <a:off x="1524257" y="1030843"/>
            <a:ext cx="914095" cy="159191"/>
          </a:xfrm>
          <a:prstGeom prst="rect">
            <a:avLst/>
          </a:prstGeom>
        </p:spPr>
        <p:txBody>
          <a:bodyPr lIns="0" tIns="0" rIns="0" bIns="0" rtlCol="0" anchor="t">
            <a:spAutoFit/>
          </a:bodyPr>
          <a:lstStyle/>
          <a:p>
            <a:pPr algn="l">
              <a:lnSpc>
                <a:spcPts val="1128"/>
              </a:lnSpc>
            </a:pPr>
            <a:r>
              <a:rPr lang="en-US" sz="996" spc="1">
                <a:solidFill>
                  <a:srgbClr val="000000"/>
                </a:solidFill>
                <a:latin typeface="Courier New OS"/>
              </a:rPr>
              <a:t>geom_point( </a:t>
            </a:r>
          </a:p>
        </p:txBody>
      </p:sp>
      <p:sp>
        <p:nvSpPr>
          <p:cNvPr id="4" name="TextBox 4"/>
          <p:cNvSpPr txBox="1"/>
          <p:nvPr/>
        </p:nvSpPr>
        <p:spPr>
          <a:xfrm>
            <a:off x="1676657" y="1175623"/>
            <a:ext cx="4420314" cy="159191"/>
          </a:xfrm>
          <a:prstGeom prst="rect">
            <a:avLst/>
          </a:prstGeom>
        </p:spPr>
        <p:txBody>
          <a:bodyPr lIns="0" tIns="0" rIns="0" bIns="0" rtlCol="0" anchor="t">
            <a:spAutoFit/>
          </a:bodyPr>
          <a:lstStyle/>
          <a:p>
            <a:pPr algn="l">
              <a:lnSpc>
                <a:spcPts val="1128"/>
              </a:lnSpc>
            </a:pPr>
            <a:r>
              <a:rPr lang="en-US" sz="996" spc="2">
                <a:solidFill>
                  <a:srgbClr val="000000"/>
                </a:solidFill>
                <a:latin typeface="Courier New OS"/>
              </a:rPr>
              <a:t>color = if_else(time(train) %in% tsoutliers(train)$index, </a:t>
            </a:r>
          </a:p>
        </p:txBody>
      </p:sp>
      <p:sp>
        <p:nvSpPr>
          <p:cNvPr id="5" name="TextBox 5"/>
          <p:cNvSpPr txBox="1"/>
          <p:nvPr/>
        </p:nvSpPr>
        <p:spPr>
          <a:xfrm>
            <a:off x="2896238" y="1318879"/>
            <a:ext cx="1295352" cy="159191"/>
          </a:xfrm>
          <a:prstGeom prst="rect">
            <a:avLst/>
          </a:prstGeom>
        </p:spPr>
        <p:txBody>
          <a:bodyPr lIns="0" tIns="0" rIns="0" bIns="0" rtlCol="0" anchor="t">
            <a:spAutoFit/>
          </a:bodyPr>
          <a:lstStyle/>
          <a:p>
            <a:pPr algn="l">
              <a:lnSpc>
                <a:spcPts val="1128"/>
              </a:lnSpc>
            </a:pPr>
            <a:r>
              <a:rPr lang="en-US" sz="996" spc="2">
                <a:solidFill>
                  <a:srgbClr val="000000"/>
                </a:solidFill>
                <a:latin typeface="Courier New OS"/>
              </a:rPr>
              <a:t>'red', 'black')) </a:t>
            </a:r>
          </a:p>
        </p:txBody>
      </p:sp>
      <p:sp>
        <p:nvSpPr>
          <p:cNvPr id="6" name="TextBox 6"/>
          <p:cNvSpPr txBox="1"/>
          <p:nvPr/>
        </p:nvSpPr>
        <p:spPr>
          <a:xfrm>
            <a:off x="1371857" y="1483090"/>
            <a:ext cx="3048333" cy="28301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ggplot(fortify(train_diff), aes(x,y)) + </a:t>
            </a:r>
          </a:p>
        </p:txBody>
      </p:sp>
      <p:sp>
        <p:nvSpPr>
          <p:cNvPr id="7" name="TextBox 7"/>
          <p:cNvSpPr txBox="1"/>
          <p:nvPr/>
        </p:nvSpPr>
        <p:spPr>
          <a:xfrm>
            <a:off x="1524257" y="1816846"/>
            <a:ext cx="914095" cy="92516"/>
          </a:xfrm>
          <a:prstGeom prst="rect">
            <a:avLst/>
          </a:prstGeom>
        </p:spPr>
        <p:txBody>
          <a:bodyPr lIns="0" tIns="0" rIns="0" bIns="0" rtlCol="0" anchor="t">
            <a:spAutoFit/>
          </a:bodyPr>
          <a:lstStyle/>
          <a:p>
            <a:pPr algn="l">
              <a:lnSpc>
                <a:spcPts val="498"/>
              </a:lnSpc>
            </a:pPr>
            <a:r>
              <a:rPr lang="en-US" sz="996" spc="1">
                <a:solidFill>
                  <a:srgbClr val="000000"/>
                </a:solidFill>
                <a:latin typeface="Courier New OS"/>
              </a:rPr>
              <a:t>geom_point( </a:t>
            </a:r>
          </a:p>
        </p:txBody>
      </p:sp>
      <p:sp>
        <p:nvSpPr>
          <p:cNvPr id="8" name="TextBox 8"/>
          <p:cNvSpPr txBox="1"/>
          <p:nvPr/>
        </p:nvSpPr>
        <p:spPr>
          <a:xfrm>
            <a:off x="1676657" y="1837801"/>
            <a:ext cx="5182314" cy="216341"/>
          </a:xfrm>
          <a:prstGeom prst="rect">
            <a:avLst/>
          </a:prstGeom>
        </p:spPr>
        <p:txBody>
          <a:bodyPr lIns="0" tIns="0" rIns="0" bIns="0" rtlCol="0" anchor="t">
            <a:spAutoFit/>
          </a:bodyPr>
          <a:lstStyle/>
          <a:p>
            <a:pPr algn="l">
              <a:lnSpc>
                <a:spcPts val="1781"/>
              </a:lnSpc>
            </a:pPr>
            <a:r>
              <a:rPr lang="en-US" sz="996" spc="2">
                <a:solidFill>
                  <a:srgbClr val="000000"/>
                </a:solidFill>
                <a:latin typeface="Courier New OS"/>
              </a:rPr>
              <a:t>color = if_else(time(train_diff) %in% tsoutliers(train_diff)$index, </a:t>
            </a:r>
          </a:p>
        </p:txBody>
      </p:sp>
      <p:sp>
        <p:nvSpPr>
          <p:cNvPr id="9" name="TextBox 9"/>
          <p:cNvSpPr txBox="1"/>
          <p:nvPr/>
        </p:nvSpPr>
        <p:spPr>
          <a:xfrm>
            <a:off x="2896238" y="2104882"/>
            <a:ext cx="1295352"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'red', 'black')) </a:t>
            </a:r>
          </a:p>
        </p:txBody>
      </p:sp>
      <p:sp>
        <p:nvSpPr>
          <p:cNvPr id="10" name="TextBox 10"/>
          <p:cNvSpPr txBox="1"/>
          <p:nvPr/>
        </p:nvSpPr>
        <p:spPr>
          <a:xfrm>
            <a:off x="1371857" y="2202418"/>
            <a:ext cx="2362276" cy="283016"/>
          </a:xfrm>
          <a:prstGeom prst="rect">
            <a:avLst/>
          </a:prstGeom>
        </p:spPr>
        <p:txBody>
          <a:bodyPr lIns="0" tIns="0" rIns="0" bIns="0" rtlCol="0" anchor="t">
            <a:spAutoFit/>
          </a:bodyPr>
          <a:lstStyle/>
          <a:p>
            <a:pPr algn="l">
              <a:lnSpc>
                <a:spcPts val="2490"/>
              </a:lnSpc>
            </a:pPr>
            <a:r>
              <a:rPr lang="en-US" sz="996" spc="2">
                <a:solidFill>
                  <a:srgbClr val="000000"/>
                </a:solidFill>
                <a:latin typeface="Courier New OS"/>
              </a:rPr>
              <a:t>if (outlier_removal == TRUE) { </a:t>
            </a:r>
          </a:p>
        </p:txBody>
      </p:sp>
      <p:sp>
        <p:nvSpPr>
          <p:cNvPr id="11" name="TextBox 11"/>
          <p:cNvSpPr txBox="1"/>
          <p:nvPr/>
        </p:nvSpPr>
        <p:spPr>
          <a:xfrm>
            <a:off x="1524257" y="2536174"/>
            <a:ext cx="4496514" cy="380552"/>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train &lt;- tsclean(train, replace.missing = FALSE) </a:t>
            </a:r>
          </a:p>
          <a:p>
            <a:pPr algn="l">
              <a:lnSpc>
                <a:spcPts val="1781"/>
              </a:lnSpc>
            </a:pPr>
            <a:r>
              <a:rPr lang="en-US" sz="996" spc="2">
                <a:solidFill>
                  <a:srgbClr val="000000"/>
                </a:solidFill>
                <a:latin typeface="Courier New OS"/>
              </a:rPr>
              <a:t>train_diff &lt;- tsclean(train_diff, replace.missing = FALSE) </a:t>
            </a:r>
          </a:p>
          <a:p>
            <a:pPr algn="l">
              <a:lnSpc>
                <a:spcPts val="498"/>
              </a:lnSpc>
            </a:pPr>
            <a:r>
              <a:rPr lang="en-US" sz="996" spc="2">
                <a:solidFill>
                  <a:srgbClr val="000000"/>
                </a:solidFill>
                <a:latin typeface="Courier New OS"/>
              </a:rPr>
              <a:t>cat('Outliers removed.') </a:t>
            </a:r>
          </a:p>
        </p:txBody>
      </p:sp>
      <p:sp>
        <p:nvSpPr>
          <p:cNvPr id="12" name="TextBox 12"/>
          <p:cNvSpPr txBox="1"/>
          <p:nvPr/>
        </p:nvSpPr>
        <p:spPr>
          <a:xfrm>
            <a:off x="1371857" y="2845165"/>
            <a:ext cx="2133676" cy="1367342"/>
          </a:xfrm>
          <a:prstGeom prst="rect">
            <a:avLst/>
          </a:prstGeom>
        </p:spPr>
        <p:txBody>
          <a:bodyPr lIns="0" tIns="0" rIns="0" bIns="0" rtlCol="0" anchor="t">
            <a:spAutoFit/>
          </a:bodyPr>
          <a:lstStyle/>
          <a:p>
            <a:pPr algn="just">
              <a:lnSpc>
                <a:spcPts val="1781"/>
              </a:lnSpc>
            </a:pPr>
            <a:r>
              <a:rPr lang="en-US" sz="996" spc="1">
                <a:solidFill>
                  <a:srgbClr val="000000"/>
                </a:solidFill>
                <a:latin typeface="Courier New OS"/>
              </a:rPr>
              <a:t>} </a:t>
            </a:r>
          </a:p>
          <a:p>
            <a:pPr algn="just">
              <a:lnSpc>
                <a:spcPts val="498"/>
              </a:lnSpc>
            </a:pPr>
            <a:r>
              <a:rPr lang="en-US" sz="996" spc="1">
                <a:solidFill>
                  <a:srgbClr val="000000"/>
                </a:solidFill>
                <a:latin typeface="Courier New OS"/>
              </a:rPr>
              <a:t>``` </a:t>
            </a:r>
          </a:p>
          <a:p>
            <a:pPr algn="just">
              <a:lnSpc>
                <a:spcPts val="2490"/>
              </a:lnSpc>
            </a:pPr>
            <a:r>
              <a:rPr lang="en-US" sz="996" spc="2">
                <a:solidFill>
                  <a:srgbClr val="000000"/>
                </a:solidFill>
                <a:latin typeface="Courier New OS"/>
              </a:rPr>
              <a:t>Check for missing values </a:t>
            </a:r>
          </a:p>
          <a:p>
            <a:pPr algn="just">
              <a:lnSpc>
                <a:spcPts val="2045"/>
              </a:lnSpc>
            </a:pPr>
            <a:r>
              <a:rPr lang="en-US" sz="996" spc="2">
                <a:solidFill>
                  <a:srgbClr val="000000"/>
                </a:solidFill>
                <a:latin typeface="Courier New OS"/>
              </a:rPr>
              <a:t>```{r, echo = show_code} </a:t>
            </a:r>
          </a:p>
          <a:p>
            <a:pPr algn="just">
              <a:lnSpc>
                <a:spcPts val="498"/>
              </a:lnSpc>
            </a:pPr>
            <a:r>
              <a:rPr lang="en-US" sz="996" spc="2">
                <a:solidFill>
                  <a:srgbClr val="000000"/>
                </a:solidFill>
                <a:latin typeface="Courier New OS"/>
              </a:rPr>
              <a:t>length(train[is.na(train)]) </a:t>
            </a:r>
          </a:p>
          <a:p>
            <a:pPr algn="just">
              <a:lnSpc>
                <a:spcPts val="2490"/>
              </a:lnSpc>
            </a:pPr>
            <a:r>
              <a:rPr lang="en-US" sz="996" spc="2">
                <a:solidFill>
                  <a:srgbClr val="000000"/>
                </a:solidFill>
                <a:latin typeface="Courier New OS"/>
              </a:rPr>
              <a:t>if (interpolate == TRUE) { </a:t>
            </a:r>
          </a:p>
        </p:txBody>
      </p:sp>
      <p:sp>
        <p:nvSpPr>
          <p:cNvPr id="13" name="TextBox 13"/>
          <p:cNvSpPr txBox="1"/>
          <p:nvPr/>
        </p:nvSpPr>
        <p:spPr>
          <a:xfrm>
            <a:off x="1524257" y="4263247"/>
            <a:ext cx="25908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if (missing_method == 'linear') { </a:t>
            </a:r>
          </a:p>
        </p:txBody>
      </p:sp>
      <p:sp>
        <p:nvSpPr>
          <p:cNvPr id="14" name="TextBox 14"/>
          <p:cNvSpPr txBox="1"/>
          <p:nvPr/>
        </p:nvSpPr>
        <p:spPr>
          <a:xfrm>
            <a:off x="1676657" y="4284202"/>
            <a:ext cx="3124533" cy="359597"/>
          </a:xfrm>
          <a:prstGeom prst="rect">
            <a:avLst/>
          </a:prstGeom>
        </p:spPr>
        <p:txBody>
          <a:bodyPr lIns="0" tIns="0" rIns="0" bIns="0" rtlCol="0" anchor="t">
            <a:spAutoFit/>
          </a:bodyPr>
          <a:lstStyle/>
          <a:p>
            <a:pPr algn="l">
              <a:lnSpc>
                <a:spcPts val="1781"/>
              </a:lnSpc>
            </a:pPr>
            <a:r>
              <a:rPr lang="en-US" sz="996" spc="2">
                <a:solidFill>
                  <a:srgbClr val="000000"/>
                </a:solidFill>
                <a:latin typeface="Courier New OS"/>
              </a:rPr>
              <a:t>train &lt;- zoo::na.approx(train) </a:t>
            </a:r>
          </a:p>
          <a:p>
            <a:pPr algn="l">
              <a:lnSpc>
                <a:spcPts val="498"/>
              </a:lnSpc>
            </a:pPr>
            <a:r>
              <a:rPr lang="en-US" sz="996" spc="2">
                <a:solidFill>
                  <a:srgbClr val="000000"/>
                </a:solidFill>
                <a:latin typeface="Courier New OS"/>
              </a:rPr>
              <a:t>train_diff &lt;- zoo::na.approx(train_diff) </a:t>
            </a:r>
          </a:p>
        </p:txBody>
      </p:sp>
      <p:sp>
        <p:nvSpPr>
          <p:cNvPr id="15" name="TextBox 15"/>
          <p:cNvSpPr txBox="1"/>
          <p:nvPr/>
        </p:nvSpPr>
        <p:spPr>
          <a:xfrm>
            <a:off x="1524257" y="4570714"/>
            <a:ext cx="3124533" cy="216341"/>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 else if (missing_method == 'spline') { </a:t>
            </a:r>
          </a:p>
        </p:txBody>
      </p:sp>
      <p:sp>
        <p:nvSpPr>
          <p:cNvPr id="16" name="TextBox 16"/>
          <p:cNvSpPr txBox="1"/>
          <p:nvPr/>
        </p:nvSpPr>
        <p:spPr>
          <a:xfrm>
            <a:off x="1676657" y="4829794"/>
            <a:ext cx="3124533" cy="245297"/>
          </a:xfrm>
          <a:prstGeom prst="rect">
            <a:avLst/>
          </a:prstGeom>
        </p:spPr>
        <p:txBody>
          <a:bodyPr lIns="0" tIns="0" rIns="0" bIns="0" rtlCol="0" anchor="t">
            <a:spAutoFit/>
          </a:bodyPr>
          <a:lstStyle/>
          <a:p>
            <a:pPr algn="l">
              <a:lnSpc>
                <a:spcPts val="521"/>
              </a:lnSpc>
            </a:pPr>
            <a:r>
              <a:rPr lang="en-US" sz="996" spc="2">
                <a:solidFill>
                  <a:srgbClr val="000000"/>
                </a:solidFill>
                <a:latin typeface="Courier New OS"/>
              </a:rPr>
              <a:t>train &lt;- zoo::na.spline(train) </a:t>
            </a:r>
          </a:p>
          <a:p>
            <a:pPr algn="l">
              <a:lnSpc>
                <a:spcPts val="1734"/>
              </a:lnSpc>
            </a:pPr>
            <a:r>
              <a:rPr lang="en-US" sz="996" spc="2">
                <a:solidFill>
                  <a:srgbClr val="000000"/>
                </a:solidFill>
                <a:latin typeface="Courier New OS"/>
              </a:rPr>
              <a:t>train_diff &lt;- zoo::na.spline(train_diff) </a:t>
            </a:r>
          </a:p>
        </p:txBody>
      </p:sp>
      <p:sp>
        <p:nvSpPr>
          <p:cNvPr id="17" name="TextBox 17"/>
          <p:cNvSpPr txBox="1"/>
          <p:nvPr/>
        </p:nvSpPr>
        <p:spPr>
          <a:xfrm>
            <a:off x="1524257" y="5117830"/>
            <a:ext cx="4648914" cy="245555"/>
          </a:xfrm>
          <a:prstGeom prst="rect">
            <a:avLst/>
          </a:prstGeom>
        </p:spPr>
        <p:txBody>
          <a:bodyPr lIns="0" tIns="0" rIns="0" bIns="0" rtlCol="0" anchor="t">
            <a:spAutoFit/>
          </a:bodyPr>
          <a:lstStyle/>
          <a:p>
            <a:pPr algn="l">
              <a:lnSpc>
                <a:spcPts val="545"/>
              </a:lnSpc>
            </a:pPr>
            <a:r>
              <a:rPr lang="en-US" sz="996" spc="1">
                <a:solidFill>
                  <a:srgbClr val="000000"/>
                </a:solidFill>
                <a:latin typeface="Courier New OS"/>
              </a:rPr>
              <a:t>} </a:t>
            </a:r>
          </a:p>
          <a:p>
            <a:pPr algn="l">
              <a:lnSpc>
                <a:spcPts val="1714"/>
              </a:lnSpc>
            </a:pPr>
            <a:r>
              <a:rPr lang="en-US" sz="996" spc="2">
                <a:solidFill>
                  <a:srgbClr val="000000"/>
                </a:solidFill>
                <a:latin typeface="Courier New OS"/>
              </a:rPr>
              <a:t>cat('Missing values replaced using',missing_method,'method') </a:t>
            </a:r>
          </a:p>
        </p:txBody>
      </p:sp>
      <p:sp>
        <p:nvSpPr>
          <p:cNvPr id="18" name="TextBox 18"/>
          <p:cNvSpPr txBox="1"/>
          <p:nvPr/>
        </p:nvSpPr>
        <p:spPr>
          <a:xfrm>
            <a:off x="1371857" y="5404599"/>
            <a:ext cx="2667076" cy="966149"/>
          </a:xfrm>
          <a:prstGeom prst="rect">
            <a:avLst/>
          </a:prstGeom>
        </p:spPr>
        <p:txBody>
          <a:bodyPr lIns="0" tIns="0" rIns="0" bIns="0" rtlCol="0" anchor="t">
            <a:spAutoFit/>
          </a:bodyPr>
          <a:lstStyle/>
          <a:p>
            <a:pPr algn="l">
              <a:lnSpc>
                <a:spcPts val="541"/>
              </a:lnSpc>
            </a:pPr>
            <a:r>
              <a:rPr lang="en-US" sz="996" spc="1">
                <a:solidFill>
                  <a:srgbClr val="000000"/>
                </a:solidFill>
                <a:latin typeface="Courier New OS"/>
              </a:rPr>
              <a:t>} </a:t>
            </a:r>
          </a:p>
          <a:p>
            <a:pPr algn="l">
              <a:lnSpc>
                <a:spcPts val="1738"/>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Check for seasonality </a:t>
            </a:r>
          </a:p>
          <a:p>
            <a:pPr algn="l">
              <a:lnSpc>
                <a:spcPts val="2021"/>
              </a:lnSpc>
            </a:pPr>
            <a:r>
              <a:rPr lang="en-US" sz="996" spc="2">
                <a:solidFill>
                  <a:srgbClr val="000000"/>
                </a:solidFill>
                <a:latin typeface="Courier New OS"/>
              </a:rPr>
              <a:t>```{r, echo = show_code} </a:t>
            </a:r>
          </a:p>
          <a:p>
            <a:pPr algn="l">
              <a:lnSpc>
                <a:spcPts val="498"/>
              </a:lnSpc>
            </a:pPr>
            <a:r>
              <a:rPr lang="en-US" sz="996" spc="1">
                <a:solidFill>
                  <a:srgbClr val="000000"/>
                </a:solidFill>
                <a:latin typeface="Courier New OS"/>
              </a:rPr>
              <a:t>for (period in seasonal_periods) { </a:t>
            </a:r>
          </a:p>
        </p:txBody>
      </p:sp>
      <p:sp>
        <p:nvSpPr>
          <p:cNvPr id="19" name="TextBox 19"/>
          <p:cNvSpPr txBox="1"/>
          <p:nvPr/>
        </p:nvSpPr>
        <p:spPr>
          <a:xfrm>
            <a:off x="1524257" y="6297663"/>
            <a:ext cx="5029914" cy="361121"/>
          </a:xfrm>
          <a:prstGeom prst="rect">
            <a:avLst/>
          </a:prstGeom>
        </p:spPr>
        <p:txBody>
          <a:bodyPr lIns="0" tIns="0" rIns="0" bIns="0" rtlCol="0" anchor="t">
            <a:spAutoFit/>
          </a:bodyPr>
          <a:lstStyle/>
          <a:p>
            <a:pPr algn="l">
              <a:lnSpc>
                <a:spcPts val="1757"/>
              </a:lnSpc>
            </a:pPr>
            <a:r>
              <a:rPr lang="en-US" sz="996" spc="2">
                <a:solidFill>
                  <a:srgbClr val="000000"/>
                </a:solidFill>
                <a:latin typeface="Courier New OS"/>
              </a:rPr>
              <a:t>seasonal_ts &lt;- ts(train, frequency = period) </a:t>
            </a:r>
          </a:p>
          <a:p>
            <a:pPr algn="l">
              <a:lnSpc>
                <a:spcPts val="521"/>
              </a:lnSpc>
            </a:pPr>
            <a:r>
              <a:rPr lang="en-US" sz="996" spc="2">
                <a:solidFill>
                  <a:srgbClr val="000000"/>
                </a:solidFill>
                <a:latin typeface="Courier New OS"/>
              </a:rPr>
              <a:t>cat('\nSuggested number of seasonal diffs for freq =',period,'-', </a:t>
            </a:r>
          </a:p>
        </p:txBody>
      </p:sp>
      <p:sp>
        <p:nvSpPr>
          <p:cNvPr id="20" name="TextBox 20"/>
          <p:cNvSpPr txBox="1"/>
          <p:nvPr/>
        </p:nvSpPr>
        <p:spPr>
          <a:xfrm>
            <a:off x="1829057" y="6585699"/>
            <a:ext cx="1676476" cy="216341"/>
          </a:xfrm>
          <a:prstGeom prst="rect">
            <a:avLst/>
          </a:prstGeom>
        </p:spPr>
        <p:txBody>
          <a:bodyPr lIns="0" tIns="0" rIns="0" bIns="0" rtlCol="0" anchor="t">
            <a:spAutoFit/>
          </a:bodyPr>
          <a:lstStyle/>
          <a:p>
            <a:pPr algn="l">
              <a:lnSpc>
                <a:spcPts val="1734"/>
              </a:lnSpc>
            </a:pPr>
            <a:r>
              <a:rPr lang="en-US" sz="996" spc="2">
                <a:solidFill>
                  <a:srgbClr val="000000"/>
                </a:solidFill>
                <a:latin typeface="Courier New OS"/>
              </a:rPr>
              <a:t>nsdiffs(seasonal_ts)) </a:t>
            </a:r>
          </a:p>
        </p:txBody>
      </p:sp>
      <p:sp>
        <p:nvSpPr>
          <p:cNvPr id="21" name="TextBox 21"/>
          <p:cNvSpPr txBox="1"/>
          <p:nvPr/>
        </p:nvSpPr>
        <p:spPr>
          <a:xfrm>
            <a:off x="1524257" y="6843255"/>
            <a:ext cx="1752676" cy="102041"/>
          </a:xfrm>
          <a:prstGeom prst="rect">
            <a:avLst/>
          </a:prstGeom>
        </p:spPr>
        <p:txBody>
          <a:bodyPr lIns="0" tIns="0" rIns="0" bIns="0" rtlCol="0" anchor="t">
            <a:spAutoFit/>
          </a:bodyPr>
          <a:lstStyle/>
          <a:p>
            <a:pPr algn="l">
              <a:lnSpc>
                <a:spcPts val="521"/>
              </a:lnSpc>
            </a:pPr>
            <a:r>
              <a:rPr lang="en-US" sz="996" spc="2">
                <a:solidFill>
                  <a:srgbClr val="000000"/>
                </a:solidFill>
                <a:latin typeface="Courier New OS"/>
              </a:rPr>
              <a:t>print(stl(seasonal_ts, </a:t>
            </a:r>
          </a:p>
        </p:txBody>
      </p:sp>
      <p:sp>
        <p:nvSpPr>
          <p:cNvPr id="22" name="TextBox 22"/>
          <p:cNvSpPr txBox="1"/>
          <p:nvPr/>
        </p:nvSpPr>
        <p:spPr>
          <a:xfrm>
            <a:off x="2286257" y="6873735"/>
            <a:ext cx="1447876" cy="504377"/>
          </a:xfrm>
          <a:prstGeom prst="rect">
            <a:avLst/>
          </a:prstGeom>
        </p:spPr>
        <p:txBody>
          <a:bodyPr lIns="0" tIns="0" rIns="0" bIns="0" rtlCol="0" anchor="t">
            <a:spAutoFit/>
          </a:bodyPr>
          <a:lstStyle/>
          <a:p>
            <a:pPr algn="just">
              <a:lnSpc>
                <a:spcPts val="1757"/>
              </a:lnSpc>
            </a:pPr>
            <a:r>
              <a:rPr lang="en-US" sz="996" spc="2">
                <a:solidFill>
                  <a:srgbClr val="000000"/>
                </a:solidFill>
                <a:latin typeface="Courier New OS"/>
              </a:rPr>
              <a:t>s.window = period, </a:t>
            </a:r>
          </a:p>
          <a:p>
            <a:pPr algn="just">
              <a:lnSpc>
                <a:spcPts val="498"/>
              </a:lnSpc>
            </a:pPr>
            <a:r>
              <a:rPr lang="en-US" sz="996" spc="2">
                <a:solidFill>
                  <a:srgbClr val="000000"/>
                </a:solidFill>
                <a:latin typeface="Courier New OS"/>
              </a:rPr>
              <a:t>t.window = period, </a:t>
            </a:r>
          </a:p>
          <a:p>
            <a:pPr algn="just">
              <a:lnSpc>
                <a:spcPts val="1781"/>
              </a:lnSpc>
            </a:pPr>
            <a:r>
              <a:rPr lang="en-US" sz="996" spc="2">
                <a:solidFill>
                  <a:srgbClr val="000000"/>
                </a:solidFill>
                <a:latin typeface="Courier New OS"/>
              </a:rPr>
              <a:t>robust = TRUE) %&gt;% </a:t>
            </a:r>
          </a:p>
        </p:txBody>
      </p:sp>
      <p:sp>
        <p:nvSpPr>
          <p:cNvPr id="23" name="TextBox 23"/>
          <p:cNvSpPr txBox="1"/>
          <p:nvPr/>
        </p:nvSpPr>
        <p:spPr>
          <a:xfrm>
            <a:off x="1981457" y="7429233"/>
            <a:ext cx="914476" cy="92516"/>
          </a:xfrm>
          <a:prstGeom prst="rect">
            <a:avLst/>
          </a:prstGeom>
        </p:spPr>
        <p:txBody>
          <a:bodyPr lIns="0" tIns="0" rIns="0" bIns="0" rtlCol="0" anchor="t">
            <a:spAutoFit/>
          </a:bodyPr>
          <a:lstStyle/>
          <a:p>
            <a:pPr algn="l">
              <a:lnSpc>
                <a:spcPts val="498"/>
              </a:lnSpc>
            </a:pPr>
            <a:r>
              <a:rPr lang="en-US" sz="996" spc="2">
                <a:solidFill>
                  <a:srgbClr val="000000"/>
                </a:solidFill>
                <a:latin typeface="Courier New OS"/>
              </a:rPr>
              <a:t>autoplot()) </a:t>
            </a:r>
          </a:p>
        </p:txBody>
      </p:sp>
      <p:sp>
        <p:nvSpPr>
          <p:cNvPr id="24" name="TextBox 24"/>
          <p:cNvSpPr txBox="1"/>
          <p:nvPr/>
        </p:nvSpPr>
        <p:spPr>
          <a:xfrm>
            <a:off x="1371857" y="7448664"/>
            <a:ext cx="1905076" cy="1654950"/>
          </a:xfrm>
          <a:prstGeom prst="rect">
            <a:avLst/>
          </a:prstGeom>
        </p:spPr>
        <p:txBody>
          <a:bodyPr lIns="0" tIns="0" rIns="0" bIns="0" rtlCol="0" anchor="t">
            <a:spAutoFit/>
          </a:bodyPr>
          <a:lstStyle/>
          <a:p>
            <a:pPr algn="l">
              <a:lnSpc>
                <a:spcPts val="1757"/>
              </a:lnSpc>
            </a:pPr>
            <a:r>
              <a:rPr lang="en-US" sz="996" spc="1">
                <a:solidFill>
                  <a:srgbClr val="000000"/>
                </a:solidFill>
                <a:latin typeface="Courier New OS"/>
              </a:rPr>
              <a:t>} </a:t>
            </a:r>
          </a:p>
          <a:p>
            <a:pPr algn="l">
              <a:lnSpc>
                <a:spcPts val="521"/>
              </a:lnSpc>
            </a:pPr>
            <a:r>
              <a:rPr lang="en-US" sz="996" spc="1">
                <a:solidFill>
                  <a:srgbClr val="000000"/>
                </a:solidFill>
                <a:latin typeface="Courier New OS"/>
              </a:rPr>
              <a:t>``` </a:t>
            </a:r>
          </a:p>
          <a:p>
            <a:pPr algn="l">
              <a:lnSpc>
                <a:spcPts val="2490"/>
              </a:lnSpc>
            </a:pPr>
            <a:r>
              <a:rPr lang="en-US" sz="996" spc="2">
                <a:solidFill>
                  <a:srgbClr val="000000"/>
                </a:solidFill>
                <a:latin typeface="Courier New OS"/>
              </a:rPr>
              <a:t>Check ACF/PACF </a:t>
            </a:r>
          </a:p>
          <a:p>
            <a:pPr algn="l">
              <a:lnSpc>
                <a:spcPts val="2021"/>
              </a:lnSpc>
            </a:pPr>
            <a:r>
              <a:rPr lang="en-US" sz="996" spc="2">
                <a:solidFill>
                  <a:srgbClr val="000000"/>
                </a:solidFill>
                <a:latin typeface="Courier New OS"/>
              </a:rPr>
              <a:t>```{r, echo = show_code} </a:t>
            </a:r>
          </a:p>
          <a:p>
            <a:pPr algn="l">
              <a:lnSpc>
                <a:spcPts val="498"/>
              </a:lnSpc>
            </a:pPr>
            <a:r>
              <a:rPr lang="en-US" sz="996" spc="1">
                <a:solidFill>
                  <a:srgbClr val="000000"/>
                </a:solidFill>
                <a:latin typeface="Courier New OS"/>
              </a:rPr>
              <a:t>ggAcf(train) </a:t>
            </a:r>
          </a:p>
          <a:p>
            <a:pPr algn="l">
              <a:lnSpc>
                <a:spcPts val="1757"/>
              </a:lnSpc>
            </a:pPr>
            <a:r>
              <a:rPr lang="en-US" sz="996" spc="1">
                <a:solidFill>
                  <a:srgbClr val="000000"/>
                </a:solidFill>
                <a:latin typeface="Courier New OS"/>
              </a:rPr>
              <a:t>ggPacf(train) </a:t>
            </a:r>
          </a:p>
          <a:p>
            <a:pPr algn="l">
              <a:lnSpc>
                <a:spcPts val="2490"/>
              </a:lnSpc>
            </a:pPr>
            <a:r>
              <a:rPr lang="en-US" sz="996" spc="2">
                <a:solidFill>
                  <a:srgbClr val="000000"/>
                </a:solidFill>
                <a:latin typeface="Courier New OS"/>
              </a:rPr>
              <a:t>ggAcf(train_diff) </a:t>
            </a:r>
          </a:p>
          <a:p>
            <a:pPr algn="l">
              <a:lnSpc>
                <a:spcPts val="498"/>
              </a:lnSpc>
            </a:pPr>
            <a:r>
              <a:rPr lang="en-US" sz="996" spc="2">
                <a:solidFill>
                  <a:srgbClr val="000000"/>
                </a:solidFill>
                <a:latin typeface="Courier New OS"/>
              </a:rPr>
              <a:t>ggPacf(train_diff)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3397</Words>
  <Application>Microsoft Office PowerPoint</Application>
  <PresentationFormat>Custom</PresentationFormat>
  <Paragraphs>379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Courier New OS</vt:lpstr>
      <vt:lpstr>Open Sans</vt:lpstr>
      <vt:lpstr>Arial</vt:lpstr>
      <vt:lpstr>Calibri</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P1_Report.pdf</dc:title>
  <dc:creator>Daniel Craig</dc:creator>
  <cp:lastModifiedBy>Daniel Craig</cp:lastModifiedBy>
  <cp:revision>2</cp:revision>
  <dcterms:created xsi:type="dcterms:W3CDTF">2006-08-16T00:00:00Z</dcterms:created>
  <dcterms:modified xsi:type="dcterms:W3CDTF">2024-06-04T01:27:56Z</dcterms:modified>
  <dc:identifier>DAGHIas9xD8</dc:identifier>
</cp:coreProperties>
</file>