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66508b91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466508b91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66508b91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66508b91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66508b91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66508b91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66508b91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66508b91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66508b91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66508b91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66508b91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66508b9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66508b910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66508b91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66508b910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66508b91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66508b91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66508b91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pubs.com/devcraig/DATA606projFina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ev-craig/DATA606/tree/main/Projec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onlinelibrary.wiley.com/doi/10.1111/j.0022-3506.2004.00263.x"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ontiersin.org/articles/10.3389/fpsyg.2020.00560/ful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Self Control Capacity and Habit Execution</a:t>
            </a:r>
            <a:endParaRPr/>
          </a:p>
        </p:txBody>
      </p:sp>
      <p:sp>
        <p:nvSpPr>
          <p:cNvPr id="68" name="Google Shape;68;p13"/>
          <p:cNvSpPr txBox="1">
            <a:spLocks noGrp="1"/>
          </p:cNvSpPr>
          <p:nvPr>
            <p:ph type="subTitle" idx="1"/>
          </p:nvPr>
        </p:nvSpPr>
        <p:spPr>
          <a:xfrm>
            <a:off x="390525" y="2789126"/>
            <a:ext cx="8222100" cy="933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DATA606 Final Project </a:t>
            </a:r>
            <a:endParaRPr/>
          </a:p>
          <a:p>
            <a:pPr marL="0" lvl="0" indent="0" algn="l" rtl="0">
              <a:spcBef>
                <a:spcPts val="0"/>
              </a:spcBef>
              <a:spcAft>
                <a:spcPts val="0"/>
              </a:spcAft>
              <a:buNone/>
            </a:pPr>
            <a:r>
              <a:rPr lang="en"/>
              <a:t>Daniel Craig</a:t>
            </a:r>
            <a:endParaRPr/>
          </a:p>
          <a:p>
            <a:pPr marL="0" lvl="0" indent="0" algn="l" rtl="0">
              <a:spcBef>
                <a:spcPts val="0"/>
              </a:spcBef>
              <a:spcAft>
                <a:spcPts val="0"/>
              </a:spcAft>
              <a:buNone/>
            </a:pPr>
            <a:r>
              <a:rPr lang="en"/>
              <a:t>5/21/23</a:t>
            </a:r>
            <a:endParaRPr/>
          </a:p>
          <a:p>
            <a:pPr marL="0" lvl="0" indent="0" algn="l" rtl="0">
              <a:spcBef>
                <a:spcPts val="0"/>
              </a:spcBef>
              <a:spcAft>
                <a:spcPts val="0"/>
              </a:spcAft>
              <a:buNone/>
            </a:pPr>
            <a:r>
              <a:rPr lang="en"/>
              <a:t>Rpubs: </a:t>
            </a:r>
            <a:r>
              <a:rPr lang="en">
                <a:uFill>
                  <a:noFill/>
                </a:uFill>
                <a:hlinkClick r:id="rId3"/>
              </a:rPr>
              <a:t>RPubs - DATA606 Final Project</a:t>
            </a:r>
            <a:r>
              <a:rPr lang="en"/>
              <a:t>     [https://rpubs.com/devcraig/DATA606projFinal]</a:t>
            </a:r>
            <a:endParaRPr/>
          </a:p>
          <a:p>
            <a:pPr marL="0" lvl="0" indent="0" algn="l" rtl="0">
              <a:spcBef>
                <a:spcPts val="0"/>
              </a:spcBef>
              <a:spcAft>
                <a:spcPts val="0"/>
              </a:spcAft>
              <a:buNone/>
            </a:pPr>
            <a:r>
              <a:rPr lang="en"/>
              <a:t>Github: </a:t>
            </a:r>
            <a:r>
              <a:rPr lang="en">
                <a:uFill>
                  <a:noFill/>
                </a:uFill>
                <a:hlinkClick r:id="rId4"/>
              </a:rPr>
              <a:t>DATA606/Project at main · d-ev-craig/DATA606 (github.com)</a:t>
            </a:r>
            <a:r>
              <a:rPr lang="en"/>
              <a:t>   [https://github.com/d-ev-craig/DATA606/tree/main/Project]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Citations</a:t>
            </a:r>
            <a:endParaRPr/>
          </a:p>
        </p:txBody>
      </p:sp>
      <p:sp>
        <p:nvSpPr>
          <p:cNvPr id="156" name="Google Shape;156;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70000" lnSpcReduction="10000"/>
          </a:bodyPr>
          <a:lstStyle/>
          <a:p>
            <a:pPr marL="457200" lvl="0" indent="-300037" algn="l" rtl="0">
              <a:spcBef>
                <a:spcPts val="0"/>
              </a:spcBef>
              <a:spcAft>
                <a:spcPts val="0"/>
              </a:spcAft>
              <a:buSzPct val="100000"/>
              <a:buChar char="-"/>
            </a:pPr>
            <a:r>
              <a:rPr lang="en"/>
              <a:t>[Main Study](https://www.frontiersin.org/articles/10.3389/fpsyg.2020.00560/full#B28)</a:t>
            </a:r>
            <a:endParaRPr/>
          </a:p>
          <a:p>
            <a:pPr marL="0" lvl="0" indent="0" algn="l" rtl="0">
              <a:spcBef>
                <a:spcPts val="1200"/>
              </a:spcBef>
              <a:spcAft>
                <a:spcPts val="0"/>
              </a:spcAft>
              <a:buNone/>
            </a:pPr>
            <a:r>
              <a:rPr lang="en"/>
              <a:t>van der Weiden A, Benjamins J, Gillebaart M, Ybema JF and de Ridder D (2020) How to Form Good Habits? A Longitudinal Field Study on the Role of Self-Control in Habit Formation. Front. Psychol. 11:560. doi: 10.3389/fpsyg.2020.00560</a:t>
            </a:r>
            <a:endParaRPr/>
          </a:p>
          <a:p>
            <a:pPr marL="0" lvl="0" indent="0" algn="l" rtl="0">
              <a:spcBef>
                <a:spcPts val="1200"/>
              </a:spcBef>
              <a:spcAft>
                <a:spcPts val="0"/>
              </a:spcAft>
              <a:buNone/>
            </a:pPr>
            <a:endParaRPr/>
          </a:p>
          <a:p>
            <a:pPr marL="457200" lvl="0" indent="-300037" algn="l" rtl="0">
              <a:spcBef>
                <a:spcPts val="1200"/>
              </a:spcBef>
              <a:spcAft>
                <a:spcPts val="0"/>
              </a:spcAft>
              <a:buSzPct val="100000"/>
              <a:buChar char="-"/>
            </a:pPr>
            <a:r>
              <a:rPr lang="en"/>
              <a:t>[Brief Self Control Scale](</a:t>
            </a:r>
            <a:r>
              <a:rPr lang="en" u="sng">
                <a:solidFill>
                  <a:schemeClr val="hlink"/>
                </a:solidFill>
                <a:hlinkClick r:id="rId3"/>
              </a:rPr>
              <a:t>https://onlinelibrary.wiley.com/doi/10.1111/j.0022-3506.2004.00263.x</a:t>
            </a:r>
            <a:r>
              <a:rPr lang="en"/>
              <a:t>)</a:t>
            </a:r>
            <a:endParaRPr/>
          </a:p>
          <a:p>
            <a:pPr marL="0" lvl="0" indent="0" algn="l" rtl="0">
              <a:spcBef>
                <a:spcPts val="1200"/>
              </a:spcBef>
              <a:spcAft>
                <a:spcPts val="0"/>
              </a:spcAft>
              <a:buNone/>
            </a:pPr>
            <a:r>
              <a:rPr lang="en"/>
              <a:t>Tangney, J.P., Baumeister, R.F. and Boone, A.L. (2004), High Self-Control Predicts Good Adjustment, Less Pathology, Better Grades, and Interpersonal Success. Journal of Personality, 72: 271-324. https://doi.org/10.1111/j.0022-3506.2004.00263.x</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a:t>
            </a:r>
            <a:endParaRPr/>
          </a:p>
        </p:txBody>
      </p:sp>
      <p:sp>
        <p:nvSpPr>
          <p:cNvPr id="74" name="Google Shape;74;p14"/>
          <p:cNvSpPr txBox="1">
            <a:spLocks noGrp="1"/>
          </p:cNvSpPr>
          <p:nvPr>
            <p:ph type="body" idx="1"/>
          </p:nvPr>
        </p:nvSpPr>
        <p:spPr>
          <a:xfrm>
            <a:off x="471900" y="1919075"/>
            <a:ext cx="3719100" cy="27102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b="1" u="sng"/>
              <a:t>Research Question:</a:t>
            </a:r>
            <a:r>
              <a:rPr lang="en"/>
              <a:t> Does an individual’s capacity for self control impact their ability to perform a desired action?</a:t>
            </a:r>
            <a:endParaRPr/>
          </a:p>
          <a:p>
            <a:pPr marL="0" lvl="0" indent="0" algn="l" rtl="0">
              <a:spcBef>
                <a:spcPts val="1200"/>
              </a:spcBef>
              <a:spcAft>
                <a:spcPts val="0"/>
              </a:spcAft>
              <a:buNone/>
            </a:pPr>
            <a:r>
              <a:rPr lang="en" b="1" u="sng"/>
              <a:t>Dependent Variable:</a:t>
            </a:r>
            <a:r>
              <a:rPr lang="en"/>
              <a:t> Daily Habit Execution Score Average</a:t>
            </a:r>
            <a:endParaRPr/>
          </a:p>
          <a:p>
            <a:pPr marL="0" lvl="0" indent="0" algn="l" rtl="0">
              <a:spcBef>
                <a:spcPts val="1200"/>
              </a:spcBef>
              <a:spcAft>
                <a:spcPts val="0"/>
              </a:spcAft>
              <a:buNone/>
            </a:pPr>
            <a:r>
              <a:rPr lang="en" b="1" u="sng"/>
              <a:t>Context:</a:t>
            </a:r>
            <a:r>
              <a:rPr lang="en"/>
              <a:t> Group of participants agreed to log daily habit executions, measure their self control capacity, and measure their habit strength with a phone app</a:t>
            </a:r>
            <a:endParaRPr/>
          </a:p>
          <a:p>
            <a:pPr marL="0" lvl="0" indent="0" algn="l" rtl="0">
              <a:spcBef>
                <a:spcPts val="1200"/>
              </a:spcBef>
              <a:spcAft>
                <a:spcPts val="0"/>
              </a:spcAft>
              <a:buNone/>
            </a:pPr>
            <a:r>
              <a:rPr lang="en" b="1" u="sng"/>
              <a:t>Data Source:</a:t>
            </a:r>
            <a:r>
              <a:rPr lang="en"/>
              <a:t> </a:t>
            </a:r>
            <a:r>
              <a:rPr lang="en">
                <a:uFill>
                  <a:noFill/>
                </a:uFill>
                <a:hlinkClick r:id="rId3"/>
              </a:rPr>
              <a:t>F</a:t>
            </a:r>
            <a:r>
              <a:rPr lang="en">
                <a:uFill>
                  <a:noFill/>
                </a:uFill>
                <a:hlinkClick r:id="rId3"/>
              </a:rPr>
              <a:t>rontiers | How to Form Good Habits? A Longitudinal Field Study on the Role of Self-Control in Habit Formation (frontiersin.org)</a:t>
            </a:r>
            <a:endParaRPr/>
          </a:p>
          <a:p>
            <a:pPr marL="0" lvl="0" indent="0" algn="l" rtl="0">
              <a:spcBef>
                <a:spcPts val="1200"/>
              </a:spcBef>
              <a:spcAft>
                <a:spcPts val="1200"/>
              </a:spcAft>
              <a:buNone/>
            </a:pPr>
            <a:endParaRPr/>
          </a:p>
        </p:txBody>
      </p:sp>
      <p:sp>
        <p:nvSpPr>
          <p:cNvPr id="75" name="Google Shape;75;p14"/>
          <p:cNvSpPr txBox="1"/>
          <p:nvPr/>
        </p:nvSpPr>
        <p:spPr>
          <a:xfrm>
            <a:off x="4468675" y="1919075"/>
            <a:ext cx="2668800" cy="17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50" b="1" u="sng">
                <a:solidFill>
                  <a:schemeClr val="lt2"/>
                </a:solidFill>
                <a:latin typeface="Roboto"/>
                <a:ea typeface="Roboto"/>
                <a:cs typeface="Roboto"/>
                <a:sym typeface="Roboto"/>
              </a:rPr>
              <a:t>Important Notes on Context:</a:t>
            </a:r>
            <a:endParaRPr sz="950" b="1" u="sng"/>
          </a:p>
          <a:p>
            <a:pPr marL="0" lvl="0" indent="0" algn="l" rtl="0">
              <a:spcBef>
                <a:spcPts val="0"/>
              </a:spcBef>
              <a:spcAft>
                <a:spcPts val="0"/>
              </a:spcAft>
              <a:buNone/>
            </a:pPr>
            <a:r>
              <a:rPr lang="en" sz="950">
                <a:solidFill>
                  <a:schemeClr val="lt2"/>
                </a:solidFill>
                <a:latin typeface="Roboto"/>
                <a:ea typeface="Roboto"/>
                <a:cs typeface="Roboto"/>
                <a:sym typeface="Roboto"/>
              </a:rPr>
              <a:t>The data was gathered from a study that was focused on the progression of habit formation over time and the role self control capacity played in that formation. Their study gathered the data this analysis works with, but for a different purpose. Not all of the original study’s data was used to perform this analysis due to the lack of relevancy from the change in research question. Limitations and issues created by this will be mentioned at the end.</a:t>
            </a:r>
            <a:endParaRPr sz="950"/>
          </a:p>
        </p:txBody>
      </p:sp>
      <p:pic>
        <p:nvPicPr>
          <p:cNvPr id="76" name="Google Shape;76;p14"/>
          <p:cNvPicPr preferRelativeResize="0"/>
          <p:nvPr/>
        </p:nvPicPr>
        <p:blipFill>
          <a:blip r:embed="rId4">
            <a:alphaModFix/>
          </a:blip>
          <a:stretch>
            <a:fillRect/>
          </a:stretch>
        </p:blipFill>
        <p:spPr>
          <a:xfrm>
            <a:off x="7070800" y="115500"/>
            <a:ext cx="1854574" cy="139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Structure</a:t>
            </a:r>
            <a:endParaRPr/>
          </a:p>
        </p:txBody>
      </p:sp>
      <p:sp>
        <p:nvSpPr>
          <p:cNvPr id="82" name="Google Shape;82;p15"/>
          <p:cNvSpPr txBox="1">
            <a:spLocks noGrp="1"/>
          </p:cNvSpPr>
          <p:nvPr>
            <p:ph type="body" idx="1"/>
          </p:nvPr>
        </p:nvSpPr>
        <p:spPr>
          <a:xfrm>
            <a:off x="471900" y="1919075"/>
            <a:ext cx="3999900" cy="452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a:t>Self Control Capacity</a:t>
            </a:r>
            <a:endParaRPr/>
          </a:p>
        </p:txBody>
      </p:sp>
      <p:sp>
        <p:nvSpPr>
          <p:cNvPr id="83" name="Google Shape;83;p15"/>
          <p:cNvSpPr txBox="1">
            <a:spLocks noGrp="1"/>
          </p:cNvSpPr>
          <p:nvPr>
            <p:ph type="body" idx="2"/>
          </p:nvPr>
        </p:nvSpPr>
        <p:spPr>
          <a:xfrm>
            <a:off x="4694250" y="1919075"/>
            <a:ext cx="3999900" cy="452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a:t>Daily Habit Execution</a:t>
            </a:r>
            <a:endParaRPr/>
          </a:p>
        </p:txBody>
      </p:sp>
      <p:sp>
        <p:nvSpPr>
          <p:cNvPr id="84" name="Google Shape;84;p15"/>
          <p:cNvSpPr txBox="1">
            <a:spLocks noGrp="1"/>
          </p:cNvSpPr>
          <p:nvPr>
            <p:ph type="body" idx="1"/>
          </p:nvPr>
        </p:nvSpPr>
        <p:spPr>
          <a:xfrm>
            <a:off x="694350" y="2165674"/>
            <a:ext cx="3999900" cy="1245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Self-control capacity was measured using a bi-weekly Brief Self-Control Scale which consisted of 13 statements describing their level of self control in general with responses on a Likert scale (1 to 5, with 1 being "not at all" and 5 being "very much")</a:t>
            </a:r>
            <a:endParaRPr/>
          </a:p>
        </p:txBody>
      </p:sp>
      <p:sp>
        <p:nvSpPr>
          <p:cNvPr id="85" name="Google Shape;85;p15"/>
          <p:cNvSpPr txBox="1">
            <a:spLocks noGrp="1"/>
          </p:cNvSpPr>
          <p:nvPr>
            <p:ph type="body" idx="2"/>
          </p:nvPr>
        </p:nvSpPr>
        <p:spPr>
          <a:xfrm>
            <a:off x="4846650" y="2147675"/>
            <a:ext cx="3999900" cy="8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t>Habit execution was measured with by the daily phone app questions in 3 questions. These questions are translated and while a part of their meaning may be lost, their rough effects for the study are maintained.</a:t>
            </a:r>
            <a:endParaRPr sz="1150"/>
          </a:p>
          <a:p>
            <a:pPr marL="0" lvl="0" indent="457200" algn="l" rtl="0">
              <a:spcBef>
                <a:spcPts val="1200"/>
              </a:spcBef>
              <a:spcAft>
                <a:spcPts val="0"/>
              </a:spcAft>
              <a:buNone/>
            </a:pPr>
            <a:endParaRPr sz="1150"/>
          </a:p>
          <a:p>
            <a:pPr marL="0" lvl="0" indent="0" algn="l" rtl="0">
              <a:spcBef>
                <a:spcPts val="1200"/>
              </a:spcBef>
              <a:spcAft>
                <a:spcPts val="1200"/>
              </a:spcAft>
              <a:buNone/>
            </a:pPr>
            <a:endParaRPr sz="1150"/>
          </a:p>
        </p:txBody>
      </p:sp>
      <p:pic>
        <p:nvPicPr>
          <p:cNvPr id="86" name="Google Shape;86;p15"/>
          <p:cNvPicPr preferRelativeResize="0"/>
          <p:nvPr/>
        </p:nvPicPr>
        <p:blipFill>
          <a:blip r:embed="rId3">
            <a:alphaModFix/>
          </a:blip>
          <a:stretch>
            <a:fillRect/>
          </a:stretch>
        </p:blipFill>
        <p:spPr>
          <a:xfrm>
            <a:off x="166550" y="4321897"/>
            <a:ext cx="4063199" cy="585700"/>
          </a:xfrm>
          <a:prstGeom prst="rect">
            <a:avLst/>
          </a:prstGeom>
          <a:noFill/>
          <a:ln>
            <a:noFill/>
          </a:ln>
        </p:spPr>
      </p:pic>
      <p:sp>
        <p:nvSpPr>
          <p:cNvPr id="87" name="Google Shape;87;p15"/>
          <p:cNvSpPr txBox="1"/>
          <p:nvPr/>
        </p:nvSpPr>
        <p:spPr>
          <a:xfrm>
            <a:off x="-12450" y="4832225"/>
            <a:ext cx="5157600" cy="34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900">
                <a:solidFill>
                  <a:schemeClr val="lt2"/>
                </a:solidFill>
                <a:latin typeface="Roboto"/>
                <a:ea typeface="Roboto"/>
                <a:cs typeface="Roboto"/>
                <a:sym typeface="Roboto"/>
              </a:rPr>
              <a:t>Brief Self Control Scale: (https://onlinelibrary.wiley.com/doi/10.1111/j.0022-3506.2004.00263.x)</a:t>
            </a:r>
            <a:endParaRPr sz="900"/>
          </a:p>
        </p:txBody>
      </p:sp>
      <p:sp>
        <p:nvSpPr>
          <p:cNvPr id="88" name="Google Shape;88;p15"/>
          <p:cNvSpPr txBox="1"/>
          <p:nvPr/>
        </p:nvSpPr>
        <p:spPr>
          <a:xfrm>
            <a:off x="4694250" y="2964875"/>
            <a:ext cx="4449900" cy="1246800"/>
          </a:xfrm>
          <a:prstGeom prst="rect">
            <a:avLst/>
          </a:prstGeom>
          <a:noFill/>
          <a:ln>
            <a:noFill/>
          </a:ln>
        </p:spPr>
        <p:txBody>
          <a:bodyPr spcFirstLastPara="1" wrap="square" lIns="91425" tIns="91425" rIns="91425" bIns="91425" anchor="t" anchorCtr="0">
            <a:spAutoFit/>
          </a:bodyPr>
          <a:lstStyle/>
          <a:p>
            <a:pPr marL="0" lvl="0" indent="457200" algn="l" rtl="0">
              <a:lnSpc>
                <a:spcPct val="100000"/>
              </a:lnSpc>
              <a:spcBef>
                <a:spcPts val="0"/>
              </a:spcBef>
              <a:spcAft>
                <a:spcPts val="0"/>
              </a:spcAft>
              <a:buNone/>
            </a:pPr>
            <a:r>
              <a:rPr lang="en" sz="1150">
                <a:solidFill>
                  <a:schemeClr val="lt2"/>
                </a:solidFill>
                <a:latin typeface="Roboto"/>
                <a:ea typeface="Roboto"/>
                <a:cs typeface="Roboto"/>
                <a:sym typeface="Roboto"/>
              </a:rPr>
              <a:t>1. Did the context you chose for your habit occur today?  (ie. Did you have breakfast today?)</a:t>
            </a:r>
            <a:endParaRPr sz="1150">
              <a:solidFill>
                <a:schemeClr val="lt2"/>
              </a:solidFill>
              <a:latin typeface="Roboto"/>
              <a:ea typeface="Roboto"/>
              <a:cs typeface="Roboto"/>
              <a:sym typeface="Roboto"/>
            </a:endParaRPr>
          </a:p>
          <a:p>
            <a:pPr marL="0" lvl="0" indent="457200" algn="l" rtl="0">
              <a:lnSpc>
                <a:spcPct val="100000"/>
              </a:lnSpc>
              <a:spcBef>
                <a:spcPts val="0"/>
              </a:spcBef>
              <a:spcAft>
                <a:spcPts val="0"/>
              </a:spcAft>
              <a:buNone/>
            </a:pPr>
            <a:r>
              <a:rPr lang="en" sz="1150">
                <a:solidFill>
                  <a:schemeClr val="lt2"/>
                </a:solidFill>
                <a:latin typeface="Roboto"/>
                <a:ea typeface="Roboto"/>
                <a:cs typeface="Roboto"/>
                <a:sym typeface="Roboto"/>
              </a:rPr>
              <a:t>2. Did you perform your chosen habit today? (ie. Did you eat fruit toay?)</a:t>
            </a:r>
            <a:endParaRPr sz="1150">
              <a:solidFill>
                <a:schemeClr val="lt2"/>
              </a:solidFill>
              <a:latin typeface="Roboto"/>
              <a:ea typeface="Roboto"/>
              <a:cs typeface="Roboto"/>
              <a:sym typeface="Roboto"/>
            </a:endParaRPr>
          </a:p>
          <a:p>
            <a:pPr marL="0" lvl="0" indent="457200" algn="l" rtl="0">
              <a:lnSpc>
                <a:spcPct val="100000"/>
              </a:lnSpc>
              <a:spcBef>
                <a:spcPts val="0"/>
              </a:spcBef>
              <a:spcAft>
                <a:spcPts val="0"/>
              </a:spcAft>
              <a:buNone/>
            </a:pPr>
            <a:r>
              <a:rPr lang="en" sz="1150">
                <a:solidFill>
                  <a:schemeClr val="lt2"/>
                </a:solidFill>
                <a:latin typeface="Roboto"/>
                <a:ea typeface="Roboto"/>
                <a:cs typeface="Roboto"/>
                <a:sym typeface="Roboto"/>
              </a:rPr>
              <a:t>3. Did you perform your chosen habit in the chosen context today? (ie. Did you eat fruit at breakfast today?)</a:t>
            </a:r>
            <a:endParaRPr sz="1150">
              <a:latin typeface="Roboto"/>
              <a:ea typeface="Roboto"/>
              <a:cs typeface="Roboto"/>
              <a:sym typeface="Roboto"/>
            </a:endParaRPr>
          </a:p>
        </p:txBody>
      </p:sp>
      <p:pic>
        <p:nvPicPr>
          <p:cNvPr id="89" name="Google Shape;89;p15"/>
          <p:cNvPicPr preferRelativeResize="0"/>
          <p:nvPr/>
        </p:nvPicPr>
        <p:blipFill>
          <a:blip r:embed="rId4">
            <a:alphaModFix/>
          </a:blip>
          <a:stretch>
            <a:fillRect/>
          </a:stretch>
        </p:blipFill>
        <p:spPr>
          <a:xfrm>
            <a:off x="5193625" y="4271275"/>
            <a:ext cx="2339722" cy="63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 Stats | Self Control</a:t>
            </a:r>
            <a:endParaRPr/>
          </a:p>
        </p:txBody>
      </p:sp>
      <p:sp>
        <p:nvSpPr>
          <p:cNvPr id="95" name="Google Shape;95;p16"/>
          <p:cNvSpPr txBox="1">
            <a:spLocks noGrp="1"/>
          </p:cNvSpPr>
          <p:nvPr>
            <p:ph type="body" idx="1"/>
          </p:nvPr>
        </p:nvSpPr>
        <p:spPr>
          <a:xfrm>
            <a:off x="114500" y="1736925"/>
            <a:ext cx="25830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Self Control Capacity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6" name="Google Shape;96;p16"/>
          <p:cNvPicPr preferRelativeResize="0"/>
          <p:nvPr/>
        </p:nvPicPr>
        <p:blipFill>
          <a:blip r:embed="rId3">
            <a:alphaModFix/>
          </a:blip>
          <a:stretch>
            <a:fillRect/>
          </a:stretch>
        </p:blipFill>
        <p:spPr>
          <a:xfrm>
            <a:off x="235925" y="2224425"/>
            <a:ext cx="4432100" cy="2710200"/>
          </a:xfrm>
          <a:prstGeom prst="rect">
            <a:avLst/>
          </a:prstGeom>
          <a:noFill/>
          <a:ln>
            <a:noFill/>
          </a:ln>
        </p:spPr>
      </p:pic>
      <p:sp>
        <p:nvSpPr>
          <p:cNvPr id="97" name="Google Shape;97;p16"/>
          <p:cNvSpPr txBox="1"/>
          <p:nvPr/>
        </p:nvSpPr>
        <p:spPr>
          <a:xfrm>
            <a:off x="5152050" y="2189800"/>
            <a:ext cx="2289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Classifiers of “Low”, “Mid”, and “High” were determined by the 3 quantiles represented here to label if an individual inside a particular time period were of a certain level of Self Control</a:t>
            </a:r>
            <a:endParaRPr>
              <a:latin typeface="Roboto"/>
              <a:ea typeface="Roboto"/>
              <a:cs typeface="Roboto"/>
              <a:sym typeface="Roboto"/>
            </a:endParaRPr>
          </a:p>
        </p:txBody>
      </p:sp>
      <p:sp>
        <p:nvSpPr>
          <p:cNvPr id="98" name="Google Shape;98;p16"/>
          <p:cNvSpPr txBox="1">
            <a:spLocks noGrp="1"/>
          </p:cNvSpPr>
          <p:nvPr>
            <p:ph type="body" idx="1"/>
          </p:nvPr>
        </p:nvSpPr>
        <p:spPr>
          <a:xfrm>
            <a:off x="4858950" y="1736925"/>
            <a:ext cx="25830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 Creation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9" name="Google Shape;99;p16"/>
          <p:cNvPicPr preferRelativeResize="0"/>
          <p:nvPr/>
        </p:nvPicPr>
        <p:blipFill>
          <a:blip r:embed="rId4">
            <a:alphaModFix/>
          </a:blip>
          <a:stretch>
            <a:fillRect/>
          </a:stretch>
        </p:blipFill>
        <p:spPr>
          <a:xfrm>
            <a:off x="5152050" y="4311150"/>
            <a:ext cx="3200196" cy="4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 Stats | Habit Execution Day 1 - 47</a:t>
            </a:r>
            <a:endParaRPr/>
          </a:p>
        </p:txBody>
      </p:sp>
      <p:sp>
        <p:nvSpPr>
          <p:cNvPr id="105" name="Google Shape;105;p17"/>
          <p:cNvSpPr txBox="1"/>
          <p:nvPr/>
        </p:nvSpPr>
        <p:spPr>
          <a:xfrm>
            <a:off x="227250" y="1903000"/>
            <a:ext cx="3712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Habit Execution was segmented into 3 time segments.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Days : 1 - 47 | 48 - 95 | 96+</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This was to remove any influence of a habit becoming stronger over time and keep interpretation focused on the relationship between Self Control Capacity and executing a desired behavior.</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06" name="Google Shape;106;p17"/>
          <p:cNvPicPr preferRelativeResize="0"/>
          <p:nvPr/>
        </p:nvPicPr>
        <p:blipFill>
          <a:blip r:embed="rId3">
            <a:alphaModFix/>
          </a:blip>
          <a:stretch>
            <a:fillRect/>
          </a:stretch>
        </p:blipFill>
        <p:spPr>
          <a:xfrm>
            <a:off x="289750" y="4059304"/>
            <a:ext cx="3771125" cy="978221"/>
          </a:xfrm>
          <a:prstGeom prst="rect">
            <a:avLst/>
          </a:prstGeom>
          <a:noFill/>
          <a:ln>
            <a:noFill/>
          </a:ln>
        </p:spPr>
      </p:pic>
      <p:sp>
        <p:nvSpPr>
          <p:cNvPr id="107" name="Google Shape;107;p17"/>
          <p:cNvSpPr txBox="1"/>
          <p:nvPr/>
        </p:nvSpPr>
        <p:spPr>
          <a:xfrm>
            <a:off x="4434000" y="4784925"/>
            <a:ext cx="4484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Do any of the Low, Mid, or High groups have a noticeably better distribution of average habit score?</a:t>
            </a:r>
            <a:endParaRPr sz="900">
              <a:latin typeface="Roboto"/>
              <a:ea typeface="Roboto"/>
              <a:cs typeface="Roboto"/>
              <a:sym typeface="Roboto"/>
            </a:endParaRPr>
          </a:p>
        </p:txBody>
      </p:sp>
      <p:pic>
        <p:nvPicPr>
          <p:cNvPr id="108" name="Google Shape;108;p17"/>
          <p:cNvPicPr preferRelativeResize="0"/>
          <p:nvPr/>
        </p:nvPicPr>
        <p:blipFill>
          <a:blip r:embed="rId4">
            <a:alphaModFix/>
          </a:blip>
          <a:stretch>
            <a:fillRect/>
          </a:stretch>
        </p:blipFill>
        <p:spPr>
          <a:xfrm>
            <a:off x="4213275" y="1811225"/>
            <a:ext cx="4778325" cy="29650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 Stats | Habit Execution Day 48 - 95</a:t>
            </a:r>
            <a:endParaRPr/>
          </a:p>
        </p:txBody>
      </p:sp>
      <p:sp>
        <p:nvSpPr>
          <p:cNvPr id="114" name="Google Shape;114;p18"/>
          <p:cNvSpPr txBox="1"/>
          <p:nvPr/>
        </p:nvSpPr>
        <p:spPr>
          <a:xfrm>
            <a:off x="4434000" y="4784925"/>
            <a:ext cx="4484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Do any of the Low, Mid, or High groups have a noticeably better distribution of average habit score?</a:t>
            </a:r>
            <a:endParaRPr sz="900">
              <a:latin typeface="Roboto"/>
              <a:ea typeface="Roboto"/>
              <a:cs typeface="Roboto"/>
              <a:sym typeface="Roboto"/>
            </a:endParaRPr>
          </a:p>
        </p:txBody>
      </p:sp>
      <p:sp>
        <p:nvSpPr>
          <p:cNvPr id="115" name="Google Shape;115;p18"/>
          <p:cNvSpPr txBox="1"/>
          <p:nvPr/>
        </p:nvSpPr>
        <p:spPr>
          <a:xfrm>
            <a:off x="227250" y="1903000"/>
            <a:ext cx="3712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Habit Execution was segmented into 3 time segments.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Days : 1 - 47 | 48 - 95 | 96+</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This was to remove any influence of a habit becoming stronger over time and keep interpretation focused on the relationship between Self Control Capacity and executing a desired behavior.</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16" name="Google Shape;116;p18"/>
          <p:cNvPicPr preferRelativeResize="0"/>
          <p:nvPr/>
        </p:nvPicPr>
        <p:blipFill>
          <a:blip r:embed="rId3">
            <a:alphaModFix/>
          </a:blip>
          <a:stretch>
            <a:fillRect/>
          </a:stretch>
        </p:blipFill>
        <p:spPr>
          <a:xfrm>
            <a:off x="227250" y="4081975"/>
            <a:ext cx="3859800" cy="970325"/>
          </a:xfrm>
          <a:prstGeom prst="rect">
            <a:avLst/>
          </a:prstGeom>
          <a:noFill/>
          <a:ln>
            <a:noFill/>
          </a:ln>
        </p:spPr>
      </p:pic>
      <p:pic>
        <p:nvPicPr>
          <p:cNvPr id="117" name="Google Shape;117;p18"/>
          <p:cNvPicPr preferRelativeResize="0"/>
          <p:nvPr/>
        </p:nvPicPr>
        <p:blipFill>
          <a:blip r:embed="rId4">
            <a:alphaModFix/>
          </a:blip>
          <a:stretch>
            <a:fillRect/>
          </a:stretch>
        </p:blipFill>
        <p:spPr>
          <a:xfrm>
            <a:off x="4239450" y="1811225"/>
            <a:ext cx="4752150" cy="29016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 Stats | Habit Execution Day 1 - 47</a:t>
            </a:r>
            <a:endParaRPr/>
          </a:p>
        </p:txBody>
      </p:sp>
      <p:sp>
        <p:nvSpPr>
          <p:cNvPr id="123" name="Google Shape;123;p19"/>
          <p:cNvSpPr txBox="1"/>
          <p:nvPr/>
        </p:nvSpPr>
        <p:spPr>
          <a:xfrm>
            <a:off x="227250" y="1903000"/>
            <a:ext cx="3712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Habit Execution was segmented into 3 time segments.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Days : 1 - 47 | 48 - 95 | 96+</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This was to remove any influence of a habit becoming stronger over time and keep interpretation focused on the relationship between Self Control Capacity and executing a desired behavior.</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124" name="Google Shape;124;p19"/>
          <p:cNvSpPr txBox="1"/>
          <p:nvPr/>
        </p:nvSpPr>
        <p:spPr>
          <a:xfrm>
            <a:off x="4434000" y="4784925"/>
            <a:ext cx="4484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Do any of the Low, Mid, or High groups have a noticeably different distribution of average habit score?</a:t>
            </a:r>
            <a:endParaRPr sz="900">
              <a:latin typeface="Roboto"/>
              <a:ea typeface="Roboto"/>
              <a:cs typeface="Roboto"/>
              <a:sym typeface="Roboto"/>
            </a:endParaRPr>
          </a:p>
        </p:txBody>
      </p:sp>
      <p:pic>
        <p:nvPicPr>
          <p:cNvPr id="125" name="Google Shape;125;p19"/>
          <p:cNvPicPr preferRelativeResize="0"/>
          <p:nvPr/>
        </p:nvPicPr>
        <p:blipFill>
          <a:blip r:embed="rId3">
            <a:alphaModFix/>
          </a:blip>
          <a:stretch>
            <a:fillRect/>
          </a:stretch>
        </p:blipFill>
        <p:spPr>
          <a:xfrm>
            <a:off x="314000" y="4043750"/>
            <a:ext cx="3899275" cy="1056825"/>
          </a:xfrm>
          <a:prstGeom prst="rect">
            <a:avLst/>
          </a:prstGeom>
          <a:noFill/>
          <a:ln>
            <a:noFill/>
          </a:ln>
        </p:spPr>
      </p:pic>
      <p:pic>
        <p:nvPicPr>
          <p:cNvPr id="126" name="Google Shape;126;p19"/>
          <p:cNvPicPr preferRelativeResize="0"/>
          <p:nvPr/>
        </p:nvPicPr>
        <p:blipFill>
          <a:blip r:embed="rId4">
            <a:alphaModFix/>
          </a:blip>
          <a:stretch>
            <a:fillRect/>
          </a:stretch>
        </p:blipFill>
        <p:spPr>
          <a:xfrm>
            <a:off x="4279375" y="1811225"/>
            <a:ext cx="4712225" cy="2867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Inference &amp; Testing</a:t>
            </a:r>
            <a:endParaRPr/>
          </a:p>
        </p:txBody>
      </p:sp>
      <p:sp>
        <p:nvSpPr>
          <p:cNvPr id="132" name="Google Shape;132;p20"/>
          <p:cNvSpPr txBox="1">
            <a:spLocks noGrp="1"/>
          </p:cNvSpPr>
          <p:nvPr>
            <p:ph type="body" idx="1"/>
          </p:nvPr>
        </p:nvSpPr>
        <p:spPr>
          <a:xfrm>
            <a:off x="90900" y="1807525"/>
            <a:ext cx="2088600" cy="4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 u</a:t>
            </a:r>
            <a:r>
              <a:rPr lang="en" baseline="-25000"/>
              <a:t>1</a:t>
            </a:r>
            <a:r>
              <a:rPr lang="en"/>
              <a:t>= u</a:t>
            </a:r>
            <a:r>
              <a:rPr lang="en" baseline="-25000"/>
              <a:t>2</a:t>
            </a:r>
            <a:r>
              <a:rPr lang="en"/>
              <a:t> = u</a:t>
            </a:r>
            <a:r>
              <a:rPr lang="en" baseline="-25000"/>
              <a:t>3</a:t>
            </a:r>
            <a:r>
              <a:rPr lang="en"/>
              <a:t> </a:t>
            </a:r>
            <a:endParaRPr/>
          </a:p>
          <a:p>
            <a:pPr marL="0" lvl="0" indent="0" algn="l" rtl="0">
              <a:spcBef>
                <a:spcPts val="1200"/>
              </a:spcBef>
              <a:spcAft>
                <a:spcPts val="1200"/>
              </a:spcAft>
              <a:buNone/>
            </a:pPr>
            <a:endParaRPr/>
          </a:p>
        </p:txBody>
      </p:sp>
      <p:pic>
        <p:nvPicPr>
          <p:cNvPr id="133" name="Google Shape;133;p20"/>
          <p:cNvPicPr preferRelativeResize="0"/>
          <p:nvPr/>
        </p:nvPicPr>
        <p:blipFill>
          <a:blip r:embed="rId3">
            <a:alphaModFix/>
          </a:blip>
          <a:stretch>
            <a:fillRect/>
          </a:stretch>
        </p:blipFill>
        <p:spPr>
          <a:xfrm>
            <a:off x="228550" y="2244250"/>
            <a:ext cx="4441626" cy="918950"/>
          </a:xfrm>
          <a:prstGeom prst="rect">
            <a:avLst/>
          </a:prstGeom>
          <a:noFill/>
          <a:ln>
            <a:noFill/>
          </a:ln>
        </p:spPr>
      </p:pic>
      <p:sp>
        <p:nvSpPr>
          <p:cNvPr id="134" name="Google Shape;134;p20"/>
          <p:cNvSpPr txBox="1">
            <a:spLocks noGrp="1"/>
          </p:cNvSpPr>
          <p:nvPr>
            <p:ph type="body" idx="1"/>
          </p:nvPr>
        </p:nvSpPr>
        <p:spPr>
          <a:xfrm>
            <a:off x="2640000" y="1807525"/>
            <a:ext cx="4318500" cy="4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 at least one mean is different</a:t>
            </a:r>
            <a:endParaRPr/>
          </a:p>
          <a:p>
            <a:pPr marL="0" lvl="0" indent="0" algn="l" rtl="0">
              <a:spcBef>
                <a:spcPts val="1200"/>
              </a:spcBef>
              <a:spcAft>
                <a:spcPts val="1200"/>
              </a:spcAft>
              <a:buNone/>
            </a:pPr>
            <a:endParaRPr/>
          </a:p>
        </p:txBody>
      </p:sp>
      <p:sp>
        <p:nvSpPr>
          <p:cNvPr id="135" name="Google Shape;135;p20"/>
          <p:cNvSpPr txBox="1">
            <a:spLocks noGrp="1"/>
          </p:cNvSpPr>
          <p:nvPr>
            <p:ph type="body" idx="1"/>
          </p:nvPr>
        </p:nvSpPr>
        <p:spPr>
          <a:xfrm>
            <a:off x="6696475" y="1807525"/>
            <a:ext cx="2088600" cy="495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t>Test: ANOVA</a:t>
            </a:r>
            <a:endParaRPr/>
          </a:p>
        </p:txBody>
      </p:sp>
      <p:pic>
        <p:nvPicPr>
          <p:cNvPr id="136" name="Google Shape;136;p20"/>
          <p:cNvPicPr preferRelativeResize="0"/>
          <p:nvPr/>
        </p:nvPicPr>
        <p:blipFill>
          <a:blip r:embed="rId4">
            <a:alphaModFix/>
          </a:blip>
          <a:stretch>
            <a:fillRect/>
          </a:stretch>
        </p:blipFill>
        <p:spPr>
          <a:xfrm>
            <a:off x="5905424" y="2190749"/>
            <a:ext cx="2303623" cy="972450"/>
          </a:xfrm>
          <a:prstGeom prst="rect">
            <a:avLst/>
          </a:prstGeom>
          <a:noFill/>
          <a:ln>
            <a:noFill/>
          </a:ln>
        </p:spPr>
      </p:pic>
      <p:pic>
        <p:nvPicPr>
          <p:cNvPr id="137" name="Google Shape;137;p20"/>
          <p:cNvPicPr preferRelativeResize="0"/>
          <p:nvPr/>
        </p:nvPicPr>
        <p:blipFill>
          <a:blip r:embed="rId5">
            <a:alphaModFix/>
          </a:blip>
          <a:stretch>
            <a:fillRect/>
          </a:stretch>
        </p:blipFill>
        <p:spPr>
          <a:xfrm>
            <a:off x="228550" y="3266650"/>
            <a:ext cx="4441624" cy="888325"/>
          </a:xfrm>
          <a:prstGeom prst="rect">
            <a:avLst/>
          </a:prstGeom>
          <a:noFill/>
          <a:ln>
            <a:noFill/>
          </a:ln>
        </p:spPr>
      </p:pic>
      <p:pic>
        <p:nvPicPr>
          <p:cNvPr id="138" name="Google Shape;138;p20"/>
          <p:cNvPicPr preferRelativeResize="0"/>
          <p:nvPr/>
        </p:nvPicPr>
        <p:blipFill>
          <a:blip r:embed="rId6">
            <a:alphaModFix/>
          </a:blip>
          <a:stretch>
            <a:fillRect/>
          </a:stretch>
        </p:blipFill>
        <p:spPr>
          <a:xfrm>
            <a:off x="5905425" y="3261350"/>
            <a:ext cx="2303625" cy="888325"/>
          </a:xfrm>
          <a:prstGeom prst="rect">
            <a:avLst/>
          </a:prstGeom>
          <a:noFill/>
          <a:ln>
            <a:noFill/>
          </a:ln>
        </p:spPr>
      </p:pic>
      <p:pic>
        <p:nvPicPr>
          <p:cNvPr id="139" name="Google Shape;139;p20"/>
          <p:cNvPicPr preferRelativeResize="0"/>
          <p:nvPr/>
        </p:nvPicPr>
        <p:blipFill>
          <a:blip r:embed="rId7">
            <a:alphaModFix/>
          </a:blip>
          <a:stretch>
            <a:fillRect/>
          </a:stretch>
        </p:blipFill>
        <p:spPr>
          <a:xfrm>
            <a:off x="228550" y="4258425"/>
            <a:ext cx="4441624" cy="838802"/>
          </a:xfrm>
          <a:prstGeom prst="rect">
            <a:avLst/>
          </a:prstGeom>
          <a:noFill/>
          <a:ln>
            <a:noFill/>
          </a:ln>
        </p:spPr>
      </p:pic>
      <p:pic>
        <p:nvPicPr>
          <p:cNvPr id="140" name="Google Shape;140;p20"/>
          <p:cNvPicPr preferRelativeResize="0"/>
          <p:nvPr/>
        </p:nvPicPr>
        <p:blipFill>
          <a:blip r:embed="rId8">
            <a:alphaModFix/>
          </a:blip>
          <a:stretch>
            <a:fillRect/>
          </a:stretch>
        </p:blipFill>
        <p:spPr>
          <a:xfrm>
            <a:off x="5905425" y="4198300"/>
            <a:ext cx="2303624" cy="888325"/>
          </a:xfrm>
          <a:prstGeom prst="rect">
            <a:avLst/>
          </a:prstGeom>
          <a:noFill/>
          <a:ln>
            <a:noFill/>
          </a:ln>
        </p:spPr>
      </p:pic>
      <p:sp>
        <p:nvSpPr>
          <p:cNvPr id="141" name="Google Shape;141;p20"/>
          <p:cNvSpPr/>
          <p:nvPr/>
        </p:nvSpPr>
        <p:spPr>
          <a:xfrm>
            <a:off x="7799375" y="2215250"/>
            <a:ext cx="409800" cy="28713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47" name="Google Shape;147;p21"/>
          <p:cNvSpPr txBox="1">
            <a:spLocks noGrp="1"/>
          </p:cNvSpPr>
          <p:nvPr>
            <p:ph type="body" idx="1"/>
          </p:nvPr>
        </p:nvSpPr>
        <p:spPr>
          <a:xfrm>
            <a:off x="471900" y="1919075"/>
            <a:ext cx="8222100" cy="19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b="1" u="sng"/>
              <a:t>Regardless of the time spent building a habit</a:t>
            </a:r>
            <a:r>
              <a:rPr lang="en" sz="1350"/>
              <a:t>, this analysis shows there is no evidence to suggest that higher self control capacity aids in the execution of a desired habit as analysis of variance does not show significant difference between average scores in daily execution of the three self control groups</a:t>
            </a:r>
            <a:endParaRPr sz="1350"/>
          </a:p>
          <a:p>
            <a:pPr marL="0" lvl="0" indent="0" algn="l" rtl="0">
              <a:spcBef>
                <a:spcPts val="1200"/>
              </a:spcBef>
              <a:spcAft>
                <a:spcPts val="0"/>
              </a:spcAft>
              <a:buNone/>
            </a:pPr>
            <a:r>
              <a:rPr lang="en" sz="1350" b="1" u="sng"/>
              <a:t>Importance:</a:t>
            </a:r>
            <a:r>
              <a:rPr lang="en" sz="1350"/>
              <a:t> Those that believe they have low self control, may find it more useful to perform a different action in place of another, rather than abstinence motivated by self control</a:t>
            </a:r>
            <a:endParaRPr sz="1350"/>
          </a:p>
          <a:p>
            <a:pPr marL="0" lvl="0" indent="0" algn="l" rtl="0">
              <a:spcBef>
                <a:spcPts val="1200"/>
              </a:spcBef>
              <a:spcAft>
                <a:spcPts val="0"/>
              </a:spcAft>
              <a:buNone/>
            </a:pPr>
            <a:r>
              <a:rPr lang="en" sz="1350" b="1" u="sng"/>
              <a:t>Limitations/Criticisms:</a:t>
            </a:r>
            <a:endParaRPr sz="1350" b="1" u="sng"/>
          </a:p>
          <a:p>
            <a:pPr marL="0" lvl="0" indent="0" algn="l" rtl="0">
              <a:spcBef>
                <a:spcPts val="1200"/>
              </a:spcBef>
              <a:spcAft>
                <a:spcPts val="1200"/>
              </a:spcAft>
              <a:buNone/>
            </a:pPr>
            <a:endParaRPr sz="1350"/>
          </a:p>
        </p:txBody>
      </p:sp>
      <p:sp>
        <p:nvSpPr>
          <p:cNvPr id="148" name="Google Shape;148;p21"/>
          <p:cNvSpPr txBox="1"/>
          <p:nvPr/>
        </p:nvSpPr>
        <p:spPr>
          <a:xfrm>
            <a:off x="190125" y="3945050"/>
            <a:ext cx="2220600" cy="978300"/>
          </a:xfrm>
          <a:prstGeom prst="rect">
            <a:avLst/>
          </a:prstGeom>
          <a:noFill/>
          <a:ln>
            <a:noFill/>
          </a:ln>
        </p:spPr>
        <p:txBody>
          <a:bodyPr spcFirstLastPara="1" wrap="square" lIns="91425" tIns="91425" rIns="91425" bIns="91425" anchor="t" anchorCtr="0">
            <a:normAutofit fontScale="92500" lnSpcReduction="20000"/>
          </a:bodyPr>
          <a:lstStyle/>
          <a:p>
            <a:pPr marL="457200" lvl="0" indent="-310832" algn="l" rtl="0">
              <a:spcBef>
                <a:spcPts val="0"/>
              </a:spcBef>
              <a:spcAft>
                <a:spcPts val="0"/>
              </a:spcAft>
              <a:buSzPct val="100000"/>
              <a:buFont typeface="Roboto"/>
              <a:buChar char="-"/>
            </a:pPr>
            <a:r>
              <a:rPr lang="en">
                <a:latin typeface="Roboto"/>
                <a:ea typeface="Roboto"/>
                <a:cs typeface="Roboto"/>
                <a:sym typeface="Roboto"/>
              </a:rPr>
              <a:t>Misalignment between original data collection method and intended research question</a:t>
            </a:r>
            <a:endParaRPr>
              <a:latin typeface="Roboto"/>
              <a:ea typeface="Roboto"/>
              <a:cs typeface="Roboto"/>
              <a:sym typeface="Roboto"/>
            </a:endParaRPr>
          </a:p>
        </p:txBody>
      </p:sp>
      <p:sp>
        <p:nvSpPr>
          <p:cNvPr id="149" name="Google Shape;149;p21"/>
          <p:cNvSpPr txBox="1"/>
          <p:nvPr/>
        </p:nvSpPr>
        <p:spPr>
          <a:xfrm>
            <a:off x="3143500" y="3945050"/>
            <a:ext cx="2220600" cy="978300"/>
          </a:xfrm>
          <a:prstGeom prst="rect">
            <a:avLst/>
          </a:prstGeom>
          <a:noFill/>
          <a:ln>
            <a:noFill/>
          </a:ln>
        </p:spPr>
        <p:txBody>
          <a:bodyPr spcFirstLastPara="1" wrap="square" lIns="91425" tIns="91425" rIns="91425" bIns="91425" anchor="t" anchorCtr="0">
            <a:normAutofit fontScale="92500"/>
          </a:bodyPr>
          <a:lstStyle/>
          <a:p>
            <a:pPr marL="457200" lvl="0" indent="-310832" algn="l" rtl="0">
              <a:spcBef>
                <a:spcPts val="0"/>
              </a:spcBef>
              <a:spcAft>
                <a:spcPts val="0"/>
              </a:spcAft>
              <a:buSzPct val="100000"/>
              <a:buFont typeface="Roboto"/>
              <a:buChar char="-"/>
            </a:pPr>
            <a:r>
              <a:rPr lang="en">
                <a:latin typeface="Roboto"/>
                <a:ea typeface="Roboto"/>
                <a:cs typeface="Roboto"/>
                <a:sym typeface="Roboto"/>
              </a:rPr>
              <a:t>Using score averages rather than analysis in differences of count</a:t>
            </a:r>
            <a:endParaRPr>
              <a:latin typeface="Roboto"/>
              <a:ea typeface="Roboto"/>
              <a:cs typeface="Roboto"/>
              <a:sym typeface="Roboto"/>
            </a:endParaRPr>
          </a:p>
        </p:txBody>
      </p:sp>
      <p:sp>
        <p:nvSpPr>
          <p:cNvPr id="150" name="Google Shape;150;p21"/>
          <p:cNvSpPr txBox="1"/>
          <p:nvPr/>
        </p:nvSpPr>
        <p:spPr>
          <a:xfrm>
            <a:off x="5907325" y="3936600"/>
            <a:ext cx="2719800" cy="978300"/>
          </a:xfrm>
          <a:prstGeom prst="rect">
            <a:avLst/>
          </a:prstGeom>
          <a:noFill/>
          <a:ln>
            <a:noFill/>
          </a:ln>
        </p:spPr>
        <p:txBody>
          <a:bodyPr spcFirstLastPara="1" wrap="square" lIns="91425" tIns="91425" rIns="91425" bIns="91425" anchor="t" anchorCtr="0">
            <a:noAutofit/>
          </a:bodyPr>
          <a:lstStyle/>
          <a:p>
            <a:pPr marL="457200" lvl="0" indent="-307975" algn="l" rtl="0">
              <a:spcBef>
                <a:spcPts val="0"/>
              </a:spcBef>
              <a:spcAft>
                <a:spcPts val="0"/>
              </a:spcAft>
              <a:buSzPts val="1250"/>
              <a:buFont typeface="Roboto"/>
              <a:buChar char="-"/>
            </a:pPr>
            <a:r>
              <a:rPr lang="en" sz="1250">
                <a:latin typeface="Roboto"/>
                <a:ea typeface="Roboto"/>
                <a:cs typeface="Roboto"/>
                <a:sym typeface="Roboto"/>
              </a:rPr>
              <a:t>Does not speak towards self control impacting ability to restrict behavior, only as a catalyst for behavior</a:t>
            </a:r>
            <a:endParaRPr sz="125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Material</vt:lpstr>
      <vt:lpstr>Self Control Capacity and Habit Execution</vt:lpstr>
      <vt:lpstr>Overview</vt:lpstr>
      <vt:lpstr>Data Structure</vt:lpstr>
      <vt:lpstr>Summary Stats | Self Control</vt:lpstr>
      <vt:lpstr>Summary Stats | Habit Execution Day 1 - 47</vt:lpstr>
      <vt:lpstr>Summary Stats | Habit Execution Day 48 - 95</vt:lpstr>
      <vt:lpstr>Summary Stats | Habit Execution Day 1 - 47</vt:lpstr>
      <vt:lpstr>Inference &amp; Testing</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Control Capacity and Habit Execution</dc:title>
  <dc:creator>Daniel Craig</dc:creator>
  <cp:lastModifiedBy>Daniel Craig</cp:lastModifiedBy>
  <cp:revision>1</cp:revision>
  <dcterms:modified xsi:type="dcterms:W3CDTF">2024-05-31T16:50:24Z</dcterms:modified>
</cp:coreProperties>
</file>