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74" r:id="rId6"/>
    <p:sldId id="259" r:id="rId7"/>
    <p:sldId id="270" r:id="rId8"/>
    <p:sldId id="271" r:id="rId9"/>
    <p:sldId id="260" r:id="rId10"/>
    <p:sldId id="264" r:id="rId11"/>
    <p:sldId id="266" r:id="rId12"/>
    <p:sldId id="267" r:id="rId13"/>
    <p:sldId id="268" r:id="rId14"/>
    <p:sldId id="269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F4D8-C660-4899-8058-1BF9CEB47D2C}" type="datetimeFigureOut">
              <a:rPr lang="de-DE" smtClean="0"/>
              <a:t>20.11.2013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FB80-1F38-4D59-AA65-97BF103C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785-5300-46B5-9E97-5B17FCBCA6BF}" type="datetime1">
              <a:rPr lang="de-DE" smtClean="0"/>
              <a:t>20.11.2013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4B4-D160-4A82-B400-0BEBC9A36D05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E995-8C14-473E-B25B-20499773789A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4B1-EC13-4D20-8C9E-1BD6F7645515}" type="datetime1">
              <a:rPr lang="de-DE" smtClean="0"/>
              <a:t>20.11.2013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D98AEB1-1E43-4067-B4D6-480134B2962B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AD2-C3F6-4872-B293-ECCDB5C8AE9A}" type="datetime1">
              <a:rPr lang="de-DE" smtClean="0"/>
              <a:t>20.11.2013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028-5EEE-4789-8570-1BE9AE513067}" type="datetime1">
              <a:rPr lang="de-DE" smtClean="0"/>
              <a:t>20.11.2013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8C9A-8193-4820-966E-170D1C4993A5}" type="datetime1">
              <a:rPr lang="de-DE" smtClean="0"/>
              <a:t>20.11.2013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FDD-667B-46E8-95A8-1C6D264F92B9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010E65-008E-4268-BD9D-58AEE8FCB328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237343A-C6E7-4286-9D1B-03ADC669BAF6}" type="datetime1">
              <a:rPr lang="de-DE" smtClean="0"/>
              <a:t>20.11.2013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cap="small" dirty="0"/>
              <a:t>Frühwarn- und Informationssystem für Naturkatastrophen auf Basis von </a:t>
            </a:r>
            <a:r>
              <a:rPr lang="de-DE" i="1" cap="small" dirty="0" err="1"/>
              <a:t>Social</a:t>
            </a:r>
            <a:r>
              <a:rPr lang="de-DE" i="1" cap="small" dirty="0"/>
              <a:t> Media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cap="small" dirty="0" smtClean="0"/>
              <a:t/>
            </a:r>
            <a:br>
              <a:rPr lang="de-DE" i="1" cap="small" dirty="0" smtClean="0"/>
            </a:br>
            <a:r>
              <a:rPr lang="de-DE" i="1" cap="small" dirty="0"/>
              <a:t/>
            </a:r>
            <a:br>
              <a:rPr lang="de-DE" i="1" cap="small" dirty="0"/>
            </a:br>
            <a:r>
              <a:rPr lang="de-DE" i="1" cap="small" dirty="0" smtClean="0"/>
              <a:t>MI – Praktikum – Gruppe 3</a:t>
            </a:r>
            <a:r>
              <a:rPr lang="de-DE" i="1" cap="small" dirty="0"/>
              <a:t/>
            </a:r>
            <a:br>
              <a:rPr lang="de-DE" i="1" cap="small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115D-7612-4AB0-93EA-ABDEBB281CE9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Abbildung eines </a:t>
            </a:r>
            <a:r>
              <a:rPr lang="de-DE" dirty="0" err="1" smtClean="0"/>
              <a:t>Use</a:t>
            </a:r>
            <a:r>
              <a:rPr lang="de-DE" dirty="0" smtClean="0"/>
              <a:t>-Case durch den aktuellen Stand der Gruppen</a:t>
            </a:r>
          </a:p>
          <a:p>
            <a:r>
              <a:rPr lang="de-DE" dirty="0" smtClean="0"/>
              <a:t>Vertikaler Schnitt durch alle Ebenen</a:t>
            </a:r>
          </a:p>
          <a:p>
            <a:r>
              <a:rPr lang="de-DE" dirty="0" smtClean="0"/>
              <a:t>Fokus auf die Visualisierung der Ergebnisse</a:t>
            </a:r>
          </a:p>
          <a:p>
            <a:r>
              <a:rPr lang="de-DE" dirty="0" smtClean="0"/>
              <a:t>Beschaffung und Analyse funktioniert, aber nicht elementarer Bestandteil des Prototyps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C43-890F-49A5-813F-8946693AA65C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-Case: </a:t>
            </a:r>
            <a:r>
              <a:rPr lang="de-DE" dirty="0"/>
              <a:t>Kategorisierung von </a:t>
            </a:r>
            <a:r>
              <a:rPr lang="de-DE" dirty="0" err="1" smtClean="0"/>
              <a:t>Tweets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9193519"/>
              </p:ext>
            </p:extLst>
          </p:nvPr>
        </p:nvGraphicFramePr>
        <p:xfrm>
          <a:off x="301625" y="1527175"/>
          <a:ext cx="85042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Beschaffte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baseline="0" dirty="0" smtClean="0"/>
                        <a:t> werden von der Analyse kategorisiert und anschließend anhand der Kategorien auf verschiedene Arten präsentiert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 Programm: Analyse, Programm: Visualisierung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</a:t>
                      </a:r>
                      <a:r>
                        <a:rPr lang="de-DE" baseline="0" dirty="0" smtClean="0"/>
                        <a:t> wird erstellt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existieren und können</a:t>
                      </a:r>
                      <a:r>
                        <a:rPr lang="de-DE" baseline="0" dirty="0" smtClean="0"/>
                        <a:t> verarbeitet werten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Kategorien werden erstellt und visualisiert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4FF-C491-40D4-B885-B2E59D6926E8}" type="datetime1">
              <a:rPr lang="de-DE" smtClean="0"/>
              <a:t>20.11.2013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Beschaffung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9814792"/>
              </p:ext>
            </p:extLst>
          </p:nvPr>
        </p:nvGraphicFramePr>
        <p:xfrm>
          <a:off x="301625" y="1527175"/>
          <a:ext cx="850423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Statisches Abgreifen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 auf aktuelle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mit der REST/Search-API zu einem Stichwort und schreiben in eine Datenbank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</a:t>
                      </a:r>
                      <a:r>
                        <a:rPr lang="de-DE" baseline="0" dirty="0" smtClean="0"/>
                        <a:t> DB: Beschaffung&lt;&gt;Analyse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Trend zu einem Katastrophenfall</a:t>
                      </a:r>
                      <a:r>
                        <a:rPr lang="de-DE" baseline="0" dirty="0" smtClean="0"/>
                        <a:t>  wird deutlich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zum Stichwort sind mit den relevanten</a:t>
                      </a:r>
                      <a:r>
                        <a:rPr lang="de-DE" baseline="0" dirty="0" smtClean="0"/>
                        <a:t> Feldern in der Datenbank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F623-79C1-47CA-B358-70F39A61B14E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Analyse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73997660"/>
              </p:ext>
            </p:extLst>
          </p:nvPr>
        </p:nvGraphicFramePr>
        <p:xfrm>
          <a:off x="301625" y="1527175"/>
          <a:ext cx="850423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51"/>
                <a:gridCol w="444988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der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Tweets kategorisieren und ggf. Ortsinformation hinzufügen, schreiben in Datenbank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Programm: Analyse</a:t>
                      </a:r>
                    </a:p>
                    <a:p>
                      <a:r>
                        <a:rPr lang="de-DE" dirty="0" smtClean="0"/>
                        <a:t>Beschaffung&lt;&gt;Analyse&lt;&gt;Visualisierung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Tweets,</a:t>
                      </a:r>
                    </a:p>
                    <a:p>
                      <a:r>
                        <a:rPr lang="de-DE" dirty="0" smtClean="0"/>
                        <a:t>Zeitlicher/manueller</a:t>
                      </a:r>
                      <a:r>
                        <a:rPr lang="de-DE" baseline="0" dirty="0" smtClean="0"/>
                        <a:t> Trigger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Neue 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Kategorisierte</a:t>
                      </a:r>
                      <a:r>
                        <a:rPr lang="de-DE" baseline="0" dirty="0" smtClean="0"/>
                        <a:t> Tweets</a:t>
                      </a:r>
                      <a:r>
                        <a:rPr lang="de-DE" baseline="0" smtClean="0"/>
                        <a:t>, geographisch </a:t>
                      </a:r>
                      <a:r>
                        <a:rPr lang="de-DE" baseline="0" dirty="0" smtClean="0"/>
                        <a:t>zugeordnete Tweets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A9EF-F566-47C8-90BD-AF8BFA3A9ACD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Visualisierung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239692"/>
              </p:ext>
            </p:extLst>
          </p:nvPr>
        </p:nvGraphicFramePr>
        <p:xfrm>
          <a:off x="301625" y="1527175"/>
          <a:ext cx="850423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Anzeige der Kategorien und Nachrichten auf dem Dashboard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Aufbereitete</a:t>
                      </a:r>
                      <a:r>
                        <a:rPr lang="de-DE" baseline="0" dirty="0" smtClean="0"/>
                        <a:t> Darstellung von analysierten Social-Media Daten zur Unterstützung der Entscheidungsfindung in Katastrophenfällen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Katastrophenschutz-Behörden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 müssen extrahiert</a:t>
                      </a:r>
                      <a:r>
                        <a:rPr lang="de-DE" baseline="0" dirty="0" smtClean="0"/>
                        <a:t> und analysiert sein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C47D-D1AF-4B35-AF52-53C56B717F8D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3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folgt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Live-Demo des Prototypen anhand bisheriger Testdaten</a:t>
            </a:r>
          </a:p>
          <a:p>
            <a:pPr lvl="1"/>
            <a:r>
              <a:rPr lang="de-DE" dirty="0" smtClean="0"/>
              <a:t>#sturm aus </a:t>
            </a:r>
            <a:r>
              <a:rPr lang="de-DE" dirty="0" err="1" smtClean="0"/>
              <a:t>Twitter</a:t>
            </a:r>
            <a:r>
              <a:rPr lang="de-DE" dirty="0" smtClean="0"/>
              <a:t>, vom Orkantief „Christian“</a:t>
            </a:r>
          </a:p>
          <a:p>
            <a:pPr lvl="1"/>
            <a:r>
              <a:rPr lang="de-DE" dirty="0" smtClean="0"/>
              <a:t>27.10.2013 – 02.11.2013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00-2FAF-4B34-831E-A6EF974B41A5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9197" y="198884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Haben Sie</a:t>
            </a:r>
          </a:p>
          <a:p>
            <a:pPr algn="ctr"/>
            <a:r>
              <a:rPr lang="de-DE" sz="8800" dirty="0" smtClean="0"/>
              <a:t>Fragen?</a:t>
            </a:r>
            <a:endParaRPr lang="de-DE" sz="8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48AA-50C9-4C34-8CE9-1E586BA4DD61}" type="datetime1">
              <a:rPr lang="de-DE" smtClean="0"/>
              <a:t>20.11.2013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http://twitter4j.org/en/index.html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CDC2-3110-4760-9150-6E2A4FABFD1B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Stand der </a:t>
            </a:r>
            <a:r>
              <a:rPr lang="de-DE" b="1" dirty="0" smtClean="0"/>
              <a:t>Datenbeschaffung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Datenanalyse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Datenvisualisierung</a:t>
            </a:r>
          </a:p>
          <a:p>
            <a:r>
              <a:rPr lang="de-DE" dirty="0" smtClean="0"/>
              <a:t>Gemeinsamer </a:t>
            </a:r>
            <a:r>
              <a:rPr lang="de-DE" b="1" dirty="0" smtClean="0"/>
              <a:t>Prototyp</a:t>
            </a:r>
          </a:p>
          <a:p>
            <a:r>
              <a:rPr lang="de-DE" b="1" dirty="0" err="1" smtClean="0"/>
              <a:t>Use</a:t>
            </a:r>
            <a:r>
              <a:rPr lang="de-DE" b="1" dirty="0" smtClean="0"/>
              <a:t>-Case für den Prototyp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Beschaffung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Analyse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Visualisierung</a:t>
            </a:r>
          </a:p>
          <a:p>
            <a:r>
              <a:rPr lang="de-DE" b="1" dirty="0" smtClean="0"/>
              <a:t>Live-Demo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E928-4514-4A47-B1E6-535DCC9EC10F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– momentaner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Abgreifen von Daten aus </a:t>
            </a:r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Schnelle Reaktion auf aktuelle Ereignisse und Trends</a:t>
            </a:r>
          </a:p>
          <a:p>
            <a:r>
              <a:rPr lang="de-DE" dirty="0" smtClean="0"/>
              <a:t>Zugriff über die Search-API und twitter4J-Bibliothek</a:t>
            </a:r>
          </a:p>
          <a:p>
            <a:r>
              <a:rPr lang="de-DE" dirty="0" smtClean="0"/>
              <a:t>Mehrere Varianten um die </a:t>
            </a:r>
            <a:r>
              <a:rPr lang="de-DE" dirty="0" err="1" smtClean="0"/>
              <a:t>Tweets</a:t>
            </a:r>
            <a:r>
              <a:rPr lang="de-DE" dirty="0" smtClean="0"/>
              <a:t> abzugreifen</a:t>
            </a:r>
          </a:p>
          <a:p>
            <a:r>
              <a:rPr lang="de-DE" dirty="0" smtClean="0"/>
              <a:t>Schnittstelle zur Analyse (Datenbank) ist festgelegt und wird von beiden Seiten aktiv genutzt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3EC-ACE5-4B9C-8EAD-65B11B8828A5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Aktivitätsdiagramm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20.11.2013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E:\Dokumente\Dropbox\Dropbox\Master-1\MI\Praktikum\Parse Twe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2532" cy="48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-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Kontinuierliches, automatisches Abgreifen von </a:t>
            </a:r>
            <a:r>
              <a:rPr lang="de-DE" dirty="0" err="1" smtClean="0"/>
              <a:t>Tweets</a:t>
            </a:r>
            <a:endParaRPr lang="de-DE" dirty="0" smtClean="0"/>
          </a:p>
          <a:p>
            <a:r>
              <a:rPr lang="de-DE" dirty="0" smtClean="0"/>
              <a:t>Auf Basis des bisherigen Mechanismus</a:t>
            </a:r>
          </a:p>
          <a:p>
            <a:r>
              <a:rPr lang="de-DE" dirty="0" smtClean="0"/>
              <a:t>Feedback-Mechanismus durch stetig aktualisierte Stichworte</a:t>
            </a:r>
          </a:p>
          <a:p>
            <a:r>
              <a:rPr lang="de-DE" dirty="0" smtClean="0"/>
              <a:t>Dauerhaft, als Hintergrunddienst, laufendes Programm</a:t>
            </a:r>
          </a:p>
          <a:p>
            <a:r>
              <a:rPr lang="de-DE" dirty="0" smtClean="0"/>
              <a:t>Bei parallelen Ereignissen</a:t>
            </a:r>
          </a:p>
          <a:p>
            <a:pPr lvl="1"/>
            <a:r>
              <a:rPr lang="de-DE" dirty="0" smtClean="0"/>
              <a:t>Mehrere (Such)Anfragen und schreiben in verschiedene Tabellen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3373-AA59-4E4B-9FDE-0A43FC2B7856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6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/>
              <a:t>Toolchain</a:t>
            </a:r>
            <a:r>
              <a:rPr lang="de-DE" dirty="0"/>
              <a:t> für Tweet-Verarbeitung</a:t>
            </a:r>
          </a:p>
          <a:p>
            <a:pPr lvl="1"/>
            <a:r>
              <a:rPr lang="de-DE" dirty="0"/>
              <a:t>Generalisierung</a:t>
            </a:r>
          </a:p>
          <a:p>
            <a:pPr lvl="1"/>
            <a:r>
              <a:rPr lang="de-DE" dirty="0"/>
              <a:t>Ortsbestimmung</a:t>
            </a:r>
          </a:p>
          <a:p>
            <a:pPr lvl="1"/>
            <a:r>
              <a:rPr lang="de-DE" dirty="0"/>
              <a:t>Kategorisierung</a:t>
            </a:r>
          </a:p>
          <a:p>
            <a:endParaRPr lang="de-DE" dirty="0"/>
          </a:p>
          <a:p>
            <a:r>
              <a:rPr lang="de-DE" dirty="0"/>
              <a:t>Dauerhaft, als Dienst, laufendes </a:t>
            </a:r>
            <a:r>
              <a:rPr lang="de-DE" dirty="0" smtClean="0"/>
              <a:t>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5ACF-E732-4E13-B22A-1C6692DC583B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20.11.2013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Generalisierung der Tweets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-Media-Format</a:t>
            </a:r>
          </a:p>
          <a:p>
            <a:endParaRPr lang="de-DE" dirty="0"/>
          </a:p>
          <a:p>
            <a:r>
              <a:rPr lang="de-DE" dirty="0"/>
              <a:t>Ortsbestimmung</a:t>
            </a:r>
          </a:p>
          <a:p>
            <a:pPr lvl="1"/>
            <a:r>
              <a:rPr lang="de-DE" dirty="0" err="1"/>
              <a:t>Geolocation</a:t>
            </a:r>
            <a:endParaRPr lang="de-DE" dirty="0"/>
          </a:p>
          <a:p>
            <a:pPr lvl="1"/>
            <a:r>
              <a:rPr lang="de-DE" dirty="0"/>
              <a:t>Ortsname im Text</a:t>
            </a:r>
          </a:p>
        </p:txBody>
      </p:sp>
    </p:spTree>
    <p:extLst>
      <p:ext uri="{BB962C8B-B14F-4D97-AF65-F5344CB8AC3E}">
        <p14:creationId xmlns:p14="http://schemas.microsoft.com/office/powerpoint/2010/main" val="406906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20.11.2013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Kategorisierung</a:t>
            </a:r>
          </a:p>
          <a:p>
            <a:pPr lvl="1"/>
            <a:r>
              <a:rPr lang="de-DE" dirty="0" err="1"/>
              <a:t>LingPipe</a:t>
            </a:r>
            <a:endParaRPr lang="de-DE" dirty="0"/>
          </a:p>
          <a:p>
            <a:pPr lvl="1"/>
            <a:r>
              <a:rPr lang="de-DE" dirty="0"/>
              <a:t>Schritte:</a:t>
            </a:r>
          </a:p>
          <a:p>
            <a:pPr lvl="2"/>
            <a:r>
              <a:rPr lang="de-DE" dirty="0"/>
              <a:t>Lernen</a:t>
            </a:r>
          </a:p>
          <a:p>
            <a:pPr lvl="2"/>
            <a:r>
              <a:rPr lang="de-DE" dirty="0"/>
              <a:t>Klassifizieren</a:t>
            </a:r>
          </a:p>
          <a:p>
            <a:pPr lvl="2"/>
            <a:r>
              <a:rPr lang="de-DE" dirty="0"/>
              <a:t>Wegschreiben</a:t>
            </a:r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2664000"/>
            <a:ext cx="5726320" cy="34350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14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Stand:</a:t>
            </a:r>
          </a:p>
          <a:p>
            <a:pPr lvl="1"/>
            <a:r>
              <a:rPr lang="de-DE" dirty="0" smtClean="0"/>
              <a:t>Timeline und </a:t>
            </a:r>
            <a:r>
              <a:rPr lang="de-DE" dirty="0" err="1" smtClean="0"/>
              <a:t>Streamgraph</a:t>
            </a:r>
            <a:r>
              <a:rPr lang="de-DE" dirty="0" smtClean="0"/>
              <a:t> fertig implementiert</a:t>
            </a:r>
          </a:p>
          <a:p>
            <a:pPr lvl="1"/>
            <a:r>
              <a:rPr lang="de-DE" dirty="0" smtClean="0"/>
              <a:t>Arbeiten auf aktuellen Daten</a:t>
            </a:r>
          </a:p>
          <a:p>
            <a:pPr lvl="1"/>
            <a:r>
              <a:rPr lang="de-DE" dirty="0" smtClean="0"/>
              <a:t>Karte und Steuerung (Kategorienauswahl, Zeitbereich) fertig, aber noch nicht integriert</a:t>
            </a:r>
          </a:p>
          <a:p>
            <a:pPr marL="274320" lvl="1" indent="0">
              <a:buNone/>
            </a:pPr>
            <a:endParaRPr lang="de-DE" dirty="0" smtClean="0"/>
          </a:p>
          <a:p>
            <a:r>
              <a:rPr lang="de-DE" dirty="0"/>
              <a:t>A</a:t>
            </a:r>
            <a:r>
              <a:rPr lang="de-DE" dirty="0" smtClean="0"/>
              <a:t>usblick:</a:t>
            </a:r>
            <a:endParaRPr lang="de-DE" dirty="0"/>
          </a:p>
          <a:p>
            <a:pPr lvl="1"/>
            <a:r>
              <a:rPr lang="de-DE" dirty="0" smtClean="0"/>
              <a:t>Integration der Karte in das Benutzerinterface</a:t>
            </a:r>
            <a:endParaRPr lang="de-DE" dirty="0"/>
          </a:p>
          <a:p>
            <a:pPr lvl="1"/>
            <a:r>
              <a:rPr lang="de-DE" dirty="0" smtClean="0"/>
              <a:t>Vereinheitlichung und Optimierung der Oberfläche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404-421C-40EA-858A-C5FCE080FF13}" type="datetime1">
              <a:rPr lang="de-DE" smtClean="0"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537</Words>
  <Application>Microsoft Office PowerPoint</Application>
  <PresentationFormat>Bildschirmpräsentation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</vt:lpstr>
      <vt:lpstr>Georgia</vt:lpstr>
      <vt:lpstr>Wingdings</vt:lpstr>
      <vt:lpstr>Wingdings 2</vt:lpstr>
      <vt:lpstr>Cronus</vt:lpstr>
      <vt:lpstr>  MI – Praktikum – Gruppe 3 </vt:lpstr>
      <vt:lpstr>Gliederung</vt:lpstr>
      <vt:lpstr>Datenbeschaffung – momentaner Stand</vt:lpstr>
      <vt:lpstr>Aktivitätsdiagramm</vt:lpstr>
      <vt:lpstr>Datenbeschaffung - Ausblick</vt:lpstr>
      <vt:lpstr>Datenanalyse</vt:lpstr>
      <vt:lpstr>Datenanalyse</vt:lpstr>
      <vt:lpstr>Datenanalyse</vt:lpstr>
      <vt:lpstr>Datenvisualisierung</vt:lpstr>
      <vt:lpstr>Prototyp</vt:lpstr>
      <vt:lpstr>Use-Case: Kategorisierung von Tweets</vt:lpstr>
      <vt:lpstr>Use-Case: Beschaffung</vt:lpstr>
      <vt:lpstr>Use-Case: Analyse</vt:lpstr>
      <vt:lpstr>Use-Case: Visualisierung</vt:lpstr>
      <vt:lpstr>Es folgt …</vt:lpstr>
      <vt:lpstr>PowerPoint-Präsentation</vt:lpstr>
      <vt:lpstr>Referenzen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– Praktikum – Gruppe 3</dc:title>
  <dc:creator>Strecki</dc:creator>
  <cp:lastModifiedBy>Abdul-Wahed Haiderzadah</cp:lastModifiedBy>
  <cp:revision>10</cp:revision>
  <dcterms:created xsi:type="dcterms:W3CDTF">2013-11-07T08:45:45Z</dcterms:created>
  <dcterms:modified xsi:type="dcterms:W3CDTF">2013-11-20T12:02:17Z</dcterms:modified>
</cp:coreProperties>
</file>