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01680" y="3914640"/>
            <a:ext cx="85035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3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58760" y="1527120"/>
            <a:ext cx="41493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58760" y="3914640"/>
            <a:ext cx="41493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301680" y="3914640"/>
            <a:ext cx="41493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3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58760" y="1527120"/>
            <a:ext cx="41493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5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67240" y="3914640"/>
            <a:ext cx="2732400" cy="2180160"/>
          </a:xfrm>
          <a:prstGeom prst="rect">
            <a:avLst/>
          </a:prstGeom>
          <a:ln>
            <a:noFill/>
          </a:ln>
        </p:spPr>
      </p:pic>
      <p:pic>
        <p:nvPicPr>
          <p:cNvPr descr="" id="5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10160" y="3914640"/>
            <a:ext cx="2732400" cy="2180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36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58760" y="1527120"/>
            <a:ext cx="414936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5870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3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01680" y="3914640"/>
            <a:ext cx="41493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58760" y="1527120"/>
            <a:ext cx="414936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36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58760" y="1527120"/>
            <a:ext cx="41493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58760" y="3914640"/>
            <a:ext cx="41493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3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58760" y="1527120"/>
            <a:ext cx="41493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01680" y="3914640"/>
            <a:ext cx="85028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01680" y="3914640"/>
            <a:ext cx="85035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3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58760" y="1527120"/>
            <a:ext cx="41493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58760" y="3914640"/>
            <a:ext cx="41493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301680" y="3914640"/>
            <a:ext cx="41493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3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58760" y="1527120"/>
            <a:ext cx="41493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67240" y="3914640"/>
            <a:ext cx="2732400" cy="2180160"/>
          </a:xfrm>
          <a:prstGeom prst="rect">
            <a:avLst/>
          </a:prstGeom>
          <a:ln>
            <a:noFill/>
          </a:ln>
        </p:spPr>
      </p:pic>
      <p:pic>
        <p:nvPicPr>
          <p:cNvPr descr="" id="104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10160" y="3914640"/>
            <a:ext cx="2732400" cy="2180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36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8760" y="1527120"/>
            <a:ext cx="414936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5870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3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01680" y="3914640"/>
            <a:ext cx="41493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58760" y="1527120"/>
            <a:ext cx="414936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36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58760" y="1527120"/>
            <a:ext cx="41493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58760" y="3914640"/>
            <a:ext cx="41493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3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58760" y="1527120"/>
            <a:ext cx="414936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301680" y="3914640"/>
            <a:ext cx="85028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rgbClr val="8cadae"/>
          </a:solidFill>
          <a:ln w="93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</p:sp>
      <p:sp>
        <p:nvSpPr>
          <p:cNvPr id="6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rgbClr val="7b9899"/>
            </a:solidFill>
            <a:custDash>
              <a:ds d="105000" sp="35000"/>
            </a:custDash>
            <a:round/>
          </a:ln>
        </p:spPr>
      </p:sp>
      <p:sp>
        <p:nvSpPr>
          <p:cNvPr id="7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9" name="CustomShape 10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8991720" y="288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0" y="0"/>
            <a:ext cx="9143640" cy="2514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3" name="CustomShape 14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rgbClr val="8cadae"/>
          </a:solidFill>
          <a:ln w="9360">
            <a:noFill/>
          </a:ln>
        </p:spPr>
      </p:sp>
      <p:sp>
        <p:nvSpPr>
          <p:cNvPr id="14" name="PlaceHolder 15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de-DE" sz="1400">
                <a:solidFill>
                  <a:srgbClr val="ffffff"/>
                </a:solidFill>
                <a:latin typeface="Georgia"/>
              </a:rPr>
              <a:t>20.11.13</a:t>
            </a:r>
            <a:endParaRPr/>
          </a:p>
        </p:txBody>
      </p:sp>
      <p:sp>
        <p:nvSpPr>
          <p:cNvPr id="15" name="PlaceHolder 16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ffffff"/>
                </a:solidFill>
                <a:latin typeface="Georgia"/>
              </a:rPr>
              <a:t>Gruppe 3</a:t>
            </a:r>
            <a:endParaRPr/>
          </a:p>
        </p:txBody>
      </p:sp>
      <p:sp>
        <p:nvSpPr>
          <p:cNvPr id="16" name="Line 17"/>
          <p:cNvSpPr/>
          <p:nvPr/>
        </p:nvSpPr>
        <p:spPr>
          <a:xfrm>
            <a:off x="155160" y="2419920"/>
            <a:ext cx="8833320" cy="0"/>
          </a:xfrm>
          <a:prstGeom prst="line">
            <a:avLst/>
          </a:prstGeom>
          <a:ln w="11520">
            <a:solidFill>
              <a:srgbClr val="7b9899"/>
            </a:solidFill>
            <a:custDash>
              <a:ds d="105000" sp="35000"/>
            </a:custDash>
            <a:round/>
          </a:ln>
        </p:spPr>
      </p:sp>
      <p:sp>
        <p:nvSpPr>
          <p:cNvPr id="17" name="CustomShape 18"/>
          <p:cNvSpPr/>
          <p:nvPr/>
        </p:nvSpPr>
        <p:spPr>
          <a:xfrm>
            <a:off x="152280" y="152280"/>
            <a:ext cx="8832600" cy="654660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</p:sp>
      <p:sp>
        <p:nvSpPr>
          <p:cNvPr id="18" name="CustomShape 19"/>
          <p:cNvSpPr/>
          <p:nvPr/>
        </p:nvSpPr>
        <p:spPr>
          <a:xfrm>
            <a:off x="4267080" y="21153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4361760" y="22096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4343400" y="2199600"/>
            <a:ext cx="456840" cy="441000"/>
          </a:xfrm>
          <a:prstGeom prst="rect">
            <a:avLst/>
          </a:prstGeom>
        </p:spPr>
        <p:txBody>
          <a:bodyPr anchor="ctr" bIns="45000" lIns="45720" rIns="45720" tIns="45000"/>
          <a:p>
            <a:pPr>
              <a:lnSpc>
                <a:spcPct val="100000"/>
              </a:lnSpc>
            </a:pPr>
            <a:fld id="{439857E9-7D4C-4152-9E4A-36DBD6C997B7}" type="slidenum">
              <a:rPr lang="de-DE" sz="1600">
                <a:solidFill>
                  <a:srgbClr val="6d8687"/>
                </a:solidFill>
                <a:latin typeface="Georgia"/>
              </a:rPr>
              <a:t>&lt;Nummer&gt;</a:t>
            </a:fld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de-DE" sz="4200">
                <a:solidFill>
                  <a:srgbClr val="d16349"/>
                </a:solidFill>
                <a:latin typeface="Georgia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8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9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0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1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rgbClr val="8cadae"/>
          </a:solidFill>
          <a:ln w="9360">
            <a:noFill/>
          </a:ln>
        </p:spPr>
      </p:sp>
      <p:sp>
        <p:nvSpPr>
          <p:cNvPr id="62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</p:sp>
      <p:sp>
        <p:nvSpPr>
          <p:cNvPr id="63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rgbClr val="7b9899"/>
            </a:solidFill>
            <a:custDash>
              <a:ds d="105000" sp="35000"/>
            </a:custDash>
            <a:round/>
          </a:ln>
        </p:spPr>
      </p:sp>
      <p:sp>
        <p:nvSpPr>
          <p:cNvPr id="64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65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66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de-DE" sz="3300">
                <a:solidFill>
                  <a:srgbClr val="7b9899"/>
                </a:solidFill>
                <a:latin typeface="Georgia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67" name="PlaceHolder 11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de-DE" sz="1400">
                <a:solidFill>
                  <a:srgbClr val="ffffff"/>
                </a:solidFill>
                <a:latin typeface="Georgia"/>
              </a:rPr>
              <a:t>20.11.13</a:t>
            </a:r>
            <a:endParaRPr/>
          </a:p>
        </p:txBody>
      </p:sp>
      <p:sp>
        <p:nvSpPr>
          <p:cNvPr id="68" name="PlaceHolder 12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ffffff"/>
                </a:solidFill>
                <a:latin typeface="Georgia"/>
              </a:rPr>
              <a:t>Gruppe 3</a:t>
            </a:r>
            <a:endParaRPr/>
          </a:p>
        </p:txBody>
      </p:sp>
      <p:sp>
        <p:nvSpPr>
          <p:cNvPr id="69" name="PlaceHolder 13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fld id="{110D5C6B-044B-46BB-B8E9-E59246FB2246}" type="slidenum">
              <a:rPr lang="de-DE" sz="1600">
                <a:solidFill>
                  <a:srgbClr val="7b9899"/>
                </a:solidFill>
                <a:latin typeface="Georgia"/>
              </a:rPr>
              <a:t>&lt;Nummer&gt;</a:t>
            </a:fld>
            <a:endParaRPr/>
          </a:p>
        </p:txBody>
      </p:sp>
      <p:sp>
        <p:nvSpPr>
          <p:cNvPr id="70" name="PlaceHolder 14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de-DE" sz="2700">
                <a:solidFill>
                  <a:srgbClr val="000000"/>
                </a:solidFill>
                <a:latin typeface="Georgia"/>
              </a:rPr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2700">
                <a:solidFill>
                  <a:srgbClr val="000000"/>
                </a:solidFill>
                <a:latin typeface="Georgia"/>
              </a:rPr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 sz="2700">
                <a:solidFill>
                  <a:srgbClr val="000000"/>
                </a:solidFill>
                <a:latin typeface="Georgia"/>
              </a:rPr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 sz="2700">
                <a:solidFill>
                  <a:srgbClr val="000000"/>
                </a:solidFill>
                <a:latin typeface="Georgia"/>
              </a:rPr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 sz="2700">
                <a:solidFill>
                  <a:srgbClr val="000000"/>
                </a:solidFill>
                <a:latin typeface="Georgia"/>
              </a:rPr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 sz="2700">
                <a:solidFill>
                  <a:srgbClr val="000000"/>
                </a:solidFill>
                <a:latin typeface="Georgia"/>
              </a:rPr>
              <a:t>Sechste Gliederungsebene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de-DE" sz="2700">
                <a:solidFill>
                  <a:srgbClr val="000000"/>
                </a:solidFill>
                <a:latin typeface="Georgia"/>
              </a:rPr>
              <a:t>Siebente GliederungsebeneTextmasterformat bearbeiten</a:t>
            </a:r>
            <a:endParaRPr/>
          </a:p>
          <a:p>
            <a:pPr lvl="1">
              <a:lnSpc>
                <a:spcPct val="100000"/>
              </a:lnSpc>
              <a:buSzPct val="25000"/>
              <a:buFont charset="2" typeface="Wingdings"/>
              <a:buChar char=""/>
            </a:pPr>
            <a:r>
              <a:rPr lang="de-DE" sz="2200">
                <a:solidFill>
                  <a:srgbClr val="646b86"/>
                </a:solidFill>
                <a:latin typeface="Georgia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SzPct val="25000"/>
              <a:buFont charset="2" typeface="Wingdings 2"/>
              <a:buChar char=""/>
            </a:pPr>
            <a:r>
              <a:rPr lang="de-DE" sz="2000">
                <a:solidFill>
                  <a:srgbClr val="000000"/>
                </a:solidFill>
                <a:latin typeface="Georgia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SzPct val="25000"/>
              <a:buFont charset="2" typeface="Wingdings"/>
              <a:buChar char=""/>
            </a:pPr>
            <a:r>
              <a:rPr lang="de-DE" sz="2000">
                <a:solidFill>
                  <a:srgbClr val="646b86"/>
                </a:solidFill>
                <a:latin typeface="Georgia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"/>
            </a:pPr>
            <a:r>
              <a:rPr lang="de-DE">
                <a:solidFill>
                  <a:srgbClr val="000000"/>
                </a:solidFill>
                <a:latin typeface="Georgia"/>
              </a:rPr>
              <a:t>Fünfte 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371600" y="2819520"/>
            <a:ext cx="6400440" cy="17521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i="1" lang="de-DE" sz="1600">
                <a:solidFill>
                  <a:srgbClr val="646b86"/>
                </a:solidFill>
                <a:latin typeface="Georgia"/>
              </a:rPr>
              <a:t>Frühwarn- und Informationssystem für Naturkatastrophen auf Basis von Social Media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i="1" lang="de-DE" sz="4200">
                <a:solidFill>
                  <a:srgbClr val="d16349"/>
                </a:solidFill>
                <a:latin typeface="Georgia"/>
              </a:rPr>
              <a:t>
</a:t>
            </a:r>
            <a:r>
              <a:rPr i="1" lang="de-DE" sz="4200">
                <a:solidFill>
                  <a:srgbClr val="d16349"/>
                </a:solidFill>
                <a:latin typeface="Georgia"/>
              </a:rPr>
              <a:t>
</a:t>
            </a:r>
            <a:r>
              <a:rPr i="1" lang="de-DE" sz="4200">
                <a:solidFill>
                  <a:srgbClr val="d16349"/>
                </a:solidFill>
                <a:latin typeface="Georgia"/>
              </a:rPr>
              <a:t>MI – Praktikum – Gruppe 3</a:t>
            </a:r>
            <a:r>
              <a:rPr i="1" lang="de-DE" sz="4200">
                <a:solidFill>
                  <a:srgbClr val="d16349"/>
                </a:solidFill>
                <a:latin typeface="Georgia"/>
              </a:rPr>
              <a:t>
</a:t>
            </a:r>
            <a:endParaRPr/>
          </a:p>
        </p:txBody>
      </p:sp>
      <p:sp>
        <p:nvSpPr>
          <p:cNvPr id="107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de-DE" sz="1400">
                <a:solidFill>
                  <a:srgbClr val="ffffff"/>
                </a:solidFill>
                <a:latin typeface="Georgia"/>
              </a:rPr>
              <a:t>20.11.13</a:t>
            </a:r>
            <a:endParaRPr/>
          </a:p>
        </p:txBody>
      </p:sp>
      <p:sp>
        <p:nvSpPr>
          <p:cNvPr id="108" name="TextShape 4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ffffff"/>
                </a:solidFill>
                <a:latin typeface="Georgia"/>
              </a:rPr>
              <a:t>Gruppe 3</a:t>
            </a:r>
            <a:endParaRPr/>
          </a:p>
        </p:txBody>
      </p:sp>
      <p:sp>
        <p:nvSpPr>
          <p:cNvPr id="109" name="TextShape 5"/>
          <p:cNvSpPr txBox="1"/>
          <p:nvPr/>
        </p:nvSpPr>
        <p:spPr>
          <a:xfrm>
            <a:off x="4343400" y="2199600"/>
            <a:ext cx="456840" cy="441000"/>
          </a:xfrm>
          <a:prstGeom prst="rect">
            <a:avLst/>
          </a:prstGeom>
        </p:spPr>
        <p:txBody>
          <a:bodyPr anchor="ctr" bIns="45000" lIns="45720" rIns="45720" tIns="45000"/>
          <a:p>
            <a:pPr>
              <a:lnSpc>
                <a:spcPct val="100000"/>
              </a:lnSpc>
            </a:pPr>
            <a:fld id="{200AC05F-DE05-4B5E-98CD-E2B648604446}" type="slidenum">
              <a:rPr lang="de-DE" sz="1600">
                <a:solidFill>
                  <a:srgbClr val="6d8687"/>
                </a:solidFill>
                <a:latin typeface="Georgia"/>
              </a:rPr>
              <a:t>&lt;Nummer&gt;</a:t>
            </a:fld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de-DE" sz="3300">
                <a:solidFill>
                  <a:srgbClr val="7b9899"/>
                </a:solidFill>
                <a:latin typeface="Georgia"/>
              </a:rPr>
              <a:t>Use-Case: Analyse</a:t>
            </a:r>
            <a:endParaRPr/>
          </a:p>
        </p:txBody>
      </p:sp>
      <p:graphicFrame>
        <p:nvGraphicFramePr>
          <p:cNvPr id="152" name="Table 2"/>
          <p:cNvGraphicFramePr/>
          <p:nvPr/>
        </p:nvGraphicFramePr>
        <p:xfrm>
          <a:off x="301680" y="1527120"/>
          <a:ext cx="8503920" cy="2864880"/>
        </p:xfrm>
        <a:graphic>
          <a:graphicData uri="http://schemas.openxmlformats.org/drawingml/2006/table">
            <a:tbl>
              <a:tblPr/>
              <a:tblGrid>
                <a:gridCol w="4251960"/>
                <a:gridCol w="4251960"/>
              </a:tblGrid>
              <a:tr h="6282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>
                          <a:solidFill>
                            <a:srgbClr val="ffffff"/>
                          </a:solidFill>
                          <a:latin typeface="Georgia"/>
                        </a:rPr>
                        <a:t>ID und Name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>
                          <a:solidFill>
                            <a:srgbClr val="ffffff"/>
                          </a:solidFill>
                          <a:latin typeface="Georgia"/>
                        </a:rPr>
                        <a:t>UC-1 (P): Kategorisierung der Tweets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Beschreibung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de-DE"/>
                        <a:t>Tweets kategorisieren und ggf. Ortsinformation hinzufügen, schreiben in Datenbank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Beteiligte Akteure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de-DE"/>
                        <a:t>Programm: Analyse</a:t>
                      </a:r>
                      <a:endParaRPr/>
                    </a:p>
                    <a:p>
                      <a:r>
                        <a:rPr lang="de-DE"/>
                        <a:t>Beschaffung&lt;&gt;Analyse&lt;&gt;Visualisierung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Auslöser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de-DE"/>
                        <a:t>Neue Tweets, Zeitlicher/Manueller Trigger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Vorbedingungen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de-DE"/>
                        <a:t>Neue Tweets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Nachbedingungen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de-DE"/>
                        <a:t>Tweets mit zusätzlichen Metadaten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Ausnahmen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153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de-DE" sz="1400">
                <a:solidFill>
                  <a:srgbClr val="ffffff"/>
                </a:solidFill>
                <a:latin typeface="Georgia"/>
              </a:rPr>
              <a:t>20.11.13</a:t>
            </a:r>
            <a:endParaRPr/>
          </a:p>
        </p:txBody>
      </p:sp>
      <p:sp>
        <p:nvSpPr>
          <p:cNvPr id="154" name="TextShape 4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ffffff"/>
                </a:solidFill>
                <a:latin typeface="Georgia"/>
              </a:rPr>
              <a:t>Gruppe 3</a:t>
            </a:r>
            <a:endParaRPr/>
          </a:p>
        </p:txBody>
      </p:sp>
      <p:sp>
        <p:nvSpPr>
          <p:cNvPr id="155" name="TextShape 5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fld id="{136A9F70-DA47-41B2-AA5E-A3968672E5B2}" type="slidenum">
              <a:rPr lang="de-DE" sz="1600">
                <a:solidFill>
                  <a:srgbClr val="7b9899"/>
                </a:solidFill>
                <a:latin typeface="Georgia"/>
              </a:rPr>
              <a:t>&lt;Nummer&gt;</a:t>
            </a:fld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de-DE" sz="3300">
                <a:solidFill>
                  <a:srgbClr val="7b9899"/>
                </a:solidFill>
                <a:latin typeface="Georgia"/>
              </a:rPr>
              <a:t>Use-Case: Visualisierung</a:t>
            </a:r>
            <a:endParaRPr/>
          </a:p>
        </p:txBody>
      </p:sp>
      <p:graphicFrame>
        <p:nvGraphicFramePr>
          <p:cNvPr id="157" name="Table 2"/>
          <p:cNvGraphicFramePr/>
          <p:nvPr/>
        </p:nvGraphicFramePr>
        <p:xfrm>
          <a:off x="301680" y="1527120"/>
          <a:ext cx="8503920" cy="3139200"/>
        </p:xfrm>
        <a:graphic>
          <a:graphicData uri="http://schemas.openxmlformats.org/drawingml/2006/table">
            <a:tbl>
              <a:tblPr/>
              <a:tblGrid>
                <a:gridCol w="4251960"/>
                <a:gridCol w="4251960"/>
              </a:tblGrid>
              <a:tr h="8964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>
                          <a:solidFill>
                            <a:srgbClr val="ffffff"/>
                          </a:solidFill>
                          <a:latin typeface="Georgia"/>
                        </a:rPr>
                        <a:t>ID und Name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>
                          <a:solidFill>
                            <a:srgbClr val="ffffff"/>
                          </a:solidFill>
                          <a:latin typeface="Georgia"/>
                        </a:rPr>
                        <a:t>UC-1 (P): Anzeige der Kategorien und Nachrichten auf dem Dashboard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Beschreibung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31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Beteiligte Akteure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31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Auslöser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31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Vorbedingungen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31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Nachbedingungen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31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Ausnahmen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158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de-DE" sz="1400">
                <a:solidFill>
                  <a:srgbClr val="ffffff"/>
                </a:solidFill>
                <a:latin typeface="Georgia"/>
              </a:rPr>
              <a:t>20.11.13</a:t>
            </a:r>
            <a:endParaRPr/>
          </a:p>
        </p:txBody>
      </p:sp>
      <p:sp>
        <p:nvSpPr>
          <p:cNvPr id="159" name="TextShape 4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ffffff"/>
                </a:solidFill>
                <a:latin typeface="Georgia"/>
              </a:rPr>
              <a:t>Gruppe 3</a:t>
            </a:r>
            <a:endParaRPr/>
          </a:p>
        </p:txBody>
      </p:sp>
      <p:sp>
        <p:nvSpPr>
          <p:cNvPr id="160" name="TextShape 5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fld id="{1D984CE1-F45A-405F-960E-EBA429111006}" type="slidenum">
              <a:rPr lang="de-DE" sz="1600">
                <a:solidFill>
                  <a:srgbClr val="7b9899"/>
                </a:solidFill>
                <a:latin typeface="Georgia"/>
              </a:rPr>
              <a:t>&lt;Nummer&gt;</a:t>
            </a:fld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de-DE" sz="3300">
                <a:solidFill>
                  <a:srgbClr val="7b9899"/>
                </a:solidFill>
                <a:latin typeface="Georgia"/>
              </a:rPr>
              <a:t>Es folgt …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de-DE" sz="2700">
                <a:solidFill>
                  <a:srgbClr val="000000"/>
                </a:solidFill>
                <a:latin typeface="Georgia"/>
              </a:rPr>
              <a:t>Live-Demo des Prototypen anhand bisheriger Testdaten</a:t>
            </a:r>
            <a:endParaRPr/>
          </a:p>
          <a:p>
            <a:pPr lvl="1">
              <a:lnSpc>
                <a:spcPct val="100000"/>
              </a:lnSpc>
              <a:buSzPct val="25000"/>
              <a:buFont charset="2" typeface="Wingdings"/>
              <a:buChar char=""/>
            </a:pPr>
            <a:r>
              <a:rPr lang="de-DE" sz="2200">
                <a:solidFill>
                  <a:srgbClr val="646b86"/>
                </a:solidFill>
                <a:latin typeface="Georgia"/>
              </a:rPr>
              <a:t>#sturm aus Twitter, vom Orkantief „Christian“</a:t>
            </a:r>
            <a:endParaRPr/>
          </a:p>
          <a:p>
            <a:pPr lvl="1">
              <a:lnSpc>
                <a:spcPct val="100000"/>
              </a:lnSpc>
              <a:buSzPct val="25000"/>
              <a:buFont charset="2" typeface="Wingdings"/>
              <a:buChar char=""/>
            </a:pPr>
            <a:r>
              <a:rPr lang="de-DE" sz="2200">
                <a:solidFill>
                  <a:srgbClr val="646b86"/>
                </a:solidFill>
                <a:latin typeface="Georgia"/>
              </a:rPr>
              <a:t>27.10.2013 – 02.11.2013</a:t>
            </a:r>
            <a:endParaRPr/>
          </a:p>
        </p:txBody>
      </p:sp>
      <p:sp>
        <p:nvSpPr>
          <p:cNvPr id="163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de-DE" sz="1400">
                <a:solidFill>
                  <a:srgbClr val="ffffff"/>
                </a:solidFill>
                <a:latin typeface="Georgia"/>
              </a:rPr>
              <a:t>20.11.13</a:t>
            </a:r>
            <a:endParaRPr/>
          </a:p>
        </p:txBody>
      </p:sp>
      <p:sp>
        <p:nvSpPr>
          <p:cNvPr id="164" name="TextShape 4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ffffff"/>
                </a:solidFill>
                <a:latin typeface="Georgia"/>
              </a:rPr>
              <a:t>Gruppe 3</a:t>
            </a:r>
            <a:endParaRPr/>
          </a:p>
        </p:txBody>
      </p:sp>
      <p:sp>
        <p:nvSpPr>
          <p:cNvPr id="165" name="TextShape 5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fld id="{C717EC86-FFF7-4C1A-A304-17F19980DFC4}" type="slidenum">
              <a:rPr lang="de-DE" sz="1600">
                <a:solidFill>
                  <a:srgbClr val="7b9899"/>
                </a:solidFill>
                <a:latin typeface="Georgia"/>
              </a:rPr>
              <a:t>&lt;Nummer&gt;</a:t>
            </a:fld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19200" y="1989000"/>
            <a:ext cx="7992360" cy="2101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Georgia"/>
              </a:rPr>
              <a:t>Haben Sie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8800">
                <a:solidFill>
                  <a:srgbClr val="000000"/>
                </a:solidFill>
                <a:latin typeface="Georgia"/>
              </a:rPr>
              <a:t>Fragen?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de-DE" sz="1400">
                <a:solidFill>
                  <a:srgbClr val="ffffff"/>
                </a:solidFill>
                <a:latin typeface="Georgia"/>
              </a:rPr>
              <a:t>20.11.13</a:t>
            </a:r>
            <a:endParaRPr/>
          </a:p>
        </p:txBody>
      </p:sp>
      <p:sp>
        <p:nvSpPr>
          <p:cNvPr id="168" name="TextShape 3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ffffff"/>
                </a:solidFill>
                <a:latin typeface="Georgia"/>
              </a:rPr>
              <a:t>Gruppe 3</a:t>
            </a:r>
            <a:endParaRPr/>
          </a:p>
        </p:txBody>
      </p:sp>
      <p:sp>
        <p:nvSpPr>
          <p:cNvPr id="169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fld id="{051C5FDA-C10C-429E-89AB-0E65F1745320}" type="slidenum">
              <a:rPr lang="de-DE" sz="1600">
                <a:solidFill>
                  <a:srgbClr val="7b9899"/>
                </a:solidFill>
                <a:latin typeface="Georgia"/>
              </a:rPr>
              <a:t>&lt;Nummer&gt;</a:t>
            </a:fld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de-DE" sz="3300">
                <a:solidFill>
                  <a:srgbClr val="7b9899"/>
                </a:solidFill>
                <a:latin typeface="Georgia"/>
              </a:rPr>
              <a:t>Referenzen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de-DE" sz="2700">
                <a:solidFill>
                  <a:srgbClr val="000000"/>
                </a:solidFill>
                <a:latin typeface="Georgia"/>
              </a:rPr>
              <a:t>http://twitter4j.org/en/index.html</a:t>
            </a:r>
            <a:endParaRPr/>
          </a:p>
        </p:txBody>
      </p:sp>
      <p:sp>
        <p:nvSpPr>
          <p:cNvPr id="172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de-DE" sz="1400">
                <a:solidFill>
                  <a:srgbClr val="ffffff"/>
                </a:solidFill>
                <a:latin typeface="Georgia"/>
              </a:rPr>
              <a:t>20.11.13</a:t>
            </a:r>
            <a:endParaRPr/>
          </a:p>
        </p:txBody>
      </p:sp>
      <p:sp>
        <p:nvSpPr>
          <p:cNvPr id="173" name="TextShape 4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ffffff"/>
                </a:solidFill>
                <a:latin typeface="Georgia"/>
              </a:rPr>
              <a:t>Gruppe 3</a:t>
            </a:r>
            <a:endParaRPr/>
          </a:p>
        </p:txBody>
      </p:sp>
      <p:sp>
        <p:nvSpPr>
          <p:cNvPr id="174" name="TextShape 5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fld id="{CE726819-240E-480F-AEB4-5B11F1EB1B3D}" type="slidenum">
              <a:rPr lang="de-DE" sz="1600">
                <a:solidFill>
                  <a:srgbClr val="7b9899"/>
                </a:solidFill>
                <a:latin typeface="Georgia"/>
              </a:rPr>
              <a:t>&lt;Nummer&gt;</a:t>
            </a:fld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de-DE" sz="3300">
                <a:solidFill>
                  <a:srgbClr val="7b9899"/>
                </a:solidFill>
                <a:latin typeface="Georgia"/>
              </a:rPr>
              <a:t>Gliederung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de-DE" sz="2700">
                <a:solidFill>
                  <a:srgbClr val="000000"/>
                </a:solidFill>
                <a:latin typeface="Georgia"/>
              </a:rPr>
              <a:t>Stand der </a:t>
            </a:r>
            <a:r>
              <a:rPr b="1" lang="de-DE" sz="2700">
                <a:solidFill>
                  <a:srgbClr val="000000"/>
                </a:solidFill>
                <a:latin typeface="Georgia"/>
              </a:rPr>
              <a:t>Datenbeschaffung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de-DE" sz="2700">
                <a:solidFill>
                  <a:srgbClr val="000000"/>
                </a:solidFill>
                <a:latin typeface="Georgia"/>
              </a:rPr>
              <a:t>Stand der </a:t>
            </a:r>
            <a:r>
              <a:rPr b="1" lang="de-DE" sz="2700">
                <a:solidFill>
                  <a:srgbClr val="000000"/>
                </a:solidFill>
                <a:latin typeface="Georgia"/>
              </a:rPr>
              <a:t>Datenanalyse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de-DE" sz="2700">
                <a:solidFill>
                  <a:srgbClr val="000000"/>
                </a:solidFill>
                <a:latin typeface="Georgia"/>
              </a:rPr>
              <a:t>Stand der </a:t>
            </a:r>
            <a:r>
              <a:rPr b="1" lang="de-DE" sz="2700">
                <a:solidFill>
                  <a:srgbClr val="000000"/>
                </a:solidFill>
                <a:latin typeface="Georgia"/>
              </a:rPr>
              <a:t>Datenvisualisierung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de-DE" sz="2700">
                <a:solidFill>
                  <a:srgbClr val="000000"/>
                </a:solidFill>
                <a:latin typeface="Georgia"/>
              </a:rPr>
              <a:t>Gemeinsamer </a:t>
            </a:r>
            <a:r>
              <a:rPr b="1" lang="de-DE" sz="2700">
                <a:solidFill>
                  <a:srgbClr val="000000"/>
                </a:solidFill>
                <a:latin typeface="Georgia"/>
              </a:rPr>
              <a:t>Prototyp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b="1" lang="de-DE" sz="2700">
                <a:solidFill>
                  <a:srgbClr val="000000"/>
                </a:solidFill>
                <a:latin typeface="Georgia"/>
              </a:rPr>
              <a:t>Use-Case für den Prototyp</a:t>
            </a:r>
            <a:endParaRPr/>
          </a:p>
          <a:p>
            <a:pPr lvl="1">
              <a:lnSpc>
                <a:spcPct val="100000"/>
              </a:lnSpc>
              <a:buSzPct val="25000"/>
              <a:buFont charset="2" typeface="Wingdings"/>
              <a:buChar char=""/>
            </a:pPr>
            <a:r>
              <a:rPr b="1" lang="de-DE" sz="2200">
                <a:solidFill>
                  <a:srgbClr val="646b86"/>
                </a:solidFill>
                <a:latin typeface="Georgia"/>
              </a:rPr>
              <a:t>Use-Case: Beschaffung</a:t>
            </a:r>
            <a:endParaRPr/>
          </a:p>
          <a:p>
            <a:pPr lvl="1">
              <a:lnSpc>
                <a:spcPct val="100000"/>
              </a:lnSpc>
              <a:buSzPct val="25000"/>
              <a:buFont charset="2" typeface="Wingdings"/>
              <a:buChar char=""/>
            </a:pPr>
            <a:r>
              <a:rPr b="1" lang="de-DE" sz="2200">
                <a:solidFill>
                  <a:srgbClr val="646b86"/>
                </a:solidFill>
                <a:latin typeface="Georgia"/>
              </a:rPr>
              <a:t>Use-Case: Analyse</a:t>
            </a:r>
            <a:endParaRPr/>
          </a:p>
          <a:p>
            <a:pPr lvl="1">
              <a:lnSpc>
                <a:spcPct val="100000"/>
              </a:lnSpc>
              <a:buSzPct val="25000"/>
              <a:buFont charset="2" typeface="Wingdings"/>
              <a:buChar char=""/>
            </a:pPr>
            <a:r>
              <a:rPr b="1" lang="de-DE" sz="2200">
                <a:solidFill>
                  <a:srgbClr val="646b86"/>
                </a:solidFill>
                <a:latin typeface="Georgia"/>
              </a:rPr>
              <a:t>Use-Case: Visualisierung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b="1" lang="de-DE" sz="2700">
                <a:solidFill>
                  <a:srgbClr val="000000"/>
                </a:solidFill>
                <a:latin typeface="Georgia"/>
              </a:rPr>
              <a:t>Live-Demo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2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de-DE" sz="1400">
                <a:solidFill>
                  <a:srgbClr val="ffffff"/>
                </a:solidFill>
                <a:latin typeface="Georgia"/>
              </a:rPr>
              <a:t>20.11.13</a:t>
            </a:r>
            <a:endParaRPr/>
          </a:p>
        </p:txBody>
      </p:sp>
      <p:sp>
        <p:nvSpPr>
          <p:cNvPr id="113" name="TextShape 4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ffffff"/>
                </a:solidFill>
                <a:latin typeface="Georgia"/>
              </a:rPr>
              <a:t>Gruppe 3</a:t>
            </a:r>
            <a:endParaRPr/>
          </a:p>
        </p:txBody>
      </p:sp>
      <p:sp>
        <p:nvSpPr>
          <p:cNvPr id="114" name="TextShape 5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fld id="{89D7847F-A386-4671-B435-5E2619549400}" type="slidenum">
              <a:rPr lang="de-DE" sz="1600">
                <a:solidFill>
                  <a:srgbClr val="7b9899"/>
                </a:solidFill>
                <a:latin typeface="Georgia"/>
              </a:rPr>
              <a:t>&lt;Nummer&gt;</a:t>
            </a:fld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de-DE" sz="3300">
                <a:solidFill>
                  <a:srgbClr val="7b9899"/>
                </a:solidFill>
                <a:latin typeface="Georgia"/>
              </a:rPr>
              <a:t>Datenbeschaffung – momentaner Stand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de-DE" sz="2700">
                <a:solidFill>
                  <a:srgbClr val="000000"/>
                </a:solidFill>
                <a:latin typeface="Georgia"/>
              </a:rPr>
              <a:t>Manuelles Abgreifen von Daten aus Twitter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de-DE" sz="2700">
                <a:solidFill>
                  <a:srgbClr val="000000"/>
                </a:solidFill>
                <a:latin typeface="Georgia"/>
              </a:rPr>
              <a:t>Schnelle Reaktion auf aktuelle Ereignisse und Trends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de-DE" sz="2700">
                <a:solidFill>
                  <a:srgbClr val="000000"/>
                </a:solidFill>
                <a:latin typeface="Georgia"/>
              </a:rPr>
              <a:t>Zugriff über die Search-API und twitter4J-Bibliothek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de-DE" sz="2700">
                <a:solidFill>
                  <a:srgbClr val="000000"/>
                </a:solidFill>
                <a:latin typeface="Georgia"/>
              </a:rPr>
              <a:t>Schnittstelle zur Analyse ist festgelegt und wird von beiden Seiten aktiv genutzt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7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de-DE" sz="1400">
                <a:solidFill>
                  <a:srgbClr val="ffffff"/>
                </a:solidFill>
                <a:latin typeface="Georgia"/>
              </a:rPr>
              <a:t>20.11.13</a:t>
            </a:r>
            <a:endParaRPr/>
          </a:p>
        </p:txBody>
      </p:sp>
      <p:sp>
        <p:nvSpPr>
          <p:cNvPr id="118" name="TextShape 4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ffffff"/>
                </a:solidFill>
                <a:latin typeface="Georgia"/>
              </a:rPr>
              <a:t>Gruppe 3</a:t>
            </a:r>
            <a:endParaRPr/>
          </a:p>
        </p:txBody>
      </p:sp>
      <p:sp>
        <p:nvSpPr>
          <p:cNvPr id="119" name="TextShape 5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fld id="{2D6E3424-1FFB-46DF-85FF-6A04A34273D4}" type="slidenum">
              <a:rPr lang="de-DE" sz="1600">
                <a:solidFill>
                  <a:srgbClr val="7b9899"/>
                </a:solidFill>
                <a:latin typeface="Georgia"/>
              </a:rPr>
              <a:t>&lt;Nummer&gt;</a:t>
            </a:fld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de-DE" sz="3300">
                <a:solidFill>
                  <a:srgbClr val="7b9899"/>
                </a:solidFill>
                <a:latin typeface="Georgia"/>
              </a:rPr>
              <a:t>Datenbeschaffung - Ausblick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de-DE" sz="2700">
                <a:solidFill>
                  <a:srgbClr val="000000"/>
                </a:solidFill>
                <a:latin typeface="Georgia"/>
              </a:rPr>
              <a:t>Implementierung der Streaming-API von Twitter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de-DE" sz="2700">
                <a:solidFill>
                  <a:srgbClr val="000000"/>
                </a:solidFill>
                <a:latin typeface="Georgia"/>
              </a:rPr>
              <a:t>Feedback-Mechanismus durch stetig aktualisierte Stichworte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de-DE" sz="2700">
                <a:solidFill>
                  <a:srgbClr val="000000"/>
                </a:solidFill>
                <a:latin typeface="Georgia"/>
              </a:rPr>
              <a:t>Dauerhaft, als Dienst, laufendes Programm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de-DE" sz="2700">
                <a:solidFill>
                  <a:srgbClr val="000000"/>
                </a:solidFill>
                <a:latin typeface="Georgia"/>
              </a:rPr>
              <a:t>Bei parallelen Ereignissen</a:t>
            </a:r>
            <a:endParaRPr/>
          </a:p>
          <a:p>
            <a:pPr lvl="1">
              <a:lnSpc>
                <a:spcPct val="100000"/>
              </a:lnSpc>
              <a:buSzPct val="25000"/>
              <a:buFont charset="2" typeface="Wingdings"/>
              <a:buChar char=""/>
            </a:pPr>
            <a:r>
              <a:rPr lang="de-DE" sz="2200">
                <a:solidFill>
                  <a:srgbClr val="646b86"/>
                </a:solidFill>
                <a:latin typeface="Georgia"/>
              </a:rPr>
              <a:t>Mehrere (Such)Anfragen und Schreiben in verschiedene Tabellen</a:t>
            </a:r>
            <a:endParaRPr/>
          </a:p>
        </p:txBody>
      </p:sp>
      <p:sp>
        <p:nvSpPr>
          <p:cNvPr id="122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de-DE" sz="1400">
                <a:solidFill>
                  <a:srgbClr val="ffffff"/>
                </a:solidFill>
                <a:latin typeface="Georgia"/>
              </a:rPr>
              <a:t>20.11.13</a:t>
            </a:r>
            <a:endParaRPr/>
          </a:p>
        </p:txBody>
      </p:sp>
      <p:sp>
        <p:nvSpPr>
          <p:cNvPr id="123" name="TextShape 4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ffffff"/>
                </a:solidFill>
                <a:latin typeface="Georgia"/>
              </a:rPr>
              <a:t>Gruppe 3</a:t>
            </a:r>
            <a:endParaRPr/>
          </a:p>
        </p:txBody>
      </p:sp>
      <p:sp>
        <p:nvSpPr>
          <p:cNvPr id="124" name="TextShape 5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fld id="{3AC18553-6986-4AFC-AC0B-BD2EE0C3D315}" type="slidenum">
              <a:rPr lang="de-DE" sz="1600">
                <a:solidFill>
                  <a:srgbClr val="7b9899"/>
                </a:solidFill>
                <a:latin typeface="Georgia"/>
              </a:rPr>
              <a:t>&lt;Nummer&gt;</a:t>
            </a:fld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de-DE" sz="3300">
                <a:solidFill>
                  <a:srgbClr val="7b9899"/>
                </a:solidFill>
                <a:latin typeface="Georgia"/>
              </a:rPr>
              <a:t>Datenanalyse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700">
                <a:solidFill>
                  <a:srgbClr val="000000"/>
                </a:solidFill>
                <a:latin typeface="Georgia"/>
              </a:rPr>
              <a:t>Toolchain für Tweet-Verarbeitung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de-DE" sz="2700">
                <a:solidFill>
                  <a:srgbClr val="000000"/>
                </a:solidFill>
                <a:latin typeface="Georgia"/>
              </a:rPr>
              <a:t>Generalisierung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de-DE" sz="2700">
                <a:solidFill>
                  <a:srgbClr val="000000"/>
                </a:solidFill>
                <a:latin typeface="Georgia"/>
              </a:rPr>
              <a:t>Ortsbestimmung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de-DE" sz="2700">
                <a:solidFill>
                  <a:srgbClr val="000000"/>
                </a:solidFill>
                <a:latin typeface="Georgia"/>
              </a:rPr>
              <a:t>Kategorisierung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de-DE" sz="2700">
                <a:solidFill>
                  <a:srgbClr val="000000"/>
                </a:solidFill>
                <a:latin typeface="Georgia"/>
              </a:rPr>
              <a:t>Dauerhaft, als Dienst, laufendes Programm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  <p:sp>
        <p:nvSpPr>
          <p:cNvPr id="127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de-DE" sz="1400">
                <a:solidFill>
                  <a:srgbClr val="ffffff"/>
                </a:solidFill>
                <a:latin typeface="Georgia"/>
              </a:rPr>
              <a:t>20.11.13</a:t>
            </a:r>
            <a:endParaRPr/>
          </a:p>
        </p:txBody>
      </p:sp>
      <p:sp>
        <p:nvSpPr>
          <p:cNvPr id="128" name="TextShape 4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ffffff"/>
                </a:solidFill>
                <a:latin typeface="Georgia"/>
              </a:rPr>
              <a:t>Gruppe 3</a:t>
            </a:r>
            <a:endParaRPr/>
          </a:p>
        </p:txBody>
      </p:sp>
      <p:sp>
        <p:nvSpPr>
          <p:cNvPr id="129" name="TextShape 5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fld id="{8541C264-DE1F-4FEE-BA16-12F04979BFFF}" type="slidenum">
              <a:rPr lang="de-DE" sz="1600">
                <a:solidFill>
                  <a:srgbClr val="7b9899"/>
                </a:solidFill>
                <a:latin typeface="Georgia"/>
              </a:rPr>
              <a:t>&lt;Nummer&gt;</a:t>
            </a:fld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de-DE" sz="3300">
                <a:solidFill>
                  <a:srgbClr val="7b9899"/>
                </a:solidFill>
                <a:latin typeface="Georgia"/>
              </a:rPr>
              <a:t>Datenvisualisierung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de-DE"/>
              <a:t>Generalisierung der Tweets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de-DE"/>
              <a:t>Social-Media-Format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de-DE"/>
              <a:t>Ortsbestimmung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de-DE"/>
              <a:t>Geolocation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de-DE"/>
              <a:t>Ortsname im Text</a:t>
            </a:r>
            <a:endParaRPr/>
          </a:p>
        </p:txBody>
      </p:sp>
      <p:sp>
        <p:nvSpPr>
          <p:cNvPr id="132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de-DE" sz="1400">
                <a:solidFill>
                  <a:srgbClr val="ffffff"/>
                </a:solidFill>
                <a:latin typeface="Georgia"/>
              </a:rPr>
              <a:t>20.11.13</a:t>
            </a:r>
            <a:endParaRPr/>
          </a:p>
        </p:txBody>
      </p:sp>
      <p:sp>
        <p:nvSpPr>
          <p:cNvPr id="133" name="TextShape 4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ffffff"/>
                </a:solidFill>
                <a:latin typeface="Georgia"/>
              </a:rPr>
              <a:t>Gruppe 3</a:t>
            </a:r>
            <a:endParaRPr/>
          </a:p>
        </p:txBody>
      </p:sp>
      <p:sp>
        <p:nvSpPr>
          <p:cNvPr id="134" name="TextShape 5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fld id="{ED768AD6-2E56-47B1-B5C3-FAD16637E3C1}" type="slidenum">
              <a:rPr lang="de-DE" sz="1600">
                <a:solidFill>
                  <a:srgbClr val="7b9899"/>
                </a:solidFill>
                <a:latin typeface="Georgia"/>
              </a:rPr>
              <a:t>&lt;Nummer&gt;</a:t>
            </a:fld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de-DE" sz="3300">
                <a:solidFill>
                  <a:srgbClr val="7b9899"/>
                </a:solidFill>
                <a:latin typeface="Georgia"/>
              </a:rPr>
              <a:t>Prototyp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de-DE"/>
              <a:t>Kategorisierung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LingPipe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Schritte: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Lernen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Klassifizieren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Wegschreiben</a:t>
            </a:r>
            <a:endParaRPr/>
          </a:p>
        </p:txBody>
      </p:sp>
      <p:sp>
        <p:nvSpPr>
          <p:cNvPr id="137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de-DE" sz="1400">
                <a:solidFill>
                  <a:srgbClr val="ffffff"/>
                </a:solidFill>
                <a:latin typeface="Georgia"/>
              </a:rPr>
              <a:t>20.11.13</a:t>
            </a:r>
            <a:endParaRPr/>
          </a:p>
        </p:txBody>
      </p:sp>
      <p:sp>
        <p:nvSpPr>
          <p:cNvPr id="138" name="TextShape 4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ffffff"/>
                </a:solidFill>
                <a:latin typeface="Georgia"/>
              </a:rPr>
              <a:t>Gruppe 3</a:t>
            </a:r>
            <a:endParaRPr/>
          </a:p>
        </p:txBody>
      </p:sp>
      <p:sp>
        <p:nvSpPr>
          <p:cNvPr id="139" name="TextShape 5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fld id="{73293B22-5EC8-4447-BA57-6EC1F534D97E}" type="slidenum">
              <a:rPr lang="de-DE" sz="1600">
                <a:solidFill>
                  <a:srgbClr val="7b9899"/>
                </a:solidFill>
                <a:latin typeface="Georgia"/>
              </a:rPr>
              <a:t>&lt;Nummer&gt;</a:t>
            </a:fld>
            <a:endParaRPr/>
          </a:p>
        </p:txBody>
      </p:sp>
      <p:pic>
        <p:nvPicPr>
          <p:cNvPr descr="" id="14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0" y="2664000"/>
            <a:ext cx="4538160" cy="255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de-DE" sz="3300">
                <a:solidFill>
                  <a:srgbClr val="7b9899"/>
                </a:solidFill>
                <a:latin typeface="Georgia"/>
              </a:rPr>
              <a:t>Use-Case: Kategorisierung von Tweets</a:t>
            </a:r>
            <a:endParaRPr/>
          </a:p>
        </p:txBody>
      </p:sp>
      <p:graphicFrame>
        <p:nvGraphicFramePr>
          <p:cNvPr id="142" name="Table 2"/>
          <p:cNvGraphicFramePr/>
          <p:nvPr/>
        </p:nvGraphicFramePr>
        <p:xfrm>
          <a:off x="301680" y="1527120"/>
          <a:ext cx="8503920" cy="4490280"/>
        </p:xfrm>
        <a:graphic>
          <a:graphicData uri="http://schemas.openxmlformats.org/drawingml/2006/table">
            <a:tbl>
              <a:tblPr/>
              <a:tblGrid>
                <a:gridCol w="4251960"/>
                <a:gridCol w="4251960"/>
              </a:tblGrid>
              <a:tr h="6282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>
                          <a:solidFill>
                            <a:srgbClr val="ffffff"/>
                          </a:solidFill>
                          <a:latin typeface="Georgia"/>
                        </a:rPr>
                        <a:t>ID und Name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>
                          <a:solidFill>
                            <a:srgbClr val="ffffff"/>
                          </a:solidFill>
                          <a:latin typeface="Georgia"/>
                        </a:rPr>
                        <a:t>UC-1 (P): Kategorisierung von Tweets</a:t>
                      </a:r>
                      <a:endParaRPr/>
                    </a:p>
                  </a:txBody>
                  <a:tcPr/>
                </a:tc>
              </a:tr>
              <a:tr h="1432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Beschreibung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Beschaffte Tweets werden von der Analyse kategorisiert und anschließend anhand der Kategorien auf verschiedene Arten präsentiert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Beteiligte Akteure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Dienst: Beschaffung, Programm: Analyse, Programm: Visualisierung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Auslöser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Prototyp wird erstellt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Vorbedingungen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Relevante Tweets existieren und können verarbeitet werten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Nachbedingungen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Kategorien werden erstellt und visualisiert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Ausnahmen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143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de-DE" sz="1400">
                <a:solidFill>
                  <a:srgbClr val="ffffff"/>
                </a:solidFill>
                <a:latin typeface="Georgia"/>
              </a:rPr>
              <a:t>20.11.13</a:t>
            </a:r>
            <a:endParaRPr/>
          </a:p>
        </p:txBody>
      </p:sp>
      <p:sp>
        <p:nvSpPr>
          <p:cNvPr id="144" name="TextShape 4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ffffff"/>
                </a:solidFill>
                <a:latin typeface="Georgia"/>
              </a:rPr>
              <a:t>Gruppe 3</a:t>
            </a:r>
            <a:endParaRPr/>
          </a:p>
        </p:txBody>
      </p:sp>
      <p:sp>
        <p:nvSpPr>
          <p:cNvPr id="145" name="TextShape 5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fld id="{C6D65F47-6F2F-460E-9E19-7B1C1DF06D4C}" type="slidenum">
              <a:rPr lang="de-DE" sz="1600">
                <a:solidFill>
                  <a:srgbClr val="7b9899"/>
                </a:solidFill>
                <a:latin typeface="Georgia"/>
              </a:rPr>
              <a:t>&lt;Nummer&gt;</a:t>
            </a:fld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de-DE" sz="3300">
                <a:solidFill>
                  <a:srgbClr val="7b9899"/>
                </a:solidFill>
                <a:latin typeface="Georgia"/>
              </a:rPr>
              <a:t>Use-Case: Beschaffung</a:t>
            </a:r>
            <a:endParaRPr/>
          </a:p>
        </p:txBody>
      </p:sp>
      <p:graphicFrame>
        <p:nvGraphicFramePr>
          <p:cNvPr id="147" name="Table 2"/>
          <p:cNvGraphicFramePr/>
          <p:nvPr/>
        </p:nvGraphicFramePr>
        <p:xfrm>
          <a:off x="301680" y="1527120"/>
          <a:ext cx="8503920" cy="4215960"/>
        </p:xfrm>
        <a:graphic>
          <a:graphicData uri="http://schemas.openxmlformats.org/drawingml/2006/table">
            <a:tbl>
              <a:tblPr/>
              <a:tblGrid>
                <a:gridCol w="4251960"/>
                <a:gridCol w="4251960"/>
              </a:tblGrid>
              <a:tr h="6282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>
                          <a:solidFill>
                            <a:srgbClr val="ffffff"/>
                          </a:solidFill>
                          <a:latin typeface="Georgia"/>
                        </a:rPr>
                        <a:t>ID und Name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>
                          <a:solidFill>
                            <a:srgbClr val="ffffff"/>
                          </a:solidFill>
                          <a:latin typeface="Georgia"/>
                        </a:rPr>
                        <a:t>UC-1 (P): Statisches Abgreifen von Tweets</a:t>
                      </a:r>
                      <a:endParaRPr/>
                    </a:p>
                  </a:txBody>
                  <a:tcPr/>
                </a:tc>
              </a:tr>
              <a:tr h="11646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Beschreibung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Zugriff auf aktuelle Tweets mit der REST/Search-API zu einem Stichwort und schreiben in eine Datenbank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Beteiligte Akteure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Dienst: Beschaffung, DB: Beschaffung&lt;&gt;Analyse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Auslöser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Trend zu einem Katastrophenfall  wird deutlich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Vorbedingungen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8964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Nachbedingungen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Alle Tweets zum Stichwort sind mit den relevanten Feldern in der Datenbank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>
                          <a:solidFill>
                            <a:srgbClr val="000000"/>
                          </a:solidFill>
                          <a:latin typeface="Georgia"/>
                        </a:rPr>
                        <a:t>Ausnahmen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148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de-DE" sz="1400">
                <a:solidFill>
                  <a:srgbClr val="ffffff"/>
                </a:solidFill>
                <a:latin typeface="Georgia"/>
              </a:rPr>
              <a:t>20.11.13</a:t>
            </a:r>
            <a:endParaRPr/>
          </a:p>
        </p:txBody>
      </p:sp>
      <p:sp>
        <p:nvSpPr>
          <p:cNvPr id="149" name="TextShape 4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ffffff"/>
                </a:solidFill>
                <a:latin typeface="Georgia"/>
              </a:rPr>
              <a:t>Gruppe 3</a:t>
            </a:r>
            <a:endParaRPr/>
          </a:p>
        </p:txBody>
      </p:sp>
      <p:sp>
        <p:nvSpPr>
          <p:cNvPr id="150" name="TextShape 5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fld id="{5331CB6B-80F9-47AF-B528-819406F22DF9}" type="slidenum">
              <a:rPr lang="de-DE" sz="1600">
                <a:solidFill>
                  <a:srgbClr val="7b9899"/>
                </a:solidFill>
                <a:latin typeface="Georgia"/>
              </a:rPr>
              <a:t>&lt;Nummer&gt;</a:t>
            </a:fld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