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71" r:id="rId6"/>
    <p:sldId id="260" r:id="rId7"/>
    <p:sldId id="259" r:id="rId8"/>
    <p:sldId id="261" r:id="rId9"/>
    <p:sldId id="263" r:id="rId10"/>
    <p:sldId id="272" r:id="rId11"/>
    <p:sldId id="262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AD779-6F2F-4D6D-BF8C-B8360C4E5C9E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DFD7-36A1-48AC-A0A2-3691CBCFE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CDFD7-36A1-48AC-A0A2-3691CBCFE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CDFD7-36A1-48AC-A0A2-3691CBCFE8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CDFD7-36A1-48AC-A0A2-3691CBCFE8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C57922-DB5D-46F0-9CDC-02D75F66015C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5D3F39-C95B-415F-A1E1-1CD740B01304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D130C-247C-4F69-BB06-2FC9747D2EC8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361BE-AFD9-4C1A-801C-52A97C00850C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E1AB7B-6CEC-482D-83F1-FFCBCEBEBA5A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1BD1D-7C38-42AA-9029-D2F5C7B481EB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87045F-7F9C-4D9B-9C4E-79E6FB8D4D69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BA2F4-14F5-41EE-9AB6-2A950CB91C02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F380A-AC4C-4458-9520-C40D37B6A4A9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0459920-276B-49B3-9104-B9477C840402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2A0EBD-4402-4B7D-8AC2-35D862CCA272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D870A3-DCBB-4D34-BBF6-D63265D20BF4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/15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7EFA7AB-6283-4091-8D26-04A1E98F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76400"/>
            <a:ext cx="8382000" cy="2895600"/>
          </a:xfrm>
        </p:spPr>
        <p:txBody>
          <a:bodyPr anchor="t">
            <a:normAutofit/>
          </a:bodyPr>
          <a:lstStyle/>
          <a:p>
            <a:pPr algn="ctr"/>
            <a:r>
              <a:rPr lang="sr-Latn-RS" sz="4000" dirty="0" smtClean="0"/>
              <a:t>Određivanje kvaliteta vina pomoću neuralnih mreža</a:t>
            </a:r>
            <a:br>
              <a:rPr lang="sr-Latn-RS" sz="4000" dirty="0" smtClean="0"/>
            </a:br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2400" dirty="0" smtClean="0">
                <a:solidFill>
                  <a:schemeClr val="accent1"/>
                </a:solidFill>
              </a:rPr>
              <a:t>Predmet: Neuralne mreže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5745480"/>
          <a:ext cx="868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0"/>
                <a:gridCol w="2171700"/>
                <a:gridCol w="15240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bg1"/>
                          </a:solidFill>
                        </a:rPr>
                        <a:t>Studenti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r-Latn-R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Profesor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bg1"/>
                          </a:solidFill>
                        </a:rPr>
                        <a:t>Dejan Golubović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bg1"/>
                          </a:solidFill>
                        </a:rPr>
                        <a:t>3228/2016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Doc.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dr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Goran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Kvaščev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bg1"/>
                          </a:solidFill>
                        </a:rPr>
                        <a:t>Stefan Vranković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bg1"/>
                          </a:solidFill>
                        </a:rPr>
                        <a:t>3379/2017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odified_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14" y="1567842"/>
            <a:ext cx="5852172" cy="435255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Nova raspodela podataka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11 neurona u ulaznom sloju, 2 u izlaznom</a:t>
            </a:r>
          </a:p>
          <a:p>
            <a:endParaRPr lang="sr-Latn-RS" dirty="0" smtClean="0"/>
          </a:p>
          <a:p>
            <a:r>
              <a:rPr lang="sr-Latn-RS" dirty="0" smtClean="0"/>
              <a:t>Podesiv broj skrivenih slojeva i neurona</a:t>
            </a:r>
          </a:p>
          <a:p>
            <a:endParaRPr lang="sr-Latn-RS" dirty="0" smtClean="0"/>
          </a:p>
          <a:p>
            <a:r>
              <a:rPr lang="sr-Latn-RS" dirty="0" smtClean="0"/>
              <a:t>Gradijentno opadajući algoritam</a:t>
            </a:r>
          </a:p>
          <a:p>
            <a:endParaRPr lang="sr-Latn-RS" dirty="0" smtClean="0"/>
          </a:p>
          <a:p>
            <a:r>
              <a:rPr lang="sr-Latn-RS" dirty="0" smtClean="0"/>
              <a:t>Funkcije aktivacije</a:t>
            </a:r>
          </a:p>
          <a:p>
            <a:pPr lvl="1"/>
            <a:r>
              <a:rPr lang="sr-Latn-RS" dirty="0" smtClean="0"/>
              <a:t>Relu u unutrašnjim slojevima</a:t>
            </a:r>
          </a:p>
          <a:p>
            <a:pPr lvl="1"/>
            <a:r>
              <a:rPr lang="sr-Latn-RS" dirty="0" smtClean="0"/>
              <a:t>Softmax u izlaznom sloju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r>
              <a:rPr lang="sr-Latn-RS" dirty="0" smtClean="0"/>
              <a:t>Implementacija neuralne mreže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895600" y="2286000"/>
          <a:ext cx="4114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Loše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Dobro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Loše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r>
                        <a:rPr lang="sr-Latn-RS" dirty="0" smtClean="0"/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Dobro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885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Lažna tačnost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8288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Stvarni rezultat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3200400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 smtClean="0"/>
              <a:t>Predviđeni</a:t>
            </a:r>
          </a:p>
          <a:p>
            <a:pPr algn="ctr"/>
            <a:r>
              <a:rPr lang="sr-Latn-RS" dirty="0" smtClean="0"/>
              <a:t>rezultat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5200" y="4953000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 smtClean="0"/>
              <a:t>Tačnost = 80% 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evaluacije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9600" y="2133600"/>
          <a:ext cx="2882900" cy="2882900"/>
        </p:xfrm>
        <a:graphic>
          <a:graphicData uri="http://schemas.openxmlformats.org/presentationml/2006/ole">
            <p:oleObj spid="_x0000_s1026" name="Equation" r:id="rId3" imgW="1041120" imgH="1041120" progId="Equation.3">
              <p:embed/>
            </p:oleObj>
          </a:graphicData>
        </a:graphic>
      </p:graphicFrame>
      <p:graphicFrame>
        <p:nvGraphicFramePr>
          <p:cNvPr id="9" name="Content Placeholder 8"/>
          <p:cNvGraphicFramePr>
            <a:graphicFrameLocks/>
          </p:cNvGraphicFramePr>
          <p:nvPr/>
        </p:nvGraphicFramePr>
        <p:xfrm>
          <a:off x="6096000" y="2819400"/>
          <a:ext cx="21945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FN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FP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10400" y="2057400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 smtClean="0"/>
              <a:t>Stvarni</a:t>
            </a:r>
          </a:p>
          <a:p>
            <a:pPr algn="ctr"/>
            <a:r>
              <a:rPr lang="sr-Latn-RS" dirty="0" smtClean="0"/>
              <a:t>rezultat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3733800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 smtClean="0"/>
              <a:t>Predviđeni</a:t>
            </a:r>
          </a:p>
          <a:p>
            <a:pPr algn="ctr"/>
            <a:r>
              <a:rPr lang="sr-Latn-RS" dirty="0" smtClean="0"/>
              <a:t>rezultat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315200" cy="3776471"/>
          </a:xfrm>
        </p:spPr>
        <p:txBody>
          <a:bodyPr>
            <a:normAutofit/>
          </a:bodyPr>
          <a:lstStyle/>
          <a:p>
            <a:r>
              <a:rPr lang="sr-Latn-RS" dirty="0" smtClean="0"/>
              <a:t>Balansiranje rezultata</a:t>
            </a:r>
          </a:p>
          <a:p>
            <a:pPr lvl="1"/>
            <a:r>
              <a:rPr lang="sr-Latn-RS" dirty="0" smtClean="0"/>
              <a:t>Modifikovani minibatch</a:t>
            </a:r>
          </a:p>
          <a:p>
            <a:pPr lvl="1"/>
            <a:r>
              <a:rPr lang="sr-Latn-RS" dirty="0" smtClean="0"/>
              <a:t>Jednak broj primera iz obe klase</a:t>
            </a:r>
          </a:p>
          <a:p>
            <a:endParaRPr lang="sr-Latn-RS" dirty="0" smtClean="0"/>
          </a:p>
          <a:p>
            <a:r>
              <a:rPr lang="sr-Latn-RS" dirty="0" smtClean="0"/>
              <a:t>Zaštita od preobučavanja</a:t>
            </a:r>
          </a:p>
          <a:p>
            <a:pPr lvl="1"/>
            <a:r>
              <a:rPr lang="sr-Latn-RS" b="1" dirty="0" smtClean="0"/>
              <a:t>Regularizacija</a:t>
            </a:r>
          </a:p>
          <a:p>
            <a:pPr lvl="1"/>
            <a:r>
              <a:rPr lang="sr-Latn-RS" dirty="0" smtClean="0"/>
              <a:t>Jednostavnija mreža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Balansiranje i preobučavanje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9073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Tačnost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79</a:t>
                      </a:r>
                      <a:r>
                        <a:rPr lang="sr-Latn-RS" baseline="0" dirty="0" smtClean="0"/>
                        <a:t>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77.1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TPR (Loše</a:t>
                      </a:r>
                      <a:r>
                        <a:rPr lang="sr-Latn-RS" baseline="0" dirty="0" smtClean="0"/>
                        <a:t> vino)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78.1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r>
                        <a:rPr lang="sr-Latn-RS" dirty="0" smtClean="0"/>
                        <a:t>.</a:t>
                      </a: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TNR (Dobro</a:t>
                      </a:r>
                      <a:r>
                        <a:rPr lang="sr-Latn-RS" baseline="0" dirty="0" smtClean="0"/>
                        <a:t> vino)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r>
                        <a:rPr lang="sr-Latn-R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r>
                        <a:rPr lang="sr-Latn-RS" dirty="0" smtClean="0"/>
                        <a:t>.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4267200"/>
          <a:ext cx="31242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Loše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Dobro</a:t>
                      </a:r>
                      <a:endParaRPr lang="en-US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Loše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2541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713</a:t>
                      </a:r>
                      <a:endParaRPr lang="en-US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Dobro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335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1550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62600" y="4267200"/>
          <a:ext cx="31242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Loše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Dobro</a:t>
                      </a:r>
                      <a:endParaRPr lang="en-US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Loše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686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173</a:t>
                      </a:r>
                      <a:endParaRPr lang="en-US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Dobro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361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5400" y="3886200"/>
            <a:ext cx="105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Trening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0" y="3886200"/>
            <a:ext cx="105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Test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4478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Mreža sa 3 skrivena sloja sa po 20 neurona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38472"/>
          </a:xfrm>
        </p:spPr>
        <p:txBody>
          <a:bodyPr>
            <a:normAutofit/>
          </a:bodyPr>
          <a:lstStyle/>
          <a:p>
            <a:r>
              <a:rPr lang="sr-Latn-RS" dirty="0" smtClean="0"/>
              <a:t>Balansirani rezultati</a:t>
            </a:r>
          </a:p>
          <a:p>
            <a:endParaRPr lang="sr-Latn-RS" dirty="0" smtClean="0"/>
          </a:p>
          <a:p>
            <a:r>
              <a:rPr lang="sr-Latn-RS" dirty="0" smtClean="0"/>
              <a:t>Dobra </a:t>
            </a:r>
            <a:r>
              <a:rPr lang="sr-Latn-RS" dirty="0" smtClean="0"/>
              <a:t>tačnost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preobu</a:t>
            </a:r>
            <a:r>
              <a:rPr lang="sr-Latn-RS" dirty="0" smtClean="0"/>
              <a:t>čavanja</a:t>
            </a:r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Prostor za poboljšanja</a:t>
            </a:r>
          </a:p>
          <a:p>
            <a:pPr lvl="1"/>
            <a:r>
              <a:rPr lang="sr-Latn-RS" dirty="0" smtClean="0"/>
              <a:t>Preobučavanje kod manje brojne klase (dobra vina)</a:t>
            </a:r>
          </a:p>
          <a:p>
            <a:pPr lvl="1"/>
            <a:r>
              <a:rPr lang="sr-Latn-RS" dirty="0" smtClean="0"/>
              <a:t>Ukupna tačnost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1400" y="3293364"/>
            <a:ext cx="2057400" cy="728472"/>
          </a:xfrm>
        </p:spPr>
        <p:txBody>
          <a:bodyPr/>
          <a:lstStyle/>
          <a:p>
            <a:pPr algn="ctr">
              <a:buNone/>
            </a:pPr>
            <a:r>
              <a:rPr lang="sr-Latn-RS" dirty="0" smtClean="0"/>
              <a:t>Pitanja?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2057400"/>
            <a:ext cx="4495800" cy="1143000"/>
          </a:xfrm>
        </p:spPr>
        <p:txBody>
          <a:bodyPr/>
          <a:lstStyle/>
          <a:p>
            <a:pPr algn="ctr"/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Uvod - opis problema</a:t>
            </a:r>
          </a:p>
          <a:p>
            <a:endParaRPr lang="sr-Latn-RS" dirty="0" smtClean="0"/>
          </a:p>
          <a:p>
            <a:r>
              <a:rPr lang="sr-Latn-RS" dirty="0" smtClean="0"/>
              <a:t>Korišćene tehnologije i metod rada</a:t>
            </a:r>
          </a:p>
          <a:p>
            <a:endParaRPr lang="sr-Latn-RS" dirty="0" smtClean="0"/>
          </a:p>
          <a:p>
            <a:r>
              <a:rPr lang="sr-Latn-RS" dirty="0" smtClean="0"/>
              <a:t>Rezultati i z</a:t>
            </a:r>
            <a:r>
              <a:rPr lang="en-US" dirty="0" err="1" smtClean="0"/>
              <a:t>aklju</a:t>
            </a:r>
            <a:r>
              <a:rPr lang="sr-Latn-RS" dirty="0" smtClean="0"/>
              <a:t>čak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Problem</a:t>
            </a:r>
          </a:p>
          <a:p>
            <a:r>
              <a:rPr lang="sr-Latn-RS" dirty="0" smtClean="0"/>
              <a:t>Cilj</a:t>
            </a:r>
          </a:p>
          <a:p>
            <a:r>
              <a:rPr lang="sr-Latn-RS" dirty="0" smtClean="0"/>
              <a:t>O korišćenim podacima za klasifikaciju vina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problema</a:t>
            </a:r>
            <a:endParaRPr lang="en-US" dirty="0"/>
          </a:p>
        </p:txBody>
      </p:sp>
      <p:pic>
        <p:nvPicPr>
          <p:cNvPr id="1026" name="Picture 2" descr="C:\Users\svrankovic\Desktop\Prezentacija\red-white-wine-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4191000" cy="2796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013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52400" y="1481328"/>
            <a:ext cx="4191000" cy="4525963"/>
          </a:xfrm>
        </p:spPr>
        <p:txBody>
          <a:bodyPr>
            <a:normAutofit fontScale="92500" lnSpcReduction="10000"/>
          </a:bodyPr>
          <a:lstStyle/>
          <a:p>
            <a:pPr algn="r">
              <a:buNone/>
            </a:pPr>
            <a:r>
              <a:rPr lang="sr-Latn-RS" dirty="0" smtClean="0"/>
              <a:t>Fiksna kiselost   </a:t>
            </a:r>
          </a:p>
          <a:p>
            <a:pPr algn="r">
              <a:buNone/>
            </a:pPr>
            <a:r>
              <a:rPr lang="sr-Latn-RS" dirty="0" smtClean="0"/>
              <a:t>Promenljiva kiselost</a:t>
            </a:r>
          </a:p>
          <a:p>
            <a:pPr algn="r">
              <a:buNone/>
            </a:pPr>
            <a:r>
              <a:rPr lang="sr-Latn-RS" dirty="0" smtClean="0"/>
              <a:t>Limunska kiselina</a:t>
            </a:r>
          </a:p>
          <a:p>
            <a:pPr algn="r">
              <a:buNone/>
            </a:pPr>
            <a:r>
              <a:rPr lang="sr-Latn-RS" dirty="0" smtClean="0"/>
              <a:t>Preostali šećer</a:t>
            </a:r>
          </a:p>
          <a:p>
            <a:pPr algn="r">
              <a:buNone/>
            </a:pPr>
            <a:r>
              <a:rPr lang="sr-Latn-RS" dirty="0" smtClean="0"/>
              <a:t>Hloridi</a:t>
            </a:r>
          </a:p>
          <a:p>
            <a:pPr algn="r">
              <a:buNone/>
            </a:pPr>
            <a:r>
              <a:rPr lang="sr-Latn-RS" dirty="0" smtClean="0"/>
              <a:t>Slobodni sumpor dioksid</a:t>
            </a:r>
          </a:p>
          <a:p>
            <a:pPr algn="r">
              <a:buNone/>
            </a:pPr>
            <a:r>
              <a:rPr lang="sr-Latn-RS" dirty="0" smtClean="0"/>
              <a:t>Ukupni sumpor dioksid</a:t>
            </a:r>
          </a:p>
          <a:p>
            <a:pPr algn="r">
              <a:buNone/>
            </a:pPr>
            <a:r>
              <a:rPr lang="sr-Latn-RS" dirty="0" smtClean="0"/>
              <a:t>Gustina</a:t>
            </a:r>
          </a:p>
          <a:p>
            <a:pPr algn="r">
              <a:buNone/>
            </a:pPr>
            <a:r>
              <a:rPr lang="sr-Latn-RS" dirty="0" smtClean="0"/>
              <a:t>pH vrednost</a:t>
            </a:r>
          </a:p>
          <a:p>
            <a:pPr algn="r">
              <a:buNone/>
            </a:pPr>
            <a:r>
              <a:rPr lang="sr-Latn-RS" dirty="0" smtClean="0"/>
              <a:t>Sulfati</a:t>
            </a:r>
          </a:p>
          <a:p>
            <a:pPr algn="r">
              <a:buNone/>
            </a:pPr>
            <a:r>
              <a:rPr lang="sr-Latn-RS" dirty="0" smtClean="0"/>
              <a:t>Alkohol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sistema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15270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193852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38600" y="233172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272491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38600" y="3124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8600" y="3505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38600" y="39044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8600" y="42885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470001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38600" y="5084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38600" y="548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9200" y="30480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Neuralna</a:t>
            </a:r>
          </a:p>
          <a:p>
            <a:pPr algn="ctr"/>
            <a:r>
              <a:rPr lang="sr-Latn-RS" dirty="0" smtClean="0"/>
              <a:t>mreža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5438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801966" y="3505200"/>
            <a:ext cx="13420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500" dirty="0" smtClean="0"/>
              <a:t>Kvalitet</a:t>
            </a:r>
            <a:endParaRPr lang="en-US" sz="2500" dirty="0"/>
          </a:p>
        </p:txBody>
      </p:sp>
      <p:sp>
        <p:nvSpPr>
          <p:cNvPr id="23" name="Right Arrow 22"/>
          <p:cNvSpPr/>
          <p:nvPr/>
        </p:nvSpPr>
        <p:spPr>
          <a:xfrm>
            <a:off x="4495800" y="3581400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086600" y="3581400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riginal_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526" y="1481138"/>
            <a:ext cx="6204947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Originalna raspodela podataka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547872"/>
          </a:xfrm>
        </p:spPr>
        <p:txBody>
          <a:bodyPr/>
          <a:lstStyle/>
          <a:p>
            <a:r>
              <a:rPr lang="sr-Latn-RS" dirty="0" smtClean="0"/>
              <a:t>Python</a:t>
            </a:r>
          </a:p>
          <a:p>
            <a:pPr lvl="1"/>
            <a:endParaRPr lang="sr-Latn-RS" dirty="0" smtClean="0"/>
          </a:p>
          <a:p>
            <a:pPr lvl="1"/>
            <a:r>
              <a:rPr lang="sr-Latn-RS" dirty="0" smtClean="0"/>
              <a:t>Elegantna sintaksa - jednostavnost</a:t>
            </a:r>
          </a:p>
          <a:p>
            <a:pPr lvl="1"/>
            <a:endParaRPr lang="sr-Latn-RS" dirty="0" smtClean="0"/>
          </a:p>
          <a:p>
            <a:pPr lvl="1"/>
            <a:r>
              <a:rPr lang="sr-Latn-RS" dirty="0" smtClean="0"/>
              <a:t>Dobar za rad sa mašinskim učenjem</a:t>
            </a:r>
          </a:p>
          <a:p>
            <a:pPr lvl="1"/>
            <a:endParaRPr lang="sr-Latn-RS" dirty="0" smtClean="0"/>
          </a:p>
          <a:p>
            <a:pPr lvl="1"/>
            <a:r>
              <a:rPr lang="sr-Latn-RS" dirty="0" smtClean="0"/>
              <a:t>Dosta dostupnih biblioteka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Tehnologije</a:t>
            </a:r>
            <a:endParaRPr lang="en-US" dirty="0"/>
          </a:p>
        </p:txBody>
      </p:sp>
      <p:pic>
        <p:nvPicPr>
          <p:cNvPr id="4" name="Picture 2" descr="C:\Users\svrankovic\Desktop\Prezentacija\python-sn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1000"/>
            <a:ext cx="3657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TensorFlow</a:t>
            </a:r>
          </a:p>
          <a:p>
            <a:endParaRPr lang="sr-Latn-RS" dirty="0" smtClean="0"/>
          </a:p>
          <a:p>
            <a:pPr lvl="1"/>
            <a:r>
              <a:rPr lang="sr-Latn-RS" dirty="0" smtClean="0"/>
              <a:t>Open source bibliteka za ML</a:t>
            </a:r>
          </a:p>
          <a:p>
            <a:pPr lvl="1">
              <a:buNone/>
            </a:pPr>
            <a:endParaRPr lang="sr-Latn-RS" dirty="0" smtClean="0"/>
          </a:p>
          <a:p>
            <a:pPr lvl="1"/>
            <a:r>
              <a:rPr lang="sr-Latn-RS" dirty="0" smtClean="0"/>
              <a:t>Efikasnost (CPU vs GPU)</a:t>
            </a:r>
          </a:p>
          <a:p>
            <a:pPr lvl="1"/>
            <a:endParaRPr lang="sr-Latn-RS" dirty="0" smtClean="0"/>
          </a:p>
          <a:p>
            <a:pPr lvl="1"/>
            <a:r>
              <a:rPr lang="en-US" dirty="0" smtClean="0"/>
              <a:t>www.tensorflow.org</a:t>
            </a:r>
            <a:endParaRPr lang="sr-Latn-RS" dirty="0" smtClean="0"/>
          </a:p>
          <a:p>
            <a:pPr lvl="1"/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Tehnologije</a:t>
            </a:r>
            <a:endParaRPr lang="en-US" dirty="0"/>
          </a:p>
        </p:txBody>
      </p:sp>
      <p:pic>
        <p:nvPicPr>
          <p:cNvPr id="2051" name="Picture 3" descr="C:\Users\svrankovic\Desktop\Prezentacija\1_7yZ6o8ehpANJwgUHuqihF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"/>
            <a:ext cx="283953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70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Učitavanje podataka</a:t>
            </a:r>
          </a:p>
          <a:p>
            <a:pPr>
              <a:buNone/>
            </a:pPr>
            <a:endParaRPr lang="sr-Latn-RS" dirty="0" smtClean="0"/>
          </a:p>
          <a:p>
            <a:r>
              <a:rPr lang="sr-Latn-RS" dirty="0" smtClean="0"/>
              <a:t>Implementacija neuralne mreže</a:t>
            </a:r>
          </a:p>
          <a:p>
            <a:endParaRPr lang="sr-Latn-RS" dirty="0" smtClean="0"/>
          </a:p>
          <a:p>
            <a:r>
              <a:rPr lang="sr-Latn-RS" dirty="0" smtClean="0"/>
              <a:t>Obučavanje i testiranje mreže</a:t>
            </a:r>
          </a:p>
          <a:p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 rada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319272"/>
          </a:xfrm>
        </p:spPr>
        <p:txBody>
          <a:bodyPr/>
          <a:lstStyle/>
          <a:p>
            <a:r>
              <a:rPr lang="sr-Latn-RS" dirty="0" smtClean="0"/>
              <a:t>Skaliranje originalnih podataka</a:t>
            </a:r>
          </a:p>
          <a:p>
            <a:pPr>
              <a:buNone/>
            </a:pPr>
            <a:endParaRPr lang="sr-Latn-RS" dirty="0" smtClean="0"/>
          </a:p>
          <a:p>
            <a:r>
              <a:rPr lang="sr-Latn-RS" dirty="0" smtClean="0"/>
              <a:t>Balansirana podela na train i test skupove</a:t>
            </a:r>
          </a:p>
          <a:p>
            <a:endParaRPr lang="sr-Latn-RS" dirty="0" smtClean="0"/>
          </a:p>
          <a:p>
            <a:r>
              <a:rPr lang="sr-Latn-RS" dirty="0" smtClean="0"/>
              <a:t>Svodjenje na dve klase – dobro i loše vino</a:t>
            </a:r>
          </a:p>
          <a:p>
            <a:endParaRPr lang="sr-Latn-RS" dirty="0" smtClean="0"/>
          </a:p>
          <a:p>
            <a:r>
              <a:rPr lang="sr-Latn-RS" dirty="0" smtClean="0"/>
              <a:t>Kodiranje izlaza – one hot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Učitavanje podataka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A7AB-6283-4091-8D26-04A1E98FFD6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519</TotalTime>
  <Words>325</Words>
  <Application>Microsoft Office PowerPoint</Application>
  <PresentationFormat>On-screen Show (4:3)</PresentationFormat>
  <Paragraphs>171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Concourse</vt:lpstr>
      <vt:lpstr>Equation</vt:lpstr>
      <vt:lpstr>Određivanje kvaliteta vina pomoću neuralnih mreža  Predmet: Neuralne mreže</vt:lpstr>
      <vt:lpstr>Sadržaj</vt:lpstr>
      <vt:lpstr>Opis problema</vt:lpstr>
      <vt:lpstr>Prikaz sistema</vt:lpstr>
      <vt:lpstr>Originalna raspodela podataka</vt:lpstr>
      <vt:lpstr>Tehnologije</vt:lpstr>
      <vt:lpstr>Tehnologije</vt:lpstr>
      <vt:lpstr>Metod rada</vt:lpstr>
      <vt:lpstr>Učitavanje podataka</vt:lpstr>
      <vt:lpstr>Nova raspodela podataka</vt:lpstr>
      <vt:lpstr>Implementacija neuralne mreže</vt:lpstr>
      <vt:lpstr>Lažna tačnost</vt:lpstr>
      <vt:lpstr>Metode evaluacije</vt:lpstr>
      <vt:lpstr>Balansiranje i preobučavanje</vt:lpstr>
      <vt:lpstr>Rezultati</vt:lpstr>
      <vt:lpstr>Zaključak</vt:lpstr>
      <vt:lpstr>Hvala na pažnji!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Dejan</dc:creator>
  <cp:lastModifiedBy>Dejan</cp:lastModifiedBy>
  <cp:revision>146</cp:revision>
  <dcterms:created xsi:type="dcterms:W3CDTF">2018-01-26T13:44:38Z</dcterms:created>
  <dcterms:modified xsi:type="dcterms:W3CDTF">2018-01-28T19:02:36Z</dcterms:modified>
</cp:coreProperties>
</file>