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6" r:id="rId8"/>
    <p:sldId id="262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55" d="100"/>
          <a:sy n="55" d="100"/>
        </p:scale>
        <p:origin x="35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A7E6A-B5BC-4FF1-AAD3-B5E3CC61F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D9D7BA-DC88-42DC-88BA-C7BC5CC2D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D32DF-B45F-4716-A45D-AC62E0F3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A714-AA2D-4B68-9D67-202966512886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E5CC7-1EDB-44E7-997E-C9BB1085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7C9E7-3969-4EC9-BDC8-48495276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FAE9-DA9F-4439-8426-3BF0841C1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3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2FB70-C4DE-4738-90DC-E7AAD412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4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DB04A-9C3D-42FC-99C3-D93442E4A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120BB-7010-452A-8DE8-57D52BA3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A714-AA2D-4B68-9D67-202966512886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1B618-D6CF-409E-B5A6-67996CBB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99337-47B8-4C0B-97A7-28042BDE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FAE9-DA9F-4439-8426-3BF0841C1E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1EE252-6E35-4D1C-A856-472747FFD22A}"/>
              </a:ext>
            </a:extLst>
          </p:cNvPr>
          <p:cNvSpPr/>
          <p:nvPr userDrawn="1"/>
        </p:nvSpPr>
        <p:spPr>
          <a:xfrm>
            <a:off x="694592" y="365125"/>
            <a:ext cx="143608" cy="584443"/>
          </a:xfrm>
          <a:prstGeom prst="rect">
            <a:avLst/>
          </a:prstGeom>
          <a:solidFill>
            <a:srgbClr val="065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4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6037E-AA7F-4197-A0A9-0FC1EA31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97F7F-C14B-43D4-B999-AC0A4DC74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CAB67-E4A2-473E-B01B-5DC7F6C4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A714-AA2D-4B68-9D67-202966512886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5A8E6-19AF-4592-980B-9AD1CE2B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A2D-2BA9-4146-8F5D-DC40BFD9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FAE9-DA9F-4439-8426-3BF0841C1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7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D4DCC-C81D-4CD7-8DD4-11F88E6B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8F13A-4858-44FF-936A-AF21105EF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28955"/>
            <a:ext cx="5181600" cy="504800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499F30-B92B-4FE8-ABDB-7AC6FCB6B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28955"/>
            <a:ext cx="5181600" cy="50480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3B530-FEE3-4762-AB24-05B6B2E0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A714-AA2D-4B68-9D67-202966512886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3674D8-EEAF-4E8B-968D-540143E2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8C472C-19E7-46BB-B513-7138F317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FAE9-DA9F-4439-8426-3BF0841C1E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0D00B6-5B41-4762-9472-8BC56707044E}"/>
              </a:ext>
            </a:extLst>
          </p:cNvPr>
          <p:cNvSpPr/>
          <p:nvPr userDrawn="1"/>
        </p:nvSpPr>
        <p:spPr>
          <a:xfrm>
            <a:off x="694592" y="365125"/>
            <a:ext cx="143608" cy="584443"/>
          </a:xfrm>
          <a:prstGeom prst="rect">
            <a:avLst/>
          </a:prstGeom>
          <a:solidFill>
            <a:srgbClr val="065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2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405DE-C492-49BF-9882-92044B0E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B60ABB-A648-406C-91DE-67F0C6F16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F80E37-BA48-4C6D-A36D-45A42E49A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859DA6-5A5C-45DA-874B-01A99CAF8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F300F4-5289-405E-8DC2-263DD7BF3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4EE9FE-0522-40F1-B235-D47155C1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A714-AA2D-4B68-9D67-202966512886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EABD79-8E5E-46C3-A275-616D544D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BD2C2D-4AEE-496A-9524-F9108951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FAE9-DA9F-4439-8426-3BF0841C1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36611-0E16-4FBB-ADD0-37EC08A9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4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BF93A8-57D6-4A23-82B4-05E2A4F1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A714-AA2D-4B68-9D67-202966512886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65CDB0-95F9-475F-88D8-E48C99AA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67882F-D66A-458A-84D6-A7B4C24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FAE9-DA9F-4439-8426-3BF0841C1E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EACED-7903-4047-957C-C0FD401CBFC9}"/>
              </a:ext>
            </a:extLst>
          </p:cNvPr>
          <p:cNvSpPr/>
          <p:nvPr userDrawn="1"/>
        </p:nvSpPr>
        <p:spPr>
          <a:xfrm>
            <a:off x="694592" y="365125"/>
            <a:ext cx="143608" cy="584443"/>
          </a:xfrm>
          <a:prstGeom prst="rect">
            <a:avLst/>
          </a:prstGeom>
          <a:solidFill>
            <a:srgbClr val="065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3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1C5501-59C2-4747-8C26-D116829F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A714-AA2D-4B68-9D67-202966512886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FD5BA6-60CB-4959-AE63-D5E4CE4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BABED7-0E77-4F2D-BDA7-5CF3BED4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FAE9-DA9F-4439-8426-3BF0841C1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0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B791D-C302-444D-85E5-40C5CE61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1A4BA-98FB-498E-8054-8279C8377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D689BC-8D93-4F93-AC03-D68B9033C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574F4-C048-4D11-AEED-D619586D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A714-AA2D-4B68-9D67-202966512886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FF61E2-F2C9-48DD-9E32-E501891E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09548-CEF2-48EC-9873-A71E3EDE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FAE9-DA9F-4439-8426-3BF0841C1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BA427-6407-4E67-92DD-D799676B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507102-DC6B-46F2-B411-319A64A30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B86493-831F-45CE-8D6F-F2AA373B8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3C3ADD-FBDE-40C5-92A8-6EF73489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A714-AA2D-4B68-9D67-202966512886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F263D8-721C-4D07-AA6E-76934F86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E7F2EE-D719-4315-818C-1A97EFC3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FAE9-DA9F-4439-8426-3BF0841C1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8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8D4E4A-76F9-47E6-94A2-F9AB286F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957457-AA16-4818-BB14-7FD29D425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1AEFE-128E-4159-9339-13168FF0C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A714-AA2D-4B68-9D67-202966512886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87C2A-1F08-482B-BED8-2038C05D2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93BA6-FEFC-4345-80CF-0AE4FA113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FAE9-DA9F-4439-8426-3BF0841C1E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88A67A-D8F9-4F2A-B666-48F439FEA8C1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rgbClr val="065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B7DB79-33A5-4453-A3D3-7F201D1B519C}"/>
              </a:ext>
            </a:extLst>
          </p:cNvPr>
          <p:cNvSpPr/>
          <p:nvPr userDrawn="1"/>
        </p:nvSpPr>
        <p:spPr>
          <a:xfrm>
            <a:off x="-1" y="6721475"/>
            <a:ext cx="12192000" cy="136525"/>
          </a:xfrm>
          <a:prstGeom prst="rect">
            <a:avLst/>
          </a:prstGeom>
          <a:solidFill>
            <a:srgbClr val="065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3FE35-0607-4D0E-ADB3-134B179D8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71" y="1122362"/>
            <a:ext cx="11362764" cy="2992437"/>
          </a:xfrm>
        </p:spPr>
        <p:txBody>
          <a:bodyPr>
            <a:noAutofit/>
          </a:bodyPr>
          <a:lstStyle/>
          <a:p>
            <a:r>
              <a:rPr lang="en-US" sz="4800" dirty="0"/>
              <a:t>STM32 HAL Library&amp;</a:t>
            </a:r>
            <a:r>
              <a:rPr lang="ko-KR" altLang="en-US" sz="4800" dirty="0"/>
              <a:t>레지스터 분석 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1.GPIO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AEEBCD-78B0-40E7-9E6D-63813BD0B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Baccus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EE2F-CF8A-47FC-9F29-AB2FC621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SMT32F1 HAL Drivers - GPIO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77F2986-5096-4412-A93D-0DB471BB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b="1" dirty="0"/>
              <a:t>void </a:t>
            </a:r>
            <a:r>
              <a:rPr lang="en-US" b="1" dirty="0" err="1"/>
              <a:t>HAL_GPIO_EXTI_IRQHandler</a:t>
            </a:r>
            <a:r>
              <a:rPr lang="en-US" b="1" dirty="0"/>
              <a:t>(uint16_t </a:t>
            </a:r>
            <a:r>
              <a:rPr lang="en-US" b="1" dirty="0" err="1"/>
              <a:t>GPIO_Pin</a:t>
            </a:r>
            <a:r>
              <a:rPr lang="en-US" b="1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/* EXTI line interrupt detected */</a:t>
            </a:r>
          </a:p>
          <a:p>
            <a:r>
              <a:rPr lang="en-US" dirty="0"/>
              <a:t>  </a:t>
            </a:r>
            <a:r>
              <a:rPr lang="en-US" b="1" dirty="0"/>
              <a:t>if (__HAL_GPIO_EXTI_GET_IT(</a:t>
            </a:r>
            <a:r>
              <a:rPr lang="en-US" b="1" dirty="0" err="1"/>
              <a:t>GPIO_Pin</a:t>
            </a:r>
            <a:r>
              <a:rPr lang="en-US" b="1" dirty="0"/>
              <a:t>) != </a:t>
            </a:r>
            <a:r>
              <a:rPr lang="en-US" b="1" i="1" dirty="0"/>
              <a:t>RESET)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__HAL_GPIO_EXTI_CLEAR_IT(</a:t>
            </a:r>
            <a:r>
              <a:rPr lang="en-US" dirty="0" err="1"/>
              <a:t>GPIO_Pin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HAL_GPIO_EXTI_Callback</a:t>
            </a:r>
            <a:r>
              <a:rPr lang="en-US" dirty="0"/>
              <a:t>(</a:t>
            </a:r>
            <a:r>
              <a:rPr lang="en-US" dirty="0" err="1"/>
              <a:t>GPIO_Pin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157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B905E-8989-45C9-94AB-C578FBC6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D7E1C-3CCD-46EA-BA87-16491F1D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_weak </a:t>
            </a:r>
            <a:r>
              <a:rPr lang="en-US" b="1" u="sng" dirty="0"/>
              <a:t>void </a:t>
            </a:r>
            <a:r>
              <a:rPr lang="en-US" b="1" u="sng" dirty="0" err="1"/>
              <a:t>HAL_GPIO_EXTI_Callback</a:t>
            </a:r>
            <a:r>
              <a:rPr lang="en-US" b="1" u="sng" dirty="0"/>
              <a:t>(uint16_t </a:t>
            </a:r>
            <a:r>
              <a:rPr lang="en-US" b="1" u="sng" dirty="0" err="1"/>
              <a:t>GPIO_Pin</a:t>
            </a:r>
            <a:r>
              <a:rPr lang="en-US" b="1" u="sng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/* Prevent unused argument(s) compilation warning */</a:t>
            </a:r>
          </a:p>
          <a:p>
            <a:r>
              <a:rPr lang="en-US" dirty="0"/>
              <a:t>  UNUSED(</a:t>
            </a:r>
            <a:r>
              <a:rPr lang="en-US" dirty="0" err="1"/>
              <a:t>GPIO_Pin</a:t>
            </a:r>
            <a:r>
              <a:rPr lang="en-US" dirty="0"/>
              <a:t>);</a:t>
            </a:r>
          </a:p>
          <a:p>
            <a:r>
              <a:rPr lang="en-US" dirty="0"/>
              <a:t>  /* NOTE: This function Should not be modified, when the callback is needed,</a:t>
            </a:r>
          </a:p>
          <a:p>
            <a:r>
              <a:rPr lang="en-US" dirty="0"/>
              <a:t>           the </a:t>
            </a:r>
            <a:r>
              <a:rPr lang="en-US" dirty="0" err="1"/>
              <a:t>HAL_GPIO_EXTI_Callback</a:t>
            </a:r>
            <a:r>
              <a:rPr lang="en-US" dirty="0"/>
              <a:t> could be implemented in the user file</a:t>
            </a:r>
          </a:p>
          <a:p>
            <a:r>
              <a:rPr lang="en-US" dirty="0"/>
              <a:t>   */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4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3A7D2-BB40-43DE-BB1F-69028635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SMT32F1 HAL Drivers - GPIO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1D574-7F91-47D9-8C6E-12B80DBC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GPIO HAL API</a:t>
            </a:r>
            <a:r>
              <a:rPr lang="ko-KR" altLang="en-US" dirty="0"/>
              <a:t>는 총 </a:t>
            </a:r>
            <a:r>
              <a:rPr lang="en-US" altLang="ko-KR" dirty="0"/>
              <a:t>6</a:t>
            </a:r>
            <a:r>
              <a:rPr lang="ko-KR" altLang="en-US" dirty="0"/>
              <a:t>가지 입니다</a:t>
            </a:r>
            <a:endParaRPr lang="en-US" dirty="0"/>
          </a:p>
          <a:p>
            <a:pPr lvl="1"/>
            <a:r>
              <a:rPr lang="en-US" dirty="0" err="1"/>
              <a:t>HAL_GPIO_Init</a:t>
            </a:r>
            <a:r>
              <a:rPr lang="en-US" dirty="0"/>
              <a:t>() </a:t>
            </a:r>
          </a:p>
          <a:p>
            <a:pPr lvl="1"/>
            <a:r>
              <a:rPr lang="en-US" dirty="0" err="1"/>
              <a:t>HAL_GPIO_DeInit</a:t>
            </a:r>
            <a:r>
              <a:rPr lang="en-US" dirty="0"/>
              <a:t>() </a:t>
            </a:r>
          </a:p>
          <a:p>
            <a:pPr lvl="1"/>
            <a:r>
              <a:rPr lang="en-US" dirty="0" err="1"/>
              <a:t>HAL_GPIO_ReadPin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HAL_GPIO_WritePin</a:t>
            </a:r>
            <a:r>
              <a:rPr lang="en-US" dirty="0"/>
              <a:t>() </a:t>
            </a:r>
          </a:p>
          <a:p>
            <a:pPr lvl="1"/>
            <a:r>
              <a:rPr lang="en-US" dirty="0" err="1"/>
              <a:t>HAL_GPIO_TogglePin</a:t>
            </a:r>
            <a:r>
              <a:rPr lang="en-US" dirty="0"/>
              <a:t> ()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GPIO</a:t>
            </a:r>
            <a:r>
              <a:rPr lang="ko-KR" altLang="en-US" dirty="0"/>
              <a:t>핀은 입력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  <a:r>
              <a:rPr lang="en-US" altLang="ko-KR" dirty="0"/>
              <a:t>/</a:t>
            </a:r>
            <a:r>
              <a:rPr lang="ko-KR" altLang="en-US" dirty="0"/>
              <a:t>대체기능 모드로 설정할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입력모드</a:t>
            </a:r>
            <a:r>
              <a:rPr lang="en-US" altLang="ko-KR" dirty="0"/>
              <a:t>(Input Mode)</a:t>
            </a:r>
            <a:r>
              <a:rPr lang="ko-KR" altLang="en-US" dirty="0"/>
              <a:t> </a:t>
            </a:r>
            <a:r>
              <a:rPr lang="en-US" altLang="ko-KR" dirty="0"/>
              <a:t>– 3</a:t>
            </a:r>
            <a:endParaRPr lang="ko-KR" altLang="en-US" dirty="0"/>
          </a:p>
          <a:p>
            <a:pPr lvl="1"/>
            <a:r>
              <a:rPr lang="ko-KR" altLang="en-US" dirty="0" err="1"/>
              <a:t>플로팅</a:t>
            </a:r>
            <a:r>
              <a:rPr lang="en-US" altLang="ko-KR" dirty="0"/>
              <a:t>(Floating) ,</a:t>
            </a:r>
            <a:r>
              <a:rPr lang="ko-KR" altLang="en-US" dirty="0"/>
              <a:t> </a:t>
            </a:r>
            <a:r>
              <a:rPr lang="ko-KR" altLang="en-US" dirty="0" err="1"/>
              <a:t>풀업</a:t>
            </a:r>
            <a:r>
              <a:rPr lang="en-US" altLang="ko-KR" dirty="0"/>
              <a:t>(</a:t>
            </a:r>
            <a:r>
              <a:rPr lang="en-US" dirty="0"/>
              <a:t>Pull-up) ,</a:t>
            </a:r>
            <a:r>
              <a:rPr lang="ko-KR" altLang="en-US" dirty="0" err="1"/>
              <a:t>풀다운</a:t>
            </a:r>
            <a:r>
              <a:rPr lang="en-US" altLang="ko-KR" dirty="0"/>
              <a:t>(Pull-down), </a:t>
            </a:r>
            <a:r>
              <a:rPr lang="ko-KR" altLang="en-US" dirty="0"/>
              <a:t>아날로그입력</a:t>
            </a:r>
          </a:p>
          <a:p>
            <a:r>
              <a:rPr lang="ko-KR" altLang="en-US" dirty="0"/>
              <a:t>출력모드 </a:t>
            </a:r>
            <a:r>
              <a:rPr lang="en-US" altLang="ko-KR" dirty="0"/>
              <a:t>(2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오픈드레인</a:t>
            </a:r>
            <a:r>
              <a:rPr lang="en-US" altLang="ko-KR" dirty="0"/>
              <a:t>(Open drain), </a:t>
            </a:r>
            <a:r>
              <a:rPr lang="ko-KR" altLang="en-US" dirty="0"/>
              <a:t>푸시</a:t>
            </a:r>
            <a:r>
              <a:rPr lang="en-US" altLang="ko-KR" dirty="0"/>
              <a:t>-</a:t>
            </a:r>
            <a:r>
              <a:rPr lang="ko-KR" altLang="en-US" dirty="0"/>
              <a:t>풀</a:t>
            </a:r>
            <a:r>
              <a:rPr lang="en-US" altLang="ko-KR" dirty="0"/>
              <a:t>(Push-full)</a:t>
            </a:r>
            <a:endParaRPr lang="ko-KR" altLang="en-US" dirty="0"/>
          </a:p>
          <a:p>
            <a:r>
              <a:rPr lang="ko-KR" altLang="en-US" dirty="0"/>
              <a:t>대체기능</a:t>
            </a:r>
            <a:r>
              <a:rPr lang="en-US" altLang="ko-KR" dirty="0"/>
              <a:t>(</a:t>
            </a:r>
            <a:r>
              <a:rPr lang="en-US" dirty="0"/>
              <a:t>Alternate function</a:t>
            </a:r>
          </a:p>
        </p:txBody>
      </p:sp>
    </p:spTree>
    <p:extLst>
      <p:ext uri="{BB962C8B-B14F-4D97-AF65-F5344CB8AC3E}">
        <p14:creationId xmlns:p14="http://schemas.microsoft.com/office/powerpoint/2010/main" val="1831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EE2F-CF8A-47FC-9F29-AB2FC621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SMT32F1 HAL Drivers – 1.GPIO </a:t>
            </a:r>
            <a:r>
              <a:rPr lang="ko-KR" altLang="en-US" dirty="0"/>
              <a:t>초기화</a:t>
            </a:r>
            <a:r>
              <a:rPr lang="en-US" dirty="0"/>
              <a:t>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77F2986-5096-4412-A93D-0DB471BB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327"/>
            <a:ext cx="10515600" cy="5051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1.GPIO </a:t>
            </a:r>
            <a:r>
              <a:rPr lang="ko-KR" altLang="en-US" b="1" dirty="0"/>
              <a:t>초기화</a:t>
            </a:r>
            <a:endParaRPr lang="en-US" altLang="ko-KR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dirty="0"/>
              <a:t>Static </a:t>
            </a:r>
            <a:r>
              <a:rPr lang="en-US" dirty="0" err="1"/>
              <a:t>GPIO_InitTypeDef</a:t>
            </a:r>
            <a:r>
              <a:rPr lang="en-US" dirty="0"/>
              <a:t>  </a:t>
            </a:r>
            <a:r>
              <a:rPr lang="en-US" dirty="0" err="1"/>
              <a:t>GPIO_InitStruct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GPIO_InitStruct.Mode</a:t>
            </a:r>
            <a:r>
              <a:rPr lang="en-US" dirty="0"/>
              <a:t>  = GPIO_MODE_OUTPUT_PP;</a:t>
            </a:r>
          </a:p>
          <a:p>
            <a:pPr lvl="1"/>
            <a:r>
              <a:rPr lang="en-US" dirty="0" err="1"/>
              <a:t>GPIO_InitStruct.Pull</a:t>
            </a:r>
            <a:r>
              <a:rPr lang="en-US" dirty="0"/>
              <a:t>  = GPIO_PULLUP;</a:t>
            </a:r>
          </a:p>
          <a:p>
            <a:pPr lvl="1"/>
            <a:r>
              <a:rPr lang="en-US" dirty="0" err="1"/>
              <a:t>GPIO_InitStruct.Speed</a:t>
            </a:r>
            <a:r>
              <a:rPr lang="en-US" dirty="0"/>
              <a:t> = GPIO_SPEED_FREQ_HIGH;</a:t>
            </a:r>
          </a:p>
          <a:p>
            <a:pPr lvl="1"/>
            <a:r>
              <a:rPr lang="en-US" dirty="0" err="1"/>
              <a:t>GPIO_InitStruct.Pin</a:t>
            </a:r>
            <a:r>
              <a:rPr lang="en-US" dirty="0"/>
              <a:t> = LED2_PIN;</a:t>
            </a:r>
          </a:p>
          <a:p>
            <a:pPr lvl="1"/>
            <a:r>
              <a:rPr lang="en-US" dirty="0" err="1"/>
              <a:t>HAL_GPIO_Init</a:t>
            </a:r>
            <a:r>
              <a:rPr lang="en-US" dirty="0"/>
              <a:t>(LED2_GPIO_PORT, &amp;</a:t>
            </a:r>
            <a:r>
              <a:rPr lang="en-US" dirty="0" err="1"/>
              <a:t>GPIO_InitStruct</a:t>
            </a:r>
            <a:r>
              <a:rPr lang="en-US" dirty="0"/>
              <a:t>);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565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CBE3-28A3-4B4A-B72D-89D00EED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SMT32F1 HAL Drivers – 1.GPIO </a:t>
            </a:r>
            <a:r>
              <a:rPr lang="ko-KR" altLang="en-US" dirty="0"/>
              <a:t>초기화</a:t>
            </a:r>
            <a:r>
              <a:rPr 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121620A-0424-4D3E-90F3-08898F53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864750"/>
          </a:xfrm>
        </p:spPr>
        <p:txBody>
          <a:bodyPr>
            <a:normAutofit/>
          </a:bodyPr>
          <a:lstStyle/>
          <a:p>
            <a:r>
              <a:rPr lang="en-US" sz="2000" dirty="0"/>
              <a:t>stm32f1xx_hal_ </a:t>
            </a:r>
            <a:r>
              <a:rPr lang="en-US" sz="2000" dirty="0" err="1"/>
              <a:t>gpio.c</a:t>
            </a:r>
            <a:r>
              <a:rPr lang="en-US" sz="2000" dirty="0"/>
              <a:t> </a:t>
            </a:r>
            <a:r>
              <a:rPr lang="ko-KR" altLang="en-US" sz="2000" dirty="0"/>
              <a:t>파일의 </a:t>
            </a:r>
            <a:r>
              <a:rPr lang="en-US" sz="2000" dirty="0"/>
              <a:t>void </a:t>
            </a:r>
            <a:r>
              <a:rPr lang="en-US" sz="2000" dirty="0" err="1"/>
              <a:t>HAL_GPIO_Init</a:t>
            </a:r>
            <a:r>
              <a:rPr lang="en-US" sz="2000" dirty="0"/>
              <a:t> </a:t>
            </a:r>
            <a:r>
              <a:rPr lang="ko-KR" altLang="en-US" sz="2000" dirty="0"/>
              <a:t>함수 설명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원형 </a:t>
            </a:r>
            <a:r>
              <a:rPr lang="en-US" altLang="ko-KR" sz="2000" dirty="0"/>
              <a:t>: </a:t>
            </a:r>
            <a:r>
              <a:rPr lang="en-US" sz="2000" dirty="0"/>
              <a:t>void </a:t>
            </a:r>
            <a:r>
              <a:rPr lang="en-US" sz="2000" dirty="0" err="1"/>
              <a:t>HAL_GPIO_Init</a:t>
            </a:r>
            <a:r>
              <a:rPr lang="en-US" sz="2000" dirty="0"/>
              <a:t>(</a:t>
            </a:r>
            <a:r>
              <a:rPr lang="en-US" sz="2000" dirty="0" err="1"/>
              <a:t>GPIO_TypeDef</a:t>
            </a:r>
            <a:r>
              <a:rPr lang="en-US" sz="2000" dirty="0"/>
              <a:t>  *</a:t>
            </a:r>
            <a:r>
              <a:rPr lang="en-US" sz="2000" dirty="0" err="1"/>
              <a:t>GPIOx</a:t>
            </a:r>
            <a:r>
              <a:rPr lang="en-US" sz="2000" dirty="0"/>
              <a:t>, </a:t>
            </a:r>
            <a:r>
              <a:rPr lang="en-US" sz="2000" dirty="0" err="1"/>
              <a:t>GPIO_InitTypeDef</a:t>
            </a:r>
            <a:r>
              <a:rPr lang="en-US" sz="2000" dirty="0"/>
              <a:t> *</a:t>
            </a:r>
            <a:r>
              <a:rPr lang="en-US" sz="2000" dirty="0" err="1"/>
              <a:t>GPIO_Init</a:t>
            </a:r>
            <a:r>
              <a:rPr lang="en-US" sz="20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30768-7FF2-4EAA-99A1-503E946D9CB8}"/>
              </a:ext>
            </a:extLst>
          </p:cNvPr>
          <p:cNvSpPr txBox="1"/>
          <p:nvPr/>
        </p:nvSpPr>
        <p:spPr>
          <a:xfrm>
            <a:off x="313765" y="2595282"/>
            <a:ext cx="5782235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for (position = 0U; position &lt; GPIO_NUMBER; position++)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/* Get the IO position */</a:t>
            </a:r>
          </a:p>
          <a:p>
            <a:r>
              <a:rPr lang="en-US" dirty="0"/>
              <a:t>    </a:t>
            </a:r>
            <a:r>
              <a:rPr lang="en-US" dirty="0" err="1"/>
              <a:t>ioposition</a:t>
            </a:r>
            <a:r>
              <a:rPr lang="en-US" dirty="0"/>
              <a:t> = (0x01U &lt;&lt; position);</a:t>
            </a:r>
          </a:p>
          <a:p>
            <a:endParaRPr lang="en-US" dirty="0"/>
          </a:p>
          <a:p>
            <a:r>
              <a:rPr lang="en-US" dirty="0"/>
              <a:t>    /* Get the current IO position */</a:t>
            </a:r>
          </a:p>
          <a:p>
            <a:r>
              <a:rPr lang="fr-FR" dirty="0"/>
              <a:t>    iocurrent = (uint32_t)(GPIO_Init-&gt;Pin) &amp; ioposition;</a:t>
            </a:r>
          </a:p>
          <a:p>
            <a:endParaRPr lang="fr-FR" dirty="0"/>
          </a:p>
          <a:p>
            <a:r>
              <a:rPr lang="fr-FR" dirty="0"/>
              <a:t>=&gt;&gt;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EFE5C-A1B3-4C57-BCB4-70CEAFCAC67B}"/>
              </a:ext>
            </a:extLst>
          </p:cNvPr>
          <p:cNvSpPr txBox="1"/>
          <p:nvPr/>
        </p:nvSpPr>
        <p:spPr>
          <a:xfrm>
            <a:off x="6400800" y="3518611"/>
            <a:ext cx="512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GPIO </a:t>
            </a:r>
            <a:r>
              <a:rPr lang="ko-KR" altLang="en-US" dirty="0"/>
              <a:t>의 </a:t>
            </a:r>
            <a:r>
              <a:rPr lang="en-US" altLang="ko-KR" dirty="0"/>
              <a:t>Pin </a:t>
            </a:r>
            <a:r>
              <a:rPr lang="ko-KR" altLang="en-US" dirty="0"/>
              <a:t>번호 만큼 레지스터를 </a:t>
            </a:r>
            <a:r>
              <a:rPr lang="en-US" altLang="ko-KR" dirty="0"/>
              <a:t>Offset</a:t>
            </a:r>
            <a:r>
              <a:rPr lang="ko-KR" altLang="en-US" dirty="0"/>
              <a:t>하는 부분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6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FB575-52A0-4429-B255-380DE385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SMT32F1 HAL Drivers – 1.GPIO </a:t>
            </a:r>
            <a:r>
              <a:rPr lang="ko-KR" altLang="en-US" dirty="0"/>
              <a:t>초기화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574D0-5E22-4B4A-AF05-18507EA3DAA1}"/>
              </a:ext>
            </a:extLst>
          </p:cNvPr>
          <p:cNvSpPr txBox="1"/>
          <p:nvPr/>
        </p:nvSpPr>
        <p:spPr>
          <a:xfrm>
            <a:off x="542364" y="1298928"/>
            <a:ext cx="4617739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switch (</a:t>
            </a:r>
            <a:r>
              <a:rPr lang="en-US" b="1" dirty="0" err="1"/>
              <a:t>GPIO_Init</a:t>
            </a:r>
            <a:r>
              <a:rPr lang="en-US" b="1" dirty="0"/>
              <a:t>-&gt;Mode) </a:t>
            </a:r>
            <a:r>
              <a:rPr lang="en-US" dirty="0"/>
              <a:t>      {</a:t>
            </a:r>
          </a:p>
          <a:p>
            <a:r>
              <a:rPr lang="en-US" b="1" dirty="0"/>
              <a:t>  case GPIO_MODE_OUTPUT_PP:</a:t>
            </a:r>
          </a:p>
          <a:p>
            <a:r>
              <a:rPr lang="en-US" b="1" dirty="0"/>
              <a:t>  case GPIO_MODE_OUTPUT_OD:</a:t>
            </a:r>
          </a:p>
          <a:p>
            <a:r>
              <a:rPr lang="da-DK" b="1" dirty="0"/>
              <a:t>  case GPIO_MODE_AF_PP:</a:t>
            </a:r>
          </a:p>
          <a:p>
            <a:r>
              <a:rPr lang="da-DK" b="1" dirty="0"/>
              <a:t>  case GPIO_MODE_AF_OD:</a:t>
            </a:r>
          </a:p>
          <a:p>
            <a:r>
              <a:rPr lang="en-US" b="1" dirty="0"/>
              <a:t>  case GPIO_MODE_INPUT:</a:t>
            </a:r>
          </a:p>
          <a:p>
            <a:r>
              <a:rPr lang="en-US" b="1" dirty="0"/>
              <a:t>  case GPIO_MODE_IT_RISING:</a:t>
            </a:r>
          </a:p>
          <a:p>
            <a:r>
              <a:rPr lang="en-US" b="1" dirty="0"/>
              <a:t>  case GPIO_MODE_IT_FALLING:</a:t>
            </a:r>
          </a:p>
          <a:p>
            <a:r>
              <a:rPr lang="en-US" b="1" dirty="0"/>
              <a:t>  case GPIO_MODE_IT_RISING_FALLING:</a:t>
            </a:r>
          </a:p>
          <a:p>
            <a:r>
              <a:rPr lang="en-US" b="1" dirty="0"/>
              <a:t>  case GPIO_MODE_EVT_RISING:</a:t>
            </a:r>
          </a:p>
          <a:p>
            <a:r>
              <a:rPr lang="en-US" b="1" dirty="0"/>
              <a:t>  case GPIO_MODE_EVT_FALLING:</a:t>
            </a:r>
          </a:p>
          <a:p>
            <a:r>
              <a:rPr lang="en-US" b="1" dirty="0"/>
              <a:t>  case GPIO_MODE_EVT_RISING_FALLING:</a:t>
            </a:r>
          </a:p>
          <a:p>
            <a:r>
              <a:rPr lang="en-US" b="1" dirty="0"/>
              <a:t>          if (</a:t>
            </a:r>
            <a:r>
              <a:rPr lang="en-US" b="1" dirty="0" err="1"/>
              <a:t>GPIO_Init</a:t>
            </a:r>
            <a:r>
              <a:rPr lang="en-US" b="1" dirty="0"/>
              <a:t>-&gt;Pull == GPIO_NOPULL)</a:t>
            </a:r>
          </a:p>
          <a:p>
            <a:r>
              <a:rPr lang="en-US" b="1" dirty="0"/>
              <a:t>         </a:t>
            </a:r>
            <a:r>
              <a:rPr lang="en-US" dirty="0"/>
              <a:t> </a:t>
            </a:r>
            <a:r>
              <a:rPr lang="en-US" b="1" dirty="0"/>
              <a:t>else if (</a:t>
            </a:r>
            <a:r>
              <a:rPr lang="en-US" b="1" dirty="0" err="1"/>
              <a:t>GPIO_Init</a:t>
            </a:r>
            <a:r>
              <a:rPr lang="en-US" b="1" dirty="0"/>
              <a:t>-&gt;Pull == GPIO_PULLUP)</a:t>
            </a:r>
          </a:p>
          <a:p>
            <a:r>
              <a:rPr lang="en-US" b="1" dirty="0"/>
              <a:t>          else /* GPIO_PULLDOWN */</a:t>
            </a:r>
          </a:p>
          <a:p>
            <a:r>
              <a:rPr lang="en-US" b="1" dirty="0"/>
              <a:t>  case GPIO_MODE_ANALOG:</a:t>
            </a:r>
          </a:p>
          <a:p>
            <a:r>
              <a:rPr lang="en-US" b="1" dirty="0"/>
              <a:t>default:</a:t>
            </a:r>
            <a:r>
              <a:rPr lang="en-US" dirty="0"/>
              <a:t>  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32009-712B-4B87-805F-FFE738696756}"/>
              </a:ext>
            </a:extLst>
          </p:cNvPr>
          <p:cNvSpPr txBox="1"/>
          <p:nvPr/>
        </p:nvSpPr>
        <p:spPr>
          <a:xfrm>
            <a:off x="5553635" y="2756647"/>
            <a:ext cx="609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GPIO Mode</a:t>
            </a:r>
            <a:r>
              <a:rPr lang="ko-KR" altLang="en-US" dirty="0"/>
              <a:t>별로 각기 다른</a:t>
            </a:r>
            <a:r>
              <a:rPr lang="en-US" altLang="ko-KR" dirty="0"/>
              <a:t> </a:t>
            </a:r>
            <a:r>
              <a:rPr lang="ko-KR" altLang="en-US" dirty="0"/>
              <a:t>코드가 들어가도록 구성 해 놓은 </a:t>
            </a:r>
            <a:endParaRPr lang="en-US" altLang="ko-KR" dirty="0"/>
          </a:p>
          <a:p>
            <a:r>
              <a:rPr lang="en-US" dirty="0"/>
              <a:t>Switch-Case</a:t>
            </a:r>
            <a:r>
              <a:rPr lang="ko-KR" altLang="en-US" dirty="0"/>
              <a:t>문 입니다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5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EE2F-CF8A-47FC-9F29-AB2FC621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SMT32F1 HAL Drivers – 2.GPIO Toggle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77F2986-5096-4412-A93D-0DB471BB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</p:spPr>
        <p:txBody>
          <a:bodyPr>
            <a:normAutofit/>
          </a:bodyPr>
          <a:lstStyle/>
          <a:p>
            <a:r>
              <a:rPr lang="en-US" b="1" dirty="0"/>
              <a:t>2.GPIO Toggle</a:t>
            </a:r>
          </a:p>
          <a:p>
            <a:pPr lvl="1"/>
            <a:r>
              <a:rPr lang="en-US" dirty="0" err="1"/>
              <a:t>HAL_GPIO_TogglePin</a:t>
            </a:r>
            <a:r>
              <a:rPr lang="en-US" dirty="0"/>
              <a:t>(LED2_GPIO_PORT, LED2_PIN);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2C4FC-0583-4216-9489-D331B4E20D98}"/>
              </a:ext>
            </a:extLst>
          </p:cNvPr>
          <p:cNvSpPr txBox="1"/>
          <p:nvPr/>
        </p:nvSpPr>
        <p:spPr>
          <a:xfrm>
            <a:off x="443754" y="2560233"/>
            <a:ext cx="4679576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void </a:t>
            </a:r>
            <a:r>
              <a:rPr lang="en-US" b="1" dirty="0" err="1"/>
              <a:t>HAL_GPIO_TogglePin</a:t>
            </a:r>
            <a:r>
              <a:rPr lang="en-US" b="1" dirty="0"/>
              <a:t>(</a:t>
            </a:r>
            <a:r>
              <a:rPr lang="en-US" b="1" dirty="0" err="1"/>
              <a:t>GPIO_TypeDef</a:t>
            </a:r>
            <a:r>
              <a:rPr lang="en-US" b="1" dirty="0"/>
              <a:t> *</a:t>
            </a:r>
            <a:r>
              <a:rPr lang="en-US" b="1" dirty="0" err="1"/>
              <a:t>GPIOx</a:t>
            </a:r>
            <a:r>
              <a:rPr lang="en-US" b="1" dirty="0"/>
              <a:t>, uint16_t </a:t>
            </a:r>
            <a:r>
              <a:rPr lang="en-US" b="1" dirty="0" err="1"/>
              <a:t>GPIO_Pin</a:t>
            </a:r>
            <a:r>
              <a:rPr lang="en-US" b="1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/* Check the parameters */</a:t>
            </a:r>
          </a:p>
          <a:p>
            <a:r>
              <a:rPr lang="pt-BR" dirty="0"/>
              <a:t>  assert_param(IS_GPIO_PIN(GPIO_Pin));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GPIOx</a:t>
            </a:r>
            <a:r>
              <a:rPr lang="en-US" dirty="0"/>
              <a:t>-&gt;ODR ^= </a:t>
            </a:r>
            <a:r>
              <a:rPr lang="en-US" dirty="0" err="1"/>
              <a:t>GPIO_Pin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EE2F-CF8A-47FC-9F29-AB2FC621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SMT32F1 HAL Drivers – 3.GPIO </a:t>
            </a:r>
            <a:r>
              <a:rPr lang="en-US" dirty="0" err="1"/>
              <a:t>ReadPin</a:t>
            </a:r>
            <a:r>
              <a:rPr lang="en-US" dirty="0"/>
              <a:t>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77F2986-5096-4412-A93D-0DB471BB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812" y="1125415"/>
            <a:ext cx="5463988" cy="505154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3461B-7861-437C-A8EE-CEF0654B616D}"/>
              </a:ext>
            </a:extLst>
          </p:cNvPr>
          <p:cNvSpPr txBox="1"/>
          <p:nvPr/>
        </p:nvSpPr>
        <p:spPr>
          <a:xfrm>
            <a:off x="276505" y="1353006"/>
            <a:ext cx="5289718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GPIO_PinState</a:t>
            </a:r>
            <a:r>
              <a:rPr lang="en-US" sz="1600" dirty="0"/>
              <a:t> </a:t>
            </a:r>
            <a:r>
              <a:rPr lang="en-US" sz="1600" b="1" dirty="0" err="1"/>
              <a:t>HAL_GPIO_ReadPin</a:t>
            </a:r>
            <a:r>
              <a:rPr lang="en-US" sz="1600" b="1" dirty="0"/>
              <a:t>(</a:t>
            </a:r>
            <a:r>
              <a:rPr lang="en-US" sz="1600" b="1" dirty="0" err="1"/>
              <a:t>GPIO_TypeDef</a:t>
            </a:r>
            <a:endParaRPr lang="en-US" sz="1600" b="1" dirty="0"/>
          </a:p>
          <a:p>
            <a:r>
              <a:rPr lang="en-US" sz="1600" b="1" dirty="0"/>
              <a:t> *</a:t>
            </a:r>
            <a:r>
              <a:rPr lang="en-US" sz="1600" b="1" dirty="0" err="1"/>
              <a:t>GPIOx</a:t>
            </a:r>
            <a:r>
              <a:rPr lang="en-US" sz="1600" b="1" dirty="0"/>
              <a:t>, uint16_t </a:t>
            </a:r>
            <a:r>
              <a:rPr lang="en-US" sz="1600" b="1" dirty="0" err="1"/>
              <a:t>GPIO_Pin</a:t>
            </a:r>
            <a:r>
              <a:rPr lang="en-US" sz="1600" b="1" dirty="0"/>
              <a:t>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GPIO_PinState</a:t>
            </a:r>
            <a:r>
              <a:rPr lang="en-US" sz="1600" dirty="0"/>
              <a:t> </a:t>
            </a:r>
            <a:r>
              <a:rPr lang="en-US" sz="1600" dirty="0" err="1"/>
              <a:t>bitstatus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  /* Check the parameters */</a:t>
            </a:r>
          </a:p>
          <a:p>
            <a:r>
              <a:rPr lang="pt-BR" sz="1600" dirty="0"/>
              <a:t>  assert_param(IS_GPIO_PIN(GPIO_Pin));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b="1" dirty="0"/>
              <a:t>if ((</a:t>
            </a:r>
            <a:r>
              <a:rPr lang="en-US" sz="1600" b="1" dirty="0" err="1"/>
              <a:t>GPIOx</a:t>
            </a:r>
            <a:r>
              <a:rPr lang="en-US" sz="1600" b="1" dirty="0"/>
              <a:t>-&gt;IDR &amp; </a:t>
            </a:r>
            <a:r>
              <a:rPr lang="en-US" sz="1600" b="1" dirty="0" err="1"/>
              <a:t>GPIO_Pin</a:t>
            </a:r>
            <a:r>
              <a:rPr lang="en-US" sz="1600" b="1" dirty="0"/>
              <a:t>) != (uint32_t)</a:t>
            </a:r>
            <a:r>
              <a:rPr lang="en-US" sz="1600" b="1" i="1" dirty="0"/>
              <a:t>GPIO_PIN_RESET)</a:t>
            </a:r>
          </a:p>
          <a:p>
            <a:r>
              <a:rPr lang="en-US" sz="1600" dirty="0"/>
              <a:t> 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bitstatus</a:t>
            </a:r>
            <a:r>
              <a:rPr lang="en-US" sz="1600" dirty="0"/>
              <a:t> = </a:t>
            </a:r>
            <a:r>
              <a:rPr lang="en-US" sz="1600" i="1" dirty="0"/>
              <a:t>GPIO_PIN_SET;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</a:t>
            </a:r>
            <a:r>
              <a:rPr lang="en-US" sz="1600" b="1" dirty="0"/>
              <a:t>else</a:t>
            </a:r>
          </a:p>
          <a:p>
            <a:r>
              <a:rPr lang="en-US" sz="1600" dirty="0"/>
              <a:t> 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bitstatus</a:t>
            </a:r>
            <a:r>
              <a:rPr lang="en-US" sz="1600" dirty="0"/>
              <a:t> = </a:t>
            </a:r>
            <a:r>
              <a:rPr lang="en-US" sz="1600" i="1" dirty="0"/>
              <a:t>GPIO_PIN_RESET;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</a:t>
            </a:r>
            <a:r>
              <a:rPr lang="en-US" sz="1600" b="1" dirty="0"/>
              <a:t>return </a:t>
            </a:r>
            <a:r>
              <a:rPr lang="en-US" sz="1600" b="1" dirty="0" err="1"/>
              <a:t>bitstatus</a:t>
            </a:r>
            <a:r>
              <a:rPr lang="en-US" sz="1600" b="1" dirty="0"/>
              <a:t>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03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EE2F-CF8A-47FC-9F29-AB2FC621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SMT32F1 HAL Drivers - GPIO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77F2986-5096-4412-A93D-0DB471BB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5"/>
            <a:ext cx="4540624" cy="505154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BADA0-2020-4AAE-BABC-332C35761906}"/>
              </a:ext>
            </a:extLst>
          </p:cNvPr>
          <p:cNvSpPr txBox="1"/>
          <p:nvPr/>
        </p:nvSpPr>
        <p:spPr>
          <a:xfrm>
            <a:off x="6255327" y="994328"/>
            <a:ext cx="50984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void </a:t>
            </a:r>
            <a:r>
              <a:rPr lang="en-US" b="1" dirty="0" err="1"/>
              <a:t>HAL_GPIO_WritePin</a:t>
            </a:r>
            <a:r>
              <a:rPr lang="en-US" b="1" dirty="0"/>
              <a:t>(</a:t>
            </a:r>
            <a:r>
              <a:rPr lang="en-US" b="1" dirty="0" err="1"/>
              <a:t>GPIO_TypeDef</a:t>
            </a:r>
            <a:r>
              <a:rPr lang="en-US" b="1" dirty="0"/>
              <a:t> *</a:t>
            </a:r>
            <a:r>
              <a:rPr lang="en-US" b="1" dirty="0" err="1"/>
              <a:t>GPIOx</a:t>
            </a:r>
            <a:r>
              <a:rPr lang="en-US" b="1" dirty="0"/>
              <a:t>, uint16_t </a:t>
            </a:r>
            <a:r>
              <a:rPr lang="en-US" b="1" dirty="0" err="1"/>
              <a:t>GPIO_Pin</a:t>
            </a:r>
            <a:r>
              <a:rPr lang="en-US" b="1" dirty="0"/>
              <a:t>, </a:t>
            </a:r>
            <a:r>
              <a:rPr lang="en-US" b="1" dirty="0" err="1"/>
              <a:t>GPIO_PinState</a:t>
            </a:r>
            <a:r>
              <a:rPr lang="en-US" b="1" dirty="0"/>
              <a:t> </a:t>
            </a:r>
            <a:r>
              <a:rPr lang="en-US" b="1" dirty="0" err="1"/>
              <a:t>PinState</a:t>
            </a:r>
            <a:r>
              <a:rPr lang="en-US" b="1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/* Check the parameters */</a:t>
            </a:r>
          </a:p>
          <a:p>
            <a:r>
              <a:rPr lang="pt-BR" dirty="0"/>
              <a:t>  assert_param(IS_GPIO_PIN(GPIO_Pin));</a:t>
            </a:r>
          </a:p>
          <a:p>
            <a:r>
              <a:rPr lang="en-US" dirty="0"/>
              <a:t>  </a:t>
            </a:r>
            <a:r>
              <a:rPr lang="en-US" dirty="0" err="1"/>
              <a:t>assert_param</a:t>
            </a:r>
            <a:r>
              <a:rPr lang="en-US" dirty="0"/>
              <a:t>(IS_GPIO_PIN_ACTION(</a:t>
            </a:r>
            <a:r>
              <a:rPr lang="en-US" dirty="0" err="1"/>
              <a:t>PinState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if (</a:t>
            </a:r>
            <a:r>
              <a:rPr lang="en-US" b="1" dirty="0" err="1"/>
              <a:t>PinState</a:t>
            </a:r>
            <a:r>
              <a:rPr lang="en-US" b="1" dirty="0"/>
              <a:t> != </a:t>
            </a:r>
            <a:r>
              <a:rPr lang="en-US" b="1" i="1" dirty="0"/>
              <a:t>GPIO_PIN_RESET)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GPIOx</a:t>
            </a:r>
            <a:r>
              <a:rPr lang="en-US" dirty="0"/>
              <a:t>-&gt;BSRR = </a:t>
            </a:r>
            <a:r>
              <a:rPr lang="en-US" dirty="0" err="1"/>
              <a:t>GPIO_Pin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b="1" dirty="0"/>
              <a:t>else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GPIOx</a:t>
            </a:r>
            <a:r>
              <a:rPr lang="en-US" dirty="0"/>
              <a:t>-&gt;BSRR = (uint32_t)</a:t>
            </a:r>
            <a:r>
              <a:rPr lang="en-US" dirty="0" err="1"/>
              <a:t>GPIO_Pin</a:t>
            </a:r>
            <a:r>
              <a:rPr lang="en-US" dirty="0"/>
              <a:t> &lt;&lt; 16U;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786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EE2F-CF8A-47FC-9F29-AB2FC621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SMT32F1 HAL Drivers - GPIO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77F2986-5096-4412-A93D-0DB471BB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5"/>
            <a:ext cx="6064542" cy="505154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3858F-50CA-469F-8C6B-2CDC4DB36808}"/>
              </a:ext>
            </a:extLst>
          </p:cNvPr>
          <p:cNvSpPr txBox="1"/>
          <p:nvPr/>
        </p:nvSpPr>
        <p:spPr>
          <a:xfrm>
            <a:off x="7014801" y="799009"/>
            <a:ext cx="4226940" cy="56938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HAL_StatusTypeDef</a:t>
            </a:r>
            <a:r>
              <a:rPr lang="en-US" sz="1400" dirty="0"/>
              <a:t> </a:t>
            </a:r>
            <a:r>
              <a:rPr lang="en-US" sz="1400" b="1" dirty="0" err="1"/>
              <a:t>HAL_GPIO_LockPin</a:t>
            </a:r>
            <a:r>
              <a:rPr lang="en-US" sz="1400" b="1" dirty="0"/>
              <a:t>(</a:t>
            </a:r>
            <a:r>
              <a:rPr lang="en-US" sz="1400" b="1" dirty="0" err="1"/>
              <a:t>GPIO_TypeDef</a:t>
            </a:r>
            <a:r>
              <a:rPr lang="en-US" sz="1400" b="1" dirty="0"/>
              <a:t> *</a:t>
            </a:r>
            <a:r>
              <a:rPr lang="en-US" sz="1400" b="1" dirty="0" err="1"/>
              <a:t>GPIOx</a:t>
            </a:r>
            <a:r>
              <a:rPr lang="en-US" sz="1400" b="1" dirty="0"/>
              <a:t>, uint16_t </a:t>
            </a:r>
            <a:r>
              <a:rPr lang="en-US" sz="1400" b="1" dirty="0" err="1"/>
              <a:t>GPIO_Pin</a:t>
            </a:r>
            <a:r>
              <a:rPr lang="en-US" sz="1400" b="1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__IO uint32_t </a:t>
            </a:r>
            <a:r>
              <a:rPr lang="en-US" sz="1400" dirty="0" err="1"/>
              <a:t>tmp</a:t>
            </a:r>
            <a:r>
              <a:rPr lang="en-US" sz="1400" dirty="0"/>
              <a:t> = GPIO_LCKR_LCKK;</a:t>
            </a:r>
          </a:p>
          <a:p>
            <a:r>
              <a:rPr lang="en-US" sz="1400" dirty="0"/>
              <a:t>  /* Apply lock key write sequence */</a:t>
            </a:r>
          </a:p>
          <a:p>
            <a:r>
              <a:rPr lang="en-US" sz="1400" dirty="0"/>
              <a:t>  SET_BIT(</a:t>
            </a:r>
            <a:r>
              <a:rPr lang="en-US" sz="1400" dirty="0" err="1"/>
              <a:t>tmp</a:t>
            </a:r>
            <a:r>
              <a:rPr lang="en-US" sz="1400" dirty="0"/>
              <a:t>, </a:t>
            </a:r>
            <a:r>
              <a:rPr lang="en-US" sz="1400" dirty="0" err="1"/>
              <a:t>GPIO_Pin</a:t>
            </a:r>
            <a:r>
              <a:rPr lang="en-US" sz="1400" dirty="0"/>
              <a:t>);</a:t>
            </a:r>
          </a:p>
          <a:p>
            <a:r>
              <a:rPr lang="en-US" sz="1400" dirty="0"/>
              <a:t>  /* Set </a:t>
            </a:r>
            <a:r>
              <a:rPr lang="en-US" sz="1400" dirty="0" err="1"/>
              <a:t>LCKx</a:t>
            </a:r>
            <a:r>
              <a:rPr lang="en-US" sz="1400" dirty="0"/>
              <a:t> bit(s): LCKK='1' + LCK[15-0] */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GPIOx</a:t>
            </a:r>
            <a:r>
              <a:rPr lang="en-US" sz="1400" dirty="0"/>
              <a:t>-&gt;LCKR = </a:t>
            </a:r>
            <a:r>
              <a:rPr lang="en-US" sz="1400" dirty="0" err="1"/>
              <a:t>tmp</a:t>
            </a:r>
            <a:r>
              <a:rPr lang="en-US" sz="1400" dirty="0"/>
              <a:t>;</a:t>
            </a:r>
          </a:p>
          <a:p>
            <a:r>
              <a:rPr lang="en-US" sz="1400" dirty="0"/>
              <a:t>  /* Reset </a:t>
            </a:r>
            <a:r>
              <a:rPr lang="en-US" sz="1400" dirty="0" err="1"/>
              <a:t>LCKx</a:t>
            </a:r>
            <a:r>
              <a:rPr lang="en-US" sz="1400" dirty="0"/>
              <a:t> bit(s): LCKK='0' + LCK[15-0] */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GPIOx</a:t>
            </a:r>
            <a:r>
              <a:rPr lang="en-US" sz="1400" dirty="0"/>
              <a:t>-&gt;LCKR = </a:t>
            </a:r>
            <a:r>
              <a:rPr lang="en-US" sz="1400" dirty="0" err="1"/>
              <a:t>GPIO_Pin</a:t>
            </a:r>
            <a:r>
              <a:rPr lang="en-US" sz="1400" dirty="0"/>
              <a:t>;</a:t>
            </a:r>
          </a:p>
          <a:p>
            <a:r>
              <a:rPr lang="en-US" sz="1400" dirty="0"/>
              <a:t>  /* Set </a:t>
            </a:r>
            <a:r>
              <a:rPr lang="en-US" sz="1400" dirty="0" err="1"/>
              <a:t>LCKx</a:t>
            </a:r>
            <a:r>
              <a:rPr lang="en-US" sz="1400" dirty="0"/>
              <a:t> bit(s): LCKK='1' + LCK[15-0] */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GPIOx</a:t>
            </a:r>
            <a:r>
              <a:rPr lang="en-US" sz="1400" dirty="0"/>
              <a:t>-&gt;LCKR = </a:t>
            </a:r>
            <a:r>
              <a:rPr lang="en-US" sz="1400" dirty="0" err="1"/>
              <a:t>tmp</a:t>
            </a:r>
            <a:r>
              <a:rPr lang="en-US" sz="1400" dirty="0"/>
              <a:t>;</a:t>
            </a:r>
          </a:p>
          <a:p>
            <a:r>
              <a:rPr lang="en-US" sz="1400" dirty="0"/>
              <a:t>  /* Read LCKK bit*/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tmp</a:t>
            </a:r>
            <a:r>
              <a:rPr lang="en-US" sz="1400" dirty="0"/>
              <a:t> = </a:t>
            </a:r>
            <a:r>
              <a:rPr lang="en-US" sz="1400" dirty="0" err="1"/>
              <a:t>GPIOx</a:t>
            </a:r>
            <a:r>
              <a:rPr lang="en-US" sz="1400" dirty="0"/>
              <a:t>-&gt;LCKR;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b="1" dirty="0"/>
              <a:t>if ((uint32_t)(</a:t>
            </a:r>
            <a:r>
              <a:rPr lang="en-US" sz="1400" b="1" dirty="0" err="1"/>
              <a:t>GPIOx</a:t>
            </a:r>
            <a:r>
              <a:rPr lang="en-US" sz="1400" b="1" dirty="0"/>
              <a:t>-&gt;LCKR &amp; GPIO_LCKR_LCKK))</a:t>
            </a:r>
          </a:p>
          <a:p>
            <a:r>
              <a:rPr lang="en-US" sz="1400" dirty="0"/>
              <a:t>  {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return </a:t>
            </a:r>
            <a:r>
              <a:rPr lang="en-US" sz="1400" b="1" i="1" dirty="0"/>
              <a:t>HAL_OK;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</a:t>
            </a:r>
            <a:r>
              <a:rPr lang="en-US" sz="1400" b="1" dirty="0"/>
              <a:t>else</a:t>
            </a:r>
          </a:p>
          <a:p>
            <a:r>
              <a:rPr lang="en-US" sz="1400" dirty="0"/>
              <a:t>  {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return </a:t>
            </a:r>
            <a:r>
              <a:rPr lang="en-US" sz="1400" b="1" i="1" dirty="0"/>
              <a:t>HAL_ERROR;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541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1146</Words>
  <Application>Microsoft Office PowerPoint</Application>
  <PresentationFormat>와이드스크린</PresentationFormat>
  <Paragraphs>146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테마</vt:lpstr>
      <vt:lpstr>STM32 HAL Library&amp;레지스터 분석   1.GPIO</vt:lpstr>
      <vt:lpstr>SMT32F1 HAL Drivers - GPIO </vt:lpstr>
      <vt:lpstr>SMT32F1 HAL Drivers – 1.GPIO 초기화 </vt:lpstr>
      <vt:lpstr>SMT32F1 HAL Drivers – 1.GPIO 초기화 </vt:lpstr>
      <vt:lpstr>SMT32F1 HAL Drivers – 1.GPIO 초기화 </vt:lpstr>
      <vt:lpstr>SMT32F1 HAL Drivers – 2.GPIO Toggle</vt:lpstr>
      <vt:lpstr>SMT32F1 HAL Drivers – 3.GPIO ReadPin </vt:lpstr>
      <vt:lpstr>SMT32F1 HAL Drivers - GPIO </vt:lpstr>
      <vt:lpstr>SMT32F1 HAL Drivers - GPIO </vt:lpstr>
      <vt:lpstr>SMT32F1 HAL Drivers - GPIO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donghun kim</dc:creator>
  <cp:lastModifiedBy>donghun kim</cp:lastModifiedBy>
  <cp:revision>16</cp:revision>
  <dcterms:created xsi:type="dcterms:W3CDTF">2019-03-20T14:41:31Z</dcterms:created>
  <dcterms:modified xsi:type="dcterms:W3CDTF">2019-03-20T16:00:18Z</dcterms:modified>
</cp:coreProperties>
</file>