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4160" r:id="rId1"/>
    <p:sldMasterId id="2147484161" r:id="rId2"/>
    <p:sldMasterId id="2147484162" r:id="rId3"/>
    <p:sldMasterId id="2147484163" r:id="rId4"/>
    <p:sldMasterId id="2147484164" r:id="rId5"/>
    <p:sldMasterId id="2147484165" r:id="rId6"/>
    <p:sldMasterId id="2147484166" r:id="rId7"/>
    <p:sldMasterId id="2147484171" r:id="rId8"/>
  </p:sldMasterIdLst>
  <p:notesMasterIdLst>
    <p:notesMasterId r:id="rId13"/>
  </p:notesMasterIdLst>
  <p:handoutMasterIdLst>
    <p:handoutMasterId r:id="rId14"/>
  </p:handoutMasterIdLst>
  <p:sldIdLst>
    <p:sldId id="297" r:id="rId9"/>
    <p:sldId id="295" r:id="rId10"/>
    <p:sldId id="294" r:id="rId11"/>
    <p:sldId id="298" r:id="rId12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4318" userDrawn="1">
          <p15:clr>
            <a:srgbClr val="A4A3A4"/>
          </p15:clr>
        </p15:guide>
        <p15:guide id="1" userDrawn="1">
          <p15:clr>
            <a:srgbClr val="A4A3A4"/>
          </p15:clr>
        </p15:guide>
        <p15:guide id="2" orient="horz" pos="43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318">
          <p15:clr>
            <a:srgbClr val="A4A3A4"/>
          </p15:clr>
        </p15:guide>
        <p15:guide id="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FFFFCC"/>
    <a:srgbClr val="C6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2" autoAdjust="0"/>
    <p:restoredTop sz="94660"/>
  </p:normalViewPr>
  <p:slideViewPr>
    <p:cSldViewPr>
      <p:cViewPr varScale="1">
        <p:scale>
          <a:sx n="114" d="100"/>
          <a:sy n="114" d="100"/>
        </p:scale>
        <p:origin x="348" y="84"/>
      </p:cViewPr>
      <p:guideLst>
        <p:guide orient="horz" pos="4318"/>
        <p:guide/>
        <p:guide orient="horz" pos="43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36" y="-84"/>
      </p:cViewPr>
      <p:guideLst>
        <p:guide orient="horz" pos="4318"/>
        <p:guide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529" cy="497444"/>
          </a:xfrm>
          <a:prstGeom prst="rect">
            <a:avLst/>
          </a:prstGeom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0"/>
            <a:ext cx="2950529" cy="497444"/>
          </a:xfrm>
          <a:prstGeom prst="rect">
            <a:avLst/>
          </a:prstGeom>
        </p:spPr>
        <p:txBody>
          <a:bodyPr vert="horz" wrap="square" lIns="91541" tIns="45771" rIns="91541" bIns="4577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9E784739-CDAA-4921-A472-53EAA524384B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305"/>
            <a:ext cx="2950529" cy="497444"/>
          </a:xfrm>
          <a:prstGeom prst="rect">
            <a:avLst/>
          </a:prstGeom>
        </p:spPr>
        <p:txBody>
          <a:bodyPr vert="horz" wrap="square" lIns="91541" tIns="45771" rIns="91541" bIns="4577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305"/>
            <a:ext cx="2950529" cy="497444"/>
          </a:xfrm>
          <a:prstGeom prst="rect">
            <a:avLst/>
          </a:prstGeom>
        </p:spPr>
        <p:txBody>
          <a:bodyPr vert="horz" wrap="square" lIns="91541" tIns="45771" rIns="91541" bIns="4577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E67FDA28-EA55-437C-9263-E2E2789877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9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529" cy="497444"/>
          </a:xfrm>
          <a:prstGeom prst="rect">
            <a:avLst/>
          </a:prstGeom>
        </p:spPr>
        <p:txBody>
          <a:bodyPr vert="horz" lIns="91541" tIns="45771" rIns="91541" bIns="45771" rtlCol="0"/>
          <a:lstStyle>
            <a:lvl1pPr algn="l"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0"/>
            <a:ext cx="2950529" cy="497444"/>
          </a:xfrm>
          <a:prstGeom prst="rect">
            <a:avLst/>
          </a:prstGeom>
        </p:spPr>
        <p:txBody>
          <a:bodyPr vert="horz" lIns="91541" tIns="45771" rIns="91541" bIns="45771" rtlCol="0"/>
          <a:lstStyle>
            <a:lvl1pPr algn="r"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C9135880-5558-4098-AED3-D195CAA450A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1" tIns="45771" rIns="91541" bIns="45771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3" y="4721744"/>
            <a:ext cx="5446396" cy="4472225"/>
          </a:xfrm>
          <a:prstGeom prst="rect">
            <a:avLst/>
          </a:prstGeom>
        </p:spPr>
        <p:txBody>
          <a:bodyPr vert="horz" lIns="91541" tIns="45771" rIns="91541" bIns="45771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305"/>
            <a:ext cx="2950529" cy="497444"/>
          </a:xfrm>
          <a:prstGeom prst="rect">
            <a:avLst/>
          </a:prstGeom>
        </p:spPr>
        <p:txBody>
          <a:bodyPr vert="horz" lIns="91541" tIns="45771" rIns="91541" bIns="45771" rtlCol="0" anchor="b"/>
          <a:lstStyle>
            <a:lvl1pPr algn="l"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305"/>
            <a:ext cx="2950529" cy="497444"/>
          </a:xfrm>
          <a:prstGeom prst="rect">
            <a:avLst/>
          </a:prstGeom>
        </p:spPr>
        <p:txBody>
          <a:bodyPr vert="horz" lIns="91541" tIns="45771" rIns="91541" bIns="45771" rtlCol="0" anchor="b"/>
          <a:lstStyle>
            <a:lvl1pPr algn="r">
              <a:defRPr sz="1200">
                <a:latin typeface="굴림" pitchFamily="50" charset="-127"/>
                <a:ea typeface="맑은 고딕"/>
                <a:cs typeface="맑은 고딕"/>
              </a:defRPr>
            </a:lvl1pPr>
          </a:lstStyle>
          <a:p>
            <a:pPr>
              <a:defRPr/>
            </a:pPr>
            <a:fld id="{CD129D48-62F5-4D26-8F90-2193582BE4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29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 descr="1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201" cy="27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3423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000112"/>
            <a:ext cx="8420100" cy="147002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08312" y="4724400"/>
            <a:ext cx="3888903" cy="6488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pic>
        <p:nvPicPr>
          <p:cNvPr id="8" name="그림 7" descr="그래픽모티프_가로형.png"/>
          <p:cNvPicPr>
            <a:picLocks noChangeAspect="1"/>
          </p:cNvPicPr>
          <p:nvPr userDrawn="1"/>
        </p:nvPicPr>
        <p:blipFill rotWithShape="1">
          <a:blip r:embed="rId2"/>
          <a:srcRect r="8461" b="37481"/>
          <a:stretch/>
        </p:blipFill>
        <p:spPr>
          <a:xfrm>
            <a:off x="6304480" y="3644901"/>
            <a:ext cx="3601520" cy="3213099"/>
          </a:xfrm>
          <a:prstGeom prst="rect">
            <a:avLst/>
          </a:prstGeom>
        </p:spPr>
      </p:pic>
      <p:pic>
        <p:nvPicPr>
          <p:cNvPr id="9" name="그림 8" descr="LG U+_CI 03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95744" y="5643578"/>
            <a:ext cx="1714512" cy="4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42950" y="1000112"/>
            <a:ext cx="8420100" cy="147002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57600" y="2636838"/>
            <a:ext cx="2808288" cy="1728787"/>
          </a:xfrm>
        </p:spPr>
        <p:txBody>
          <a:bodyPr>
            <a:normAutofit/>
          </a:bodyPr>
          <a:lstStyle>
            <a:lvl1pPr marL="358775" indent="-358775" algn="ctr">
              <a:buFont typeface="+mj-lt"/>
              <a:buAutoNum type="romanUcPeriod"/>
              <a:defRPr sz="1600">
                <a:solidFill>
                  <a:schemeClr val="tx1"/>
                </a:solidFill>
                <a:latin typeface="LG스마트체 Regular" pitchFamily="50" charset="-127"/>
                <a:ea typeface="LG스마트체 Regular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29464" y="6557745"/>
            <a:ext cx="745958" cy="255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51B-B787-44AF-991D-8E59B812E1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75384" y="188640"/>
            <a:ext cx="4853880" cy="339407"/>
          </a:xfrm>
        </p:spPr>
        <p:txBody>
          <a:bodyPr>
            <a:noAutofit/>
          </a:bodyPr>
          <a:lstStyle>
            <a:lvl1pPr>
              <a:defRPr sz="16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473280" y="327571"/>
            <a:ext cx="2311400" cy="221109"/>
          </a:xfrm>
        </p:spPr>
        <p:txBody>
          <a:bodyPr/>
          <a:lstStyle>
            <a:lvl1pPr algn="r">
              <a:defRPr sz="1000" b="1"/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2015.07.06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24808" y="6356351"/>
            <a:ext cx="3136900" cy="365125"/>
          </a:xfr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75384" y="548680"/>
            <a:ext cx="4853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4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28465" y="120052"/>
            <a:ext cx="8424936" cy="4286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25400">
            <a:solidFill>
              <a:srgbClr val="72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29464" y="6557745"/>
            <a:ext cx="745958" cy="255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51B-B787-44AF-991D-8E59B812E1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/>
          <p:cNvSpPr>
            <a:spLocks noGrp="1"/>
          </p:cNvSpPr>
          <p:nvPr>
            <p:ph idx="1"/>
          </p:nvPr>
        </p:nvSpPr>
        <p:spPr>
          <a:xfrm>
            <a:off x="272480" y="775245"/>
            <a:ext cx="9385870" cy="575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184150">
              <a:defRPr/>
            </a:lvl1pPr>
            <a:lvl2pPr marL="446088" indent="-174625"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28465" y="120052"/>
            <a:ext cx="8424936" cy="4286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  <a:ln w="25400">
            <a:solidFill>
              <a:srgbClr val="72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29464" y="6557745"/>
            <a:ext cx="745958" cy="2556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51B-B787-44AF-991D-8E59B812E15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12" name="그림 5" descr="77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782564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T:\브랜드\U+_LTE_ME_최종_로고\U+ LTE ME 최종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9"/>
          <a:stretch/>
        </p:blipFill>
        <p:spPr bwMode="auto">
          <a:xfrm>
            <a:off x="7473280" y="404664"/>
            <a:ext cx="215974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:\브랜드\CI 로고\CI_영문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18" y="6219559"/>
            <a:ext cx="1342164" cy="43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8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T:\브랜드\U+_LTE_ME_최종_로고\U+ LTE ME 최종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9"/>
          <a:stretch/>
        </p:blipFill>
        <p:spPr bwMode="auto">
          <a:xfrm>
            <a:off x="8297240" y="113297"/>
            <a:ext cx="1463619" cy="3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06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T:\브랜드\U+_LTE_ME_최종_로고\U+ LTE ME 최종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9"/>
          <a:stretch/>
        </p:blipFill>
        <p:spPr bwMode="auto">
          <a:xfrm>
            <a:off x="8297240" y="6381328"/>
            <a:ext cx="1463619" cy="3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0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T:\브랜드\U+_LTE_ME_최종_로고\U+ LTE ME 최종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9"/>
          <a:stretch/>
        </p:blipFill>
        <p:spPr bwMode="auto">
          <a:xfrm>
            <a:off x="8297240" y="113297"/>
            <a:ext cx="1463619" cy="3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6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3440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T:\브랜드\U+_LTE_ME_최종_로고\U+ LTE ME 최종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9"/>
          <a:stretch/>
        </p:blipFill>
        <p:spPr bwMode="auto">
          <a:xfrm>
            <a:off x="8297240" y="6381328"/>
            <a:ext cx="1463619" cy="3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09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2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209" y="168308"/>
            <a:ext cx="5249788" cy="490066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007" y="692697"/>
            <a:ext cx="6121153" cy="720080"/>
          </a:xfrm>
        </p:spPr>
        <p:txBody>
          <a:bodyPr/>
          <a:lstStyle>
            <a:lvl1pPr>
              <a:defRPr sz="1600" b="1"/>
            </a:lvl1pPr>
            <a:lvl2pPr>
              <a:defRPr sz="1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49144" y="6356351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&lt;#&gt;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T:\브랜드\U+_LTE_ME_최종_로고\U+ LTE ME 최종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59"/>
          <a:stretch/>
        </p:blipFill>
        <p:spPr bwMode="auto">
          <a:xfrm>
            <a:off x="8297240" y="6381328"/>
            <a:ext cx="1463619" cy="3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 descr="1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201" cy="27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336" y="254404"/>
            <a:ext cx="1806796" cy="5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37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9424" y="6309320"/>
            <a:ext cx="1080120" cy="3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4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432" y="106825"/>
            <a:ext cx="946769" cy="2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36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432" y="106825"/>
            <a:ext cx="946769" cy="2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2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3440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9424" y="6309320"/>
            <a:ext cx="1080120" cy="3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324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2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9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4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2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913440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4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4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88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46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5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2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5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18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3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8208" y="168308"/>
            <a:ext cx="7625111" cy="490066"/>
          </a:xfr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0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69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 descr="1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201" cy="27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7336" y="254404"/>
            <a:ext cx="1806796" cy="56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8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9424" y="6309320"/>
            <a:ext cx="1080120" cy="3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3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432" y="106825"/>
            <a:ext cx="946769" cy="2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161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1432" y="106825"/>
            <a:ext cx="946769" cy="2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4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913440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2" descr="D:\Users\system\Desktop\오리\U+-LTE8x4_로고(화이트)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9424" y="6309320"/>
            <a:ext cx="1080120" cy="33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1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83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6736" y="274638"/>
            <a:ext cx="4752528" cy="562074"/>
          </a:xfrm>
        </p:spPr>
        <p:txBody>
          <a:bodyPr>
            <a:normAutofit/>
          </a:bodyPr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29264" y="548680"/>
            <a:ext cx="2311400" cy="365125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 altLang="ko-KR" smtClean="0"/>
              <a:t>2015.07.06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24808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75384" y="836712"/>
            <a:ext cx="4853880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6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0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9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0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78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90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2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7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24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0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12" name="그림 5" descr="77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782564" cy="27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T:\브랜드\CI 로고\CI_영문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18" y="6219559"/>
            <a:ext cx="1342164" cy="43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6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2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21352" cy="62068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5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 descr="1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201" cy="27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189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3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913440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28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8208" y="168308"/>
            <a:ext cx="7625111" cy="490066"/>
          </a:xfr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40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2996952"/>
            <a:ext cx="9905999" cy="675507"/>
          </a:xfrm>
        </p:spPr>
        <p:txBody>
          <a:bodyPr>
            <a:normAutofit/>
          </a:bodyPr>
          <a:lstStyle>
            <a:lvl1pPr>
              <a:defRPr sz="24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589240"/>
            <a:ext cx="9906000" cy="864096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 descr="11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5201" cy="27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48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4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913440" cy="50004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en-US" altLang="ko-KR" dirty="0" smtClean="0"/>
              <a:t>LG</a:t>
            </a:r>
            <a:r>
              <a:rPr lang="ko-KR" altLang="en-US" dirty="0" err="1" smtClean="0"/>
              <a:t>스마트체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Regular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0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9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08208" y="168308"/>
            <a:ext cx="7625111" cy="490066"/>
          </a:xfrm>
        </p:spPr>
        <p:txBody>
          <a:bodyPr>
            <a:normAutofit/>
          </a:bodyPr>
          <a:lstStyle>
            <a:lvl1pPr algn="l">
              <a:defRPr sz="1800"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7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7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514350"/>
            <a:ext cx="9906000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617296" cy="500042"/>
          </a:xfrm>
        </p:spPr>
        <p:txBody>
          <a:bodyPr>
            <a:normAutofit/>
          </a:bodyPr>
          <a:lstStyle>
            <a:lvl1pPr algn="l">
              <a:defRPr sz="18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55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208" y="168308"/>
            <a:ext cx="7625111" cy="490066"/>
          </a:xfrm>
        </p:spPr>
        <p:txBody>
          <a:bodyPr>
            <a:normAutofit/>
          </a:bodyPr>
          <a:lstStyle>
            <a:lvl1pPr algn="l">
              <a:defRPr sz="18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655737"/>
            <a:ext cx="9309992" cy="0"/>
          </a:xfrm>
          <a:prstGeom prst="line">
            <a:avLst/>
          </a:prstGeom>
          <a:ln w="28575">
            <a:solidFill>
              <a:srgbClr val="C6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73811" y="785794"/>
            <a:ext cx="9358378" cy="5286412"/>
          </a:xfrm>
        </p:spPr>
        <p:txBody>
          <a:bodyPr/>
          <a:lstStyle>
            <a:lvl1pPr>
              <a:defRPr sz="1800" b="1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31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08B5-83E0-43C5-8E67-53B211AB954A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492875"/>
            <a:ext cx="31369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94600" y="6643688"/>
            <a:ext cx="2311400" cy="214312"/>
          </a:xfrm>
        </p:spPr>
        <p:txBody>
          <a:bodyPr/>
          <a:lstStyle>
            <a:lvl1pPr>
              <a:defRPr sz="1000" b="1"/>
            </a:lvl1pPr>
          </a:lstStyle>
          <a:p>
            <a:pPr>
              <a:defRPr/>
            </a:pPr>
            <a:fld id="{5185EB2E-D69B-4AA7-9DAD-7990EEFA7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3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1" r:id="rId2"/>
    <p:sldLayoutId id="2147484038" r:id="rId3"/>
    <p:sldLayoutId id="2147484092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/>
              <a:pPr>
                <a:defRPr/>
              </a:pPr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6" r:id="rId2"/>
    <p:sldLayoutId id="2147484087" r:id="rId3"/>
    <p:sldLayoutId id="2147484093" r:id="rId4"/>
    <p:sldLayoutId id="2147484088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5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black">
                  <a:tint val="75000"/>
                </a:prstClr>
              </a:solidFill>
              <a:latin typeface="LG스마트체 Regular"/>
              <a:ea typeface="LG스마트체 Regular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845751B-B787-44AF-991D-8E59B812E15C}" type="slidenum">
              <a:rPr kumimoji="0" lang="ko-KR" altLang="en-US" smtClean="0">
                <a:solidFill>
                  <a:prstClr val="black">
                    <a:tint val="75000"/>
                  </a:prstClr>
                </a:solidFill>
                <a:latin typeface="LG스마트체 Regular"/>
                <a:ea typeface="LG스마트체 Regular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>
              <a:solidFill>
                <a:prstClr val="black">
                  <a:tint val="75000"/>
                </a:prstClr>
              </a:solidFill>
              <a:latin typeface="LG스마트체 Regular"/>
              <a:ea typeface="LG스마트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98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168275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4625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5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  <p:sldLayoutId id="2147484131" r:id="rId18"/>
    <p:sldLayoutId id="2147484132" r:id="rId19"/>
    <p:sldLayoutId id="2147484133" r:id="rId20"/>
    <p:sldLayoutId id="2147484134" r:id="rId2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6" r:id="rId17"/>
    <p:sldLayoutId id="2147484157" r:id="rId18"/>
    <p:sldLayoutId id="2147484158" r:id="rId19"/>
    <p:sldLayoutId id="2147484159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7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A3A182-EF3E-43AD-B125-8BD233DEDA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DCEE79-790C-4827-B401-F7585469991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2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NB-</a:t>
            </a:r>
            <a:r>
              <a:rPr lang="en-US" altLang="ko-KR" dirty="0" err="1" smtClean="0"/>
              <a:t>IoT</a:t>
            </a:r>
            <a:r>
              <a:rPr lang="ko-KR" altLang="en-US" dirty="0" smtClean="0"/>
              <a:t>망 </a:t>
            </a:r>
            <a:r>
              <a:rPr lang="en-US" altLang="ko-KR" dirty="0" smtClean="0"/>
              <a:t>Lab Test </a:t>
            </a:r>
            <a:r>
              <a:rPr lang="ko-KR" altLang="en-US" dirty="0" smtClean="0"/>
              <a:t>사용 조건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2560" y="3060714"/>
            <a:ext cx="7704856" cy="12576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연구소 내부와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실증테스트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장소에서만 사용하여야 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 주기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간격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이상으로 설정되어야 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최초 통신 확인용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테스트시에만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간격 테스트가 가능합니다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 latinLnBrk="0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1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이내 통신이 지속됨이 확인될 경우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서비스가 제한됩니다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사용량은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2MByte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넘겨서는 안됩니다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사용량 계산 첨부 참조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동시 접속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 미만 가능합니다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정각에 통신하는 것으로 프로그래밍하면 안됩니다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(0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,5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,10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... )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0233" y="2585695"/>
            <a:ext cx="1768242" cy="2881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ko-KR" altLang="en-US" sz="14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 조건</a:t>
            </a:r>
            <a:endParaRPr lang="en-US" altLang="ko-KR" sz="1400" b="1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847" y="1239028"/>
            <a:ext cx="7938593" cy="12576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망을 사용하기 위해서는 통신사의 엄격한 단말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품질테스트를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통과하여야 합니다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동일한 이유로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그동안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대학 연구소에서 이동 통신망을 사용할 수 있는 기회나 방법이 없었습니다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이에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대학 연구소의 순수 개발을 지원하기 위하여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이동통신사의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상용망의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이용을 제한적으로 허가하는 방법을 마련하였습니다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하지만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개발목적이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아닌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수익사업에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이용하거나 과다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트래픽을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유발할 경우 사용이 제한될 수 있습니다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악용되는 사례가 많아 질 경우 이용 중단이 결정될 수 있으니 이용 조건을 숙지하시고 모쪼록 금번에 마련된 좋은 기회를 많은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대학 연구실에서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사용할 수 있도록 배려해 주시길 바랍니다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520" y="810756"/>
            <a:ext cx="1768242" cy="2881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ko-KR" altLang="en-US" sz="14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제공 목적</a:t>
            </a:r>
            <a:endParaRPr lang="en-US" altLang="ko-KR" sz="1400" b="1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3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NB-</a:t>
            </a:r>
            <a:r>
              <a:rPr lang="en-US" altLang="ko-KR" sz="2000" dirty="0" err="1" smtClean="0"/>
              <a:t>IoT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TCP </a:t>
            </a:r>
            <a:r>
              <a:rPr lang="ko-KR" altLang="en-US" sz="2000" dirty="0" smtClean="0"/>
              <a:t>통신으로 가능한 최대 </a:t>
            </a:r>
            <a:r>
              <a:rPr lang="ko-KR" altLang="en-US" sz="2000" dirty="0" err="1" smtClean="0"/>
              <a:t>데이터량은</a:t>
            </a:r>
            <a:r>
              <a:rPr lang="ko-KR" altLang="en-US" sz="2000" dirty="0" smtClean="0"/>
              <a:t> 얼마일까요</a:t>
            </a:r>
            <a:r>
              <a:rPr lang="en-US" altLang="ko-KR" sz="2000" dirty="0" smtClean="0"/>
              <a:t>?</a:t>
            </a:r>
            <a:endParaRPr lang="ko-KR" altLang="en-US" sz="1600" dirty="0"/>
          </a:p>
        </p:txBody>
      </p:sp>
      <p:sp>
        <p:nvSpPr>
          <p:cNvPr id="5" name="오각형 4"/>
          <p:cNvSpPr/>
          <p:nvPr/>
        </p:nvSpPr>
        <p:spPr>
          <a:xfrm>
            <a:off x="1280592" y="692696"/>
            <a:ext cx="2376264" cy="36004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적정 기준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4953000" y="692696"/>
            <a:ext cx="2736002" cy="36004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전송 데이터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Sample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57974" y="1268605"/>
            <a:ext cx="1377467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en-US" altLang="ko-KR" sz="11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전송 </a:t>
            </a:r>
            <a:r>
              <a:rPr lang="ko-KR" altLang="en-US" sz="1100" b="1" u="sng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데이터량</a:t>
            </a:r>
            <a:endParaRPr lang="en-US" altLang="ko-KR" sz="1100" b="1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7984" y="1133779"/>
            <a:ext cx="2736002" cy="2573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정보 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보내고자 하는 데이터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en-US" altLang="ko-KR" sz="1200" b="1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435441" y="2276872"/>
            <a:ext cx="1650148" cy="15127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440832" y="1556791"/>
            <a:ext cx="2104416" cy="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76156" y="1556791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  <a:p>
            <a:pPr algn="r"/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76156" y="2276873"/>
            <a:ext cx="207339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센싱데이터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27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습도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60%)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77498" y="2870742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77498" y="3590824"/>
            <a:ext cx="2073390" cy="198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OK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왼쪽 중괄호 7"/>
          <p:cNvSpPr/>
          <p:nvPr/>
        </p:nvSpPr>
        <p:spPr>
          <a:xfrm flipH="1">
            <a:off x="7239556" y="1564883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4684688" y="1967156"/>
            <a:ext cx="1135944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6533990" y="3163252"/>
            <a:ext cx="899657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01272" y="1799916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230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왼쪽 중괄호 47"/>
          <p:cNvSpPr/>
          <p:nvPr/>
        </p:nvSpPr>
        <p:spPr>
          <a:xfrm flipH="1">
            <a:off x="7251284" y="2300367"/>
            <a:ext cx="108012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01272" y="2375980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~20 </a:t>
            </a:r>
            <a:r>
              <a:rPr lang="ko-KR" altLang="en-US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왼쪽 중괄호 52"/>
          <p:cNvSpPr/>
          <p:nvPr/>
        </p:nvSpPr>
        <p:spPr>
          <a:xfrm flipH="1">
            <a:off x="7259376" y="2884483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01272" y="3119516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199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왼쪽 중괄호 56"/>
          <p:cNvSpPr/>
          <p:nvPr/>
        </p:nvSpPr>
        <p:spPr>
          <a:xfrm flipH="1">
            <a:off x="7271104" y="3628059"/>
            <a:ext cx="108012" cy="14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3578340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43284" y="6178495"/>
            <a:ext cx="7642163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 latinLnBrk="0">
              <a:spcAft>
                <a:spcPts val="3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TCP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UDP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달리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3-Way communication(SYN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PUSHFIN)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따라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overhead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더 많습니다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Aft>
                <a:spcPts val="30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(Byte)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글자수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개념으로 이해하면 되는데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알파벳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숫자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특수 문자는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자에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바이트이며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한글은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자에 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바이트이다</a:t>
            </a: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atinLnBrk="0">
              <a:spcAft>
                <a:spcPts val="300"/>
              </a:spcAft>
            </a:pPr>
            <a:r>
              <a:rPr lang="en-US" altLang="ko-KR" sz="10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52600" y="3388928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52583" y="3389128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65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5008" y="4077072"/>
            <a:ext cx="4032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경우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주기 시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 중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정보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(overhead)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230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바이트를 제외하면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전송할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 있는 센서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데이터는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 입니다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기준을 통해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NB-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상품으로 적합한지 아닌지를 판단할 수 있습니다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적합한 상품일 경우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 별 바이트 기준에 맞게 상품 기획이 가능합니다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52600" y="2460503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53931" y="2460703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2700Byte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57991" y="1532078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56627" y="1532278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450 Byte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52600" y="5245778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055279" y="5245978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2000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57991" y="4317353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57974" y="4317553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450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43285" y="1268760"/>
            <a:ext cx="656519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ko-KR" altLang="en-US" sz="11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 주기</a:t>
            </a:r>
            <a:endParaRPr lang="en-US" altLang="ko-KR" sz="1100" b="1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NB-</a:t>
            </a:r>
            <a:r>
              <a:rPr lang="en-US" altLang="ko-KR" sz="2000" dirty="0" err="1" smtClean="0"/>
              <a:t>IoT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UDP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통신으로 가능한 최대 </a:t>
            </a:r>
            <a:r>
              <a:rPr lang="ko-KR" altLang="en-US" sz="2000" dirty="0" err="1" smtClean="0"/>
              <a:t>데이터량은</a:t>
            </a:r>
            <a:r>
              <a:rPr lang="ko-KR" altLang="en-US" sz="2000" dirty="0" smtClean="0"/>
              <a:t> 얼마일까요</a:t>
            </a:r>
            <a:r>
              <a:rPr lang="en-US" altLang="ko-KR" sz="2000" dirty="0" smtClean="0"/>
              <a:t>?</a:t>
            </a:r>
            <a:endParaRPr lang="ko-KR" altLang="en-US" sz="1600" dirty="0"/>
          </a:p>
        </p:txBody>
      </p:sp>
      <p:sp>
        <p:nvSpPr>
          <p:cNvPr id="5" name="오각형 4"/>
          <p:cNvSpPr/>
          <p:nvPr/>
        </p:nvSpPr>
        <p:spPr>
          <a:xfrm>
            <a:off x="1280592" y="692696"/>
            <a:ext cx="2376264" cy="36004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적정 기준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4953000" y="692696"/>
            <a:ext cx="2736002" cy="36004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전송 데이터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Sample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57974" y="1268605"/>
            <a:ext cx="1377467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en-US" altLang="ko-KR" sz="11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전송 </a:t>
            </a:r>
            <a:r>
              <a:rPr lang="ko-KR" altLang="en-US" sz="1100" b="1" u="sng" dirty="0" err="1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데이터량</a:t>
            </a:r>
            <a:endParaRPr lang="en-US" altLang="ko-KR" sz="1100" b="1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27984" y="1133779"/>
            <a:ext cx="2736002" cy="2573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정보 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보내고자 하는 데이터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en-US" altLang="ko-KR" sz="1200" b="1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435441" y="2276872"/>
            <a:ext cx="1650148" cy="15127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440832" y="1556791"/>
            <a:ext cx="2104416" cy="4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076156" y="1556791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  <a:p>
            <a:pPr algn="r"/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76156" y="2276873"/>
            <a:ext cx="207339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센싱데이터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27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습도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60%)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77498" y="2870742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077498" y="3590824"/>
            <a:ext cx="2073390" cy="198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OK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왼쪽 중괄호 7"/>
          <p:cNvSpPr/>
          <p:nvPr/>
        </p:nvSpPr>
        <p:spPr>
          <a:xfrm flipH="1">
            <a:off x="7239556" y="1564883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4684688" y="1967156"/>
            <a:ext cx="1135944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6533990" y="3163252"/>
            <a:ext cx="899657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01272" y="1799916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왼쪽 중괄호 47"/>
          <p:cNvSpPr/>
          <p:nvPr/>
        </p:nvSpPr>
        <p:spPr>
          <a:xfrm flipH="1">
            <a:off x="7251284" y="2300367"/>
            <a:ext cx="108012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401272" y="2375980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~20 </a:t>
            </a:r>
            <a:r>
              <a:rPr lang="ko-KR" altLang="en-US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왼쪽 중괄호 52"/>
          <p:cNvSpPr/>
          <p:nvPr/>
        </p:nvSpPr>
        <p:spPr>
          <a:xfrm flipH="1">
            <a:off x="7259376" y="2884483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01272" y="3119516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왼쪽 중괄호 56"/>
          <p:cNvSpPr/>
          <p:nvPr/>
        </p:nvSpPr>
        <p:spPr>
          <a:xfrm flipH="1">
            <a:off x="7271104" y="3628059"/>
            <a:ext cx="108012" cy="14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01272" y="3578340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60722" y="6195317"/>
            <a:ext cx="7216552" cy="2160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 latinLnBrk="0">
              <a:spcAft>
                <a:spcPts val="300"/>
              </a:spcAft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(Byte)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글자수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개념으로 이해하면 되는데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알파벳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숫자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특수 문자는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자에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바이트이며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한글은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자에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바이트이다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endParaRPr lang="en-US" altLang="ko-KR" sz="1000" dirty="0" smtClean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52600" y="3388928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52583" y="3389128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5008" y="4077072"/>
            <a:ext cx="4032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 경우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 주기 시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 중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정보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(overhead)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바이트를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제외하면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전송할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 있는 센서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데이터는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 입니다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기준을 통해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NB-</a:t>
            </a:r>
            <a:r>
              <a:rPr lang="en-US" altLang="ko-KR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상품으로 적합한지 아닌지를 판단할 수 있습니다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171450" indent="-171450" latinLnBrk="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적합한 상품일 경우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 별 바이트 기준에 맞게 상품 기획이 가능합니다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52600" y="2460503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53931" y="2460703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600 Byte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57991" y="1532078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056627" y="1532278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Byte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52600" y="5245778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055279" y="5245978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500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57991" y="4317353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57974" y="4317553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43285" y="1268760"/>
            <a:ext cx="656519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ko-KR" altLang="en-US" sz="1100" b="1" u="sng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전송 주기</a:t>
            </a:r>
            <a:endParaRPr lang="en-US" altLang="ko-KR" sz="1100" b="1" u="sng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3059790" y="5755113"/>
            <a:ext cx="2408034" cy="31614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stCxn id="61" idx="1"/>
          </p:cNvCxnSpPr>
          <p:nvPr/>
        </p:nvCxnSpPr>
        <p:spPr>
          <a:xfrm flipH="1">
            <a:off x="2849099" y="5150945"/>
            <a:ext cx="698635" cy="7355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1" idx="3"/>
          </p:cNvCxnSpPr>
          <p:nvPr/>
        </p:nvCxnSpPr>
        <p:spPr>
          <a:xfrm>
            <a:off x="4930592" y="5150945"/>
            <a:ext cx="668701" cy="6932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NB-</a:t>
            </a:r>
            <a:r>
              <a:rPr lang="en-US" altLang="ko-KR" sz="2000" dirty="0" err="1" smtClean="0"/>
              <a:t>IoT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종량제</a:t>
            </a:r>
            <a:r>
              <a:rPr lang="ko-KR" altLang="en-US" sz="2000" dirty="0" smtClean="0"/>
              <a:t> 유심으로 </a:t>
            </a:r>
            <a:r>
              <a:rPr lang="ko-KR" altLang="en-US" sz="2000" dirty="0" err="1" smtClean="0"/>
              <a:t>사용가능한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데이터량은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얼마일까요</a:t>
            </a:r>
            <a:r>
              <a:rPr lang="en-US" altLang="ko-KR" sz="2000" dirty="0" smtClean="0"/>
              <a:t>?</a:t>
            </a:r>
            <a:endParaRPr lang="ko-KR" altLang="en-US" sz="1600" dirty="0"/>
          </a:p>
        </p:txBody>
      </p:sp>
      <p:sp>
        <p:nvSpPr>
          <p:cNvPr id="5" name="오각형 4"/>
          <p:cNvSpPr/>
          <p:nvPr/>
        </p:nvSpPr>
        <p:spPr>
          <a:xfrm>
            <a:off x="350076" y="2010269"/>
            <a:ext cx="2658081" cy="467684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NB-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IoT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선불유심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15000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 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(12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개월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선불제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기준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6601584" y="3708472"/>
            <a:ext cx="2736002" cy="36004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전송 데이터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UDP Sample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24740" y="4572567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  <a:p>
            <a:pPr algn="r"/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4740" y="5292649"/>
            <a:ext cx="207339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센싱데이터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27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습도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60%)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26082" y="5886518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726082" y="6606600"/>
            <a:ext cx="2073390" cy="198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OK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왼쪽 중괄호 7"/>
          <p:cNvSpPr/>
          <p:nvPr/>
        </p:nvSpPr>
        <p:spPr>
          <a:xfrm flipH="1">
            <a:off x="8888140" y="4580659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6333272" y="4982932"/>
            <a:ext cx="1135944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</a:p>
        </p:txBody>
      </p:sp>
      <p:sp>
        <p:nvSpPr>
          <p:cNvPr id="46" name="이등변 삼각형 45"/>
          <p:cNvSpPr/>
          <p:nvPr/>
        </p:nvSpPr>
        <p:spPr>
          <a:xfrm rot="16200000">
            <a:off x="8182574" y="6179028"/>
            <a:ext cx="899657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049856" y="4815692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왼쪽 중괄호 47"/>
          <p:cNvSpPr/>
          <p:nvPr/>
        </p:nvSpPr>
        <p:spPr>
          <a:xfrm flipH="1">
            <a:off x="8899868" y="5316143"/>
            <a:ext cx="108012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49856" y="5391756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~20 </a:t>
            </a:r>
            <a:r>
              <a:rPr lang="ko-KR" altLang="en-US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왼쪽 중괄호 52"/>
          <p:cNvSpPr/>
          <p:nvPr/>
        </p:nvSpPr>
        <p:spPr>
          <a:xfrm flipH="1">
            <a:off x="8907960" y="5900259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049856" y="6135292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왼쪽 중괄호 56"/>
          <p:cNvSpPr/>
          <p:nvPr/>
        </p:nvSpPr>
        <p:spPr>
          <a:xfrm flipH="1">
            <a:off x="8919688" y="6643835"/>
            <a:ext cx="108012" cy="14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049856" y="6594116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4488" y="3882073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44471" y="3882273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58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9098" y="3888492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50429" y="3888692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2.4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849098" y="4763090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47734" y="4763290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0.4 Kbyte</a:t>
            </a:r>
          </a:p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409byte)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694" y="2551174"/>
            <a:ext cx="647204" cy="12208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달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56372" y="2551373"/>
            <a:ext cx="3392571" cy="12206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기본료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330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+ 770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algn="ctr"/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  330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100KByte (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</a:t>
            </a:r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통신패킷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770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1700KByte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100KByte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당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44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1800KByte (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1.75MByte)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사용가능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9445" y="4763090"/>
            <a:ext cx="647204" cy="7753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039428" y="4763290"/>
            <a:ext cx="1382858" cy="7753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1.2 </a:t>
            </a:r>
            <a:r>
              <a:rPr lang="en-US" altLang="ko-KR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KByte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606149"/>
            <a:ext cx="2177982" cy="1404120"/>
          </a:xfrm>
          <a:prstGeom prst="rect">
            <a:avLst/>
          </a:prstGeom>
        </p:spPr>
      </p:pic>
      <p:sp>
        <p:nvSpPr>
          <p:cNvPr id="38" name="오각형 37"/>
          <p:cNvSpPr/>
          <p:nvPr/>
        </p:nvSpPr>
        <p:spPr>
          <a:xfrm>
            <a:off x="6538600" y="545521"/>
            <a:ext cx="2736002" cy="360040"/>
          </a:xfrm>
          <a:prstGeom prst="homePlat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 전송 데이터 </a:t>
            </a:r>
            <a:r>
              <a:rPr lang="en-US" altLang="ko-KR" sz="1400" b="1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TCP Sample</a:t>
            </a:r>
            <a:endParaRPr lang="en-US" altLang="ko-KR" sz="1400" b="1" dirty="0" smtClean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3584" y="986604"/>
            <a:ext cx="3392416" cy="4420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TCP </a:t>
            </a:r>
            <a:r>
              <a:rPr lang="ko-KR" altLang="en-US" sz="1200" b="1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패킷헤더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정보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보내고자 하는 데이터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en-US" altLang="ko-KR" sz="1200" b="1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61756" y="1409616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  <a:p>
            <a:pPr algn="r"/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endParaRPr lang="en-US" altLang="ko-KR" sz="10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61756" y="2129698"/>
            <a:ext cx="2073390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0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센싱데이터</a:t>
            </a:r>
            <a:endParaRPr lang="en-US" altLang="ko-KR" sz="1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온도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27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습도 </a:t>
            </a:r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60%)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63098" y="2723567"/>
            <a:ext cx="2073390" cy="7200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받는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마곡 </a:t>
            </a:r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LG</a:t>
            </a:r>
            <a:r>
              <a:rPr lang="ko-KR" altLang="en-US" sz="1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사이언스파크</a:t>
            </a:r>
            <a:endParaRPr lang="en-US" altLang="ko-KR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보내는 주소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한강대로 </a:t>
            </a:r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32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661756" y="3435680"/>
            <a:ext cx="2073390" cy="198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OK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왼쪽 중괄호 66"/>
          <p:cNvSpPr/>
          <p:nvPr/>
        </p:nvSpPr>
        <p:spPr>
          <a:xfrm flipH="1">
            <a:off x="8825156" y="1417708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이등변 삼각형 67"/>
          <p:cNvSpPr/>
          <p:nvPr/>
        </p:nvSpPr>
        <p:spPr>
          <a:xfrm rot="5400000">
            <a:off x="6270288" y="1819981"/>
            <a:ext cx="1135944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송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</a:p>
        </p:txBody>
      </p:sp>
      <p:sp>
        <p:nvSpPr>
          <p:cNvPr id="69" name="이등변 삼각형 68"/>
          <p:cNvSpPr/>
          <p:nvPr/>
        </p:nvSpPr>
        <p:spPr>
          <a:xfrm rot="16200000">
            <a:off x="8119590" y="3016077"/>
            <a:ext cx="899657" cy="33414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rtlCol="0" anchor="b"/>
          <a:lstStyle/>
          <a:p>
            <a:pPr algn="ctr"/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ko-KR" altLang="en-US" sz="10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86872" y="1652741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230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왼쪽 중괄호 70"/>
          <p:cNvSpPr/>
          <p:nvPr/>
        </p:nvSpPr>
        <p:spPr>
          <a:xfrm flipH="1">
            <a:off x="8836884" y="2153192"/>
            <a:ext cx="108012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86872" y="2228805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~20 </a:t>
            </a:r>
            <a:r>
              <a:rPr lang="ko-KR" altLang="en-US" sz="1100" b="1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왼쪽 중괄호 72"/>
          <p:cNvSpPr/>
          <p:nvPr/>
        </p:nvSpPr>
        <p:spPr>
          <a:xfrm flipH="1">
            <a:off x="8844976" y="2737308"/>
            <a:ext cx="108012" cy="7038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986872" y="2972341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199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왼쪽 중괄호 74"/>
          <p:cNvSpPr/>
          <p:nvPr/>
        </p:nvSpPr>
        <p:spPr>
          <a:xfrm flipH="1">
            <a:off x="8856704" y="3480884"/>
            <a:ext cx="108012" cy="14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973694" y="3431894"/>
            <a:ext cx="792088" cy="2419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latinLnBrk="0"/>
            <a:r>
              <a:rPr lang="en-US" altLang="ko-KR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</a:t>
            </a:r>
            <a:r>
              <a:rPr lang="ko-KR" altLang="en-US" sz="11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바이트</a:t>
            </a:r>
            <a:endParaRPr lang="en-US" altLang="ko-KR" sz="11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73684" y="4135248"/>
            <a:ext cx="3392416" cy="4420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 latinLnBrk="0"/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UDP </a:t>
            </a:r>
            <a:r>
              <a:rPr lang="ko-KR" altLang="en-US" sz="1200" b="1" dirty="0" err="1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패킷헤더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주소 정보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보내고자 하는 데이터</a:t>
            </a:r>
            <a:r>
              <a:rPr lang="en-US" altLang="ko-KR" sz="1200" b="1" dirty="0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</a:t>
            </a:r>
            <a:endParaRPr lang="en-US" altLang="ko-KR" sz="1200" b="1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9791" y="5763478"/>
            <a:ext cx="24481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TCP</a:t>
            </a:r>
            <a:r>
              <a:rPr lang="en-US" altLang="ko-KR" sz="1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: 409 – 230 = 179byte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059790" y="6197242"/>
            <a:ext cx="2408034" cy="2966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059791" y="6190662"/>
            <a:ext cx="24080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UDP</a:t>
            </a:r>
            <a:r>
              <a:rPr lang="en-US" altLang="ko-KR" sz="14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: 409 – 40 = 369byte</a:t>
            </a:r>
          </a:p>
        </p:txBody>
      </p:sp>
    </p:spTree>
    <p:extLst>
      <p:ext uri="{BB962C8B-B14F-4D97-AF65-F5344CB8AC3E}">
        <p14:creationId xmlns:p14="http://schemas.microsoft.com/office/powerpoint/2010/main" val="30740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G U+ LT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G U+ 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G U+ LTE8 (pink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LG U+ LT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LG U+ LT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LG U+ LT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LG U+ LTE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16039</TotalTime>
  <Words>783</Words>
  <Application>Microsoft Office PowerPoint</Application>
  <PresentationFormat>A4 용지(210x297mm)</PresentationFormat>
  <Paragraphs>142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4</vt:i4>
      </vt:variant>
    </vt:vector>
  </HeadingPairs>
  <TitlesOfParts>
    <vt:vector size="19" baseType="lpstr">
      <vt:lpstr>LG스마트체 Bold</vt:lpstr>
      <vt:lpstr>LG스마트체 Regular</vt:lpstr>
      <vt:lpstr>굴림</vt:lpstr>
      <vt:lpstr>맑은 고딕</vt:lpstr>
      <vt:lpstr>Arial</vt:lpstr>
      <vt:lpstr>Segoe UI Black</vt:lpstr>
      <vt:lpstr>Wingdings</vt:lpstr>
      <vt:lpstr>LG U+ LTE8</vt:lpstr>
      <vt:lpstr>LG U+ 기본</vt:lpstr>
      <vt:lpstr>3_표지</vt:lpstr>
      <vt:lpstr>LG U+ LTE8 (pink)</vt:lpstr>
      <vt:lpstr>1_LG U+ LTE8</vt:lpstr>
      <vt:lpstr>2_LG U+ LTE8</vt:lpstr>
      <vt:lpstr>3_LG U+ LTE8</vt:lpstr>
      <vt:lpstr>4_LG U+ LTE8</vt:lpstr>
      <vt:lpstr>NB-IoT망 Lab Test 사용 조건</vt:lpstr>
      <vt:lpstr>NB-IoT  TCP 통신으로 가능한 최대 데이터량은 얼마일까요?</vt:lpstr>
      <vt:lpstr>NB-IoT  UDP 통신으로 가능한 최대 데이터량은 얼마일까요?</vt:lpstr>
      <vt:lpstr>NB-IoT  종량제 유심으로 사용가능한 데이터량은 얼마일까요?</vt:lpstr>
    </vt:vector>
  </TitlesOfParts>
  <Company>LG 텔레콤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정종화</dc:creator>
  <cp:lastModifiedBy>Jang Byoungnam</cp:lastModifiedBy>
  <cp:revision>728</cp:revision>
  <cp:lastPrinted>2018-07-18T00:18:13Z</cp:lastPrinted>
  <dcterms:created xsi:type="dcterms:W3CDTF">2009-12-04T07:29:59Z</dcterms:created>
  <dcterms:modified xsi:type="dcterms:W3CDTF">2019-09-16T06:11:12Z</dcterms:modified>
</cp:coreProperties>
</file>