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65" r:id="rId5"/>
    <p:sldId id="266" r:id="rId6"/>
    <p:sldId id="267" r:id="rId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91" d="100"/>
          <a:sy n="91" d="100"/>
        </p:scale>
        <p:origin x="-534"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28C600-88CB-41E5-A475-E02D1E164C2F}" type="datetimeFigureOut">
              <a:rPr lang="en-IN" smtClean="0"/>
              <a:pPr/>
              <a:t>19-01-2022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20D5585-2625-4654-94DA-11653D0DA781}" type="slidenum">
              <a:rPr lang="en-IN" smtClean="0"/>
              <a:pPr/>
              <a:t>‹#›</a:t>
            </a:fld>
            <a:endParaRPr lang="en-IN"/>
          </a:p>
        </p:txBody>
      </p:sp>
    </p:spTree>
    <p:extLst>
      <p:ext uri="{BB962C8B-B14F-4D97-AF65-F5344CB8AC3E}">
        <p14:creationId xmlns="" xmlns:p14="http://schemas.microsoft.com/office/powerpoint/2010/main" val="2019393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28C600-88CB-41E5-A475-E02D1E164C2F}" type="datetimeFigureOut">
              <a:rPr lang="en-IN" smtClean="0"/>
              <a:pPr/>
              <a:t>19-01-2022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0D5585-2625-4654-94DA-11653D0DA781}" type="slidenum">
              <a:rPr lang="en-IN" smtClean="0"/>
              <a:pPr/>
              <a:t>‹#›</a:t>
            </a:fld>
            <a:endParaRPr lang="en-IN"/>
          </a:p>
        </p:txBody>
      </p:sp>
    </p:spTree>
    <p:extLst>
      <p:ext uri="{BB962C8B-B14F-4D97-AF65-F5344CB8AC3E}">
        <p14:creationId xmlns="" xmlns:p14="http://schemas.microsoft.com/office/powerpoint/2010/main" val="761539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28C600-88CB-41E5-A475-E02D1E164C2F}" type="datetimeFigureOut">
              <a:rPr lang="en-IN" smtClean="0"/>
              <a:pPr/>
              <a:t>19-01-2022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0D5585-2625-4654-94DA-11653D0DA781}"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2092899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C28C600-88CB-41E5-A475-E02D1E164C2F}" type="datetimeFigureOut">
              <a:rPr lang="en-IN" smtClean="0"/>
              <a:pPr/>
              <a:t>19-01-2022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0D5585-2625-4654-94DA-11653D0DA781}" type="slidenum">
              <a:rPr lang="en-IN" smtClean="0"/>
              <a:pPr/>
              <a:t>‹#›</a:t>
            </a:fld>
            <a:endParaRPr lang="en-IN"/>
          </a:p>
        </p:txBody>
      </p:sp>
    </p:spTree>
    <p:extLst>
      <p:ext uri="{BB962C8B-B14F-4D97-AF65-F5344CB8AC3E}">
        <p14:creationId xmlns="" xmlns:p14="http://schemas.microsoft.com/office/powerpoint/2010/main" val="1290402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C28C600-88CB-41E5-A475-E02D1E164C2F}" type="datetimeFigureOut">
              <a:rPr lang="en-IN" smtClean="0"/>
              <a:pPr/>
              <a:t>19-01-2022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0D5585-2625-4654-94DA-11653D0DA781}"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103453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C28C600-88CB-41E5-A475-E02D1E164C2F}" type="datetimeFigureOut">
              <a:rPr lang="en-IN" smtClean="0"/>
              <a:pPr/>
              <a:t>19-01-2022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0D5585-2625-4654-94DA-11653D0DA781}" type="slidenum">
              <a:rPr lang="en-IN" smtClean="0"/>
              <a:pPr/>
              <a:t>‹#›</a:t>
            </a:fld>
            <a:endParaRPr lang="en-IN"/>
          </a:p>
        </p:txBody>
      </p:sp>
    </p:spTree>
    <p:extLst>
      <p:ext uri="{BB962C8B-B14F-4D97-AF65-F5344CB8AC3E}">
        <p14:creationId xmlns="" xmlns:p14="http://schemas.microsoft.com/office/powerpoint/2010/main" val="2163187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28C600-88CB-41E5-A475-E02D1E164C2F}" type="datetimeFigureOut">
              <a:rPr lang="en-IN" smtClean="0"/>
              <a:pPr/>
              <a:t>19-01-2022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0D5585-2625-4654-94DA-11653D0DA781}" type="slidenum">
              <a:rPr lang="en-IN" smtClean="0"/>
              <a:pPr/>
              <a:t>‹#›</a:t>
            </a:fld>
            <a:endParaRPr lang="en-IN"/>
          </a:p>
        </p:txBody>
      </p:sp>
    </p:spTree>
    <p:extLst>
      <p:ext uri="{BB962C8B-B14F-4D97-AF65-F5344CB8AC3E}">
        <p14:creationId xmlns="" xmlns:p14="http://schemas.microsoft.com/office/powerpoint/2010/main" val="2101676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28C600-88CB-41E5-A475-E02D1E164C2F}" type="datetimeFigureOut">
              <a:rPr lang="en-IN" smtClean="0"/>
              <a:pPr/>
              <a:t>19-01-2022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0D5585-2625-4654-94DA-11653D0DA781}" type="slidenum">
              <a:rPr lang="en-IN" smtClean="0"/>
              <a:pPr/>
              <a:t>‹#›</a:t>
            </a:fld>
            <a:endParaRPr lang="en-IN"/>
          </a:p>
        </p:txBody>
      </p:sp>
    </p:spTree>
    <p:extLst>
      <p:ext uri="{BB962C8B-B14F-4D97-AF65-F5344CB8AC3E}">
        <p14:creationId xmlns="" xmlns:p14="http://schemas.microsoft.com/office/powerpoint/2010/main" val="3001112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28C600-88CB-41E5-A475-E02D1E164C2F}" type="datetimeFigureOut">
              <a:rPr lang="en-IN" smtClean="0"/>
              <a:pPr/>
              <a:t>19-01-2022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0D5585-2625-4654-94DA-11653D0DA781}" type="slidenum">
              <a:rPr lang="en-IN" smtClean="0"/>
              <a:pPr/>
              <a:t>‹#›</a:t>
            </a:fld>
            <a:endParaRPr lang="en-IN"/>
          </a:p>
        </p:txBody>
      </p:sp>
    </p:spTree>
    <p:extLst>
      <p:ext uri="{BB962C8B-B14F-4D97-AF65-F5344CB8AC3E}">
        <p14:creationId xmlns="" xmlns:p14="http://schemas.microsoft.com/office/powerpoint/2010/main" val="3221713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28C600-88CB-41E5-A475-E02D1E164C2F}" type="datetimeFigureOut">
              <a:rPr lang="en-IN" smtClean="0"/>
              <a:pPr/>
              <a:t>19-01-2022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0D5585-2625-4654-94DA-11653D0DA781}" type="slidenum">
              <a:rPr lang="en-IN" smtClean="0"/>
              <a:pPr/>
              <a:t>‹#›</a:t>
            </a:fld>
            <a:endParaRPr lang="en-IN"/>
          </a:p>
        </p:txBody>
      </p:sp>
    </p:spTree>
    <p:extLst>
      <p:ext uri="{BB962C8B-B14F-4D97-AF65-F5344CB8AC3E}">
        <p14:creationId xmlns="" xmlns:p14="http://schemas.microsoft.com/office/powerpoint/2010/main" val="1775391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28C600-88CB-41E5-A475-E02D1E164C2F}" type="datetimeFigureOut">
              <a:rPr lang="en-IN" smtClean="0"/>
              <a:pPr/>
              <a:t>19-01-2022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20D5585-2625-4654-94DA-11653D0DA781}" type="slidenum">
              <a:rPr lang="en-IN" smtClean="0"/>
              <a:pPr/>
              <a:t>‹#›</a:t>
            </a:fld>
            <a:endParaRPr lang="en-IN"/>
          </a:p>
        </p:txBody>
      </p:sp>
    </p:spTree>
    <p:extLst>
      <p:ext uri="{BB962C8B-B14F-4D97-AF65-F5344CB8AC3E}">
        <p14:creationId xmlns="" xmlns:p14="http://schemas.microsoft.com/office/powerpoint/2010/main" val="260340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28C600-88CB-41E5-A475-E02D1E164C2F}" type="datetimeFigureOut">
              <a:rPr lang="en-IN" smtClean="0"/>
              <a:pPr/>
              <a:t>19-01-2022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20D5585-2625-4654-94DA-11653D0DA781}" type="slidenum">
              <a:rPr lang="en-IN" smtClean="0"/>
              <a:pPr/>
              <a:t>‹#›</a:t>
            </a:fld>
            <a:endParaRPr lang="en-IN"/>
          </a:p>
        </p:txBody>
      </p:sp>
    </p:spTree>
    <p:extLst>
      <p:ext uri="{BB962C8B-B14F-4D97-AF65-F5344CB8AC3E}">
        <p14:creationId xmlns="" xmlns:p14="http://schemas.microsoft.com/office/powerpoint/2010/main" val="2546490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28C600-88CB-41E5-A475-E02D1E164C2F}" type="datetimeFigureOut">
              <a:rPr lang="en-IN" smtClean="0"/>
              <a:pPr/>
              <a:t>19-01-2022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20D5585-2625-4654-94DA-11653D0DA781}" type="slidenum">
              <a:rPr lang="en-IN" smtClean="0"/>
              <a:pPr/>
              <a:t>‹#›</a:t>
            </a:fld>
            <a:endParaRPr lang="en-IN"/>
          </a:p>
        </p:txBody>
      </p:sp>
    </p:spTree>
    <p:extLst>
      <p:ext uri="{BB962C8B-B14F-4D97-AF65-F5344CB8AC3E}">
        <p14:creationId xmlns="" xmlns:p14="http://schemas.microsoft.com/office/powerpoint/2010/main" val="292417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28C600-88CB-41E5-A475-E02D1E164C2F}" type="datetimeFigureOut">
              <a:rPr lang="en-IN" smtClean="0"/>
              <a:pPr/>
              <a:t>19-01-2022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20D5585-2625-4654-94DA-11653D0DA781}" type="slidenum">
              <a:rPr lang="en-IN" smtClean="0"/>
              <a:pPr/>
              <a:t>‹#›</a:t>
            </a:fld>
            <a:endParaRPr lang="en-IN"/>
          </a:p>
        </p:txBody>
      </p:sp>
    </p:spTree>
    <p:extLst>
      <p:ext uri="{BB962C8B-B14F-4D97-AF65-F5344CB8AC3E}">
        <p14:creationId xmlns="" xmlns:p14="http://schemas.microsoft.com/office/powerpoint/2010/main" val="2574912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28C600-88CB-41E5-A475-E02D1E164C2F}" type="datetimeFigureOut">
              <a:rPr lang="en-IN" smtClean="0"/>
              <a:pPr/>
              <a:t>19-01-2022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20D5585-2625-4654-94DA-11653D0DA781}" type="slidenum">
              <a:rPr lang="en-IN" smtClean="0"/>
              <a:pPr/>
              <a:t>‹#›</a:t>
            </a:fld>
            <a:endParaRPr lang="en-IN"/>
          </a:p>
        </p:txBody>
      </p:sp>
    </p:spTree>
    <p:extLst>
      <p:ext uri="{BB962C8B-B14F-4D97-AF65-F5344CB8AC3E}">
        <p14:creationId xmlns="" xmlns:p14="http://schemas.microsoft.com/office/powerpoint/2010/main" val="404156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28C600-88CB-41E5-A475-E02D1E164C2F}" type="datetimeFigureOut">
              <a:rPr lang="en-IN" smtClean="0"/>
              <a:pPr/>
              <a:t>19-01-2022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0D5585-2625-4654-94DA-11653D0DA781}" type="slidenum">
              <a:rPr lang="en-IN" smtClean="0"/>
              <a:pPr/>
              <a:t>‹#›</a:t>
            </a:fld>
            <a:endParaRPr lang="en-IN"/>
          </a:p>
        </p:txBody>
      </p:sp>
    </p:spTree>
    <p:extLst>
      <p:ext uri="{BB962C8B-B14F-4D97-AF65-F5344CB8AC3E}">
        <p14:creationId xmlns="" xmlns:p14="http://schemas.microsoft.com/office/powerpoint/2010/main" val="188486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C28C600-88CB-41E5-A475-E02D1E164C2F}" type="datetimeFigureOut">
              <a:rPr lang="en-IN" smtClean="0"/>
              <a:pPr/>
              <a:t>19-01-2022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20D5585-2625-4654-94DA-11653D0DA781}" type="slidenum">
              <a:rPr lang="en-IN" smtClean="0"/>
              <a:pPr/>
              <a:t>‹#›</a:t>
            </a:fld>
            <a:endParaRPr lang="en-IN"/>
          </a:p>
        </p:txBody>
      </p:sp>
    </p:spTree>
    <p:extLst>
      <p:ext uri="{BB962C8B-B14F-4D97-AF65-F5344CB8AC3E}">
        <p14:creationId xmlns="" xmlns:p14="http://schemas.microsoft.com/office/powerpoint/2010/main" val="2385259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mulgi7@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3580" y="1707292"/>
            <a:ext cx="8915399" cy="2262781"/>
          </a:xfrm>
        </p:spPr>
        <p:txBody>
          <a:bodyPr/>
          <a:lstStyle/>
          <a:p>
            <a:pPr algn="ctr"/>
            <a:r>
              <a:rPr lang="en-US" dirty="0" smtClean="0"/>
              <a:t>Android File System</a:t>
            </a:r>
            <a:endParaRPr lang="en-IN" dirty="0"/>
          </a:p>
        </p:txBody>
      </p:sp>
      <p:sp>
        <p:nvSpPr>
          <p:cNvPr id="3" name="Subtitle 2"/>
          <p:cNvSpPr>
            <a:spLocks noGrp="1"/>
          </p:cNvSpPr>
          <p:nvPr>
            <p:ph type="subTitle" idx="1"/>
          </p:nvPr>
        </p:nvSpPr>
        <p:spPr/>
        <p:txBody>
          <a:bodyPr>
            <a:normAutofit lnSpcReduction="10000"/>
          </a:bodyPr>
          <a:lstStyle/>
          <a:p>
            <a:pPr algn="r"/>
            <a:r>
              <a:rPr lang="en-IN" dirty="0" err="1" smtClean="0"/>
              <a:t>Satish</a:t>
            </a:r>
            <a:r>
              <a:rPr lang="en-IN" dirty="0" smtClean="0"/>
              <a:t> </a:t>
            </a:r>
            <a:r>
              <a:rPr lang="en-IN" dirty="0" err="1" smtClean="0"/>
              <a:t>Mulgi</a:t>
            </a:r>
            <a:endParaRPr lang="en-IN" dirty="0" smtClean="0"/>
          </a:p>
          <a:p>
            <a:pPr algn="r"/>
            <a:r>
              <a:rPr lang="en-IN" dirty="0" smtClean="0">
                <a:hlinkClick r:id="rId2"/>
              </a:rPr>
              <a:t>smulgi7@gmail.com</a:t>
            </a:r>
            <a:endParaRPr lang="en-IN" dirty="0" smtClean="0"/>
          </a:p>
          <a:p>
            <a:pPr algn="r"/>
            <a:r>
              <a:rPr lang="en-IN" dirty="0" smtClean="0"/>
              <a:t>satishkumarmulgi@dypvp.edu.in</a:t>
            </a:r>
            <a:endParaRPr lang="en-IN" dirty="0"/>
          </a:p>
        </p:txBody>
      </p:sp>
    </p:spTree>
    <p:extLst>
      <p:ext uri="{BB962C8B-B14F-4D97-AF65-F5344CB8AC3E}">
        <p14:creationId xmlns="" xmlns:p14="http://schemas.microsoft.com/office/powerpoint/2010/main" val="392484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857" y="0"/>
            <a:ext cx="8911687" cy="643944"/>
          </a:xfrm>
        </p:spPr>
        <p:txBody>
          <a:bodyPr/>
          <a:lstStyle/>
          <a:p>
            <a:r>
              <a:rPr lang="en-US" b="1" dirty="0" smtClean="0"/>
              <a:t> Internal Storage In Android:</a:t>
            </a:r>
            <a:endParaRPr lang="en-US" dirty="0"/>
          </a:p>
        </p:txBody>
      </p:sp>
      <p:sp>
        <p:nvSpPr>
          <p:cNvPr id="3" name="Content Placeholder 2"/>
          <p:cNvSpPr>
            <a:spLocks noGrp="1"/>
          </p:cNvSpPr>
          <p:nvPr>
            <p:ph idx="1"/>
          </p:nvPr>
        </p:nvSpPr>
        <p:spPr>
          <a:xfrm>
            <a:off x="1631092" y="650790"/>
            <a:ext cx="10560908" cy="6207210"/>
          </a:xfrm>
        </p:spPr>
        <p:txBody>
          <a:bodyPr>
            <a:normAutofit/>
          </a:bodyPr>
          <a:lstStyle/>
          <a:p>
            <a:r>
              <a:rPr lang="en-US" sz="2000" dirty="0" smtClean="0"/>
              <a:t>The stored data in memory is allowed to read and write files.</a:t>
            </a:r>
          </a:p>
          <a:p>
            <a:r>
              <a:rPr lang="en-US" sz="2000" dirty="0" smtClean="0"/>
              <a:t>When files are stored in internal storage these file can only be accessed by the application itself not by other applications.</a:t>
            </a:r>
          </a:p>
          <a:p>
            <a:r>
              <a:rPr lang="en-US" sz="2000" dirty="0" smtClean="0"/>
              <a:t>These files in storage exist till the application stays over the device, as you uninstall associated files get removed automatically.</a:t>
            </a:r>
          </a:p>
          <a:p>
            <a:r>
              <a:rPr lang="en-US" sz="2000" dirty="0" smtClean="0"/>
              <a:t>The files are stored in directory data/data which is followed by the application package name.</a:t>
            </a:r>
          </a:p>
          <a:p>
            <a:r>
              <a:rPr lang="en-US" sz="2000" dirty="0" smtClean="0"/>
              <a:t>User can explicitly grant the permission to other apps to access files.</a:t>
            </a:r>
          </a:p>
          <a:p>
            <a:r>
              <a:rPr lang="en-US" sz="2000" dirty="0" smtClean="0"/>
              <a:t>To make the data private </a:t>
            </a:r>
            <a:r>
              <a:rPr lang="en-US" sz="2000" dirty="0" err="1" smtClean="0"/>
              <a:t>i.e</a:t>
            </a:r>
            <a:r>
              <a:rPr lang="en-US" sz="2000" dirty="0" smtClean="0"/>
              <a:t> you can use MODE_PRIVATE as discussed below about the modes.</a:t>
            </a:r>
          </a:p>
          <a:p>
            <a:r>
              <a:rPr lang="en-US" sz="2000" dirty="0" smtClean="0"/>
              <a:t>Technique is best suited when data can only be access by the application neither by the user nor by other apps.</a:t>
            </a:r>
          </a:p>
          <a:p>
            <a:r>
              <a:rPr lang="en-US" sz="2000" dirty="0" smtClean="0"/>
              <a:t>The data is stored in a file which contains data in bit format so it’s required to convert data before adding it to a file or before extracting from a file.</a:t>
            </a:r>
          </a:p>
          <a:p>
            <a:r>
              <a:rPr lang="en-US" sz="2000" dirty="0" smtClean="0"/>
              <a:t/>
            </a:r>
            <a:br>
              <a:rPr lang="en-US" sz="2000" dirty="0" smtClean="0"/>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39396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857" y="0"/>
            <a:ext cx="8911687" cy="643944"/>
          </a:xfrm>
        </p:spPr>
        <p:txBody>
          <a:bodyPr/>
          <a:lstStyle/>
          <a:p>
            <a:r>
              <a:rPr lang="en-US" b="1" dirty="0" smtClean="0"/>
              <a:t>Modes of Internal Storage</a:t>
            </a:r>
            <a:endParaRPr lang="en-US" dirty="0"/>
          </a:p>
        </p:txBody>
      </p:sp>
      <p:sp>
        <p:nvSpPr>
          <p:cNvPr id="3" name="Content Placeholder 2"/>
          <p:cNvSpPr>
            <a:spLocks noGrp="1"/>
          </p:cNvSpPr>
          <p:nvPr>
            <p:ph idx="1"/>
          </p:nvPr>
        </p:nvSpPr>
        <p:spPr>
          <a:xfrm>
            <a:off x="1631092" y="650790"/>
            <a:ext cx="10560908" cy="6207210"/>
          </a:xfrm>
        </p:spPr>
        <p:txBody>
          <a:bodyPr>
            <a:normAutofit/>
          </a:bodyPr>
          <a:lstStyle/>
          <a:p>
            <a:pPr algn="just">
              <a:buNone/>
            </a:pPr>
            <a:r>
              <a:rPr lang="en-US" sz="2400" b="1" dirty="0" smtClean="0"/>
              <a:t>MODE_PRIVATE —</a:t>
            </a:r>
            <a:r>
              <a:rPr lang="en-US" sz="2400" dirty="0" smtClean="0"/>
              <a:t> In private mode the data stored earlier is always overridden by the current data </a:t>
            </a:r>
            <a:r>
              <a:rPr lang="en-US" sz="2400" dirty="0" err="1" smtClean="0"/>
              <a:t>i.e</a:t>
            </a:r>
            <a:r>
              <a:rPr lang="en-US" sz="2400" dirty="0" smtClean="0"/>
              <a:t> every time you try to commit a new write to a file which removes or override the previous content. We have used MODE_PRIVATE in the example at the end of this article.</a:t>
            </a:r>
            <a:br>
              <a:rPr lang="en-US" sz="2400" dirty="0" smtClean="0"/>
            </a:br>
            <a:r>
              <a:rPr lang="en-US" sz="2400" b="1" dirty="0" smtClean="0"/>
              <a:t>MODE_APPEND —</a:t>
            </a:r>
            <a:r>
              <a:rPr lang="en-US" sz="2400" dirty="0" smtClean="0"/>
              <a:t> In this mode the data is append to the existing content </a:t>
            </a:r>
            <a:r>
              <a:rPr lang="en-US" sz="2400" dirty="0" err="1" smtClean="0"/>
              <a:t>i.e</a:t>
            </a:r>
            <a:r>
              <a:rPr lang="en-US" sz="2400" dirty="0" smtClean="0"/>
              <a:t> keep adding data.</a:t>
            </a:r>
          </a:p>
          <a:p>
            <a:pPr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39396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857" y="0"/>
            <a:ext cx="8911687" cy="643944"/>
          </a:xfrm>
        </p:spPr>
        <p:txBody>
          <a:bodyPr/>
          <a:lstStyle/>
          <a:p>
            <a:r>
              <a:rPr lang="en-US" dirty="0" smtClean="0"/>
              <a:t>External Storage </a:t>
            </a:r>
            <a:endParaRPr lang="en-US" dirty="0"/>
          </a:p>
        </p:txBody>
      </p:sp>
      <p:sp>
        <p:nvSpPr>
          <p:cNvPr id="3" name="Content Placeholder 2"/>
          <p:cNvSpPr>
            <a:spLocks noGrp="1"/>
          </p:cNvSpPr>
          <p:nvPr>
            <p:ph idx="1"/>
          </p:nvPr>
        </p:nvSpPr>
        <p:spPr>
          <a:xfrm>
            <a:off x="1631092" y="650790"/>
            <a:ext cx="10560908" cy="6207210"/>
          </a:xfrm>
        </p:spPr>
        <p:txBody>
          <a:bodyPr>
            <a:normAutofit/>
          </a:bodyPr>
          <a:lstStyle/>
          <a:p>
            <a:pPr algn="just">
              <a:buNone/>
            </a:pPr>
            <a:r>
              <a:rPr lang="en-US" sz="2400" dirty="0" smtClean="0"/>
              <a:t>It is necessary to add external storage the permission to read and write. For that you need to add permission in android Manifest file.</a:t>
            </a:r>
          </a:p>
          <a:p>
            <a:pPr algn="just">
              <a:buNone/>
            </a:pPr>
            <a:r>
              <a:rPr lang="en-US" sz="2400" dirty="0" smtClean="0"/>
              <a:t>&lt;uses-permission </a:t>
            </a:r>
            <a:r>
              <a:rPr lang="en-US" sz="2400" dirty="0" err="1" smtClean="0"/>
              <a:t>android:name</a:t>
            </a:r>
            <a:r>
              <a:rPr lang="en-US" sz="2400" dirty="0" smtClean="0"/>
              <a:t>="</a:t>
            </a:r>
            <a:r>
              <a:rPr lang="en-US" sz="2400" dirty="0" err="1" smtClean="0"/>
              <a:t>android.permission.WRITE_EXTERNAL_STORAGE</a:t>
            </a:r>
            <a:r>
              <a:rPr lang="en-US" sz="2400" dirty="0" smtClean="0"/>
              <a:t>" /&gt; &lt;uses-permission </a:t>
            </a:r>
            <a:r>
              <a:rPr lang="en-US" sz="2400" dirty="0" err="1" smtClean="0"/>
              <a:t>android:name</a:t>
            </a:r>
            <a:r>
              <a:rPr lang="en-US" sz="2400" dirty="0" smtClean="0"/>
              <a:t>="</a:t>
            </a:r>
            <a:r>
              <a:rPr lang="en-US" sz="2400" dirty="0" err="1" smtClean="0"/>
              <a:t>android.permission.READ_EXTERNAL_STORAGE</a:t>
            </a:r>
            <a:r>
              <a:rPr lang="en-US" sz="2400" dirty="0" smtClean="0"/>
              <a:t>" /&gt;</a:t>
            </a:r>
          </a:p>
          <a:p>
            <a:pPr algn="just">
              <a:buNone/>
            </a:pPr>
            <a:endParaRPr lang="en-IN" sz="2400" dirty="0" smtClean="0">
              <a:latin typeface="Times New Roman" panose="02020603050405020304" pitchFamily="18" charset="0"/>
              <a:cs typeface="Times New Roman" panose="02020603050405020304" pitchFamily="18" charset="0"/>
            </a:endParaRPr>
          </a:p>
          <a:p>
            <a:pPr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393969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857" y="0"/>
            <a:ext cx="10423915" cy="643944"/>
          </a:xfrm>
        </p:spPr>
        <p:txBody>
          <a:bodyPr>
            <a:normAutofit/>
          </a:bodyPr>
          <a:lstStyle/>
          <a:p>
            <a:r>
              <a:rPr lang="en-US" b="1" dirty="0" smtClean="0"/>
              <a:t>External Storage Availability In Android Studio</a:t>
            </a:r>
            <a:endParaRPr lang="en-US" dirty="0"/>
          </a:p>
        </p:txBody>
      </p:sp>
      <p:sp>
        <p:nvSpPr>
          <p:cNvPr id="3" name="Content Placeholder 2"/>
          <p:cNvSpPr>
            <a:spLocks noGrp="1"/>
          </p:cNvSpPr>
          <p:nvPr>
            <p:ph idx="1"/>
          </p:nvPr>
        </p:nvSpPr>
        <p:spPr>
          <a:xfrm>
            <a:off x="1631092" y="650790"/>
            <a:ext cx="10560908" cy="6207210"/>
          </a:xfrm>
        </p:spPr>
        <p:txBody>
          <a:bodyPr>
            <a:normAutofit fontScale="62500" lnSpcReduction="20000"/>
          </a:bodyPr>
          <a:lstStyle/>
          <a:p>
            <a:pPr algn="just">
              <a:buNone/>
            </a:pPr>
            <a:r>
              <a:rPr lang="en-US" sz="2400" dirty="0" smtClean="0"/>
              <a:t>To avoid crashing app it is required to check before whether storage SD card is available for read &amp; write operations. </a:t>
            </a:r>
            <a:r>
              <a:rPr lang="en-US" sz="2400" dirty="0" err="1" smtClean="0"/>
              <a:t>getExternalStorageState</a:t>
            </a:r>
            <a:r>
              <a:rPr lang="en-US" sz="2400" dirty="0" smtClean="0"/>
              <a:t>() method is used to determine the state of the storage media </a:t>
            </a:r>
            <a:r>
              <a:rPr lang="en-US" sz="2400" dirty="0" err="1" smtClean="0"/>
              <a:t>i.e</a:t>
            </a:r>
            <a:r>
              <a:rPr lang="en-US" sz="2400" dirty="0" smtClean="0"/>
              <a:t> SD card is mounted, is it readable , it is writable etc.. all this kind of information.</a:t>
            </a:r>
          </a:p>
          <a:p>
            <a:pPr algn="just">
              <a:buNone/>
            </a:pPr>
            <a:r>
              <a:rPr lang="en-US" sz="1400" dirty="0" err="1" smtClean="0"/>
              <a:t>boolean</a:t>
            </a:r>
            <a:r>
              <a:rPr lang="en-US" sz="1400" dirty="0" smtClean="0"/>
              <a:t> </a:t>
            </a:r>
            <a:r>
              <a:rPr lang="en-US" sz="1400" dirty="0" err="1" smtClean="0"/>
              <a:t>isAvailable</a:t>
            </a:r>
            <a:r>
              <a:rPr lang="en-US" sz="1400" dirty="0" smtClean="0"/>
              <a:t>= false; </a:t>
            </a:r>
          </a:p>
          <a:p>
            <a:pPr algn="just">
              <a:buNone/>
            </a:pPr>
            <a:r>
              <a:rPr lang="en-US" sz="1400" dirty="0" err="1" smtClean="0"/>
              <a:t>boolean</a:t>
            </a:r>
            <a:r>
              <a:rPr lang="en-US" sz="1400" dirty="0" smtClean="0"/>
              <a:t> </a:t>
            </a:r>
            <a:r>
              <a:rPr lang="en-US" sz="1400" dirty="0" err="1" smtClean="0"/>
              <a:t>isWritable</a:t>
            </a:r>
            <a:r>
              <a:rPr lang="en-US" sz="1400" dirty="0" smtClean="0"/>
              <a:t>= false; </a:t>
            </a:r>
          </a:p>
          <a:p>
            <a:pPr algn="just">
              <a:buNone/>
            </a:pPr>
            <a:r>
              <a:rPr lang="en-US" sz="1400" dirty="0" err="1" smtClean="0"/>
              <a:t>boolean</a:t>
            </a:r>
            <a:r>
              <a:rPr lang="en-US" sz="1400" dirty="0" smtClean="0"/>
              <a:t> </a:t>
            </a:r>
            <a:r>
              <a:rPr lang="en-US" sz="1400" dirty="0" err="1" smtClean="0"/>
              <a:t>isReadable</a:t>
            </a:r>
            <a:r>
              <a:rPr lang="en-US" sz="1400" dirty="0" smtClean="0"/>
              <a:t>= false; </a:t>
            </a:r>
          </a:p>
          <a:p>
            <a:pPr algn="just">
              <a:buNone/>
            </a:pPr>
            <a:r>
              <a:rPr lang="en-US" sz="1400" dirty="0" smtClean="0"/>
              <a:t>String state = </a:t>
            </a:r>
            <a:r>
              <a:rPr lang="en-US" sz="1400" dirty="0" err="1" smtClean="0"/>
              <a:t>Environment.getExternalStorageState</a:t>
            </a:r>
            <a:r>
              <a:rPr lang="en-US" sz="1400" dirty="0" smtClean="0"/>
              <a:t>();</a:t>
            </a:r>
          </a:p>
          <a:p>
            <a:pPr algn="just">
              <a:buNone/>
            </a:pPr>
            <a:r>
              <a:rPr lang="en-US" sz="1400" dirty="0" smtClean="0"/>
              <a:t> if(</a:t>
            </a:r>
            <a:r>
              <a:rPr lang="en-US" sz="1400" dirty="0" err="1" smtClean="0"/>
              <a:t>Environment.MEDIA_MOUNTED.equals</a:t>
            </a:r>
            <a:r>
              <a:rPr lang="en-US" sz="1400" dirty="0" smtClean="0"/>
              <a:t>(state))</a:t>
            </a:r>
          </a:p>
          <a:p>
            <a:pPr algn="just">
              <a:buNone/>
            </a:pPr>
            <a:r>
              <a:rPr lang="en-US" sz="1400" dirty="0" smtClean="0"/>
              <a:t>{ // Read and write operation possible</a:t>
            </a:r>
          </a:p>
          <a:p>
            <a:pPr algn="just">
              <a:buNone/>
            </a:pPr>
            <a:r>
              <a:rPr lang="en-US" sz="1400" dirty="0" smtClean="0"/>
              <a:t>   </a:t>
            </a:r>
            <a:r>
              <a:rPr lang="en-US" sz="1400" dirty="0" err="1" smtClean="0"/>
              <a:t>isAvailable</a:t>
            </a:r>
            <a:r>
              <a:rPr lang="en-US" sz="1400" dirty="0" smtClean="0"/>
              <a:t>= true; </a:t>
            </a:r>
          </a:p>
          <a:p>
            <a:pPr algn="just">
              <a:buNone/>
            </a:pPr>
            <a:r>
              <a:rPr lang="en-US" sz="1400" dirty="0" smtClean="0"/>
              <a:t>  </a:t>
            </a:r>
            <a:r>
              <a:rPr lang="en-US" sz="1400" dirty="0" err="1" smtClean="0"/>
              <a:t>isWritable</a:t>
            </a:r>
            <a:r>
              <a:rPr lang="en-US" sz="1400" dirty="0" smtClean="0"/>
              <a:t>= true; </a:t>
            </a:r>
          </a:p>
          <a:p>
            <a:pPr algn="just">
              <a:buNone/>
            </a:pPr>
            <a:r>
              <a:rPr lang="en-US" sz="1400" dirty="0" smtClean="0"/>
              <a:t>  </a:t>
            </a:r>
            <a:r>
              <a:rPr lang="en-US" sz="1400" dirty="0" err="1" smtClean="0"/>
              <a:t>isReadable</a:t>
            </a:r>
            <a:r>
              <a:rPr lang="en-US" sz="1400" dirty="0" smtClean="0"/>
              <a:t>= true; </a:t>
            </a:r>
          </a:p>
          <a:p>
            <a:pPr algn="just">
              <a:buNone/>
            </a:pPr>
            <a:r>
              <a:rPr lang="en-US" sz="1400" dirty="0" smtClean="0"/>
              <a:t>} </a:t>
            </a:r>
          </a:p>
          <a:p>
            <a:pPr algn="just">
              <a:buNone/>
            </a:pPr>
            <a:r>
              <a:rPr lang="en-US" sz="1400" dirty="0" smtClean="0"/>
              <a:t>else if (</a:t>
            </a:r>
            <a:r>
              <a:rPr lang="en-US" sz="1400" dirty="0" err="1" smtClean="0"/>
              <a:t>Environment.MEDIA_MOUNTED_READ_ONLY.equals</a:t>
            </a:r>
            <a:r>
              <a:rPr lang="en-US" sz="1400" dirty="0" smtClean="0"/>
              <a:t>(state))</a:t>
            </a:r>
          </a:p>
          <a:p>
            <a:pPr algn="just">
              <a:buNone/>
            </a:pPr>
            <a:r>
              <a:rPr lang="en-US" sz="1400" dirty="0" smtClean="0"/>
              <a:t>{ // Read operation possible </a:t>
            </a:r>
          </a:p>
          <a:p>
            <a:pPr algn="just">
              <a:buNone/>
            </a:pPr>
            <a:r>
              <a:rPr lang="en-US" sz="1400" dirty="0" smtClean="0"/>
              <a:t>     </a:t>
            </a:r>
            <a:r>
              <a:rPr lang="en-US" sz="1400" dirty="0" err="1" smtClean="0"/>
              <a:t>isAvailable</a:t>
            </a:r>
            <a:r>
              <a:rPr lang="en-US" sz="1400" dirty="0" smtClean="0"/>
              <a:t>= true; </a:t>
            </a:r>
          </a:p>
          <a:p>
            <a:pPr algn="just">
              <a:buNone/>
            </a:pPr>
            <a:r>
              <a:rPr lang="en-US" sz="1400" dirty="0" smtClean="0"/>
              <a:t>    </a:t>
            </a:r>
            <a:r>
              <a:rPr lang="en-US" sz="1400" dirty="0" err="1" smtClean="0"/>
              <a:t>isWritable</a:t>
            </a:r>
            <a:r>
              <a:rPr lang="en-US" sz="1400" dirty="0" smtClean="0"/>
              <a:t>= false; </a:t>
            </a:r>
          </a:p>
          <a:p>
            <a:pPr algn="just">
              <a:buNone/>
            </a:pPr>
            <a:r>
              <a:rPr lang="en-US" sz="1400" dirty="0" smtClean="0"/>
              <a:t>    </a:t>
            </a:r>
            <a:r>
              <a:rPr lang="en-US" sz="1400" dirty="0" err="1" smtClean="0"/>
              <a:t>isReadable</a:t>
            </a:r>
            <a:r>
              <a:rPr lang="en-US" sz="1400" dirty="0" smtClean="0"/>
              <a:t>= true; </a:t>
            </a:r>
          </a:p>
          <a:p>
            <a:pPr algn="just">
              <a:buNone/>
            </a:pPr>
            <a:r>
              <a:rPr lang="en-US" sz="1400" dirty="0" smtClean="0"/>
              <a:t>}</a:t>
            </a:r>
          </a:p>
          <a:p>
            <a:pPr algn="just">
              <a:buNone/>
            </a:pPr>
            <a:r>
              <a:rPr lang="en-US" sz="1400" dirty="0" smtClean="0"/>
              <a:t> else</a:t>
            </a:r>
          </a:p>
          <a:p>
            <a:pPr algn="just">
              <a:buNone/>
            </a:pPr>
            <a:r>
              <a:rPr lang="en-US" sz="1400" dirty="0" smtClean="0"/>
              <a:t> {</a:t>
            </a:r>
          </a:p>
          <a:p>
            <a:pPr algn="just">
              <a:buNone/>
            </a:pPr>
            <a:r>
              <a:rPr lang="en-US" sz="1400" dirty="0" smtClean="0"/>
              <a:t> // SD card not mounted </a:t>
            </a:r>
          </a:p>
          <a:p>
            <a:pPr algn="just">
              <a:buNone/>
            </a:pPr>
            <a:r>
              <a:rPr lang="en-US" sz="1400" dirty="0" smtClean="0"/>
              <a:t>      </a:t>
            </a:r>
            <a:r>
              <a:rPr lang="en-US" sz="1400" dirty="0" err="1" smtClean="0"/>
              <a:t>isAvailable</a:t>
            </a:r>
            <a:r>
              <a:rPr lang="en-US" sz="1400" dirty="0" smtClean="0"/>
              <a:t> = false; </a:t>
            </a:r>
          </a:p>
          <a:p>
            <a:pPr algn="just">
              <a:buNone/>
            </a:pPr>
            <a:r>
              <a:rPr lang="en-US" sz="1400" dirty="0" smtClean="0"/>
              <a:t>      </a:t>
            </a:r>
            <a:r>
              <a:rPr lang="en-US" sz="1400" dirty="0" err="1" smtClean="0"/>
              <a:t>isWritable</a:t>
            </a:r>
            <a:r>
              <a:rPr lang="en-US" sz="1400" dirty="0" smtClean="0"/>
              <a:t>= false; </a:t>
            </a:r>
          </a:p>
          <a:p>
            <a:pPr algn="just">
              <a:buNone/>
            </a:pPr>
            <a:r>
              <a:rPr lang="en-US" sz="1400" dirty="0" smtClean="0"/>
              <a:t>      </a:t>
            </a:r>
            <a:r>
              <a:rPr lang="en-US" sz="1400" dirty="0" err="1" smtClean="0"/>
              <a:t>isReadable</a:t>
            </a:r>
            <a:r>
              <a:rPr lang="en-US" sz="1400" dirty="0" smtClean="0"/>
              <a:t>= false; </a:t>
            </a:r>
          </a:p>
          <a:p>
            <a:pPr algn="just">
              <a:buNone/>
            </a:pPr>
            <a:r>
              <a:rPr lang="en-US" sz="1400" dirty="0" smtClean="0"/>
              <a:t>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393969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041" y="0"/>
            <a:ext cx="9938571" cy="641131"/>
          </a:xfrm>
        </p:spPr>
        <p:txBody>
          <a:bodyPr/>
          <a:lstStyle/>
          <a:p>
            <a:r>
              <a:rPr lang="en-US" b="1" dirty="0" smtClean="0"/>
              <a:t>Methods to Store Data In Android:</a:t>
            </a:r>
            <a:endParaRPr lang="en-US" dirty="0"/>
          </a:p>
        </p:txBody>
      </p:sp>
      <p:sp>
        <p:nvSpPr>
          <p:cNvPr id="3" name="Content Placeholder 2"/>
          <p:cNvSpPr>
            <a:spLocks noGrp="1"/>
          </p:cNvSpPr>
          <p:nvPr>
            <p:ph idx="1"/>
          </p:nvPr>
        </p:nvSpPr>
        <p:spPr>
          <a:xfrm>
            <a:off x="1597572" y="588579"/>
            <a:ext cx="9907040" cy="5322643"/>
          </a:xfrm>
        </p:spPr>
        <p:txBody>
          <a:bodyPr/>
          <a:lstStyle/>
          <a:p>
            <a:r>
              <a:rPr lang="en-US" b="1" dirty="0" err="1" smtClean="0"/>
              <a:t>getExternalStorageDirectory</a:t>
            </a:r>
            <a:r>
              <a:rPr lang="en-US" b="1" dirty="0" smtClean="0"/>
              <a:t>()</a:t>
            </a:r>
            <a:r>
              <a:rPr lang="en-US" dirty="0" smtClean="0"/>
              <a:t> – Older way to access external storage in API  Level less than 7. It is absolute now and not recommended. It directly get the reference to the root directory of your external storage or SD Card.</a:t>
            </a:r>
          </a:p>
          <a:p>
            <a:r>
              <a:rPr lang="en-US" b="1" dirty="0" err="1" smtClean="0"/>
              <a:t>getExternalFilesDir</a:t>
            </a:r>
            <a:r>
              <a:rPr lang="en-US" b="1" dirty="0" smtClean="0"/>
              <a:t>(String type) –</a:t>
            </a:r>
            <a:r>
              <a:rPr lang="en-US" dirty="0" smtClean="0"/>
              <a:t> It is recommended way to enable us to create private files specific to app and files are removed as app is uninstalled</a:t>
            </a:r>
            <a:r>
              <a:rPr lang="en-US" dirty="0" smtClean="0"/>
              <a:t>. </a:t>
            </a:r>
            <a:r>
              <a:rPr lang="en-US" dirty="0" smtClean="0"/>
              <a:t>Example is app private data.</a:t>
            </a:r>
          </a:p>
          <a:p>
            <a:r>
              <a:rPr lang="en-US" b="1" dirty="0" err="1" smtClean="0"/>
              <a:t>getExternalStoragePublicDirectory</a:t>
            </a:r>
            <a:r>
              <a:rPr lang="en-US" b="1" dirty="0" smtClean="0"/>
              <a:t>() :</a:t>
            </a:r>
            <a:r>
              <a:rPr lang="en-US" dirty="0" smtClean="0"/>
              <a:t> This is current recommended way that enable us to keep files public and are not deleted with the app </a:t>
            </a:r>
            <a:r>
              <a:rPr lang="en-US" dirty="0" err="1" smtClean="0"/>
              <a:t>uninstallation</a:t>
            </a:r>
            <a:r>
              <a:rPr lang="en-US" dirty="0" smtClean="0"/>
              <a:t>. Example images clicked by the camera exists even we uninstall the camera app.</a:t>
            </a:r>
          </a:p>
          <a:p>
            <a:endParaRPr lang="en-US"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728</TotalTime>
  <Words>377</Words>
  <Application>Microsoft Office PowerPoint</Application>
  <PresentationFormat>Custom</PresentationFormat>
  <Paragraphs>48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Wisp</vt:lpstr>
      <vt:lpstr>Android File System</vt:lpstr>
      <vt:lpstr> Internal Storage In Android:</vt:lpstr>
      <vt:lpstr>Modes of Internal Storage</vt:lpstr>
      <vt:lpstr>External Storage </vt:lpstr>
      <vt:lpstr>External Storage Availability In Android Studio</vt:lpstr>
      <vt:lpstr>Methods to Store Data In Android: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Services</dc:title>
  <dc:creator>Windows User</dc:creator>
  <cp:lastModifiedBy>Windows User</cp:lastModifiedBy>
  <cp:revision>84</cp:revision>
  <dcterms:created xsi:type="dcterms:W3CDTF">2020-01-19T13:11:21Z</dcterms:created>
  <dcterms:modified xsi:type="dcterms:W3CDTF">2022-01-19T09:04:44Z</dcterms:modified>
</cp:coreProperties>
</file>