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 id="267"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01939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76153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0D5585-2625-4654-94DA-11653D0DA781}"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9289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1290402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03453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163187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101676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300111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322171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177539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60340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54649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92417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57491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404156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8C600-88CB-41E5-A475-E02D1E164C2F}" type="datetimeFigureOut">
              <a:rPr lang="en-IN" smtClean="0"/>
              <a:pPr/>
              <a:t>21-12-2021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188486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28C600-88CB-41E5-A475-E02D1E164C2F}" type="datetimeFigureOut">
              <a:rPr lang="en-IN" smtClean="0"/>
              <a:pPr/>
              <a:t>21-12-2021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0D5585-2625-4654-94DA-11653D0DA781}" type="slidenum">
              <a:rPr lang="en-IN" smtClean="0"/>
              <a:pPr/>
              <a:t>‹#›</a:t>
            </a:fld>
            <a:endParaRPr lang="en-IN"/>
          </a:p>
        </p:txBody>
      </p:sp>
    </p:spTree>
    <p:extLst>
      <p:ext uri="{BB962C8B-B14F-4D97-AF65-F5344CB8AC3E}">
        <p14:creationId xmlns:p14="http://schemas.microsoft.com/office/powerpoint/2010/main" xmlns="" val="2385259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mulgi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reference/android/app/Servic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reference/android/content/ServiceConnection.html" TargetMode="External"/><Relationship Id="rId2" Type="http://schemas.openxmlformats.org/officeDocument/2006/relationships/hyperlink" Target="https://developer.android.com/reference/android/content/Inten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80" y="1707292"/>
            <a:ext cx="8915399" cy="2262781"/>
          </a:xfrm>
        </p:spPr>
        <p:txBody>
          <a:bodyPr/>
          <a:lstStyle/>
          <a:p>
            <a:pPr algn="ctr"/>
            <a:r>
              <a:rPr lang="en-IN" dirty="0" smtClean="0"/>
              <a:t>Services</a:t>
            </a:r>
            <a:endParaRPr lang="en-IN" dirty="0"/>
          </a:p>
        </p:txBody>
      </p:sp>
      <p:sp>
        <p:nvSpPr>
          <p:cNvPr id="3" name="Subtitle 2"/>
          <p:cNvSpPr>
            <a:spLocks noGrp="1"/>
          </p:cNvSpPr>
          <p:nvPr>
            <p:ph type="subTitle" idx="1"/>
          </p:nvPr>
        </p:nvSpPr>
        <p:spPr/>
        <p:txBody>
          <a:bodyPr>
            <a:normAutofit lnSpcReduction="10000"/>
          </a:bodyPr>
          <a:lstStyle/>
          <a:p>
            <a:pPr algn="r"/>
            <a:r>
              <a:rPr lang="en-IN" dirty="0" err="1" smtClean="0"/>
              <a:t>Satish</a:t>
            </a:r>
            <a:r>
              <a:rPr lang="en-IN" dirty="0" smtClean="0"/>
              <a:t> </a:t>
            </a:r>
            <a:r>
              <a:rPr lang="en-IN" dirty="0" err="1" smtClean="0"/>
              <a:t>Mulgi</a:t>
            </a:r>
            <a:endParaRPr lang="en-IN" dirty="0" smtClean="0"/>
          </a:p>
          <a:p>
            <a:pPr algn="r"/>
            <a:r>
              <a:rPr lang="en-IN" dirty="0" smtClean="0">
                <a:hlinkClick r:id="rId2"/>
              </a:rPr>
              <a:t>smulgi7@gmail.com</a:t>
            </a:r>
            <a:endParaRPr lang="en-IN" dirty="0" smtClean="0"/>
          </a:p>
          <a:p>
            <a:pPr algn="r"/>
            <a:r>
              <a:rPr lang="en-IN" dirty="0" smtClean="0"/>
              <a:t>satishkumarmulgi@dypvp.edu.in</a:t>
            </a:r>
            <a:endParaRPr lang="en-IN" dirty="0"/>
          </a:p>
        </p:txBody>
      </p:sp>
    </p:spTree>
    <p:extLst>
      <p:ext uri="{BB962C8B-B14F-4D97-AF65-F5344CB8AC3E}">
        <p14:creationId xmlns:p14="http://schemas.microsoft.com/office/powerpoint/2010/main" xmlns="" val="392484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0"/>
            <a:ext cx="8911687" cy="643944"/>
          </a:xfrm>
        </p:spPr>
        <p:txBody>
          <a:bodyPr/>
          <a:lstStyle/>
          <a:p>
            <a:pPr algn="ctr"/>
            <a:r>
              <a:rPr lang="en-IN" b="1" dirty="0">
                <a:latin typeface="Times New Roman" panose="02020603050405020304" pitchFamily="18" charset="0"/>
                <a:cs typeface="Times New Roman" panose="02020603050405020304" pitchFamily="18" charset="0"/>
              </a:rPr>
              <a:t>Services</a:t>
            </a:r>
          </a:p>
        </p:txBody>
      </p:sp>
      <p:sp>
        <p:nvSpPr>
          <p:cNvPr id="3" name="Content Placeholder 2"/>
          <p:cNvSpPr>
            <a:spLocks noGrp="1"/>
          </p:cNvSpPr>
          <p:nvPr>
            <p:ph idx="1"/>
          </p:nvPr>
        </p:nvSpPr>
        <p:spPr>
          <a:xfrm>
            <a:off x="1631092" y="650790"/>
            <a:ext cx="10560908" cy="6207210"/>
          </a:xfrm>
        </p:spPr>
        <p:txBody>
          <a:bodyPr>
            <a:normAutofit fontScale="85000" lnSpcReduction="20000"/>
          </a:bodyPr>
          <a:lstStyle/>
          <a:p>
            <a:pPr marL="0" indent="0" algn="just">
              <a:buNone/>
            </a:pPr>
            <a:r>
              <a:rPr lang="en-IN" sz="2400" dirty="0" smtClean="0">
                <a:latin typeface="Times New Roman" panose="02020603050405020304" pitchFamily="18" charset="0"/>
                <a:cs typeface="Times New Roman" panose="02020603050405020304" pitchFamily="18" charset="0"/>
              </a:rPr>
              <a:t>A </a:t>
            </a:r>
            <a:r>
              <a:rPr lang="en-IN" sz="2400" dirty="0" smtClean="0">
                <a:latin typeface="Times New Roman" panose="02020603050405020304" pitchFamily="18" charset="0"/>
                <a:cs typeface="Times New Roman" panose="02020603050405020304" pitchFamily="18" charset="0"/>
                <a:hlinkClick r:id="rId2"/>
              </a:rPr>
              <a:t>Service</a:t>
            </a:r>
            <a:r>
              <a:rPr lang="en-IN" sz="2400" dirty="0" smtClean="0">
                <a:latin typeface="Times New Roman" panose="02020603050405020304" pitchFamily="18" charset="0"/>
                <a:cs typeface="Times New Roman" panose="02020603050405020304" pitchFamily="18" charset="0"/>
              </a:rPr>
              <a:t> is an application component that can perform long-running operations in the background, and it does not provide a user interface.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Once started, a service might continue running for some time, even after the user switches to another application</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That is, another </a:t>
            </a:r>
            <a:r>
              <a:rPr lang="en-IN" sz="2400" dirty="0" smtClean="0">
                <a:latin typeface="Times New Roman" panose="02020603050405020304" pitchFamily="18" charset="0"/>
                <a:cs typeface="Times New Roman" panose="02020603050405020304" pitchFamily="18" charset="0"/>
              </a:rPr>
              <a:t>application component can start a service, and it continues to run in the background even if the user switches to another application. </a:t>
            </a:r>
          </a:p>
          <a:p>
            <a:pPr marL="0" indent="0" algn="just">
              <a:buNone/>
            </a:pPr>
            <a:r>
              <a:rPr lang="en-IN" sz="2400" dirty="0" smtClean="0">
                <a:latin typeface="Times New Roman" panose="02020603050405020304" pitchFamily="18" charset="0"/>
                <a:cs typeface="Times New Roman" panose="02020603050405020304" pitchFamily="18" charset="0"/>
              </a:rPr>
              <a:t>Additionally, a component can bind to a service to interact with it and even perform inter process communication (IPC). For example, a service can handle network transactions, play music, perform file I/O, or interact with a content provider, all from the background.</a:t>
            </a:r>
            <a:endParaRPr lang="en-US" sz="2400" dirty="0" smtClean="0">
              <a:latin typeface="Times New Roman" panose="02020603050405020304" pitchFamily="18" charset="0"/>
              <a:cs typeface="Times New Roman" panose="02020603050405020304" pitchFamily="18" charset="0"/>
            </a:endParaRPr>
          </a:p>
          <a:p>
            <a:pPr lvl="0"/>
            <a:endParaRPr lang="en-IN"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Service is an Android Component without an UI</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It is used to perform long running operations in background. Services run </a:t>
            </a:r>
            <a:r>
              <a:rPr lang="en-IN" sz="2400" dirty="0" err="1" smtClean="0">
                <a:latin typeface="Times New Roman" panose="02020603050405020304" pitchFamily="18" charset="0"/>
                <a:cs typeface="Times New Roman" panose="02020603050405020304" pitchFamily="18" charset="0"/>
              </a:rPr>
              <a:t>indefinitly</a:t>
            </a:r>
            <a:r>
              <a:rPr lang="en-IN" sz="2400" dirty="0" smtClean="0">
                <a:latin typeface="Times New Roman" panose="02020603050405020304" pitchFamily="18" charset="0"/>
                <a:cs typeface="Times New Roman" panose="02020603050405020304" pitchFamily="18" charset="0"/>
              </a:rPr>
              <a:t> unless they are explicitly stopped or destroyed</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It can be started by any other application component. Components can even </a:t>
            </a:r>
            <a:r>
              <a:rPr lang="en-IN" sz="2400" dirty="0" err="1" smtClean="0">
                <a:latin typeface="Times New Roman" panose="02020603050405020304" pitchFamily="18" charset="0"/>
                <a:cs typeface="Times New Roman" panose="02020603050405020304" pitchFamily="18" charset="0"/>
              </a:rPr>
              <a:t>infact</a:t>
            </a:r>
            <a:r>
              <a:rPr lang="en-IN" sz="2400" dirty="0" smtClean="0">
                <a:latin typeface="Times New Roman" panose="02020603050405020304" pitchFamily="18" charset="0"/>
                <a:cs typeface="Times New Roman" panose="02020603050405020304" pitchFamily="18" charset="0"/>
              </a:rPr>
              <a:t> bind to a service to perform Inter process- Communication</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It can still be running even if the application is killed unless it stops itself by calling </a:t>
            </a:r>
            <a:r>
              <a:rPr lang="en-IN" sz="2400" dirty="0" err="1" smtClean="0">
                <a:latin typeface="Times New Roman" panose="02020603050405020304" pitchFamily="18" charset="0"/>
                <a:cs typeface="Times New Roman" panose="02020603050405020304" pitchFamily="18" charset="0"/>
              </a:rPr>
              <a:t>stopself</a:t>
            </a:r>
            <a:r>
              <a:rPr lang="en-IN" sz="2400" dirty="0" smtClean="0">
                <a:latin typeface="Times New Roman" panose="02020603050405020304" pitchFamily="18" charset="0"/>
                <a:cs typeface="Times New Roman" panose="02020603050405020304" pitchFamily="18" charset="0"/>
              </a:rPr>
              <a:t>() or is stopped by a Android component by calling </a:t>
            </a:r>
            <a:r>
              <a:rPr lang="en-IN" sz="2400" dirty="0" err="1" smtClean="0">
                <a:latin typeface="Times New Roman" panose="02020603050405020304" pitchFamily="18" charset="0"/>
                <a:cs typeface="Times New Roman" panose="02020603050405020304" pitchFamily="18" charset="0"/>
              </a:rPr>
              <a:t>stopService</a:t>
            </a:r>
            <a:r>
              <a:rPr lang="en-I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If not stopped it goes on running unless is terminated by Android due to resource shortage</a:t>
            </a:r>
            <a:endParaRPr lang="en-US" sz="2400"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android.app.Service</a:t>
            </a:r>
            <a:r>
              <a:rPr lang="en-IN" sz="2400" dirty="0" smtClean="0">
                <a:latin typeface="Times New Roman" panose="02020603050405020304" pitchFamily="18" charset="0"/>
                <a:cs typeface="Times New Roman" panose="02020603050405020304" pitchFamily="18" charset="0"/>
              </a:rPr>
              <a:t> is subclass of </a:t>
            </a:r>
            <a:r>
              <a:rPr lang="en-IN" sz="2400" dirty="0" err="1" smtClean="0">
                <a:latin typeface="Times New Roman" panose="02020603050405020304" pitchFamily="18" charset="0"/>
                <a:cs typeface="Times New Roman" panose="02020603050405020304" pitchFamily="18" charset="0"/>
              </a:rPr>
              <a:t>ContextWrapper</a:t>
            </a:r>
            <a:r>
              <a:rPr lang="en-IN" sz="2400" dirty="0" smtClean="0">
                <a:latin typeface="Times New Roman" panose="02020603050405020304" pitchFamily="18" charset="0"/>
                <a:cs typeface="Times New Roman" panose="02020603050405020304" pitchFamily="18" charset="0"/>
              </a:rPr>
              <a:t> class.</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939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0"/>
            <a:ext cx="8911687" cy="643944"/>
          </a:xfrm>
        </p:spPr>
        <p:txBody>
          <a:bodyPr/>
          <a:lstStyle/>
          <a:p>
            <a:pPr algn="ctr"/>
            <a:r>
              <a:rPr lang="en-IN" b="1" dirty="0">
                <a:latin typeface="Times New Roman" panose="02020603050405020304" pitchFamily="18" charset="0"/>
                <a:cs typeface="Times New Roman" panose="02020603050405020304" pitchFamily="18" charset="0"/>
              </a:rPr>
              <a:t>Services</a:t>
            </a:r>
          </a:p>
        </p:txBody>
      </p:sp>
      <p:sp>
        <p:nvSpPr>
          <p:cNvPr id="3" name="Content Placeholder 2"/>
          <p:cNvSpPr>
            <a:spLocks noGrp="1"/>
          </p:cNvSpPr>
          <p:nvPr>
            <p:ph idx="1"/>
          </p:nvPr>
        </p:nvSpPr>
        <p:spPr>
          <a:xfrm>
            <a:off x="1631092" y="650790"/>
            <a:ext cx="10560908" cy="6207210"/>
          </a:xfrm>
        </p:spPr>
        <p:txBody>
          <a:bodyPr>
            <a:normAutofit/>
          </a:bodyPr>
          <a:lstStyle/>
          <a:p>
            <a:pPr algn="just">
              <a:buNone/>
            </a:pPr>
            <a:r>
              <a:rPr lang="en-IN" sz="2400" dirty="0" smtClean="0">
                <a:latin typeface="Times New Roman" panose="02020603050405020304" pitchFamily="18" charset="0"/>
                <a:cs typeface="Times New Roman" panose="02020603050405020304" pitchFamily="18" charset="0"/>
              </a:rPr>
              <a:t>Note: Service always runs on the main thread by default. When the doc says “long running processes in background” it means that processes without an UI. So if you are performing a time consuming task  you must be creating a background thread in the service.</a:t>
            </a:r>
          </a:p>
          <a:p>
            <a:pPr marL="0" indent="0" algn="just">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service can essentially take two states </a:t>
            </a:r>
            <a:r>
              <a:rPr lang="en-US" sz="32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Started :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service is </a:t>
            </a:r>
            <a:r>
              <a:rPr lang="en-US" sz="2400" b="1" dirty="0">
                <a:latin typeface="Times New Roman" panose="02020603050405020304" pitchFamily="18" charset="0"/>
                <a:cs typeface="Times New Roman" panose="02020603050405020304" pitchFamily="18" charset="0"/>
              </a:rPr>
              <a:t>started</a:t>
            </a:r>
            <a:r>
              <a:rPr lang="en-US" sz="2400" dirty="0">
                <a:latin typeface="Times New Roman" panose="02020603050405020304" pitchFamily="18" charset="0"/>
                <a:cs typeface="Times New Roman" panose="02020603050405020304" pitchFamily="18" charset="0"/>
              </a:rPr>
              <a:t> when an application component, such as an activity, starts it by calling </a:t>
            </a:r>
            <a:r>
              <a:rPr lang="en-US" sz="2400" i="1" dirty="0" err="1">
                <a:latin typeface="Times New Roman" panose="02020603050405020304" pitchFamily="18" charset="0"/>
                <a:cs typeface="Times New Roman" panose="02020603050405020304" pitchFamily="18" charset="0"/>
              </a:rPr>
              <a:t>startService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Once started, a service can run in the background indefinitely, even if the component that started it is destroyed</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Bound :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service is </a:t>
            </a:r>
            <a:r>
              <a:rPr lang="en-US" sz="2400" b="1" dirty="0">
                <a:latin typeface="Times New Roman" panose="02020603050405020304" pitchFamily="18" charset="0"/>
                <a:cs typeface="Times New Roman" panose="02020603050405020304" pitchFamily="18" charset="0"/>
              </a:rPr>
              <a:t>bound</a:t>
            </a:r>
            <a:r>
              <a:rPr lang="en-US" sz="2400" dirty="0">
                <a:latin typeface="Times New Roman" panose="02020603050405020304" pitchFamily="18" charset="0"/>
                <a:cs typeface="Times New Roman" panose="02020603050405020304" pitchFamily="18" charset="0"/>
              </a:rPr>
              <a:t> when an application component binds to it by calling </a:t>
            </a:r>
            <a:r>
              <a:rPr lang="en-US" sz="2400" i="1" dirty="0" err="1">
                <a:latin typeface="Times New Roman" panose="02020603050405020304" pitchFamily="18" charset="0"/>
                <a:cs typeface="Times New Roman" panose="02020603050405020304" pitchFamily="18" charset="0"/>
              </a:rPr>
              <a:t>bindService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 bound service offers a client-server interface that allows components to interact with the service, send requests, get results, and even do so across processes with </a:t>
            </a:r>
            <a:r>
              <a:rPr lang="en-US" sz="2400" dirty="0" smtClean="0">
                <a:latin typeface="Times New Roman" panose="02020603050405020304" pitchFamily="18" charset="0"/>
                <a:cs typeface="Times New Roman" panose="02020603050405020304" pitchFamily="18" charset="0"/>
              </a:rPr>
              <a:t>inter process </a:t>
            </a:r>
            <a:r>
              <a:rPr lang="en-US" sz="2400" dirty="0">
                <a:latin typeface="Times New Roman" panose="02020603050405020304" pitchFamily="18" charset="0"/>
                <a:cs typeface="Times New Roman" panose="02020603050405020304" pitchFamily="18" charset="0"/>
              </a:rPr>
              <a:t>communication (IPC).</a:t>
            </a:r>
          </a:p>
          <a:p>
            <a:pPr marL="0" indent="0" algn="just">
              <a:buNone/>
            </a:pPr>
            <a:endParaRPr lang="en-US" sz="2400" dirty="0"/>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9396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736" y="0"/>
            <a:ext cx="8911687" cy="721217"/>
          </a:xfrm>
        </p:spPr>
        <p:txBody>
          <a:bodyPr/>
          <a:lstStyle/>
          <a:p>
            <a:pPr algn="ctr"/>
            <a:r>
              <a:rPr lang="en-IN" b="1" dirty="0" smtClean="0"/>
              <a:t>Android Service Lifecycle</a:t>
            </a:r>
            <a:endParaRPr lang="en-US" dirty="0"/>
          </a:p>
        </p:txBody>
      </p:sp>
      <p:pic>
        <p:nvPicPr>
          <p:cNvPr id="1026" name="Picture 2" descr="Android Servic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76151" y="625459"/>
            <a:ext cx="6277697" cy="60667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97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0"/>
            <a:ext cx="8911687" cy="605307"/>
          </a:xfrm>
        </p:spPr>
        <p:txBody>
          <a:bodyPr>
            <a:normAutofit fontScale="90000"/>
          </a:bodyPr>
          <a:lstStyle/>
          <a:p>
            <a:r>
              <a:rPr lang="en-IN" b="1" dirty="0">
                <a:latin typeface="Times New Roman" panose="02020603050405020304" pitchFamily="18" charset="0"/>
                <a:cs typeface="Times New Roman" panose="02020603050405020304" pitchFamily="18" charset="0"/>
              </a:rPr>
              <a:t>Services</a:t>
            </a:r>
            <a:endParaRPr lang="en-IN" dirty="0"/>
          </a:p>
        </p:txBody>
      </p:sp>
      <p:sp>
        <p:nvSpPr>
          <p:cNvPr id="3" name="Content Placeholder 2"/>
          <p:cNvSpPr>
            <a:spLocks noGrp="1"/>
          </p:cNvSpPr>
          <p:nvPr>
            <p:ph idx="1"/>
          </p:nvPr>
        </p:nvSpPr>
        <p:spPr>
          <a:xfrm>
            <a:off x="1536856" y="652530"/>
            <a:ext cx="10655143" cy="6205470"/>
          </a:xfrm>
        </p:spPr>
        <p:txBody>
          <a:bodyPr>
            <a:normAutofit fontScale="92500" lnSpcReduction="10000"/>
          </a:bodyPr>
          <a:lstStyle/>
          <a:p>
            <a:r>
              <a:rPr lang="en-US" sz="2400" b="1" cap="all" dirty="0">
                <a:latin typeface="Times New Roman" panose="02020603050405020304" pitchFamily="18" charset="0"/>
                <a:cs typeface="Times New Roman" panose="02020603050405020304" pitchFamily="18" charset="0"/>
              </a:rPr>
              <a:t>BOUND </a:t>
            </a:r>
            <a:r>
              <a:rPr lang="en-US" sz="2400" b="1" cap="all" dirty="0" smtClean="0">
                <a:latin typeface="Times New Roman" panose="02020603050405020304" pitchFamily="18" charset="0"/>
                <a:cs typeface="Times New Roman" panose="02020603050405020304" pitchFamily="18" charset="0"/>
              </a:rPr>
              <a:t>SERVICES</a:t>
            </a:r>
          </a:p>
          <a:p>
            <a:pPr marL="0" indent="0" algn="just">
              <a:buNone/>
            </a:pPr>
            <a:r>
              <a:rPr lang="en-US" sz="2400" dirty="0">
                <a:latin typeface="Times New Roman" panose="02020603050405020304" pitchFamily="18" charset="0"/>
                <a:cs typeface="Times New Roman" panose="02020603050405020304" pitchFamily="18" charset="0"/>
              </a:rPr>
              <a:t>An application component starts the service, and it would continue to run in the background, even if the original component that started it is destroyed. You will use the </a:t>
            </a:r>
            <a:r>
              <a:rPr lang="en-US" sz="2400" dirty="0" err="1">
                <a:latin typeface="Times New Roman" panose="02020603050405020304" pitchFamily="18" charset="0"/>
                <a:cs typeface="Times New Roman" panose="02020603050405020304" pitchFamily="18" charset="0"/>
              </a:rPr>
              <a:t>startService</a:t>
            </a:r>
            <a:r>
              <a:rPr lang="en-US" sz="2400" dirty="0">
                <a:latin typeface="Times New Roman" panose="02020603050405020304" pitchFamily="18" charset="0"/>
                <a:cs typeface="Times New Roman" panose="02020603050405020304" pitchFamily="18" charset="0"/>
              </a:rPr>
              <a:t>() method to start an unbound service.</a:t>
            </a:r>
            <a:endParaRPr lang="en-US" sz="2400" b="1" cap="all"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onCreate</a:t>
            </a:r>
            <a:r>
              <a:rPr lang="en-US" sz="2400" dirty="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onBind</a:t>
            </a:r>
            <a:r>
              <a:rPr lang="en-US" sz="2400" dirty="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onUnbind</a:t>
            </a:r>
            <a:r>
              <a:rPr lang="en-US" sz="2400" dirty="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onDestroy</a:t>
            </a:r>
            <a:r>
              <a:rPr lang="en-US" sz="2400" dirty="0">
                <a:latin typeface="Times New Roman" panose="02020603050405020304" pitchFamily="18" charset="0"/>
                <a:cs typeface="Times New Roman" panose="02020603050405020304" pitchFamily="18" charset="0"/>
              </a:rPr>
              <a:t>()</a:t>
            </a:r>
          </a:p>
          <a:p>
            <a:r>
              <a:rPr lang="en-US" sz="2400" b="1" cap="all" dirty="0">
                <a:latin typeface="Times New Roman" panose="02020603050405020304" pitchFamily="18" charset="0"/>
                <a:cs typeface="Times New Roman" panose="02020603050405020304" pitchFamily="18" charset="0"/>
              </a:rPr>
              <a:t>UNBOUND </a:t>
            </a:r>
            <a:r>
              <a:rPr lang="en-US" sz="2400" b="1" cap="all" dirty="0" smtClean="0">
                <a:latin typeface="Times New Roman" panose="02020603050405020304" pitchFamily="18" charset="0"/>
                <a:cs typeface="Times New Roman" panose="02020603050405020304" pitchFamily="18" charset="0"/>
              </a:rPr>
              <a:t>SERVICES</a:t>
            </a:r>
          </a:p>
          <a:p>
            <a:pPr marL="0" indent="0" algn="just">
              <a:buNone/>
            </a:pPr>
            <a:r>
              <a:rPr lang="en-US" sz="2400" dirty="0">
                <a:latin typeface="Times New Roman" panose="02020603050405020304" pitchFamily="18" charset="0"/>
                <a:cs typeface="Times New Roman" panose="02020603050405020304" pitchFamily="18" charset="0"/>
              </a:rPr>
              <a:t>An Android component may bind itself to a Service using </a:t>
            </a:r>
            <a:r>
              <a:rPr lang="en-US" sz="2400" dirty="0" err="1">
                <a:latin typeface="Times New Roman" panose="02020603050405020304" pitchFamily="18" charset="0"/>
                <a:cs typeface="Times New Roman" panose="02020603050405020304" pitchFamily="18" charset="0"/>
              </a:rPr>
              <a:t>bindService</a:t>
            </a:r>
            <a:r>
              <a:rPr lang="en-US" sz="2400" dirty="0">
                <a:latin typeface="Times New Roman" panose="02020603050405020304" pitchFamily="18" charset="0"/>
                <a:cs typeface="Times New Roman" panose="02020603050405020304" pitchFamily="18" charset="0"/>
              </a:rPr>
              <a:t> () to perform interactivity and inter process communication. When the component binding to the bound service is destroyed, the service stops.</a:t>
            </a:r>
            <a:endParaRPr lang="en-US" sz="2400" b="1" cap="all"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onCreate</a:t>
            </a:r>
            <a:r>
              <a:rPr lang="en-US" sz="2400" dirty="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onStartCommand</a:t>
            </a:r>
            <a:r>
              <a:rPr lang="en-US" sz="2400" dirty="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onDestroy</a:t>
            </a:r>
            <a:r>
              <a:rPr lang="en-US"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xmlns="" val="61722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0"/>
            <a:ext cx="8911687" cy="695459"/>
          </a:xfrm>
        </p:spPr>
        <p:txBody>
          <a:bodyPr/>
          <a:lstStyle/>
          <a:p>
            <a:r>
              <a:rPr lang="en-IN" b="1" dirty="0">
                <a:latin typeface="Times New Roman" panose="02020603050405020304" pitchFamily="18" charset="0"/>
                <a:cs typeface="Times New Roman" panose="02020603050405020304" pitchFamily="18" charset="0"/>
              </a:rPr>
              <a:t>Services</a:t>
            </a:r>
            <a:endParaRPr lang="en-IN" dirty="0"/>
          </a:p>
        </p:txBody>
      </p:sp>
      <p:sp>
        <p:nvSpPr>
          <p:cNvPr id="3" name="Content Placeholder 2"/>
          <p:cNvSpPr>
            <a:spLocks noGrp="1"/>
          </p:cNvSpPr>
          <p:nvPr>
            <p:ph idx="1"/>
          </p:nvPr>
        </p:nvSpPr>
        <p:spPr>
          <a:xfrm>
            <a:off x="1571781" y="695459"/>
            <a:ext cx="10620219" cy="6284890"/>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onStartCommand()</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system calls this method when another component, such as an activity, requests that the service be started, by calling </a:t>
            </a:r>
            <a:r>
              <a:rPr lang="en-US" sz="2400" i="1" dirty="0" err="1">
                <a:latin typeface="Times New Roman" panose="02020603050405020304" pitchFamily="18" charset="0"/>
                <a:cs typeface="Times New Roman" panose="02020603050405020304" pitchFamily="18" charset="0"/>
              </a:rPr>
              <a:t>startService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If you implement this method, it is your responsibility to stop the service when its work is done, by calling </a:t>
            </a:r>
            <a:r>
              <a:rPr lang="en-US" sz="2400" i="1" dirty="0">
                <a:latin typeface="Times New Roman" panose="02020603050405020304" pitchFamily="18" charset="0"/>
                <a:cs typeface="Times New Roman" panose="02020603050405020304" pitchFamily="18" charset="0"/>
              </a:rPr>
              <a:t>stopSelf()</a:t>
            </a:r>
            <a:r>
              <a:rPr lang="en-US" sz="2400" dirty="0">
                <a:latin typeface="Times New Roman" panose="02020603050405020304" pitchFamily="18" charset="0"/>
                <a:cs typeface="Times New Roman" panose="02020603050405020304" pitchFamily="18" charset="0"/>
              </a:rPr>
              <a:t> or </a:t>
            </a:r>
            <a:r>
              <a:rPr lang="en-US" sz="2400" i="1" dirty="0" err="1">
                <a:latin typeface="Times New Roman" panose="02020603050405020304" pitchFamily="18" charset="0"/>
                <a:cs typeface="Times New Roman" panose="02020603050405020304" pitchFamily="18" charset="0"/>
              </a:rPr>
              <a:t>stopService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methods</a:t>
            </a:r>
          </a:p>
          <a:p>
            <a:pPr algn="just"/>
            <a:r>
              <a:rPr lang="en-US" sz="2400" b="1" dirty="0" err="1">
                <a:latin typeface="Times New Roman" panose="02020603050405020304" pitchFamily="18" charset="0"/>
                <a:cs typeface="Times New Roman" panose="02020603050405020304" pitchFamily="18" charset="0"/>
              </a:rPr>
              <a:t>onBind</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system calls this method when another component wants to bind with the service by calling </a:t>
            </a:r>
            <a:r>
              <a:rPr lang="en-US" sz="2400" i="1" dirty="0" err="1">
                <a:latin typeface="Times New Roman" panose="02020603050405020304" pitchFamily="18" charset="0"/>
                <a:cs typeface="Times New Roman" panose="02020603050405020304" pitchFamily="18" charset="0"/>
              </a:rPr>
              <a:t>bindService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If you implement this method, you must provide an interface that clients use to communicate with the service, by returning an </a:t>
            </a:r>
            <a:r>
              <a:rPr lang="en-US" sz="2400" i="1" dirty="0" err="1">
                <a:latin typeface="Times New Roman" panose="02020603050405020304" pitchFamily="18" charset="0"/>
                <a:cs typeface="Times New Roman" panose="02020603050405020304" pitchFamily="18" charset="0"/>
              </a:rPr>
              <a:t>IBinder</a:t>
            </a:r>
            <a:r>
              <a:rPr lang="en-US" sz="2400" dirty="0">
                <a:latin typeface="Times New Roman" panose="02020603050405020304" pitchFamily="18" charset="0"/>
                <a:cs typeface="Times New Roman" panose="02020603050405020304" pitchFamily="18" charset="0"/>
              </a:rPr>
              <a:t> object. You must always implement this method, but if you don't want to allow binding, then you should return </a:t>
            </a:r>
            <a:r>
              <a:rPr lang="en-US" sz="2400" i="1" dirty="0">
                <a:latin typeface="Times New Roman" panose="02020603050405020304" pitchFamily="18" charset="0"/>
                <a:cs typeface="Times New Roman" panose="02020603050405020304" pitchFamily="18" charset="0"/>
              </a:rPr>
              <a:t>null</a:t>
            </a:r>
            <a:r>
              <a:rPr lang="en-US" sz="2400" dirty="0" smtClean="0">
                <a:latin typeface="Times New Roman" panose="02020603050405020304" pitchFamily="18" charset="0"/>
                <a:cs typeface="Times New Roman" panose="02020603050405020304" pitchFamily="18" charset="0"/>
              </a:rPr>
              <a:t>.</a:t>
            </a:r>
          </a:p>
          <a:p>
            <a:pPr algn="just"/>
            <a:r>
              <a:rPr lang="en-US" sz="2400" b="1" dirty="0" err="1">
                <a:latin typeface="Times New Roman" panose="02020603050405020304" pitchFamily="18" charset="0"/>
                <a:cs typeface="Times New Roman" panose="02020603050405020304" pitchFamily="18" charset="0"/>
              </a:rPr>
              <a:t>onCreate</a:t>
            </a:r>
            <a:r>
              <a:rPr lang="en-US" sz="2400" b="1"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system calls this method when the service is first created </a:t>
            </a:r>
            <a:r>
              <a:rPr lang="en-US" sz="2400" dirty="0" smtClean="0">
                <a:latin typeface="Times New Roman" panose="02020603050405020304" pitchFamily="18" charset="0"/>
                <a:cs typeface="Times New Roman" panose="02020603050405020304" pitchFamily="18" charset="0"/>
              </a:rPr>
              <a:t> using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onStartCommand()</a:t>
            </a:r>
            <a:r>
              <a:rPr lang="en-US" sz="2400" dirty="0">
                <a:latin typeface="Times New Roman" panose="02020603050405020304" pitchFamily="18" charset="0"/>
                <a:cs typeface="Times New Roman" panose="02020603050405020304" pitchFamily="18" charset="0"/>
              </a:rPr>
              <a:t> or </a:t>
            </a:r>
            <a:r>
              <a:rPr lang="en-US" sz="2400" i="1" dirty="0" err="1">
                <a:latin typeface="Times New Roman" panose="02020603050405020304" pitchFamily="18" charset="0"/>
                <a:cs typeface="Times New Roman" panose="02020603050405020304" pitchFamily="18" charset="0"/>
              </a:rPr>
              <a:t>onBind</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This call is required to perform one-time set-up.</a:t>
            </a:r>
          </a:p>
          <a:p>
            <a:pPr algn="just"/>
            <a:r>
              <a:rPr lang="en-US" sz="2400" b="1" dirty="0" err="1">
                <a:latin typeface="Times New Roman" panose="02020603050405020304" pitchFamily="18" charset="0"/>
                <a:cs typeface="Times New Roman" panose="02020603050405020304" pitchFamily="18" charset="0"/>
              </a:rPr>
              <a:t>onDestroy</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system calls this method when the service is no longer used and is being destroyed. Your service should implement this to clean up any resources such as threads, registered listeners, receivers,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42375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20" y="0"/>
            <a:ext cx="8911687" cy="618186"/>
          </a:xfrm>
        </p:spPr>
        <p:txBody>
          <a:bodyPr>
            <a:normAutofit fontScale="90000"/>
          </a:bodyPr>
          <a:lstStyle/>
          <a:p>
            <a:r>
              <a:rPr lang="en-IN" b="1" dirty="0">
                <a:latin typeface="Times New Roman" panose="02020603050405020304" pitchFamily="18" charset="0"/>
                <a:cs typeface="Times New Roman" panose="02020603050405020304" pitchFamily="18" charset="0"/>
              </a:rPr>
              <a:t>Services</a:t>
            </a:r>
            <a:endParaRPr lang="en-IN" dirty="0"/>
          </a:p>
        </p:txBody>
      </p:sp>
      <p:sp>
        <p:nvSpPr>
          <p:cNvPr id="3" name="Content Placeholder 2"/>
          <p:cNvSpPr>
            <a:spLocks noGrp="1"/>
          </p:cNvSpPr>
          <p:nvPr>
            <p:ph idx="1"/>
          </p:nvPr>
        </p:nvSpPr>
        <p:spPr>
          <a:xfrm>
            <a:off x="1498220" y="618186"/>
            <a:ext cx="10693780" cy="6239814"/>
          </a:xfrm>
        </p:spPr>
        <p:txBody>
          <a:bodyPr/>
          <a:lstStyle/>
          <a:p>
            <a:pPr algn="just"/>
            <a:r>
              <a:rPr lang="en-US" sz="2400" b="1" dirty="0" err="1">
                <a:latin typeface="Times New Roman" panose="02020603050405020304" pitchFamily="18" charset="0"/>
                <a:cs typeface="Times New Roman" panose="02020603050405020304" pitchFamily="18" charset="0"/>
              </a:rPr>
              <a:t>onUnbind</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system calls this method when all clients have disconnected from a particular interface published by the service</a:t>
            </a:r>
            <a:r>
              <a:rPr lang="en-US" sz="2400" dirty="0" smtClean="0">
                <a:latin typeface="Times New Roman" panose="02020603050405020304" pitchFamily="18" charset="0"/>
                <a:cs typeface="Times New Roman" panose="02020603050405020304" pitchFamily="18" charset="0"/>
              </a:rPr>
              <a:t>.</a:t>
            </a:r>
          </a:p>
          <a:p>
            <a:pPr algn="just"/>
            <a:r>
              <a:rPr lang="en-US" sz="2400" b="1" dirty="0" err="1">
                <a:latin typeface="Times New Roman" panose="02020603050405020304" pitchFamily="18" charset="0"/>
                <a:cs typeface="Times New Roman" panose="02020603050405020304" pitchFamily="18" charset="0"/>
              </a:rPr>
              <a:t>onRebind</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system calls this method when new clients have connected to the service, after it had previously been notified that all had disconnected in its </a:t>
            </a:r>
            <a:r>
              <a:rPr lang="en-US" sz="2400" i="1" dirty="0" err="1">
                <a:latin typeface="Times New Roman" panose="02020603050405020304" pitchFamily="18" charset="0"/>
                <a:cs typeface="Times New Roman" panose="02020603050405020304" pitchFamily="18" charset="0"/>
              </a:rPr>
              <a:t>onUnbind</a:t>
            </a:r>
            <a:r>
              <a:rPr lang="en-US" sz="2400" i="1" dirty="0">
                <a:latin typeface="Times New Roman" panose="02020603050405020304" pitchFamily="18" charset="0"/>
                <a:cs typeface="Times New Roman" panose="02020603050405020304" pitchFamily="18" charset="0"/>
              </a:rPr>
              <a:t>(Intent)</a:t>
            </a:r>
            <a:r>
              <a:rPr lang="en-US" sz="24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155443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615" y="0"/>
            <a:ext cx="8911687" cy="592428"/>
          </a:xfrm>
        </p:spPr>
        <p:txBody>
          <a:bodyPr>
            <a:normAutofit/>
          </a:bodyPr>
          <a:lstStyle/>
          <a:p>
            <a:r>
              <a:rPr lang="en-IN" sz="3200" b="1" dirty="0" smtClean="0">
                <a:latin typeface="Times New Roman" panose="02020603050405020304" pitchFamily="18" charset="0"/>
                <a:cs typeface="Times New Roman" panose="02020603050405020304" pitchFamily="18" charset="0"/>
              </a:rPr>
              <a:t>Bound Service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4811" y="626772"/>
            <a:ext cx="10517189" cy="6231228"/>
          </a:xfrm>
        </p:spPr>
        <p:txBody>
          <a:bodyPr>
            <a:normAutofit fontScale="92500" lnSpcReduction="10000"/>
          </a:bodyPr>
          <a:lstStyle/>
          <a:p>
            <a:pPr marL="0" indent="0" algn="just">
              <a:buNone/>
            </a:pPr>
            <a:r>
              <a:rPr lang="en-IN" sz="2400" dirty="0" smtClean="0">
                <a:latin typeface="Times New Roman" panose="02020603050405020304" pitchFamily="18" charset="0"/>
                <a:cs typeface="Times New Roman" panose="02020603050405020304" pitchFamily="18" charset="0"/>
              </a:rPr>
              <a:t>The Methods for Bound  Service</a:t>
            </a:r>
          </a:p>
          <a:p>
            <a:pPr marL="0" indent="0" algn="just">
              <a:buNone/>
            </a:pPr>
            <a:r>
              <a:rPr lang="en-IN" sz="2400" dirty="0" smtClean="0">
                <a:latin typeface="Times New Roman" panose="02020603050405020304" pitchFamily="18" charset="0"/>
                <a:cs typeface="Times New Roman" panose="02020603050405020304" pitchFamily="18" charset="0"/>
              </a:rPr>
              <a:t>1. </a:t>
            </a:r>
            <a:r>
              <a:rPr lang="en-IN" sz="2400" b="1" dirty="0" err="1">
                <a:latin typeface="Times New Roman" panose="02020603050405020304" pitchFamily="18" charset="0"/>
                <a:cs typeface="Times New Roman" panose="02020603050405020304" pitchFamily="18" charset="0"/>
              </a:rPr>
              <a:t>bindService</a:t>
            </a: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Syntax</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public </a:t>
            </a:r>
            <a:r>
              <a:rPr lang="en-IN" sz="2400" dirty="0">
                <a:latin typeface="Times New Roman" panose="02020603050405020304" pitchFamily="18" charset="0"/>
                <a:cs typeface="Times New Roman" panose="02020603050405020304" pitchFamily="18" charset="0"/>
              </a:rPr>
              <a:t>abstract </a:t>
            </a:r>
            <a:r>
              <a:rPr lang="en-IN" sz="2400" dirty="0" err="1">
                <a:latin typeface="Times New Roman" panose="02020603050405020304" pitchFamily="18" charset="0"/>
                <a:cs typeface="Times New Roman" panose="02020603050405020304" pitchFamily="18" charset="0"/>
              </a:rPr>
              <a:t>boolean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bindService</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hlinkClick r:id="rId2"/>
              </a:rPr>
              <a:t>Intent</a:t>
            </a:r>
            <a:r>
              <a:rPr lang="en-IN" sz="2400" dirty="0">
                <a:latin typeface="Times New Roman" panose="02020603050405020304" pitchFamily="18" charset="0"/>
                <a:cs typeface="Times New Roman" panose="02020603050405020304" pitchFamily="18" charset="0"/>
              </a:rPr>
              <a:t> service, </a:t>
            </a:r>
            <a:r>
              <a:rPr lang="en-IN" sz="2400" u="sng" dirty="0" err="1" smtClean="0">
                <a:latin typeface="Times New Roman" panose="02020603050405020304" pitchFamily="18" charset="0"/>
                <a:cs typeface="Times New Roman" panose="02020603050405020304" pitchFamily="18" charset="0"/>
                <a:hlinkClick r:id="rId3"/>
              </a:rPr>
              <a:t>ServiceConnection</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conn, </a:t>
            </a:r>
            <a:r>
              <a:rPr lang="en-IN" sz="2400" dirty="0" err="1" smtClean="0">
                <a:latin typeface="Times New Roman" panose="02020603050405020304" pitchFamily="18" charset="0"/>
                <a:cs typeface="Times New Roman" panose="02020603050405020304" pitchFamily="18" charset="0"/>
              </a:rPr>
              <a:t>int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flags)</a:t>
            </a:r>
          </a:p>
          <a:p>
            <a:pPr marL="0" indent="0" algn="just">
              <a:buNone/>
            </a:pP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Connect </a:t>
            </a:r>
            <a:r>
              <a:rPr lang="en-IN" sz="2400" dirty="0">
                <a:latin typeface="Times New Roman" panose="02020603050405020304" pitchFamily="18" charset="0"/>
                <a:cs typeface="Times New Roman" panose="02020603050405020304" pitchFamily="18" charset="0"/>
              </a:rPr>
              <a:t>to an application service, creating it if needed. </a:t>
            </a:r>
          </a:p>
          <a:p>
            <a:pPr marL="0" indent="0" algn="just">
              <a:buNone/>
            </a:pP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This </a:t>
            </a:r>
            <a:r>
              <a:rPr lang="en-IN" sz="2400" dirty="0">
                <a:latin typeface="Times New Roman" panose="02020603050405020304" pitchFamily="18" charset="0"/>
                <a:cs typeface="Times New Roman" panose="02020603050405020304" pitchFamily="18" charset="0"/>
              </a:rPr>
              <a:t>defines a dependency between your application and the service.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-Parameters</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Service - </a:t>
            </a:r>
            <a:r>
              <a:rPr lang="en-IN" sz="2400" dirty="0">
                <a:latin typeface="Times New Roman" panose="02020603050405020304" pitchFamily="18" charset="0"/>
                <a:cs typeface="Times New Roman" panose="02020603050405020304" pitchFamily="18" charset="0"/>
              </a:rPr>
              <a:t>Identifies the service to connect to. </a:t>
            </a:r>
            <a:endParaRPr lang="en-IN" sz="2400" dirty="0" smtClean="0">
              <a:latin typeface="Times New Roman" panose="02020603050405020304" pitchFamily="18" charset="0"/>
              <a:cs typeface="Times New Roman" panose="02020603050405020304" pitchFamily="18" charset="0"/>
            </a:endParaRPr>
          </a:p>
          <a:p>
            <a:pPr marL="857250" lvl="1" indent="-457200" algn="just">
              <a:buNone/>
            </a:pPr>
            <a:r>
              <a:rPr lang="en-IN" sz="2200"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Intent must specify an explicit component </a:t>
            </a:r>
            <a:r>
              <a:rPr lang="en-IN" sz="2200" dirty="0" smtClean="0">
                <a:latin typeface="Times New Roman" panose="02020603050405020304" pitchFamily="18" charset="0"/>
                <a:cs typeface="Times New Roman" panose="02020603050405020304" pitchFamily="18" charset="0"/>
              </a:rPr>
              <a:t>name</a:t>
            </a:r>
          </a:p>
          <a:p>
            <a:pPr algn="just">
              <a:buAutoNum type="arabicPeriod"/>
            </a:pPr>
            <a:r>
              <a:rPr lang="en-IN" sz="2400" dirty="0" smtClean="0">
                <a:latin typeface="Times New Roman" panose="02020603050405020304" pitchFamily="18" charset="0"/>
                <a:cs typeface="Times New Roman" panose="02020603050405020304" pitchFamily="18" charset="0"/>
              </a:rPr>
              <a:t>Conn – </a:t>
            </a:r>
            <a:r>
              <a:rPr lang="en-IN" sz="2400" dirty="0" err="1" smtClean="0">
                <a:latin typeface="Times New Roman" panose="02020603050405020304" pitchFamily="18" charset="0"/>
                <a:cs typeface="Times New Roman" panose="02020603050405020304" pitchFamily="18" charset="0"/>
              </a:rPr>
              <a:t>ServiceConnection</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p>
          <a:p>
            <a:pPr algn="just">
              <a:buNone/>
            </a:pP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Receive the information as the service is started and stopped</a:t>
            </a:r>
            <a:r>
              <a:rPr lang="en-IN" sz="2400" dirty="0" smtClean="0">
                <a:latin typeface="Times New Roman" panose="02020603050405020304" pitchFamily="18" charset="0"/>
                <a:cs typeface="Times New Roman" panose="02020603050405020304" pitchFamily="18" charset="0"/>
              </a:rPr>
              <a:t>.</a:t>
            </a:r>
          </a:p>
          <a:p>
            <a:pPr algn="just">
              <a:buNone/>
            </a:pP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must be a valid </a:t>
            </a:r>
            <a:r>
              <a:rPr lang="en-IN" sz="2400" dirty="0" err="1">
                <a:latin typeface="Times New Roman" panose="02020603050405020304" pitchFamily="18" charset="0"/>
                <a:cs typeface="Times New Roman" panose="02020603050405020304" pitchFamily="18" charset="0"/>
              </a:rPr>
              <a:t>ServiceConnection</a:t>
            </a:r>
            <a:r>
              <a:rPr lang="en-IN" sz="2400" dirty="0">
                <a:latin typeface="Times New Roman" panose="02020603050405020304" pitchFamily="18" charset="0"/>
                <a:cs typeface="Times New Roman" panose="02020603050405020304" pitchFamily="18" charset="0"/>
              </a:rPr>
              <a:t> object; it must not be null. </a:t>
            </a:r>
            <a:endParaRPr lang="en-IN" sz="2400" dirty="0" smtClean="0">
              <a:latin typeface="Times New Roman" panose="02020603050405020304" pitchFamily="18" charset="0"/>
              <a:cs typeface="Times New Roman" panose="02020603050405020304" pitchFamily="18" charset="0"/>
            </a:endParaRPr>
          </a:p>
          <a:p>
            <a:pPr algn="just">
              <a:buAutoNum type="arabicPeriod"/>
            </a:pPr>
            <a:r>
              <a:rPr lang="en-IN" sz="2400" dirty="0" smtClean="0">
                <a:latin typeface="Times New Roman" panose="02020603050405020304" pitchFamily="18" charset="0"/>
                <a:cs typeface="Times New Roman" panose="02020603050405020304" pitchFamily="18" charset="0"/>
              </a:rPr>
              <a:t>Flag – BIND_AUTO_CREATE – Automatically create the services as long as the binding exists.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256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10" y="0"/>
            <a:ext cx="8911687" cy="631065"/>
          </a:xfrm>
        </p:spPr>
        <p:txBody>
          <a:bodyPr>
            <a:normAutofit fontScale="90000"/>
          </a:bodyPr>
          <a:lstStyle/>
          <a:p>
            <a:r>
              <a:rPr lang="en-IN" b="1" dirty="0">
                <a:latin typeface="Times New Roman" panose="02020603050405020304" pitchFamily="18" charset="0"/>
                <a:cs typeface="Times New Roman" panose="02020603050405020304" pitchFamily="18" charset="0"/>
              </a:rPr>
              <a:t>Bound Service</a:t>
            </a:r>
            <a:endParaRPr lang="en-IN" dirty="0"/>
          </a:p>
        </p:txBody>
      </p:sp>
      <p:sp>
        <p:nvSpPr>
          <p:cNvPr id="3" name="Content Placeholder 2"/>
          <p:cNvSpPr>
            <a:spLocks noGrp="1"/>
          </p:cNvSpPr>
          <p:nvPr>
            <p:ph idx="1"/>
          </p:nvPr>
        </p:nvSpPr>
        <p:spPr>
          <a:xfrm>
            <a:off x="1627010" y="665408"/>
            <a:ext cx="10564990" cy="6192591"/>
          </a:xfrm>
        </p:spPr>
        <p:txBody>
          <a:bodyPr>
            <a:normAutofit/>
          </a:bodyPr>
          <a:lstStyle/>
          <a:p>
            <a:pPr algn="just"/>
            <a:r>
              <a:rPr lang="en-IN" sz="2400" dirty="0" err="1">
                <a:latin typeface="Times New Roman" panose="02020603050405020304" pitchFamily="18" charset="0"/>
                <a:cs typeface="Times New Roman" panose="02020603050405020304" pitchFamily="18" charset="0"/>
              </a:rPr>
              <a:t>I</a:t>
            </a:r>
            <a:r>
              <a:rPr lang="en-IN" sz="2400" dirty="0" err="1" smtClean="0">
                <a:latin typeface="Times New Roman" panose="02020603050405020304" pitchFamily="18" charset="0"/>
                <a:cs typeface="Times New Roman" panose="02020603050405020304" pitchFamily="18" charset="0"/>
              </a:rPr>
              <a:t>Binder</a:t>
            </a:r>
            <a:r>
              <a:rPr lang="en-IN" sz="2400" dirty="0" smtClean="0">
                <a:latin typeface="Times New Roman" panose="02020603050405020304" pitchFamily="18" charset="0"/>
                <a:cs typeface="Times New Roman" panose="02020603050405020304" pitchFamily="18" charset="0"/>
              </a:rPr>
              <a:t> – </a:t>
            </a:r>
            <a:r>
              <a:rPr lang="en-IN" sz="2400" dirty="0" err="1" smtClean="0">
                <a:latin typeface="Times New Roman" panose="02020603050405020304" pitchFamily="18" charset="0"/>
                <a:cs typeface="Times New Roman" panose="02020603050405020304" pitchFamily="18" charset="0"/>
              </a:rPr>
              <a:t>Ibinder</a:t>
            </a:r>
            <a:r>
              <a:rPr lang="en-IN" sz="2400" dirty="0" smtClean="0">
                <a:latin typeface="Times New Roman" panose="02020603050405020304" pitchFamily="18" charset="0"/>
                <a:cs typeface="Times New Roman" panose="02020603050405020304" pitchFamily="18" charset="0"/>
              </a:rPr>
              <a:t> is a interface that provides the programming interface that client can use to interact with the service.</a:t>
            </a:r>
          </a:p>
          <a:p>
            <a:pPr algn="just"/>
            <a:r>
              <a:rPr lang="en-IN" sz="2400" dirty="0" err="1" smtClean="0">
                <a:latin typeface="Times New Roman" panose="02020603050405020304" pitchFamily="18" charset="0"/>
                <a:cs typeface="Times New Roman" panose="02020603050405020304" pitchFamily="18" charset="0"/>
              </a:rPr>
              <a:t>LocalBinder</a:t>
            </a:r>
            <a:r>
              <a:rPr lang="en-IN"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binder implementation for this service The binder provides API access to this service to the clients who wish to access methods provided by the Service.</a:t>
            </a:r>
            <a:r>
              <a:rPr lang="en-IN" sz="2400" dirty="0" smtClean="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153434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535</TotalTime>
  <Words>250</Words>
  <Application>Microsoft Office PowerPoint</Application>
  <PresentationFormat>Custom</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Services</vt:lpstr>
      <vt:lpstr>Services</vt:lpstr>
      <vt:lpstr>Services</vt:lpstr>
      <vt:lpstr>Android Service Lifecycle</vt:lpstr>
      <vt:lpstr>Services</vt:lpstr>
      <vt:lpstr>Services</vt:lpstr>
      <vt:lpstr>Services</vt:lpstr>
      <vt:lpstr>Bound Service</vt:lpstr>
      <vt:lpstr>Bound Service</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dc:title>
  <dc:creator>Windows User</dc:creator>
  <cp:lastModifiedBy>Windows User</cp:lastModifiedBy>
  <cp:revision>66</cp:revision>
  <dcterms:created xsi:type="dcterms:W3CDTF">2020-01-19T13:11:21Z</dcterms:created>
  <dcterms:modified xsi:type="dcterms:W3CDTF">2021-12-21T09:48:13Z</dcterms:modified>
</cp:coreProperties>
</file>