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p:scale>
          <a:sx n="54" d="100"/>
          <a:sy n="54" d="100"/>
        </p:scale>
        <p:origin x="957" y="6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DF990D-83A0-4DCE-BC5A-CE389F5BE213}" type="datetimeFigureOut">
              <a:rPr lang="en-IN" smtClean="0"/>
              <a:t>21-12-2022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33CBD8E-3473-40CD-9DCA-9FE5E0594A0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870065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F990D-83A0-4DCE-BC5A-CE389F5BE213}"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CBD8E-3473-40CD-9DCA-9FE5E0594A0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939278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F990D-83A0-4DCE-BC5A-CE389F5BE213}"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CBD8E-3473-40CD-9DCA-9FE5E0594A0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065645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F990D-83A0-4DCE-BC5A-CE389F5BE213}"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CBD8E-3473-40CD-9DCA-9FE5E0594A0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989939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F990D-83A0-4DCE-BC5A-CE389F5BE213}"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CBD8E-3473-40CD-9DCA-9FE5E0594A0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853480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DF990D-83A0-4DCE-BC5A-CE389F5BE213}"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CBD8E-3473-40CD-9DCA-9FE5E0594A0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310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DF990D-83A0-4DCE-BC5A-CE389F5BE213}" type="datetimeFigureOut">
              <a:rPr lang="en-IN" smtClean="0"/>
              <a:t>21-12-2022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3CBD8E-3473-40CD-9DCA-9FE5E0594A0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199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DF990D-83A0-4DCE-BC5A-CE389F5BE213}" type="datetimeFigureOut">
              <a:rPr lang="en-IN" smtClean="0"/>
              <a:t>21-12-2022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3CBD8E-3473-40CD-9DCA-9FE5E0594A0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093120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F990D-83A0-4DCE-BC5A-CE389F5BE213}" type="datetimeFigureOut">
              <a:rPr lang="en-IN" smtClean="0"/>
              <a:t>21-12-2022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3CBD8E-3473-40CD-9DCA-9FE5E0594A0E}" type="slidenum">
              <a:rPr lang="en-IN" smtClean="0"/>
              <a:t>‹#›</a:t>
            </a:fld>
            <a:endParaRPr lang="en-IN"/>
          </a:p>
        </p:txBody>
      </p:sp>
    </p:spTree>
    <p:extLst>
      <p:ext uri="{BB962C8B-B14F-4D97-AF65-F5344CB8AC3E}">
        <p14:creationId xmlns:p14="http://schemas.microsoft.com/office/powerpoint/2010/main" val="219995936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DF990D-83A0-4DCE-BC5A-CE389F5BE213}"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CBD8E-3473-40CD-9DCA-9FE5E0594A0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585308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5DF990D-83A0-4DCE-BC5A-CE389F5BE213}" type="datetimeFigureOut">
              <a:rPr lang="en-IN" smtClean="0"/>
              <a:t>21-12-2022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33CBD8E-3473-40CD-9DCA-9FE5E0594A0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76077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DF990D-83A0-4DCE-BC5A-CE389F5BE213}" type="datetimeFigureOut">
              <a:rPr lang="en-IN" smtClean="0"/>
              <a:t>21-12-2022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33CBD8E-3473-40CD-9DCA-9FE5E0594A0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77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black-and-white-wooden-welcome-sign-3643925/"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photos/thank-you-thank-you-card-table-3690115/"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BB05F3-BDC4-9EA3-F969-A4C4167769F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7720761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4481CD-5DAE-DCA2-8509-5ADB5EA65C1B}"/>
              </a:ext>
            </a:extLst>
          </p:cNvPr>
          <p:cNvSpPr txBox="1"/>
          <p:nvPr/>
        </p:nvSpPr>
        <p:spPr>
          <a:xfrm>
            <a:off x="1266825" y="653142"/>
            <a:ext cx="9658350" cy="4524315"/>
          </a:xfrm>
          <a:prstGeom prst="rect">
            <a:avLst/>
          </a:prstGeom>
          <a:noFill/>
        </p:spPr>
        <p:txBody>
          <a:bodyPr wrap="square" rtlCol="0">
            <a:spAutoFit/>
          </a:bodyPr>
          <a:lstStyle/>
          <a:p>
            <a:r>
              <a:rPr lang="en-US" sz="3200" dirty="0">
                <a:latin typeface="Arial Black" panose="020B0A04020102020204" pitchFamily="34" charset="0"/>
              </a:rPr>
              <a:t>(8) A tank is filled in 5 hours by three pipes A, B and C. The pipe C is twice as fast as B and B is twice as fast as A. How much time will pipe A alone take to fill the tank?</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20 </a:t>
            </a:r>
            <a:r>
              <a:rPr lang="en-US" sz="3200" dirty="0" err="1">
                <a:latin typeface="Arial" panose="020B0604020202020204" pitchFamily="34" charset="0"/>
                <a:cs typeface="Arial" panose="020B0604020202020204" pitchFamily="34" charset="0"/>
              </a:rPr>
              <a:t>hrs</a:t>
            </a:r>
            <a:r>
              <a:rPr lang="en-US" sz="3200" dirty="0">
                <a:latin typeface="Arial" panose="020B0604020202020204" pitchFamily="34" charset="0"/>
                <a:cs typeface="Arial" panose="020B0604020202020204" pitchFamily="34" charset="0"/>
              </a:rPr>
              <a:t>                    (b) 25 </a:t>
            </a:r>
            <a:r>
              <a:rPr lang="en-US" sz="3200" dirty="0" err="1">
                <a:latin typeface="Arial" panose="020B0604020202020204" pitchFamily="34" charset="0"/>
                <a:cs typeface="Arial" panose="020B0604020202020204" pitchFamily="34" charset="0"/>
              </a:rPr>
              <a:t>hrs</a:t>
            </a:r>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35 </a:t>
            </a:r>
            <a:r>
              <a:rPr lang="en-US" sz="3200" dirty="0" err="1">
                <a:latin typeface="Arial" panose="020B0604020202020204" pitchFamily="34" charset="0"/>
                <a:cs typeface="Arial" panose="020B0604020202020204" pitchFamily="34" charset="0"/>
              </a:rPr>
              <a:t>hr</a:t>
            </a:r>
            <a:r>
              <a:rPr lang="en-US" sz="3200" dirty="0">
                <a:latin typeface="Arial" panose="020B0604020202020204" pitchFamily="34" charset="0"/>
                <a:cs typeface="Arial" panose="020B0604020202020204" pitchFamily="34" charset="0"/>
              </a:rPr>
              <a:t>                      (d)  None of these</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349623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AB55B-CB9A-0832-62C9-E100B30A9708}"/>
              </a:ext>
            </a:extLst>
          </p:cNvPr>
          <p:cNvSpPr txBox="1"/>
          <p:nvPr/>
        </p:nvSpPr>
        <p:spPr>
          <a:xfrm>
            <a:off x="612321" y="432707"/>
            <a:ext cx="10899322" cy="5170646"/>
          </a:xfrm>
          <a:prstGeom prst="rect">
            <a:avLst/>
          </a:prstGeom>
          <a:noFill/>
        </p:spPr>
        <p:txBody>
          <a:bodyPr wrap="square" rtlCol="0">
            <a:spAutoFit/>
          </a:bodyPr>
          <a:lstStyle/>
          <a:p>
            <a:r>
              <a:rPr lang="en-US" sz="3000" dirty="0">
                <a:latin typeface="Arial Black" panose="020B0A04020102020204" pitchFamily="34" charset="0"/>
              </a:rPr>
              <a:t>(9) A tank is filled by three pipes with uniform flow The first two pipes operating simultaneously fill the tank in the same time during which the tank is filled by the third pipe alone. The second pipe fills the tank 5 hours faster than the first pipe and 4 hours slower than the third pipe. The time required by the first pipe is : </a:t>
            </a:r>
          </a:p>
          <a:p>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           (a) 6 </a:t>
            </a:r>
            <a:r>
              <a:rPr lang="en-US" sz="3000" dirty="0" err="1">
                <a:latin typeface="Arial" panose="020B0604020202020204" pitchFamily="34" charset="0"/>
                <a:cs typeface="Arial" panose="020B0604020202020204" pitchFamily="34" charset="0"/>
              </a:rPr>
              <a:t>hrs</a:t>
            </a:r>
            <a:r>
              <a:rPr lang="en-US" sz="3000" dirty="0">
                <a:latin typeface="Arial" panose="020B0604020202020204" pitchFamily="34" charset="0"/>
                <a:cs typeface="Arial" panose="020B0604020202020204" pitchFamily="34" charset="0"/>
              </a:rPr>
              <a:t>                                   (b) 10 </a:t>
            </a:r>
            <a:r>
              <a:rPr lang="en-US" sz="3000" dirty="0" err="1">
                <a:latin typeface="Arial" panose="020B0604020202020204" pitchFamily="34" charset="0"/>
                <a:cs typeface="Arial" panose="020B0604020202020204" pitchFamily="34" charset="0"/>
              </a:rPr>
              <a:t>hrs</a:t>
            </a:r>
            <a:r>
              <a:rPr lang="en-US" sz="3000" dirty="0">
                <a:latin typeface="Arial" panose="020B0604020202020204" pitchFamily="34" charset="0"/>
                <a:cs typeface="Arial" panose="020B0604020202020204" pitchFamily="34" charset="0"/>
              </a:rPr>
              <a:t> </a:t>
            </a:r>
          </a:p>
          <a:p>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           (c)15 </a:t>
            </a:r>
            <a:r>
              <a:rPr lang="en-US" sz="3000" dirty="0" err="1">
                <a:latin typeface="Arial" panose="020B0604020202020204" pitchFamily="34" charset="0"/>
                <a:cs typeface="Arial" panose="020B0604020202020204" pitchFamily="34" charset="0"/>
              </a:rPr>
              <a:t>hrs</a:t>
            </a:r>
            <a:r>
              <a:rPr lang="en-US" sz="3000" dirty="0">
                <a:latin typeface="Arial" panose="020B0604020202020204" pitchFamily="34" charset="0"/>
                <a:cs typeface="Arial" panose="020B0604020202020204" pitchFamily="34" charset="0"/>
              </a:rPr>
              <a:t>                                   (d) 30 </a:t>
            </a:r>
            <a:r>
              <a:rPr lang="en-US" sz="3000" dirty="0" err="1">
                <a:latin typeface="Arial" panose="020B0604020202020204" pitchFamily="34" charset="0"/>
                <a:cs typeface="Arial" panose="020B0604020202020204" pitchFamily="34" charset="0"/>
              </a:rPr>
              <a:t>hrs</a:t>
            </a:r>
            <a:endParaRPr lang="en-IN"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520159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923FC5-04DE-496C-6D1F-9031545EEFC5}"/>
              </a:ext>
            </a:extLst>
          </p:cNvPr>
          <p:cNvSpPr txBox="1"/>
          <p:nvPr/>
        </p:nvSpPr>
        <p:spPr>
          <a:xfrm>
            <a:off x="898071" y="530679"/>
            <a:ext cx="10401300" cy="4031873"/>
          </a:xfrm>
          <a:prstGeom prst="rect">
            <a:avLst/>
          </a:prstGeom>
          <a:noFill/>
        </p:spPr>
        <p:txBody>
          <a:bodyPr wrap="square" rtlCol="0">
            <a:spAutoFit/>
          </a:bodyPr>
          <a:lstStyle/>
          <a:p>
            <a:r>
              <a:rPr lang="en-US" sz="3200" dirty="0">
                <a:latin typeface="Arial Black" panose="020B0A04020102020204" pitchFamily="34" charset="0"/>
              </a:rPr>
              <a:t>(10) 12 buckets of water fill a tank when the capacity of each tank is 13.5 lit. How many buckets will be needed to fill the same tank, if the capacity of each bucket is 9 lit ?</a:t>
            </a:r>
          </a:p>
          <a:p>
            <a:r>
              <a:rPr lang="en-US" sz="3200" dirty="0">
                <a:latin typeface="Arial Black" panose="020B0A04020102020204" pitchFamily="34" charset="0"/>
              </a:rPr>
              <a:t>  </a:t>
            </a:r>
          </a:p>
          <a:p>
            <a:r>
              <a:rPr lang="en-US" sz="3200" dirty="0">
                <a:latin typeface="Arial" panose="020B0604020202020204" pitchFamily="34" charset="0"/>
                <a:cs typeface="Arial" panose="020B0604020202020204" pitchFamily="34" charset="0"/>
              </a:rPr>
              <a:t>      (a) 8                                     (b) 15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16                                    (d) 18</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8743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A86357-F239-8E03-E5E9-A558A1FD9D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6553506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3E9E9C-A215-57A0-87E1-E3F09F19B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 y="0"/>
            <a:ext cx="12608560" cy="6207759"/>
          </a:xfrm>
          <a:prstGeom prst="rect">
            <a:avLst/>
          </a:prstGeom>
        </p:spPr>
      </p:pic>
    </p:spTree>
    <p:extLst>
      <p:ext uri="{BB962C8B-B14F-4D97-AF65-F5344CB8AC3E}">
        <p14:creationId xmlns:p14="http://schemas.microsoft.com/office/powerpoint/2010/main" val="314074021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FA56B3-D88E-4ABE-1A27-4C0830742035}"/>
              </a:ext>
            </a:extLst>
          </p:cNvPr>
          <p:cNvSpPr txBox="1"/>
          <p:nvPr/>
        </p:nvSpPr>
        <p:spPr>
          <a:xfrm>
            <a:off x="889907" y="375467"/>
            <a:ext cx="10956471" cy="4524315"/>
          </a:xfrm>
          <a:prstGeom prst="rect">
            <a:avLst/>
          </a:prstGeom>
          <a:noFill/>
        </p:spPr>
        <p:txBody>
          <a:bodyPr wrap="square">
            <a:spAutoFit/>
          </a:bodyPr>
          <a:lstStyle/>
          <a:p>
            <a:r>
              <a:rPr lang="en-IN" sz="3200" dirty="0">
                <a:latin typeface="Arial Black" panose="020B0A04020102020204" pitchFamily="34" charset="0"/>
              </a:rPr>
              <a:t>(1) Two pipes can fill a tank in 10 hours and 12 hours respectively while a third pipe empties the full tank in 20 hours. If all the three pipes operate simultaneously, in how much will the tank be filled? </a:t>
            </a:r>
          </a:p>
          <a:p>
            <a:r>
              <a:rPr lang="en-IN" sz="3200" dirty="0">
                <a:latin typeface="Arial Black" panose="020B0A04020102020204" pitchFamily="34" charset="0"/>
              </a:rPr>
              <a:t>          </a:t>
            </a:r>
          </a:p>
          <a:p>
            <a:r>
              <a:rPr lang="en-IN" sz="3200" dirty="0">
                <a:latin typeface="Arial" panose="020B0604020202020204" pitchFamily="34" charset="0"/>
                <a:cs typeface="Arial" panose="020B0604020202020204" pitchFamily="34" charset="0"/>
              </a:rPr>
              <a:t>          (a) 6 hr 30 min         (b) 7 hr 30 min</a:t>
            </a:r>
          </a:p>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          (c) 8 hr                     (d) 8 hr 45 min </a:t>
            </a:r>
          </a:p>
        </p:txBody>
      </p:sp>
    </p:spTree>
    <p:extLst>
      <p:ext uri="{BB962C8B-B14F-4D97-AF65-F5344CB8AC3E}">
        <p14:creationId xmlns:p14="http://schemas.microsoft.com/office/powerpoint/2010/main" val="314924734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3F3B52-BDAC-5FA9-724A-3D89BF9AC4FD}"/>
              </a:ext>
            </a:extLst>
          </p:cNvPr>
          <p:cNvSpPr txBox="1"/>
          <p:nvPr/>
        </p:nvSpPr>
        <p:spPr>
          <a:xfrm>
            <a:off x="1240971" y="702128"/>
            <a:ext cx="10499271" cy="4031873"/>
          </a:xfrm>
          <a:prstGeom prst="rect">
            <a:avLst/>
          </a:prstGeom>
          <a:noFill/>
        </p:spPr>
        <p:txBody>
          <a:bodyPr wrap="square" rtlCol="0">
            <a:spAutoFit/>
          </a:bodyPr>
          <a:lstStyle/>
          <a:p>
            <a:pPr marL="514350" indent="-514350">
              <a:buAutoNum type="arabicParenBoth" startAt="2"/>
            </a:pPr>
            <a:r>
              <a:rPr lang="en-US" sz="3200" dirty="0">
                <a:latin typeface="Arial Black" panose="020B0A04020102020204" pitchFamily="34" charset="0"/>
              </a:rPr>
              <a:t>Two pipes A and B can fill a tank in 20 and 30 minutes respectively. If both the pipes are used together, then how long will it take to fill the tank ?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12 min                (b) 15 min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25 min                 (d) 50 min</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9129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D6659-3134-E44C-2F23-2F8DFF6E0BF1}"/>
              </a:ext>
            </a:extLst>
          </p:cNvPr>
          <p:cNvSpPr txBox="1"/>
          <p:nvPr/>
        </p:nvSpPr>
        <p:spPr>
          <a:xfrm>
            <a:off x="1120684" y="798104"/>
            <a:ext cx="10458450" cy="4031873"/>
          </a:xfrm>
          <a:prstGeom prst="rect">
            <a:avLst/>
          </a:prstGeom>
          <a:noFill/>
        </p:spPr>
        <p:txBody>
          <a:bodyPr wrap="square" rtlCol="0">
            <a:spAutoFit/>
          </a:bodyPr>
          <a:lstStyle/>
          <a:p>
            <a:r>
              <a:rPr lang="en-US" sz="3200" dirty="0">
                <a:latin typeface="Arial Black" panose="020B0A04020102020204" pitchFamily="34" charset="0"/>
              </a:rPr>
              <a:t>(3) Pipe A can fill a tank in 5 hours, pipe B in 10 hours and pipe C in 30 hours. If all the pipes are open, in how many hours will the tank be filled ? </a:t>
            </a:r>
          </a:p>
          <a:p>
            <a:r>
              <a:rPr lang="en-US" sz="3200" dirty="0">
                <a:latin typeface="Arial Black" panose="020B0A04020102020204" pitchFamily="34" charset="0"/>
              </a:rPr>
              <a:t>          </a:t>
            </a:r>
          </a:p>
          <a:p>
            <a:r>
              <a:rPr lang="en-US" sz="3200" dirty="0">
                <a:latin typeface="Arial" panose="020B0604020202020204" pitchFamily="34" charset="0"/>
                <a:cs typeface="Arial" panose="020B0604020202020204" pitchFamily="34" charset="0"/>
              </a:rPr>
              <a:t>               (a) 2                                 (b) 2.5</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3                                 (d) 3.5</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472024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69C7F85-98D6-F16F-4489-2CA383DB990D}"/>
                  </a:ext>
                </a:extLst>
              </p:cNvPr>
              <p:cNvSpPr txBox="1"/>
              <p:nvPr/>
            </p:nvSpPr>
            <p:spPr>
              <a:xfrm>
                <a:off x="1036864" y="481693"/>
                <a:ext cx="9527722" cy="4933658"/>
              </a:xfrm>
              <a:prstGeom prst="rect">
                <a:avLst/>
              </a:prstGeom>
              <a:noFill/>
            </p:spPr>
            <p:txBody>
              <a:bodyPr wrap="square" rtlCol="0">
                <a:spAutoFit/>
              </a:bodyPr>
              <a:lstStyle/>
              <a:p>
                <a:r>
                  <a:rPr lang="en-US" sz="3200" dirty="0">
                    <a:latin typeface="Arial Black" panose="020B0A04020102020204" pitchFamily="34" charset="0"/>
                  </a:rPr>
                  <a:t>(4) Pipes A and B can fill a tank in 5 and 6 hours respectively Pipe C can empty it in 12 hours. If all the three pipes are opened together, then the tank will be filled in:    </a:t>
                </a:r>
              </a:p>
              <a:p>
                <a:r>
                  <a:rPr lang="en-US" sz="3200" dirty="0">
                    <a:latin typeface="Arial Black" panose="020B0A04020102020204" pitchFamily="34" charset="0"/>
                  </a:rPr>
                  <a:t> </a:t>
                </a:r>
              </a:p>
              <a:p>
                <a:r>
                  <a:rPr lang="en-US" sz="3200" dirty="0">
                    <a:latin typeface="Arial" panose="020B0604020202020204" pitchFamily="34" charset="0"/>
                    <a:cs typeface="Arial" panose="020B0604020202020204" pitchFamily="34" charset="0"/>
                  </a:rPr>
                  <a:t>          (a)  1</a:t>
                </a:r>
                <a14:m>
                  <m:oMath xmlns:m="http://schemas.openxmlformats.org/officeDocument/2006/math">
                    <m:f>
                      <m:fPr>
                        <m:ctrlPr>
                          <a:rPr lang="en-IN" sz="3200" i="1" smtClean="0">
                            <a:latin typeface="Cambria Math" panose="02040503050406030204" pitchFamily="18" charset="0"/>
                          </a:rPr>
                        </m:ctrlPr>
                      </m:fPr>
                      <m:num>
                        <m:r>
                          <a:rPr lang="en-US" sz="3200" b="0" i="1" smtClean="0">
                            <a:latin typeface="Cambria Math" panose="02040503050406030204" pitchFamily="18" charset="0"/>
                          </a:rPr>
                          <m:t>13</m:t>
                        </m:r>
                      </m:num>
                      <m:den>
                        <m:r>
                          <a:rPr lang="en-US" sz="3200" b="0" i="1" smtClean="0">
                            <a:latin typeface="Cambria Math" panose="02040503050406030204" pitchFamily="18" charset="0"/>
                          </a:rPr>
                          <m:t>17</m:t>
                        </m:r>
                      </m:den>
                    </m:f>
                  </m:oMath>
                </a14:m>
                <a:r>
                  <a:rPr lang="en-US" sz="3200" dirty="0">
                    <a:latin typeface="Arial" panose="020B0604020202020204" pitchFamily="34" charset="0"/>
                    <a:cs typeface="Arial" panose="020B0604020202020204" pitchFamily="34" charset="0"/>
                  </a:rPr>
                  <a:t> hours             (b) 2</a:t>
                </a:r>
                <a14:m>
                  <m:oMath xmlns:m="http://schemas.openxmlformats.org/officeDocument/2006/math">
                    <m:f>
                      <m:fPr>
                        <m:ctrlPr>
                          <a:rPr lang="en-IN" sz="3200" i="1">
                            <a:latin typeface="Cambria Math" panose="02040503050406030204" pitchFamily="18" charset="0"/>
                          </a:rPr>
                        </m:ctrlPr>
                      </m:fPr>
                      <m:num>
                        <m:r>
                          <a:rPr lang="en-US" sz="3200" b="0" i="1" smtClean="0">
                            <a:latin typeface="Cambria Math" panose="02040503050406030204" pitchFamily="18" charset="0"/>
                          </a:rPr>
                          <m:t>8</m:t>
                        </m:r>
                      </m:num>
                      <m:den>
                        <m:r>
                          <a:rPr lang="en-US" sz="3200" b="0" i="1" smtClean="0">
                            <a:latin typeface="Cambria Math" panose="02040503050406030204" pitchFamily="18" charset="0"/>
                          </a:rPr>
                          <m:t>11</m:t>
                        </m:r>
                      </m:den>
                    </m:f>
                  </m:oMath>
                </a14:m>
                <a:r>
                  <a:rPr lang="en-US" sz="3200" dirty="0">
                    <a:latin typeface="Arial" panose="020B0604020202020204" pitchFamily="34" charset="0"/>
                    <a:cs typeface="Arial" panose="020B0604020202020204" pitchFamily="34" charset="0"/>
                  </a:rPr>
                  <a:t> hours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3</a:t>
                </a:r>
                <a14:m>
                  <m:oMath xmlns:m="http://schemas.openxmlformats.org/officeDocument/2006/math">
                    <m:f>
                      <m:fPr>
                        <m:ctrlPr>
                          <a:rPr lang="en-IN" sz="3200" i="1" smtClean="0">
                            <a:latin typeface="Cambria Math" panose="02040503050406030204" pitchFamily="18" charset="0"/>
                          </a:rPr>
                        </m:ctrlPr>
                      </m:fPr>
                      <m:num>
                        <m:r>
                          <a:rPr lang="en-US" sz="3200" b="0" i="1" smtClean="0">
                            <a:latin typeface="Cambria Math" panose="02040503050406030204" pitchFamily="18" charset="0"/>
                          </a:rPr>
                          <m:t>9</m:t>
                        </m:r>
                      </m:num>
                      <m:den>
                        <m:r>
                          <a:rPr lang="en-US" sz="3200" b="0" i="1" smtClean="0">
                            <a:latin typeface="Cambria Math" panose="02040503050406030204" pitchFamily="18" charset="0"/>
                          </a:rPr>
                          <m:t>17</m:t>
                        </m:r>
                      </m:den>
                    </m:f>
                  </m:oMath>
                </a14:m>
                <a:r>
                  <a:rPr lang="en-US" sz="3200" dirty="0">
                    <a:latin typeface="Arial" panose="020B0604020202020204" pitchFamily="34" charset="0"/>
                    <a:cs typeface="Arial" panose="020B0604020202020204" pitchFamily="34" charset="0"/>
                  </a:rPr>
                  <a:t> hours              (d) 4</a:t>
                </a:r>
                <a14:m>
                  <m:oMath xmlns:m="http://schemas.openxmlformats.org/officeDocument/2006/math">
                    <m:f>
                      <m:fPr>
                        <m:ctrlPr>
                          <a:rPr lang="en-IN" sz="3200" i="1">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oMath>
                </a14:m>
                <a:r>
                  <a:rPr lang="en-US" sz="3200" dirty="0">
                    <a:latin typeface="Arial" panose="020B0604020202020204" pitchFamily="34" charset="0"/>
                    <a:cs typeface="Arial" panose="020B0604020202020204" pitchFamily="34" charset="0"/>
                  </a:rPr>
                  <a:t> hours</a:t>
                </a:r>
                <a:endParaRPr lang="en-IN" sz="3200" dirty="0">
                  <a:latin typeface="Arial" panose="020B060402020202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D69C7F85-98D6-F16F-4489-2CA383DB990D}"/>
                  </a:ext>
                </a:extLst>
              </p:cNvPr>
              <p:cNvSpPr txBox="1">
                <a:spLocks noRot="1" noChangeAspect="1" noMove="1" noResize="1" noEditPoints="1" noAdjustHandles="1" noChangeArrowheads="1" noChangeShapeType="1" noTextEdit="1"/>
              </p:cNvSpPr>
              <p:nvPr/>
            </p:nvSpPr>
            <p:spPr>
              <a:xfrm>
                <a:off x="1036864" y="481693"/>
                <a:ext cx="9527722" cy="4933658"/>
              </a:xfrm>
              <a:prstGeom prst="rect">
                <a:avLst/>
              </a:prstGeom>
              <a:blipFill>
                <a:blip r:embed="rId2"/>
                <a:stretch>
                  <a:fillRect l="-1599" t="-1607" r="-2431" b="-865"/>
                </a:stretch>
              </a:blipFill>
            </p:spPr>
            <p:txBody>
              <a:bodyPr/>
              <a:lstStyle/>
              <a:p>
                <a:r>
                  <a:rPr lang="en-IN">
                    <a:noFill/>
                  </a:rPr>
                  <a:t> </a:t>
                </a:r>
              </a:p>
            </p:txBody>
          </p:sp>
        </mc:Fallback>
      </mc:AlternateContent>
    </p:spTree>
    <p:extLst>
      <p:ext uri="{BB962C8B-B14F-4D97-AF65-F5344CB8AC3E}">
        <p14:creationId xmlns:p14="http://schemas.microsoft.com/office/powerpoint/2010/main" val="244328438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91E7D1D-2B03-2D87-FC66-445B20A33976}"/>
                  </a:ext>
                </a:extLst>
              </p:cNvPr>
              <p:cNvSpPr txBox="1"/>
              <p:nvPr/>
            </p:nvSpPr>
            <p:spPr>
              <a:xfrm>
                <a:off x="800100" y="424543"/>
                <a:ext cx="10531929" cy="5219699"/>
              </a:xfrm>
              <a:prstGeom prst="rect">
                <a:avLst/>
              </a:prstGeom>
              <a:noFill/>
            </p:spPr>
            <p:txBody>
              <a:bodyPr wrap="square" rtlCol="0">
                <a:spAutoFit/>
              </a:bodyPr>
              <a:lstStyle/>
              <a:p>
                <a:r>
                  <a:rPr lang="en-US" sz="3200" dirty="0">
                    <a:latin typeface="Arial Black" panose="020B0A04020102020204" pitchFamily="34" charset="0"/>
                  </a:rPr>
                  <a:t> (5) Two taps A and B can fill a tank in 5 hours and 20 hours respectively. If both the taps are open then due to a leakage, it took 30 minutes more to fill the tank. If the tank is full, how long will it take for the leakage alone to empty the tank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4</a:t>
                </a:r>
                <a:r>
                  <a:rPr lang="en-IN" sz="3200" dirty="0">
                    <a:latin typeface="Arial" panose="020B0604020202020204" pitchFamily="34" charset="0"/>
                    <a:cs typeface="Arial" panose="020B0604020202020204" pitchFamily="34" charset="0"/>
                  </a:rPr>
                  <a:t> </a:t>
                </a:r>
                <a14:m>
                  <m:oMath xmlns:m="http://schemas.openxmlformats.org/officeDocument/2006/math">
                    <m:f>
                      <m:fPr>
                        <m:ctrlPr>
                          <a:rPr lang="en-IN" sz="320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r>
                      <a:rPr lang="en-IN" sz="3200" i="1" smtClean="0">
                        <a:latin typeface="Cambria Math" panose="02040503050406030204" pitchFamily="18" charset="0"/>
                      </a:rPr>
                      <m:t> </m:t>
                    </m:r>
                  </m:oMath>
                </a14:m>
                <a:r>
                  <a:rPr lang="en-US" sz="3200" dirty="0" err="1">
                    <a:latin typeface="Arial" panose="020B0604020202020204" pitchFamily="34" charset="0"/>
                    <a:cs typeface="Arial" panose="020B0604020202020204" pitchFamily="34" charset="0"/>
                  </a:rPr>
                  <a:t>hrs</a:t>
                </a:r>
                <a:r>
                  <a:rPr lang="en-US" sz="3200" dirty="0">
                    <a:latin typeface="Arial" panose="020B0604020202020204" pitchFamily="34" charset="0"/>
                    <a:cs typeface="Arial" panose="020B0604020202020204" pitchFamily="34" charset="0"/>
                  </a:rPr>
                  <a:t>                          (b) 9 </a:t>
                </a:r>
                <a:r>
                  <a:rPr lang="en-US" sz="3200" dirty="0" err="1">
                    <a:latin typeface="Arial" panose="020B0604020202020204" pitchFamily="34" charset="0"/>
                    <a:cs typeface="Arial" panose="020B0604020202020204" pitchFamily="34" charset="0"/>
                  </a:rPr>
                  <a:t>hrs</a:t>
                </a:r>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18 </a:t>
                </a:r>
                <a:r>
                  <a:rPr lang="en-US" sz="3200" dirty="0" err="1">
                    <a:latin typeface="Arial" panose="020B0604020202020204" pitchFamily="34" charset="0"/>
                    <a:cs typeface="Arial" panose="020B0604020202020204" pitchFamily="34" charset="0"/>
                  </a:rPr>
                  <a:t>hrs</a:t>
                </a:r>
                <a:r>
                  <a:rPr lang="en-US" sz="3200" dirty="0">
                    <a:latin typeface="Arial" panose="020B0604020202020204" pitchFamily="34" charset="0"/>
                    <a:cs typeface="Arial" panose="020B0604020202020204" pitchFamily="34" charset="0"/>
                  </a:rPr>
                  <a:t>                          (d) 36 </a:t>
                </a:r>
                <a:r>
                  <a:rPr lang="en-US" sz="3200" dirty="0" err="1">
                    <a:latin typeface="Arial" panose="020B0604020202020204" pitchFamily="34" charset="0"/>
                    <a:cs typeface="Arial" panose="020B0604020202020204" pitchFamily="34" charset="0"/>
                  </a:rPr>
                  <a:t>hr</a:t>
                </a:r>
                <a:endParaRPr lang="en-IN" sz="3200" dirty="0">
                  <a:latin typeface="Arial" panose="020B060402020202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B91E7D1D-2B03-2D87-FC66-445B20A33976}"/>
                  </a:ext>
                </a:extLst>
              </p:cNvPr>
              <p:cNvSpPr txBox="1">
                <a:spLocks noRot="1" noChangeAspect="1" noMove="1" noResize="1" noEditPoints="1" noAdjustHandles="1" noChangeArrowheads="1" noChangeShapeType="1" noTextEdit="1"/>
              </p:cNvSpPr>
              <p:nvPr/>
            </p:nvSpPr>
            <p:spPr>
              <a:xfrm>
                <a:off x="800100" y="424543"/>
                <a:ext cx="10531929" cy="5219699"/>
              </a:xfrm>
              <a:prstGeom prst="rect">
                <a:avLst/>
              </a:prstGeom>
              <a:blipFill>
                <a:blip r:embed="rId2"/>
                <a:stretch>
                  <a:fillRect l="-1447" t="-1519" r="-2546" b="-2921"/>
                </a:stretch>
              </a:blipFill>
            </p:spPr>
            <p:txBody>
              <a:bodyPr/>
              <a:lstStyle/>
              <a:p>
                <a:r>
                  <a:rPr lang="en-IN">
                    <a:noFill/>
                  </a:rPr>
                  <a:t> </a:t>
                </a:r>
              </a:p>
            </p:txBody>
          </p:sp>
        </mc:Fallback>
      </mc:AlternateContent>
    </p:spTree>
    <p:extLst>
      <p:ext uri="{BB962C8B-B14F-4D97-AF65-F5344CB8AC3E}">
        <p14:creationId xmlns:p14="http://schemas.microsoft.com/office/powerpoint/2010/main" val="176242338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7E77DE-E722-BC2A-9850-B1DBB91D1857}"/>
              </a:ext>
            </a:extLst>
          </p:cNvPr>
          <p:cNvSpPr txBox="1"/>
          <p:nvPr/>
        </p:nvSpPr>
        <p:spPr>
          <a:xfrm>
            <a:off x="432706" y="791935"/>
            <a:ext cx="10997293" cy="4524315"/>
          </a:xfrm>
          <a:prstGeom prst="rect">
            <a:avLst/>
          </a:prstGeom>
          <a:noFill/>
        </p:spPr>
        <p:txBody>
          <a:bodyPr wrap="square" rtlCol="0">
            <a:spAutoFit/>
          </a:bodyPr>
          <a:lstStyle/>
          <a:p>
            <a:r>
              <a:rPr lang="en-US" sz="3200" dirty="0">
                <a:latin typeface="Arial Black" panose="020B0A04020102020204" pitchFamily="34" charset="0"/>
              </a:rPr>
              <a:t> (6) Two pipes A and B together can fill a cistern in 4 hours. Had they been opened separately, then B would have taken 6 hours more than A to fill the cistern. How much time will be taken by A to fill the cistern separately ?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1 </a:t>
            </a:r>
            <a:r>
              <a:rPr lang="en-US" sz="3200" dirty="0" err="1">
                <a:latin typeface="Arial" panose="020B0604020202020204" pitchFamily="34" charset="0"/>
                <a:cs typeface="Arial" panose="020B0604020202020204" pitchFamily="34" charset="0"/>
              </a:rPr>
              <a:t>hr</a:t>
            </a:r>
            <a:r>
              <a:rPr lang="en-US" sz="3200" dirty="0">
                <a:latin typeface="Arial" panose="020B0604020202020204" pitchFamily="34" charset="0"/>
                <a:cs typeface="Arial" panose="020B0604020202020204" pitchFamily="34" charset="0"/>
              </a:rPr>
              <a:t>                               (b) 2 </a:t>
            </a:r>
            <a:r>
              <a:rPr lang="en-US" sz="3200" dirty="0" err="1">
                <a:latin typeface="Arial" panose="020B0604020202020204" pitchFamily="34" charset="0"/>
                <a:cs typeface="Arial" panose="020B0604020202020204" pitchFamily="34" charset="0"/>
              </a:rPr>
              <a:t>hrs</a:t>
            </a:r>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6 </a:t>
            </a:r>
            <a:r>
              <a:rPr lang="en-US" sz="3200" dirty="0" err="1">
                <a:latin typeface="Arial" panose="020B0604020202020204" pitchFamily="34" charset="0"/>
                <a:cs typeface="Arial" panose="020B0604020202020204" pitchFamily="34" charset="0"/>
              </a:rPr>
              <a:t>hrs</a:t>
            </a:r>
            <a:r>
              <a:rPr lang="en-US" sz="3200" dirty="0">
                <a:latin typeface="Arial" panose="020B0604020202020204" pitchFamily="34" charset="0"/>
                <a:cs typeface="Arial" panose="020B0604020202020204" pitchFamily="34" charset="0"/>
              </a:rPr>
              <a:t>                             (d) 8 </a:t>
            </a:r>
            <a:r>
              <a:rPr lang="en-US" sz="3200" dirty="0" err="1">
                <a:latin typeface="Arial" panose="020B0604020202020204" pitchFamily="34" charset="0"/>
                <a:cs typeface="Arial" panose="020B0604020202020204" pitchFamily="34" charset="0"/>
              </a:rPr>
              <a:t>hrs</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32075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C63997-6DFB-1A53-C765-B49689D4E18D}"/>
              </a:ext>
            </a:extLst>
          </p:cNvPr>
          <p:cNvSpPr txBox="1"/>
          <p:nvPr/>
        </p:nvSpPr>
        <p:spPr>
          <a:xfrm>
            <a:off x="620485" y="840922"/>
            <a:ext cx="10752364" cy="4031873"/>
          </a:xfrm>
          <a:prstGeom prst="rect">
            <a:avLst/>
          </a:prstGeom>
          <a:noFill/>
        </p:spPr>
        <p:txBody>
          <a:bodyPr wrap="square" rtlCol="0">
            <a:spAutoFit/>
          </a:bodyPr>
          <a:lstStyle/>
          <a:p>
            <a:r>
              <a:rPr lang="en-US" sz="3200" dirty="0">
                <a:latin typeface="Arial Black" panose="020B0A04020102020204" pitchFamily="34" charset="0"/>
              </a:rPr>
              <a:t> (7) One pipe can fill a tank three times as fast as another pipe. If together the two pipes can fill the tank in 36 minutes, then the slower pipe alone will be able to fill the tank</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 81 min                          </a:t>
            </a:r>
            <a:r>
              <a:rPr lang="sv-SE" sz="3200" dirty="0">
                <a:latin typeface="Arial" panose="020B0604020202020204" pitchFamily="34" charset="0"/>
                <a:cs typeface="Arial" panose="020B0604020202020204" pitchFamily="34" charset="0"/>
              </a:rPr>
              <a:t>(b) 108 min </a:t>
            </a:r>
          </a:p>
          <a:p>
            <a:r>
              <a:rPr lang="sv-SE" sz="3200" dirty="0">
                <a:latin typeface="Arial" panose="020B0604020202020204" pitchFamily="34" charset="0"/>
                <a:cs typeface="Arial" panose="020B0604020202020204" pitchFamily="34" charset="0"/>
              </a:rPr>
              <a:t> </a:t>
            </a:r>
          </a:p>
          <a:p>
            <a:r>
              <a:rPr lang="sv-SE" sz="3200" dirty="0">
                <a:latin typeface="Arial" panose="020B0604020202020204" pitchFamily="34" charset="0"/>
                <a:cs typeface="Arial" panose="020B0604020202020204" pitchFamily="34" charset="0"/>
              </a:rPr>
              <a:t>         (c) 144 min                         (d) 192 min</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74342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78</TotalTime>
  <Words>714</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Cambria Math</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sonesh jadhav</dc:creator>
  <cp:lastModifiedBy>sonesh jadhav</cp:lastModifiedBy>
  <cp:revision>1</cp:revision>
  <dcterms:created xsi:type="dcterms:W3CDTF">2022-12-21T16:53:53Z</dcterms:created>
  <dcterms:modified xsi:type="dcterms:W3CDTF">2022-12-21T18:12:37Z</dcterms:modified>
</cp:coreProperties>
</file>