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1" r:id="rId24"/>
    <p:sldId id="282" r:id="rId25"/>
    <p:sldId id="283" r:id="rId26"/>
    <p:sldId id="284" r:id="rId27"/>
    <p:sldId id="285" r:id="rId28"/>
    <p:sldId id="28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94660"/>
  </p:normalViewPr>
  <p:slideViewPr>
    <p:cSldViewPr snapToGrid="0">
      <p:cViewPr>
        <p:scale>
          <a:sx n="57" d="100"/>
          <a:sy n="57" d="100"/>
        </p:scale>
        <p:origin x="843" y="5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8B0814-82EB-4D37-9D36-6491207CD32A}" type="datetimeFigureOut">
              <a:rPr lang="en-IN" smtClean="0"/>
              <a:t>20-12-2022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8E2226A-6B94-417D-9D1B-A3E6327998E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800662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8B0814-82EB-4D37-9D36-6491207CD32A}"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E2226A-6B94-417D-9D1B-A3E6327998E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634647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8B0814-82EB-4D37-9D36-6491207CD32A}"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E2226A-6B94-417D-9D1B-A3E6327998E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803630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8B0814-82EB-4D37-9D36-6491207CD32A}"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E2226A-6B94-417D-9D1B-A3E6327998E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527699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B0814-82EB-4D37-9D36-6491207CD32A}"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E2226A-6B94-417D-9D1B-A3E6327998E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471735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8B0814-82EB-4D37-9D36-6491207CD32A}" type="datetimeFigureOut">
              <a:rPr lang="en-IN" smtClean="0"/>
              <a:t>20-12-2022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E2226A-6B94-417D-9D1B-A3E6327998E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082415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8B0814-82EB-4D37-9D36-6491207CD32A}" type="datetimeFigureOut">
              <a:rPr lang="en-IN" smtClean="0"/>
              <a:t>20-12-2022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E2226A-6B94-417D-9D1B-A3E6327998E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377038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8B0814-82EB-4D37-9D36-6491207CD32A}" type="datetimeFigureOut">
              <a:rPr lang="en-IN" smtClean="0"/>
              <a:t>20-12-2022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E2226A-6B94-417D-9D1B-A3E6327998E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138838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B0814-82EB-4D37-9D36-6491207CD32A}" type="datetimeFigureOut">
              <a:rPr lang="en-IN" smtClean="0"/>
              <a:t>20-12-2022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E2226A-6B94-417D-9D1B-A3E6327998EE}" type="slidenum">
              <a:rPr lang="en-IN" smtClean="0"/>
              <a:t>‹#›</a:t>
            </a:fld>
            <a:endParaRPr lang="en-IN"/>
          </a:p>
        </p:txBody>
      </p:sp>
    </p:spTree>
    <p:extLst>
      <p:ext uri="{BB962C8B-B14F-4D97-AF65-F5344CB8AC3E}">
        <p14:creationId xmlns:p14="http://schemas.microsoft.com/office/powerpoint/2010/main" val="115198948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8B0814-82EB-4D37-9D36-6491207CD32A}" type="datetimeFigureOut">
              <a:rPr lang="en-IN" smtClean="0"/>
              <a:t>20-12-2022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E2226A-6B94-417D-9D1B-A3E6327998E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396612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08B0814-82EB-4D37-9D36-6491207CD32A}" type="datetimeFigureOut">
              <a:rPr lang="en-IN" smtClean="0"/>
              <a:t>20-12-2022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8E2226A-6B94-417D-9D1B-A3E6327998E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838455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08B0814-82EB-4D37-9D36-6491207CD32A}" type="datetimeFigureOut">
              <a:rPr lang="en-IN" smtClean="0"/>
              <a:t>20-12-2022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8E2226A-6B94-417D-9D1B-A3E6327998E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8340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s/welcome-bienvenido-bienvenida-2175196/"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www.pexels.com/photo/thank-you-heart-text-791024/" TargetMode="External"/><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D1B23-225C-C0DB-58A9-62BB081CFB2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130" y="1"/>
            <a:ext cx="12258260" cy="6858000"/>
          </a:xfrm>
          <a:prstGeom prst="rect">
            <a:avLst/>
          </a:prstGeom>
        </p:spPr>
      </p:pic>
    </p:spTree>
    <p:extLst>
      <p:ext uri="{BB962C8B-B14F-4D97-AF65-F5344CB8AC3E}">
        <p14:creationId xmlns:p14="http://schemas.microsoft.com/office/powerpoint/2010/main" val="352812433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C84905-42A9-555A-2B63-CBEBAE75D40D}"/>
              </a:ext>
            </a:extLst>
          </p:cNvPr>
          <p:cNvSpPr txBox="1"/>
          <p:nvPr/>
        </p:nvSpPr>
        <p:spPr>
          <a:xfrm>
            <a:off x="874643" y="864704"/>
            <a:ext cx="10267122" cy="4031873"/>
          </a:xfrm>
          <a:prstGeom prst="rect">
            <a:avLst/>
          </a:prstGeom>
          <a:noFill/>
        </p:spPr>
        <p:txBody>
          <a:bodyPr wrap="square" rtlCol="0">
            <a:spAutoFit/>
          </a:bodyPr>
          <a:lstStyle/>
          <a:p>
            <a:pPr marL="514350" indent="-514350">
              <a:buAutoNum type="arabicParenBoth" startAt="8"/>
            </a:pPr>
            <a:r>
              <a:rPr lang="en-US" sz="3200" dirty="0">
                <a:latin typeface="Arial Black" panose="020B0A04020102020204" pitchFamily="34" charset="0"/>
              </a:rPr>
              <a:t>   The average of six numbers is x and the</a:t>
            </a:r>
          </a:p>
          <a:p>
            <a:r>
              <a:rPr lang="en-US" sz="3200" dirty="0">
                <a:latin typeface="Arial Black" panose="020B0A04020102020204" pitchFamily="34" charset="0"/>
              </a:rPr>
              <a:t>       average of three of these is y. </a:t>
            </a:r>
          </a:p>
          <a:p>
            <a:r>
              <a:rPr lang="en-US" sz="3200" dirty="0">
                <a:latin typeface="Arial Black" panose="020B0A04020102020204" pitchFamily="34" charset="0"/>
              </a:rPr>
              <a:t>       If the  average  of the remaining three is</a:t>
            </a:r>
          </a:p>
          <a:p>
            <a:r>
              <a:rPr lang="en-US" sz="3200" dirty="0">
                <a:latin typeface="Arial Black" panose="020B0A04020102020204" pitchFamily="34" charset="0"/>
              </a:rPr>
              <a:t>       z, then :</a:t>
            </a:r>
          </a:p>
          <a:p>
            <a:endParaRPr lang="en-US" sz="3200" dirty="0">
              <a:latin typeface="Arial Black" panose="020B0A04020102020204" pitchFamily="34" charset="0"/>
            </a:endParaRPr>
          </a:p>
          <a:p>
            <a:r>
              <a:rPr lang="en-US" sz="3200" dirty="0">
                <a:latin typeface="Arial Black" panose="020B0A04020102020204" pitchFamily="34" charset="0"/>
              </a:rPr>
              <a:t>       </a:t>
            </a:r>
            <a:r>
              <a:rPr lang="en-US" sz="3200" dirty="0">
                <a:latin typeface="Arial" panose="020B0604020202020204" pitchFamily="34" charset="0"/>
                <a:cs typeface="Arial" panose="020B0604020202020204" pitchFamily="34" charset="0"/>
              </a:rPr>
              <a:t> (a) x = y + z                   (b) 2x =  y + z </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x = y + 2z                   (d) None of these </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206438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barn(inVertical)">
                                      <p:cBhvr>
                                        <p:cTn id="25" dur="500"/>
                                        <p:tgtEl>
                                          <p:spTgt spid="2">
                                            <p:txEl>
                                              <p:pRg st="5" end="5"/>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barn(inVertical)">
                                      <p:cBhvr>
                                        <p:cTn id="28"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AF4F1C-0E0E-0480-37C7-420AECB1311C}"/>
              </a:ext>
            </a:extLst>
          </p:cNvPr>
          <p:cNvSpPr txBox="1"/>
          <p:nvPr/>
        </p:nvSpPr>
        <p:spPr>
          <a:xfrm>
            <a:off x="1003852" y="864704"/>
            <a:ext cx="10644809" cy="4524315"/>
          </a:xfrm>
          <a:prstGeom prst="rect">
            <a:avLst/>
          </a:prstGeom>
          <a:noFill/>
        </p:spPr>
        <p:txBody>
          <a:bodyPr wrap="square" rtlCol="0">
            <a:spAutoFit/>
          </a:bodyPr>
          <a:lstStyle/>
          <a:p>
            <a:pPr marL="514350" indent="-514350">
              <a:buAutoNum type="arabicParenBoth" startAt="9"/>
            </a:pPr>
            <a:r>
              <a:rPr lang="en-US" sz="3200" dirty="0">
                <a:latin typeface="Arial Black" panose="020B0A04020102020204" pitchFamily="34" charset="0"/>
              </a:rPr>
              <a:t>  Out of 9 persons, 8 persons spent Rs. 30  each for their meals. The ninth one spent Rs. 20 more than the average expenditure of all the nine. The total money spent by all of them was: </a:t>
            </a:r>
          </a:p>
          <a:p>
            <a:endParaRPr lang="en-US" sz="3200" dirty="0">
              <a:latin typeface="Arial Black" panose="020B0A04020102020204" pitchFamily="34" charset="0"/>
            </a:endParaRPr>
          </a:p>
          <a:p>
            <a:r>
              <a:rPr lang="en-US" sz="3200" dirty="0">
                <a:latin typeface="Arial" panose="020B0604020202020204" pitchFamily="34" charset="0"/>
                <a:cs typeface="Arial" panose="020B0604020202020204" pitchFamily="34" charset="0"/>
              </a:rPr>
              <a:t>            (a) Rs. 260                         (b) Rs. 290</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Rs. 292.50                    (d) Rs. 400.50</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131668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3A660C-167D-FE9B-F5AB-EB2F545C0B0E}"/>
              </a:ext>
            </a:extLst>
          </p:cNvPr>
          <p:cNvSpPr txBox="1"/>
          <p:nvPr/>
        </p:nvSpPr>
        <p:spPr>
          <a:xfrm>
            <a:off x="805070" y="516835"/>
            <a:ext cx="10058400" cy="4524315"/>
          </a:xfrm>
          <a:prstGeom prst="rect">
            <a:avLst/>
          </a:prstGeom>
          <a:noFill/>
        </p:spPr>
        <p:txBody>
          <a:bodyPr wrap="square" rtlCol="0">
            <a:spAutoFit/>
          </a:bodyPr>
          <a:lstStyle/>
          <a:p>
            <a:pPr marL="742950" indent="-742950">
              <a:buAutoNum type="arabicParenBoth" startAt="10"/>
            </a:pPr>
            <a:r>
              <a:rPr lang="en-US" sz="3600" dirty="0">
                <a:latin typeface="Arial Black" panose="020B0A04020102020204" pitchFamily="34" charset="0"/>
              </a:rPr>
              <a:t> The average of five numbers is 27.</a:t>
            </a:r>
          </a:p>
          <a:p>
            <a:r>
              <a:rPr lang="en-US" sz="3600" dirty="0">
                <a:latin typeface="Arial Black" panose="020B0A04020102020204" pitchFamily="34" charset="0"/>
              </a:rPr>
              <a:t>      If one number is excluded, the</a:t>
            </a:r>
          </a:p>
          <a:p>
            <a:r>
              <a:rPr lang="en-US" sz="3600" dirty="0">
                <a:latin typeface="Arial Black" panose="020B0A04020102020204" pitchFamily="34" charset="0"/>
              </a:rPr>
              <a:t>      average becomes 25. The excluded</a:t>
            </a:r>
          </a:p>
          <a:p>
            <a:r>
              <a:rPr lang="en-US" sz="3600" dirty="0">
                <a:latin typeface="Arial Black" panose="020B0A04020102020204" pitchFamily="34" charset="0"/>
              </a:rPr>
              <a:t>      number is : </a:t>
            </a:r>
          </a:p>
          <a:p>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           (a) 25                             (b) 27</a:t>
            </a:r>
          </a:p>
          <a:p>
            <a:r>
              <a:rPr lang="en-US" sz="3600" dirty="0">
                <a:latin typeface="Arial" panose="020B0604020202020204" pitchFamily="34" charset="0"/>
                <a:cs typeface="Arial" panose="020B0604020202020204" pitchFamily="34" charset="0"/>
              </a:rPr>
              <a:t> </a:t>
            </a:r>
          </a:p>
          <a:p>
            <a:r>
              <a:rPr lang="en-US" sz="3600" dirty="0">
                <a:latin typeface="Arial" panose="020B0604020202020204" pitchFamily="34" charset="0"/>
                <a:cs typeface="Arial" panose="020B0604020202020204" pitchFamily="34" charset="0"/>
              </a:rPr>
              <a:t>           (c) 30                             (d) 35</a:t>
            </a:r>
            <a:endParaRPr lang="en-IN"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319413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barn(inVertical)">
                                      <p:cBhvr>
                                        <p:cTn id="25" dur="500"/>
                                        <p:tgtEl>
                                          <p:spTgt spid="2">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barn(inVertical)">
                                      <p:cBhvr>
                                        <p:cTn id="30" dur="500"/>
                                        <p:tgtEl>
                                          <p:spTgt spid="2">
                                            <p:txEl>
                                              <p:pRg st="6" end="6"/>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barn(inVertical)">
                                      <p:cBhvr>
                                        <p:cTn id="3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5D1161-1EB9-46A7-A06B-E1432C45FF6C}"/>
              </a:ext>
            </a:extLst>
          </p:cNvPr>
          <p:cNvSpPr txBox="1"/>
          <p:nvPr/>
        </p:nvSpPr>
        <p:spPr>
          <a:xfrm>
            <a:off x="457200" y="457200"/>
            <a:ext cx="10952922" cy="4524315"/>
          </a:xfrm>
          <a:prstGeom prst="rect">
            <a:avLst/>
          </a:prstGeom>
          <a:noFill/>
        </p:spPr>
        <p:txBody>
          <a:bodyPr wrap="square" rtlCol="0">
            <a:spAutoFit/>
          </a:bodyPr>
          <a:lstStyle/>
          <a:p>
            <a:r>
              <a:rPr lang="en-US" sz="3200" dirty="0">
                <a:latin typeface="Arial Black" panose="020B0A04020102020204" pitchFamily="34" charset="0"/>
              </a:rPr>
              <a:t>(11)   The average age of 35 students in a class is 16 years. The average age of 21 student is 14. What is the average age of remaining 14 students ?</a:t>
            </a:r>
          </a:p>
          <a:p>
            <a:endParaRPr lang="en-US" sz="3200" dirty="0">
              <a:latin typeface="Arial Black" panose="020B0A04020102020204" pitchFamily="34" charset="0"/>
            </a:endParaRPr>
          </a:p>
          <a:p>
            <a:r>
              <a:rPr lang="en-US" sz="3200" dirty="0">
                <a:latin typeface="Arial" panose="020B0604020202020204" pitchFamily="34" charset="0"/>
                <a:cs typeface="Arial" panose="020B0604020202020204" pitchFamily="34" charset="0"/>
              </a:rPr>
              <a:t>              (a) 15 years                    (b) 17 years</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19 years                    (d) 18 years</a:t>
            </a:r>
          </a:p>
          <a:p>
            <a:endParaRPr lang="en-IN" sz="3200" dirty="0">
              <a:latin typeface="Arial Black" panose="020B0A04020102020204" pitchFamily="34" charset="0"/>
            </a:endParaRPr>
          </a:p>
        </p:txBody>
      </p:sp>
    </p:spTree>
    <p:extLst>
      <p:ext uri="{BB962C8B-B14F-4D97-AF65-F5344CB8AC3E}">
        <p14:creationId xmlns:p14="http://schemas.microsoft.com/office/powerpoint/2010/main" val="17910980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F74EBA-B8A3-0FDA-8A38-4DB892E23ED0}"/>
              </a:ext>
            </a:extLst>
          </p:cNvPr>
          <p:cNvSpPr txBox="1"/>
          <p:nvPr/>
        </p:nvSpPr>
        <p:spPr>
          <a:xfrm>
            <a:off x="982718" y="588711"/>
            <a:ext cx="10366513" cy="4524315"/>
          </a:xfrm>
          <a:prstGeom prst="rect">
            <a:avLst/>
          </a:prstGeom>
          <a:noFill/>
        </p:spPr>
        <p:txBody>
          <a:bodyPr wrap="square" rtlCol="0">
            <a:spAutoFit/>
          </a:bodyPr>
          <a:lstStyle/>
          <a:p>
            <a:pPr marL="514350" indent="-514350">
              <a:buAutoNum type="arabicParenBoth" startAt="12"/>
            </a:pPr>
            <a:r>
              <a:rPr lang="en-US" sz="3200" dirty="0">
                <a:latin typeface="Arial Black" panose="020B0A04020102020204" pitchFamily="34" charset="0"/>
              </a:rPr>
              <a:t> The average of six numbers is 3.95. The</a:t>
            </a:r>
          </a:p>
          <a:p>
            <a:r>
              <a:rPr lang="en-US" sz="3200" dirty="0">
                <a:latin typeface="Arial Black" panose="020B0A04020102020204" pitchFamily="34" charset="0"/>
              </a:rPr>
              <a:t>       average of two of them is 3.4, while the</a:t>
            </a:r>
          </a:p>
          <a:p>
            <a:r>
              <a:rPr lang="en-US" sz="3200" dirty="0">
                <a:latin typeface="Arial Black" panose="020B0A04020102020204" pitchFamily="34" charset="0"/>
              </a:rPr>
              <a:t>       average of the other two is 3.85. What is</a:t>
            </a:r>
          </a:p>
          <a:p>
            <a:r>
              <a:rPr lang="en-US" sz="3200" dirty="0">
                <a:latin typeface="Arial Black" panose="020B0A04020102020204" pitchFamily="34" charset="0"/>
              </a:rPr>
              <a:t>       the average of the remaining two</a:t>
            </a:r>
          </a:p>
          <a:p>
            <a:r>
              <a:rPr lang="en-US" sz="3200" dirty="0">
                <a:latin typeface="Arial Black" panose="020B0A04020102020204" pitchFamily="34" charset="0"/>
              </a:rPr>
              <a:t>       numbers ?</a:t>
            </a:r>
          </a:p>
          <a:p>
            <a:endParaRPr lang="en-US" sz="3200" dirty="0">
              <a:latin typeface="Arial Black" panose="020B0A04020102020204" pitchFamily="34" charset="0"/>
            </a:endParaRPr>
          </a:p>
          <a:p>
            <a:r>
              <a:rPr lang="en-US" sz="3200" dirty="0">
                <a:latin typeface="Arial" panose="020B0604020202020204" pitchFamily="34" charset="0"/>
                <a:cs typeface="Arial" panose="020B0604020202020204" pitchFamily="34" charset="0"/>
              </a:rPr>
              <a:t>                    (a) 4.5                        (b) 4.6</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4.7                        (d) 4.8 </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946921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barn(inVertical)">
                                      <p:cBhvr>
                                        <p:cTn id="29" dur="500"/>
                                        <p:tgtEl>
                                          <p:spTgt spid="2">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barn(inVertical)">
                                      <p:cBhvr>
                                        <p:cTn id="3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480EE3-FD3C-C998-9CC2-A42748130286}"/>
              </a:ext>
            </a:extLst>
          </p:cNvPr>
          <p:cNvSpPr txBox="1"/>
          <p:nvPr/>
        </p:nvSpPr>
        <p:spPr>
          <a:xfrm>
            <a:off x="765313" y="765313"/>
            <a:ext cx="10465904" cy="4031873"/>
          </a:xfrm>
          <a:prstGeom prst="rect">
            <a:avLst/>
          </a:prstGeom>
          <a:noFill/>
        </p:spPr>
        <p:txBody>
          <a:bodyPr wrap="square" rtlCol="0">
            <a:spAutoFit/>
          </a:bodyPr>
          <a:lstStyle/>
          <a:p>
            <a:r>
              <a:rPr lang="en-US" sz="3200" dirty="0">
                <a:latin typeface="Arial Black" panose="020B0A04020102020204" pitchFamily="34" charset="0"/>
              </a:rPr>
              <a:t>(13)    The average of runs of a cricket player of 10 innings was 32. How many runs must he make in his next innings so as to increase his average of runs by 4 ?</a:t>
            </a:r>
          </a:p>
          <a:p>
            <a:endParaRPr lang="en-US" sz="3200" dirty="0">
              <a:latin typeface="Arial Black" panose="020B0A04020102020204" pitchFamily="34" charset="0"/>
            </a:endParaRPr>
          </a:p>
          <a:p>
            <a:r>
              <a:rPr lang="en-US" sz="3200" dirty="0">
                <a:latin typeface="Arial" panose="020B0604020202020204" pitchFamily="34" charset="0"/>
                <a:cs typeface="Arial" panose="020B0604020202020204" pitchFamily="34" charset="0"/>
              </a:rPr>
              <a:t>          (a) 2                                 (b) 4 </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70                               (d) 76</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170026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2DA143-AAFE-5922-BE90-5739C3E40F25}"/>
              </a:ext>
            </a:extLst>
          </p:cNvPr>
          <p:cNvSpPr txBox="1"/>
          <p:nvPr/>
        </p:nvSpPr>
        <p:spPr>
          <a:xfrm>
            <a:off x="775252" y="526774"/>
            <a:ext cx="10406270" cy="3539430"/>
          </a:xfrm>
          <a:prstGeom prst="rect">
            <a:avLst/>
          </a:prstGeom>
          <a:noFill/>
        </p:spPr>
        <p:txBody>
          <a:bodyPr wrap="square" rtlCol="0">
            <a:spAutoFit/>
          </a:bodyPr>
          <a:lstStyle/>
          <a:p>
            <a:r>
              <a:rPr lang="en-US" sz="3200" dirty="0">
                <a:latin typeface="Arial Black" panose="020B0A04020102020204" pitchFamily="34" charset="0"/>
              </a:rPr>
              <a:t>(14)   Of the four numbers, whose average is 60, the first is one-fourth of the sum of the last three. The first number is : </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(a) 15                         (b)   45 </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48                         (d)   60.25  </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72106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BF6420-8878-E8E3-CC3E-D4761013B0EE}"/>
              </a:ext>
            </a:extLst>
          </p:cNvPr>
          <p:cNvSpPr txBox="1"/>
          <p:nvPr/>
        </p:nvSpPr>
        <p:spPr>
          <a:xfrm>
            <a:off x="695739" y="745435"/>
            <a:ext cx="10644809" cy="4031873"/>
          </a:xfrm>
          <a:prstGeom prst="rect">
            <a:avLst/>
          </a:prstGeom>
          <a:noFill/>
        </p:spPr>
        <p:txBody>
          <a:bodyPr wrap="square" rtlCol="0">
            <a:spAutoFit/>
          </a:bodyPr>
          <a:lstStyle/>
          <a:p>
            <a:pPr marL="514350" indent="-514350">
              <a:buAutoNum type="arabicParenBoth" startAt="15"/>
            </a:pPr>
            <a:r>
              <a:rPr lang="en-US" sz="3200" dirty="0">
                <a:latin typeface="Arial Black" panose="020B0A04020102020204" pitchFamily="34" charset="0"/>
              </a:rPr>
              <a:t>   If the arithmetic mean of seventy-five numbers is calculated, it is 35. If each number is increased by 5, then mean of new numbers is : </a:t>
            </a:r>
          </a:p>
          <a:p>
            <a:endParaRPr lang="en-US" sz="3200" dirty="0">
              <a:latin typeface="Arial Black" panose="020B0A04020102020204" pitchFamily="34" charset="0"/>
            </a:endParaRPr>
          </a:p>
          <a:p>
            <a:r>
              <a:rPr lang="en-US" sz="3200" dirty="0">
                <a:latin typeface="Arial" panose="020B0604020202020204" pitchFamily="34" charset="0"/>
                <a:cs typeface="Arial" panose="020B0604020202020204" pitchFamily="34" charset="0"/>
              </a:rPr>
              <a:t>                (a) 30                              (b) 40  </a:t>
            </a: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(c) 70                              (d) 90</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02450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Vertical)">
                                      <p:cBhvr>
                                        <p:cTn id="16" dur="500"/>
                                        <p:tgtEl>
                                          <p:spTgt spid="2">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BEDF6F-A0C7-7FAF-488E-CB6FFBFA527F}"/>
              </a:ext>
            </a:extLst>
          </p:cNvPr>
          <p:cNvSpPr txBox="1"/>
          <p:nvPr/>
        </p:nvSpPr>
        <p:spPr>
          <a:xfrm>
            <a:off x="735496" y="596348"/>
            <a:ext cx="10903226" cy="4031873"/>
          </a:xfrm>
          <a:prstGeom prst="rect">
            <a:avLst/>
          </a:prstGeom>
          <a:noFill/>
        </p:spPr>
        <p:txBody>
          <a:bodyPr wrap="square" rtlCol="0">
            <a:spAutoFit/>
          </a:bodyPr>
          <a:lstStyle/>
          <a:p>
            <a:pPr marL="514350" indent="-514350">
              <a:buAutoNum type="arabicParenBoth" startAt="16"/>
            </a:pPr>
            <a:r>
              <a:rPr lang="en-US" sz="3200" dirty="0">
                <a:latin typeface="Arial Black" panose="020B0A04020102020204" pitchFamily="34" charset="0"/>
              </a:rPr>
              <a:t>  The mean of 50 observations was 36. It was found later that an observation 48 was wrongly taken as 23. The corrected new mean it: </a:t>
            </a:r>
          </a:p>
          <a:p>
            <a:endParaRPr lang="en-US" sz="3200" dirty="0">
              <a:latin typeface="Arial Black" panose="020B0A04020102020204" pitchFamily="34" charset="0"/>
            </a:endParaRPr>
          </a:p>
          <a:p>
            <a:r>
              <a:rPr lang="en-US" sz="3200" dirty="0">
                <a:latin typeface="Arial" panose="020B0604020202020204" pitchFamily="34" charset="0"/>
                <a:cs typeface="Arial" panose="020B0604020202020204" pitchFamily="34" charset="0"/>
              </a:rPr>
              <a:t>         (a) 35.2                          (b) 36.1  </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36.5                           (d) 39.1  </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45279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C9ECD0-185F-2FCE-C45D-EA381F73A783}"/>
              </a:ext>
            </a:extLst>
          </p:cNvPr>
          <p:cNvSpPr txBox="1"/>
          <p:nvPr/>
        </p:nvSpPr>
        <p:spPr>
          <a:xfrm>
            <a:off x="665921" y="586408"/>
            <a:ext cx="10614991" cy="4031873"/>
          </a:xfrm>
          <a:prstGeom prst="rect">
            <a:avLst/>
          </a:prstGeom>
          <a:noFill/>
        </p:spPr>
        <p:txBody>
          <a:bodyPr wrap="square" rtlCol="0">
            <a:spAutoFit/>
          </a:bodyPr>
          <a:lstStyle/>
          <a:p>
            <a:pPr marL="514350" indent="-514350">
              <a:buAutoNum type="arabicParenBoth" startAt="17"/>
            </a:pPr>
            <a:r>
              <a:rPr lang="en-US" sz="3200" dirty="0">
                <a:latin typeface="Arial Black" panose="020B0A04020102020204" pitchFamily="34" charset="0"/>
              </a:rPr>
              <a:t>   The average weight of A, B and C in 45 kg. If the average weight of A and B be 40 kg and that of B and C be 43 kg, then the weight of B is :    </a:t>
            </a:r>
          </a:p>
          <a:p>
            <a:endParaRPr lang="en-US" sz="3200" dirty="0">
              <a:latin typeface="Arial Black" panose="020B0A04020102020204" pitchFamily="34" charset="0"/>
            </a:endParaRPr>
          </a:p>
          <a:p>
            <a:r>
              <a:rPr lang="en-US" sz="3200" dirty="0">
                <a:latin typeface="Arial" panose="020B0604020202020204" pitchFamily="34" charset="0"/>
                <a:cs typeface="Arial" panose="020B0604020202020204" pitchFamily="34" charset="0"/>
              </a:rPr>
              <a:t>              (a) 17 kg                          (b) 20 kg </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26 kg                          (d) 31 kg</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300024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DE660A-D651-81B7-1ADC-EC961CD61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13" y="0"/>
            <a:ext cx="12271513" cy="6987209"/>
          </a:xfrm>
          <a:prstGeom prst="rect">
            <a:avLst/>
          </a:prstGeom>
        </p:spPr>
      </p:pic>
      <p:sp>
        <p:nvSpPr>
          <p:cNvPr id="4" name="Rectangle 3">
            <a:extLst>
              <a:ext uri="{FF2B5EF4-FFF2-40B4-BE49-F238E27FC236}">
                <a16:creationId xmlns:a16="http://schemas.microsoft.com/office/drawing/2014/main" id="{5FBEB4A6-4061-4FC8-F330-C29768962C45}"/>
              </a:ext>
            </a:extLst>
          </p:cNvPr>
          <p:cNvSpPr/>
          <p:nvPr/>
        </p:nvSpPr>
        <p:spPr>
          <a:xfrm>
            <a:off x="4027837" y="2967335"/>
            <a:ext cx="413632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Your text here</a:t>
            </a:r>
          </a:p>
        </p:txBody>
      </p:sp>
      <p:sp>
        <p:nvSpPr>
          <p:cNvPr id="5" name="TextBox 4">
            <a:extLst>
              <a:ext uri="{FF2B5EF4-FFF2-40B4-BE49-F238E27FC236}">
                <a16:creationId xmlns:a16="http://schemas.microsoft.com/office/drawing/2014/main" id="{D63AC1DC-87B6-46C6-DEAD-EF89B1D5286B}"/>
              </a:ext>
            </a:extLst>
          </p:cNvPr>
          <p:cNvSpPr txBox="1"/>
          <p:nvPr/>
        </p:nvSpPr>
        <p:spPr>
          <a:xfrm>
            <a:off x="7802217" y="-228600"/>
            <a:ext cx="4638261" cy="1446550"/>
          </a:xfrm>
          <a:prstGeom prst="rect">
            <a:avLst/>
          </a:prstGeom>
          <a:noFill/>
        </p:spPr>
        <p:txBody>
          <a:bodyPr wrap="square" rtlCol="0">
            <a:spAutoFit/>
          </a:bodyPr>
          <a:lstStyle/>
          <a:p>
            <a:r>
              <a:rPr lang="en-US" sz="8800" b="1" dirty="0">
                <a:latin typeface="Candara" panose="020E0502030303020204" pitchFamily="34" charset="0"/>
              </a:rPr>
              <a:t>Average</a:t>
            </a:r>
            <a:endParaRPr lang="en-IN" sz="8800" b="1" dirty="0">
              <a:latin typeface="Candara" panose="020E0502030303020204" pitchFamily="34" charset="0"/>
            </a:endParaRPr>
          </a:p>
        </p:txBody>
      </p:sp>
    </p:spTree>
    <p:extLst>
      <p:ext uri="{BB962C8B-B14F-4D97-AF65-F5344CB8AC3E}">
        <p14:creationId xmlns:p14="http://schemas.microsoft.com/office/powerpoint/2010/main" val="375628030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4A5AC8-F911-C2D8-D824-71A9040E0FE4}"/>
              </a:ext>
            </a:extLst>
          </p:cNvPr>
          <p:cNvSpPr txBox="1"/>
          <p:nvPr/>
        </p:nvSpPr>
        <p:spPr>
          <a:xfrm>
            <a:off x="646043" y="596348"/>
            <a:ext cx="10664687" cy="4031873"/>
          </a:xfrm>
          <a:prstGeom prst="rect">
            <a:avLst/>
          </a:prstGeom>
          <a:noFill/>
        </p:spPr>
        <p:txBody>
          <a:bodyPr wrap="square" rtlCol="0">
            <a:spAutoFit/>
          </a:bodyPr>
          <a:lstStyle/>
          <a:p>
            <a:r>
              <a:rPr lang="en-US" sz="3200" dirty="0">
                <a:latin typeface="Arial Black" panose="020B0A04020102020204" pitchFamily="34" charset="0"/>
              </a:rPr>
              <a:t>(18)    The average age of 36 students in a group is 14 years. When teacher's age is included to it, the average increases by one. What is the teacher's age in years ? </a:t>
            </a:r>
          </a:p>
          <a:p>
            <a:r>
              <a:rPr lang="en-US" sz="3200" dirty="0">
                <a:latin typeface="Arial Black" panose="020B0A04020102020204" pitchFamily="34" charset="0"/>
              </a:rPr>
              <a:t>              </a:t>
            </a:r>
          </a:p>
          <a:p>
            <a:r>
              <a:rPr lang="en-US" sz="3200" dirty="0">
                <a:latin typeface="Arial" panose="020B0604020202020204" pitchFamily="34" charset="0"/>
                <a:cs typeface="Arial" panose="020B0604020202020204" pitchFamily="34" charset="0"/>
              </a:rPr>
              <a:t>                   (a) 31                         (b) 51 </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41                         (d) 36</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067887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68B342-6969-3B12-3000-2DD2D2E1DCDB}"/>
              </a:ext>
            </a:extLst>
          </p:cNvPr>
          <p:cNvSpPr txBox="1"/>
          <p:nvPr/>
        </p:nvSpPr>
        <p:spPr>
          <a:xfrm>
            <a:off x="934278" y="715617"/>
            <a:ext cx="10455965" cy="4524315"/>
          </a:xfrm>
          <a:prstGeom prst="rect">
            <a:avLst/>
          </a:prstGeom>
          <a:noFill/>
        </p:spPr>
        <p:txBody>
          <a:bodyPr wrap="square" rtlCol="0">
            <a:spAutoFit/>
          </a:bodyPr>
          <a:lstStyle/>
          <a:p>
            <a:pPr marL="514350" indent="-514350">
              <a:buAutoNum type="arabicParenBoth" startAt="19"/>
            </a:pPr>
            <a:r>
              <a:rPr lang="en-US" sz="3200" dirty="0">
                <a:latin typeface="Arial Black" panose="020B0A04020102020204" pitchFamily="34" charset="0"/>
              </a:rPr>
              <a:t>  The average age of 8 men is increased by 2 years when two of them whose ages are 21 years and 23 years are replaced by two new men. The average age of the two new men is : </a:t>
            </a:r>
          </a:p>
          <a:p>
            <a:endParaRPr lang="en-US" sz="3200" dirty="0">
              <a:latin typeface="Arial Black" panose="020B0A04020102020204" pitchFamily="34" charset="0"/>
            </a:endParaRPr>
          </a:p>
          <a:p>
            <a:r>
              <a:rPr lang="en-US" sz="3200" dirty="0">
                <a:latin typeface="Arial" panose="020B0604020202020204" pitchFamily="34" charset="0"/>
                <a:cs typeface="Arial" panose="020B0604020202020204" pitchFamily="34" charset="0"/>
              </a:rPr>
              <a:t>            (a) 22 years                (b) 24 years</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28 years                (d) 30 years</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845404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5292AD-AB90-0D74-FBFF-8B5AEB3072FD}"/>
              </a:ext>
            </a:extLst>
          </p:cNvPr>
          <p:cNvSpPr txBox="1"/>
          <p:nvPr/>
        </p:nvSpPr>
        <p:spPr>
          <a:xfrm>
            <a:off x="864704" y="715617"/>
            <a:ext cx="10535479" cy="4031873"/>
          </a:xfrm>
          <a:prstGeom prst="rect">
            <a:avLst/>
          </a:prstGeom>
          <a:noFill/>
        </p:spPr>
        <p:txBody>
          <a:bodyPr wrap="square" rtlCol="0">
            <a:spAutoFit/>
          </a:bodyPr>
          <a:lstStyle/>
          <a:p>
            <a:pPr marL="514350" indent="-514350">
              <a:buAutoNum type="arabicParenBoth" startAt="20"/>
            </a:pPr>
            <a:r>
              <a:rPr lang="en-US" sz="3200" dirty="0">
                <a:latin typeface="Arial Black" panose="020B0A04020102020204" pitchFamily="34" charset="0"/>
              </a:rPr>
              <a:t>    Three years ago, the average age of A and B was 18 years . With C joining them, the average age becomes 22 years. How old is C now ? </a:t>
            </a:r>
          </a:p>
          <a:p>
            <a:endParaRPr lang="en-US" sz="3200" dirty="0">
              <a:latin typeface="Arial Black" panose="020B0A04020102020204" pitchFamily="34" charset="0"/>
            </a:endParaRPr>
          </a:p>
          <a:p>
            <a:r>
              <a:rPr lang="en-US" sz="3200" dirty="0">
                <a:latin typeface="Arial Black" panose="020B0A04020102020204" pitchFamily="34" charset="0"/>
              </a:rPr>
              <a:t>     </a:t>
            </a:r>
            <a:r>
              <a:rPr lang="en-US" sz="3200" dirty="0">
                <a:latin typeface="Arial" panose="020B0604020202020204" pitchFamily="34" charset="0"/>
                <a:cs typeface="Arial" panose="020B0604020202020204" pitchFamily="34" charset="0"/>
              </a:rPr>
              <a:t>        (a) 30 years             (b) 28 years </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24 years             (d) 27 years</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721457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FBA543-0598-97BC-5675-26240EE7FEED}"/>
              </a:ext>
            </a:extLst>
          </p:cNvPr>
          <p:cNvSpPr txBox="1"/>
          <p:nvPr/>
        </p:nvSpPr>
        <p:spPr>
          <a:xfrm>
            <a:off x="1001027" y="760396"/>
            <a:ext cx="10087276" cy="4524315"/>
          </a:xfrm>
          <a:prstGeom prst="rect">
            <a:avLst/>
          </a:prstGeom>
          <a:noFill/>
        </p:spPr>
        <p:txBody>
          <a:bodyPr wrap="square" rtlCol="0">
            <a:spAutoFit/>
          </a:bodyPr>
          <a:lstStyle/>
          <a:p>
            <a:r>
              <a:rPr lang="en-US" sz="3200" dirty="0">
                <a:latin typeface="Arial Black" panose="020B0A04020102020204" pitchFamily="34" charset="0"/>
              </a:rPr>
              <a:t>(21)  3 years ago, the average age of a family of 5 members was 17 years. A baby having been born, the average age of the family is the same today. The present age of the baby is </a:t>
            </a:r>
          </a:p>
          <a:p>
            <a:endParaRPr lang="en-US" sz="3200" dirty="0">
              <a:latin typeface="Arial Black" panose="020B0A04020102020204" pitchFamily="34" charset="0"/>
            </a:endParaRPr>
          </a:p>
          <a:p>
            <a:r>
              <a:rPr lang="en-US" sz="3200" dirty="0">
                <a:latin typeface="Arial" panose="020B0604020202020204" pitchFamily="34" charset="0"/>
                <a:cs typeface="Arial" panose="020B0604020202020204" pitchFamily="34" charset="0"/>
              </a:rPr>
              <a:t>           (a) 1 year                  (b) 1.5 years</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3 years                (d) 2 years</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095429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226AF0-7D0D-0640-DE52-93C9CD24DE70}"/>
              </a:ext>
            </a:extLst>
          </p:cNvPr>
          <p:cNvSpPr txBox="1"/>
          <p:nvPr/>
        </p:nvSpPr>
        <p:spPr>
          <a:xfrm>
            <a:off x="885524" y="673768"/>
            <a:ext cx="10058400" cy="5016758"/>
          </a:xfrm>
          <a:prstGeom prst="rect">
            <a:avLst/>
          </a:prstGeom>
          <a:noFill/>
        </p:spPr>
        <p:txBody>
          <a:bodyPr wrap="square" rtlCol="0">
            <a:spAutoFit/>
          </a:bodyPr>
          <a:lstStyle/>
          <a:p>
            <a:r>
              <a:rPr lang="en-US" sz="3200" dirty="0">
                <a:latin typeface="Arial Black" panose="020B0A04020102020204" pitchFamily="34" charset="0"/>
              </a:rPr>
              <a:t>(22)   After replacing an old member by a new member, it was found that of five members of a club is the same as it was 3 years ago. What is the difference between the ages of the replaced and the new member ? </a:t>
            </a:r>
          </a:p>
          <a:p>
            <a:endParaRPr lang="en-US" sz="3200" dirty="0">
              <a:latin typeface="Arial Black" panose="020B0A04020102020204" pitchFamily="34" charset="0"/>
            </a:endParaRPr>
          </a:p>
          <a:p>
            <a:r>
              <a:rPr lang="en-US" sz="3200" dirty="0">
                <a:latin typeface="Arial" panose="020B0604020202020204" pitchFamily="34" charset="0"/>
                <a:cs typeface="Arial" panose="020B0604020202020204" pitchFamily="34" charset="0"/>
              </a:rPr>
              <a:t>         (a) 2 years                    (b) 4 years</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8 years                     (d) 15 years</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135756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B6F09A-BD90-C341-617E-4129E88AC1BE}"/>
              </a:ext>
            </a:extLst>
          </p:cNvPr>
          <p:cNvSpPr txBox="1"/>
          <p:nvPr/>
        </p:nvSpPr>
        <p:spPr>
          <a:xfrm>
            <a:off x="702644" y="741146"/>
            <a:ext cx="11146055" cy="4247317"/>
          </a:xfrm>
          <a:prstGeom prst="rect">
            <a:avLst/>
          </a:prstGeom>
          <a:noFill/>
        </p:spPr>
        <p:txBody>
          <a:bodyPr wrap="square" rtlCol="0">
            <a:spAutoFit/>
          </a:bodyPr>
          <a:lstStyle/>
          <a:p>
            <a:r>
              <a:rPr lang="en-US" sz="3000" dirty="0">
                <a:latin typeface="Arial Black" panose="020B0A04020102020204" pitchFamily="34" charset="0"/>
              </a:rPr>
              <a:t>(23) The average age of a group of persons going for picnic is 16 years. Twenty new persons with an average age of 15 years join the group on the spot due to which their average age becomes 15.5 years. The number of persons initially going for picnic is:  </a:t>
            </a:r>
          </a:p>
          <a:p>
            <a:r>
              <a:rPr lang="en-US" sz="3000" dirty="0">
                <a:latin typeface="Arial Black" panose="020B0A04020102020204" pitchFamily="34" charset="0"/>
              </a:rPr>
              <a:t>                       </a:t>
            </a:r>
          </a:p>
          <a:p>
            <a:r>
              <a:rPr lang="en-US" sz="3000" dirty="0">
                <a:latin typeface="Arial" panose="020B0604020202020204" pitchFamily="34" charset="0"/>
                <a:cs typeface="Arial" panose="020B0604020202020204" pitchFamily="34" charset="0"/>
              </a:rPr>
              <a:t>              (a) 5                                            (b) 10 </a:t>
            </a:r>
          </a:p>
          <a:p>
            <a:endParaRPr lang="en-US" sz="3000" dirty="0">
              <a:latin typeface="Arial" panose="020B0604020202020204" pitchFamily="34" charset="0"/>
              <a:cs typeface="Arial" panose="020B0604020202020204" pitchFamily="34" charset="0"/>
            </a:endParaRPr>
          </a:p>
          <a:p>
            <a:r>
              <a:rPr lang="en-US" sz="3000" dirty="0">
                <a:latin typeface="Arial" panose="020B0604020202020204" pitchFamily="34" charset="0"/>
                <a:cs typeface="Arial" panose="020B0604020202020204" pitchFamily="34" charset="0"/>
              </a:rPr>
              <a:t>              (c) 20                                          (d) 30</a:t>
            </a:r>
            <a:endParaRPr lang="en-IN"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966564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barn(inVertical)">
                                      <p:cBhvr>
                                        <p:cTn id="13" dur="500"/>
                                        <p:tgtEl>
                                          <p:spTgt spid="2">
                                            <p:txEl>
                                              <p:pRg st="1" end="1"/>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barn(inVertical)">
                                      <p:cBhvr>
                                        <p:cTn id="16" dur="500"/>
                                        <p:tgtEl>
                                          <p:spTgt spid="2">
                                            <p:txEl>
                                              <p:pRg st="2" end="2"/>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F07FAD-81AE-1E91-5626-DBE5B0904D93}"/>
              </a:ext>
            </a:extLst>
          </p:cNvPr>
          <p:cNvSpPr txBox="1"/>
          <p:nvPr/>
        </p:nvSpPr>
        <p:spPr>
          <a:xfrm>
            <a:off x="519764" y="462013"/>
            <a:ext cx="10789920" cy="4524315"/>
          </a:xfrm>
          <a:prstGeom prst="rect">
            <a:avLst/>
          </a:prstGeom>
          <a:noFill/>
        </p:spPr>
        <p:txBody>
          <a:bodyPr wrap="square" rtlCol="0">
            <a:spAutoFit/>
          </a:bodyPr>
          <a:lstStyle/>
          <a:p>
            <a:r>
              <a:rPr lang="en-US" sz="3200" dirty="0">
                <a:latin typeface="Arial Black" panose="020B0A04020102020204" pitchFamily="34" charset="0"/>
              </a:rPr>
              <a:t>(24) The arithmetic mean of the scores of a group of students in a test was 52. The brightest 20% of them secured a mean score of 80 and the dullest 25% a mean score of 31. The mean score of remaining 55% is: </a:t>
            </a:r>
          </a:p>
          <a:p>
            <a:endParaRPr lang="en-US" sz="3200" dirty="0">
              <a:latin typeface="Arial Black" panose="020B0A04020102020204" pitchFamily="34" charset="0"/>
            </a:endParaRPr>
          </a:p>
          <a:p>
            <a:r>
              <a:rPr lang="en-US" sz="3200" dirty="0">
                <a:latin typeface="Arial" panose="020B0604020202020204" pitchFamily="34" charset="0"/>
                <a:cs typeface="Arial" panose="020B0604020202020204" pitchFamily="34" charset="0"/>
              </a:rPr>
              <a:t>            (a) 45                              (b) 50</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51.4 approx.              (d) 54.6 approx.</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745564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B8A164-C950-9247-D137-2256FF48C21D}"/>
              </a:ext>
            </a:extLst>
          </p:cNvPr>
          <p:cNvSpPr txBox="1"/>
          <p:nvPr/>
        </p:nvSpPr>
        <p:spPr>
          <a:xfrm>
            <a:off x="721895" y="413886"/>
            <a:ext cx="10289406" cy="5016758"/>
          </a:xfrm>
          <a:prstGeom prst="rect">
            <a:avLst/>
          </a:prstGeom>
          <a:noFill/>
        </p:spPr>
        <p:txBody>
          <a:bodyPr wrap="square" rtlCol="0">
            <a:spAutoFit/>
          </a:bodyPr>
          <a:lstStyle/>
          <a:p>
            <a:pPr marL="514350" indent="-514350">
              <a:buAutoNum type="arabicParenBoth" startAt="25"/>
            </a:pPr>
            <a:r>
              <a:rPr lang="en-US" sz="3200" dirty="0">
                <a:latin typeface="Arial Black" panose="020B0A04020102020204" pitchFamily="34" charset="0"/>
              </a:rPr>
              <a:t>The average salary of all the workers in a workshop is Rs. 8000. The average salary of 7 technicians is Rs. 12000 and the average salary of the rest is Rs. 6000. The total number of workers in the workshop is :</a:t>
            </a:r>
          </a:p>
          <a:p>
            <a:endParaRPr lang="en-US" sz="3200" dirty="0">
              <a:latin typeface="Arial Black" panose="020B0A04020102020204" pitchFamily="34" charset="0"/>
            </a:endParaRPr>
          </a:p>
          <a:p>
            <a:r>
              <a:rPr lang="en-US" sz="3200" dirty="0">
                <a:latin typeface="Arial" panose="020B0604020202020204" pitchFamily="34" charset="0"/>
                <a:cs typeface="Arial" panose="020B0604020202020204" pitchFamily="34" charset="0"/>
              </a:rPr>
              <a:t>            (a) 20                              (b) 21</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22                              (d) 23</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39890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7BEAD9-B86A-DC2C-6BB3-1D20CE874BE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583619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1DAC8A-AF7D-25F1-F2ED-2F01C2F35770}"/>
              </a:ext>
            </a:extLst>
          </p:cNvPr>
          <p:cNvSpPr txBox="1"/>
          <p:nvPr/>
        </p:nvSpPr>
        <p:spPr>
          <a:xfrm>
            <a:off x="494445" y="981986"/>
            <a:ext cx="11410122" cy="3416320"/>
          </a:xfrm>
          <a:prstGeom prst="rect">
            <a:avLst/>
          </a:prstGeom>
          <a:noFill/>
        </p:spPr>
        <p:txBody>
          <a:bodyPr wrap="square" rtlCol="0">
            <a:spAutoFit/>
          </a:bodyPr>
          <a:lstStyle/>
          <a:p>
            <a:pPr marL="342900" indent="-342900">
              <a:buAutoNum type="arabicParenBoth"/>
            </a:pPr>
            <a:r>
              <a:rPr lang="en-US" sz="3600" dirty="0">
                <a:latin typeface="Arial Black" panose="020B0A04020102020204" pitchFamily="34" charset="0"/>
              </a:rPr>
              <a:t>   Find the average of numbers between 6 and 34 which are divisible by 5.</a:t>
            </a:r>
          </a:p>
          <a:p>
            <a:endParaRPr lang="en-US" sz="3600" dirty="0">
              <a:latin typeface="Arial Black" panose="020B0A04020102020204" pitchFamily="34" charset="0"/>
            </a:endParaRPr>
          </a:p>
          <a:p>
            <a:r>
              <a:rPr lang="en-US" sz="3600" dirty="0">
                <a:latin typeface="Arial" panose="020B0604020202020204" pitchFamily="34" charset="0"/>
                <a:cs typeface="Arial" panose="020B0604020202020204" pitchFamily="34" charset="0"/>
              </a:rPr>
              <a:t>                   (a)18                      (b) 20</a:t>
            </a:r>
          </a:p>
          <a:p>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                   (c) 24                     (d) 30</a:t>
            </a:r>
            <a:endParaRPr lang="en-IN"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834872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0C0A6E42-B0A7-5142-6A75-28AED5A28334}"/>
                  </a:ext>
                </a:extLst>
              </p:cNvPr>
              <p:cNvSpPr txBox="1"/>
              <p:nvPr/>
            </p:nvSpPr>
            <p:spPr>
              <a:xfrm>
                <a:off x="844826" y="566530"/>
                <a:ext cx="10694504" cy="3648756"/>
              </a:xfrm>
              <a:prstGeom prst="rect">
                <a:avLst/>
              </a:prstGeom>
              <a:noFill/>
            </p:spPr>
            <p:txBody>
              <a:bodyPr wrap="square" rtlCol="0">
                <a:spAutoFit/>
              </a:bodyPr>
              <a:lstStyle/>
              <a:p>
                <a:r>
                  <a:rPr lang="en-US" sz="3600" dirty="0">
                    <a:latin typeface="Arial Black" panose="020B0A04020102020204" pitchFamily="34" charset="0"/>
                  </a:rPr>
                  <a:t>(2)     The average of the first nine prime numbers is</a:t>
                </a:r>
              </a:p>
              <a:p>
                <a:endParaRPr lang="en-US" sz="3600" dirty="0">
                  <a:latin typeface="Arial Black" panose="020B0A04020102020204" pitchFamily="34" charset="0"/>
                </a:endParaRPr>
              </a:p>
              <a:p>
                <a:r>
                  <a:rPr lang="en-US" sz="3600" dirty="0">
                    <a:latin typeface="Arial" panose="020B0604020202020204" pitchFamily="34" charset="0"/>
                    <a:cs typeface="Arial" panose="020B0604020202020204" pitchFamily="34" charset="0"/>
                  </a:rPr>
                  <a:t>             (a) 9                           (b) 11 </a:t>
                </a:r>
              </a:p>
              <a:p>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             (c)11</a:t>
                </a:r>
                <a:r>
                  <a:rPr lang="en-IN" sz="3600" dirty="0">
                    <a:latin typeface="Arial" panose="020B0604020202020204" pitchFamily="34" charset="0"/>
                    <a:cs typeface="Arial" panose="020B0604020202020204" pitchFamily="34" charset="0"/>
                  </a:rPr>
                  <a:t> </a:t>
                </a:r>
                <a14:m>
                  <m:oMath xmlns:m="http://schemas.openxmlformats.org/officeDocument/2006/math">
                    <m:f>
                      <m:fPr>
                        <m:ctrlPr>
                          <a:rPr lang="en-IN" sz="360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9</m:t>
                        </m:r>
                      </m:den>
                    </m:f>
                  </m:oMath>
                </a14:m>
                <a:r>
                  <a:rPr lang="en-US" sz="3600" dirty="0">
                    <a:latin typeface="Arial" panose="020B0604020202020204" pitchFamily="34" charset="0"/>
                    <a:cs typeface="Arial" panose="020B0604020202020204" pitchFamily="34" charset="0"/>
                  </a:rPr>
                  <a:t>                        (d) 11</a:t>
                </a:r>
                <a:r>
                  <a:rPr lang="en-IN" sz="3600" dirty="0">
                    <a:latin typeface="Arial" panose="020B0604020202020204" pitchFamily="34" charset="0"/>
                    <a:cs typeface="Arial" panose="020B0604020202020204" pitchFamily="34" charset="0"/>
                  </a:rPr>
                  <a:t> </a:t>
                </a:r>
                <a14:m>
                  <m:oMath xmlns:m="http://schemas.openxmlformats.org/officeDocument/2006/math">
                    <m:f>
                      <m:fPr>
                        <m:ctrlPr>
                          <a:rPr lang="en-IN" sz="3600" i="1" smtClean="0">
                            <a:latin typeface="Cambria Math" panose="02040503050406030204" pitchFamily="18" charset="0"/>
                          </a:rPr>
                        </m:ctrlPr>
                      </m:fPr>
                      <m:num>
                        <m:r>
                          <a:rPr lang="en-US" sz="3600" b="0" i="1" smtClean="0">
                            <a:latin typeface="Cambria Math" panose="02040503050406030204" pitchFamily="18" charset="0"/>
                          </a:rPr>
                          <m:t>2</m:t>
                        </m:r>
                      </m:num>
                      <m:den>
                        <m:r>
                          <a:rPr lang="en-US" sz="3600" b="0" i="1" smtClean="0">
                            <a:latin typeface="Cambria Math" panose="02040503050406030204" pitchFamily="18" charset="0"/>
                          </a:rPr>
                          <m:t>9</m:t>
                        </m:r>
                      </m:den>
                    </m:f>
                  </m:oMath>
                </a14:m>
                <a:endParaRPr lang="en-IN" sz="3600" dirty="0">
                  <a:latin typeface="Arial" panose="020B0604020202020204" pitchFamily="34" charset="0"/>
                  <a:cs typeface="Arial" panose="020B0604020202020204" pitchFamily="34" charset="0"/>
                </a:endParaRPr>
              </a:p>
            </p:txBody>
          </p:sp>
        </mc:Choice>
        <mc:Fallback>
          <p:sp>
            <p:nvSpPr>
              <p:cNvPr id="2" name="TextBox 1">
                <a:extLst>
                  <a:ext uri="{FF2B5EF4-FFF2-40B4-BE49-F238E27FC236}">
                    <a16:creationId xmlns:a16="http://schemas.microsoft.com/office/drawing/2014/main" id="{0C0A6E42-B0A7-5142-6A75-28AED5A28334}"/>
                  </a:ext>
                </a:extLst>
              </p:cNvPr>
              <p:cNvSpPr txBox="1">
                <a:spLocks noRot="1" noChangeAspect="1" noMove="1" noResize="1" noEditPoints="1" noAdjustHandles="1" noChangeArrowheads="1" noChangeShapeType="1" noTextEdit="1"/>
              </p:cNvSpPr>
              <p:nvPr/>
            </p:nvSpPr>
            <p:spPr>
              <a:xfrm>
                <a:off x="844826" y="566530"/>
                <a:ext cx="10694504" cy="3648756"/>
              </a:xfrm>
              <a:prstGeom prst="rect">
                <a:avLst/>
              </a:prstGeom>
              <a:blipFill>
                <a:blip r:embed="rId2"/>
                <a:stretch>
                  <a:fillRect l="-1767" t="-2676" b="-2007"/>
                </a:stretch>
              </a:blipFill>
            </p:spPr>
            <p:txBody>
              <a:bodyPr/>
              <a:lstStyle/>
              <a:p>
                <a:r>
                  <a:rPr lang="en-IN">
                    <a:noFill/>
                  </a:rPr>
                  <a:t> </a:t>
                </a:r>
              </a:p>
            </p:txBody>
          </p:sp>
        </mc:Fallback>
      </mc:AlternateContent>
    </p:spTree>
    <p:extLst>
      <p:ext uri="{BB962C8B-B14F-4D97-AF65-F5344CB8AC3E}">
        <p14:creationId xmlns:p14="http://schemas.microsoft.com/office/powerpoint/2010/main" val="152807732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610C11-6A5C-C317-DE07-A0702193483A}"/>
              </a:ext>
            </a:extLst>
          </p:cNvPr>
          <p:cNvSpPr txBox="1"/>
          <p:nvPr/>
        </p:nvSpPr>
        <p:spPr>
          <a:xfrm>
            <a:off x="1600200" y="785191"/>
            <a:ext cx="9044609" cy="4524315"/>
          </a:xfrm>
          <a:prstGeom prst="rect">
            <a:avLst/>
          </a:prstGeom>
          <a:noFill/>
        </p:spPr>
        <p:txBody>
          <a:bodyPr wrap="square" rtlCol="0">
            <a:spAutoFit/>
          </a:bodyPr>
          <a:lstStyle/>
          <a:p>
            <a:r>
              <a:rPr lang="en-US" sz="3200" dirty="0">
                <a:latin typeface="Arial Black" panose="020B0A04020102020204" pitchFamily="34" charset="0"/>
              </a:rPr>
              <a:t>(3)     A student was asked to find the arithmetic mean of the numbers 3, 11, 7, 9, 15, 13, 8, 19, 17, 21, 14 and x. He found the mean to be 12. What should be the number in place of x ?</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(a) 3                           (b) 7  </a:t>
            </a:r>
          </a:p>
          <a:p>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(c) 17                         (d) 31</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299532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Vertical)">
                                      <p:cBhvr>
                                        <p:cTn id="16" dur="500"/>
                                        <p:tgtEl>
                                          <p:spTgt spid="2">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442695-CBF0-3C7C-B522-2B89F3ADE2E1}"/>
              </a:ext>
            </a:extLst>
          </p:cNvPr>
          <p:cNvSpPr txBox="1"/>
          <p:nvPr/>
        </p:nvSpPr>
        <p:spPr>
          <a:xfrm>
            <a:off x="874643" y="665922"/>
            <a:ext cx="10287000" cy="3970318"/>
          </a:xfrm>
          <a:prstGeom prst="rect">
            <a:avLst/>
          </a:prstGeom>
          <a:noFill/>
        </p:spPr>
        <p:txBody>
          <a:bodyPr wrap="square" rtlCol="0">
            <a:spAutoFit/>
          </a:bodyPr>
          <a:lstStyle/>
          <a:p>
            <a:pPr marL="742950" indent="-742950">
              <a:buAutoNum type="arabicParenBoth" startAt="4"/>
            </a:pPr>
            <a:r>
              <a:rPr lang="en-US" sz="3600" dirty="0">
                <a:latin typeface="Arial Black" panose="020B0A04020102020204" pitchFamily="34" charset="0"/>
              </a:rPr>
              <a:t> The average of 2, 7, 6 and x is 5 and the average of 18, 1, 6, x and y is 10. What is the value of y ?</a:t>
            </a:r>
          </a:p>
          <a:p>
            <a:endParaRPr lang="en-US" sz="3600" dirty="0">
              <a:latin typeface="Arial Black" panose="020B0A04020102020204" pitchFamily="34" charset="0"/>
            </a:endParaRPr>
          </a:p>
          <a:p>
            <a:r>
              <a:rPr lang="en-US" sz="3600" dirty="0">
                <a:latin typeface="Arial" panose="020B0604020202020204" pitchFamily="34" charset="0"/>
                <a:cs typeface="Arial" panose="020B0604020202020204" pitchFamily="34" charset="0"/>
              </a:rPr>
              <a:t>          (a)  5                           (b)  10</a:t>
            </a:r>
          </a:p>
          <a:p>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          (c)  20                         (d)  30</a:t>
            </a:r>
            <a:endParaRPr lang="en-IN"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914060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75E632EB-7D93-851C-D662-D9BDC2BA4D36}"/>
                  </a:ext>
                </a:extLst>
              </p:cNvPr>
              <p:cNvSpPr txBox="1"/>
              <p:nvPr/>
            </p:nvSpPr>
            <p:spPr>
              <a:xfrm>
                <a:off x="1033670" y="655983"/>
                <a:ext cx="9809921" cy="3970318"/>
              </a:xfrm>
              <a:prstGeom prst="rect">
                <a:avLst/>
              </a:prstGeom>
              <a:noFill/>
            </p:spPr>
            <p:txBody>
              <a:bodyPr wrap="square" rtlCol="0">
                <a:spAutoFit/>
              </a:bodyPr>
              <a:lstStyle/>
              <a:p>
                <a:r>
                  <a:rPr lang="en-US" sz="3600" dirty="0">
                    <a:latin typeface="Arial Black" panose="020B0A04020102020204" pitchFamily="34" charset="0"/>
                  </a:rPr>
                  <a:t>(5) If the mean of a, b, c is M and   </a:t>
                </a:r>
              </a:p>
              <a:p>
                <a:r>
                  <a:rPr lang="en-US" sz="3600" dirty="0">
                    <a:latin typeface="Arial Black" panose="020B0A04020102020204" pitchFamily="34" charset="0"/>
                  </a:rPr>
                  <a:t>     ab + </a:t>
                </a:r>
                <a:r>
                  <a:rPr lang="en-US" sz="3600" dirty="0" err="1">
                    <a:latin typeface="Arial Black" panose="020B0A04020102020204" pitchFamily="34" charset="0"/>
                  </a:rPr>
                  <a:t>bc</a:t>
                </a:r>
                <a:r>
                  <a:rPr lang="en-US" sz="3600" dirty="0">
                    <a:latin typeface="Arial Black" panose="020B0A04020102020204" pitchFamily="34" charset="0"/>
                  </a:rPr>
                  <a:t> + ca = 0, then the mean</a:t>
                </a:r>
              </a:p>
              <a:p>
                <a:r>
                  <a:rPr lang="en-US" sz="3600" dirty="0">
                    <a:latin typeface="Arial Black" panose="020B0A04020102020204" pitchFamily="34" charset="0"/>
                  </a:rPr>
                  <a:t>     of </a:t>
                </a:r>
                <a14:m>
                  <m:oMath xmlns:m="http://schemas.openxmlformats.org/officeDocument/2006/math">
                    <m:sSup>
                      <m:sSupPr>
                        <m:ctrlPr>
                          <a:rPr lang="en-IN" sz="3600" i="1" smtClean="0">
                            <a:latin typeface="Cambria Math" panose="02040503050406030204" pitchFamily="18" charset="0"/>
                          </a:rPr>
                        </m:ctrlPr>
                      </m:sSupPr>
                      <m:e>
                        <m:r>
                          <a:rPr lang="en-US" sz="3600" b="0" i="1" smtClean="0">
                            <a:latin typeface="Cambria Math" panose="02040503050406030204" pitchFamily="18" charset="0"/>
                          </a:rPr>
                          <m:t>𝑎</m:t>
                        </m:r>
                      </m:e>
                      <m:sup>
                        <m:r>
                          <a:rPr lang="en-US" sz="3600" b="0" i="1" smtClean="0">
                            <a:latin typeface="Cambria Math" panose="02040503050406030204" pitchFamily="18" charset="0"/>
                          </a:rPr>
                          <m:t>2</m:t>
                        </m:r>
                      </m:sup>
                    </m:sSup>
                    <m:r>
                      <a:rPr lang="en-US" sz="3600" b="0" i="1" smtClean="0">
                        <a:latin typeface="Cambria Math" panose="02040503050406030204" pitchFamily="18" charset="0"/>
                      </a:rPr>
                      <m:t>,</m:t>
                    </m:r>
                    <m:r>
                      <a:rPr lang="en-IN" sz="3600" i="1" smtClean="0">
                        <a:latin typeface="Cambria Math" panose="02040503050406030204" pitchFamily="18" charset="0"/>
                      </a:rPr>
                      <m:t> </m:t>
                    </m:r>
                    <m:sSup>
                      <m:sSupPr>
                        <m:ctrlPr>
                          <a:rPr lang="en-IN" sz="3600" i="1" smtClean="0">
                            <a:latin typeface="Cambria Math" panose="02040503050406030204" pitchFamily="18" charset="0"/>
                          </a:rPr>
                        </m:ctrlPr>
                      </m:sSupPr>
                      <m:e>
                        <m:r>
                          <a:rPr lang="en-US" sz="3600" b="0" i="1" smtClean="0">
                            <a:latin typeface="Cambria Math" panose="02040503050406030204" pitchFamily="18" charset="0"/>
                          </a:rPr>
                          <m:t>𝑏</m:t>
                        </m:r>
                      </m:e>
                      <m:sup>
                        <m:r>
                          <a:rPr lang="en-US" sz="3600" b="0" i="1" smtClean="0">
                            <a:latin typeface="Cambria Math" panose="02040503050406030204" pitchFamily="18" charset="0"/>
                          </a:rPr>
                          <m:t>2</m:t>
                        </m:r>
                      </m:sup>
                    </m:sSup>
                    <m:r>
                      <a:rPr lang="en-US" sz="3600" b="0" i="1" smtClean="0">
                        <a:latin typeface="Cambria Math" panose="02040503050406030204" pitchFamily="18" charset="0"/>
                      </a:rPr>
                      <m:t>,</m:t>
                    </m:r>
                    <m:r>
                      <a:rPr lang="en-IN" sz="3600" i="1" smtClean="0">
                        <a:latin typeface="Cambria Math" panose="02040503050406030204" pitchFamily="18" charset="0"/>
                      </a:rPr>
                      <m:t> </m:t>
                    </m:r>
                    <m:sSup>
                      <m:sSupPr>
                        <m:ctrlPr>
                          <a:rPr lang="en-IN" sz="3600" i="1" smtClean="0">
                            <a:latin typeface="Cambria Math" panose="02040503050406030204" pitchFamily="18" charset="0"/>
                          </a:rPr>
                        </m:ctrlPr>
                      </m:sSupPr>
                      <m:e>
                        <m:r>
                          <a:rPr lang="en-US" sz="3600" b="0" i="1" smtClean="0">
                            <a:latin typeface="Cambria Math" panose="02040503050406030204" pitchFamily="18" charset="0"/>
                          </a:rPr>
                          <m:t>𝑐</m:t>
                        </m:r>
                      </m:e>
                      <m:sup>
                        <m:r>
                          <a:rPr lang="en-US" sz="3600" b="0" i="1" smtClean="0">
                            <a:latin typeface="Cambria Math" panose="02040503050406030204" pitchFamily="18" charset="0"/>
                          </a:rPr>
                          <m:t>2</m:t>
                        </m:r>
                      </m:sup>
                    </m:sSup>
                    <m:r>
                      <a:rPr lang="en-IN" sz="3600" i="1" smtClean="0">
                        <a:latin typeface="Cambria Math" panose="02040503050406030204" pitchFamily="18" charset="0"/>
                      </a:rPr>
                      <m:t> </m:t>
                    </m:r>
                  </m:oMath>
                </a14:m>
                <a:r>
                  <a:rPr lang="en-US" sz="3600" dirty="0">
                    <a:latin typeface="Arial Black" panose="020B0A04020102020204" pitchFamily="34" charset="0"/>
                  </a:rPr>
                  <a:t>  is :</a:t>
                </a:r>
              </a:p>
              <a:p>
                <a:endParaRPr lang="en-US" sz="3600" dirty="0">
                  <a:latin typeface="Arial Black" panose="020B0A04020102020204" pitchFamily="34" charset="0"/>
                </a:endParaRPr>
              </a:p>
              <a:p>
                <a:r>
                  <a:rPr lang="en-US" sz="3600" dirty="0">
                    <a:latin typeface="Arial" panose="020B0604020202020204" pitchFamily="34" charset="0"/>
                    <a:cs typeface="Arial" panose="020B0604020202020204" pitchFamily="34" charset="0"/>
                  </a:rPr>
                  <a:t>            (a) </a:t>
                </a:r>
                <a14:m>
                  <m:oMath xmlns:m="http://schemas.openxmlformats.org/officeDocument/2006/math">
                    <m:sSup>
                      <m:sSupPr>
                        <m:ctrlPr>
                          <a:rPr lang="en-IN" sz="3600" i="1" smtClean="0">
                            <a:latin typeface="Cambria Math" panose="02040503050406030204" pitchFamily="18" charset="0"/>
                          </a:rPr>
                        </m:ctrlPr>
                      </m:sSupPr>
                      <m:e>
                        <m:r>
                          <a:rPr lang="en-US" sz="3600" b="0" i="1" smtClean="0">
                            <a:latin typeface="Cambria Math" panose="02040503050406030204" pitchFamily="18" charset="0"/>
                          </a:rPr>
                          <m:t>𝑀</m:t>
                        </m:r>
                      </m:e>
                      <m:sup>
                        <m:r>
                          <a:rPr lang="en-US" sz="3600" b="0" i="1" smtClean="0">
                            <a:latin typeface="Cambria Math" panose="02040503050406030204" pitchFamily="18" charset="0"/>
                          </a:rPr>
                          <m:t>2</m:t>
                        </m:r>
                      </m:sup>
                    </m:sSup>
                  </m:oMath>
                </a14:m>
                <a:r>
                  <a:rPr lang="en-IN" sz="3600" dirty="0">
                    <a:latin typeface="Arial" panose="020B0604020202020204" pitchFamily="34" charset="0"/>
                    <a:cs typeface="Arial" panose="020B0604020202020204" pitchFamily="34" charset="0"/>
                  </a:rPr>
                  <a:t>                       (b) 3</a:t>
                </a:r>
                <a14:m>
                  <m:oMath xmlns:m="http://schemas.openxmlformats.org/officeDocument/2006/math">
                    <m:sSup>
                      <m:sSupPr>
                        <m:ctrlPr>
                          <a:rPr lang="en-IN" sz="3600" i="1" smtClean="0">
                            <a:latin typeface="Cambria Math" panose="02040503050406030204" pitchFamily="18" charset="0"/>
                          </a:rPr>
                        </m:ctrlPr>
                      </m:sSupPr>
                      <m:e>
                        <m:r>
                          <a:rPr lang="en-US" sz="3600" b="0" i="1" smtClean="0">
                            <a:latin typeface="Cambria Math" panose="02040503050406030204" pitchFamily="18" charset="0"/>
                          </a:rPr>
                          <m:t>𝑀</m:t>
                        </m:r>
                      </m:e>
                      <m:sup>
                        <m:r>
                          <a:rPr lang="en-US" sz="3600" b="0" i="1" smtClean="0">
                            <a:latin typeface="Cambria Math" panose="02040503050406030204" pitchFamily="18" charset="0"/>
                          </a:rPr>
                          <m:t>2</m:t>
                        </m:r>
                      </m:sup>
                    </m:sSup>
                  </m:oMath>
                </a14:m>
                <a:endParaRPr lang="en-US" sz="3600" dirty="0">
                  <a:latin typeface="Arial" panose="020B0604020202020204" pitchFamily="34" charset="0"/>
                  <a:cs typeface="Arial" panose="020B0604020202020204" pitchFamily="34" charset="0"/>
                </a:endParaRPr>
              </a:p>
              <a:p>
                <a:endParaRPr lang="en-IN" sz="3600" dirty="0">
                  <a:latin typeface="Arial" panose="020B0604020202020204" pitchFamily="34" charset="0"/>
                  <a:cs typeface="Arial" panose="020B0604020202020204" pitchFamily="34" charset="0"/>
                </a:endParaRPr>
              </a:p>
              <a:p>
                <a:r>
                  <a:rPr lang="en-IN" sz="3600" dirty="0">
                    <a:latin typeface="Arial" panose="020B0604020202020204" pitchFamily="34" charset="0"/>
                    <a:cs typeface="Arial" panose="020B0604020202020204" pitchFamily="34" charset="0"/>
                  </a:rPr>
                  <a:t>            (c) </a:t>
                </a:r>
                <a14:m>
                  <m:oMath xmlns:m="http://schemas.openxmlformats.org/officeDocument/2006/math">
                    <m:r>
                      <a:rPr lang="en-US" sz="3600" b="0" i="0" smtClean="0">
                        <a:latin typeface="Cambria Math" panose="02040503050406030204" pitchFamily="18" charset="0"/>
                      </a:rPr>
                      <m:t>6</m:t>
                    </m:r>
                    <m:sSup>
                      <m:sSupPr>
                        <m:ctrlPr>
                          <a:rPr lang="en-IN" sz="3600" i="1" smtClean="0">
                            <a:latin typeface="Cambria Math" panose="02040503050406030204" pitchFamily="18" charset="0"/>
                          </a:rPr>
                        </m:ctrlPr>
                      </m:sSupPr>
                      <m:e>
                        <m:r>
                          <a:rPr lang="en-US" sz="3600" b="0" i="1" smtClean="0">
                            <a:latin typeface="Cambria Math" panose="02040503050406030204" pitchFamily="18" charset="0"/>
                          </a:rPr>
                          <m:t>𝑀</m:t>
                        </m:r>
                      </m:e>
                      <m:sup>
                        <m:r>
                          <a:rPr lang="en-US" sz="3600" b="0" i="1" smtClean="0">
                            <a:latin typeface="Cambria Math" panose="02040503050406030204" pitchFamily="18" charset="0"/>
                          </a:rPr>
                          <m:t>2</m:t>
                        </m:r>
                      </m:sup>
                    </m:sSup>
                  </m:oMath>
                </a14:m>
                <a:r>
                  <a:rPr lang="en-IN" sz="3600" dirty="0">
                    <a:latin typeface="Arial" panose="020B0604020202020204" pitchFamily="34" charset="0"/>
                    <a:cs typeface="Arial" panose="020B0604020202020204" pitchFamily="34" charset="0"/>
                  </a:rPr>
                  <a:t>                     (d) </a:t>
                </a:r>
                <a14:m>
                  <m:oMath xmlns:m="http://schemas.openxmlformats.org/officeDocument/2006/math">
                    <m:r>
                      <a:rPr lang="en-US" sz="3600" b="0" i="0" smtClean="0">
                        <a:latin typeface="Cambria Math" panose="02040503050406030204" pitchFamily="18" charset="0"/>
                      </a:rPr>
                      <m:t>9</m:t>
                    </m:r>
                    <m:sSup>
                      <m:sSupPr>
                        <m:ctrlPr>
                          <a:rPr lang="en-IN" sz="3600" i="1" smtClean="0">
                            <a:latin typeface="Cambria Math" panose="02040503050406030204" pitchFamily="18" charset="0"/>
                          </a:rPr>
                        </m:ctrlPr>
                      </m:sSupPr>
                      <m:e>
                        <m:r>
                          <a:rPr lang="en-US" sz="3600" b="0" i="1" smtClean="0">
                            <a:latin typeface="Cambria Math" panose="02040503050406030204" pitchFamily="18" charset="0"/>
                          </a:rPr>
                          <m:t>𝑀</m:t>
                        </m:r>
                      </m:e>
                      <m:sup>
                        <m:r>
                          <a:rPr lang="en-US" sz="3600" b="0" i="1" smtClean="0">
                            <a:latin typeface="Cambria Math" panose="02040503050406030204" pitchFamily="18" charset="0"/>
                          </a:rPr>
                          <m:t>2</m:t>
                        </m:r>
                      </m:sup>
                    </m:sSup>
                  </m:oMath>
                </a14:m>
                <a:r>
                  <a:rPr lang="en-IN" sz="3600" dirty="0">
                    <a:latin typeface="Arial" panose="020B0604020202020204" pitchFamily="34" charset="0"/>
                    <a:cs typeface="Arial" panose="020B0604020202020204" pitchFamily="34" charset="0"/>
                  </a:rPr>
                  <a:t>   </a:t>
                </a:r>
              </a:p>
            </p:txBody>
          </p:sp>
        </mc:Choice>
        <mc:Fallback>
          <p:sp>
            <p:nvSpPr>
              <p:cNvPr id="2" name="TextBox 1">
                <a:extLst>
                  <a:ext uri="{FF2B5EF4-FFF2-40B4-BE49-F238E27FC236}">
                    <a16:creationId xmlns:a16="http://schemas.microsoft.com/office/drawing/2014/main" id="{75E632EB-7D93-851C-D662-D9BDC2BA4D36}"/>
                  </a:ext>
                </a:extLst>
              </p:cNvPr>
              <p:cNvSpPr txBox="1">
                <a:spLocks noRot="1" noChangeAspect="1" noMove="1" noResize="1" noEditPoints="1" noAdjustHandles="1" noChangeArrowheads="1" noChangeShapeType="1" noTextEdit="1"/>
              </p:cNvSpPr>
              <p:nvPr/>
            </p:nvSpPr>
            <p:spPr>
              <a:xfrm>
                <a:off x="1033670" y="655983"/>
                <a:ext cx="9809921" cy="3970318"/>
              </a:xfrm>
              <a:prstGeom prst="rect">
                <a:avLst/>
              </a:prstGeom>
              <a:blipFill>
                <a:blip r:embed="rId2"/>
                <a:stretch>
                  <a:fillRect l="-1927" t="-2458" b="-4916"/>
                </a:stretch>
              </a:blipFill>
            </p:spPr>
            <p:txBody>
              <a:bodyPr/>
              <a:lstStyle/>
              <a:p>
                <a:r>
                  <a:rPr lang="en-IN">
                    <a:noFill/>
                  </a:rPr>
                  <a:t> </a:t>
                </a:r>
              </a:p>
            </p:txBody>
          </p:sp>
        </mc:Fallback>
      </mc:AlternateContent>
    </p:spTree>
    <p:extLst>
      <p:ext uri="{BB962C8B-B14F-4D97-AF65-F5344CB8AC3E}">
        <p14:creationId xmlns:p14="http://schemas.microsoft.com/office/powerpoint/2010/main" val="409451251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barn(inVertical)">
                                      <p:cBhvr>
                                        <p:cTn id="21" dur="500"/>
                                        <p:tgtEl>
                                          <p:spTgt spid="2">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barn(inVertical)">
                                      <p:cBhvr>
                                        <p:cTn id="24"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245B44-4E2B-CF08-7A92-759C95A295B5}"/>
              </a:ext>
            </a:extLst>
          </p:cNvPr>
          <p:cNvSpPr txBox="1"/>
          <p:nvPr/>
        </p:nvSpPr>
        <p:spPr>
          <a:xfrm>
            <a:off x="775252" y="685800"/>
            <a:ext cx="10217426" cy="3970318"/>
          </a:xfrm>
          <a:prstGeom prst="rect">
            <a:avLst/>
          </a:prstGeom>
          <a:noFill/>
        </p:spPr>
        <p:txBody>
          <a:bodyPr wrap="square" rtlCol="0">
            <a:spAutoFit/>
          </a:bodyPr>
          <a:lstStyle/>
          <a:p>
            <a:r>
              <a:rPr lang="en-US" sz="3600" dirty="0">
                <a:latin typeface="Arial Black" panose="020B0A04020102020204" pitchFamily="34" charset="0"/>
              </a:rPr>
              <a:t>(6)     The average of 7 consecutive numbers is 20. The largest of these numbers is : </a:t>
            </a:r>
          </a:p>
          <a:p>
            <a:endParaRPr lang="en-US" sz="3600" dirty="0">
              <a:latin typeface="Arial Black" panose="020B0A04020102020204" pitchFamily="34" charset="0"/>
            </a:endParaRPr>
          </a:p>
          <a:p>
            <a:r>
              <a:rPr lang="en-US" sz="3600" dirty="0">
                <a:latin typeface="Arial" panose="020B0604020202020204" pitchFamily="34" charset="0"/>
                <a:cs typeface="Arial" panose="020B0604020202020204" pitchFamily="34" charset="0"/>
              </a:rPr>
              <a:t>         (a) 20                            (b) 22 </a:t>
            </a:r>
          </a:p>
          <a:p>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         (c) 23                            (d) 24</a:t>
            </a:r>
            <a:endParaRPr lang="en-IN"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484980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6CB6C7-BF88-4871-3A7E-807377CE0A6D}"/>
              </a:ext>
            </a:extLst>
          </p:cNvPr>
          <p:cNvSpPr txBox="1"/>
          <p:nvPr/>
        </p:nvSpPr>
        <p:spPr>
          <a:xfrm>
            <a:off x="636104" y="785191"/>
            <a:ext cx="10734261" cy="4031873"/>
          </a:xfrm>
          <a:prstGeom prst="rect">
            <a:avLst/>
          </a:prstGeom>
          <a:noFill/>
        </p:spPr>
        <p:txBody>
          <a:bodyPr wrap="square" rtlCol="0">
            <a:spAutoFit/>
          </a:bodyPr>
          <a:lstStyle/>
          <a:p>
            <a:r>
              <a:rPr lang="en-US" sz="3200" dirty="0">
                <a:latin typeface="Arial Black" panose="020B0A04020102020204" pitchFamily="34" charset="0"/>
              </a:rPr>
              <a:t>(7)   A library has an average of 510 visitors on Sundays and 240 on other days. The average number of visitors per day in a month of 30 days beginning with a Sunday is : </a:t>
            </a:r>
          </a:p>
          <a:p>
            <a:endParaRPr lang="en-US" sz="3200" dirty="0">
              <a:latin typeface="Arial Black" panose="020B0A04020102020204" pitchFamily="34" charset="0"/>
            </a:endParaRPr>
          </a:p>
          <a:p>
            <a:r>
              <a:rPr lang="en-US" sz="3200" dirty="0">
                <a:latin typeface="Arial" panose="020B0604020202020204" pitchFamily="34" charset="0"/>
                <a:cs typeface="Arial" panose="020B0604020202020204" pitchFamily="34" charset="0"/>
              </a:rPr>
              <a:t>            (a) 250                             (b) 276 </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(c) 280                             (d) 285 </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666525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289</TotalTime>
  <Words>1437</Words>
  <Application>Microsoft Office PowerPoint</Application>
  <PresentationFormat>Widescreen</PresentationFormat>
  <Paragraphs>139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 Black</vt:lpstr>
      <vt:lpstr>Cambria Math</vt:lpstr>
      <vt:lpstr>Candara</vt:lpstr>
      <vt:lpstr>Gill Sans MT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sonesh jadhav</dc:creator>
  <cp:lastModifiedBy>sonesh jadhav</cp:lastModifiedBy>
  <cp:revision>2</cp:revision>
  <dcterms:created xsi:type="dcterms:W3CDTF">2022-12-10T09:03:39Z</dcterms:created>
  <dcterms:modified xsi:type="dcterms:W3CDTF">2022-12-20T16:45:25Z</dcterms:modified>
</cp:coreProperties>
</file>