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8" d="100"/>
          <a:sy n="68" d="100"/>
        </p:scale>
        <p:origin x="40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0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5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01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4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9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9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1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9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84CF-8433-4E1B-B0C9-B0D6B5F22706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9E2BEB-B7FA-4A6B-B552-DAFAB02CA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DB27-AFB6-7B75-2FC0-49C397118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68AF-7843-3F25-7741-E3327DA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B85E1-A6E0-56F4-17C4-C889C589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07" y="1"/>
            <a:ext cx="12418828" cy="69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0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3CE2E-D31E-F3F7-3562-731AD412F99A}"/>
              </a:ext>
            </a:extLst>
          </p:cNvPr>
          <p:cNvSpPr txBox="1"/>
          <p:nvPr/>
        </p:nvSpPr>
        <p:spPr>
          <a:xfrm>
            <a:off x="341086" y="482599"/>
            <a:ext cx="11117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8"/>
            </a:pPr>
            <a:r>
              <a:rPr lang="en-US" sz="3600" dirty="0">
                <a:latin typeface="Arial Black" panose="020B0A04020102020204" pitchFamily="34" charset="0"/>
              </a:rPr>
              <a:t> In a bag , there are coins of 25 p ,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10 p and 5 p in the ratio of 1: 2: 3 .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If there are Rs.30 in all , how  many 5 p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coins are there  ?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(a) 50             (b) 100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(c) 150           (d) 200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6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CBD36-D95F-E348-7697-5DA3904D1BBB}"/>
              </a:ext>
            </a:extLst>
          </p:cNvPr>
          <p:cNvSpPr txBox="1"/>
          <p:nvPr/>
        </p:nvSpPr>
        <p:spPr>
          <a:xfrm>
            <a:off x="703943" y="609601"/>
            <a:ext cx="9289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 (9)    The ratio of three numbers is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3 : 4 : 5 and the sum of their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squares is 1250. The sum of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the numbers is: 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(a) 30          (b) 50  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(c) 60           (d) 90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7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64BC0-96CC-DB24-A29B-314C7ED8552A}"/>
              </a:ext>
            </a:extLst>
          </p:cNvPr>
          <p:cNvSpPr txBox="1"/>
          <p:nvPr/>
        </p:nvSpPr>
        <p:spPr>
          <a:xfrm>
            <a:off x="1081315" y="732971"/>
            <a:ext cx="924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10"/>
            </a:pPr>
            <a:r>
              <a:rPr lang="en-US" sz="3200" dirty="0">
                <a:latin typeface="Arial Black" panose="020B0A04020102020204" pitchFamily="34" charset="0"/>
              </a:rPr>
              <a:t>  The sum of three numbers is 98 .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If the ratio of the first to the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second  is 2 : 3 and that of the 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second to third is 5 : 8 , than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 second number is: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(a) 20             (b) 30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(c) 48             (d) 58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FD78E-736C-D3D1-5E9B-A2CD9A1A8A56}"/>
                  </a:ext>
                </a:extLst>
              </p:cNvPr>
              <p:cNvSpPr txBox="1"/>
              <p:nvPr/>
            </p:nvSpPr>
            <p:spPr>
              <a:xfrm>
                <a:off x="478971" y="616857"/>
                <a:ext cx="11437258" cy="4861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 Black" panose="020B0A04020102020204" pitchFamily="34" charset="0"/>
                  </a:rPr>
                  <a:t>(11)  Rs. 366 are divided amongst A , B &amp; C so that A may get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Arial Black" panose="020B0A04020102020204" pitchFamily="34" charset="0"/>
                  </a:rPr>
                  <a:t>  as much as B and C together, B may get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>
                    <a:latin typeface="Arial Black" panose="020B0A04020102020204" pitchFamily="34" charset="0"/>
                  </a:rPr>
                  <a:t> as much as A and C together, then the share of A is :</a:t>
                </a:r>
              </a:p>
              <a:p>
                <a:endParaRPr lang="en-US" sz="3600" dirty="0">
                  <a:latin typeface="Arial Black" panose="020B0A04020102020204" pitchFamily="34" charset="0"/>
                </a:endParaRPr>
              </a:p>
              <a:p>
                <a:r>
                  <a:rPr lang="en-US" sz="3600" dirty="0">
                    <a:latin typeface="Arial Black" panose="020B0A04020102020204" pitchFamily="34" charset="0"/>
                  </a:rPr>
                  <a:t>            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Rs 122             (b) Rs. 129.60 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(c) Rs. 146.60        (d) Rs. 183 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5FD78E-736C-D3D1-5E9B-A2CD9A1A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1" y="616857"/>
                <a:ext cx="11437258" cy="4861780"/>
              </a:xfrm>
              <a:prstGeom prst="rect">
                <a:avLst/>
              </a:prstGeom>
              <a:blipFill>
                <a:blip r:embed="rId2"/>
                <a:stretch>
                  <a:fillRect l="-1652" t="-1880" b="-3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9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1A9B6-4081-FB34-AA66-FB532D8FAF68}"/>
                  </a:ext>
                </a:extLst>
              </p:cNvPr>
              <p:cNvSpPr txBox="1"/>
              <p:nvPr/>
            </p:nvSpPr>
            <p:spPr>
              <a:xfrm>
                <a:off x="1175657" y="449943"/>
                <a:ext cx="9985829" cy="423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</a:t>
                </a:r>
                <a:r>
                  <a:rPr lang="en-US" sz="3200" dirty="0">
                    <a:latin typeface="Arial Black" panose="020B0A04020102020204" pitchFamily="34" charset="0"/>
                  </a:rPr>
                  <a:t>(12)  A and B together have Rs. 1210.</a:t>
                </a:r>
              </a:p>
              <a:p>
                <a:r>
                  <a:rPr lang="en-US" sz="3200" dirty="0">
                    <a:latin typeface="Arial Black" panose="020B0A04020102020204" pitchFamily="34" charset="0"/>
                  </a:rPr>
                  <a:t>        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200" dirty="0">
                    <a:latin typeface="Arial Black" panose="020B0A04020102020204" pitchFamily="34" charset="0"/>
                  </a:rPr>
                  <a:t>  of A's amount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200" dirty="0">
                    <a:latin typeface="Arial Black" panose="020B0A04020102020204" pitchFamily="34" charset="0"/>
                  </a:rPr>
                  <a:t> B’s</a:t>
                </a:r>
              </a:p>
              <a:p>
                <a:r>
                  <a:rPr lang="en-US" sz="3200" dirty="0">
                    <a:latin typeface="Arial Black" panose="020B0A04020102020204" pitchFamily="34" charset="0"/>
                  </a:rPr>
                  <a:t>         amount , how much amount does B</a:t>
                </a:r>
              </a:p>
              <a:p>
                <a:r>
                  <a:rPr lang="en-US" sz="3200" dirty="0">
                    <a:latin typeface="Arial Black" panose="020B0A04020102020204" pitchFamily="34" charset="0"/>
                  </a:rPr>
                  <a:t>         have?</a:t>
                </a:r>
              </a:p>
              <a:p>
                <a:endParaRPr lang="en-US" sz="3200" dirty="0">
                  <a:latin typeface="Arial Black" panose="020B0A040201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(a) Rs. 460            (b) Rs. 484 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(c) Rs. 664             (d) Rs. 550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1A9B6-4081-FB34-AA66-FB532D8F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449943"/>
                <a:ext cx="9985829" cy="4238917"/>
              </a:xfrm>
              <a:prstGeom prst="rect">
                <a:avLst/>
              </a:prstGeom>
              <a:blipFill>
                <a:blip r:embed="rId2"/>
                <a:stretch>
                  <a:fillRect l="-305" t="-1871" b="-3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08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3B14E-F30C-C07C-93E2-B33C85743C4E}"/>
              </a:ext>
            </a:extLst>
          </p:cNvPr>
          <p:cNvSpPr txBox="1"/>
          <p:nvPr/>
        </p:nvSpPr>
        <p:spPr>
          <a:xfrm>
            <a:off x="1023257" y="791029"/>
            <a:ext cx="10022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(13)  Two numbers are respectively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20% and 50% more than a third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number. The ratio of the two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numbers is: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(a) 2 : 5                  (b) 3 : 5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(c) 4 : 5                   (d) 6 : 7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0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3A875-63E5-5708-90E7-66B8D2C90B83}"/>
              </a:ext>
            </a:extLst>
          </p:cNvPr>
          <p:cNvSpPr txBox="1"/>
          <p:nvPr/>
        </p:nvSpPr>
        <p:spPr>
          <a:xfrm>
            <a:off x="1117600" y="703943"/>
            <a:ext cx="84545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(14)   Seats for Mathematics, Physics and Biology in a school are in the ratio 5 : 7 : 8 .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There is a proposal to increase these seats by 40%, 50% and 75% respectively. What will be the ratio of increased seats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2 : 3 : 4            (b) 6 : 7 : 8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(c) 6 : 8 : 9             (d) none of these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3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4C1BD-3E2D-4EEC-F66B-10A1C8F90B74}"/>
              </a:ext>
            </a:extLst>
          </p:cNvPr>
          <p:cNvSpPr txBox="1"/>
          <p:nvPr/>
        </p:nvSpPr>
        <p:spPr>
          <a:xfrm>
            <a:off x="972457" y="1016001"/>
            <a:ext cx="9441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15"/>
            </a:pPr>
            <a:r>
              <a:rPr lang="en-US" sz="3600" dirty="0">
                <a:latin typeface="Arial Black" panose="020B0A04020102020204" pitchFamily="34" charset="0"/>
              </a:rPr>
              <a:t>  The fourth proportional to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5, 8, 15 Is :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(a) 18                     (b) 24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(c) 19                      (d) 21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9D46A-6F27-72FF-656E-4509224BC826}"/>
                  </a:ext>
                </a:extLst>
              </p:cNvPr>
              <p:cNvSpPr txBox="1"/>
              <p:nvPr/>
            </p:nvSpPr>
            <p:spPr>
              <a:xfrm>
                <a:off x="1335314" y="1146629"/>
                <a:ext cx="8577943" cy="374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600" dirty="0">
                    <a:latin typeface="Arial Black" panose="020B0A04020102020204" pitchFamily="34" charset="0"/>
                  </a:rPr>
                  <a:t>(16) </a:t>
                </a:r>
                <a:r>
                  <a:rPr lang="es-ES" sz="3600" dirty="0" err="1">
                    <a:latin typeface="Arial Black" panose="020B0A04020102020204" pitchFamily="34" charset="0"/>
                  </a:rPr>
                  <a:t>The</a:t>
                </a:r>
                <a:r>
                  <a:rPr lang="es-ES" sz="3600" dirty="0">
                    <a:latin typeface="Arial Black" panose="020B0A04020102020204" pitchFamily="34" charset="0"/>
                  </a:rPr>
                  <a:t>  </a:t>
                </a:r>
                <a:r>
                  <a:rPr lang="es-ES" sz="3600" dirty="0" err="1">
                    <a:latin typeface="Arial Black" panose="020B0A04020102020204" pitchFamily="34" charset="0"/>
                  </a:rPr>
                  <a:t>third</a:t>
                </a:r>
                <a:r>
                  <a:rPr lang="es-ES" sz="3600" dirty="0">
                    <a:latin typeface="Arial Black" panose="020B0A04020102020204" pitchFamily="34" charset="0"/>
                  </a:rPr>
                  <a:t>  </a:t>
                </a:r>
                <a:r>
                  <a:rPr lang="es-ES" sz="3600" dirty="0" err="1">
                    <a:latin typeface="Arial Black" panose="020B0A04020102020204" pitchFamily="34" charset="0"/>
                  </a:rPr>
                  <a:t>proportional</a:t>
                </a:r>
                <a:r>
                  <a:rPr lang="es-ES" sz="3600" dirty="0">
                    <a:latin typeface="Arial Black" panose="020B0A04020102020204" pitchFamily="34" charset="0"/>
                  </a:rPr>
                  <a:t>  </a:t>
                </a:r>
                <a:r>
                  <a:rPr lang="es-ES" sz="3600" dirty="0" err="1">
                    <a:latin typeface="Arial Black" panose="020B0A04020102020204" pitchFamily="34" charset="0"/>
                  </a:rPr>
                  <a:t>to</a:t>
                </a:r>
                <a:r>
                  <a:rPr lang="es-ES" sz="3600" dirty="0">
                    <a:latin typeface="Arial Black" panose="020B0A04020102020204" pitchFamily="34" charset="0"/>
                  </a:rPr>
                  <a:t> </a:t>
                </a:r>
              </a:p>
              <a:p>
                <a:r>
                  <a:rPr lang="es-ES" sz="3600" dirty="0">
                    <a:latin typeface="Arial Black" panose="020B0A04020102020204" pitchFamily="34" charset="0"/>
                  </a:rPr>
                  <a:t>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3600" dirty="0">
                    <a:latin typeface="Arial Black" panose="020B0A04020102020204" pitchFamily="34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3600" dirty="0">
                    <a:latin typeface="Arial Black" panose="020B0A04020102020204" pitchFamily="34" charset="0"/>
                  </a:rPr>
                  <a:t> ) and (x - y) </a:t>
                </a:r>
                <a:r>
                  <a:rPr lang="es-ES" sz="3600" dirty="0" err="1">
                    <a:latin typeface="Arial Black" panose="020B0A04020102020204" pitchFamily="34" charset="0"/>
                  </a:rPr>
                  <a:t>is</a:t>
                </a:r>
                <a:r>
                  <a:rPr lang="es-ES" sz="3600" dirty="0">
                    <a:latin typeface="Arial Black" panose="020B0A04020102020204" pitchFamily="34" charset="0"/>
                  </a:rPr>
                  <a:t> : </a:t>
                </a:r>
              </a:p>
              <a:p>
                <a:endParaRPr lang="es-E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(a) (x + y)            (b) (x - y)    </a:t>
                </a:r>
              </a:p>
              <a:p>
                <a:r>
                  <a:rPr lang="es-E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</a:p>
              <a:p>
                <a:r>
                  <a:rPr lang="es-E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E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E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9D46A-6F27-72FF-656E-4509224B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14" y="1146629"/>
                <a:ext cx="8577943" cy="3744808"/>
              </a:xfrm>
              <a:prstGeom prst="rect">
                <a:avLst/>
              </a:prstGeom>
              <a:blipFill>
                <a:blip r:embed="rId2"/>
                <a:stretch>
                  <a:fillRect l="-2132" t="-24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46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D1535-04AC-1420-09E5-11C051685F27}"/>
              </a:ext>
            </a:extLst>
          </p:cNvPr>
          <p:cNvSpPr txBox="1"/>
          <p:nvPr/>
        </p:nvSpPr>
        <p:spPr>
          <a:xfrm>
            <a:off x="1589314" y="580571"/>
            <a:ext cx="94633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17"/>
            </a:pPr>
            <a:r>
              <a:rPr lang="en-US" sz="3200" dirty="0">
                <a:latin typeface="Arial Black" panose="020B0A04020102020204" pitchFamily="34" charset="0"/>
              </a:rPr>
              <a:t> An amount of Rs. 735 was divided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between A, B and C. If each of them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had received Rs. 25 less, their 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shares would have been in the ratio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of 1 : 3 : 2. The money received by C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was: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(a) Rs. 195                 (b) Rs. 200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(c) Rs. 225                  (d) Rs. 245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6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6A179-9100-01AB-736C-52B504E43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57" y="-1"/>
            <a:ext cx="123008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6B7396-AA4A-0626-FDBE-7F97568E1749}"/>
                  </a:ext>
                </a:extLst>
              </p:cNvPr>
              <p:cNvSpPr txBox="1"/>
              <p:nvPr/>
            </p:nvSpPr>
            <p:spPr>
              <a:xfrm>
                <a:off x="907143" y="435429"/>
                <a:ext cx="10094686" cy="395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Both" startAt="18"/>
                </a:pPr>
                <a:r>
                  <a:rPr lang="en-US" sz="32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  An alloy is to contain copper and zinc </a:t>
                </a:r>
              </a:p>
              <a:p>
                <a:r>
                  <a:rPr lang="en-US" sz="32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        in the ratio 9 : 4. The zinc required to</a:t>
                </a:r>
              </a:p>
              <a:p>
                <a:r>
                  <a:rPr lang="en-US" sz="3200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        be melted with 24 kg of copper is : 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(a) 10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g                    (b)10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 kg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(c) 9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kg                       (d) 9 kg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6B7396-AA4A-0626-FDBE-7F97568E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3" y="435429"/>
                <a:ext cx="10094686" cy="3952364"/>
              </a:xfrm>
              <a:prstGeom prst="rect">
                <a:avLst/>
              </a:prstGeom>
              <a:blipFill>
                <a:blip r:embed="rId2"/>
                <a:stretch>
                  <a:fillRect l="-1993" t="-4314" b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43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C8828-45A1-E056-2DDF-C8931E289F33}"/>
                  </a:ext>
                </a:extLst>
              </p:cNvPr>
              <p:cNvSpPr txBox="1"/>
              <p:nvPr/>
            </p:nvSpPr>
            <p:spPr>
              <a:xfrm>
                <a:off x="950686" y="486229"/>
                <a:ext cx="9615714" cy="444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 startAt="19"/>
                </a:pPr>
                <a:r>
                  <a:rPr lang="en-US" sz="3200" dirty="0">
                    <a:latin typeface="Arial Black" panose="020B0A04020102020204" pitchFamily="34" charset="0"/>
                  </a:rPr>
                  <a:t>     15 liters  of mixture contains 20% alcohol and the rest water. If 3 liters of water be mixed with it, the percentage of alcohol in the new mixture would be :</a:t>
                </a:r>
              </a:p>
              <a:p>
                <a:endParaRPr lang="en-US" sz="3200" dirty="0">
                  <a:latin typeface="Arial Black" panose="020B0A04020102020204" pitchFamily="34" charset="0"/>
                </a:endParaRPr>
              </a:p>
              <a:p>
                <a:r>
                  <a:rPr lang="en-US" sz="3200" dirty="0"/>
                  <a:t>                (a) 15%                    (b) 16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%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               (c) 17%                     (18) 18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%   </a:t>
                </a:r>
                <a:endParaRPr lang="en-IN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5C8828-45A1-E056-2DDF-C8931E289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86" y="486229"/>
                <a:ext cx="9615714" cy="4441280"/>
              </a:xfrm>
              <a:prstGeom prst="rect">
                <a:avLst/>
              </a:prstGeom>
              <a:blipFill>
                <a:blip r:embed="rId2"/>
                <a:stretch>
                  <a:fillRect l="-2093" t="-3984" r="-63" b="-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82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24D11-B85F-FF71-C333-5054F1A5907D}"/>
              </a:ext>
            </a:extLst>
          </p:cNvPr>
          <p:cNvSpPr txBox="1"/>
          <p:nvPr/>
        </p:nvSpPr>
        <p:spPr>
          <a:xfrm>
            <a:off x="624114" y="522514"/>
            <a:ext cx="101642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20"/>
            </a:pPr>
            <a:r>
              <a:rPr lang="en-US" sz="3200" dirty="0">
                <a:latin typeface="Arial Black" panose="020B0A04020102020204" pitchFamily="34" charset="0"/>
              </a:rPr>
              <a:t>  85 kg of a mixture contains milk   and water in the ratio 27 : 7. How much more water is to be added to get a new mixture containing milk and water in the ratio 3:1 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5 kg                         (b) 8 kg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6.5 kg                       (d) 7.25 kg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8DCB1-85E3-4827-73B8-95BA45FBA992}"/>
              </a:ext>
            </a:extLst>
          </p:cNvPr>
          <p:cNvSpPr txBox="1"/>
          <p:nvPr/>
        </p:nvSpPr>
        <p:spPr>
          <a:xfrm>
            <a:off x="1531257" y="870857"/>
            <a:ext cx="91585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(21) The speeds of three cars are in the ratio 5 : 4 : 6. The ratio between the time taken by them to travel the same distance is :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5 : 4 : 6              (b) 6 : 4 : 5  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(c) 10 : 12 : 15         (d) 12 : 15 : 10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8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4F0B2-939D-84A1-FBEE-96A1AA1DE83E}"/>
              </a:ext>
            </a:extLst>
          </p:cNvPr>
          <p:cNvSpPr txBox="1"/>
          <p:nvPr/>
        </p:nvSpPr>
        <p:spPr>
          <a:xfrm>
            <a:off x="1146629" y="486229"/>
            <a:ext cx="1036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22"/>
            </a:pPr>
            <a:r>
              <a:rPr lang="en-US" sz="3200" dirty="0">
                <a:latin typeface="Arial Black" panose="020B0A04020102020204" pitchFamily="34" charset="0"/>
              </a:rPr>
              <a:t>  In a college, the ratio of the number of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boys to girls is 8 : 5. If there are 160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girls ,  the total number of students in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  the college is :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(a) 100                       (b) 250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(c) 260                        (d) 416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1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535DF-5346-EE37-BCF2-0C70EC07268B}"/>
              </a:ext>
            </a:extLst>
          </p:cNvPr>
          <p:cNvSpPr txBox="1"/>
          <p:nvPr/>
        </p:nvSpPr>
        <p:spPr>
          <a:xfrm>
            <a:off x="1081314" y="616857"/>
            <a:ext cx="978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(23)   The ratio of the number of boys and girls in a school is 3 : 2. If 20% of the boys and 25% of the girls are scholarship holders, what percentage of the students does not get the scholarship?</a:t>
            </a:r>
          </a:p>
          <a:p>
            <a:endParaRPr lang="en-US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(a) 56                    (b) 70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(c) 78                    (d) 80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5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7FDCA-A57B-6974-27EC-52E34573D6CB}"/>
                  </a:ext>
                </a:extLst>
              </p:cNvPr>
              <p:cNvSpPr txBox="1"/>
              <p:nvPr/>
            </p:nvSpPr>
            <p:spPr>
              <a:xfrm>
                <a:off x="950686" y="580571"/>
                <a:ext cx="10210800" cy="424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arenBoth" startAt="24"/>
                </a:pPr>
                <a:r>
                  <a:rPr lang="en-US" sz="3600" dirty="0">
                    <a:latin typeface="Arial Black" panose="020B0A04020102020204" pitchFamily="34" charset="0"/>
                  </a:rPr>
                  <a:t>   x varies inversely as square of y. Given that y = 2 for x = 1. The value of x for y = 6 will be equal to : </a:t>
                </a:r>
              </a:p>
              <a:p>
                <a:endParaRPr lang="en-US" sz="3600" dirty="0">
                  <a:latin typeface="Arial Black" panose="020B0A040201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(a)   3                     (b)     9     </a:t>
                </a:r>
              </a:p>
              <a:p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(c)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(d)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7FDCA-A57B-6974-27EC-52E34573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86" y="580571"/>
                <a:ext cx="10210800" cy="4248792"/>
              </a:xfrm>
              <a:prstGeom prst="rect">
                <a:avLst/>
              </a:prstGeom>
              <a:blipFill>
                <a:blip r:embed="rId2"/>
                <a:stretch>
                  <a:fillRect l="-2328" t="-4591" b="-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1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993EC-B8A4-5957-5805-AA50999E17EC}"/>
              </a:ext>
            </a:extLst>
          </p:cNvPr>
          <p:cNvSpPr txBox="1"/>
          <p:nvPr/>
        </p:nvSpPr>
        <p:spPr>
          <a:xfrm>
            <a:off x="653143" y="449943"/>
            <a:ext cx="9681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(25) If 10% of x = 20% of y , then x : y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is equal to :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(a) 1 : 2                 (b) 2 : 1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(c)  5 : 1                (d) 10 : 1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7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87109-B113-2DCA-5556-5A8951924923}"/>
              </a:ext>
            </a:extLst>
          </p:cNvPr>
          <p:cNvSpPr txBox="1"/>
          <p:nvPr/>
        </p:nvSpPr>
        <p:spPr>
          <a:xfrm>
            <a:off x="950686" y="62411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(26) A sum of Rs. 53 is divided among A, B, C in such a way that A gets Rs. 7 more than what B gets and B gets Rs. 8 more than what C gets. The ratio of their shares is: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(a) 16 : 9 : 18              (b)  25 : 18 : 10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(c) 18 : 25 : 10            (d) 15 : 8 : 30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83F8A-3CC2-3009-C4C5-41BD4264BB38}"/>
                  </a:ext>
                </a:extLst>
              </p:cNvPr>
              <p:cNvSpPr txBox="1"/>
              <p:nvPr/>
            </p:nvSpPr>
            <p:spPr>
              <a:xfrm>
                <a:off x="1393371" y="667657"/>
                <a:ext cx="9768115" cy="4200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arenBoth" startAt="27"/>
                </a:pPr>
                <a:r>
                  <a:rPr lang="en-US" sz="3600" dirty="0">
                    <a:latin typeface="Arial Black" panose="020B0A04020102020204" pitchFamily="34" charset="0"/>
                  </a:rPr>
                  <a:t>   What is the ratio whose terms differ by 40 and the measure of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Arial Black" panose="020B0A04020102020204" pitchFamily="34" charset="0"/>
                  </a:rPr>
                  <a:t>?</a:t>
                </a:r>
              </a:p>
              <a:p>
                <a:endParaRPr lang="en-US" sz="3600" dirty="0">
                  <a:latin typeface="Arial Black" panose="020B0A040201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(a) 16 : 56                 (b) 14 : 56  </a:t>
                </a:r>
              </a:p>
              <a:p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(c)  15 : 56                 (d) 16 : 72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F83F8A-3CC2-3009-C4C5-41BD4264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1" y="667657"/>
                <a:ext cx="9768115" cy="4200574"/>
              </a:xfrm>
              <a:prstGeom prst="rect">
                <a:avLst/>
              </a:prstGeom>
              <a:blipFill>
                <a:blip r:embed="rId2"/>
                <a:stretch>
                  <a:fillRect l="-2434" t="-4790" b="-44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87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0525E-576A-6EA3-5E3B-D8A1E46C5648}"/>
              </a:ext>
            </a:extLst>
          </p:cNvPr>
          <p:cNvSpPr txBox="1"/>
          <p:nvPr/>
        </p:nvSpPr>
        <p:spPr>
          <a:xfrm>
            <a:off x="544286" y="740230"/>
            <a:ext cx="11103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/>
            </a:pPr>
            <a:r>
              <a:rPr lang="en-US" sz="3600" dirty="0">
                <a:latin typeface="Arial Black" panose="020B0A04020102020204" pitchFamily="34" charset="0"/>
              </a:rPr>
              <a:t> A : B =  5 : 7 and B : C = 6 : 11, then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A : B : C is :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(a) 55 : 77: 66       (b) 30: 42: 77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(c) 35 : 49 : 42       (d) none of these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F85AB-75F7-A3C8-9AD9-9DB35532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33830" y="-522514"/>
            <a:ext cx="12743543" cy="7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7813B-BC51-CCC4-E327-6835655FC16A}"/>
              </a:ext>
            </a:extLst>
          </p:cNvPr>
          <p:cNvSpPr txBox="1"/>
          <p:nvPr/>
        </p:nvSpPr>
        <p:spPr>
          <a:xfrm>
            <a:off x="1422401" y="863601"/>
            <a:ext cx="9876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2"/>
            </a:pPr>
            <a:r>
              <a:rPr lang="en-US" sz="3600" dirty="0">
                <a:latin typeface="Arial Black" panose="020B0A04020102020204" pitchFamily="34" charset="0"/>
              </a:rPr>
              <a:t> If A : B = 8 : 15, B : C = 5 : 8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and C : D = 4 : 5, then A: D is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equal to :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       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(a) 2 : 7               (b) 4 : 15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(c) 8 : 15             (d) 15 : 4</a:t>
            </a:r>
          </a:p>
        </p:txBody>
      </p:sp>
    </p:spTree>
    <p:extLst>
      <p:ext uri="{BB962C8B-B14F-4D97-AF65-F5344CB8AC3E}">
        <p14:creationId xmlns:p14="http://schemas.microsoft.com/office/powerpoint/2010/main" val="100386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79F0D-215F-92D1-EBCA-A0980F939893}"/>
              </a:ext>
            </a:extLst>
          </p:cNvPr>
          <p:cNvSpPr txBox="1"/>
          <p:nvPr/>
        </p:nvSpPr>
        <p:spPr>
          <a:xfrm>
            <a:off x="972457" y="1233714"/>
            <a:ext cx="1024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 startAt="3"/>
            </a:pPr>
            <a:r>
              <a:rPr lang="en-US" sz="3600" dirty="0">
                <a:latin typeface="Arial Black" panose="020B0A04020102020204" pitchFamily="34" charset="0"/>
              </a:rPr>
              <a:t>   Find the value of a : b : c : d,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if a : b = 2 : 3, b : c = 4 : 5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and c : d = 6 : 7</a:t>
            </a:r>
            <a:r>
              <a:rPr lang="en-US" dirty="0"/>
              <a:t>.     </a:t>
            </a:r>
          </a:p>
          <a:p>
            <a:endParaRPr lang="en-US" dirty="0"/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(a) 16 : 24 : 30 : 35     (b) 18 : 22 : 30 : 35 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(c) 16 : 24 : 30 : 36    (d) 18 : 22 : 35 : 30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6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C9A18-92A2-B1F2-3DE8-5D3615E40590}"/>
                  </a:ext>
                </a:extLst>
              </p:cNvPr>
              <p:cNvSpPr txBox="1"/>
              <p:nvPr/>
            </p:nvSpPr>
            <p:spPr>
              <a:xfrm>
                <a:off x="1734457" y="899886"/>
                <a:ext cx="8454572" cy="379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Arial Black" panose="020B0A04020102020204" pitchFamily="34" charset="0"/>
                  </a:rPr>
                  <a:t>(4)   The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sup>
                    </m:sSup>
                  </m:oMath>
                </a14:m>
                <a:r>
                  <a:rPr lang="en-US" sz="4000" dirty="0">
                    <a:latin typeface="Book Antiqua" panose="02040602050305030304" pitchFamily="18" charset="0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Arial Black" panose="020B0A04020102020204" pitchFamily="34" charset="0"/>
                  </a:rPr>
                  <a:t> </a:t>
                </a:r>
              </a:p>
              <a:p>
                <a:r>
                  <a:rPr lang="en-US" sz="4000" dirty="0">
                    <a:latin typeface="Arial Black" panose="020B0A04020102020204" pitchFamily="34" charset="0"/>
                  </a:rPr>
                  <a:t>        is same as : </a:t>
                </a:r>
              </a:p>
              <a:p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(a) 2 : 1      (b) 4 : 1 </a:t>
                </a:r>
              </a:p>
              <a:p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(c) 7 : 5       (d) 7 : 10</a:t>
                </a:r>
                <a:endParaRPr lang="en-IN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4C9A18-92A2-B1F2-3DE8-5D3615E4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57" y="899886"/>
                <a:ext cx="8454572" cy="3792641"/>
              </a:xfrm>
              <a:prstGeom prst="rect">
                <a:avLst/>
              </a:prstGeom>
              <a:blipFill>
                <a:blip r:embed="rId2"/>
                <a:stretch>
                  <a:fillRect l="-2597" t="-2733" b="-5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9B292-E919-7FC5-1601-F572066CB96C}"/>
              </a:ext>
            </a:extLst>
          </p:cNvPr>
          <p:cNvSpPr txBox="1"/>
          <p:nvPr/>
        </p:nvSpPr>
        <p:spPr>
          <a:xfrm>
            <a:off x="957943" y="820057"/>
            <a:ext cx="9521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5"/>
            </a:pPr>
            <a:r>
              <a:rPr lang="en-US" sz="4000" dirty="0">
                <a:latin typeface="Arial Black" panose="020B0A04020102020204" pitchFamily="34" charset="0"/>
              </a:rPr>
              <a:t>   If 15% of x = 20 % of y , then</a:t>
            </a:r>
          </a:p>
          <a:p>
            <a:r>
              <a:rPr lang="en-US" sz="4000" dirty="0">
                <a:latin typeface="Arial Black" panose="020B0A04020102020204" pitchFamily="34" charset="0"/>
              </a:rPr>
              <a:t>        x:y is : </a:t>
            </a:r>
          </a:p>
          <a:p>
            <a:endParaRPr lang="en-US" sz="4000" dirty="0">
              <a:latin typeface="Arial Black" panose="020B0A04020102020204" pitchFamily="34" charset="0"/>
            </a:endParaRPr>
          </a:p>
          <a:p>
            <a:r>
              <a:rPr lang="en-US" sz="4000" dirty="0">
                <a:latin typeface="Arial Black" panose="020B0A04020102020204" pitchFamily="34" charset="0"/>
              </a:rPr>
              <a:t>     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 3 : 4           (b) 4 : 3   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(c ) 17 : 16      (d) 16 : 17  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9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78C24-BF9E-4053-FCE3-768761DFA40A}"/>
              </a:ext>
            </a:extLst>
          </p:cNvPr>
          <p:cNvSpPr txBox="1"/>
          <p:nvPr/>
        </p:nvSpPr>
        <p:spPr>
          <a:xfrm>
            <a:off x="1095829" y="849086"/>
            <a:ext cx="9252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6"/>
            </a:pPr>
            <a:r>
              <a:rPr lang="en-US" sz="3600" dirty="0">
                <a:latin typeface="Arial Black" panose="020B0A04020102020204" pitchFamily="34" charset="0"/>
              </a:rPr>
              <a:t>    If (a +b) : (b + c) : ( c + a)  =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6 : 7 : 8  and ( a + b + c ) = 14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then the value of  c is :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(a) 6                 (b) 7 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(c) 8                 (d) 14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5F8B4-56DA-2194-34E6-D078E3E10E1F}"/>
              </a:ext>
            </a:extLst>
          </p:cNvPr>
          <p:cNvSpPr txBox="1"/>
          <p:nvPr/>
        </p:nvSpPr>
        <p:spPr>
          <a:xfrm>
            <a:off x="827314" y="348343"/>
            <a:ext cx="93689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 startAt="7"/>
            </a:pPr>
            <a:r>
              <a:rPr lang="en-US" sz="3600" dirty="0">
                <a:latin typeface="Arial Black" panose="020B0A04020102020204" pitchFamily="34" charset="0"/>
              </a:rPr>
              <a:t>      Two numbers are in the ratio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3 : 5. If 9 is subtracted from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each, the new numbers are in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the ratio 12 : 23 . The smaller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number is :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(a) 27           (b) 33  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(c) 49           (d) 55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0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289</TotalTime>
  <Words>1613</Words>
  <Application>Microsoft Office PowerPoint</Application>
  <PresentationFormat>Widescreen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Book Antiqua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1</cp:revision>
  <dcterms:created xsi:type="dcterms:W3CDTF">2022-12-03T06:29:20Z</dcterms:created>
  <dcterms:modified xsi:type="dcterms:W3CDTF">2022-12-03T11:18:54Z</dcterms:modified>
</cp:coreProperties>
</file>