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9" r:id="rId10"/>
    <p:sldId id="263" r:id="rId11"/>
    <p:sldId id="266" r:id="rId12"/>
    <p:sldId id="267"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DFAABB-7951-43BF-9C21-08F697EC5ABB}"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C394C-617F-4161-A087-7D552F58F892}" type="slidenum">
              <a:rPr lang="en-US" smtClean="0"/>
              <a:t>‹#›</a:t>
            </a:fld>
            <a:endParaRPr lang="en-US"/>
          </a:p>
        </p:txBody>
      </p:sp>
    </p:spTree>
    <p:extLst>
      <p:ext uri="{BB962C8B-B14F-4D97-AF65-F5344CB8AC3E}">
        <p14:creationId xmlns:p14="http://schemas.microsoft.com/office/powerpoint/2010/main" val="12684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FAABB-7951-43BF-9C21-08F697EC5ABB}"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C394C-617F-4161-A087-7D552F58F892}" type="slidenum">
              <a:rPr lang="en-US" smtClean="0"/>
              <a:t>‹#›</a:t>
            </a:fld>
            <a:endParaRPr lang="en-US"/>
          </a:p>
        </p:txBody>
      </p:sp>
    </p:spTree>
    <p:extLst>
      <p:ext uri="{BB962C8B-B14F-4D97-AF65-F5344CB8AC3E}">
        <p14:creationId xmlns:p14="http://schemas.microsoft.com/office/powerpoint/2010/main" val="161483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FAABB-7951-43BF-9C21-08F697EC5ABB}"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C394C-617F-4161-A087-7D552F58F892}" type="slidenum">
              <a:rPr lang="en-US" smtClean="0"/>
              <a:t>‹#›</a:t>
            </a:fld>
            <a:endParaRPr lang="en-US"/>
          </a:p>
        </p:txBody>
      </p:sp>
    </p:spTree>
    <p:extLst>
      <p:ext uri="{BB962C8B-B14F-4D97-AF65-F5344CB8AC3E}">
        <p14:creationId xmlns:p14="http://schemas.microsoft.com/office/powerpoint/2010/main" val="171230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FAABB-7951-43BF-9C21-08F697EC5ABB}"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C394C-617F-4161-A087-7D552F58F892}" type="slidenum">
              <a:rPr lang="en-US" smtClean="0"/>
              <a:t>‹#›</a:t>
            </a:fld>
            <a:endParaRPr lang="en-US"/>
          </a:p>
        </p:txBody>
      </p:sp>
    </p:spTree>
    <p:extLst>
      <p:ext uri="{BB962C8B-B14F-4D97-AF65-F5344CB8AC3E}">
        <p14:creationId xmlns:p14="http://schemas.microsoft.com/office/powerpoint/2010/main" val="39329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FAABB-7951-43BF-9C21-08F697EC5ABB}"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C394C-617F-4161-A087-7D552F58F892}" type="slidenum">
              <a:rPr lang="en-US" smtClean="0"/>
              <a:t>‹#›</a:t>
            </a:fld>
            <a:endParaRPr lang="en-US"/>
          </a:p>
        </p:txBody>
      </p:sp>
    </p:spTree>
    <p:extLst>
      <p:ext uri="{BB962C8B-B14F-4D97-AF65-F5344CB8AC3E}">
        <p14:creationId xmlns:p14="http://schemas.microsoft.com/office/powerpoint/2010/main" val="28590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DFAABB-7951-43BF-9C21-08F697EC5ABB}"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C394C-617F-4161-A087-7D552F58F892}" type="slidenum">
              <a:rPr lang="en-US" smtClean="0"/>
              <a:t>‹#›</a:t>
            </a:fld>
            <a:endParaRPr lang="en-US"/>
          </a:p>
        </p:txBody>
      </p:sp>
    </p:spTree>
    <p:extLst>
      <p:ext uri="{BB962C8B-B14F-4D97-AF65-F5344CB8AC3E}">
        <p14:creationId xmlns:p14="http://schemas.microsoft.com/office/powerpoint/2010/main" val="402213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DFAABB-7951-43BF-9C21-08F697EC5ABB}"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C394C-617F-4161-A087-7D552F58F892}" type="slidenum">
              <a:rPr lang="en-US" smtClean="0"/>
              <a:t>‹#›</a:t>
            </a:fld>
            <a:endParaRPr lang="en-US"/>
          </a:p>
        </p:txBody>
      </p:sp>
    </p:spTree>
    <p:extLst>
      <p:ext uri="{BB962C8B-B14F-4D97-AF65-F5344CB8AC3E}">
        <p14:creationId xmlns:p14="http://schemas.microsoft.com/office/powerpoint/2010/main" val="150517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DFAABB-7951-43BF-9C21-08F697EC5ABB}"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C394C-617F-4161-A087-7D552F58F892}" type="slidenum">
              <a:rPr lang="en-US" smtClean="0"/>
              <a:t>‹#›</a:t>
            </a:fld>
            <a:endParaRPr lang="en-US"/>
          </a:p>
        </p:txBody>
      </p:sp>
    </p:spTree>
    <p:extLst>
      <p:ext uri="{BB962C8B-B14F-4D97-AF65-F5344CB8AC3E}">
        <p14:creationId xmlns:p14="http://schemas.microsoft.com/office/powerpoint/2010/main" val="4190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FAABB-7951-43BF-9C21-08F697EC5ABB}" type="datetimeFigureOut">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C394C-617F-4161-A087-7D552F58F892}" type="slidenum">
              <a:rPr lang="en-US" smtClean="0"/>
              <a:t>‹#›</a:t>
            </a:fld>
            <a:endParaRPr lang="en-US"/>
          </a:p>
        </p:txBody>
      </p:sp>
    </p:spTree>
    <p:extLst>
      <p:ext uri="{BB962C8B-B14F-4D97-AF65-F5344CB8AC3E}">
        <p14:creationId xmlns:p14="http://schemas.microsoft.com/office/powerpoint/2010/main" val="288275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FAABB-7951-43BF-9C21-08F697EC5ABB}"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C394C-617F-4161-A087-7D552F58F892}" type="slidenum">
              <a:rPr lang="en-US" smtClean="0"/>
              <a:t>‹#›</a:t>
            </a:fld>
            <a:endParaRPr lang="en-US"/>
          </a:p>
        </p:txBody>
      </p:sp>
    </p:spTree>
    <p:extLst>
      <p:ext uri="{BB962C8B-B14F-4D97-AF65-F5344CB8AC3E}">
        <p14:creationId xmlns:p14="http://schemas.microsoft.com/office/powerpoint/2010/main" val="104213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FAABB-7951-43BF-9C21-08F697EC5ABB}"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C394C-617F-4161-A087-7D552F58F892}" type="slidenum">
              <a:rPr lang="en-US" smtClean="0"/>
              <a:t>‹#›</a:t>
            </a:fld>
            <a:endParaRPr lang="en-US"/>
          </a:p>
        </p:txBody>
      </p:sp>
    </p:spTree>
    <p:extLst>
      <p:ext uri="{BB962C8B-B14F-4D97-AF65-F5344CB8AC3E}">
        <p14:creationId xmlns:p14="http://schemas.microsoft.com/office/powerpoint/2010/main" val="63712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FAABB-7951-43BF-9C21-08F697EC5ABB}" type="datetimeFigureOut">
              <a:rPr lang="en-US" smtClean="0"/>
              <a:t>8/10/2023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C394C-617F-4161-A087-7D552F58F892}" type="slidenum">
              <a:rPr lang="en-US" smtClean="0"/>
              <a:t>‹#›</a:t>
            </a:fld>
            <a:endParaRPr lang="en-US"/>
          </a:p>
        </p:txBody>
      </p:sp>
    </p:spTree>
    <p:extLst>
      <p:ext uri="{BB962C8B-B14F-4D97-AF65-F5344CB8AC3E}">
        <p14:creationId xmlns:p14="http://schemas.microsoft.com/office/powerpoint/2010/main" val="2803145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Brain Stroke </a:t>
            </a:r>
            <a:r>
              <a:rPr lang="en-US" dirty="0"/>
              <a:t>D</a:t>
            </a:r>
            <a:r>
              <a:rPr lang="en-US" dirty="0" smtClean="0"/>
              <a:t>etection </a:t>
            </a:r>
            <a:r>
              <a:rPr lang="en-US" dirty="0"/>
              <a:t>U</a:t>
            </a:r>
            <a:r>
              <a:rPr lang="en-US" dirty="0" smtClean="0"/>
              <a:t>sing CNN And SVM</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1326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Like a CT scan, a stroke MRI takes multiple images of the inside of the head using sophisticated x-rays and computers. </a:t>
            </a:r>
            <a:endParaRPr lang="en-US" dirty="0" smtClean="0"/>
          </a:p>
          <a:p>
            <a:r>
              <a:rPr lang="en-US" dirty="0" smtClean="0"/>
              <a:t>Unlike </a:t>
            </a:r>
            <a:r>
              <a:rPr lang="en-US" dirty="0"/>
              <a:t>a CT scan, which takes several hours to reveal any blockages of blood flow, an MRI can uncover any brain damage within an hour of the onset of the stroke symptoms</a:t>
            </a:r>
            <a:r>
              <a:rPr lang="en-US" dirty="0" smtClean="0"/>
              <a:t>.</a:t>
            </a:r>
          </a:p>
          <a:p>
            <a:r>
              <a:rPr lang="en-US" dirty="0"/>
              <a:t>Timely forecasting is very important to save the life of the patient. </a:t>
            </a:r>
            <a:endParaRPr lang="en-US" dirty="0" smtClean="0"/>
          </a:p>
          <a:p>
            <a:r>
              <a:rPr lang="en-US" dirty="0" smtClean="0"/>
              <a:t>Delay </a:t>
            </a:r>
            <a:r>
              <a:rPr lang="en-US" dirty="0"/>
              <a:t>in prediction may lead to fatal outcomes. </a:t>
            </a:r>
            <a:endParaRPr lang="en-US" dirty="0" smtClean="0"/>
          </a:p>
          <a:p>
            <a:r>
              <a:rPr lang="en-US" dirty="0" smtClean="0"/>
              <a:t>The </a:t>
            </a:r>
            <a:r>
              <a:rPr lang="en-US" dirty="0"/>
              <a:t>specificity allows the correct identification of patients who can have strokes in the near future</a:t>
            </a:r>
          </a:p>
        </p:txBody>
      </p:sp>
    </p:spTree>
    <p:extLst>
      <p:ext uri="{BB962C8B-B14F-4D97-AF65-F5344CB8AC3E}">
        <p14:creationId xmlns:p14="http://schemas.microsoft.com/office/powerpoint/2010/main" val="121048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a:t>The most common types of disability after stroke are impaired speech, restricted physical abilities, weakness or paralysis of limbs on one side of the body, difficulty gripping or holding things, and a slowed ability to communicate.</a:t>
            </a:r>
          </a:p>
        </p:txBody>
      </p:sp>
    </p:spTree>
    <p:extLst>
      <p:ext uri="{BB962C8B-B14F-4D97-AF65-F5344CB8AC3E}">
        <p14:creationId xmlns:p14="http://schemas.microsoft.com/office/powerpoint/2010/main" val="96252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pPr algn="just"/>
            <a:r>
              <a:rPr lang="en-US" dirty="0"/>
              <a:t>Computed tomography (CT)-based imaging remains the most common imaging modality to evaluate patients presenting with acute stroke symptoms. </a:t>
            </a:r>
            <a:endParaRPr lang="en-US" dirty="0" smtClean="0"/>
          </a:p>
          <a:p>
            <a:pPr algn="just"/>
            <a:r>
              <a:rPr lang="en-US" dirty="0" smtClean="0"/>
              <a:t>It </a:t>
            </a:r>
            <a:r>
              <a:rPr lang="en-US" dirty="0"/>
              <a:t>is easily available, safe, and fast which is critical in acute stroke management</a:t>
            </a:r>
            <a:r>
              <a:rPr lang="en-US" dirty="0" smtClean="0"/>
              <a:t>.</a:t>
            </a:r>
          </a:p>
          <a:p>
            <a:pPr algn="just"/>
            <a:r>
              <a:rPr lang="en-US" dirty="0" smtClean="0"/>
              <a:t> </a:t>
            </a:r>
            <a:r>
              <a:rPr lang="en-US" dirty="0"/>
              <a:t>CT has high sensitivity for the detection of </a:t>
            </a:r>
            <a:r>
              <a:rPr lang="en-US" dirty="0" err="1"/>
              <a:t>intracerebral</a:t>
            </a:r>
            <a:r>
              <a:rPr lang="en-US" dirty="0"/>
              <a:t> hemorrhage.</a:t>
            </a:r>
          </a:p>
        </p:txBody>
      </p:sp>
    </p:spTree>
    <p:extLst>
      <p:ext uri="{BB962C8B-B14F-4D97-AF65-F5344CB8AC3E}">
        <p14:creationId xmlns:p14="http://schemas.microsoft.com/office/powerpoint/2010/main" val="2535907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a:t>
            </a:r>
            <a:r>
              <a:rPr lang="en-US" dirty="0" smtClean="0"/>
              <a:t>he real challenge of the classification technique is to attain maximum accuracy compared to manual delineation. By using SVM classifier accuracy and Kappa coefficient of attained. By increasing the number of training dataset and by using kernel operators in the SVM classifier, accurate segmentation of brain and brain lesions is achieved. </a:t>
            </a:r>
          </a:p>
          <a:p>
            <a:pPr algn="just"/>
            <a:r>
              <a:rPr lang="en-US" dirty="0" smtClean="0"/>
              <a:t>. The current density at each source has been estimated. While comparing it with CT-scan/MRI images, it has been seen that a cost-effective and non-invasive device like EEG can be successfully used in order to detect a stroke. </a:t>
            </a:r>
            <a:endParaRPr lang="en-US" dirty="0"/>
          </a:p>
        </p:txBody>
      </p:sp>
    </p:spTree>
    <p:extLst>
      <p:ext uri="{BB962C8B-B14F-4D97-AF65-F5344CB8AC3E}">
        <p14:creationId xmlns:p14="http://schemas.microsoft.com/office/powerpoint/2010/main" val="279563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Refrences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[1] </a:t>
            </a:r>
            <a:r>
              <a:rPr lang="en-US" dirty="0" err="1" smtClean="0"/>
              <a:t>Mathers</a:t>
            </a:r>
            <a:r>
              <a:rPr lang="en-US" dirty="0" smtClean="0"/>
              <a:t>, C.D., Bernard, C., </a:t>
            </a:r>
            <a:r>
              <a:rPr lang="en-US" dirty="0" err="1" smtClean="0"/>
              <a:t>Iburg</a:t>
            </a:r>
            <a:r>
              <a:rPr lang="en-US" dirty="0" smtClean="0"/>
              <a:t>, K.M., Inoue, M., Ma Fat, D., Shibuya, K., Stein, C., </a:t>
            </a:r>
            <a:r>
              <a:rPr lang="en-US" dirty="0" err="1" smtClean="0"/>
              <a:t>Tomijima</a:t>
            </a:r>
            <a:r>
              <a:rPr lang="en-US" dirty="0" smtClean="0"/>
              <a:t>, N. and </a:t>
            </a:r>
            <a:r>
              <a:rPr lang="en-US" dirty="0" err="1" smtClean="0"/>
              <a:t>Xu</a:t>
            </a:r>
            <a:r>
              <a:rPr lang="en-US" dirty="0" smtClean="0"/>
              <a:t>, H., 2004. Global burden of disease: data sources, methods and results. World Health Organization, survey 199998a2. </a:t>
            </a:r>
          </a:p>
          <a:p>
            <a:r>
              <a:rPr lang="en-US" dirty="0" smtClean="0"/>
              <a:t>[2] World Health Organization, 2002. The world health report 2002: reducing risks, promoting healthy life. World Health Organization. [3] </a:t>
            </a:r>
            <a:r>
              <a:rPr lang="en-US" dirty="0" err="1" smtClean="0"/>
              <a:t>Pandian</a:t>
            </a:r>
            <a:r>
              <a:rPr lang="en-US" dirty="0" smtClean="0"/>
              <a:t>, J.D. and </a:t>
            </a:r>
            <a:r>
              <a:rPr lang="en-US" dirty="0" err="1" smtClean="0"/>
              <a:t>Sudhan</a:t>
            </a:r>
            <a:r>
              <a:rPr lang="en-US" dirty="0" smtClean="0"/>
              <a:t>, P., 2013. Stroke epidemiology and stroke care services in India. Journal of stroke, 15(3), p.128. </a:t>
            </a:r>
          </a:p>
          <a:p>
            <a:r>
              <a:rPr lang="en-US" dirty="0" smtClean="0"/>
              <a:t>[4] Banerjee, T.K. and Das, S.K., 2016. Fifty years of stroke researches in India. Annals of Indian Academy of Neurology, 19(1), p.1.</a:t>
            </a:r>
          </a:p>
          <a:p>
            <a:r>
              <a:rPr lang="en-US" dirty="0" smtClean="0"/>
              <a:t> [5] </a:t>
            </a:r>
            <a:r>
              <a:rPr lang="en-US" dirty="0" err="1" smtClean="0"/>
              <a:t>Ga</a:t>
            </a:r>
            <a:r>
              <a:rPr lang="en-US" dirty="0" smtClean="0"/>
              <a:t>, D., 2008. Fisher m, </a:t>
            </a:r>
            <a:r>
              <a:rPr lang="en-US" dirty="0" err="1" smtClean="0"/>
              <a:t>macleod</a:t>
            </a:r>
            <a:r>
              <a:rPr lang="en-US" dirty="0" smtClean="0"/>
              <a:t> m, Davis Sm. Stroke. Lancet, 371(9624), pp.1612-23.</a:t>
            </a:r>
          </a:p>
          <a:p>
            <a:r>
              <a:rPr lang="en-US" dirty="0" smtClean="0"/>
              <a:t> [6] </a:t>
            </a:r>
            <a:r>
              <a:rPr lang="en-US" dirty="0" err="1" smtClean="0"/>
              <a:t>Radic</a:t>
            </a:r>
            <a:r>
              <a:rPr lang="en-US" dirty="0" smtClean="0"/>
              <a:t>, B., 2017. Diagnosis and Treatment of Carotid Artery Stenosis. J. Neurol. Stroke, 7(3), pp.9-12.</a:t>
            </a:r>
          </a:p>
          <a:p>
            <a:r>
              <a:rPr lang="en-US" dirty="0" smtClean="0"/>
              <a:t> [7] </a:t>
            </a:r>
            <a:r>
              <a:rPr lang="en-US" dirty="0" err="1" smtClean="0"/>
              <a:t>Ahirwar</a:t>
            </a:r>
            <a:r>
              <a:rPr lang="en-US" dirty="0" smtClean="0"/>
              <a:t>, D., </a:t>
            </a:r>
            <a:r>
              <a:rPr lang="en-US" dirty="0" err="1" smtClean="0"/>
              <a:t>Shakya</a:t>
            </a:r>
            <a:r>
              <a:rPr lang="en-US" dirty="0" smtClean="0"/>
              <a:t>, K., Banerjee, A., </a:t>
            </a:r>
            <a:r>
              <a:rPr lang="en-US" dirty="0" err="1" smtClean="0"/>
              <a:t>Khurana</a:t>
            </a:r>
            <a:r>
              <a:rPr lang="en-US" dirty="0" smtClean="0"/>
              <a:t>, D. and Roy, S., Simulation studies for non invasive classification of Ischemic and Hemorrhagic Stroke using Near Infrared Spectroscopy</a:t>
            </a:r>
            <a:endParaRPr lang="en-US" dirty="0"/>
          </a:p>
        </p:txBody>
      </p:sp>
    </p:spTree>
    <p:extLst>
      <p:ext uri="{BB962C8B-B14F-4D97-AF65-F5344CB8AC3E}">
        <p14:creationId xmlns:p14="http://schemas.microsoft.com/office/powerpoint/2010/main" val="76834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Brain stroke occurs when blood circulation to the brain is either reduced or interrupted. When this happens, the brain does not get sufficient oxygen or others necessary ingredients and then the brain cell starts to die. It is also known as brain attack or cerebrovascular accident (CVA).</a:t>
            </a:r>
          </a:p>
          <a:p>
            <a:pPr algn="just"/>
            <a:r>
              <a:rPr lang="en-US" dirty="0" smtClean="0"/>
              <a:t>To perform surgical planning and to initiate the treatment, the Neurosurgeon should be equipped with the precise stage of the affected area.</a:t>
            </a:r>
            <a:endParaRPr lang="en-US" dirty="0"/>
          </a:p>
        </p:txBody>
      </p:sp>
    </p:spTree>
    <p:extLst>
      <p:ext uri="{BB962C8B-B14F-4D97-AF65-F5344CB8AC3E}">
        <p14:creationId xmlns:p14="http://schemas.microsoft.com/office/powerpoint/2010/main" val="313161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a:t>This paper provides an efficient process for proper </a:t>
            </a:r>
            <a:r>
              <a:rPr lang="en-US" b="1" dirty="0"/>
              <a:t>detection</a:t>
            </a:r>
            <a:r>
              <a:rPr lang="en-US" dirty="0"/>
              <a:t> of </a:t>
            </a:r>
            <a:r>
              <a:rPr lang="en-US" b="1" dirty="0"/>
              <a:t>brain stroke</a:t>
            </a:r>
            <a:r>
              <a:rPr lang="en-US" dirty="0"/>
              <a:t> from CT scan images. </a:t>
            </a:r>
            <a:endParaRPr lang="en-US" dirty="0" smtClean="0"/>
          </a:p>
          <a:p>
            <a:r>
              <a:rPr lang="en-US" dirty="0" smtClean="0"/>
              <a:t>A </a:t>
            </a:r>
            <a:r>
              <a:rPr lang="en-US" dirty="0"/>
              <a:t>CT scan image of </a:t>
            </a:r>
            <a:r>
              <a:rPr lang="en-US" b="1" dirty="0"/>
              <a:t>brain</a:t>
            </a:r>
            <a:r>
              <a:rPr lang="en-US" dirty="0"/>
              <a:t> is taken as input.</a:t>
            </a:r>
          </a:p>
          <a:p>
            <a:r>
              <a:rPr lang="en-US" b="1" dirty="0" smtClean="0"/>
              <a:t>brain</a:t>
            </a:r>
            <a:r>
              <a:rPr lang="en-US" dirty="0"/>
              <a:t> </a:t>
            </a:r>
            <a:r>
              <a:rPr lang="en-US" b="1" dirty="0"/>
              <a:t>stroke</a:t>
            </a:r>
            <a:r>
              <a:rPr lang="en-US" dirty="0"/>
              <a:t> could result in the loss of </a:t>
            </a:r>
            <a:r>
              <a:rPr lang="en-US" dirty="0" err="1"/>
              <a:t>neuromotor</a:t>
            </a:r>
            <a:r>
              <a:rPr lang="en-US" dirty="0"/>
              <a:t> and cognitive </a:t>
            </a:r>
            <a:r>
              <a:rPr lang="en-US" dirty="0" smtClean="0"/>
              <a:t>functions.</a:t>
            </a:r>
            <a:endParaRPr lang="en-US" dirty="0"/>
          </a:p>
        </p:txBody>
      </p:sp>
    </p:spTree>
    <p:extLst>
      <p:ext uri="{BB962C8B-B14F-4D97-AF65-F5344CB8AC3E}">
        <p14:creationId xmlns:p14="http://schemas.microsoft.com/office/powerpoint/2010/main" val="287808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The most common types of disability after stroke are impaired speech, restricted physical abilities, weakness or paralysis of limbs on one side of the body, difficulty gripping or holding things, and a slowed ability to communicate.</a:t>
            </a:r>
          </a:p>
        </p:txBody>
      </p:sp>
    </p:spTree>
    <p:extLst>
      <p:ext uri="{BB962C8B-B14F-4D97-AF65-F5344CB8AC3E}">
        <p14:creationId xmlns:p14="http://schemas.microsoft.com/office/powerpoint/2010/main" val="164326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descr="C:\Users\Admin\Downloads\Untitled Diagram-Page-1.drawi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58194"/>
            <a:ext cx="701040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56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85132"/>
              </p:ext>
            </p:extLst>
          </p:nvPr>
        </p:nvGraphicFramePr>
        <p:xfrm>
          <a:off x="304800" y="1600200"/>
          <a:ext cx="8610600" cy="4419600"/>
        </p:xfrm>
        <a:graphic>
          <a:graphicData uri="http://schemas.openxmlformats.org/drawingml/2006/table">
            <a:tbl>
              <a:tblPr firstRow="1" bandRow="1">
                <a:tableStyleId>{5C22544A-7EE6-4342-B048-85BDC9FD1C3A}</a:tableStyleId>
              </a:tblPr>
              <a:tblGrid>
                <a:gridCol w="1355372"/>
                <a:gridCol w="2072922"/>
                <a:gridCol w="2312105"/>
                <a:gridCol w="2870201"/>
              </a:tblGrid>
              <a:tr h="714935">
                <a:tc>
                  <a:txBody>
                    <a:bodyPr/>
                    <a:lstStyle/>
                    <a:p>
                      <a:r>
                        <a:rPr lang="en-US" dirty="0" err="1" smtClean="0"/>
                        <a:t>Sr.No</a:t>
                      </a:r>
                      <a:endParaRPr lang="en-US" dirty="0"/>
                    </a:p>
                  </a:txBody>
                  <a:tcPr/>
                </a:tc>
                <a:tc>
                  <a:txBody>
                    <a:bodyPr/>
                    <a:lstStyle/>
                    <a:p>
                      <a:r>
                        <a:rPr lang="en-US" dirty="0" smtClean="0"/>
                        <a:t>Paper Name</a:t>
                      </a:r>
                      <a:endParaRPr lang="en-US" dirty="0"/>
                    </a:p>
                  </a:txBody>
                  <a:tcPr/>
                </a:tc>
                <a:tc>
                  <a:txBody>
                    <a:bodyPr/>
                    <a:lstStyle/>
                    <a:p>
                      <a:r>
                        <a:rPr lang="en-US" dirty="0" smtClean="0"/>
                        <a:t>Author</a:t>
                      </a:r>
                      <a:endParaRPr lang="en-US" dirty="0"/>
                    </a:p>
                  </a:txBody>
                  <a:tcPr/>
                </a:tc>
                <a:tc>
                  <a:txBody>
                    <a:bodyPr/>
                    <a:lstStyle/>
                    <a:p>
                      <a:r>
                        <a:rPr lang="en-US" dirty="0" smtClean="0"/>
                        <a:t>Abstract</a:t>
                      </a:r>
                      <a:endParaRPr lang="en-US" dirty="0"/>
                    </a:p>
                  </a:txBody>
                  <a:tcPr/>
                </a:tc>
              </a:tr>
              <a:tr h="3704665">
                <a:tc>
                  <a:txBody>
                    <a:bodyPr/>
                    <a:lstStyle/>
                    <a:p>
                      <a:r>
                        <a:rPr lang="en-US" dirty="0" smtClean="0"/>
                        <a:t>1</a:t>
                      </a:r>
                      <a:endParaRPr lang="en-US" dirty="0"/>
                    </a:p>
                  </a:txBody>
                  <a:tcPr/>
                </a:tc>
                <a:tc>
                  <a:txBody>
                    <a:bodyPr/>
                    <a:lstStyle/>
                    <a:p>
                      <a:r>
                        <a:rPr lang="en-US" dirty="0" smtClean="0"/>
                        <a:t>Ischemic Brain Stroke Detection from MRI Image using Logistic Regression Classifier</a:t>
                      </a:r>
                      <a:endParaRPr lang="en-US" dirty="0"/>
                    </a:p>
                  </a:txBody>
                  <a:tcPr/>
                </a:tc>
                <a:tc>
                  <a:txBody>
                    <a:bodyPr/>
                    <a:lstStyle/>
                    <a:p>
                      <a:r>
                        <a:rPr lang="en-US" dirty="0" err="1" smtClean="0"/>
                        <a:t>Md.Shabuj</a:t>
                      </a:r>
                      <a:r>
                        <a:rPr lang="en-US" dirty="0" smtClean="0"/>
                        <a:t> </a:t>
                      </a:r>
                      <a:r>
                        <a:rPr lang="en-US" dirty="0" err="1" smtClean="0"/>
                        <a:t>Hossain</a:t>
                      </a:r>
                      <a:r>
                        <a:rPr lang="en-US" dirty="0" smtClean="0"/>
                        <a:t>, </a:t>
                      </a:r>
                      <a:r>
                        <a:rPr lang="en-US" dirty="0" err="1" smtClean="0"/>
                        <a:t>Subir</a:t>
                      </a:r>
                      <a:r>
                        <a:rPr lang="en-US" dirty="0" smtClean="0"/>
                        <a:t> </a:t>
                      </a:r>
                      <a:r>
                        <a:rPr lang="en-US" dirty="0" err="1" smtClean="0"/>
                        <a:t>Saha</a:t>
                      </a:r>
                      <a:r>
                        <a:rPr lang="en-US" dirty="0" smtClean="0"/>
                        <a:t>, </a:t>
                      </a:r>
                      <a:r>
                        <a:rPr lang="en-US" dirty="0" err="1" smtClean="0"/>
                        <a:t>Liton</a:t>
                      </a:r>
                      <a:r>
                        <a:rPr lang="en-US" dirty="0" smtClean="0"/>
                        <a:t> Chandra Paul </a:t>
                      </a:r>
                      <a:endParaRPr lang="en-US" dirty="0"/>
                    </a:p>
                  </a:txBody>
                  <a:tcPr/>
                </a:tc>
                <a:tc>
                  <a:txBody>
                    <a:bodyPr/>
                    <a:lstStyle/>
                    <a:p>
                      <a:r>
                        <a:rPr lang="en-US" dirty="0" smtClean="0"/>
                        <a:t>— In this paper an efficient model for ischemic brain stroke detection from magnetic resonance imaging (MRI) using machine learning approach namely logistic regression classifier is proposed.</a:t>
                      </a:r>
                      <a:endParaRPr lang="en-US" dirty="0"/>
                    </a:p>
                  </a:txBody>
                  <a:tcPr/>
                </a:tc>
              </a:tr>
            </a:tbl>
          </a:graphicData>
        </a:graphic>
      </p:graphicFrame>
    </p:spTree>
    <p:extLst>
      <p:ext uri="{BB962C8B-B14F-4D97-AF65-F5344CB8AC3E}">
        <p14:creationId xmlns:p14="http://schemas.microsoft.com/office/powerpoint/2010/main" val="95382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0865124"/>
              </p:ext>
            </p:extLst>
          </p:nvPr>
        </p:nvGraphicFramePr>
        <p:xfrm>
          <a:off x="152400" y="1600200"/>
          <a:ext cx="8839205" cy="4158049"/>
        </p:xfrm>
        <a:graphic>
          <a:graphicData uri="http://schemas.openxmlformats.org/drawingml/2006/table">
            <a:tbl>
              <a:tblPr firstRow="1" bandRow="1">
                <a:tableStyleId>{5C22544A-7EE6-4342-B048-85BDC9FD1C3A}</a:tableStyleId>
              </a:tblPr>
              <a:tblGrid>
                <a:gridCol w="1371600"/>
                <a:gridCol w="2362201"/>
                <a:gridCol w="2362201"/>
                <a:gridCol w="2743203"/>
              </a:tblGrid>
              <a:tr h="838200">
                <a:tc>
                  <a:txBody>
                    <a:bodyPr/>
                    <a:lstStyle/>
                    <a:p>
                      <a:r>
                        <a:rPr lang="en-US" dirty="0" err="1" smtClean="0"/>
                        <a:t>Sr.No</a:t>
                      </a:r>
                      <a:endParaRPr lang="en-US" dirty="0"/>
                    </a:p>
                  </a:txBody>
                  <a:tcPr/>
                </a:tc>
                <a:tc>
                  <a:txBody>
                    <a:bodyPr/>
                    <a:lstStyle/>
                    <a:p>
                      <a:r>
                        <a:rPr lang="en-US" dirty="0" smtClean="0"/>
                        <a:t>Paper Name</a:t>
                      </a:r>
                      <a:endParaRPr lang="en-US" dirty="0"/>
                    </a:p>
                  </a:txBody>
                  <a:tcPr/>
                </a:tc>
                <a:tc>
                  <a:txBody>
                    <a:bodyPr/>
                    <a:lstStyle/>
                    <a:p>
                      <a:r>
                        <a:rPr lang="en-US" dirty="0" smtClean="0"/>
                        <a:t>Author</a:t>
                      </a:r>
                      <a:endParaRPr lang="en-US" dirty="0"/>
                    </a:p>
                  </a:txBody>
                  <a:tcPr/>
                </a:tc>
                <a:tc>
                  <a:txBody>
                    <a:bodyPr/>
                    <a:lstStyle/>
                    <a:p>
                      <a:r>
                        <a:rPr lang="en-US" dirty="0" smtClean="0"/>
                        <a:t>Abstract</a:t>
                      </a:r>
                      <a:endParaRPr lang="en-US" dirty="0"/>
                    </a:p>
                  </a:txBody>
                  <a:tcPr/>
                </a:tc>
              </a:tr>
              <a:tr h="3319849">
                <a:tc>
                  <a:txBody>
                    <a:bodyPr/>
                    <a:lstStyle/>
                    <a:p>
                      <a:r>
                        <a:rPr lang="en-US" dirty="0" smtClean="0"/>
                        <a:t>2</a:t>
                      </a:r>
                      <a:endParaRPr lang="en-US" dirty="0"/>
                    </a:p>
                  </a:txBody>
                  <a:tcPr/>
                </a:tc>
                <a:tc>
                  <a:txBody>
                    <a:bodyPr/>
                    <a:lstStyle/>
                    <a:p>
                      <a:r>
                        <a:rPr lang="en-US" dirty="0" smtClean="0"/>
                        <a:t>Voxel Based Lesion Segmentation Through SVM Classifier for Effective Brain Stroke Detection.</a:t>
                      </a:r>
                      <a:endParaRPr lang="en-US" dirty="0"/>
                    </a:p>
                  </a:txBody>
                  <a:tcPr/>
                </a:tc>
                <a:tc>
                  <a:txBody>
                    <a:bodyPr/>
                    <a:lstStyle/>
                    <a:p>
                      <a:r>
                        <a:rPr lang="en-US" dirty="0" smtClean="0"/>
                        <a:t>R. </a:t>
                      </a:r>
                      <a:r>
                        <a:rPr lang="en-US" dirty="0" err="1" smtClean="0"/>
                        <a:t>Punitha</a:t>
                      </a:r>
                      <a:r>
                        <a:rPr lang="en-US" dirty="0" smtClean="0"/>
                        <a:t> Lakshmi,1 </a:t>
                      </a:r>
                      <a:r>
                        <a:rPr lang="en-US" dirty="0" err="1" smtClean="0"/>
                        <a:t>Melingi</a:t>
                      </a:r>
                      <a:r>
                        <a:rPr lang="en-US" dirty="0" smtClean="0"/>
                        <a:t> Sunil Babu2</a:t>
                      </a:r>
                      <a:endParaRPr lang="en-US" dirty="0"/>
                    </a:p>
                  </a:txBody>
                  <a:tcPr/>
                </a:tc>
                <a:tc>
                  <a:txBody>
                    <a:bodyPr/>
                    <a:lstStyle/>
                    <a:p>
                      <a:r>
                        <a:rPr lang="en-US" dirty="0" smtClean="0"/>
                        <a:t>The above limitation classification of Ischemic Stroke image is carried out through the Support Vector Machine Classifier with Adaptive </a:t>
                      </a:r>
                      <a:r>
                        <a:rPr lang="en-US" dirty="0" err="1" smtClean="0"/>
                        <a:t>Multithresholding</a:t>
                      </a:r>
                      <a:r>
                        <a:rPr lang="en-US" dirty="0" smtClean="0"/>
                        <a:t> Technique.</a:t>
                      </a:r>
                      <a:endParaRPr lang="en-US" dirty="0"/>
                    </a:p>
                  </a:txBody>
                  <a:tcPr/>
                </a:tc>
              </a:tr>
            </a:tbl>
          </a:graphicData>
        </a:graphic>
      </p:graphicFrame>
    </p:spTree>
    <p:extLst>
      <p:ext uri="{BB962C8B-B14F-4D97-AF65-F5344CB8AC3E}">
        <p14:creationId xmlns:p14="http://schemas.microsoft.com/office/powerpoint/2010/main" val="318690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9484201"/>
              </p:ext>
            </p:extLst>
          </p:nvPr>
        </p:nvGraphicFramePr>
        <p:xfrm>
          <a:off x="152400" y="1600200"/>
          <a:ext cx="8686802" cy="4086340"/>
        </p:xfrm>
        <a:graphic>
          <a:graphicData uri="http://schemas.openxmlformats.org/drawingml/2006/table">
            <a:tbl>
              <a:tblPr firstRow="1" bandRow="1">
                <a:tableStyleId>{5C22544A-7EE6-4342-B048-85BDC9FD1C3A}</a:tableStyleId>
              </a:tblPr>
              <a:tblGrid>
                <a:gridCol w="1524000"/>
                <a:gridCol w="2133600"/>
                <a:gridCol w="2514600"/>
                <a:gridCol w="2514602"/>
              </a:tblGrid>
              <a:tr h="838200">
                <a:tc>
                  <a:txBody>
                    <a:bodyPr/>
                    <a:lstStyle/>
                    <a:p>
                      <a:r>
                        <a:rPr lang="en-US" dirty="0" err="1" smtClean="0"/>
                        <a:t>Sr.No</a:t>
                      </a:r>
                      <a:endParaRPr lang="en-US" dirty="0"/>
                    </a:p>
                  </a:txBody>
                  <a:tcPr/>
                </a:tc>
                <a:tc>
                  <a:txBody>
                    <a:bodyPr/>
                    <a:lstStyle/>
                    <a:p>
                      <a:r>
                        <a:rPr lang="en-US" dirty="0" smtClean="0"/>
                        <a:t>Paper Name</a:t>
                      </a:r>
                      <a:endParaRPr lang="en-US" dirty="0"/>
                    </a:p>
                  </a:txBody>
                  <a:tcPr/>
                </a:tc>
                <a:tc>
                  <a:txBody>
                    <a:bodyPr/>
                    <a:lstStyle/>
                    <a:p>
                      <a:r>
                        <a:rPr lang="en-US" dirty="0" smtClean="0"/>
                        <a:t>Author</a:t>
                      </a:r>
                      <a:endParaRPr lang="en-US" dirty="0"/>
                    </a:p>
                  </a:txBody>
                  <a:tcPr/>
                </a:tc>
                <a:tc>
                  <a:txBody>
                    <a:bodyPr/>
                    <a:lstStyle/>
                    <a:p>
                      <a:r>
                        <a:rPr lang="en-US" dirty="0" smtClean="0"/>
                        <a:t>Abstract</a:t>
                      </a:r>
                      <a:endParaRPr lang="en-US" dirty="0"/>
                    </a:p>
                  </a:txBody>
                  <a:tcPr/>
                </a:tc>
              </a:tr>
              <a:tr h="3248140">
                <a:tc>
                  <a:txBody>
                    <a:bodyPr/>
                    <a:lstStyle/>
                    <a:p>
                      <a:r>
                        <a:rPr lang="en-US" dirty="0" smtClean="0"/>
                        <a:t>3</a:t>
                      </a:r>
                      <a:endParaRPr lang="en-US" dirty="0"/>
                    </a:p>
                  </a:txBody>
                  <a:tcPr/>
                </a:tc>
                <a:tc>
                  <a:txBody>
                    <a:bodyPr/>
                    <a:lstStyle/>
                    <a:p>
                      <a:r>
                        <a:rPr lang="en-US" dirty="0" smtClean="0"/>
                        <a:t>e-ASPECTS for early detection and diagnosis of ischemic stroke</a:t>
                      </a:r>
                      <a:endParaRPr lang="en-US" dirty="0"/>
                    </a:p>
                  </a:txBody>
                  <a:tcPr/>
                </a:tc>
                <a:tc>
                  <a:txBody>
                    <a:bodyPr/>
                    <a:lstStyle/>
                    <a:p>
                      <a:r>
                        <a:rPr lang="en-US" dirty="0" err="1" smtClean="0"/>
                        <a:t>Touati</a:t>
                      </a:r>
                      <a:r>
                        <a:rPr lang="en-US" dirty="0" smtClean="0"/>
                        <a:t> Haifa, </a:t>
                      </a:r>
                      <a:r>
                        <a:rPr lang="en-US" dirty="0" err="1" smtClean="0"/>
                        <a:t>Boughariou</a:t>
                      </a:r>
                      <a:r>
                        <a:rPr lang="en-US" dirty="0" smtClean="0"/>
                        <a:t> </a:t>
                      </a:r>
                      <a:r>
                        <a:rPr lang="en-US" dirty="0" err="1" smtClean="0"/>
                        <a:t>Jihene</a:t>
                      </a:r>
                      <a:endParaRPr lang="en-US" dirty="0"/>
                    </a:p>
                  </a:txBody>
                  <a:tcPr/>
                </a:tc>
                <a:tc>
                  <a:txBody>
                    <a:bodyPr/>
                    <a:lstStyle/>
                    <a:p>
                      <a:r>
                        <a:rPr lang="en-US" dirty="0" smtClean="0"/>
                        <a:t>The present paper highlights the recently developed Artificial-Intelligent based tools in diagnosis and treatment of stroke with a comparison with </a:t>
                      </a:r>
                      <a:r>
                        <a:rPr lang="en-US" dirty="0" err="1" smtClean="0"/>
                        <a:t>humain</a:t>
                      </a:r>
                      <a:r>
                        <a:rPr lang="en-US" dirty="0" smtClean="0"/>
                        <a:t> score</a:t>
                      </a:r>
                      <a:endParaRPr lang="en-US" dirty="0"/>
                    </a:p>
                  </a:txBody>
                  <a:tcPr/>
                </a:tc>
              </a:tr>
            </a:tbl>
          </a:graphicData>
        </a:graphic>
      </p:graphicFrame>
    </p:spTree>
    <p:extLst>
      <p:ext uri="{BB962C8B-B14F-4D97-AF65-F5344CB8AC3E}">
        <p14:creationId xmlns:p14="http://schemas.microsoft.com/office/powerpoint/2010/main" val="363083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0552373"/>
              </p:ext>
            </p:extLst>
          </p:nvPr>
        </p:nvGraphicFramePr>
        <p:xfrm>
          <a:off x="457200" y="1600200"/>
          <a:ext cx="8229602" cy="3952875"/>
        </p:xfrm>
        <a:graphic>
          <a:graphicData uri="http://schemas.openxmlformats.org/drawingml/2006/table">
            <a:tbl>
              <a:tblPr firstRow="1" bandRow="1">
                <a:tableStyleId>{5C22544A-7EE6-4342-B048-85BDC9FD1C3A}</a:tableStyleId>
              </a:tblPr>
              <a:tblGrid>
                <a:gridCol w="1676400"/>
                <a:gridCol w="2133600"/>
                <a:gridCol w="1981200"/>
                <a:gridCol w="2438402"/>
              </a:tblGrid>
              <a:tr h="914400">
                <a:tc>
                  <a:txBody>
                    <a:bodyPr/>
                    <a:lstStyle/>
                    <a:p>
                      <a:r>
                        <a:rPr lang="en-US" dirty="0" err="1" smtClean="0"/>
                        <a:t>Sr.No</a:t>
                      </a:r>
                      <a:endParaRPr lang="en-US" dirty="0"/>
                    </a:p>
                  </a:txBody>
                  <a:tcPr/>
                </a:tc>
                <a:tc>
                  <a:txBody>
                    <a:bodyPr/>
                    <a:lstStyle/>
                    <a:p>
                      <a:r>
                        <a:rPr lang="en-US" dirty="0" smtClean="0"/>
                        <a:t>Paper Name</a:t>
                      </a:r>
                      <a:endParaRPr lang="en-US" dirty="0"/>
                    </a:p>
                  </a:txBody>
                  <a:tcPr/>
                </a:tc>
                <a:tc>
                  <a:txBody>
                    <a:bodyPr/>
                    <a:lstStyle/>
                    <a:p>
                      <a:r>
                        <a:rPr lang="en-US" dirty="0" smtClean="0"/>
                        <a:t>Author</a:t>
                      </a:r>
                      <a:endParaRPr lang="en-US" dirty="0"/>
                    </a:p>
                  </a:txBody>
                  <a:tcPr/>
                </a:tc>
                <a:tc>
                  <a:txBody>
                    <a:bodyPr/>
                    <a:lstStyle/>
                    <a:p>
                      <a:r>
                        <a:rPr lang="en-US" dirty="0" smtClean="0"/>
                        <a:t>Abstract</a:t>
                      </a:r>
                      <a:endParaRPr lang="en-US" dirty="0"/>
                    </a:p>
                  </a:txBody>
                  <a:tcPr/>
                </a:tc>
              </a:tr>
              <a:tr h="3038475">
                <a:tc>
                  <a:txBody>
                    <a:bodyPr/>
                    <a:lstStyle/>
                    <a:p>
                      <a:r>
                        <a:rPr lang="en-US" dirty="0" smtClean="0"/>
                        <a:t>4.</a:t>
                      </a:r>
                      <a:endParaRPr lang="en-US" dirty="0"/>
                    </a:p>
                  </a:txBody>
                  <a:tcPr/>
                </a:tc>
                <a:tc>
                  <a:txBody>
                    <a:bodyPr/>
                    <a:lstStyle/>
                    <a:p>
                      <a:r>
                        <a:rPr lang="en-US" dirty="0" smtClean="0"/>
                        <a:t>KFCM Algorithm for Effective Brain Stroke Detection through SVM Classifier</a:t>
                      </a:r>
                      <a:endParaRPr lang="en-US" dirty="0"/>
                    </a:p>
                  </a:txBody>
                  <a:tcPr/>
                </a:tc>
                <a:tc>
                  <a:txBody>
                    <a:bodyPr/>
                    <a:lstStyle/>
                    <a:p>
                      <a:r>
                        <a:rPr lang="en-US" dirty="0" err="1" smtClean="0"/>
                        <a:t>Dr.V.Vijayalakshmi</a:t>
                      </a:r>
                      <a:endParaRPr lang="en-US" dirty="0"/>
                    </a:p>
                  </a:txBody>
                  <a:tcPr/>
                </a:tc>
                <a:tc>
                  <a:txBody>
                    <a:bodyPr/>
                    <a:lstStyle/>
                    <a:p>
                      <a:r>
                        <a:rPr lang="en-US" dirty="0" smtClean="0"/>
                        <a:t>In the existing work, Segmentation of the Ischemic Stroke image was done by Otsu technique and integrated with SVM classifier</a:t>
                      </a:r>
                      <a:endParaRPr lang="en-US" dirty="0"/>
                    </a:p>
                  </a:txBody>
                  <a:tcPr/>
                </a:tc>
              </a:tr>
            </a:tbl>
          </a:graphicData>
        </a:graphic>
      </p:graphicFrame>
    </p:spTree>
    <p:extLst>
      <p:ext uri="{BB962C8B-B14F-4D97-AF65-F5344CB8AC3E}">
        <p14:creationId xmlns:p14="http://schemas.microsoft.com/office/powerpoint/2010/main" val="435047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699</Words>
  <Application>Microsoft Office PowerPoint</Application>
  <PresentationFormat>On-screen Show (4:3)</PresentationFormat>
  <Paragraphs>66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Brain Stroke Detection Using CNN And SVM</vt:lpstr>
      <vt:lpstr>Introduction</vt:lpstr>
      <vt:lpstr>Motivation</vt:lpstr>
      <vt:lpstr>Problem statement</vt:lpstr>
      <vt:lpstr>System Architecture</vt:lpstr>
      <vt:lpstr>Literature Survey</vt:lpstr>
      <vt:lpstr>PowerPoint Presentation</vt:lpstr>
      <vt:lpstr>PowerPoint Presentation</vt:lpstr>
      <vt:lpstr>PowerPoint Presentation</vt:lpstr>
      <vt:lpstr>Advantages</vt:lpstr>
      <vt:lpstr>Disadvantages</vt:lpstr>
      <vt:lpstr>Applications</vt:lpstr>
      <vt:lpstr>Conclusion</vt:lpstr>
      <vt:lpstr>Refrences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Stroke Detection Using CNN And SVM</dc:title>
  <dc:creator>Admin</dc:creator>
  <cp:lastModifiedBy>Admin</cp:lastModifiedBy>
  <cp:revision>4</cp:revision>
  <dcterms:created xsi:type="dcterms:W3CDTF">2023-08-10T23:51:55Z</dcterms:created>
  <dcterms:modified xsi:type="dcterms:W3CDTF">2023-08-11T00:30:16Z</dcterms:modified>
</cp:coreProperties>
</file>