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82" r:id="rId2"/>
    <p:sldId id="274" r:id="rId3"/>
    <p:sldId id="258" r:id="rId4"/>
    <p:sldId id="259" r:id="rId5"/>
    <p:sldId id="260" r:id="rId6"/>
    <p:sldId id="261" r:id="rId7"/>
    <p:sldId id="277" r:id="rId8"/>
    <p:sldId id="283" r:id="rId9"/>
    <p:sldId id="262" r:id="rId10"/>
    <p:sldId id="275" r:id="rId11"/>
    <p:sldId id="276"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APz+waf06VhHYMzxfpVLGK06b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B490D25-A896-4866-BC96-C3FF9CDE4236}">
  <a:tblStyle styleId="{5B490D25-A896-4866-BC96-C3FF9CDE4236}" styleName="Table_0">
    <a:wholeTbl>
      <a:tcTxStyle b="off" i="off">
        <a:font>
          <a:latin typeface="Euphemia"/>
          <a:ea typeface="Euphemia"/>
          <a:cs typeface="Euphem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FCECD"/>
          </a:solidFill>
        </a:fill>
      </a:tcStyle>
    </a:band1H>
    <a:band2H>
      <a:tcTxStyle/>
      <a:tcStyle>
        <a:tcBdr/>
      </a:tcStyle>
    </a:band2H>
    <a:band1V>
      <a:tcTxStyle/>
      <a:tcStyle>
        <a:tcBdr/>
        <a:fill>
          <a:solidFill>
            <a:srgbClr val="CFCECD"/>
          </a:solidFill>
        </a:fill>
      </a:tcStyle>
    </a:band1V>
    <a:band2V>
      <a:tcTxStyle/>
      <a:tcStyle>
        <a:tcBdr/>
      </a:tcStyle>
    </a:band2V>
    <a:lastCol>
      <a:tcTxStyle b="on" i="off">
        <a:font>
          <a:latin typeface="Euphemia"/>
          <a:ea typeface="Euphemia"/>
          <a:cs typeface="Euphemia"/>
        </a:font>
        <a:schemeClr val="lt1"/>
      </a:tcTxStyle>
      <a:tcStyle>
        <a:tcBdr/>
        <a:fill>
          <a:solidFill>
            <a:schemeClr val="accent1"/>
          </a:solidFill>
        </a:fill>
      </a:tcStyle>
    </a:lastCol>
    <a:firstCol>
      <a:tcTxStyle b="on" i="off">
        <a:font>
          <a:latin typeface="Euphemia"/>
          <a:ea typeface="Euphemia"/>
          <a:cs typeface="Euphemia"/>
        </a:font>
        <a:schemeClr val="lt1"/>
      </a:tcTxStyle>
      <a:tcStyle>
        <a:tcBdr/>
        <a:fill>
          <a:solidFill>
            <a:schemeClr val="accent1"/>
          </a:solidFill>
        </a:fill>
      </a:tcStyle>
    </a:firstCol>
    <a:lastRow>
      <a:tcTxStyle b="on" i="off">
        <a:font>
          <a:latin typeface="Euphemia"/>
          <a:ea typeface="Euphemia"/>
          <a:cs typeface="Euphem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Euphemia"/>
          <a:ea typeface="Euphemia"/>
          <a:cs typeface="Euphem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4BC35E4-9E1E-4A5A-B0B0-D6584677A5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585" autoAdjust="0"/>
  </p:normalViewPr>
  <p:slideViewPr>
    <p:cSldViewPr snapToGrid="0">
      <p:cViewPr>
        <p:scale>
          <a:sx n="50" d="100"/>
          <a:sy n="50" d="100"/>
        </p:scale>
        <p:origin x="-1416" y="-492"/>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36864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fce43976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fce43976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ffce439763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e18c919e0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e18c919e0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5e18c919e0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b965d0c6436306d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b965d0c6436306d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3b965d0c6436306d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rot="5400000">
            <a:off x="3810000" y="-1104900"/>
            <a:ext cx="4572000" cy="9982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rot="5400000">
            <a:off x="7323931" y="2413794"/>
            <a:ext cx="5811838" cy="17145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txBox="1">
            <a:spLocks noGrp="1"/>
          </p:cNvSpPr>
          <p:nvPr>
            <p:ph type="body" idx="1"/>
          </p:nvPr>
        </p:nvSpPr>
        <p:spPr>
          <a:xfrm rot="5400000">
            <a:off x="2248429" y="-778404"/>
            <a:ext cx="5811838" cy="8098896"/>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12" name="Google Shape;112;p22"/>
          <p:cNvGrpSpPr/>
          <p:nvPr/>
        </p:nvGrpSpPr>
        <p:grpSpPr>
          <a:xfrm rot="5400000">
            <a:off x="6514047" y="3228843"/>
            <a:ext cx="5632704" cy="84403"/>
            <a:chOff x="1073150" y="1219201"/>
            <a:chExt cx="10058400" cy="63125"/>
          </a:xfrm>
        </p:grpSpPr>
        <p:cxnSp>
          <p:nvCxnSpPr>
            <p:cNvPr id="113" name="Google Shape;113;p22"/>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4" name="Google Shape;114;p22"/>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7"/>
        <p:cNvGrpSpPr/>
        <p:nvPr/>
      </p:nvGrpSpPr>
      <p:grpSpPr>
        <a:xfrm>
          <a:off x="0" y="0"/>
          <a:ext cx="0" cy="0"/>
          <a:chOff x="0" y="0"/>
          <a:chExt cx="0" cy="0"/>
        </a:xfrm>
      </p:grpSpPr>
      <p:sp>
        <p:nvSpPr>
          <p:cNvPr id="38" name="Google Shape;38;p13"/>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9" name="Google Shape;39;p13"/>
          <p:cNvPicPr preferRelativeResize="0"/>
          <p:nvPr/>
        </p:nvPicPr>
        <p:blipFill rotWithShape="1">
          <a:blip r:embed="rId2">
            <a:alphaModFix/>
          </a:blip>
          <a:srcRect/>
          <a:stretch/>
        </p:blipFill>
        <p:spPr>
          <a:xfrm>
            <a:off x="1324445" y="0"/>
            <a:ext cx="1747524" cy="2292094"/>
          </a:xfrm>
          <a:prstGeom prst="rect">
            <a:avLst/>
          </a:prstGeom>
          <a:noFill/>
          <a:ln>
            <a:noFill/>
          </a:ln>
        </p:spPr>
      </p:pic>
      <p:sp>
        <p:nvSpPr>
          <p:cNvPr id="40" name="Google Shape;40;p13"/>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subTitle" idx="1"/>
          </p:nvPr>
        </p:nvSpPr>
        <p:spPr>
          <a:xfrm>
            <a:off x="1104898" y="4511784"/>
            <a:ext cx="10096501"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2" name="Google Shape;42;p13"/>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13"/>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rgbClr val="DED9D6"/>
                </a:solidFill>
                <a:latin typeface="Arial"/>
                <a:ea typeface="Arial"/>
                <a:cs typeface="Arial"/>
                <a:sym typeface="Arial"/>
              </a:defRPr>
            </a:lvl1pPr>
            <a:lvl2pPr marL="0" lvl="1" indent="0" algn="r">
              <a:spcBef>
                <a:spcPts val="0"/>
              </a:spcBef>
              <a:buNone/>
              <a:defRPr sz="1200">
                <a:solidFill>
                  <a:srgbClr val="DED9D6"/>
                </a:solidFill>
                <a:latin typeface="Arial"/>
                <a:ea typeface="Arial"/>
                <a:cs typeface="Arial"/>
                <a:sym typeface="Arial"/>
              </a:defRPr>
            </a:lvl2pPr>
            <a:lvl3pPr marL="0" lvl="2" indent="0" algn="r">
              <a:spcBef>
                <a:spcPts val="0"/>
              </a:spcBef>
              <a:buNone/>
              <a:defRPr sz="1200">
                <a:solidFill>
                  <a:srgbClr val="DED9D6"/>
                </a:solidFill>
                <a:latin typeface="Arial"/>
                <a:ea typeface="Arial"/>
                <a:cs typeface="Arial"/>
                <a:sym typeface="Arial"/>
              </a:defRPr>
            </a:lvl3pPr>
            <a:lvl4pPr marL="0" lvl="3" indent="0" algn="r">
              <a:spcBef>
                <a:spcPts val="0"/>
              </a:spcBef>
              <a:buNone/>
              <a:defRPr sz="1200">
                <a:solidFill>
                  <a:srgbClr val="DED9D6"/>
                </a:solidFill>
                <a:latin typeface="Arial"/>
                <a:ea typeface="Arial"/>
                <a:cs typeface="Arial"/>
                <a:sym typeface="Arial"/>
              </a:defRPr>
            </a:lvl4pPr>
            <a:lvl5pPr marL="0" lvl="4" indent="0" algn="r">
              <a:spcBef>
                <a:spcPts val="0"/>
              </a:spcBef>
              <a:buNone/>
              <a:defRPr sz="1200">
                <a:solidFill>
                  <a:srgbClr val="DED9D6"/>
                </a:solidFill>
                <a:latin typeface="Arial"/>
                <a:ea typeface="Arial"/>
                <a:cs typeface="Arial"/>
                <a:sym typeface="Arial"/>
              </a:defRPr>
            </a:lvl5pPr>
            <a:lvl6pPr marL="0" lvl="5" indent="0" algn="r">
              <a:spcBef>
                <a:spcPts val="0"/>
              </a:spcBef>
              <a:buNone/>
              <a:defRPr sz="1200">
                <a:solidFill>
                  <a:srgbClr val="DED9D6"/>
                </a:solidFill>
                <a:latin typeface="Arial"/>
                <a:ea typeface="Arial"/>
                <a:cs typeface="Arial"/>
                <a:sym typeface="Arial"/>
              </a:defRPr>
            </a:lvl6pPr>
            <a:lvl7pPr marL="0" lvl="6" indent="0" algn="r">
              <a:spcBef>
                <a:spcPts val="0"/>
              </a:spcBef>
              <a:buNone/>
              <a:defRPr sz="1200">
                <a:solidFill>
                  <a:srgbClr val="DED9D6"/>
                </a:solidFill>
                <a:latin typeface="Arial"/>
                <a:ea typeface="Arial"/>
                <a:cs typeface="Arial"/>
                <a:sym typeface="Arial"/>
              </a:defRPr>
            </a:lvl7pPr>
            <a:lvl8pPr marL="0" lvl="7" indent="0" algn="r">
              <a:spcBef>
                <a:spcPts val="0"/>
              </a:spcBef>
              <a:buNone/>
              <a:defRPr sz="1200">
                <a:solidFill>
                  <a:srgbClr val="DED9D6"/>
                </a:solidFill>
                <a:latin typeface="Arial"/>
                <a:ea typeface="Arial"/>
                <a:cs typeface="Arial"/>
                <a:sym typeface="Arial"/>
              </a:defRPr>
            </a:lvl8pPr>
            <a:lvl9pPr marL="0" lvl="8" indent="0" algn="r">
              <a:spcBef>
                <a:spcPts val="0"/>
              </a:spcBef>
              <a:buNone/>
              <a:defRPr sz="1200">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6"/>
        <p:cNvGrpSpPr/>
        <p:nvPr/>
      </p:nvGrpSpPr>
      <p:grpSpPr>
        <a:xfrm>
          <a:off x="0" y="0"/>
          <a:ext cx="0" cy="0"/>
          <a:chOff x="0" y="0"/>
          <a:chExt cx="0" cy="0"/>
        </a:xfrm>
      </p:grpSpPr>
      <p:grpSp>
        <p:nvGrpSpPr>
          <p:cNvPr id="47" name="Google Shape;47;p14"/>
          <p:cNvGrpSpPr/>
          <p:nvPr/>
        </p:nvGrpSpPr>
        <p:grpSpPr>
          <a:xfrm>
            <a:off x="0" y="2514600"/>
            <a:ext cx="12192000" cy="3194035"/>
            <a:chOff x="647402" y="2514600"/>
            <a:chExt cx="10838688" cy="3194035"/>
          </a:xfrm>
        </p:grpSpPr>
        <p:grpSp>
          <p:nvGrpSpPr>
            <p:cNvPr id="48" name="Google Shape;48;p14"/>
            <p:cNvGrpSpPr/>
            <p:nvPr/>
          </p:nvGrpSpPr>
          <p:grpSpPr>
            <a:xfrm>
              <a:off x="647402" y="2514600"/>
              <a:ext cx="10838688" cy="63125"/>
              <a:chOff x="507492" y="1501519"/>
              <a:chExt cx="8129016" cy="63125"/>
            </a:xfrm>
          </p:grpSpPr>
          <p:cxnSp>
            <p:nvCxnSpPr>
              <p:cNvPr id="49" name="Google Shape;49;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0" name="Google Shape;50;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1" name="Google Shape;51;p14"/>
            <p:cNvSpPr/>
            <p:nvPr/>
          </p:nvSpPr>
          <p:spPr>
            <a:xfrm>
              <a:off x="647402" y="2640850"/>
              <a:ext cx="10838688" cy="29415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 name="Google Shape;52;p14"/>
            <p:cNvGrpSpPr/>
            <p:nvPr/>
          </p:nvGrpSpPr>
          <p:grpSpPr>
            <a:xfrm rot="10800000">
              <a:off x="647402" y="5645510"/>
              <a:ext cx="10838688" cy="63125"/>
              <a:chOff x="507492" y="1501519"/>
              <a:chExt cx="8129016" cy="63125"/>
            </a:xfrm>
          </p:grpSpPr>
          <p:cxnSp>
            <p:nvCxnSpPr>
              <p:cNvPr id="53" name="Google Shape;53;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4" name="Google Shape;54;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55" name="Google Shape;55;p14"/>
          <p:cNvPicPr preferRelativeResize="0"/>
          <p:nvPr/>
        </p:nvPicPr>
        <p:blipFill rotWithShape="1">
          <a:blip r:embed="rId2">
            <a:alphaModFix/>
          </a:blip>
          <a:srcRect/>
          <a:stretch/>
        </p:blipFill>
        <p:spPr>
          <a:xfrm>
            <a:off x="1325880" y="0"/>
            <a:ext cx="1783188" cy="2971806"/>
          </a:xfrm>
          <a:prstGeom prst="rect">
            <a:avLst/>
          </a:prstGeom>
          <a:noFill/>
          <a:ln>
            <a:noFill/>
          </a:ln>
        </p:spPr>
      </p:pic>
      <p:sp>
        <p:nvSpPr>
          <p:cNvPr id="56" name="Google Shape;56;p14"/>
          <p:cNvSpPr txBox="1">
            <a:spLocks noGrp="1"/>
          </p:cNvSpPr>
          <p:nvPr>
            <p:ph type="title"/>
          </p:nvPr>
        </p:nvSpPr>
        <p:spPr>
          <a:xfrm>
            <a:off x="1104899" y="2971806"/>
            <a:ext cx="10071099" cy="168415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1104899" y="4655956"/>
            <a:ext cx="10071099" cy="50975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969391"/>
              </a:buClr>
              <a:buSzPts val="2000"/>
              <a:buNone/>
              <a:defRPr sz="2000">
                <a:solidFill>
                  <a:srgbClr val="969391"/>
                </a:solidFill>
              </a:defRPr>
            </a:lvl2pPr>
            <a:lvl3pPr marL="1371600" lvl="2" indent="-228600" algn="l">
              <a:lnSpc>
                <a:spcPct val="90000"/>
              </a:lnSpc>
              <a:spcBef>
                <a:spcPts val="600"/>
              </a:spcBef>
              <a:spcAft>
                <a:spcPts val="0"/>
              </a:spcAft>
              <a:buClr>
                <a:srgbClr val="969391"/>
              </a:buClr>
              <a:buSzPts val="1800"/>
              <a:buNone/>
              <a:defRPr sz="1800">
                <a:solidFill>
                  <a:srgbClr val="969391"/>
                </a:solidFill>
              </a:defRPr>
            </a:lvl3pPr>
            <a:lvl4pPr marL="1828800" lvl="3" indent="-228600" algn="l">
              <a:lnSpc>
                <a:spcPct val="90000"/>
              </a:lnSpc>
              <a:spcBef>
                <a:spcPts val="600"/>
              </a:spcBef>
              <a:spcAft>
                <a:spcPts val="0"/>
              </a:spcAft>
              <a:buClr>
                <a:srgbClr val="969391"/>
              </a:buClr>
              <a:buSzPts val="1600"/>
              <a:buNone/>
              <a:defRPr sz="1600">
                <a:solidFill>
                  <a:srgbClr val="969391"/>
                </a:solidFill>
              </a:defRPr>
            </a:lvl4pPr>
            <a:lvl5pPr marL="2286000" lvl="4" indent="-228600" algn="l">
              <a:lnSpc>
                <a:spcPct val="90000"/>
              </a:lnSpc>
              <a:spcBef>
                <a:spcPts val="600"/>
              </a:spcBef>
              <a:spcAft>
                <a:spcPts val="0"/>
              </a:spcAft>
              <a:buClr>
                <a:srgbClr val="969391"/>
              </a:buClr>
              <a:buSzPts val="1600"/>
              <a:buNone/>
              <a:defRPr sz="1600">
                <a:solidFill>
                  <a:srgbClr val="969391"/>
                </a:solidFill>
              </a:defRPr>
            </a:lvl5pPr>
            <a:lvl6pPr marL="2743200" lvl="5" indent="-228600" algn="l">
              <a:lnSpc>
                <a:spcPct val="90000"/>
              </a:lnSpc>
              <a:spcBef>
                <a:spcPts val="500"/>
              </a:spcBef>
              <a:spcAft>
                <a:spcPts val="0"/>
              </a:spcAft>
              <a:buClr>
                <a:srgbClr val="969391"/>
              </a:buClr>
              <a:buSzPts val="1600"/>
              <a:buNone/>
              <a:defRPr sz="1600">
                <a:solidFill>
                  <a:srgbClr val="969391"/>
                </a:solidFill>
              </a:defRPr>
            </a:lvl6pPr>
            <a:lvl7pPr marL="3200400" lvl="6" indent="-228600" algn="l">
              <a:lnSpc>
                <a:spcPct val="90000"/>
              </a:lnSpc>
              <a:spcBef>
                <a:spcPts val="500"/>
              </a:spcBef>
              <a:spcAft>
                <a:spcPts val="0"/>
              </a:spcAft>
              <a:buClr>
                <a:srgbClr val="969391"/>
              </a:buClr>
              <a:buSzPts val="1600"/>
              <a:buNone/>
              <a:defRPr sz="1600">
                <a:solidFill>
                  <a:srgbClr val="969391"/>
                </a:solidFill>
              </a:defRPr>
            </a:lvl7pPr>
            <a:lvl8pPr marL="3657600" lvl="7" indent="-228600" algn="l">
              <a:lnSpc>
                <a:spcPct val="90000"/>
              </a:lnSpc>
              <a:spcBef>
                <a:spcPts val="500"/>
              </a:spcBef>
              <a:spcAft>
                <a:spcPts val="0"/>
              </a:spcAft>
              <a:buClr>
                <a:srgbClr val="969391"/>
              </a:buClr>
              <a:buSzPts val="1600"/>
              <a:buNone/>
              <a:defRPr sz="1600">
                <a:solidFill>
                  <a:srgbClr val="969391"/>
                </a:solidFill>
              </a:defRPr>
            </a:lvl8pPr>
            <a:lvl9pPr marL="4114800" lvl="8" indent="-228600" algn="l">
              <a:lnSpc>
                <a:spcPct val="90000"/>
              </a:lnSpc>
              <a:spcBef>
                <a:spcPts val="500"/>
              </a:spcBef>
              <a:spcAft>
                <a:spcPts val="0"/>
              </a:spcAft>
              <a:buClr>
                <a:srgbClr val="969391"/>
              </a:buClr>
              <a:buSzPts val="1600"/>
              <a:buNone/>
              <a:defRPr sz="1600">
                <a:solidFill>
                  <a:srgbClr val="969391"/>
                </a:solidFill>
              </a:defRPr>
            </a:lvl9pPr>
          </a:lstStyle>
          <a:p>
            <a:endParaRPr/>
          </a:p>
        </p:txBody>
      </p:sp>
      <p:sp>
        <p:nvSpPr>
          <p:cNvPr id="58" name="Google Shape;58;p14"/>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txBox="1">
            <a:spLocks noGrp="1"/>
          </p:cNvSpPr>
          <p:nvPr>
            <p:ph type="body" idx="1"/>
          </p:nvPr>
        </p:nvSpPr>
        <p:spPr>
          <a:xfrm>
            <a:off x="11049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17500" algn="l">
              <a:lnSpc>
                <a:spcPct val="90000"/>
              </a:lnSpc>
              <a:spcBef>
                <a:spcPts val="500"/>
              </a:spcBef>
              <a:spcAft>
                <a:spcPts val="0"/>
              </a:spcAft>
              <a:buClr>
                <a:schemeClr val="dk1"/>
              </a:buClr>
              <a:buSzPts val="1400"/>
              <a:buChar char="▪"/>
              <a:defRPr/>
            </a:lvl9pPr>
          </a:lstStyle>
          <a:p>
            <a:endParaRPr/>
          </a:p>
        </p:txBody>
      </p:sp>
      <p:sp>
        <p:nvSpPr>
          <p:cNvPr id="64" name="Google Shape;64;p15"/>
          <p:cNvSpPr txBox="1">
            <a:spLocks noGrp="1"/>
          </p:cNvSpPr>
          <p:nvPr>
            <p:ph type="body" idx="2"/>
          </p:nvPr>
        </p:nvSpPr>
        <p:spPr>
          <a:xfrm>
            <a:off x="61722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110490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16"/>
          <p:cNvSpPr txBox="1">
            <a:spLocks noGrp="1"/>
          </p:cNvSpPr>
          <p:nvPr>
            <p:ph type="body" idx="2"/>
          </p:nvPr>
        </p:nvSpPr>
        <p:spPr>
          <a:xfrm>
            <a:off x="110490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3"/>
          </p:nvPr>
        </p:nvSpPr>
        <p:spPr>
          <a:xfrm>
            <a:off x="616611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16"/>
          <p:cNvSpPr txBox="1">
            <a:spLocks noGrp="1"/>
          </p:cNvSpPr>
          <p:nvPr>
            <p:ph type="body" idx="4"/>
          </p:nvPr>
        </p:nvSpPr>
        <p:spPr>
          <a:xfrm>
            <a:off x="616611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7"/>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18"/>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1104900" y="1600200"/>
            <a:ext cx="4384548"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9"/>
          <p:cNvSpPr txBox="1">
            <a:spLocks noGrp="1"/>
          </p:cNvSpPr>
          <p:nvPr>
            <p:ph type="body" idx="2"/>
          </p:nvPr>
        </p:nvSpPr>
        <p:spPr>
          <a:xfrm>
            <a:off x="5641848" y="1600199"/>
            <a:ext cx="5445252" cy="4572001"/>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800"/>
              </a:spcBef>
              <a:spcAft>
                <a:spcPts val="0"/>
              </a:spcAft>
              <a:buClr>
                <a:schemeClr val="dk1"/>
              </a:buClr>
              <a:buSzPts val="2000"/>
              <a:buChar char="▪"/>
              <a:defRPr sz="2000"/>
            </a:lvl1pPr>
            <a:lvl2pPr marL="914400" lvl="1" indent="-330200" algn="l">
              <a:lnSpc>
                <a:spcPct val="90000"/>
              </a:lnSpc>
              <a:spcBef>
                <a:spcPts val="600"/>
              </a:spcBef>
              <a:spcAft>
                <a:spcPts val="0"/>
              </a:spcAft>
              <a:buClr>
                <a:schemeClr val="dk1"/>
              </a:buClr>
              <a:buSzPts val="1600"/>
              <a:buChar char="▪"/>
              <a:defRPr sz="1600"/>
            </a:lvl2pPr>
            <a:lvl3pPr marL="1371600" lvl="2" indent="-330200" algn="l">
              <a:lnSpc>
                <a:spcPct val="90000"/>
              </a:lnSpc>
              <a:spcBef>
                <a:spcPts val="600"/>
              </a:spcBef>
              <a:spcAft>
                <a:spcPts val="0"/>
              </a:spcAft>
              <a:buClr>
                <a:schemeClr val="dk1"/>
              </a:buClr>
              <a:buSzPts val="1600"/>
              <a:buChar char="▪"/>
              <a:defRPr sz="1600"/>
            </a:lvl3pPr>
            <a:lvl4pPr marL="1828800" lvl="3" indent="-317500" algn="l">
              <a:lnSpc>
                <a:spcPct val="90000"/>
              </a:lnSpc>
              <a:spcBef>
                <a:spcPts val="600"/>
              </a:spcBef>
              <a:spcAft>
                <a:spcPts val="0"/>
              </a:spcAft>
              <a:buClr>
                <a:schemeClr val="dk1"/>
              </a:buClr>
              <a:buSzPts val="1400"/>
              <a:buChar char="▪"/>
              <a:defRPr sz="1400"/>
            </a:lvl4pPr>
            <a:lvl5pPr marL="2286000" lvl="4" indent="-317500" algn="l">
              <a:lnSpc>
                <a:spcPct val="90000"/>
              </a:lnSpc>
              <a:spcBef>
                <a:spcPts val="600"/>
              </a:spcBef>
              <a:spcAft>
                <a:spcPts val="0"/>
              </a:spcAft>
              <a:buClr>
                <a:schemeClr val="dk1"/>
              </a:buClr>
              <a:buSzPts val="1400"/>
              <a:buChar char="▪"/>
              <a:defRPr sz="1400"/>
            </a:lvl5pPr>
            <a:lvl6pPr marL="2743200" lvl="5" indent="-317500" algn="l">
              <a:lnSpc>
                <a:spcPct val="90000"/>
              </a:lnSpc>
              <a:spcBef>
                <a:spcPts val="500"/>
              </a:spcBef>
              <a:spcAft>
                <a:spcPts val="0"/>
              </a:spcAft>
              <a:buClr>
                <a:schemeClr val="dk1"/>
              </a:buClr>
              <a:buSzPts val="1400"/>
              <a:buChar char="▪"/>
              <a:defRPr sz="1400"/>
            </a:lvl6pPr>
            <a:lvl7pPr marL="3200400" lvl="6" indent="-317500" algn="l">
              <a:lnSpc>
                <a:spcPct val="90000"/>
              </a:lnSpc>
              <a:spcBef>
                <a:spcPts val="500"/>
              </a:spcBef>
              <a:spcAft>
                <a:spcPts val="0"/>
              </a:spcAft>
              <a:buClr>
                <a:schemeClr val="dk1"/>
              </a:buClr>
              <a:buSzPts val="1400"/>
              <a:buChar char="▪"/>
              <a:defRPr sz="1400"/>
            </a:lvl7pPr>
            <a:lvl8pPr marL="3657600" lvl="7" indent="-317500" algn="l">
              <a:lnSpc>
                <a:spcPct val="90000"/>
              </a:lnSpc>
              <a:spcBef>
                <a:spcPts val="500"/>
              </a:spcBef>
              <a:spcAft>
                <a:spcPts val="0"/>
              </a:spcAft>
              <a:buClr>
                <a:schemeClr val="dk1"/>
              </a:buClr>
              <a:buSzPts val="1400"/>
              <a:buChar char="▪"/>
              <a:defRPr sz="1400"/>
            </a:lvl8pPr>
            <a:lvl9pPr marL="4114800" lvl="8" indent="-317500" algn="l">
              <a:lnSpc>
                <a:spcPct val="90000"/>
              </a:lnSpc>
              <a:spcBef>
                <a:spcPts val="500"/>
              </a:spcBef>
              <a:spcAft>
                <a:spcPts val="0"/>
              </a:spcAft>
              <a:buClr>
                <a:schemeClr val="dk1"/>
              </a:buClr>
              <a:buSzPts val="1400"/>
              <a:buChar char="▪"/>
              <a:defRPr sz="1400"/>
            </a:lvl9pPr>
          </a:lstStyle>
          <a:p>
            <a:endParaRPr/>
          </a:p>
        </p:txBody>
      </p:sp>
      <p:sp>
        <p:nvSpPr>
          <p:cNvPr id="90" name="Google Shape;90;p1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0"/>
          <p:cNvSpPr txBox="1">
            <a:spLocks noGrp="1"/>
          </p:cNvSpPr>
          <p:nvPr>
            <p:ph type="body" idx="1"/>
          </p:nvPr>
        </p:nvSpPr>
        <p:spPr>
          <a:xfrm>
            <a:off x="1104900" y="1600200"/>
            <a:ext cx="3396996"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20" descr="An empty placeholder to add an image. Click on the placeholder and select the image that you wish to add."/>
          <p:cNvSpPr>
            <a:spLocks noGrp="1"/>
          </p:cNvSpPr>
          <p:nvPr>
            <p:ph type="pic" idx="2"/>
          </p:nvPr>
        </p:nvSpPr>
        <p:spPr>
          <a:xfrm>
            <a:off x="4654671" y="1600199"/>
            <a:ext cx="6430912" cy="4572001"/>
          </a:xfrm>
          <a:prstGeom prst="rect">
            <a:avLst/>
          </a:prstGeom>
          <a:noFill/>
          <a:ln>
            <a:noFill/>
          </a:ln>
        </p:spPr>
      </p:sp>
      <p:sp>
        <p:nvSpPr>
          <p:cNvPr id="97" name="Google Shape;97;p2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8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9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1200" b="0" i="0" u="none" strike="noStrike" cap="none">
                <a:solidFill>
                  <a:srgbClr val="3C3632"/>
                </a:solidFill>
                <a:latin typeface="Arial"/>
                <a:ea typeface="Arial"/>
                <a:cs typeface="Arial"/>
                <a:sym typeface="Arial"/>
              </a:defRPr>
            </a:lvl1pPr>
            <a:lvl2pPr marL="0" marR="0" lvl="1" indent="0" algn="r" rtl="0">
              <a:spcBef>
                <a:spcPts val="0"/>
              </a:spcBef>
              <a:buNone/>
              <a:defRPr sz="1200" b="0" i="0" u="none" strike="noStrike" cap="none">
                <a:solidFill>
                  <a:srgbClr val="3C3632"/>
                </a:solidFill>
                <a:latin typeface="Arial"/>
                <a:ea typeface="Arial"/>
                <a:cs typeface="Arial"/>
                <a:sym typeface="Arial"/>
              </a:defRPr>
            </a:lvl2pPr>
            <a:lvl3pPr marL="0" marR="0" lvl="2" indent="0" algn="r" rtl="0">
              <a:spcBef>
                <a:spcPts val="0"/>
              </a:spcBef>
              <a:buNone/>
              <a:defRPr sz="1200" b="0" i="0" u="none" strike="noStrike" cap="none">
                <a:solidFill>
                  <a:srgbClr val="3C3632"/>
                </a:solidFill>
                <a:latin typeface="Arial"/>
                <a:ea typeface="Arial"/>
                <a:cs typeface="Arial"/>
                <a:sym typeface="Arial"/>
              </a:defRPr>
            </a:lvl3pPr>
            <a:lvl4pPr marL="0" marR="0" lvl="3" indent="0" algn="r" rtl="0">
              <a:spcBef>
                <a:spcPts val="0"/>
              </a:spcBef>
              <a:buNone/>
              <a:defRPr sz="1200" b="0" i="0" u="none" strike="noStrike" cap="none">
                <a:solidFill>
                  <a:srgbClr val="3C3632"/>
                </a:solidFill>
                <a:latin typeface="Arial"/>
                <a:ea typeface="Arial"/>
                <a:cs typeface="Arial"/>
                <a:sym typeface="Arial"/>
              </a:defRPr>
            </a:lvl4pPr>
            <a:lvl5pPr marL="0" marR="0" lvl="4" indent="0" algn="r" rtl="0">
              <a:spcBef>
                <a:spcPts val="0"/>
              </a:spcBef>
              <a:buNone/>
              <a:defRPr sz="1200" b="0" i="0" u="none" strike="noStrike" cap="none">
                <a:solidFill>
                  <a:srgbClr val="3C3632"/>
                </a:solidFill>
                <a:latin typeface="Arial"/>
                <a:ea typeface="Arial"/>
                <a:cs typeface="Arial"/>
                <a:sym typeface="Arial"/>
              </a:defRPr>
            </a:lvl5pPr>
            <a:lvl6pPr marL="0" marR="0" lvl="5" indent="0" algn="r" rtl="0">
              <a:spcBef>
                <a:spcPts val="0"/>
              </a:spcBef>
              <a:buNone/>
              <a:defRPr sz="1200" b="0" i="0" u="none" strike="noStrike" cap="none">
                <a:solidFill>
                  <a:srgbClr val="3C3632"/>
                </a:solidFill>
                <a:latin typeface="Arial"/>
                <a:ea typeface="Arial"/>
                <a:cs typeface="Arial"/>
                <a:sym typeface="Arial"/>
              </a:defRPr>
            </a:lvl6pPr>
            <a:lvl7pPr marL="0" marR="0" lvl="6" indent="0" algn="r" rtl="0">
              <a:spcBef>
                <a:spcPts val="0"/>
              </a:spcBef>
              <a:buNone/>
              <a:defRPr sz="1200" b="0" i="0" u="none" strike="noStrike" cap="none">
                <a:solidFill>
                  <a:srgbClr val="3C3632"/>
                </a:solidFill>
                <a:latin typeface="Arial"/>
                <a:ea typeface="Arial"/>
                <a:cs typeface="Arial"/>
                <a:sym typeface="Arial"/>
              </a:defRPr>
            </a:lvl7pPr>
            <a:lvl8pPr marL="0" marR="0" lvl="7" indent="0" algn="r" rtl="0">
              <a:spcBef>
                <a:spcPts val="0"/>
              </a:spcBef>
              <a:buNone/>
              <a:defRPr sz="1200" b="0" i="0" u="none" strike="noStrike" cap="none">
                <a:solidFill>
                  <a:srgbClr val="3C3632"/>
                </a:solidFill>
                <a:latin typeface="Arial"/>
                <a:ea typeface="Arial"/>
                <a:cs typeface="Arial"/>
                <a:sym typeface="Arial"/>
              </a:defRPr>
            </a:lvl8pPr>
            <a:lvl9pPr marL="0" marR="0" lvl="8" indent="0" algn="r" rtl="0">
              <a:spcBef>
                <a:spcPts val="0"/>
              </a:spcBef>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10"/>
          <p:cNvGrpSpPr/>
          <p:nvPr/>
        </p:nvGrpSpPr>
        <p:grpSpPr>
          <a:xfrm>
            <a:off x="1103376" y="1219201"/>
            <a:ext cx="9985248" cy="84403"/>
            <a:chOff x="1073150" y="1219201"/>
            <a:chExt cx="10058400" cy="63125"/>
          </a:xfrm>
        </p:grpSpPr>
        <p:cxnSp>
          <p:nvCxnSpPr>
            <p:cNvPr id="16" name="Google Shape;16;p10"/>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7" name="Google Shape;17;p10"/>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Brain stroke Detection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9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Text Placeholder 2"/>
          <p:cNvSpPr>
            <a:spLocks noGrp="1"/>
          </p:cNvSpPr>
          <p:nvPr>
            <p:ph type="body" idx="1"/>
          </p:nvPr>
        </p:nvSpPr>
        <p:spPr/>
        <p:txBody>
          <a:bodyPr/>
          <a:lstStyle/>
          <a:p>
            <a:pPr algn="just"/>
            <a:r>
              <a:rPr lang="en-US" dirty="0" smtClean="0"/>
              <a:t>In this System we have used CNN algorithm. And it gives more </a:t>
            </a:r>
            <a:r>
              <a:rPr lang="en-US" dirty="0" err="1" smtClean="0"/>
              <a:t>accuracy.first</a:t>
            </a:r>
            <a:r>
              <a:rPr lang="en-US" dirty="0" smtClean="0"/>
              <a:t> we train model then test and last give output for Blood stroke Clot detected .</a:t>
            </a:r>
          </a:p>
          <a:p>
            <a:pPr algn="just"/>
            <a:endParaRPr lang="en-US" dirty="0"/>
          </a:p>
        </p:txBody>
      </p:sp>
    </p:spTree>
    <p:extLst>
      <p:ext uri="{BB962C8B-B14F-4D97-AF65-F5344CB8AC3E}">
        <p14:creationId xmlns:p14="http://schemas.microsoft.com/office/powerpoint/2010/main" val="160958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Text Placeholder 2"/>
          <p:cNvSpPr>
            <a:spLocks noGrp="1"/>
          </p:cNvSpPr>
          <p:nvPr>
            <p:ph type="body" idx="1"/>
          </p:nvPr>
        </p:nvSpPr>
        <p:spPr/>
        <p:txBody>
          <a:bodyPr>
            <a:normAutofit/>
          </a:bodyPr>
          <a:lstStyle/>
          <a:p>
            <a:r>
              <a:rPr lang="en-US" sz="1800" dirty="0" err="1">
                <a:latin typeface="Times New Roman" pitchFamily="18" charset="0"/>
                <a:cs typeface="Times New Roman" pitchFamily="18" charset="0"/>
              </a:rPr>
              <a:t>Subudhi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Asit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Sahoo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Sanatnu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Biswal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Pradyut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Sabut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Sukanta</a:t>
            </a:r>
            <a:r>
              <a:rPr lang="en-US" sz="1800" dirty="0">
                <a:latin typeface="Times New Roman" pitchFamily="18" charset="0"/>
                <a:cs typeface="Times New Roman" pitchFamily="18" charset="0"/>
              </a:rPr>
              <a:t> (2018). SEGMENTATION AND CLASSIFICATION OF ISCHEMIC STROKE USING OPTIMIZED FEATURES IN BRAIN MRI. Biomedical Engineering: Applications, Basis and Communications, (), 1850011</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Marko </a:t>
            </a:r>
            <a:r>
              <a:rPr lang="en-US" sz="1800" dirty="0" err="1">
                <a:latin typeface="Times New Roman" pitchFamily="18" charset="0"/>
                <a:cs typeface="Times New Roman" pitchFamily="18" charset="0"/>
              </a:rPr>
              <a:t>Wilke</a:t>
            </a:r>
            <a:r>
              <a:rPr lang="en-US" sz="1800" dirty="0">
                <a:latin typeface="Times New Roman" pitchFamily="18" charset="0"/>
                <a:cs typeface="Times New Roman" pitchFamily="18" charset="0"/>
              </a:rPr>
              <a:t>; Bianca de </a:t>
            </a:r>
            <a:r>
              <a:rPr lang="en-US" sz="1800" dirty="0" err="1">
                <a:latin typeface="Times New Roman" pitchFamily="18" charset="0"/>
                <a:cs typeface="Times New Roman" pitchFamily="18" charset="0"/>
              </a:rPr>
              <a:t>Haan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Hendrik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Juenger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HansOtto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Karnath</a:t>
            </a:r>
            <a:r>
              <a:rPr lang="en-US" sz="1800" dirty="0">
                <a:latin typeface="Times New Roman" pitchFamily="18" charset="0"/>
                <a:cs typeface="Times New Roman" pitchFamily="18" charset="0"/>
              </a:rPr>
              <a:t> (2011). Manual, semi-automated, and automated delineation of chronic brain lesions: A comparison of methods. , 56(4), 2038–2046.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Merino, J. G. (2014). Clinical stroke challenges: A practical approach. Neurology: Clinical Practice, 4(5), 376–377.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Johnson W, </a:t>
            </a:r>
            <a:r>
              <a:rPr lang="en-US" sz="1800" dirty="0" err="1">
                <a:latin typeface="Times New Roman" pitchFamily="18" charset="0"/>
                <a:cs typeface="Times New Roman" pitchFamily="18" charset="0"/>
              </a:rPr>
              <a:t>Onuma</a:t>
            </a:r>
            <a:r>
              <a:rPr lang="en-US" sz="1800" dirty="0">
                <a:latin typeface="Times New Roman" pitchFamily="18" charset="0"/>
                <a:cs typeface="Times New Roman" pitchFamily="18" charset="0"/>
              </a:rPr>
              <a:t> O, </a:t>
            </a:r>
            <a:r>
              <a:rPr lang="en-US" sz="1800" dirty="0" err="1">
                <a:latin typeface="Times New Roman" pitchFamily="18" charset="0"/>
                <a:cs typeface="Times New Roman" pitchFamily="18" charset="0"/>
              </a:rPr>
              <a:t>Owolabi</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Sachdev</a:t>
            </a:r>
            <a:r>
              <a:rPr lang="en-US" sz="1800" dirty="0">
                <a:latin typeface="Times New Roman" pitchFamily="18" charset="0"/>
                <a:cs typeface="Times New Roman" pitchFamily="18" charset="0"/>
              </a:rPr>
              <a:t> S. Stroke: a global response is needed. Bulletin of the World Health Organization 2016;94. https://doi.org/ </a:t>
            </a:r>
            <a:r>
              <a:rPr lang="en-US" sz="1800" dirty="0" smtClean="0">
                <a:latin typeface="Times New Roman" pitchFamily="18" charset="0"/>
                <a:cs typeface="Times New Roman" pitchFamily="18" charset="0"/>
              </a:rPr>
              <a:t>10.2471/BLT.16.181636.634634A</a:t>
            </a:r>
          </a:p>
          <a:p>
            <a:r>
              <a:rPr lang="en-US" sz="1800" dirty="0">
                <a:latin typeface="Times New Roman" pitchFamily="18" charset="0"/>
                <a:cs typeface="Times New Roman" pitchFamily="18" charset="0"/>
              </a:rPr>
              <a:t>heart, N., lung, &amp; institute, b. (2015). Stroke. https:// www.nhlbi.nih.gov/health-topics/stroke. [Online; accessed on 24-Jan-2020]. </a:t>
            </a:r>
          </a:p>
        </p:txBody>
      </p:sp>
    </p:spTree>
    <p:extLst>
      <p:ext uri="{BB962C8B-B14F-4D97-AF65-F5344CB8AC3E}">
        <p14:creationId xmlns:p14="http://schemas.microsoft.com/office/powerpoint/2010/main" val="1190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THANK YOU !!</a:t>
            </a:r>
            <a:endParaRPr/>
          </a:p>
        </p:txBody>
      </p:sp>
      <p:pic>
        <p:nvPicPr>
          <p:cNvPr id="225" name="Google Shape;225;p9"/>
          <p:cNvPicPr preferRelativeResize="0"/>
          <p:nvPr/>
        </p:nvPicPr>
        <p:blipFill rotWithShape="1">
          <a:blip r:embed="rId3">
            <a:alphaModFix/>
          </a:blip>
          <a:srcRect/>
          <a:stretch/>
        </p:blipFill>
        <p:spPr>
          <a:xfrm>
            <a:off x="9691631" y="1352533"/>
            <a:ext cx="2228612" cy="18609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Text Placeholder 2"/>
          <p:cNvSpPr>
            <a:spLocks noGrp="1"/>
          </p:cNvSpPr>
          <p:nvPr>
            <p:ph type="body" idx="1"/>
          </p:nvPr>
        </p:nvSpPr>
        <p:spPr/>
        <p:txBody>
          <a:bodyPr>
            <a:normAutofit fontScale="77500" lnSpcReduction="20000"/>
          </a:bodyPr>
          <a:lstStyle/>
          <a:p>
            <a:pPr algn="just">
              <a:lnSpc>
                <a:spcPct val="150000"/>
              </a:lnSpc>
            </a:pPr>
            <a:r>
              <a:rPr lang="en-US" dirty="0">
                <a:latin typeface="Times New Roman" pitchFamily="18" charset="0"/>
                <a:cs typeface="Times New Roman" pitchFamily="18" charset="0"/>
              </a:rPr>
              <a:t>Stroke has become a major health issue in recent years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stroke is a neurological disorder caused by ischemia or bleeding of the brain arteries which is known as a cerebrovascular accident </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frequently causes a slew of physical and cognitive issues that make functioning difficult [8]. Figure 1 shows the utmost neoteric worldwide health estimates by cause from 2000 to </a:t>
            </a:r>
            <a:r>
              <a:rPr lang="en-US" dirty="0" smtClean="0">
                <a:latin typeface="Times New Roman" pitchFamily="18" charset="0"/>
                <a:cs typeface="Times New Roman" pitchFamily="18" charset="0"/>
              </a:rPr>
              <a:t>2016.</a:t>
            </a:r>
          </a:p>
          <a:p>
            <a:pPr algn="just">
              <a:lnSpc>
                <a:spcPct val="150000"/>
              </a:lnSpc>
            </a:pPr>
            <a:r>
              <a:rPr lang="en-US" dirty="0" smtClean="0">
                <a:latin typeface="Times New Roman" pitchFamily="18" charset="0"/>
                <a:cs typeface="Times New Roman" pitchFamily="18" charset="0"/>
              </a:rPr>
              <a:t>Because </a:t>
            </a:r>
            <a:r>
              <a:rPr lang="en-US" dirty="0">
                <a:latin typeface="Times New Roman" pitchFamily="18" charset="0"/>
                <a:cs typeface="Times New Roman" pitchFamily="18" charset="0"/>
              </a:rPr>
              <a:t>of its high mortality rate, the American Heart Association recognizes stroke to be a superior health condition. Early stroke identification is critical for optimal treatment, and ML can aid in this process</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Machine learning (ML) is the most advanced technology for assisting clinicians in making clinical judgments and forecasts</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ML </a:t>
            </a:r>
            <a:r>
              <a:rPr lang="en-US" dirty="0">
                <a:latin typeface="Times New Roman" pitchFamily="18" charset="0"/>
                <a:cs typeface="Times New Roman" pitchFamily="18" charset="0"/>
              </a:rPr>
              <a:t>has been pre-owned in manifold research over the last meager decennary to upgrade the veracity and well-timed stroke interpretation. </a:t>
            </a:r>
          </a:p>
        </p:txBody>
      </p:sp>
    </p:spTree>
    <p:extLst>
      <p:ext uri="{BB962C8B-B14F-4D97-AF65-F5344CB8AC3E}">
        <p14:creationId xmlns:p14="http://schemas.microsoft.com/office/powerpoint/2010/main" val="147488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ffce439763_1_0"/>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b="1" dirty="0"/>
              <a:t>Problem Statement</a:t>
            </a:r>
            <a:endParaRPr b="1" dirty="0"/>
          </a:p>
        </p:txBody>
      </p:sp>
      <p:sp>
        <p:nvSpPr>
          <p:cNvPr id="137" name="Google Shape;137;gffce439763_1_0"/>
          <p:cNvSpPr txBox="1">
            <a:spLocks noGrp="1"/>
          </p:cNvSpPr>
          <p:nvPr>
            <p:ph type="body" idx="1"/>
          </p:nvPr>
        </p:nvSpPr>
        <p:spPr>
          <a:xfrm>
            <a:off x="1104900" y="1600200"/>
            <a:ext cx="9982200" cy="4572000"/>
          </a:xfrm>
          <a:prstGeom prst="rect">
            <a:avLst/>
          </a:prstGeom>
        </p:spPr>
        <p:txBody>
          <a:bodyPr spcFirstLastPara="1" wrap="square" lIns="0" tIns="45700" rIns="0" bIns="45700" anchor="t" anchorCtr="0">
            <a:normAutofit/>
          </a:bodyPr>
          <a:lstStyle/>
          <a:p>
            <a:pPr marL="0" lvl="0" indent="0" algn="l" rtl="0">
              <a:spcBef>
                <a:spcPts val="1800"/>
              </a:spcBef>
              <a:spcAft>
                <a:spcPts val="0"/>
              </a:spcAft>
              <a:buNone/>
            </a:pPr>
            <a:endParaRPr dirty="0">
              <a:solidFill>
                <a:schemeClr val="dk2"/>
              </a:solidFill>
            </a:endParaRPr>
          </a:p>
          <a:p>
            <a:pPr marL="101600" marR="73660" lvl="0" indent="0" algn="just" rtl="0">
              <a:lnSpc>
                <a:spcPct val="115000"/>
              </a:lnSpc>
              <a:spcBef>
                <a:spcPts val="0"/>
              </a:spcBef>
              <a:spcAft>
                <a:spcPts val="0"/>
              </a:spcAft>
              <a:buNone/>
            </a:pPr>
            <a:endParaRPr sz="2200" dirty="0">
              <a:solidFill>
                <a:schemeClr val="dk2"/>
              </a:solidFill>
            </a:endParaRPr>
          </a:p>
          <a:p>
            <a:pPr marL="101600" marR="73660" lvl="0" indent="0" algn="just">
              <a:lnSpc>
                <a:spcPct val="150000"/>
              </a:lnSpc>
              <a:spcBef>
                <a:spcPts val="0"/>
              </a:spcBef>
              <a:buNone/>
            </a:pPr>
            <a:r>
              <a:rPr lang="en-US" sz="2400" dirty="0">
                <a:latin typeface="Times New Roman" pitchFamily="18" charset="0"/>
                <a:cs typeface="Times New Roman" pitchFamily="18" charset="0"/>
              </a:rPr>
              <a:t>Ischemic stroke occurs when a blood clot blocks or narrows an artery leading to the brain. A blood clot often forms in arteries damaged by the buildup of plaques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can occur in the carotid artery of the neck as well as other arteries. This is the most common type of stroke.</a:t>
            </a:r>
            <a:endParaRPr sz="2200" dirty="0">
              <a:solidFill>
                <a:schemeClr val="dk2"/>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b="1"/>
              <a:t>Scope and Objectives</a:t>
            </a:r>
            <a:endParaRPr b="1"/>
          </a:p>
        </p:txBody>
      </p:sp>
      <p:sp>
        <p:nvSpPr>
          <p:cNvPr id="143" name="Google Shape;143;p3"/>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fontScale="92500"/>
          </a:bodyPr>
          <a:lstStyle/>
          <a:p>
            <a:pPr marL="457200" marR="73660" lvl="0" indent="-368300" algn="just" rtl="0">
              <a:lnSpc>
                <a:spcPct val="115000"/>
              </a:lnSpc>
              <a:spcBef>
                <a:spcPts val="0"/>
              </a:spcBef>
              <a:spcAft>
                <a:spcPts val="0"/>
              </a:spcAft>
              <a:buClr>
                <a:schemeClr val="dk2"/>
              </a:buClr>
              <a:buSzPts val="2200"/>
              <a:buFont typeface="Arial"/>
              <a:buChar char="▪"/>
            </a:pPr>
            <a:r>
              <a:rPr lang="en-US" sz="2200" b="1" dirty="0">
                <a:solidFill>
                  <a:schemeClr val="dk2"/>
                </a:solidFill>
              </a:rPr>
              <a:t>Scope:</a:t>
            </a:r>
            <a:endParaRPr sz="2200" b="1" dirty="0">
              <a:solidFill>
                <a:schemeClr val="dk2"/>
              </a:solidFill>
            </a:endParaRPr>
          </a:p>
          <a:p>
            <a:pPr marL="457200" marR="73660" lvl="0" indent="0" algn="just" rtl="0">
              <a:lnSpc>
                <a:spcPct val="115000"/>
              </a:lnSpc>
              <a:spcBef>
                <a:spcPts val="0"/>
              </a:spcBef>
              <a:spcAft>
                <a:spcPts val="0"/>
              </a:spcAft>
              <a:buNone/>
            </a:pPr>
            <a:r>
              <a:rPr lang="en-US" sz="2200" dirty="0">
                <a:solidFill>
                  <a:schemeClr val="dk2"/>
                </a:solidFill>
                <a:highlight>
                  <a:schemeClr val="lt1"/>
                </a:highlight>
              </a:rPr>
              <a:t>The model will enable healthcare providers to better identify the origins of blood clots in deadly strokes, making it easier for physicians to prescribe the best post-stroke therapeutic management and reducing the likelihood of a second stroke.</a:t>
            </a:r>
            <a:endParaRPr sz="2200" dirty="0">
              <a:solidFill>
                <a:schemeClr val="dk2"/>
              </a:solidFill>
              <a:highlight>
                <a:schemeClr val="lt2"/>
              </a:highlight>
            </a:endParaRPr>
          </a:p>
          <a:p>
            <a:pPr marL="0" marR="73660" lvl="0" indent="0" algn="just" rtl="0">
              <a:lnSpc>
                <a:spcPct val="115000"/>
              </a:lnSpc>
              <a:spcBef>
                <a:spcPts val="0"/>
              </a:spcBef>
              <a:spcAft>
                <a:spcPts val="0"/>
              </a:spcAft>
              <a:buNone/>
            </a:pPr>
            <a:endParaRPr sz="2200" dirty="0">
              <a:solidFill>
                <a:schemeClr val="dk2"/>
              </a:solidFill>
            </a:endParaRPr>
          </a:p>
          <a:p>
            <a:pPr marL="457200" lvl="0" indent="-368300" algn="l" rtl="0">
              <a:lnSpc>
                <a:spcPct val="107000"/>
              </a:lnSpc>
              <a:spcBef>
                <a:spcPts val="2600"/>
              </a:spcBef>
              <a:spcAft>
                <a:spcPts val="0"/>
              </a:spcAft>
              <a:buClr>
                <a:schemeClr val="dk2"/>
              </a:buClr>
              <a:buSzPts val="2200"/>
              <a:buChar char="▪"/>
            </a:pPr>
            <a:r>
              <a:rPr lang="en-US" sz="2200" b="1" dirty="0">
                <a:solidFill>
                  <a:schemeClr val="dk2"/>
                </a:solidFill>
                <a:highlight>
                  <a:srgbClr val="FFFFFF"/>
                </a:highlight>
              </a:rPr>
              <a:t>Objective:</a:t>
            </a:r>
            <a:endParaRPr sz="2200" b="1" dirty="0">
              <a:solidFill>
                <a:schemeClr val="dk2"/>
              </a:solidFill>
              <a:highlight>
                <a:srgbClr val="FFFFFF"/>
              </a:highlight>
            </a:endParaRPr>
          </a:p>
          <a:p>
            <a:pPr marL="800100" marR="73660" lvl="0" algn="just" rtl="0">
              <a:lnSpc>
                <a:spcPct val="160000"/>
              </a:lnSpc>
              <a:spcBef>
                <a:spcPts val="0"/>
              </a:spcBef>
              <a:spcAft>
                <a:spcPts val="0"/>
              </a:spcAft>
              <a:buClr>
                <a:schemeClr val="dk2"/>
              </a:buClr>
              <a:buSzPts val="1100"/>
              <a:buAutoNum type="arabicPeriod"/>
            </a:pPr>
            <a:r>
              <a:rPr lang="en-US" sz="1700" dirty="0" smtClean="0">
                <a:solidFill>
                  <a:schemeClr val="dk2"/>
                </a:solidFill>
                <a:latin typeface="Times New Roman" pitchFamily="18" charset="0"/>
                <a:cs typeface="Times New Roman" pitchFamily="18" charset="0"/>
              </a:rPr>
              <a:t>The </a:t>
            </a:r>
            <a:r>
              <a:rPr lang="en-US" sz="1700" dirty="0">
                <a:solidFill>
                  <a:schemeClr val="dk2"/>
                </a:solidFill>
                <a:latin typeface="Times New Roman" pitchFamily="18" charset="0"/>
                <a:cs typeface="Times New Roman" pitchFamily="18" charset="0"/>
              </a:rPr>
              <a:t>main goal here is to distinguish between the two major Acute Ischemic Stroke subtypes: </a:t>
            </a:r>
            <a:endParaRPr lang="en-US" sz="1700" dirty="0" smtClean="0">
              <a:solidFill>
                <a:schemeClr val="dk2"/>
              </a:solidFill>
              <a:latin typeface="Times New Roman" pitchFamily="18" charset="0"/>
              <a:cs typeface="Times New Roman" pitchFamily="18" charset="0"/>
            </a:endParaRPr>
          </a:p>
          <a:p>
            <a:pPr marR="73660" lvl="0" indent="0" algn="just" rtl="0">
              <a:lnSpc>
                <a:spcPct val="160000"/>
              </a:lnSpc>
              <a:spcBef>
                <a:spcPts val="0"/>
              </a:spcBef>
              <a:spcAft>
                <a:spcPts val="0"/>
              </a:spcAft>
              <a:buClr>
                <a:schemeClr val="dk2"/>
              </a:buClr>
              <a:buSzPts val="1100"/>
              <a:buNone/>
            </a:pPr>
            <a:r>
              <a:rPr lang="en-US" sz="1700" dirty="0" smtClean="0">
                <a:solidFill>
                  <a:schemeClr val="dk2"/>
                </a:solidFill>
                <a:latin typeface="Times New Roman" pitchFamily="18" charset="0"/>
                <a:cs typeface="Times New Roman" pitchFamily="18" charset="0"/>
              </a:rPr>
              <a:t>Cardio embolic </a:t>
            </a:r>
            <a:r>
              <a:rPr lang="en-US" sz="1700" dirty="0">
                <a:solidFill>
                  <a:schemeClr val="dk2"/>
                </a:solidFill>
                <a:latin typeface="Times New Roman" pitchFamily="18" charset="0"/>
                <a:cs typeface="Times New Roman" pitchFamily="18" charset="0"/>
              </a:rPr>
              <a:t>and Large Artery </a:t>
            </a:r>
            <a:r>
              <a:rPr lang="en-US" sz="1700" dirty="0" smtClean="0">
                <a:solidFill>
                  <a:schemeClr val="dk2"/>
                </a:solidFill>
                <a:latin typeface="Times New Roman" pitchFamily="18" charset="0"/>
                <a:cs typeface="Times New Roman" pitchFamily="18" charset="0"/>
              </a:rPr>
              <a:t>Atherosclerosis.</a:t>
            </a:r>
          </a:p>
          <a:p>
            <a:pPr marR="73660" lvl="0" indent="0" algn="just">
              <a:lnSpc>
                <a:spcPct val="160000"/>
              </a:lnSpc>
              <a:spcBef>
                <a:spcPts val="0"/>
              </a:spcBef>
              <a:buClr>
                <a:schemeClr val="dk2"/>
              </a:buClr>
              <a:buSzPts val="1100"/>
              <a:buNone/>
            </a:pPr>
            <a:r>
              <a:rPr lang="en-US" sz="1700" dirty="0" smtClean="0">
                <a:latin typeface="Times New Roman" pitchFamily="18" charset="0"/>
                <a:cs typeface="Times New Roman" pitchFamily="18" charset="0"/>
              </a:rPr>
              <a:t>2. To </a:t>
            </a:r>
            <a:r>
              <a:rPr lang="en-US" sz="1700" dirty="0">
                <a:latin typeface="Times New Roman" pitchFamily="18" charset="0"/>
                <a:cs typeface="Times New Roman" pitchFamily="18" charset="0"/>
              </a:rPr>
              <a:t>prevent the blood clot from getting larger or breaking loose. Treatment can reduce your chances of developing more blood clots in the future. Treatment depends on where the blood clot is and how likely it is to harm</a:t>
            </a:r>
            <a:endParaRPr sz="1700" dirty="0">
              <a:latin typeface="Times New Roman" pitchFamily="18" charset="0"/>
              <a:cs typeface="Times New Roman" pitchFamily="18" charset="0"/>
            </a:endParaRPr>
          </a:p>
        </p:txBody>
      </p:sp>
      <p:pic>
        <p:nvPicPr>
          <p:cNvPr id="144" name="Google Shape;144;p3"/>
          <p:cNvPicPr preferRelativeResize="0"/>
          <p:nvPr/>
        </p:nvPicPr>
        <p:blipFill rotWithShape="1">
          <a:blip r:embed="rId3">
            <a:alphaModFix/>
          </a:blip>
          <a:srcRect/>
          <a:stretch/>
        </p:blipFill>
        <p:spPr>
          <a:xfrm>
            <a:off x="10919540" y="150750"/>
            <a:ext cx="1233271" cy="1029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5e18c919e0_0_8"/>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b="1"/>
              <a:t>Literature Review</a:t>
            </a:r>
            <a:endParaRPr b="1"/>
          </a:p>
        </p:txBody>
      </p:sp>
      <p:graphicFrame>
        <p:nvGraphicFramePr>
          <p:cNvPr id="151" name="Google Shape;151;g15e18c919e0_0_8"/>
          <p:cNvGraphicFramePr/>
          <p:nvPr>
            <p:extLst>
              <p:ext uri="{D42A27DB-BD31-4B8C-83A1-F6EECF244321}">
                <p14:modId xmlns:p14="http://schemas.microsoft.com/office/powerpoint/2010/main" val="2401376326"/>
              </p:ext>
            </p:extLst>
          </p:nvPr>
        </p:nvGraphicFramePr>
        <p:xfrm>
          <a:off x="0" y="1119325"/>
          <a:ext cx="11868075" cy="5065575"/>
        </p:xfrm>
        <a:graphic>
          <a:graphicData uri="http://schemas.openxmlformats.org/drawingml/2006/table">
            <a:tbl>
              <a:tblPr>
                <a:noFill/>
                <a:tableStyleId>{B4BC35E4-9E1E-4A5A-B0B0-D6584677A52D}</a:tableStyleId>
              </a:tblPr>
              <a:tblGrid>
                <a:gridCol w="3077275"/>
                <a:gridCol w="4410850"/>
                <a:gridCol w="4379950"/>
              </a:tblGrid>
              <a:tr h="0">
                <a:tc>
                  <a:txBody>
                    <a:bodyPr/>
                    <a:lstStyle/>
                    <a:p>
                      <a:pPr marL="0" lvl="0" indent="0" algn="ctr" rtl="0">
                        <a:spcBef>
                          <a:spcPts val="0"/>
                        </a:spcBef>
                        <a:spcAft>
                          <a:spcPts val="0"/>
                        </a:spcAft>
                        <a:buNone/>
                      </a:pPr>
                      <a:r>
                        <a:rPr lang="en-US" sz="2000" b="1" dirty="0"/>
                        <a:t>Published Year </a:t>
                      </a:r>
                      <a:endParaRPr sz="2000" b="1" dirty="0"/>
                    </a:p>
                  </a:txBody>
                  <a:tcPr marL="91425" marR="91425" marT="91425" marB="91425"/>
                </a:tc>
                <a:tc>
                  <a:txBody>
                    <a:bodyPr/>
                    <a:lstStyle/>
                    <a:p>
                      <a:pPr marL="0" lvl="0" indent="0" algn="ctr" rtl="0">
                        <a:spcBef>
                          <a:spcPts val="0"/>
                        </a:spcBef>
                        <a:spcAft>
                          <a:spcPts val="0"/>
                        </a:spcAft>
                        <a:buNone/>
                      </a:pPr>
                      <a:r>
                        <a:rPr lang="en-US" sz="2000" b="1"/>
                        <a:t>Title </a:t>
                      </a:r>
                      <a:endParaRPr sz="2000" b="1"/>
                    </a:p>
                  </a:txBody>
                  <a:tcPr marL="91425" marR="91425" marT="91425" marB="91425"/>
                </a:tc>
                <a:tc>
                  <a:txBody>
                    <a:bodyPr/>
                    <a:lstStyle/>
                    <a:p>
                      <a:pPr marL="0" lvl="0" indent="0" algn="ctr" rtl="0">
                        <a:spcBef>
                          <a:spcPts val="0"/>
                        </a:spcBef>
                        <a:spcAft>
                          <a:spcPts val="0"/>
                        </a:spcAft>
                        <a:buNone/>
                      </a:pPr>
                      <a:r>
                        <a:rPr lang="en-US" sz="2000" b="1"/>
                        <a:t>Summary</a:t>
                      </a:r>
                      <a:endParaRPr sz="2000" b="1"/>
                    </a:p>
                  </a:txBody>
                  <a:tcPr marL="91425" marR="91425" marT="91425" marB="91425"/>
                </a:tc>
              </a:tr>
              <a:tr h="1625800">
                <a:tc>
                  <a:txBody>
                    <a:bodyPr/>
                    <a:lstStyle/>
                    <a:p>
                      <a:pPr marL="0" lvl="0" indent="0" algn="ctr" rtl="0">
                        <a:spcBef>
                          <a:spcPts val="0"/>
                        </a:spcBef>
                        <a:spcAft>
                          <a:spcPts val="0"/>
                        </a:spcAft>
                        <a:buNone/>
                      </a:pPr>
                      <a:r>
                        <a:rPr lang="en-US" sz="2300" b="1" dirty="0"/>
                        <a:t>2019</a:t>
                      </a:r>
                      <a:endParaRPr sz="2300" b="1" dirty="0"/>
                    </a:p>
                  </a:txBody>
                  <a:tcPr marL="91425" marR="91425" marT="91425" marB="91425"/>
                </a:tc>
                <a:tc>
                  <a:txBody>
                    <a:bodyPr/>
                    <a:lstStyle/>
                    <a:p>
                      <a:pPr marL="0" lvl="0" indent="0" algn="l" rtl="0">
                        <a:spcBef>
                          <a:spcPts val="0"/>
                        </a:spcBef>
                        <a:spcAft>
                          <a:spcPts val="0"/>
                        </a:spcAft>
                        <a:buNone/>
                      </a:pPr>
                      <a:r>
                        <a:rPr lang="en-US" sz="1800"/>
                        <a:t>Voxel Based Lesion Segmentation Through SVM Classifier for Effective Brain Stroke Detection</a:t>
                      </a:r>
                      <a:endParaRPr sz="1800"/>
                    </a:p>
                  </a:txBody>
                  <a:tcPr marL="91425" marR="91425" marT="91425" marB="91425"/>
                </a:tc>
                <a:tc>
                  <a:txBody>
                    <a:bodyPr/>
                    <a:lstStyle/>
                    <a:p>
                      <a:pPr marL="0" lvl="0" indent="0" algn="l" rtl="0">
                        <a:spcBef>
                          <a:spcPts val="0"/>
                        </a:spcBef>
                        <a:spcAft>
                          <a:spcPts val="0"/>
                        </a:spcAft>
                        <a:buNone/>
                      </a:pPr>
                      <a:r>
                        <a:rPr lang="en-US" sz="1700" dirty="0"/>
                        <a:t>Stroke image is carried out through the Support Vector Machine Classifier with Adaptive Multi </a:t>
                      </a:r>
                      <a:r>
                        <a:rPr lang="en-US" sz="1700" dirty="0" err="1"/>
                        <a:t>thresholding</a:t>
                      </a:r>
                      <a:r>
                        <a:rPr lang="en-US" sz="1700" dirty="0"/>
                        <a:t> Technique.</a:t>
                      </a:r>
                      <a:endParaRPr sz="1700" dirty="0"/>
                    </a:p>
                    <a:p>
                      <a:pPr marL="0" lvl="0" indent="0" algn="l" rtl="0">
                        <a:spcBef>
                          <a:spcPts val="0"/>
                        </a:spcBef>
                        <a:spcAft>
                          <a:spcPts val="0"/>
                        </a:spcAft>
                        <a:buNone/>
                      </a:pPr>
                      <a:r>
                        <a:rPr lang="en-US" sz="1700" dirty="0"/>
                        <a:t>Accuracy: 88%</a:t>
                      </a:r>
                      <a:endParaRPr sz="1700" dirty="0"/>
                    </a:p>
                  </a:txBody>
                  <a:tcPr marL="91425" marR="91425" marT="91425" marB="91425"/>
                </a:tc>
              </a:tr>
              <a:tr h="2952125">
                <a:tc>
                  <a:txBody>
                    <a:bodyPr/>
                    <a:lstStyle/>
                    <a:p>
                      <a:pPr marL="0" lvl="0" indent="0" algn="ctr" rtl="0">
                        <a:spcBef>
                          <a:spcPts val="0"/>
                        </a:spcBef>
                        <a:spcAft>
                          <a:spcPts val="0"/>
                        </a:spcAft>
                        <a:buNone/>
                      </a:pPr>
                      <a:r>
                        <a:rPr lang="en-US" sz="2300" b="1" dirty="0"/>
                        <a:t>2021</a:t>
                      </a:r>
                      <a:endParaRPr sz="2300" b="1" dirty="0"/>
                    </a:p>
                  </a:txBody>
                  <a:tcPr marL="91425" marR="91425" marT="91425" marB="91425"/>
                </a:tc>
                <a:tc>
                  <a:txBody>
                    <a:bodyPr/>
                    <a:lstStyle/>
                    <a:p>
                      <a:pPr marL="0" lvl="0" indent="0" algn="l" rtl="0">
                        <a:spcBef>
                          <a:spcPts val="0"/>
                        </a:spcBef>
                        <a:spcAft>
                          <a:spcPts val="0"/>
                        </a:spcAft>
                        <a:buNone/>
                      </a:pPr>
                      <a:r>
                        <a:rPr lang="en-US" sz="1900" dirty="0"/>
                        <a:t>Brain Stroke Detection from MRI Image using Logistic Regression Classifier</a:t>
                      </a:r>
                      <a:endParaRPr sz="1900" dirty="0"/>
                    </a:p>
                  </a:txBody>
                  <a:tcPr marL="91425" marR="91425" marT="91425" marB="91425"/>
                </a:tc>
                <a:tc>
                  <a:txBody>
                    <a:bodyPr/>
                    <a:lstStyle/>
                    <a:p>
                      <a:pPr marL="0" lvl="0" indent="0" algn="l" rtl="0">
                        <a:spcBef>
                          <a:spcPts val="0"/>
                        </a:spcBef>
                        <a:spcAft>
                          <a:spcPts val="0"/>
                        </a:spcAft>
                        <a:buNone/>
                      </a:pPr>
                      <a:r>
                        <a:rPr lang="en-US" sz="1900" dirty="0"/>
                        <a:t>In this paper an efficient model for brain stroke detection from magnetic resonance imaging (MRI) using machine learning approach namely logistic regression classifier is proposed. The MRI images are pre-processed to reduce noise and converted into gray images. Accuracy:80%</a:t>
                      </a:r>
                      <a:endParaRPr sz="1900" dirty="0"/>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b965d0c6436306d_10"/>
          <p:cNvSpPr txBox="1">
            <a:spLocks noGrp="1"/>
          </p:cNvSpPr>
          <p:nvPr>
            <p:ph type="title"/>
          </p:nvPr>
        </p:nvSpPr>
        <p:spPr>
          <a:xfrm>
            <a:off x="1104900" y="76200"/>
            <a:ext cx="9980700" cy="1097100"/>
          </a:xfrm>
          <a:prstGeom prst="rect">
            <a:avLst/>
          </a:prstGeom>
        </p:spPr>
        <p:txBody>
          <a:bodyPr spcFirstLastPara="1" wrap="square" lIns="0" tIns="45700" rIns="0" bIns="45700" anchor="b" anchorCtr="0">
            <a:normAutofit/>
          </a:bodyPr>
          <a:lstStyle/>
          <a:p>
            <a:pPr marL="0" lvl="0" indent="0" algn="l" rtl="0">
              <a:spcBef>
                <a:spcPts val="0"/>
              </a:spcBef>
              <a:spcAft>
                <a:spcPts val="0"/>
              </a:spcAft>
              <a:buNone/>
            </a:pPr>
            <a:r>
              <a:rPr lang="en-US" b="1"/>
              <a:t>Literature Review</a:t>
            </a:r>
            <a:endParaRPr b="1"/>
          </a:p>
        </p:txBody>
      </p:sp>
      <p:graphicFrame>
        <p:nvGraphicFramePr>
          <p:cNvPr id="158" name="Google Shape;158;g3b965d0c6436306d_10"/>
          <p:cNvGraphicFramePr/>
          <p:nvPr/>
        </p:nvGraphicFramePr>
        <p:xfrm>
          <a:off x="241800" y="1370100"/>
          <a:ext cx="11708400" cy="5281590"/>
        </p:xfrm>
        <a:graphic>
          <a:graphicData uri="http://schemas.openxmlformats.org/drawingml/2006/table">
            <a:tbl>
              <a:tblPr>
                <a:noFill/>
                <a:tableStyleId>{B4BC35E4-9E1E-4A5A-B0B0-D6584677A52D}</a:tableStyleId>
              </a:tblPr>
              <a:tblGrid>
                <a:gridCol w="3902800"/>
                <a:gridCol w="3902800"/>
                <a:gridCol w="3902800"/>
              </a:tblGrid>
              <a:tr h="801100">
                <a:tc>
                  <a:txBody>
                    <a:bodyPr/>
                    <a:lstStyle/>
                    <a:p>
                      <a:pPr marL="0" lvl="0" indent="0" algn="ctr" rtl="0">
                        <a:spcBef>
                          <a:spcPts val="0"/>
                        </a:spcBef>
                        <a:spcAft>
                          <a:spcPts val="0"/>
                        </a:spcAft>
                        <a:buClr>
                          <a:schemeClr val="dk2"/>
                        </a:buClr>
                        <a:buSzPts val="1100"/>
                        <a:buFont typeface="Arial"/>
                        <a:buNone/>
                      </a:pPr>
                      <a:r>
                        <a:rPr lang="en-US" sz="2000" b="1" dirty="0">
                          <a:solidFill>
                            <a:schemeClr val="dk2"/>
                          </a:solidFill>
                        </a:rPr>
                        <a:t>Published Year </a:t>
                      </a:r>
                      <a:endParaRPr dirty="0"/>
                    </a:p>
                  </a:txBody>
                  <a:tcPr marL="91425" marR="91425" marT="91425" marB="91425"/>
                </a:tc>
                <a:tc>
                  <a:txBody>
                    <a:bodyPr/>
                    <a:lstStyle/>
                    <a:p>
                      <a:pPr marL="0" lvl="0" indent="0" algn="ctr" rtl="0">
                        <a:spcBef>
                          <a:spcPts val="0"/>
                        </a:spcBef>
                        <a:spcAft>
                          <a:spcPts val="0"/>
                        </a:spcAft>
                        <a:buClr>
                          <a:schemeClr val="dk2"/>
                        </a:buClr>
                        <a:buSzPts val="1100"/>
                        <a:buFont typeface="Arial"/>
                        <a:buNone/>
                      </a:pPr>
                      <a:r>
                        <a:rPr lang="en-US" sz="2000" b="1">
                          <a:solidFill>
                            <a:schemeClr val="dk2"/>
                          </a:solidFill>
                        </a:rPr>
                        <a:t>Title </a:t>
                      </a:r>
                      <a:endParaRPr/>
                    </a:p>
                  </a:txBody>
                  <a:tcPr marL="91425" marR="91425" marT="91425" marB="91425"/>
                </a:tc>
                <a:tc>
                  <a:txBody>
                    <a:bodyPr/>
                    <a:lstStyle/>
                    <a:p>
                      <a:pPr marL="0" lvl="0" indent="0" algn="ctr" rtl="0">
                        <a:spcBef>
                          <a:spcPts val="0"/>
                        </a:spcBef>
                        <a:spcAft>
                          <a:spcPts val="0"/>
                        </a:spcAft>
                        <a:buClr>
                          <a:schemeClr val="dk2"/>
                        </a:buClr>
                        <a:buSzPts val="1100"/>
                        <a:buFont typeface="Arial"/>
                        <a:buNone/>
                      </a:pPr>
                      <a:r>
                        <a:rPr lang="en-US" sz="2000" b="1">
                          <a:solidFill>
                            <a:schemeClr val="dk2"/>
                          </a:solidFill>
                        </a:rPr>
                        <a:t>Summary</a:t>
                      </a:r>
                      <a:endParaRPr/>
                    </a:p>
                  </a:txBody>
                  <a:tcPr marL="91425" marR="91425" marT="91425" marB="91425"/>
                </a:tc>
              </a:tr>
              <a:tr h="2025700">
                <a:tc>
                  <a:txBody>
                    <a:bodyPr/>
                    <a:lstStyle/>
                    <a:p>
                      <a:pPr marL="0" lvl="0" indent="0" algn="l" rtl="0">
                        <a:spcBef>
                          <a:spcPts val="0"/>
                        </a:spcBef>
                        <a:spcAft>
                          <a:spcPts val="0"/>
                        </a:spcAft>
                        <a:buNone/>
                      </a:pPr>
                      <a:r>
                        <a:rPr lang="en-US" sz="2300" b="1"/>
                        <a:t>2022</a:t>
                      </a:r>
                      <a:endParaRPr sz="2300" b="1"/>
                    </a:p>
                  </a:txBody>
                  <a:tcPr marL="91425" marR="91425" marT="91425" marB="91425"/>
                </a:tc>
                <a:tc>
                  <a:txBody>
                    <a:bodyPr/>
                    <a:lstStyle/>
                    <a:p>
                      <a:pPr marL="0" lvl="0" indent="0" algn="l" rtl="0">
                        <a:spcBef>
                          <a:spcPts val="0"/>
                        </a:spcBef>
                        <a:spcAft>
                          <a:spcPts val="0"/>
                        </a:spcAft>
                        <a:buNone/>
                      </a:pPr>
                      <a:r>
                        <a:rPr lang="en-US" sz="1800" dirty="0"/>
                        <a:t>Developing a Predictive Model of Stroke using Support Vector Machine</a:t>
                      </a:r>
                      <a:endParaRPr sz="1800" dirty="0"/>
                    </a:p>
                  </a:txBody>
                  <a:tcPr marL="91425" marR="91425" marT="91425" marB="91425"/>
                </a:tc>
                <a:tc>
                  <a:txBody>
                    <a:bodyPr/>
                    <a:lstStyle/>
                    <a:p>
                      <a:pPr marL="0" lvl="0" indent="0" algn="l" rtl="0">
                        <a:spcBef>
                          <a:spcPts val="0"/>
                        </a:spcBef>
                        <a:spcAft>
                          <a:spcPts val="0"/>
                        </a:spcAft>
                        <a:buNone/>
                      </a:pPr>
                      <a:r>
                        <a:rPr lang="en-US" sz="1800" dirty="0"/>
                        <a:t>The model is evaluated using accuracy, precision, recall, F1 score, and area under </a:t>
                      </a:r>
                      <a:r>
                        <a:rPr lang="en-US" sz="1800" dirty="0" err="1"/>
                        <a:t>curve.The</a:t>
                      </a:r>
                      <a:r>
                        <a:rPr lang="en-US" sz="1800" dirty="0"/>
                        <a:t> study used datasets of 500 patients from Cavite, Philippines.</a:t>
                      </a:r>
                      <a:endParaRPr sz="1800" dirty="0"/>
                    </a:p>
                    <a:p>
                      <a:pPr marL="0" lvl="0" indent="0" algn="l" rtl="0">
                        <a:spcBef>
                          <a:spcPts val="0"/>
                        </a:spcBef>
                        <a:spcAft>
                          <a:spcPts val="0"/>
                        </a:spcAft>
                        <a:buNone/>
                      </a:pPr>
                      <a:r>
                        <a:rPr lang="en-US" sz="1800" dirty="0"/>
                        <a:t>Used SVM model with accuracy 85%.</a:t>
                      </a:r>
                      <a:endParaRPr sz="1800" dirty="0"/>
                    </a:p>
                  </a:txBody>
                  <a:tcPr marL="91425" marR="91425" marT="91425" marB="91425"/>
                </a:tc>
              </a:tr>
              <a:tr h="2377400">
                <a:tc>
                  <a:txBody>
                    <a:bodyPr/>
                    <a:lstStyle/>
                    <a:p>
                      <a:pPr marL="0" lvl="0" indent="0" algn="l" rtl="0">
                        <a:spcBef>
                          <a:spcPts val="0"/>
                        </a:spcBef>
                        <a:spcAft>
                          <a:spcPts val="0"/>
                        </a:spcAft>
                        <a:buNone/>
                      </a:pPr>
                      <a:r>
                        <a:rPr lang="en-US" sz="2300" b="1"/>
                        <a:t>2022</a:t>
                      </a:r>
                      <a:endParaRPr sz="2300" b="1"/>
                    </a:p>
                  </a:txBody>
                  <a:tcPr marL="91425" marR="91425" marT="91425" marB="91425"/>
                </a:tc>
                <a:tc>
                  <a:txBody>
                    <a:bodyPr/>
                    <a:lstStyle/>
                    <a:p>
                      <a:pPr marL="0" lvl="0" indent="0" algn="l" rtl="0">
                        <a:spcBef>
                          <a:spcPts val="0"/>
                        </a:spcBef>
                        <a:spcAft>
                          <a:spcPts val="0"/>
                        </a:spcAft>
                        <a:buNone/>
                      </a:pPr>
                      <a:r>
                        <a:rPr lang="en-US" sz="1800"/>
                        <a:t>Detection of Blood Clots inside the Brain using Microwave Imaging.</a:t>
                      </a:r>
                      <a:endParaRPr sz="1800"/>
                    </a:p>
                  </a:txBody>
                  <a:tcPr marL="91425" marR="91425" marT="91425" marB="91425"/>
                </a:tc>
                <a:tc>
                  <a:txBody>
                    <a:bodyPr/>
                    <a:lstStyle/>
                    <a:p>
                      <a:pPr marL="0" lvl="0" indent="0" algn="l" rtl="0">
                        <a:spcBef>
                          <a:spcPts val="0"/>
                        </a:spcBef>
                        <a:spcAft>
                          <a:spcPts val="0"/>
                        </a:spcAft>
                        <a:buNone/>
                      </a:pPr>
                      <a:r>
                        <a:rPr lang="en-US" sz="1800"/>
                        <a:t>a microwave head imaging system is utilized for the detection of blood clots inside the brain. The imaging plane is divided into four quarters, and each quarter is scanned for imaging.(It is a hardware model like MRI machine)</a:t>
                      </a:r>
                      <a:endParaRPr sz="1800"/>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 Specification</a:t>
            </a:r>
            <a:endParaRPr lang="en-US" dirty="0"/>
          </a:p>
        </p:txBody>
      </p:sp>
      <p:sp>
        <p:nvSpPr>
          <p:cNvPr id="3" name="Rectangle 2"/>
          <p:cNvSpPr/>
          <p:nvPr/>
        </p:nvSpPr>
        <p:spPr>
          <a:xfrm>
            <a:off x="802640" y="1944152"/>
            <a:ext cx="8473440" cy="4401205"/>
          </a:xfrm>
          <a:prstGeom prst="rect">
            <a:avLst/>
          </a:prstGeom>
        </p:spPr>
        <p:txBody>
          <a:bodyPr wrap="square">
            <a:spAutoFit/>
          </a:bodyPr>
          <a:lstStyle/>
          <a:p>
            <a:r>
              <a:rPr lang="en-US" dirty="0" smtClean="0"/>
              <a:t>Interfaces</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285750" indent="-285750">
              <a:buFont typeface="Wingdings" pitchFamily="2" charset="2"/>
              <a:buChar char="v"/>
            </a:pPr>
            <a:r>
              <a:rPr lang="en-US" b="1" dirty="0" smtClean="0">
                <a:latin typeface="Times New Roman" pitchFamily="18" charset="0"/>
                <a:cs typeface="Times New Roman" pitchFamily="18" charset="0"/>
              </a:rPr>
              <a:t>User: </a:t>
            </a:r>
            <a:r>
              <a:rPr lang="en-US" dirty="0"/>
              <a:t>Application </a:t>
            </a:r>
            <a:r>
              <a:rPr lang="en-US" dirty="0" smtClean="0"/>
              <a:t>Based stroke Blood Clot Detection.</a:t>
            </a:r>
            <a:endParaRPr lang="en-US" dirty="0" smtClean="0">
              <a:latin typeface="Times New Roman" pitchFamily="18" charset="0"/>
              <a:cs typeface="Times New Roman" pitchFamily="18" charset="0"/>
            </a:endParaRPr>
          </a:p>
          <a:p>
            <a:pPr marL="285750" indent="-285750">
              <a:buFont typeface="Wingdings" pitchFamily="2" charset="2"/>
              <a:buChar char="v"/>
            </a:pPr>
            <a:r>
              <a:rPr lang="en-US" b="1" dirty="0" smtClean="0">
                <a:latin typeface="Times New Roman" pitchFamily="18" charset="0"/>
                <a:cs typeface="Times New Roman" pitchFamily="18" charset="0"/>
              </a:rPr>
              <a:t>Software Requirement</a:t>
            </a:r>
          </a:p>
          <a:p>
            <a:endParaRPr lang="en-US" dirty="0" smtClean="0">
              <a:latin typeface="Times New Roman" pitchFamily="18" charset="0"/>
              <a:cs typeface="Times New Roman" pitchFamily="18" charset="0"/>
            </a:endParaRPr>
          </a:p>
          <a:p>
            <a:pPr algn="just"/>
            <a:r>
              <a:rPr lang="en-US" dirty="0" smtClean="0">
                <a:solidFill>
                  <a:schemeClr val="bg2"/>
                </a:solidFill>
                <a:latin typeface="Times New Roman" pitchFamily="18" charset="0"/>
                <a:cs typeface="Times New Roman" pitchFamily="18" charset="0"/>
              </a:rPr>
              <a:t>IDE                                </a:t>
            </a:r>
            <a:r>
              <a:rPr lang="en-US" dirty="0">
                <a:solidFill>
                  <a:schemeClr val="bg2"/>
                </a:solidFill>
                <a:latin typeface="Times New Roman" pitchFamily="18" charset="0"/>
                <a:cs typeface="Times New Roman" pitchFamily="18" charset="0"/>
              </a:rPr>
              <a:t>: </a:t>
            </a:r>
            <a:r>
              <a:rPr lang="en-US" dirty="0" err="1">
                <a:solidFill>
                  <a:schemeClr val="bg2"/>
                </a:solidFill>
                <a:latin typeface="Times New Roman" pitchFamily="18" charset="0"/>
                <a:cs typeface="Times New Roman" pitchFamily="18" charset="0"/>
              </a:rPr>
              <a:t>Spyder</a:t>
            </a:r>
            <a:endParaRPr lang="en-IN" dirty="0">
              <a:solidFill>
                <a:schemeClr val="bg2"/>
              </a:solidFill>
              <a:latin typeface="Times New Roman" pitchFamily="18" charset="0"/>
              <a:cs typeface="Times New Roman" pitchFamily="18" charset="0"/>
            </a:endParaRPr>
          </a:p>
          <a:p>
            <a:pPr algn="just"/>
            <a:r>
              <a:rPr lang="en-US" dirty="0">
                <a:solidFill>
                  <a:schemeClr val="bg2"/>
                </a:solidFill>
                <a:latin typeface="Times New Roman" pitchFamily="18" charset="0"/>
                <a:cs typeface="Times New Roman" pitchFamily="18" charset="0"/>
              </a:rPr>
              <a:t>Coding Language         : Python Version 3.8</a:t>
            </a:r>
            <a:endParaRPr lang="en-IN" dirty="0">
              <a:solidFill>
                <a:schemeClr val="bg2"/>
              </a:solidFill>
              <a:latin typeface="Times New Roman" pitchFamily="18" charset="0"/>
              <a:cs typeface="Times New Roman" pitchFamily="18" charset="0"/>
            </a:endParaRPr>
          </a:p>
          <a:p>
            <a:pPr algn="just"/>
            <a:r>
              <a:rPr lang="en-US" dirty="0">
                <a:solidFill>
                  <a:schemeClr val="bg2"/>
                </a:solidFill>
                <a:latin typeface="Times New Roman" pitchFamily="18" charset="0"/>
                <a:cs typeface="Times New Roman" pitchFamily="18" charset="0"/>
              </a:rPr>
              <a:t>Operating System         : Windows 10</a:t>
            </a:r>
            <a:endParaRPr lang="en-IN" dirty="0">
              <a:solidFill>
                <a:schemeClr val="bg2"/>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285750" indent="-285750">
              <a:buFont typeface="Wingdings" pitchFamily="2" charset="2"/>
              <a:buChar char="v"/>
            </a:pPr>
            <a:r>
              <a:rPr lang="en-US" b="1" dirty="0" smtClean="0">
                <a:latin typeface="Times New Roman" pitchFamily="18" charset="0"/>
                <a:cs typeface="Times New Roman" pitchFamily="18" charset="0"/>
              </a:rPr>
              <a:t>Hardware </a:t>
            </a:r>
            <a:r>
              <a:rPr lang="en-US" b="1" dirty="0">
                <a:latin typeface="Times New Roman" pitchFamily="18" charset="0"/>
                <a:cs typeface="Times New Roman" pitchFamily="18" charset="0"/>
              </a:rPr>
              <a:t>Requirement</a:t>
            </a:r>
          </a:p>
          <a:p>
            <a:endParaRPr lang="en-US" dirty="0">
              <a:latin typeface="Times New Roman" pitchFamily="18" charset="0"/>
              <a:cs typeface="Times New Roman" pitchFamily="18" charset="0"/>
            </a:endParaRPr>
          </a:p>
          <a:p>
            <a:pPr algn="just"/>
            <a:r>
              <a:rPr lang="en-US" dirty="0">
                <a:solidFill>
                  <a:schemeClr val="bg2"/>
                </a:solidFill>
                <a:latin typeface="Times New Roman" pitchFamily="18" charset="0"/>
                <a:cs typeface="Times New Roman" pitchFamily="18" charset="0"/>
              </a:rPr>
              <a:t>Processor               : </a:t>
            </a:r>
            <a:r>
              <a:rPr lang="en-IN" dirty="0">
                <a:solidFill>
                  <a:schemeClr val="bg2"/>
                </a:solidFill>
                <a:latin typeface="Times New Roman" pitchFamily="18" charset="0"/>
                <a:cs typeface="Times New Roman" pitchFamily="18" charset="0"/>
              </a:rPr>
              <a:t>Intel i5 Processor</a:t>
            </a:r>
          </a:p>
          <a:p>
            <a:pPr algn="just"/>
            <a:r>
              <a:rPr lang="en-US" dirty="0">
                <a:solidFill>
                  <a:schemeClr val="bg2"/>
                </a:solidFill>
                <a:latin typeface="Times New Roman" pitchFamily="18" charset="0"/>
                <a:cs typeface="Times New Roman" pitchFamily="18" charset="0"/>
              </a:rPr>
              <a:t>Speed                      : 1.1 GHz</a:t>
            </a:r>
          </a:p>
          <a:p>
            <a:pPr algn="just"/>
            <a:r>
              <a:rPr lang="en-US" dirty="0">
                <a:solidFill>
                  <a:schemeClr val="bg2"/>
                </a:solidFill>
                <a:latin typeface="Times New Roman" pitchFamily="18" charset="0"/>
                <a:cs typeface="Times New Roman" pitchFamily="18" charset="0"/>
              </a:rPr>
              <a:t>RAM                        :8 GB</a:t>
            </a:r>
            <a:endParaRPr lang="en-IN" dirty="0">
              <a:solidFill>
                <a:schemeClr val="bg2"/>
              </a:solidFill>
              <a:latin typeface="Times New Roman" pitchFamily="18" charset="0"/>
              <a:cs typeface="Times New Roman" pitchFamily="18" charset="0"/>
            </a:endParaRPr>
          </a:p>
          <a:p>
            <a:pPr algn="just"/>
            <a:r>
              <a:rPr lang="en-US" dirty="0">
                <a:solidFill>
                  <a:schemeClr val="bg2"/>
                </a:solidFill>
                <a:latin typeface="Times New Roman" pitchFamily="18" charset="0"/>
                <a:cs typeface="Times New Roman" pitchFamily="18" charset="0"/>
              </a:rPr>
              <a:t>Hard Disk                :  40 GB</a:t>
            </a:r>
          </a:p>
          <a:p>
            <a:pPr algn="just"/>
            <a:r>
              <a:rPr lang="en-US" dirty="0">
                <a:solidFill>
                  <a:schemeClr val="bg2"/>
                </a:solidFill>
                <a:latin typeface="Times New Roman" pitchFamily="18" charset="0"/>
                <a:cs typeface="Times New Roman" pitchFamily="18" charset="0"/>
              </a:rPr>
              <a:t>Key Board                : Standard Windows Keyboard</a:t>
            </a:r>
          </a:p>
          <a:p>
            <a:pPr algn="just"/>
            <a:r>
              <a:rPr lang="en-US" dirty="0">
                <a:solidFill>
                  <a:schemeClr val="bg2"/>
                </a:solidFill>
                <a:latin typeface="Times New Roman" pitchFamily="18" charset="0"/>
                <a:cs typeface="Times New Roman" pitchFamily="18" charset="0"/>
              </a:rPr>
              <a:t>Mouse                      : Two or Three Button Mouse</a:t>
            </a:r>
          </a:p>
          <a:p>
            <a:pPr algn="just"/>
            <a:r>
              <a:rPr lang="en-US" dirty="0">
                <a:solidFill>
                  <a:schemeClr val="bg2"/>
                </a:solidFill>
                <a:latin typeface="Times New Roman" pitchFamily="18" charset="0"/>
                <a:cs typeface="Times New Roman" pitchFamily="18" charset="0"/>
              </a:rPr>
              <a:t>Monitor                    : LCD/LED</a:t>
            </a:r>
            <a:endParaRPr lang="en-IN" dirty="0">
              <a:solidFill>
                <a:schemeClr val="bg2"/>
              </a:solidFill>
              <a:latin typeface="Times New Roman" pitchFamily="18" charset="0"/>
              <a:cs typeface="Times New Roman" pitchFamily="18" charset="0"/>
            </a:endParaRPr>
          </a:p>
          <a:p>
            <a:endParaRPr lang="en-US" dirty="0" smtClean="0"/>
          </a:p>
          <a:p>
            <a:r>
              <a:rPr lang="en-US" dirty="0" smtClean="0"/>
              <a:t> </a:t>
            </a:r>
            <a:endParaRPr lang="en-US" dirty="0"/>
          </a:p>
        </p:txBody>
      </p:sp>
    </p:spTree>
    <p:extLst>
      <p:ext uri="{BB962C8B-B14F-4D97-AF65-F5344CB8AC3E}">
        <p14:creationId xmlns:p14="http://schemas.microsoft.com/office/powerpoint/2010/main" val="58444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7" name="Picture 3" descr="D:\Supriya Bitmap 2023\23C9322\System Archi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409700"/>
            <a:ext cx="6867525"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63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1105650" y="134975"/>
            <a:ext cx="9980700" cy="10971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solidFill>
                  <a:schemeClr val="dk2"/>
                </a:solidFill>
              </a:rPr>
              <a:t>Methodology</a:t>
            </a:r>
            <a:endParaRPr>
              <a:solidFill>
                <a:schemeClr val="dk2"/>
              </a:solidFill>
            </a:endParaRPr>
          </a:p>
        </p:txBody>
      </p:sp>
      <p:sp>
        <p:nvSpPr>
          <p:cNvPr id="164" name="Google Shape;164;p8"/>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fontScale="92500" lnSpcReduction="10000"/>
          </a:bodyPr>
          <a:lstStyle/>
          <a:p>
            <a:pPr marL="228600" lvl="0" indent="-225742" algn="l" rtl="0">
              <a:lnSpc>
                <a:spcPct val="100000"/>
              </a:lnSpc>
              <a:spcBef>
                <a:spcPts val="1800"/>
              </a:spcBef>
              <a:spcAft>
                <a:spcPts val="0"/>
              </a:spcAft>
              <a:buClr>
                <a:schemeClr val="dk2"/>
              </a:buClr>
              <a:buSzPct val="100000"/>
              <a:buChar char="▪"/>
            </a:pPr>
            <a:r>
              <a:rPr lang="en-US" sz="2300" b="1" dirty="0">
                <a:solidFill>
                  <a:schemeClr val="dk2"/>
                </a:solidFill>
              </a:rPr>
              <a:t>Preprocessing:</a:t>
            </a:r>
            <a:endParaRPr sz="2300" b="1" dirty="0">
              <a:solidFill>
                <a:schemeClr val="dk2"/>
              </a:solidFill>
            </a:endParaRPr>
          </a:p>
          <a:p>
            <a:pPr marL="0" lvl="0" indent="0" algn="l" rtl="0">
              <a:lnSpc>
                <a:spcPct val="100000"/>
              </a:lnSpc>
              <a:spcBef>
                <a:spcPts val="0"/>
              </a:spcBef>
              <a:spcAft>
                <a:spcPts val="0"/>
              </a:spcAft>
              <a:buNone/>
            </a:pPr>
            <a:r>
              <a:rPr lang="en-US" sz="2200" dirty="0">
                <a:solidFill>
                  <a:schemeClr val="dk2"/>
                </a:solidFill>
              </a:rPr>
              <a:t> The t</a:t>
            </a:r>
            <a:r>
              <a:rPr lang="en-US" sz="2350" dirty="0">
                <a:solidFill>
                  <a:schemeClr val="dk2"/>
                </a:solidFill>
              </a:rPr>
              <a:t>raining dataset consists of Whole Slide Digital pathology images which   are massive in file size due to their high resolutions. </a:t>
            </a:r>
            <a:r>
              <a:rPr lang="en-US" sz="2350" dirty="0" err="1">
                <a:solidFill>
                  <a:schemeClr val="dk2"/>
                </a:solidFill>
              </a:rPr>
              <a:t>So,we</a:t>
            </a:r>
            <a:r>
              <a:rPr lang="en-US" sz="2350" dirty="0">
                <a:solidFill>
                  <a:schemeClr val="dk2"/>
                </a:solidFill>
              </a:rPr>
              <a:t> are shrinking the dataset down from </a:t>
            </a:r>
            <a:r>
              <a:rPr lang="en-US" sz="2350" dirty="0" smtClean="0">
                <a:solidFill>
                  <a:schemeClr val="dk2"/>
                </a:solidFill>
              </a:rPr>
              <a:t>~356 </a:t>
            </a:r>
            <a:r>
              <a:rPr lang="en-US" sz="2350" dirty="0">
                <a:solidFill>
                  <a:schemeClr val="dk2"/>
                </a:solidFill>
              </a:rPr>
              <a:t>gigabytes down to a few gigabytes.</a:t>
            </a:r>
            <a:endParaRPr sz="2350" dirty="0">
              <a:solidFill>
                <a:schemeClr val="dk2"/>
              </a:solidFill>
            </a:endParaRPr>
          </a:p>
          <a:p>
            <a:pPr marL="0" lvl="0" indent="0" algn="l" rtl="0">
              <a:lnSpc>
                <a:spcPct val="100000"/>
              </a:lnSpc>
              <a:spcBef>
                <a:spcPts val="1200"/>
              </a:spcBef>
              <a:spcAft>
                <a:spcPts val="0"/>
              </a:spcAft>
              <a:buNone/>
            </a:pPr>
            <a:endParaRPr sz="2350" dirty="0">
              <a:solidFill>
                <a:schemeClr val="dk2"/>
              </a:solidFill>
            </a:endParaRPr>
          </a:p>
          <a:p>
            <a:pPr marL="457200" lvl="0" indent="-355441" algn="l" rtl="0">
              <a:lnSpc>
                <a:spcPct val="100000"/>
              </a:lnSpc>
              <a:spcBef>
                <a:spcPts val="1200"/>
              </a:spcBef>
              <a:spcAft>
                <a:spcPts val="0"/>
              </a:spcAft>
              <a:buClr>
                <a:schemeClr val="dk2"/>
              </a:buClr>
              <a:buSzPct val="100000"/>
              <a:buChar char="▪"/>
            </a:pPr>
            <a:r>
              <a:rPr lang="en-US" sz="2350" b="1" dirty="0">
                <a:solidFill>
                  <a:schemeClr val="dk2"/>
                </a:solidFill>
              </a:rPr>
              <a:t>Model Training (Building): </a:t>
            </a:r>
            <a:endParaRPr sz="2350" b="1" dirty="0">
              <a:solidFill>
                <a:schemeClr val="dk2"/>
              </a:solidFill>
            </a:endParaRPr>
          </a:p>
          <a:p>
            <a:pPr marL="0" lvl="0" indent="0" algn="l" rtl="0">
              <a:lnSpc>
                <a:spcPct val="100000"/>
              </a:lnSpc>
              <a:spcBef>
                <a:spcPts val="1200"/>
              </a:spcBef>
              <a:spcAft>
                <a:spcPts val="0"/>
              </a:spcAft>
              <a:buNone/>
            </a:pPr>
            <a:r>
              <a:rPr lang="en-US" sz="2350" dirty="0">
                <a:solidFill>
                  <a:schemeClr val="dk2"/>
                </a:solidFill>
              </a:rPr>
              <a:t>Training the model using CNN(Convolutional Neural Network).</a:t>
            </a:r>
            <a:endParaRPr sz="2350" dirty="0">
              <a:solidFill>
                <a:schemeClr val="dk2"/>
              </a:solidFill>
            </a:endParaRPr>
          </a:p>
          <a:p>
            <a:pPr marL="0" lvl="0" indent="0" algn="l" rtl="0">
              <a:lnSpc>
                <a:spcPct val="100000"/>
              </a:lnSpc>
              <a:spcBef>
                <a:spcPts val="1200"/>
              </a:spcBef>
              <a:spcAft>
                <a:spcPts val="0"/>
              </a:spcAft>
              <a:buNone/>
            </a:pPr>
            <a:endParaRPr sz="2350" dirty="0">
              <a:solidFill>
                <a:schemeClr val="dk2"/>
              </a:solidFill>
            </a:endParaRPr>
          </a:p>
          <a:p>
            <a:pPr marL="457200" lvl="0" indent="-355441" algn="l" rtl="0">
              <a:lnSpc>
                <a:spcPct val="100000"/>
              </a:lnSpc>
              <a:spcBef>
                <a:spcPts val="1200"/>
              </a:spcBef>
              <a:spcAft>
                <a:spcPts val="0"/>
              </a:spcAft>
              <a:buClr>
                <a:schemeClr val="dk2"/>
              </a:buClr>
              <a:buSzPct val="100000"/>
              <a:buChar char="▪"/>
            </a:pPr>
            <a:r>
              <a:rPr lang="en-US" sz="2350" b="1" dirty="0">
                <a:solidFill>
                  <a:schemeClr val="dk2"/>
                </a:solidFill>
              </a:rPr>
              <a:t>Model Testing:</a:t>
            </a:r>
            <a:endParaRPr sz="2350" b="1" dirty="0">
              <a:solidFill>
                <a:schemeClr val="dk2"/>
              </a:solidFill>
            </a:endParaRPr>
          </a:p>
          <a:p>
            <a:pPr marL="0" lvl="0" indent="0" algn="l" rtl="0">
              <a:lnSpc>
                <a:spcPct val="100000"/>
              </a:lnSpc>
              <a:spcBef>
                <a:spcPts val="1200"/>
              </a:spcBef>
              <a:spcAft>
                <a:spcPts val="0"/>
              </a:spcAft>
              <a:buNone/>
            </a:pPr>
            <a:r>
              <a:rPr lang="en-US" sz="2350" dirty="0">
                <a:solidFill>
                  <a:schemeClr val="dk2"/>
                </a:solidFill>
              </a:rPr>
              <a:t>Testing the model by predicting the targets as Cardio Embolic(CE) or Large Artery Atherosclerosis(LAA)</a:t>
            </a:r>
            <a:endParaRPr sz="2350" dirty="0">
              <a:solidFill>
                <a:schemeClr val="dk2"/>
              </a:solidFill>
            </a:endParaRPr>
          </a:p>
          <a:p>
            <a:pPr marL="457200" lvl="0" indent="0" algn="l" rtl="0">
              <a:lnSpc>
                <a:spcPct val="100000"/>
              </a:lnSpc>
              <a:spcBef>
                <a:spcPts val="1200"/>
              </a:spcBef>
              <a:spcAft>
                <a:spcPts val="0"/>
              </a:spcAft>
              <a:buNone/>
            </a:pPr>
            <a:endParaRPr sz="2700" dirty="0">
              <a:solidFill>
                <a:schemeClr val="dk2"/>
              </a:solidFill>
            </a:endParaRPr>
          </a:p>
          <a:p>
            <a:pPr marL="0" lvl="0" indent="0" algn="l" rtl="0">
              <a:lnSpc>
                <a:spcPct val="100000"/>
              </a:lnSpc>
              <a:spcBef>
                <a:spcPts val="1200"/>
              </a:spcBef>
              <a:spcAft>
                <a:spcPts val="1200"/>
              </a:spcAft>
              <a:buNone/>
            </a:pPr>
            <a:endParaRPr sz="2200" dirty="0">
              <a:solidFill>
                <a:schemeClr val="dk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868</Words>
  <Application>Microsoft Office PowerPoint</Application>
  <PresentationFormat>Custom</PresentationFormat>
  <Paragraphs>84</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tf03431380_win32</vt:lpstr>
      <vt:lpstr>Brain stroke Detection</vt:lpstr>
      <vt:lpstr>Introduction</vt:lpstr>
      <vt:lpstr>Problem Statement</vt:lpstr>
      <vt:lpstr>Scope and Objectives</vt:lpstr>
      <vt:lpstr>Literature Review</vt:lpstr>
      <vt:lpstr>Literature Review</vt:lpstr>
      <vt:lpstr>Requirement Specification</vt:lpstr>
      <vt:lpstr>System Architecture</vt:lpstr>
      <vt:lpstr>Methodology</vt:lpstr>
      <vt:lpstr>Conclusion:</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K. WAGH INSTITUTE OF ENGINEERING EDUCATION &amp; RESEARCH             Classification of Ischemic stroke using machine learning approach.</dc:title>
  <dc:creator>itdept</dc:creator>
  <cp:lastModifiedBy>Admin</cp:lastModifiedBy>
  <cp:revision>21</cp:revision>
  <dcterms:created xsi:type="dcterms:W3CDTF">2021-02-09T13:55:32Z</dcterms:created>
  <dcterms:modified xsi:type="dcterms:W3CDTF">2023-08-10T10:19:22Z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