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1"/>
  </p:sldMasterIdLst>
  <p:notesMasterIdLst>
    <p:notesMasterId r:id="rId19"/>
  </p:notesMasterIdLst>
  <p:sldIdLst>
    <p:sldId id="293" r:id="rId2"/>
    <p:sldId id="258" r:id="rId3"/>
    <p:sldId id="282" r:id="rId4"/>
    <p:sldId id="280" r:id="rId5"/>
    <p:sldId id="287" r:id="rId6"/>
    <p:sldId id="292" r:id="rId7"/>
    <p:sldId id="288" r:id="rId8"/>
    <p:sldId id="289" r:id="rId9"/>
    <p:sldId id="274" r:id="rId10"/>
    <p:sldId id="281" r:id="rId11"/>
    <p:sldId id="285" r:id="rId12"/>
    <p:sldId id="272" r:id="rId13"/>
    <p:sldId id="271" r:id="rId14"/>
    <p:sldId id="283" r:id="rId15"/>
    <p:sldId id="278"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B9978-FB07-4856-BE08-FFA7705414DF}" v="154" dt="2021-02-10T10:28:52.461"/>
    <p1510:client id="{2779EE36-72E8-46C8-B8C6-77A6E0F03394}" v="6" dt="2021-02-10T12:22:58.003"/>
    <p1510:client id="{97511154-1BA4-4B2D-A7A4-FDB4A23EF596}" v="2" dt="2021-01-12T05:22:44.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7" autoAdjust="0"/>
    <p:restoredTop sz="94660" autoAdjust="0"/>
  </p:normalViewPr>
  <p:slideViewPr>
    <p:cSldViewPr snapToGrid="0">
      <p:cViewPr varScale="1">
        <p:scale>
          <a:sx n="74" d="100"/>
          <a:sy n="74" d="100"/>
        </p:scale>
        <p:origin x="-5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dumbar Ghodake" userId="bca5d34252f5a64f" providerId="Windows Live" clId="Web-{2779EE36-72E8-46C8-B8C6-77A6E0F03394}"/>
    <pc:docChg chg="modSld">
      <pc:chgData name="Audumbar Ghodake" userId="bca5d34252f5a64f" providerId="Windows Live" clId="Web-{2779EE36-72E8-46C8-B8C6-77A6E0F03394}" dt="2021-02-10T12:22:58.003" v="2" actId="20577"/>
      <pc:docMkLst>
        <pc:docMk/>
      </pc:docMkLst>
      <pc:sldChg chg="modSp">
        <pc:chgData name="Audumbar Ghodake" userId="bca5d34252f5a64f" providerId="Windows Live" clId="Web-{2779EE36-72E8-46C8-B8C6-77A6E0F03394}" dt="2021-02-10T12:22:58.003" v="2" actId="20577"/>
        <pc:sldMkLst>
          <pc:docMk/>
          <pc:sldMk cId="0" sldId="273"/>
        </pc:sldMkLst>
        <pc:spChg chg="mod">
          <ac:chgData name="Audumbar Ghodake" userId="bca5d34252f5a64f" providerId="Windows Live" clId="Web-{2779EE36-72E8-46C8-B8C6-77A6E0F03394}" dt="2021-02-10T12:22:58.003" v="2" actId="20577"/>
          <ac:spMkLst>
            <pc:docMk/>
            <pc:sldMk cId="0" sldId="273"/>
            <ac:spMk id="3" creationId="{00000000-0000-0000-0000-000000000000}"/>
          </ac:spMkLst>
        </pc:spChg>
      </pc:sldChg>
    </pc:docChg>
  </pc:docChgLst>
  <pc:docChgLst>
    <pc:chgData name="Audumbar Ghodake" userId="bca5d34252f5a64f" providerId="LiveId" clId="{97511154-1BA4-4B2D-A7A4-FDB4A23EF596}"/>
    <pc:docChg chg="custSel modSld">
      <pc:chgData name="Audumbar Ghodake" userId="bca5d34252f5a64f" providerId="LiveId" clId="{97511154-1BA4-4B2D-A7A4-FDB4A23EF596}" dt="2021-01-12T05:22:46.582" v="407" actId="1076"/>
      <pc:docMkLst>
        <pc:docMk/>
      </pc:docMkLst>
      <pc:sldChg chg="modSp mod">
        <pc:chgData name="Audumbar Ghodake" userId="bca5d34252f5a64f" providerId="LiveId" clId="{97511154-1BA4-4B2D-A7A4-FDB4A23EF596}" dt="2021-01-12T05:17:17.066" v="158" actId="20577"/>
        <pc:sldMkLst>
          <pc:docMk/>
          <pc:sldMk cId="4199849240" sldId="258"/>
        </pc:sldMkLst>
        <pc:spChg chg="mod">
          <ac:chgData name="Audumbar Ghodake" userId="bca5d34252f5a64f" providerId="LiveId" clId="{97511154-1BA4-4B2D-A7A4-FDB4A23EF596}" dt="2021-01-12T05:17:17.066" v="158" actId="20577"/>
          <ac:spMkLst>
            <pc:docMk/>
            <pc:sldMk cId="4199849240" sldId="258"/>
            <ac:spMk id="3" creationId="{00000000-0000-0000-0000-000000000000}"/>
          </ac:spMkLst>
        </pc:spChg>
      </pc:sldChg>
      <pc:sldChg chg="modSp mod">
        <pc:chgData name="Audumbar Ghodake" userId="bca5d34252f5a64f" providerId="LiveId" clId="{97511154-1BA4-4B2D-A7A4-FDB4A23EF596}" dt="2021-01-12T05:22:12.846" v="403" actId="5793"/>
        <pc:sldMkLst>
          <pc:docMk/>
          <pc:sldMk cId="1674055622" sldId="266"/>
        </pc:sldMkLst>
        <pc:spChg chg="mod">
          <ac:chgData name="Audumbar Ghodake" userId="bca5d34252f5a64f" providerId="LiveId" clId="{97511154-1BA4-4B2D-A7A4-FDB4A23EF596}" dt="2021-01-12T05:22:12.846" v="403" actId="5793"/>
          <ac:spMkLst>
            <pc:docMk/>
            <pc:sldMk cId="1674055622" sldId="266"/>
            <ac:spMk id="3" creationId="{00000000-0000-0000-0000-000000000000}"/>
          </ac:spMkLst>
        </pc:spChg>
      </pc:sldChg>
      <pc:sldChg chg="modSp mod">
        <pc:chgData name="Audumbar Ghodake" userId="bca5d34252f5a64f" providerId="LiveId" clId="{97511154-1BA4-4B2D-A7A4-FDB4A23EF596}" dt="2021-01-12T05:21:46.177" v="384" actId="20577"/>
        <pc:sldMkLst>
          <pc:docMk/>
          <pc:sldMk cId="0" sldId="271"/>
        </pc:sldMkLst>
        <pc:spChg chg="mod">
          <ac:chgData name="Audumbar Ghodake" userId="bca5d34252f5a64f" providerId="LiveId" clId="{97511154-1BA4-4B2D-A7A4-FDB4A23EF596}" dt="2021-01-12T05:21:46.177" v="384" actId="20577"/>
          <ac:spMkLst>
            <pc:docMk/>
            <pc:sldMk cId="0" sldId="271"/>
            <ac:spMk id="2" creationId="{00000000-0000-0000-0000-000000000000}"/>
          </ac:spMkLst>
        </pc:spChg>
      </pc:sldChg>
      <pc:sldChg chg="modSp mod">
        <pc:chgData name="Audumbar Ghodake" userId="bca5d34252f5a64f" providerId="LiveId" clId="{97511154-1BA4-4B2D-A7A4-FDB4A23EF596}" dt="2021-01-12T05:21:59.773" v="401" actId="20577"/>
        <pc:sldMkLst>
          <pc:docMk/>
          <pc:sldMk cId="0" sldId="272"/>
        </pc:sldMkLst>
        <pc:spChg chg="mod">
          <ac:chgData name="Audumbar Ghodake" userId="bca5d34252f5a64f" providerId="LiveId" clId="{97511154-1BA4-4B2D-A7A4-FDB4A23EF596}" dt="2021-01-12T05:21:59.773" v="401" actId="20577"/>
          <ac:spMkLst>
            <pc:docMk/>
            <pc:sldMk cId="0" sldId="272"/>
            <ac:spMk id="2" creationId="{00000000-0000-0000-0000-000000000000}"/>
          </ac:spMkLst>
        </pc:spChg>
      </pc:sldChg>
      <pc:sldChg chg="modSp mod">
        <pc:chgData name="Audumbar Ghodake" userId="bca5d34252f5a64f" providerId="LiveId" clId="{97511154-1BA4-4B2D-A7A4-FDB4A23EF596}" dt="2021-01-12T05:17:02.689" v="157" actId="20577"/>
        <pc:sldMkLst>
          <pc:docMk/>
          <pc:sldMk cId="0" sldId="273"/>
        </pc:sldMkLst>
        <pc:spChg chg="mod">
          <ac:chgData name="Audumbar Ghodake" userId="bca5d34252f5a64f" providerId="LiveId" clId="{97511154-1BA4-4B2D-A7A4-FDB4A23EF596}" dt="2021-01-12T05:17:02.689" v="157" actId="20577"/>
          <ac:spMkLst>
            <pc:docMk/>
            <pc:sldMk cId="0" sldId="273"/>
            <ac:spMk id="3" creationId="{00000000-0000-0000-0000-000000000000}"/>
          </ac:spMkLst>
        </pc:spChg>
      </pc:sldChg>
      <pc:sldChg chg="modSp mod">
        <pc:chgData name="Audumbar Ghodake" userId="bca5d34252f5a64f" providerId="LiveId" clId="{97511154-1BA4-4B2D-A7A4-FDB4A23EF596}" dt="2021-01-12T05:17:50.428" v="159" actId="5793"/>
        <pc:sldMkLst>
          <pc:docMk/>
          <pc:sldMk cId="4108279674" sldId="280"/>
        </pc:sldMkLst>
        <pc:spChg chg="mod">
          <ac:chgData name="Audumbar Ghodake" userId="bca5d34252f5a64f" providerId="LiveId" clId="{97511154-1BA4-4B2D-A7A4-FDB4A23EF596}" dt="2021-01-12T05:17:50.428" v="159" actId="5793"/>
          <ac:spMkLst>
            <pc:docMk/>
            <pc:sldMk cId="4108279674" sldId="280"/>
            <ac:spMk id="3" creationId="{00000000-0000-0000-0000-000000000000}"/>
          </ac:spMkLst>
        </pc:spChg>
      </pc:sldChg>
      <pc:sldChg chg="modSp mod">
        <pc:chgData name="Audumbar Ghodake" userId="bca5d34252f5a64f" providerId="LiveId" clId="{97511154-1BA4-4B2D-A7A4-FDB4A23EF596}" dt="2021-01-12T05:18:51.963" v="202" actId="20577"/>
        <pc:sldMkLst>
          <pc:docMk/>
          <pc:sldMk cId="592965644" sldId="282"/>
        </pc:sldMkLst>
        <pc:spChg chg="mod">
          <ac:chgData name="Audumbar Ghodake" userId="bca5d34252f5a64f" providerId="LiveId" clId="{97511154-1BA4-4B2D-A7A4-FDB4A23EF596}" dt="2021-01-12T05:18:51.963" v="202" actId="20577"/>
          <ac:spMkLst>
            <pc:docMk/>
            <pc:sldMk cId="592965644" sldId="282"/>
            <ac:spMk id="3" creationId="{00000000-0000-0000-0000-000000000000}"/>
          </ac:spMkLst>
        </pc:spChg>
      </pc:sldChg>
      <pc:sldChg chg="modSp mod">
        <pc:chgData name="Audumbar Ghodake" userId="bca5d34252f5a64f" providerId="LiveId" clId="{97511154-1BA4-4B2D-A7A4-FDB4A23EF596}" dt="2021-01-12T05:19:24.536" v="233" actId="20577"/>
        <pc:sldMkLst>
          <pc:docMk/>
          <pc:sldMk cId="3454786509" sldId="283"/>
        </pc:sldMkLst>
        <pc:spChg chg="mod">
          <ac:chgData name="Audumbar Ghodake" userId="bca5d34252f5a64f" providerId="LiveId" clId="{97511154-1BA4-4B2D-A7A4-FDB4A23EF596}" dt="2021-01-12T05:19:24.536" v="233" actId="20577"/>
          <ac:spMkLst>
            <pc:docMk/>
            <pc:sldMk cId="3454786509" sldId="283"/>
            <ac:spMk id="3" creationId="{00000000-0000-0000-0000-000000000000}"/>
          </ac:spMkLst>
        </pc:spChg>
      </pc:sldChg>
      <pc:sldChg chg="modSp mod">
        <pc:chgData name="Audumbar Ghodake" userId="bca5d34252f5a64f" providerId="LiveId" clId="{97511154-1BA4-4B2D-A7A4-FDB4A23EF596}" dt="2021-01-12T05:20:37.200" v="328" actId="20577"/>
        <pc:sldMkLst>
          <pc:docMk/>
          <pc:sldMk cId="2515944309" sldId="284"/>
        </pc:sldMkLst>
        <pc:spChg chg="mod">
          <ac:chgData name="Audumbar Ghodake" userId="bca5d34252f5a64f" providerId="LiveId" clId="{97511154-1BA4-4B2D-A7A4-FDB4A23EF596}" dt="2021-01-12T05:20:37.200" v="328" actId="20577"/>
          <ac:spMkLst>
            <pc:docMk/>
            <pc:sldMk cId="2515944309" sldId="284"/>
            <ac:spMk id="3" creationId="{00000000-0000-0000-0000-000000000000}"/>
          </ac:spMkLst>
        </pc:spChg>
      </pc:sldChg>
      <pc:sldChg chg="addSp delSp modSp mod">
        <pc:chgData name="Audumbar Ghodake" userId="bca5d34252f5a64f" providerId="LiveId" clId="{97511154-1BA4-4B2D-A7A4-FDB4A23EF596}" dt="2021-01-12T05:22:46.582" v="407" actId="1076"/>
        <pc:sldMkLst>
          <pc:docMk/>
          <pc:sldMk cId="4221639346" sldId="285"/>
        </pc:sldMkLst>
        <pc:spChg chg="del">
          <ac:chgData name="Audumbar Ghodake" userId="bca5d34252f5a64f" providerId="LiveId" clId="{97511154-1BA4-4B2D-A7A4-FDB4A23EF596}" dt="2021-01-07T12:43:01.427" v="0"/>
          <ac:spMkLst>
            <pc:docMk/>
            <pc:sldMk cId="4221639346" sldId="285"/>
            <ac:spMk id="3" creationId="{00000000-0000-0000-0000-000000000000}"/>
          </ac:spMkLst>
        </pc:spChg>
        <pc:spChg chg="add del mod">
          <ac:chgData name="Audumbar Ghodake" userId="bca5d34252f5a64f" providerId="LiveId" clId="{97511154-1BA4-4B2D-A7A4-FDB4A23EF596}" dt="2021-01-12T05:22:44.073" v="404"/>
          <ac:spMkLst>
            <pc:docMk/>
            <pc:sldMk cId="4221639346" sldId="285"/>
            <ac:spMk id="4" creationId="{05B9BDFB-7D56-42BA-A852-BD22F01E6C27}"/>
          </ac:spMkLst>
        </pc:spChg>
        <pc:picChg chg="add del mod">
          <ac:chgData name="Audumbar Ghodake" userId="bca5d34252f5a64f" providerId="LiveId" clId="{97511154-1BA4-4B2D-A7A4-FDB4A23EF596}" dt="2021-01-12T05:20:42.410" v="329" actId="478"/>
          <ac:picMkLst>
            <pc:docMk/>
            <pc:sldMk cId="4221639346" sldId="285"/>
            <ac:picMk id="7" creationId="{7F51D778-EEA4-4847-8C19-2344A78D0EE1}"/>
          </ac:picMkLst>
        </pc:picChg>
        <pc:picChg chg="add mod">
          <ac:chgData name="Audumbar Ghodake" userId="bca5d34252f5a64f" providerId="LiveId" clId="{97511154-1BA4-4B2D-A7A4-FDB4A23EF596}" dt="2021-01-12T05:22:46.582" v="407" actId="1076"/>
          <ac:picMkLst>
            <pc:docMk/>
            <pc:sldMk cId="4221639346" sldId="285"/>
            <ac:picMk id="9" creationId="{EE2F0954-C224-491F-A543-2D545B1569A5}"/>
          </ac:picMkLst>
        </pc:picChg>
      </pc:sldChg>
      <pc:sldChg chg="modSp mod">
        <pc:chgData name="Audumbar Ghodake" userId="bca5d34252f5a64f" providerId="LiveId" clId="{97511154-1BA4-4B2D-A7A4-FDB4A23EF596}" dt="2021-01-12T05:21:40.383" v="383" actId="313"/>
        <pc:sldMkLst>
          <pc:docMk/>
          <pc:sldMk cId="1393405254" sldId="286"/>
        </pc:sldMkLst>
        <pc:spChg chg="mod">
          <ac:chgData name="Audumbar Ghodake" userId="bca5d34252f5a64f" providerId="LiveId" clId="{97511154-1BA4-4B2D-A7A4-FDB4A23EF596}" dt="2021-01-12T05:21:40.383" v="383" actId="313"/>
          <ac:spMkLst>
            <pc:docMk/>
            <pc:sldMk cId="1393405254" sldId="286"/>
            <ac:spMk id="3" creationId="{00000000-0000-0000-0000-000000000000}"/>
          </ac:spMkLst>
        </pc:spChg>
      </pc:sldChg>
    </pc:docChg>
  </pc:docChgLst>
  <pc:docChgLst>
    <pc:chgData name="Audumbar Ghodake" userId="bca5d34252f5a64f" providerId="Windows Live" clId="Web-{115B9978-FB07-4856-BE08-FFA7705414DF}"/>
    <pc:docChg chg="modSld">
      <pc:chgData name="Audumbar Ghodake" userId="bca5d34252f5a64f" providerId="Windows Live" clId="Web-{115B9978-FB07-4856-BE08-FFA7705414DF}" dt="2021-02-10T10:28:49.835" v="73" actId="20577"/>
      <pc:docMkLst>
        <pc:docMk/>
      </pc:docMkLst>
      <pc:sldChg chg="modSp">
        <pc:chgData name="Audumbar Ghodake" userId="bca5d34252f5a64f" providerId="Windows Live" clId="Web-{115B9978-FB07-4856-BE08-FFA7705414DF}" dt="2021-02-10T09:59:57.520" v="25" actId="20577"/>
        <pc:sldMkLst>
          <pc:docMk/>
          <pc:sldMk cId="1885827590" sldId="256"/>
        </pc:sldMkLst>
        <pc:spChg chg="mod">
          <ac:chgData name="Audumbar Ghodake" userId="bca5d34252f5a64f" providerId="Windows Live" clId="Web-{115B9978-FB07-4856-BE08-FFA7705414DF}" dt="2021-02-10T09:59:57.520" v="25" actId="20577"/>
          <ac:spMkLst>
            <pc:docMk/>
            <pc:sldMk cId="1885827590" sldId="256"/>
            <ac:spMk id="2" creationId="{00000000-0000-0000-0000-000000000000}"/>
          </ac:spMkLst>
        </pc:spChg>
      </pc:sldChg>
      <pc:sldChg chg="modSp">
        <pc:chgData name="Audumbar Ghodake" userId="bca5d34252f5a64f" providerId="Windows Live" clId="Web-{115B9978-FB07-4856-BE08-FFA7705414DF}" dt="2021-02-10T10:26:56.083" v="41" actId="20577"/>
        <pc:sldMkLst>
          <pc:docMk/>
          <pc:sldMk cId="0" sldId="273"/>
        </pc:sldMkLst>
        <pc:spChg chg="mod">
          <ac:chgData name="Audumbar Ghodake" userId="bca5d34252f5a64f" providerId="Windows Live" clId="Web-{115B9978-FB07-4856-BE08-FFA7705414DF}" dt="2021-02-10T10:26:56.083" v="41" actId="20577"/>
          <ac:spMkLst>
            <pc:docMk/>
            <pc:sldMk cId="0" sldId="273"/>
            <ac:spMk id="3" creationId="{00000000-0000-0000-0000-000000000000}"/>
          </ac:spMkLst>
        </pc:spChg>
      </pc:sldChg>
      <pc:sldChg chg="modSp">
        <pc:chgData name="Audumbar Ghodake" userId="bca5d34252f5a64f" providerId="Windows Live" clId="Web-{115B9978-FB07-4856-BE08-FFA7705414DF}" dt="2021-02-10T10:27:28.240" v="49" actId="20577"/>
        <pc:sldMkLst>
          <pc:docMk/>
          <pc:sldMk cId="3454786509" sldId="283"/>
        </pc:sldMkLst>
        <pc:spChg chg="mod">
          <ac:chgData name="Audumbar Ghodake" userId="bca5d34252f5a64f" providerId="Windows Live" clId="Web-{115B9978-FB07-4856-BE08-FFA7705414DF}" dt="2021-02-10T10:27:28.240" v="49" actId="20577"/>
          <ac:spMkLst>
            <pc:docMk/>
            <pc:sldMk cId="3454786509" sldId="283"/>
            <ac:spMk id="3" creationId="{00000000-0000-0000-0000-000000000000}"/>
          </ac:spMkLst>
        </pc:spChg>
      </pc:sldChg>
      <pc:sldChg chg="modSp">
        <pc:chgData name="Audumbar Ghodake" userId="bca5d34252f5a64f" providerId="Windows Live" clId="Web-{115B9978-FB07-4856-BE08-FFA7705414DF}" dt="2021-02-10T10:27:43.490" v="59" actId="20577"/>
        <pc:sldMkLst>
          <pc:docMk/>
          <pc:sldMk cId="2515944309" sldId="284"/>
        </pc:sldMkLst>
        <pc:spChg chg="mod">
          <ac:chgData name="Audumbar Ghodake" userId="bca5d34252f5a64f" providerId="Windows Live" clId="Web-{115B9978-FB07-4856-BE08-FFA7705414DF}" dt="2021-02-10T10:27:43.490" v="59" actId="20577"/>
          <ac:spMkLst>
            <pc:docMk/>
            <pc:sldMk cId="2515944309" sldId="284"/>
            <ac:spMk id="3" creationId="{00000000-0000-0000-0000-000000000000}"/>
          </ac:spMkLst>
        </pc:spChg>
      </pc:sldChg>
      <pc:sldChg chg="modSp">
        <pc:chgData name="Audumbar Ghodake" userId="bca5d34252f5a64f" providerId="Windows Live" clId="Web-{115B9978-FB07-4856-BE08-FFA7705414DF}" dt="2021-02-10T10:28:49.835" v="73" actId="20577"/>
        <pc:sldMkLst>
          <pc:docMk/>
          <pc:sldMk cId="1393405254" sldId="286"/>
        </pc:sldMkLst>
        <pc:spChg chg="mod">
          <ac:chgData name="Audumbar Ghodake" userId="bca5d34252f5a64f" providerId="Windows Live" clId="Web-{115B9978-FB07-4856-BE08-FFA7705414DF}" dt="2021-02-10T10:28:49.835" v="73" actId="20577"/>
          <ac:spMkLst>
            <pc:docMk/>
            <pc:sldMk cId="1393405254" sldId="28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D10AF-6358-4845-AA9F-DE9FAFDEE920}" type="datetimeFigureOut">
              <a:rPr lang="en-US" smtClean="0"/>
              <a:pPr/>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E568-B74D-4584-9C01-AD8838A3BB52}" type="slidenum">
              <a:rPr lang="en-US" smtClean="0"/>
              <a:pPr/>
              <a:t>‹#›</a:t>
            </a:fld>
            <a:endParaRPr lang="en-US"/>
          </a:p>
        </p:txBody>
      </p:sp>
    </p:spTree>
    <p:extLst>
      <p:ext uri="{BB962C8B-B14F-4D97-AF65-F5344CB8AC3E}">
        <p14:creationId xmlns:p14="http://schemas.microsoft.com/office/powerpoint/2010/main" val="27148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3129DA6-69F6-41E0-90EC-105EA600B18D}" type="datetime1">
              <a:rPr lang="en-US" smtClean="0"/>
              <a:pPr/>
              <a:t>8/30/2023</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2E3A9870-0505-4B0E-9326-06F7E3E41D84}" type="slidenum">
              <a:rPr lang="en-US" smtClean="0"/>
              <a:pPr/>
              <a:t>‹#›</a:t>
            </a:fld>
            <a:endParaRPr lang="en-US"/>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8C8B4-EB46-42A4-9820-BB4A7F47B10B}" type="datetime1">
              <a:rPr lang="en-US" smtClean="0"/>
              <a:pPr/>
              <a:t>8/30/2023</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FF099-8AC9-4898-A1CE-A574EC7BD087}" type="datetime1">
              <a:rPr lang="en-US" smtClean="0"/>
              <a:pPr/>
              <a:t>8/30/2023</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868BA-50C2-4AD6-BFFA-B0D7CA29A33E}" type="datetime1">
              <a:rPr lang="en-US" smtClean="0"/>
              <a:pPr/>
              <a:t>8/30/2023</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EFF1D84-1990-416D-B4E1-DF7889B22CF9}" type="datetime1">
              <a:rPr lang="en-US" smtClean="0"/>
              <a:pPr/>
              <a:t>8/30/2023</a:t>
            </a:fld>
            <a:endParaRPr lang="en-US"/>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a:t>Click to edit Master title style</a:t>
            </a:r>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CEE6B-9584-4BE1-9E97-6C2777229128}" type="datetime1">
              <a:rPr lang="en-US" smtClean="0"/>
              <a:pPr/>
              <a:t>8/30/2023</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22241-446B-47F6-9646-BD9445C5E86F}" type="datetime1">
              <a:rPr lang="en-US" smtClean="0"/>
              <a:pPr/>
              <a:t>8/30/2023</a:t>
            </a:fld>
            <a:endParaRPr lang="en-US"/>
          </a:p>
        </p:txBody>
      </p:sp>
      <p:sp>
        <p:nvSpPr>
          <p:cNvPr id="8" name="Footer Placeholder 7"/>
          <p:cNvSpPr>
            <a:spLocks noGrp="1"/>
          </p:cNvSpPr>
          <p:nvPr>
            <p:ph type="ftr" sz="quarter" idx="11"/>
          </p:nvPr>
        </p:nvSpPr>
        <p:spPr/>
        <p:txBody>
          <a:bodyPr/>
          <a:lstStyle/>
          <a:p>
            <a:r>
              <a:rPr lang="fr-FR"/>
              <a:t>SOURCE CODE TECHNOLOGY PUNE +91-8237773233</a:t>
            </a:r>
            <a:endParaRPr lang="en-US"/>
          </a:p>
        </p:txBody>
      </p:sp>
      <p:sp>
        <p:nvSpPr>
          <p:cNvPr id="9" name="Slide Number Placeholder 8"/>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5B5ED0-999B-4C43-9B56-5745444A0E04}" type="datetime1">
              <a:rPr lang="en-US" smtClean="0"/>
              <a:pPr/>
              <a:t>8/30/2023</a:t>
            </a:fld>
            <a:endParaRPr lang="en-US"/>
          </a:p>
        </p:txBody>
      </p:sp>
      <p:sp>
        <p:nvSpPr>
          <p:cNvPr id="4" name="Footer Placeholder 3"/>
          <p:cNvSpPr>
            <a:spLocks noGrp="1"/>
          </p:cNvSpPr>
          <p:nvPr>
            <p:ph type="ftr" sz="quarter" idx="11"/>
          </p:nvPr>
        </p:nvSpPr>
        <p:spPr/>
        <p:txBody>
          <a:bodyPr/>
          <a:lstStyle/>
          <a:p>
            <a:r>
              <a:rPr lang="fr-FR"/>
              <a:t>SOURCE CODE TECHNOLOGY PUNE +91-8237773233</a:t>
            </a:r>
            <a:endParaRPr lang="en-US"/>
          </a:p>
        </p:txBody>
      </p:sp>
      <p:sp>
        <p:nvSpPr>
          <p:cNvPr id="5" name="Slide Number Placeholder 4"/>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26D19B7-BC18-421C-82DA-F7FEF5726591}" type="datetime1">
              <a:rPr lang="en-US" smtClean="0"/>
              <a:pPr/>
              <a:t>8/30/2023</a:t>
            </a:fld>
            <a:endParaRPr lang="en-US"/>
          </a:p>
        </p:txBody>
      </p:sp>
      <p:sp>
        <p:nvSpPr>
          <p:cNvPr id="3" name="Footer Placeholder 2"/>
          <p:cNvSpPr>
            <a:spLocks noGrp="1"/>
          </p:cNvSpPr>
          <p:nvPr>
            <p:ph type="ftr" sz="quarter" idx="11"/>
          </p:nvPr>
        </p:nvSpPr>
        <p:spPr/>
        <p:txBody>
          <a:bodyPr/>
          <a:lstStyle/>
          <a:p>
            <a:r>
              <a:rPr lang="fr-FR"/>
              <a:t>SOURCE CODE TECHNOLOGY PUNE +91-8237773233</a:t>
            </a:r>
            <a:endParaRPr lang="en-US"/>
          </a:p>
        </p:txBody>
      </p:sp>
      <p:sp>
        <p:nvSpPr>
          <p:cNvPr id="4" name="Slide Number Placeholder 3"/>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D35E5-A2E0-432D-88DC-D14BC5B3F102}" type="datetime1">
              <a:rPr lang="en-US" smtClean="0"/>
              <a:pPr/>
              <a:t>8/30/2023</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3C3AD84D-4DDE-43D5-9510-702398860035}" type="datetime1">
              <a:rPr lang="en-US" smtClean="0"/>
              <a:pPr/>
              <a:t>8/30/2023</a:t>
            </a:fld>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D61CBB78-0A31-40BB-A4D3-EA92EACC6E56}" type="datetime1">
              <a:rPr lang="en-US" smtClean="0"/>
              <a:pPr/>
              <a:t>8/30/2023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fr-FR"/>
              <a:t>SOURCE CODE TECHNOLOGY PUNE +91-8237773233</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2E3A9870-0505-4B0E-9326-06F7E3E41D84}" type="slidenum">
              <a:rPr lang="en-US" smtClean="0"/>
              <a:pPr/>
              <a:t>‹#›</a:t>
            </a:fld>
            <a:endParaRPr lang="en-US"/>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spd="slow">
    <p:split orient="vert"/>
  </p:transition>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eeexplore.ieee.org/author/3708854246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Soil Classification and crop suggestion</a:t>
            </a:r>
            <a:br>
              <a:rPr lang="en-US" dirty="0" smtClean="0"/>
            </a:br>
            <a:r>
              <a:rPr lang="en-US" dirty="0" smtClean="0"/>
              <a:t>using machine learning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2497238"/>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algn="just"/>
            <a:r>
              <a:rPr lang="en-US" dirty="0">
                <a:cs typeface="Times New Roman" panose="02020603050405020304" pitchFamily="18" charset="0"/>
              </a:rPr>
              <a:t>We need to know the features and characteristics of various soil types to understand which crops grow better in certain soil types.</a:t>
            </a:r>
          </a:p>
          <a:p>
            <a:pPr algn="just"/>
            <a:r>
              <a:rPr lang="en-US" dirty="0">
                <a:cs typeface="Times New Roman" panose="02020603050405020304" pitchFamily="18" charset="0"/>
              </a:rPr>
              <a:t> Machine learning techniques can be helpful in this case.</a:t>
            </a:r>
          </a:p>
          <a:p>
            <a:pPr algn="just"/>
            <a:r>
              <a:rPr lang="en-US" dirty="0">
                <a:cs typeface="Times New Roman" panose="02020603050405020304" pitchFamily="18" charset="0"/>
              </a:rPr>
              <a:t>Then apply apriority Mining process to generate an association rule for finding suitable crops for the specific soil. </a:t>
            </a:r>
          </a:p>
          <a:p>
            <a:pPr algn="just"/>
            <a:r>
              <a:rPr lang="en-US" dirty="0">
                <a:cs typeface="Times New Roman" panose="02020603050405020304" pitchFamily="18" charset="0"/>
              </a:rPr>
              <a:t>Soil series and land type combine </a:t>
            </a:r>
            <a:r>
              <a:rPr lang="en-US" dirty="0" smtClean="0">
                <a:cs typeface="Times New Roman" panose="02020603050405020304" pitchFamily="18" charset="0"/>
              </a:rPr>
              <a:t>represents </a:t>
            </a:r>
            <a:r>
              <a:rPr lang="en-US" dirty="0">
                <a:cs typeface="Times New Roman" panose="02020603050405020304" pitchFamily="18" charset="0"/>
              </a:rPr>
              <a:t>the soil class in the database. </a:t>
            </a:r>
          </a:p>
          <a:p>
            <a:pPr algn="just"/>
            <a:r>
              <a:rPr lang="en-US" dirty="0">
                <a:cs typeface="Times New Roman" panose="02020603050405020304" pitchFamily="18" charset="0"/>
              </a:rPr>
              <a:t>The machine learning methods are used to find the soil class (i.e. soil series and land type). Algorithm are used: CNN.</a:t>
            </a:r>
          </a:p>
        </p:txBody>
      </p:sp>
    </p:spTree>
    <p:extLst>
      <p:ext uri="{BB962C8B-B14F-4D97-AF65-F5344CB8AC3E}">
        <p14:creationId xmlns:p14="http://schemas.microsoft.com/office/powerpoint/2010/main" val="363122320"/>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0" y="1933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270" y="1933575"/>
            <a:ext cx="5380909" cy="4373563"/>
          </a:xfrm>
        </p:spPr>
      </p:pic>
    </p:spTree>
    <p:extLst>
      <p:ext uri="{BB962C8B-B14F-4D97-AF65-F5344CB8AC3E}">
        <p14:creationId xmlns:p14="http://schemas.microsoft.com/office/powerpoint/2010/main" val="4221639346"/>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SOFTWARE REQUIREMENT</a:t>
            </a:r>
          </a:p>
        </p:txBody>
      </p:sp>
      <p:sp>
        <p:nvSpPr>
          <p:cNvPr id="2" name="Content Placeholder 1"/>
          <p:cNvSpPr>
            <a:spLocks noGrp="1"/>
          </p:cNvSpPr>
          <p:nvPr>
            <p:ph idx="1"/>
          </p:nvPr>
        </p:nvSpPr>
        <p:spPr/>
        <p:txBody>
          <a:bodyPr/>
          <a:lstStyle/>
          <a:p>
            <a:pPr lvl="0"/>
            <a:r>
              <a:rPr lang="en-US" dirty="0"/>
              <a:t>Operating system 	: 	64 bit Windows 10.</a:t>
            </a:r>
          </a:p>
          <a:p>
            <a:pPr lvl="0"/>
            <a:r>
              <a:rPr lang="en-US" dirty="0"/>
              <a:t>Coding Language	:          Python</a:t>
            </a:r>
          </a:p>
          <a:p>
            <a:pPr lvl="0"/>
            <a:r>
              <a:rPr lang="en-US" dirty="0" smtClean="0"/>
              <a:t>IDE                                  </a:t>
            </a:r>
            <a:r>
              <a:rPr lang="en-US" dirty="0"/>
              <a:t>:          Spyder.</a:t>
            </a:r>
          </a:p>
          <a:p>
            <a:pPr marL="137160" indent="0">
              <a:buNone/>
            </a:pPr>
            <a:endParaRPr lang="en-US" dirty="0"/>
          </a:p>
        </p:txBody>
      </p:sp>
    </p:spTree>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HARDWARE REQUIREMENT</a:t>
            </a:r>
          </a:p>
        </p:txBody>
      </p:sp>
      <p:sp>
        <p:nvSpPr>
          <p:cNvPr id="2" name="Content Placeholder 1"/>
          <p:cNvSpPr>
            <a:spLocks noGrp="1"/>
          </p:cNvSpPr>
          <p:nvPr>
            <p:ph idx="1"/>
          </p:nvPr>
        </p:nvSpPr>
        <p:spPr/>
        <p:txBody>
          <a:bodyPr/>
          <a:lstStyle/>
          <a:p>
            <a:pPr marL="585216" lvl="1" indent="0">
              <a:buNone/>
            </a:pPr>
            <a:endParaRPr lang="en-US" dirty="0"/>
          </a:p>
          <a:p>
            <a:pPr lvl="0"/>
            <a:r>
              <a:rPr lang="en-GB" dirty="0"/>
              <a:t>System Processors	 	: 	Core2Duo </a:t>
            </a:r>
            <a:endParaRPr lang="en-US" sz="2400" dirty="0"/>
          </a:p>
          <a:p>
            <a:pPr lvl="0"/>
            <a:r>
              <a:rPr lang="en-GB" dirty="0"/>
              <a:t>Speed				:	2.4 GHz </a:t>
            </a:r>
            <a:endParaRPr lang="en-US" sz="2400" dirty="0"/>
          </a:p>
          <a:p>
            <a:pPr lvl="0"/>
            <a:r>
              <a:rPr lang="en-GB" dirty="0"/>
              <a:t>Hard Disk           			: 	150 GB </a:t>
            </a:r>
            <a:endParaRPr lang="en-US" sz="2400" dirty="0"/>
          </a:p>
          <a:p>
            <a:pPr marL="114300" indent="0">
              <a:buNone/>
            </a:pPr>
            <a:r>
              <a:rPr lang="en-US" dirty="0"/>
              <a:t>	</a:t>
            </a:r>
            <a:endParaRPr lang="en-US" sz="2400" dirty="0"/>
          </a:p>
          <a:p>
            <a:pPr marL="585216" lvl="1" indent="0">
              <a:buNone/>
            </a:pPr>
            <a:endParaRPr lang="en-US" dirty="0"/>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required </a:t>
            </a:r>
            <a:endParaRPr lang="en-US" dirty="0"/>
          </a:p>
        </p:txBody>
      </p:sp>
      <p:sp>
        <p:nvSpPr>
          <p:cNvPr id="3" name="Content Placeholder 2"/>
          <p:cNvSpPr>
            <a:spLocks noGrp="1"/>
          </p:cNvSpPr>
          <p:nvPr>
            <p:ph idx="1"/>
          </p:nvPr>
        </p:nvSpPr>
        <p:spPr>
          <a:xfrm>
            <a:off x="568171" y="1752601"/>
            <a:ext cx="11265241" cy="4841837"/>
          </a:xfrm>
        </p:spPr>
        <p:txBody>
          <a:bodyPr vert="horz" lIns="91440" tIns="45720" rIns="91440" bIns="45720" rtlCol="0" anchor="t">
            <a:normAutofit fontScale="85000" lnSpcReduction="10000"/>
          </a:bodyPr>
          <a:lstStyle/>
          <a:p>
            <a:pPr lvl="0" algn="just"/>
            <a:r>
              <a:rPr lang="en-GB" dirty="0"/>
              <a:t>Convolutional Neural Networks specialized for applications in image &amp; video recognition. CNN is mainly used in image analysis tasks like Image recognition, Object detection &amp; Segmentation.</a:t>
            </a:r>
            <a:endParaRPr lang="en-US" dirty="0"/>
          </a:p>
          <a:p>
            <a:pPr lvl="0" algn="just"/>
            <a:r>
              <a:rPr lang="en-GB" dirty="0"/>
              <a:t>There are Four types of layers in Convolutional Neural Networks:</a:t>
            </a:r>
            <a:endParaRPr lang="en-US" dirty="0"/>
          </a:p>
          <a:p>
            <a:pPr lvl="0" algn="just"/>
            <a:r>
              <a:rPr lang="en-GB" b="1" dirty="0"/>
              <a:t>1) Convolutional Layer: </a:t>
            </a:r>
            <a:r>
              <a:rPr lang="en-GB" dirty="0"/>
              <a:t>In a typical neural network each input neuron is connected to the next hidden layer. In CNN, only a small region of the input layer neurons connect to the neuron hidden layer.</a:t>
            </a:r>
            <a:endParaRPr lang="en-US" dirty="0"/>
          </a:p>
          <a:p>
            <a:pPr lvl="0" algn="just"/>
            <a:r>
              <a:rPr lang="en-GB" b="1" dirty="0"/>
              <a:t>2) Pooling Layer: </a:t>
            </a:r>
            <a:r>
              <a:rPr lang="en-GB" dirty="0"/>
              <a:t>The pooling layer is used to reduce the dimensionality of the feature map. There will be multiple activation &amp; pooling layers inside the hidden layer of the CNN.</a:t>
            </a:r>
            <a:endParaRPr lang="en-US" dirty="0"/>
          </a:p>
          <a:p>
            <a:pPr lvl="0" algn="just"/>
            <a:r>
              <a:rPr lang="en-GB" b="1" dirty="0"/>
              <a:t>3) Flatten: </a:t>
            </a:r>
            <a:r>
              <a:rPr lang="en-US" dirty="0" smtClean="0"/>
              <a:t>Flattening </a:t>
            </a:r>
            <a:r>
              <a:rPr lang="en-US" dirty="0"/>
              <a:t>is converting the data into a 1-dimensional array for inputting it to the next layer. We flatten the output of the convolutional layers to create a single long feature vector. </a:t>
            </a:r>
          </a:p>
          <a:p>
            <a:pPr lvl="0" algn="just"/>
            <a:r>
              <a:rPr lang="en-GB" b="1" dirty="0"/>
              <a:t>4) Fully-Connected layer:</a:t>
            </a:r>
            <a:r>
              <a:rPr lang="en-GB" dirty="0"/>
              <a:t> Fully Connected Layers form the last few layers in the network. The input to the fully connected layer is the output from the final Pooling or Convolutional Layer, which is flattened and then fed into the fully connected layer.</a:t>
            </a:r>
            <a:endParaRPr lang="en-US" dirty="0"/>
          </a:p>
          <a:p>
            <a:pPr algn="just"/>
            <a:endParaRPr lang="en-US" dirty="0"/>
          </a:p>
        </p:txBody>
      </p:sp>
    </p:spTree>
    <p:extLst>
      <p:ext uri="{BB962C8B-B14F-4D97-AF65-F5344CB8AC3E}">
        <p14:creationId xmlns:p14="http://schemas.microsoft.com/office/powerpoint/2010/main" val="3454786509"/>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normAutofit/>
          </a:bodyPr>
          <a:lstStyle/>
          <a:p>
            <a:pPr indent="-342900" algn="just"/>
            <a:r>
              <a:rPr lang="en-US" dirty="0">
                <a:cs typeface="Times New Roman" pitchFamily="18" charset="0"/>
              </a:rPr>
              <a:t>A model is proposed for predicting soil series and providing suitable crop yield suggestion for that specific soil. </a:t>
            </a:r>
          </a:p>
          <a:p>
            <a:pPr indent="-342900" algn="just"/>
            <a:r>
              <a:rPr lang="en-US" dirty="0">
                <a:cs typeface="Times New Roman" pitchFamily="18" charset="0"/>
              </a:rPr>
              <a:t>The model has been tested by applying different kinds of machine learning algorithm. </a:t>
            </a:r>
          </a:p>
          <a:p>
            <a:pPr indent="-342900" algn="just"/>
            <a:r>
              <a:rPr lang="en-US" dirty="0">
                <a:cs typeface="Times New Roman" pitchFamily="18" charset="0"/>
              </a:rPr>
              <a:t>CNN shows highest accuracy in soil classification with less time. It gives us more accuracy as compared to existing system and gives more benefit to farmers.</a:t>
            </a:r>
          </a:p>
          <a:p>
            <a:pPr marL="0" indent="0" algn="just">
              <a:buNone/>
            </a:pPr>
            <a:endParaRPr lang="en-US" dirty="0">
              <a:cs typeface="Times New Roman" pitchFamily="18" charset="0"/>
            </a:endParaRPr>
          </a:p>
        </p:txBody>
      </p:sp>
    </p:spTree>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742278" y="1804772"/>
            <a:ext cx="10693101" cy="4572000"/>
          </a:xfrm>
        </p:spPr>
        <p:txBody>
          <a:bodyPr>
            <a:normAutofit/>
          </a:bodyPr>
          <a:lstStyle/>
          <a:p>
            <a:pPr marL="114300" indent="0" algn="just">
              <a:buNone/>
            </a:pPr>
            <a:endParaRPr lang="en-US" dirty="0">
              <a:cs typeface="Times New Roman" panose="02020603050405020304" pitchFamily="18" charset="0"/>
            </a:endParaRPr>
          </a:p>
          <a:p>
            <a:pPr algn="just"/>
            <a:r>
              <a:rPr lang="en-US" dirty="0" smtClean="0">
                <a:cs typeface="Times New Roman" panose="02020603050405020304" pitchFamily="18" charset="0"/>
              </a:rPr>
              <a:t>[</a:t>
            </a:r>
            <a:r>
              <a:rPr lang="en-US" dirty="0">
                <a:cs typeface="Times New Roman" panose="02020603050405020304" pitchFamily="18" charset="0"/>
              </a:rPr>
              <a:t>1]Y </a:t>
            </a:r>
            <a:r>
              <a:rPr lang="en-US" dirty="0" err="1">
                <a:cs typeface="Times New Roman" panose="02020603050405020304" pitchFamily="18" charset="0"/>
              </a:rPr>
              <a:t>Jeevan</a:t>
            </a:r>
            <a:r>
              <a:rPr lang="en-US" dirty="0">
                <a:cs typeface="Times New Roman" panose="02020603050405020304" pitchFamily="18" charset="0"/>
              </a:rPr>
              <a:t> </a:t>
            </a:r>
            <a:r>
              <a:rPr lang="en-US" dirty="0" err="1">
                <a:cs typeface="Times New Roman" panose="02020603050405020304" pitchFamily="18" charset="0"/>
              </a:rPr>
              <a:t>Nagendra</a:t>
            </a:r>
            <a:r>
              <a:rPr lang="en-US" dirty="0">
                <a:cs typeface="Times New Roman" panose="02020603050405020304" pitchFamily="18" charset="0"/>
              </a:rPr>
              <a:t> Kumar; V. </a:t>
            </a:r>
            <a:r>
              <a:rPr lang="en-US" dirty="0" err="1">
                <a:cs typeface="Times New Roman" panose="02020603050405020304" pitchFamily="18" charset="0"/>
              </a:rPr>
              <a:t>Spandana</a:t>
            </a:r>
            <a:r>
              <a:rPr lang="en-US" dirty="0">
                <a:cs typeface="Times New Roman" panose="02020603050405020304" pitchFamily="18" charset="0"/>
              </a:rPr>
              <a:t>; V.S. </a:t>
            </a:r>
            <a:r>
              <a:rPr lang="en-US" dirty="0" err="1">
                <a:cs typeface="Times New Roman" panose="02020603050405020304" pitchFamily="18" charset="0"/>
              </a:rPr>
              <a:t>Vaishnavi</a:t>
            </a:r>
            <a:r>
              <a:rPr lang="en-US" dirty="0">
                <a:cs typeface="Times New Roman" panose="02020603050405020304" pitchFamily="18" charset="0"/>
              </a:rPr>
              <a:t>; K. </a:t>
            </a:r>
            <a:r>
              <a:rPr lang="en-US" dirty="0" err="1">
                <a:cs typeface="Times New Roman" panose="02020603050405020304" pitchFamily="18" charset="0"/>
              </a:rPr>
              <a:t>Neha;V.G.R.R</a:t>
            </a:r>
            <a:r>
              <a:rPr lang="en-US" dirty="0">
                <a:cs typeface="Times New Roman" panose="02020603050405020304" pitchFamily="18" charset="0"/>
              </a:rPr>
              <a:t> Devi., 2020. </a:t>
            </a:r>
            <a:r>
              <a:rPr lang="en-GB" dirty="0">
                <a:cs typeface="Times New Roman" panose="02020603050405020304" pitchFamily="18" charset="0"/>
              </a:rPr>
              <a:t>Supervised Machine learning Approach for Crop Yield Prediction in Agriculture Sector.</a:t>
            </a:r>
          </a:p>
          <a:p>
            <a:pPr algn="just"/>
            <a:r>
              <a:rPr lang="en-US" dirty="0">
                <a:cs typeface="Times New Roman" panose="02020603050405020304" pitchFamily="18" charset="0"/>
              </a:rPr>
              <a:t>[2]</a:t>
            </a:r>
            <a:r>
              <a:rPr lang="en-US" dirty="0" err="1">
                <a:cs typeface="Times New Roman" panose="02020603050405020304" pitchFamily="18" charset="0"/>
              </a:rPr>
              <a:t>Fatin</a:t>
            </a:r>
            <a:r>
              <a:rPr lang="en-US" dirty="0">
                <a:cs typeface="Times New Roman" panose="02020603050405020304" pitchFamily="18" charset="0"/>
              </a:rPr>
              <a:t> </a:t>
            </a:r>
            <a:r>
              <a:rPr lang="en-US" dirty="0" err="1">
                <a:cs typeface="Times New Roman" panose="02020603050405020304" pitchFamily="18" charset="0"/>
              </a:rPr>
              <a:t>Farhan</a:t>
            </a:r>
            <a:r>
              <a:rPr lang="en-US" dirty="0">
                <a:cs typeface="Times New Roman" panose="02020603050405020304" pitchFamily="18" charset="0"/>
              </a:rPr>
              <a:t> </a:t>
            </a:r>
            <a:r>
              <a:rPr lang="en-US" dirty="0" err="1">
                <a:cs typeface="Times New Roman" panose="02020603050405020304" pitchFamily="18" charset="0"/>
              </a:rPr>
              <a:t>Haque</a:t>
            </a:r>
            <a:r>
              <a:rPr lang="en-US" dirty="0">
                <a:cs typeface="Times New Roman" panose="02020603050405020304" pitchFamily="18" charset="0"/>
              </a:rPr>
              <a:t>; Ahmed </a:t>
            </a:r>
            <a:r>
              <a:rPr lang="en-US" dirty="0" err="1">
                <a:cs typeface="Times New Roman" panose="02020603050405020304" pitchFamily="18" charset="0"/>
              </a:rPr>
              <a:t>Abdelgawd</a:t>
            </a:r>
            <a:r>
              <a:rPr lang="en-US" dirty="0">
                <a:cs typeface="Times New Roman" panose="02020603050405020304" pitchFamily="18" charset="0"/>
              </a:rPr>
              <a:t>; </a:t>
            </a:r>
            <a:r>
              <a:rPr lang="en-US" dirty="0" err="1">
                <a:cs typeface="Times New Roman" panose="02020603050405020304" pitchFamily="18" charset="0"/>
              </a:rPr>
              <a:t>Venkata</a:t>
            </a:r>
            <a:r>
              <a:rPr lang="en-US" dirty="0">
                <a:cs typeface="Times New Roman" panose="02020603050405020304" pitchFamily="18" charset="0"/>
              </a:rPr>
              <a:t> </a:t>
            </a:r>
            <a:r>
              <a:rPr lang="en-US" dirty="0" err="1">
                <a:cs typeface="Times New Roman" panose="02020603050405020304" pitchFamily="18" charset="0"/>
              </a:rPr>
              <a:t>Prasanth</a:t>
            </a:r>
            <a:r>
              <a:rPr lang="en-US" dirty="0">
                <a:cs typeface="Times New Roman" panose="02020603050405020304" pitchFamily="18" charset="0"/>
              </a:rPr>
              <a:t> </a:t>
            </a:r>
            <a:r>
              <a:rPr lang="en-US" dirty="0" err="1">
                <a:cs typeface="Times New Roman" panose="02020603050405020304" pitchFamily="18" charset="0"/>
              </a:rPr>
              <a:t>Yangmbaka</a:t>
            </a:r>
            <a:r>
              <a:rPr lang="en-US" dirty="0">
                <a:cs typeface="Times New Roman" panose="02020603050405020304" pitchFamily="18" charset="0"/>
              </a:rPr>
              <a:t>; Kumar </a:t>
            </a:r>
            <a:r>
              <a:rPr lang="en-US" dirty="0" err="1">
                <a:cs typeface="Times New Roman" panose="02020603050405020304" pitchFamily="18" charset="0"/>
              </a:rPr>
              <a:t>Yelamarathi</a:t>
            </a:r>
            <a:r>
              <a:rPr lang="en-US" dirty="0">
                <a:cs typeface="Times New Roman" panose="02020603050405020304" pitchFamily="18" charset="0"/>
              </a:rPr>
              <a:t>.,</a:t>
            </a:r>
            <a:r>
              <a:rPr lang="en-GB" dirty="0">
                <a:cs typeface="Times New Roman" panose="02020603050405020304" pitchFamily="18" charset="0"/>
              </a:rPr>
              <a:t>2020,Crop Yield Analysis Using Machine Learning Algorithms.</a:t>
            </a:r>
            <a:endParaRPr lang="en-US" dirty="0">
              <a:cs typeface="Times New Roman" panose="02020603050405020304" pitchFamily="18" charset="0"/>
            </a:endParaRPr>
          </a:p>
          <a:p>
            <a:pPr algn="just"/>
            <a:r>
              <a:rPr lang="en-US" dirty="0">
                <a:cs typeface="Times New Roman" panose="02020603050405020304" pitchFamily="18" charset="0"/>
              </a:rPr>
              <a:t>[3] R. Nikhil; B.S. </a:t>
            </a:r>
            <a:r>
              <a:rPr lang="en-US" dirty="0" err="1">
                <a:cs typeface="Times New Roman" panose="02020603050405020304" pitchFamily="18" charset="0"/>
              </a:rPr>
              <a:t>Anisha</a:t>
            </a:r>
            <a:r>
              <a:rPr lang="en-US" dirty="0">
                <a:cs typeface="Times New Roman" panose="02020603050405020304" pitchFamily="18" charset="0"/>
              </a:rPr>
              <a:t>; </a:t>
            </a:r>
            <a:r>
              <a:rPr lang="en-US" dirty="0" err="1">
                <a:cs typeface="Times New Roman" panose="02020603050405020304" pitchFamily="18" charset="0"/>
              </a:rPr>
              <a:t>Ramakanth</a:t>
            </a:r>
            <a:r>
              <a:rPr lang="en-US" dirty="0">
                <a:cs typeface="Times New Roman" panose="02020603050405020304" pitchFamily="18" charset="0"/>
              </a:rPr>
              <a:t> Kumar P., 2020,</a:t>
            </a:r>
            <a:r>
              <a:rPr lang="en-GB" dirty="0">
                <a:cs typeface="Times New Roman" panose="02020603050405020304" pitchFamily="18" charset="0"/>
              </a:rPr>
              <a:t>Real-Time Monitoring of Agricultural Land with Crop Prediction and Animal Intrusion Prevention using Internet of Things and Machine Learning at Edge.</a:t>
            </a:r>
            <a:r>
              <a:rPr lang="en-US" dirty="0">
                <a:hlinkClick r:id="rId2"/>
              </a:rPr>
              <a:t> </a:t>
            </a:r>
            <a:endParaRPr lang="en-GB" dirty="0">
              <a:cs typeface="Times New Roman" panose="02020603050405020304" pitchFamily="18" charset="0"/>
            </a:endParaRPr>
          </a:p>
          <a:p>
            <a:pPr marL="114300" indent="0" algn="just">
              <a:buNone/>
            </a:pPr>
            <a:endParaRPr lang="en-US" dirty="0">
              <a:cs typeface="Times New Roman" panose="02020603050405020304" pitchFamily="18" charset="0"/>
            </a:endParaRPr>
          </a:p>
        </p:txBody>
      </p:sp>
    </p:spTree>
    <p:extLst>
      <p:ext uri="{BB962C8B-B14F-4D97-AF65-F5344CB8AC3E}">
        <p14:creationId xmlns:p14="http://schemas.microsoft.com/office/powerpoint/2010/main" val="1674055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566" y="1447800"/>
            <a:ext cx="10363200" cy="4572000"/>
          </a:xfrm>
        </p:spPr>
        <p:txBody>
          <a:bodyPr/>
          <a:lstStyle/>
          <a:p>
            <a:pPr marL="0" indent="0">
              <a:buNone/>
            </a:pPr>
            <a:r>
              <a:rPr lang="en-US" dirty="0"/>
              <a:t>			</a:t>
            </a:r>
          </a:p>
          <a:p>
            <a:pPr marL="0" indent="0">
              <a:buNone/>
            </a:pPr>
            <a:r>
              <a:rPr lang="en-US" dirty="0"/>
              <a:t>					THANK YOU..</a:t>
            </a:r>
          </a:p>
          <a:p>
            <a:pPr marL="0" indent="0" algn="ctr">
              <a:buNone/>
            </a:pPr>
            <a:r>
              <a:rPr lang="en-US" dirty="0"/>
              <a:t>	FOR GIVING  YOUR VALUABLE TIME…</a:t>
            </a:r>
          </a:p>
        </p:txBody>
      </p:sp>
    </p:spTree>
    <p:extLst>
      <p:ext uri="{BB962C8B-B14F-4D97-AF65-F5344CB8AC3E}">
        <p14:creationId xmlns:p14="http://schemas.microsoft.com/office/powerpoint/2010/main" val="86544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INTRODUCTION</a:t>
            </a:r>
          </a:p>
        </p:txBody>
      </p:sp>
      <p:sp>
        <p:nvSpPr>
          <p:cNvPr id="3" name="Content Placeholder 2"/>
          <p:cNvSpPr>
            <a:spLocks noGrp="1"/>
          </p:cNvSpPr>
          <p:nvPr>
            <p:ph idx="1"/>
          </p:nvPr>
        </p:nvSpPr>
        <p:spPr/>
        <p:txBody>
          <a:bodyPr>
            <a:normAutofit/>
          </a:bodyPr>
          <a:lstStyle/>
          <a:p>
            <a:pPr marL="114300" indent="0">
              <a:buNone/>
            </a:pPr>
            <a:endParaRPr lang="en-US" dirty="0"/>
          </a:p>
          <a:p>
            <a:r>
              <a:rPr lang="en-US" dirty="0"/>
              <a:t>There are so many soil series available in India.</a:t>
            </a:r>
          </a:p>
          <a:p>
            <a:r>
              <a:rPr lang="en-US" dirty="0"/>
              <a:t> Every soil series have different features and every soil is suitable for different crop.</a:t>
            </a:r>
          </a:p>
          <a:p>
            <a:r>
              <a:rPr lang="en-US" dirty="0"/>
              <a:t>The main purpose of the proposed work is to create a suitable model for classifying various kinds of soil series data along with suitable crops suggestion.</a:t>
            </a:r>
          </a:p>
          <a:p>
            <a:r>
              <a:rPr lang="en-US" dirty="0"/>
              <a:t> Series are recognized by machine learning methods using various chemical features and possible crops for that soil series are suggested using geographical attributes.   </a:t>
            </a:r>
          </a:p>
          <a:p>
            <a:endParaRPr lang="en-US" dirty="0"/>
          </a:p>
        </p:txBody>
      </p:sp>
    </p:spTree>
    <p:extLst>
      <p:ext uri="{BB962C8B-B14F-4D97-AF65-F5344CB8AC3E}">
        <p14:creationId xmlns:p14="http://schemas.microsoft.com/office/powerpoint/2010/main" val="4199849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a:t>
            </a:r>
            <a:endParaRPr lang="en-US" dirty="0"/>
          </a:p>
        </p:txBody>
      </p:sp>
      <p:sp>
        <p:nvSpPr>
          <p:cNvPr id="3" name="Content Placeholder 2"/>
          <p:cNvSpPr>
            <a:spLocks noGrp="1"/>
          </p:cNvSpPr>
          <p:nvPr>
            <p:ph idx="1"/>
          </p:nvPr>
        </p:nvSpPr>
        <p:spPr/>
        <p:txBody>
          <a:bodyPr>
            <a:normAutofit fontScale="92500" lnSpcReduction="10000"/>
          </a:bodyPr>
          <a:lstStyle/>
          <a:p>
            <a:pPr marL="114300" indent="0" algn="just">
              <a:buNone/>
            </a:pPr>
            <a:r>
              <a:rPr lang="en-GB" dirty="0">
                <a:cs typeface="Times New Roman" panose="02020603050405020304" pitchFamily="18" charset="0"/>
              </a:rPr>
              <a:t>	There are so many soil series available in India. Every soil series have different features and every soil is suitable for different crop. Sometimes or we can say every time it happens that farmer soil is best for some specific crop but as he don’t know. The main purpose of the proposed work is to create a suitable model for classifying various kinds of soil series data along with suitable crops suggestion. </a:t>
            </a:r>
          </a:p>
          <a:p>
            <a:pPr marL="114300" indent="0" algn="just">
              <a:buNone/>
            </a:pPr>
            <a:r>
              <a:rPr lang="en-GB" dirty="0">
                <a:cs typeface="Times New Roman" panose="02020603050405020304" pitchFamily="18" charset="0"/>
              </a:rPr>
              <a:t>	Series are recognized by machine learning methods using various chemical features and possible crops for that soil series are suggested using geographical attributes. Soil is one of the key components in agricultural field for yielding crops. Soil classification philosophies follow the existence knowledge and practical circumstances. On the land surfaces of earth, classification of soil creates a link between soil samples and various kinds of natural entity.</a:t>
            </a:r>
            <a:endParaRPr lang="en-US" dirty="0">
              <a:cs typeface="Times New Roman" panose="02020603050405020304" pitchFamily="18" charset="0"/>
            </a:endParaRPr>
          </a:p>
        </p:txBody>
      </p:sp>
    </p:spTree>
    <p:extLst>
      <p:ext uri="{BB962C8B-B14F-4D97-AF65-F5344CB8AC3E}">
        <p14:creationId xmlns:p14="http://schemas.microsoft.com/office/powerpoint/2010/main" val="592965644"/>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GB" dirty="0"/>
              <a:t>key motivation for developing this project is as we say every part of world is </a:t>
            </a:r>
            <a:r>
              <a:rPr lang="en-GB" dirty="0" smtClean="0"/>
              <a:t>developing </a:t>
            </a:r>
            <a:r>
              <a:rPr lang="en-GB" dirty="0"/>
              <a:t>but we can see that there is no such big achievement or development in soil or crop related issues. So we can give preference to this soil field and if we suggest suitable crop to farmers then it is beneficial for </a:t>
            </a:r>
            <a:r>
              <a:rPr lang="en-GB" dirty="0" smtClean="0"/>
              <a:t>them.</a:t>
            </a:r>
            <a:endParaRPr lang="en-US" dirty="0"/>
          </a:p>
        </p:txBody>
      </p:sp>
    </p:spTree>
    <p:extLst>
      <p:ext uri="{BB962C8B-B14F-4D97-AF65-F5344CB8AC3E}">
        <p14:creationId xmlns:p14="http://schemas.microsoft.com/office/powerpoint/2010/main" val="4108279674"/>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69223073"/>
              </p:ext>
            </p:extLst>
          </p:nvPr>
        </p:nvGraphicFramePr>
        <p:xfrm>
          <a:off x="387275" y="1720327"/>
          <a:ext cx="11456894" cy="4884868"/>
        </p:xfrm>
        <a:graphic>
          <a:graphicData uri="http://schemas.openxmlformats.org/drawingml/2006/table">
            <a:tbl>
              <a:tblPr firstRow="1" bandRow="1">
                <a:tableStyleId>{5C22544A-7EE6-4342-B048-85BDC9FD1C3A}</a:tableStyleId>
              </a:tblPr>
              <a:tblGrid>
                <a:gridCol w="1025879"/>
                <a:gridCol w="3257352"/>
                <a:gridCol w="3493230"/>
                <a:gridCol w="3680433"/>
              </a:tblGrid>
              <a:tr h="424013">
                <a:tc>
                  <a:txBody>
                    <a:bodyPr/>
                    <a:lstStyle/>
                    <a:p>
                      <a:r>
                        <a:rPr lang="en-GB" sz="1400" dirty="0" err="1" smtClean="0"/>
                        <a:t>Sr.No</a:t>
                      </a:r>
                      <a:endParaRPr lang="en-US" sz="1400" dirty="0"/>
                    </a:p>
                  </a:txBody>
                  <a:tcPr/>
                </a:tc>
                <a:tc>
                  <a:txBody>
                    <a:bodyPr/>
                    <a:lstStyle/>
                    <a:p>
                      <a:r>
                        <a:rPr lang="en-GB" sz="1400" dirty="0" smtClean="0"/>
                        <a:t>Author Name</a:t>
                      </a:r>
                      <a:endParaRPr lang="en-US" sz="1400" dirty="0"/>
                    </a:p>
                  </a:txBody>
                  <a:tcPr/>
                </a:tc>
                <a:tc>
                  <a:txBody>
                    <a:bodyPr/>
                    <a:lstStyle/>
                    <a:p>
                      <a:r>
                        <a:rPr lang="en-GB" sz="1400" dirty="0" smtClean="0"/>
                        <a:t>IEEE</a:t>
                      </a:r>
                      <a:r>
                        <a:rPr lang="en-GB" sz="1400" baseline="0" dirty="0" smtClean="0"/>
                        <a:t> Paper Name</a:t>
                      </a:r>
                      <a:endParaRPr lang="en-US" sz="1400" dirty="0"/>
                    </a:p>
                  </a:txBody>
                  <a:tcPr/>
                </a:tc>
                <a:tc>
                  <a:txBody>
                    <a:bodyPr/>
                    <a:lstStyle/>
                    <a:p>
                      <a:r>
                        <a:rPr lang="en-GB" sz="1400" dirty="0" smtClean="0"/>
                        <a:t>Description</a:t>
                      </a:r>
                      <a:endParaRPr lang="en-US" sz="1400" dirty="0"/>
                    </a:p>
                  </a:txBody>
                  <a:tcPr/>
                </a:tc>
              </a:tr>
              <a:tr h="1080363">
                <a:tc>
                  <a:txBody>
                    <a:bodyPr/>
                    <a:lstStyle/>
                    <a:p>
                      <a:r>
                        <a:rPr lang="en-GB" sz="1400" dirty="0" smtClean="0"/>
                        <a:t>1.</a:t>
                      </a:r>
                      <a:endParaRPr lang="en-US" sz="1400" dirty="0"/>
                    </a:p>
                  </a:txBody>
                  <a:tcPr/>
                </a:tc>
                <a:tc>
                  <a:txBody>
                    <a:bodyPr/>
                    <a:lstStyle/>
                    <a:p>
                      <a:r>
                        <a:rPr lang="en-US" sz="1400" dirty="0" smtClean="0"/>
                        <a:t>Prof. A. V. </a:t>
                      </a:r>
                      <a:r>
                        <a:rPr lang="en-US" sz="1400" dirty="0" err="1" smtClean="0"/>
                        <a:t>Deorankar</a:t>
                      </a:r>
                      <a:r>
                        <a:rPr lang="en-US" sz="1400" dirty="0" smtClean="0"/>
                        <a:t>.</a:t>
                      </a:r>
                    </a:p>
                    <a:p>
                      <a:r>
                        <a:rPr lang="en-US" sz="1400" dirty="0" err="1" smtClean="0"/>
                        <a:t>Ashwini</a:t>
                      </a:r>
                      <a:r>
                        <a:rPr lang="en-US" sz="1400" dirty="0" smtClean="0"/>
                        <a:t> A. </a:t>
                      </a:r>
                      <a:r>
                        <a:rPr lang="en-US" sz="1400" dirty="0" err="1" smtClean="0"/>
                        <a:t>Rohankar</a:t>
                      </a:r>
                      <a:r>
                        <a:rPr lang="en-US" sz="1400" dirty="0" smtClean="0"/>
                        <a:t>. </a:t>
                      </a:r>
                      <a:endParaRPr lang="en-US" sz="1400" dirty="0"/>
                    </a:p>
                  </a:txBody>
                  <a:tcPr/>
                </a:tc>
                <a:tc>
                  <a:txBody>
                    <a:bodyPr/>
                    <a:lstStyle/>
                    <a:p>
                      <a:pPr algn="just"/>
                      <a:r>
                        <a:rPr lang="en-GB" sz="1400" dirty="0" smtClean="0"/>
                        <a:t>An Analytical Approach for Soil and Land Classification System using Image Processing (2020)</a:t>
                      </a:r>
                      <a:endParaRPr lang="en-US" sz="1400" dirty="0"/>
                    </a:p>
                  </a:txBody>
                  <a:tcPr/>
                </a:tc>
                <a:tc>
                  <a:txBody>
                    <a:bodyPr/>
                    <a:lstStyle/>
                    <a:p>
                      <a:pPr algn="just"/>
                      <a:r>
                        <a:rPr lang="en-GB" sz="1400" dirty="0" smtClean="0"/>
                        <a:t>The emphasis is focused on the analytical study of various advanced and efficient classification mechanisms and techniques. </a:t>
                      </a:r>
                      <a:endParaRPr lang="en-US" sz="1400" dirty="0"/>
                    </a:p>
                  </a:txBody>
                  <a:tcPr/>
                </a:tc>
              </a:tr>
              <a:tr h="1324316">
                <a:tc>
                  <a:txBody>
                    <a:bodyPr/>
                    <a:lstStyle/>
                    <a:p>
                      <a:r>
                        <a:rPr lang="en-GB" sz="1400" dirty="0" smtClean="0"/>
                        <a:t>2.</a:t>
                      </a:r>
                      <a:endParaRPr lang="en-US" sz="1400" dirty="0"/>
                    </a:p>
                  </a:txBody>
                  <a:tcPr/>
                </a:tc>
                <a:tc>
                  <a:txBody>
                    <a:bodyPr/>
                    <a:lstStyle/>
                    <a:p>
                      <a:r>
                        <a:rPr lang="en-US" sz="1400" dirty="0" smtClean="0"/>
                        <a:t>Dr. Y. </a:t>
                      </a:r>
                      <a:r>
                        <a:rPr lang="en-US" sz="1400" dirty="0" err="1" smtClean="0"/>
                        <a:t>Jeevan</a:t>
                      </a:r>
                      <a:r>
                        <a:rPr lang="en-US" sz="1400" dirty="0" smtClean="0"/>
                        <a:t> </a:t>
                      </a:r>
                      <a:r>
                        <a:rPr lang="en-US" sz="1400" dirty="0" err="1" smtClean="0"/>
                        <a:t>Nagendra</a:t>
                      </a:r>
                      <a:r>
                        <a:rPr lang="en-US" sz="1400" dirty="0" smtClean="0"/>
                        <a:t> Kumar, </a:t>
                      </a:r>
                      <a:r>
                        <a:rPr lang="sv-SE" sz="1400" dirty="0" smtClean="0"/>
                        <a:t>V. Spandana, V.S. Vaishnavi, K. Neha</a:t>
                      </a:r>
                      <a:endParaRPr lang="en-US" sz="1400" dirty="0"/>
                    </a:p>
                  </a:txBody>
                  <a:tcPr/>
                </a:tc>
                <a:tc>
                  <a:txBody>
                    <a:bodyPr/>
                    <a:lstStyle/>
                    <a:p>
                      <a:pPr algn="just"/>
                      <a:r>
                        <a:rPr lang="en-GB" sz="1400" dirty="0" smtClean="0"/>
                        <a:t>Supervised Machine learning Approach for Crop Yield Prediction in Agriculture Sector (2020)</a:t>
                      </a:r>
                      <a:endParaRPr lang="en-US" sz="1400" dirty="0"/>
                    </a:p>
                  </a:txBody>
                  <a:tcPr/>
                </a:tc>
                <a:tc>
                  <a:txBody>
                    <a:bodyPr/>
                    <a:lstStyle/>
                    <a:p>
                      <a:pPr algn="just"/>
                      <a:r>
                        <a:rPr lang="en-GB" sz="1400" dirty="0" smtClean="0"/>
                        <a:t>Crop yield prediction incorporates forecasting the yield of the crop from past historical data which includes factors such as temperature, humidity, </a:t>
                      </a:r>
                      <a:r>
                        <a:rPr lang="en-GB" sz="1400" dirty="0" err="1" smtClean="0"/>
                        <a:t>ph</a:t>
                      </a:r>
                      <a:r>
                        <a:rPr lang="en-GB" sz="1400" dirty="0" smtClean="0"/>
                        <a:t>, rainfall, crop name.</a:t>
                      </a:r>
                      <a:endParaRPr lang="en-US" sz="1400" dirty="0"/>
                    </a:p>
                  </a:txBody>
                  <a:tcPr/>
                </a:tc>
              </a:tr>
              <a:tr h="2056176">
                <a:tc>
                  <a:txBody>
                    <a:bodyPr/>
                    <a:lstStyle/>
                    <a:p>
                      <a:r>
                        <a:rPr lang="en-GB" sz="1400" dirty="0" smtClean="0"/>
                        <a:t>3.</a:t>
                      </a:r>
                      <a:endParaRPr lang="en-US" sz="1400" dirty="0"/>
                    </a:p>
                  </a:txBody>
                  <a:tcPr/>
                </a:tc>
                <a:tc>
                  <a:txBody>
                    <a:bodyPr/>
                    <a:lstStyle/>
                    <a:p>
                      <a:r>
                        <a:rPr lang="en-US" sz="1400" dirty="0" err="1" smtClean="0"/>
                        <a:t>Supriya</a:t>
                      </a:r>
                      <a:r>
                        <a:rPr lang="en-US" sz="1400" dirty="0" smtClean="0"/>
                        <a:t> S. </a:t>
                      </a:r>
                      <a:r>
                        <a:rPr lang="en-US" sz="1400" dirty="0" err="1" smtClean="0"/>
                        <a:t>Shinde</a:t>
                      </a:r>
                      <a:r>
                        <a:rPr lang="en-US" sz="1400" dirty="0" smtClean="0"/>
                        <a:t>,</a:t>
                      </a:r>
                      <a:r>
                        <a:rPr lang="en-US" sz="1400" baseline="0" dirty="0" smtClean="0"/>
                        <a:t> </a:t>
                      </a:r>
                      <a:r>
                        <a:rPr lang="en-US" sz="1400" dirty="0" err="1" smtClean="0"/>
                        <a:t>Mayura</a:t>
                      </a:r>
                      <a:r>
                        <a:rPr lang="en-US" sz="1400" dirty="0" smtClean="0"/>
                        <a:t> Kulkarni</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Review Paper on Prediction of Crop Disease Using </a:t>
                      </a:r>
                      <a:r>
                        <a:rPr lang="en-GB" sz="1400" b="0" i="0" kern="1200" dirty="0" err="1" smtClean="0">
                          <a:solidFill>
                            <a:schemeClr val="dk1"/>
                          </a:solidFill>
                          <a:effectLst/>
                          <a:latin typeface="+mn-lt"/>
                          <a:ea typeface="+mn-ea"/>
                          <a:cs typeface="+mn-cs"/>
                        </a:rPr>
                        <a:t>IoT</a:t>
                      </a:r>
                      <a:r>
                        <a:rPr lang="en-GB" sz="1400" b="0" i="0" kern="1200" dirty="0" smtClean="0">
                          <a:solidFill>
                            <a:schemeClr val="dk1"/>
                          </a:solidFill>
                          <a:effectLst/>
                          <a:latin typeface="+mn-lt"/>
                          <a:ea typeface="+mn-ea"/>
                          <a:cs typeface="+mn-cs"/>
                        </a:rPr>
                        <a:t> and Machine Learning (2017)</a:t>
                      </a:r>
                    </a:p>
                    <a:p>
                      <a:endParaRPr lang="en-US" sz="1400" dirty="0"/>
                    </a:p>
                  </a:txBody>
                  <a:tcPr/>
                </a:tc>
                <a:tc>
                  <a:txBody>
                    <a:bodyPr/>
                    <a:lstStyle/>
                    <a:p>
                      <a:r>
                        <a:rPr lang="en-GB" sz="1400" b="0" i="0" kern="1200" dirty="0" smtClean="0">
                          <a:solidFill>
                            <a:schemeClr val="dk1"/>
                          </a:solidFill>
                          <a:effectLst/>
                          <a:latin typeface="+mn-lt"/>
                          <a:ea typeface="+mn-ea"/>
                          <a:cs typeface="+mn-cs"/>
                        </a:rPr>
                        <a:t>The proposed system gives more emphasis to predict diseases of the crop with the use of the Internet of Things and machine learning algorithms. Different sensors collect the real-time data of environmental parameters like temperature, humidity, rainfall, light intensity. </a:t>
                      </a:r>
                      <a:endParaRPr lang="en-US" sz="1400" dirty="0"/>
                    </a:p>
                  </a:txBody>
                  <a:tcPr/>
                </a:tc>
              </a:tr>
            </a:tbl>
          </a:graphicData>
        </a:graphic>
      </p:graphicFrame>
    </p:spTree>
    <p:extLst>
      <p:ext uri="{BB962C8B-B14F-4D97-AF65-F5344CB8AC3E}">
        <p14:creationId xmlns:p14="http://schemas.microsoft.com/office/powerpoint/2010/main" val="2882523225"/>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31009385"/>
              </p:ext>
            </p:extLst>
          </p:nvPr>
        </p:nvGraphicFramePr>
        <p:xfrm>
          <a:off x="387275" y="1720327"/>
          <a:ext cx="11456894" cy="3546649"/>
        </p:xfrm>
        <a:graphic>
          <a:graphicData uri="http://schemas.openxmlformats.org/drawingml/2006/table">
            <a:tbl>
              <a:tblPr firstRow="1" bandRow="1">
                <a:tableStyleId>{5C22544A-7EE6-4342-B048-85BDC9FD1C3A}</a:tableStyleId>
              </a:tblPr>
              <a:tblGrid>
                <a:gridCol w="1025879"/>
                <a:gridCol w="3257352"/>
                <a:gridCol w="3493230"/>
                <a:gridCol w="3680433"/>
              </a:tblGrid>
              <a:tr h="424013">
                <a:tc>
                  <a:txBody>
                    <a:bodyPr/>
                    <a:lstStyle/>
                    <a:p>
                      <a:r>
                        <a:rPr lang="en-GB" sz="1400" dirty="0" err="1" smtClean="0"/>
                        <a:t>Sr.No</a:t>
                      </a:r>
                      <a:endParaRPr lang="en-US" sz="1400" dirty="0"/>
                    </a:p>
                  </a:txBody>
                  <a:tcPr/>
                </a:tc>
                <a:tc>
                  <a:txBody>
                    <a:bodyPr/>
                    <a:lstStyle/>
                    <a:p>
                      <a:r>
                        <a:rPr lang="en-GB" sz="1400" dirty="0" smtClean="0"/>
                        <a:t>Author Name</a:t>
                      </a:r>
                      <a:endParaRPr lang="en-US" sz="1400" dirty="0"/>
                    </a:p>
                  </a:txBody>
                  <a:tcPr/>
                </a:tc>
                <a:tc>
                  <a:txBody>
                    <a:bodyPr/>
                    <a:lstStyle/>
                    <a:p>
                      <a:r>
                        <a:rPr lang="en-GB" sz="1400" dirty="0" smtClean="0"/>
                        <a:t>IEEE</a:t>
                      </a:r>
                      <a:r>
                        <a:rPr lang="en-GB" sz="1400" baseline="0" dirty="0" smtClean="0"/>
                        <a:t> Paper Name</a:t>
                      </a:r>
                      <a:endParaRPr lang="en-US" sz="1400" dirty="0"/>
                    </a:p>
                  </a:txBody>
                  <a:tcPr/>
                </a:tc>
                <a:tc>
                  <a:txBody>
                    <a:bodyPr/>
                    <a:lstStyle/>
                    <a:p>
                      <a:r>
                        <a:rPr lang="en-GB" sz="1400" dirty="0" smtClean="0"/>
                        <a:t>Description</a:t>
                      </a:r>
                      <a:endParaRPr lang="en-US" sz="1400" dirty="0"/>
                    </a:p>
                  </a:txBody>
                  <a:tcPr/>
                </a:tc>
              </a:tr>
              <a:tr h="1080363">
                <a:tc>
                  <a:txBody>
                    <a:bodyPr/>
                    <a:lstStyle/>
                    <a:p>
                      <a:r>
                        <a:rPr lang="en-GB" sz="1400" dirty="0" smtClean="0"/>
                        <a:t>4.</a:t>
                      </a:r>
                      <a:endParaRPr lang="en-US" sz="1400" dirty="0"/>
                    </a:p>
                  </a:txBody>
                  <a:tcPr/>
                </a:tc>
                <a:tc>
                  <a:txBody>
                    <a:bodyPr/>
                    <a:lstStyle/>
                    <a:p>
                      <a:r>
                        <a:rPr lang="en-US" sz="1400" dirty="0" err="1" smtClean="0"/>
                        <a:t>Rakesh</a:t>
                      </a:r>
                      <a:r>
                        <a:rPr lang="en-US" sz="1400" dirty="0" smtClean="0"/>
                        <a:t> Kumar , M.P. Singh , </a:t>
                      </a:r>
                      <a:r>
                        <a:rPr lang="en-US" sz="1400" dirty="0" err="1" smtClean="0"/>
                        <a:t>Prabhat</a:t>
                      </a:r>
                      <a:r>
                        <a:rPr lang="en-US" sz="1400" dirty="0" smtClean="0"/>
                        <a:t> Kumar</a:t>
                      </a:r>
                      <a:r>
                        <a:rPr lang="en-US" sz="1400" baseline="0" dirty="0" smtClean="0"/>
                        <a:t> </a:t>
                      </a:r>
                      <a:r>
                        <a:rPr lang="en-US" sz="1400" dirty="0" smtClean="0"/>
                        <a:t>and J.P. Singh</a:t>
                      </a:r>
                      <a:endParaRPr lang="en-US" sz="1400" dirty="0"/>
                    </a:p>
                  </a:txBody>
                  <a:tcPr/>
                </a:tc>
                <a:tc>
                  <a:txBody>
                    <a:bodyPr/>
                    <a:lstStyle/>
                    <a:p>
                      <a:pPr algn="just"/>
                      <a:r>
                        <a:rPr lang="en-GB" sz="1400" dirty="0" smtClean="0"/>
                        <a:t>Crop Selection Method to Maximize Crop Yield Rate using Machine Learning Technique (2015)</a:t>
                      </a:r>
                      <a:endParaRPr lang="en-US" sz="1400" dirty="0"/>
                    </a:p>
                  </a:txBody>
                  <a:tcPr/>
                </a:tc>
                <a:tc>
                  <a:txBody>
                    <a:bodyPr/>
                    <a:lstStyle/>
                    <a:p>
                      <a:pPr algn="just"/>
                      <a:r>
                        <a:rPr lang="en-GB" sz="1400" dirty="0" smtClean="0"/>
                        <a:t>This paper proposed a method named Crop Selection Method (CSM) to solve crop selection problem, and maximize net yield rate of crop over season and subsequently achieves maximum economic growth of the country. The proposed method may improve net yield rate of crops.</a:t>
                      </a:r>
                      <a:endParaRPr lang="en-US" sz="1400" dirty="0"/>
                    </a:p>
                  </a:txBody>
                  <a:tcPr/>
                </a:tc>
              </a:tr>
              <a:tr h="1324316">
                <a:tc>
                  <a:txBody>
                    <a:bodyPr/>
                    <a:lstStyle/>
                    <a:p>
                      <a:r>
                        <a:rPr lang="en-GB" sz="1400" dirty="0" smtClean="0"/>
                        <a:t>5.</a:t>
                      </a:r>
                      <a:endParaRPr lang="en-US" sz="1400" dirty="0"/>
                    </a:p>
                  </a:txBody>
                  <a:tcPr/>
                </a:tc>
                <a:tc>
                  <a:txBody>
                    <a:bodyPr/>
                    <a:lstStyle/>
                    <a:p>
                      <a:r>
                        <a:rPr lang="en-US" sz="1400" dirty="0" smtClean="0"/>
                        <a:t>M. </a:t>
                      </a:r>
                      <a:r>
                        <a:rPr lang="en-US" sz="1400" dirty="0" err="1" smtClean="0"/>
                        <a:t>Kalimuthu</a:t>
                      </a:r>
                      <a:r>
                        <a:rPr lang="en-US" sz="1400" dirty="0" smtClean="0"/>
                        <a:t>, P. </a:t>
                      </a:r>
                      <a:r>
                        <a:rPr lang="en-US" sz="1400" dirty="0" err="1" smtClean="0"/>
                        <a:t>Vaishnavi</a:t>
                      </a:r>
                      <a:r>
                        <a:rPr lang="en-US" sz="1400" dirty="0" smtClean="0"/>
                        <a:t>, M. Kishore</a:t>
                      </a:r>
                      <a:endParaRPr lang="en-US" sz="1400" dirty="0"/>
                    </a:p>
                  </a:txBody>
                  <a:tcPr/>
                </a:tc>
                <a:tc>
                  <a:txBody>
                    <a:bodyPr/>
                    <a:lstStyle/>
                    <a:p>
                      <a:pPr algn="just"/>
                      <a:r>
                        <a:rPr lang="en-GB" sz="1400" dirty="0" smtClean="0"/>
                        <a:t>Crop Prediction using Machine Learning</a:t>
                      </a:r>
                      <a:r>
                        <a:rPr lang="en-GB" sz="1400" baseline="0" dirty="0" smtClean="0"/>
                        <a:t> </a:t>
                      </a:r>
                      <a:r>
                        <a:rPr lang="en-GB" sz="1400" dirty="0" smtClean="0"/>
                        <a:t>(2020)</a:t>
                      </a:r>
                      <a:endParaRPr lang="en-US" sz="1400" dirty="0"/>
                    </a:p>
                  </a:txBody>
                  <a:tcPr/>
                </a:tc>
                <a:tc>
                  <a:txBody>
                    <a:bodyPr/>
                    <a:lstStyle/>
                    <a:p>
                      <a:pPr algn="just"/>
                      <a:r>
                        <a:rPr lang="en-GB" sz="1400" smtClean="0"/>
                        <a:t>The </a:t>
                      </a:r>
                      <a:r>
                        <a:rPr lang="en-GB" sz="1400" dirty="0" smtClean="0"/>
                        <a:t>seed data of the crops are collected here, with the appropriate parameters like temperature, humidity and moisture content, which helps the crops to achieve a successful growth.</a:t>
                      </a:r>
                      <a:endParaRPr lang="en-US" sz="1400" dirty="0"/>
                    </a:p>
                  </a:txBody>
                  <a:tcPr/>
                </a:tc>
              </a:tr>
            </a:tbl>
          </a:graphicData>
        </a:graphic>
      </p:graphicFrame>
    </p:spTree>
    <p:extLst>
      <p:ext uri="{BB962C8B-B14F-4D97-AF65-F5344CB8AC3E}">
        <p14:creationId xmlns:p14="http://schemas.microsoft.com/office/powerpoint/2010/main" val="4167060653"/>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definition/project title</a:t>
            </a:r>
            <a:endParaRPr lang="en-US" dirty="0"/>
          </a:p>
        </p:txBody>
      </p:sp>
      <p:sp>
        <p:nvSpPr>
          <p:cNvPr id="3" name="Content Placeholder 2"/>
          <p:cNvSpPr>
            <a:spLocks noGrp="1"/>
          </p:cNvSpPr>
          <p:nvPr>
            <p:ph idx="1"/>
          </p:nvPr>
        </p:nvSpPr>
        <p:spPr/>
        <p:txBody>
          <a:bodyPr/>
          <a:lstStyle/>
          <a:p>
            <a:r>
              <a:rPr lang="en-GB" dirty="0" smtClean="0"/>
              <a:t>Crop Predication using machine learning.</a:t>
            </a:r>
          </a:p>
          <a:p>
            <a:endParaRPr lang="en-GB" dirty="0"/>
          </a:p>
          <a:p>
            <a:r>
              <a:rPr lang="en-GB" dirty="0" smtClean="0"/>
              <a:t>Problem Definition </a:t>
            </a:r>
            <a:r>
              <a:rPr lang="en-GB" dirty="0"/>
              <a:t>: Crop Yield Prediction involves predicting yield of the crop from available historical available data like weather parameter</a:t>
            </a:r>
            <a:r>
              <a:rPr lang="en-GB" dirty="0" smtClean="0"/>
              <a:t>, soil </a:t>
            </a:r>
            <a:r>
              <a:rPr lang="en-GB" dirty="0"/>
              <a:t>parameter and historic crop yield.</a:t>
            </a:r>
            <a:endParaRPr lang="en-US" dirty="0"/>
          </a:p>
        </p:txBody>
      </p:sp>
    </p:spTree>
    <p:extLst>
      <p:ext uri="{BB962C8B-B14F-4D97-AF65-F5344CB8AC3E}">
        <p14:creationId xmlns:p14="http://schemas.microsoft.com/office/powerpoint/2010/main" val="1504328363"/>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lstStyle/>
          <a:p>
            <a:pPr algn="just"/>
            <a:r>
              <a:rPr lang="en-US" dirty="0">
                <a:cs typeface="Times New Roman" panose="02020603050405020304" pitchFamily="18" charset="0"/>
              </a:rPr>
              <a:t>The main goal of this project is to classify soil series.</a:t>
            </a:r>
          </a:p>
          <a:p>
            <a:pPr algn="just"/>
            <a:r>
              <a:rPr lang="en-US" dirty="0">
                <a:cs typeface="Times New Roman" panose="02020603050405020304" pitchFamily="18" charset="0"/>
              </a:rPr>
              <a:t>As well as to predict suitable crop. And detect the Soil Type.</a:t>
            </a:r>
          </a:p>
          <a:p>
            <a:pPr algn="just"/>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4230972580"/>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a:xfrm>
            <a:off x="675747" y="1875380"/>
            <a:ext cx="10544478" cy="4572000"/>
          </a:xfrm>
        </p:spPr>
        <p:txBody>
          <a:bodyPr>
            <a:normAutofit/>
          </a:bodyPr>
          <a:lstStyle/>
          <a:p>
            <a:r>
              <a:rPr lang="en-US" sz="2800" dirty="0"/>
              <a:t>In existing system, traditionally without knowing the type of soil, without knowing suitable crop.</a:t>
            </a:r>
          </a:p>
          <a:p>
            <a:r>
              <a:rPr lang="en-US" sz="2800" dirty="0"/>
              <a:t> Farmer plants his farm and it many times gives him loss. Farmer don’t have the knowledge of crop and soil also.</a:t>
            </a:r>
          </a:p>
          <a:p>
            <a:endParaRPr lang="en-US" sz="2800" dirty="0"/>
          </a:p>
        </p:txBody>
      </p:sp>
    </p:spTree>
  </p:cSld>
  <p:clrMapOvr>
    <a:masterClrMapping/>
  </p:clrMapOvr>
  <p:transition spd="slow">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emplate>
  <TotalTime>755</TotalTime>
  <Words>969</Words>
  <Application>Microsoft Office PowerPoint</Application>
  <PresentationFormat>Custom</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Apothecary</vt:lpstr>
      <vt:lpstr>Soil Classification and crop suggestion using machine learning</vt:lpstr>
      <vt:lpstr>INTRODUCTION</vt:lpstr>
      <vt:lpstr>Project introduction</vt:lpstr>
      <vt:lpstr>Motivation</vt:lpstr>
      <vt:lpstr>Literature survey</vt:lpstr>
      <vt:lpstr>Literature survey</vt:lpstr>
      <vt:lpstr>Problem definition/project title</vt:lpstr>
      <vt:lpstr>objectives</vt:lpstr>
      <vt:lpstr>Existing System</vt:lpstr>
      <vt:lpstr>Proposed System</vt:lpstr>
      <vt:lpstr>Architecture diagram</vt:lpstr>
      <vt:lpstr>SOFTWARE REQUIREMENT</vt:lpstr>
      <vt:lpstr>HARDWARE REQUIREMENT</vt:lpstr>
      <vt:lpstr>Algorithm required </vt:lpstr>
      <vt:lpstr>Conclusion </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HAND BREAK RELEASE</dc:title>
  <dc:creator>Nagraj</dc:creator>
  <cp:lastModifiedBy>COMPUTER</cp:lastModifiedBy>
  <cp:revision>160</cp:revision>
  <dcterms:created xsi:type="dcterms:W3CDTF">2015-08-20T08:30:12Z</dcterms:created>
  <dcterms:modified xsi:type="dcterms:W3CDTF">2023-08-30T08:03:49Z</dcterms:modified>
</cp:coreProperties>
</file>