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32"/>
  </p:notesMasterIdLst>
  <p:sldIdLst>
    <p:sldId id="306" r:id="rId2"/>
    <p:sldId id="258" r:id="rId3"/>
    <p:sldId id="282" r:id="rId4"/>
    <p:sldId id="280" r:id="rId5"/>
    <p:sldId id="287" r:id="rId6"/>
    <p:sldId id="292" r:id="rId7"/>
    <p:sldId id="288" r:id="rId8"/>
    <p:sldId id="289" r:id="rId9"/>
    <p:sldId id="274" r:id="rId10"/>
    <p:sldId id="281" r:id="rId11"/>
    <p:sldId id="285" r:id="rId12"/>
    <p:sldId id="272" r:id="rId13"/>
    <p:sldId id="271" r:id="rId14"/>
    <p:sldId id="290" r:id="rId15"/>
    <p:sldId id="283" r:id="rId16"/>
    <p:sldId id="284" r:id="rId17"/>
    <p:sldId id="286" r:id="rId18"/>
    <p:sldId id="291" r:id="rId19"/>
    <p:sldId id="296" r:id="rId20"/>
    <p:sldId id="305" r:id="rId21"/>
    <p:sldId id="297" r:id="rId22"/>
    <p:sldId id="299" r:id="rId23"/>
    <p:sldId id="300" r:id="rId24"/>
    <p:sldId id="303" r:id="rId25"/>
    <p:sldId id="304" r:id="rId26"/>
    <p:sldId id="301" r:id="rId27"/>
    <p:sldId id="302" r:id="rId28"/>
    <p:sldId id="278" r:id="rId29"/>
    <p:sldId id="26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B9978-FB07-4856-BE08-FFA7705414DF}" v="154" dt="2021-02-10T10:28:52.461"/>
    <p1510:client id="{2779EE36-72E8-46C8-B8C6-77A6E0F03394}" v="6" dt="2021-02-10T12:22:58.003"/>
    <p1510:client id="{97511154-1BA4-4B2D-A7A4-FDB4A23EF596}" v="2" dt="2021-01-12T05:22:44.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7" autoAdjust="0"/>
    <p:restoredTop sz="94660" autoAdjust="0"/>
  </p:normalViewPr>
  <p:slideViewPr>
    <p:cSldViewPr snapToGrid="0">
      <p:cViewPr>
        <p:scale>
          <a:sx n="81" d="100"/>
          <a:sy n="81" d="100"/>
        </p:scale>
        <p:origin x="-30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dumbar Ghodake" userId="bca5d34252f5a64f" providerId="Windows Live" clId="Web-{2779EE36-72E8-46C8-B8C6-77A6E0F03394}"/>
    <pc:docChg chg="modSld">
      <pc:chgData name="Audumbar Ghodake" userId="bca5d34252f5a64f" providerId="Windows Live" clId="Web-{2779EE36-72E8-46C8-B8C6-77A6E0F03394}" dt="2021-02-10T12:22:58.003" v="2" actId="20577"/>
      <pc:docMkLst>
        <pc:docMk/>
      </pc:docMkLst>
      <pc:sldChg chg="modSp">
        <pc:chgData name="Audumbar Ghodake" userId="bca5d34252f5a64f" providerId="Windows Live" clId="Web-{2779EE36-72E8-46C8-B8C6-77A6E0F03394}" dt="2021-02-10T12:22:58.003" v="2" actId="20577"/>
        <pc:sldMkLst>
          <pc:docMk/>
          <pc:sldMk cId="0" sldId="273"/>
        </pc:sldMkLst>
        <pc:spChg chg="mod">
          <ac:chgData name="Audumbar Ghodake" userId="bca5d34252f5a64f" providerId="Windows Live" clId="Web-{2779EE36-72E8-46C8-B8C6-77A6E0F03394}" dt="2021-02-10T12:22:58.003" v="2" actId="20577"/>
          <ac:spMkLst>
            <pc:docMk/>
            <pc:sldMk cId="0" sldId="273"/>
            <ac:spMk id="3" creationId="{00000000-0000-0000-0000-000000000000}"/>
          </ac:spMkLst>
        </pc:spChg>
      </pc:sldChg>
    </pc:docChg>
  </pc:docChgLst>
  <pc:docChgLst>
    <pc:chgData name="Audumbar Ghodake" userId="bca5d34252f5a64f" providerId="LiveId" clId="{97511154-1BA4-4B2D-A7A4-FDB4A23EF596}"/>
    <pc:docChg chg="custSel modSld">
      <pc:chgData name="Audumbar Ghodake" userId="bca5d34252f5a64f" providerId="LiveId" clId="{97511154-1BA4-4B2D-A7A4-FDB4A23EF596}" dt="2021-01-12T05:22:46.582" v="407" actId="1076"/>
      <pc:docMkLst>
        <pc:docMk/>
      </pc:docMkLst>
      <pc:sldChg chg="modSp mod">
        <pc:chgData name="Audumbar Ghodake" userId="bca5d34252f5a64f" providerId="LiveId" clId="{97511154-1BA4-4B2D-A7A4-FDB4A23EF596}" dt="2021-01-12T05:17:17.066" v="158" actId="20577"/>
        <pc:sldMkLst>
          <pc:docMk/>
          <pc:sldMk cId="4199849240" sldId="258"/>
        </pc:sldMkLst>
        <pc:spChg chg="mod">
          <ac:chgData name="Audumbar Ghodake" userId="bca5d34252f5a64f" providerId="LiveId" clId="{97511154-1BA4-4B2D-A7A4-FDB4A23EF596}" dt="2021-01-12T05:17:17.066" v="158" actId="20577"/>
          <ac:spMkLst>
            <pc:docMk/>
            <pc:sldMk cId="4199849240" sldId="258"/>
            <ac:spMk id="3" creationId="{00000000-0000-0000-0000-000000000000}"/>
          </ac:spMkLst>
        </pc:spChg>
      </pc:sldChg>
      <pc:sldChg chg="modSp mod">
        <pc:chgData name="Audumbar Ghodake" userId="bca5d34252f5a64f" providerId="LiveId" clId="{97511154-1BA4-4B2D-A7A4-FDB4A23EF596}" dt="2021-01-12T05:22:12.846" v="403" actId="5793"/>
        <pc:sldMkLst>
          <pc:docMk/>
          <pc:sldMk cId="1674055622" sldId="266"/>
        </pc:sldMkLst>
        <pc:spChg chg="mod">
          <ac:chgData name="Audumbar Ghodake" userId="bca5d34252f5a64f" providerId="LiveId" clId="{97511154-1BA4-4B2D-A7A4-FDB4A23EF596}" dt="2021-01-12T05:22:12.846" v="403" actId="5793"/>
          <ac:spMkLst>
            <pc:docMk/>
            <pc:sldMk cId="1674055622" sldId="266"/>
            <ac:spMk id="3" creationId="{00000000-0000-0000-0000-000000000000}"/>
          </ac:spMkLst>
        </pc:spChg>
      </pc:sldChg>
      <pc:sldChg chg="modSp mod">
        <pc:chgData name="Audumbar Ghodake" userId="bca5d34252f5a64f" providerId="LiveId" clId="{97511154-1BA4-4B2D-A7A4-FDB4A23EF596}" dt="2021-01-12T05:21:46.177" v="384" actId="20577"/>
        <pc:sldMkLst>
          <pc:docMk/>
          <pc:sldMk cId="0" sldId="271"/>
        </pc:sldMkLst>
        <pc:spChg chg="mod">
          <ac:chgData name="Audumbar Ghodake" userId="bca5d34252f5a64f" providerId="LiveId" clId="{97511154-1BA4-4B2D-A7A4-FDB4A23EF596}" dt="2021-01-12T05:21:46.177" v="384" actId="20577"/>
          <ac:spMkLst>
            <pc:docMk/>
            <pc:sldMk cId="0" sldId="271"/>
            <ac:spMk id="2" creationId="{00000000-0000-0000-0000-000000000000}"/>
          </ac:spMkLst>
        </pc:spChg>
      </pc:sldChg>
      <pc:sldChg chg="modSp mod">
        <pc:chgData name="Audumbar Ghodake" userId="bca5d34252f5a64f" providerId="LiveId" clId="{97511154-1BA4-4B2D-A7A4-FDB4A23EF596}" dt="2021-01-12T05:21:59.773" v="401" actId="20577"/>
        <pc:sldMkLst>
          <pc:docMk/>
          <pc:sldMk cId="0" sldId="272"/>
        </pc:sldMkLst>
        <pc:spChg chg="mod">
          <ac:chgData name="Audumbar Ghodake" userId="bca5d34252f5a64f" providerId="LiveId" clId="{97511154-1BA4-4B2D-A7A4-FDB4A23EF596}" dt="2021-01-12T05:21:59.773" v="401" actId="20577"/>
          <ac:spMkLst>
            <pc:docMk/>
            <pc:sldMk cId="0" sldId="272"/>
            <ac:spMk id="2" creationId="{00000000-0000-0000-0000-000000000000}"/>
          </ac:spMkLst>
        </pc:spChg>
      </pc:sldChg>
      <pc:sldChg chg="modSp mod">
        <pc:chgData name="Audumbar Ghodake" userId="bca5d34252f5a64f" providerId="LiveId" clId="{97511154-1BA4-4B2D-A7A4-FDB4A23EF596}" dt="2021-01-12T05:17:02.689" v="157" actId="20577"/>
        <pc:sldMkLst>
          <pc:docMk/>
          <pc:sldMk cId="0" sldId="273"/>
        </pc:sldMkLst>
        <pc:spChg chg="mod">
          <ac:chgData name="Audumbar Ghodake" userId="bca5d34252f5a64f" providerId="LiveId" clId="{97511154-1BA4-4B2D-A7A4-FDB4A23EF596}" dt="2021-01-12T05:17:02.689" v="157" actId="20577"/>
          <ac:spMkLst>
            <pc:docMk/>
            <pc:sldMk cId="0" sldId="273"/>
            <ac:spMk id="3" creationId="{00000000-0000-0000-0000-000000000000}"/>
          </ac:spMkLst>
        </pc:spChg>
      </pc:sldChg>
      <pc:sldChg chg="modSp mod">
        <pc:chgData name="Audumbar Ghodake" userId="bca5d34252f5a64f" providerId="LiveId" clId="{97511154-1BA4-4B2D-A7A4-FDB4A23EF596}" dt="2021-01-12T05:17:50.428" v="159" actId="5793"/>
        <pc:sldMkLst>
          <pc:docMk/>
          <pc:sldMk cId="4108279674" sldId="280"/>
        </pc:sldMkLst>
        <pc:spChg chg="mod">
          <ac:chgData name="Audumbar Ghodake" userId="bca5d34252f5a64f" providerId="LiveId" clId="{97511154-1BA4-4B2D-A7A4-FDB4A23EF596}" dt="2021-01-12T05:17:50.428" v="159" actId="5793"/>
          <ac:spMkLst>
            <pc:docMk/>
            <pc:sldMk cId="4108279674" sldId="280"/>
            <ac:spMk id="3" creationId="{00000000-0000-0000-0000-000000000000}"/>
          </ac:spMkLst>
        </pc:spChg>
      </pc:sldChg>
      <pc:sldChg chg="modSp mod">
        <pc:chgData name="Audumbar Ghodake" userId="bca5d34252f5a64f" providerId="LiveId" clId="{97511154-1BA4-4B2D-A7A4-FDB4A23EF596}" dt="2021-01-12T05:18:51.963" v="202" actId="20577"/>
        <pc:sldMkLst>
          <pc:docMk/>
          <pc:sldMk cId="592965644" sldId="282"/>
        </pc:sldMkLst>
        <pc:spChg chg="mod">
          <ac:chgData name="Audumbar Ghodake" userId="bca5d34252f5a64f" providerId="LiveId" clId="{97511154-1BA4-4B2D-A7A4-FDB4A23EF596}" dt="2021-01-12T05:18:51.963" v="202" actId="20577"/>
          <ac:spMkLst>
            <pc:docMk/>
            <pc:sldMk cId="592965644" sldId="282"/>
            <ac:spMk id="3" creationId="{00000000-0000-0000-0000-000000000000}"/>
          </ac:spMkLst>
        </pc:spChg>
      </pc:sldChg>
      <pc:sldChg chg="modSp mod">
        <pc:chgData name="Audumbar Ghodake" userId="bca5d34252f5a64f" providerId="LiveId" clId="{97511154-1BA4-4B2D-A7A4-FDB4A23EF596}" dt="2021-01-12T05:19:24.536" v="233" actId="20577"/>
        <pc:sldMkLst>
          <pc:docMk/>
          <pc:sldMk cId="3454786509" sldId="283"/>
        </pc:sldMkLst>
        <pc:spChg chg="mod">
          <ac:chgData name="Audumbar Ghodake" userId="bca5d34252f5a64f" providerId="LiveId" clId="{97511154-1BA4-4B2D-A7A4-FDB4A23EF596}" dt="2021-01-12T05:19:24.536" v="233" actId="20577"/>
          <ac:spMkLst>
            <pc:docMk/>
            <pc:sldMk cId="3454786509" sldId="283"/>
            <ac:spMk id="3" creationId="{00000000-0000-0000-0000-000000000000}"/>
          </ac:spMkLst>
        </pc:spChg>
      </pc:sldChg>
      <pc:sldChg chg="modSp mod">
        <pc:chgData name="Audumbar Ghodake" userId="bca5d34252f5a64f" providerId="LiveId" clId="{97511154-1BA4-4B2D-A7A4-FDB4A23EF596}" dt="2021-01-12T05:20:37.200" v="328" actId="20577"/>
        <pc:sldMkLst>
          <pc:docMk/>
          <pc:sldMk cId="2515944309" sldId="284"/>
        </pc:sldMkLst>
        <pc:spChg chg="mod">
          <ac:chgData name="Audumbar Ghodake" userId="bca5d34252f5a64f" providerId="LiveId" clId="{97511154-1BA4-4B2D-A7A4-FDB4A23EF596}" dt="2021-01-12T05:20:37.200" v="328" actId="20577"/>
          <ac:spMkLst>
            <pc:docMk/>
            <pc:sldMk cId="2515944309" sldId="284"/>
            <ac:spMk id="3" creationId="{00000000-0000-0000-0000-000000000000}"/>
          </ac:spMkLst>
        </pc:spChg>
      </pc:sldChg>
      <pc:sldChg chg="addSp delSp modSp mod">
        <pc:chgData name="Audumbar Ghodake" userId="bca5d34252f5a64f" providerId="LiveId" clId="{97511154-1BA4-4B2D-A7A4-FDB4A23EF596}" dt="2021-01-12T05:22:46.582" v="407" actId="1076"/>
        <pc:sldMkLst>
          <pc:docMk/>
          <pc:sldMk cId="4221639346" sldId="285"/>
        </pc:sldMkLst>
        <pc:spChg chg="del">
          <ac:chgData name="Audumbar Ghodake" userId="bca5d34252f5a64f" providerId="LiveId" clId="{97511154-1BA4-4B2D-A7A4-FDB4A23EF596}" dt="2021-01-07T12:43:01.427" v="0"/>
          <ac:spMkLst>
            <pc:docMk/>
            <pc:sldMk cId="4221639346" sldId="285"/>
            <ac:spMk id="3" creationId="{00000000-0000-0000-0000-000000000000}"/>
          </ac:spMkLst>
        </pc:spChg>
        <pc:spChg chg="add del mod">
          <ac:chgData name="Audumbar Ghodake" userId="bca5d34252f5a64f" providerId="LiveId" clId="{97511154-1BA4-4B2D-A7A4-FDB4A23EF596}" dt="2021-01-12T05:22:44.073" v="404"/>
          <ac:spMkLst>
            <pc:docMk/>
            <pc:sldMk cId="4221639346" sldId="285"/>
            <ac:spMk id="4" creationId="{05B9BDFB-7D56-42BA-A852-BD22F01E6C27}"/>
          </ac:spMkLst>
        </pc:spChg>
        <pc:picChg chg="add del mod">
          <ac:chgData name="Audumbar Ghodake" userId="bca5d34252f5a64f" providerId="LiveId" clId="{97511154-1BA4-4B2D-A7A4-FDB4A23EF596}" dt="2021-01-12T05:20:42.410" v="329" actId="478"/>
          <ac:picMkLst>
            <pc:docMk/>
            <pc:sldMk cId="4221639346" sldId="285"/>
            <ac:picMk id="7" creationId="{7F51D778-EEA4-4847-8C19-2344A78D0EE1}"/>
          </ac:picMkLst>
        </pc:picChg>
        <pc:picChg chg="add mod">
          <ac:chgData name="Audumbar Ghodake" userId="bca5d34252f5a64f" providerId="LiveId" clId="{97511154-1BA4-4B2D-A7A4-FDB4A23EF596}" dt="2021-01-12T05:22:46.582" v="407" actId="1076"/>
          <ac:picMkLst>
            <pc:docMk/>
            <pc:sldMk cId="4221639346" sldId="285"/>
            <ac:picMk id="9" creationId="{EE2F0954-C224-491F-A543-2D545B1569A5}"/>
          </ac:picMkLst>
        </pc:picChg>
      </pc:sldChg>
      <pc:sldChg chg="modSp mod">
        <pc:chgData name="Audumbar Ghodake" userId="bca5d34252f5a64f" providerId="LiveId" clId="{97511154-1BA4-4B2D-A7A4-FDB4A23EF596}" dt="2021-01-12T05:21:40.383" v="383" actId="313"/>
        <pc:sldMkLst>
          <pc:docMk/>
          <pc:sldMk cId="1393405254" sldId="286"/>
        </pc:sldMkLst>
        <pc:spChg chg="mod">
          <ac:chgData name="Audumbar Ghodake" userId="bca5d34252f5a64f" providerId="LiveId" clId="{97511154-1BA4-4B2D-A7A4-FDB4A23EF596}" dt="2021-01-12T05:21:40.383" v="383" actId="313"/>
          <ac:spMkLst>
            <pc:docMk/>
            <pc:sldMk cId="1393405254" sldId="286"/>
            <ac:spMk id="3" creationId="{00000000-0000-0000-0000-000000000000}"/>
          </ac:spMkLst>
        </pc:spChg>
      </pc:sldChg>
    </pc:docChg>
  </pc:docChgLst>
  <pc:docChgLst>
    <pc:chgData name="Audumbar Ghodake" userId="bca5d34252f5a64f" providerId="Windows Live" clId="Web-{115B9978-FB07-4856-BE08-FFA7705414DF}"/>
    <pc:docChg chg="modSld">
      <pc:chgData name="Audumbar Ghodake" userId="bca5d34252f5a64f" providerId="Windows Live" clId="Web-{115B9978-FB07-4856-BE08-FFA7705414DF}" dt="2021-02-10T10:28:49.835" v="73" actId="20577"/>
      <pc:docMkLst>
        <pc:docMk/>
      </pc:docMkLst>
      <pc:sldChg chg="modSp">
        <pc:chgData name="Audumbar Ghodake" userId="bca5d34252f5a64f" providerId="Windows Live" clId="Web-{115B9978-FB07-4856-BE08-FFA7705414DF}" dt="2021-02-10T09:59:57.520" v="25" actId="20577"/>
        <pc:sldMkLst>
          <pc:docMk/>
          <pc:sldMk cId="1885827590" sldId="256"/>
        </pc:sldMkLst>
        <pc:spChg chg="mod">
          <ac:chgData name="Audumbar Ghodake" userId="bca5d34252f5a64f" providerId="Windows Live" clId="Web-{115B9978-FB07-4856-BE08-FFA7705414DF}" dt="2021-02-10T09:59:57.520" v="25" actId="20577"/>
          <ac:spMkLst>
            <pc:docMk/>
            <pc:sldMk cId="1885827590" sldId="256"/>
            <ac:spMk id="2" creationId="{00000000-0000-0000-0000-000000000000}"/>
          </ac:spMkLst>
        </pc:spChg>
      </pc:sldChg>
      <pc:sldChg chg="modSp">
        <pc:chgData name="Audumbar Ghodake" userId="bca5d34252f5a64f" providerId="Windows Live" clId="Web-{115B9978-FB07-4856-BE08-FFA7705414DF}" dt="2021-02-10T10:26:56.083" v="41" actId="20577"/>
        <pc:sldMkLst>
          <pc:docMk/>
          <pc:sldMk cId="0" sldId="273"/>
        </pc:sldMkLst>
        <pc:spChg chg="mod">
          <ac:chgData name="Audumbar Ghodake" userId="bca5d34252f5a64f" providerId="Windows Live" clId="Web-{115B9978-FB07-4856-BE08-FFA7705414DF}" dt="2021-02-10T10:26:56.083" v="41" actId="20577"/>
          <ac:spMkLst>
            <pc:docMk/>
            <pc:sldMk cId="0" sldId="273"/>
            <ac:spMk id="3" creationId="{00000000-0000-0000-0000-000000000000}"/>
          </ac:spMkLst>
        </pc:spChg>
      </pc:sldChg>
      <pc:sldChg chg="modSp">
        <pc:chgData name="Audumbar Ghodake" userId="bca5d34252f5a64f" providerId="Windows Live" clId="Web-{115B9978-FB07-4856-BE08-FFA7705414DF}" dt="2021-02-10T10:27:28.240" v="49" actId="20577"/>
        <pc:sldMkLst>
          <pc:docMk/>
          <pc:sldMk cId="3454786509" sldId="283"/>
        </pc:sldMkLst>
        <pc:spChg chg="mod">
          <ac:chgData name="Audumbar Ghodake" userId="bca5d34252f5a64f" providerId="Windows Live" clId="Web-{115B9978-FB07-4856-BE08-FFA7705414DF}" dt="2021-02-10T10:27:28.240" v="49" actId="20577"/>
          <ac:spMkLst>
            <pc:docMk/>
            <pc:sldMk cId="3454786509" sldId="283"/>
            <ac:spMk id="3" creationId="{00000000-0000-0000-0000-000000000000}"/>
          </ac:spMkLst>
        </pc:spChg>
      </pc:sldChg>
      <pc:sldChg chg="modSp">
        <pc:chgData name="Audumbar Ghodake" userId="bca5d34252f5a64f" providerId="Windows Live" clId="Web-{115B9978-FB07-4856-BE08-FFA7705414DF}" dt="2021-02-10T10:27:43.490" v="59" actId="20577"/>
        <pc:sldMkLst>
          <pc:docMk/>
          <pc:sldMk cId="2515944309" sldId="284"/>
        </pc:sldMkLst>
        <pc:spChg chg="mod">
          <ac:chgData name="Audumbar Ghodake" userId="bca5d34252f5a64f" providerId="Windows Live" clId="Web-{115B9978-FB07-4856-BE08-FFA7705414DF}" dt="2021-02-10T10:27:43.490" v="59" actId="20577"/>
          <ac:spMkLst>
            <pc:docMk/>
            <pc:sldMk cId="2515944309" sldId="284"/>
            <ac:spMk id="3" creationId="{00000000-0000-0000-0000-000000000000}"/>
          </ac:spMkLst>
        </pc:spChg>
      </pc:sldChg>
      <pc:sldChg chg="modSp">
        <pc:chgData name="Audumbar Ghodake" userId="bca5d34252f5a64f" providerId="Windows Live" clId="Web-{115B9978-FB07-4856-BE08-FFA7705414DF}" dt="2021-02-10T10:28:49.835" v="73" actId="20577"/>
        <pc:sldMkLst>
          <pc:docMk/>
          <pc:sldMk cId="1393405254" sldId="286"/>
        </pc:sldMkLst>
        <pc:spChg chg="mod">
          <ac:chgData name="Audumbar Ghodake" userId="bca5d34252f5a64f" providerId="Windows Live" clId="Web-{115B9978-FB07-4856-BE08-FFA7705414DF}" dt="2021-02-10T10:28:49.835" v="73" actId="20577"/>
          <ac:spMkLst>
            <pc:docMk/>
            <pc:sldMk cId="1393405254"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10AF-6358-4845-AA9F-DE9FAFDEE920}" type="datetimeFigureOut">
              <a:rPr lang="en-US" smtClean="0"/>
              <a:pPr/>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568-B74D-4584-9C01-AD8838A3BB52}" type="slidenum">
              <a:rPr lang="en-US" smtClean="0"/>
              <a:pPr/>
              <a:t>‹#›</a:t>
            </a:fld>
            <a:endParaRPr lang="en-US"/>
          </a:p>
        </p:txBody>
      </p:sp>
    </p:spTree>
    <p:extLst>
      <p:ext uri="{BB962C8B-B14F-4D97-AF65-F5344CB8AC3E}">
        <p14:creationId xmlns:p14="http://schemas.microsoft.com/office/powerpoint/2010/main" val="27148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3129DA6-69F6-41E0-90EC-105EA600B18D}" type="datetime1">
              <a:rPr lang="en-US" smtClean="0"/>
              <a:pPr/>
              <a:t>10/14/2022</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2E3A9870-0505-4B0E-9326-06F7E3E41D84}" type="slidenum">
              <a:rPr lang="en-US" smtClean="0"/>
              <a:pPr/>
              <a:t>‹#›</a:t>
            </a:fld>
            <a:endParaRPr lang="en-US"/>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8C8B4-EB46-42A4-9820-BB4A7F47B10B}" type="datetime1">
              <a:rPr lang="en-US" smtClean="0"/>
              <a:pPr/>
              <a:t>10/14/2022</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FF099-8AC9-4898-A1CE-A574EC7BD087}" type="datetime1">
              <a:rPr lang="en-US" smtClean="0"/>
              <a:pPr/>
              <a:t>10/14/2022</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68BA-50C2-4AD6-BFFA-B0D7CA29A33E}" type="datetime1">
              <a:rPr lang="en-US" smtClean="0"/>
              <a:pPr/>
              <a:t>10/14/2022</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EFF1D84-1990-416D-B4E1-DF7889B22CF9}" type="datetime1">
              <a:rPr lang="en-US" smtClean="0"/>
              <a:pPr/>
              <a:t>10/14/2022</a:t>
            </a:fld>
            <a:endParaRPr lang="en-US"/>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a:t>Click to edit Master title style</a:t>
            </a:r>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CEE6B-9584-4BE1-9E97-6C2777229128}" type="datetime1">
              <a:rPr lang="en-US" smtClean="0"/>
              <a:pPr/>
              <a:t>10/14/2022</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22241-446B-47F6-9646-BD9445C5E86F}" type="datetime1">
              <a:rPr lang="en-US" smtClean="0"/>
              <a:pPr/>
              <a:t>10/14/2022</a:t>
            </a:fld>
            <a:endParaRPr lang="en-US"/>
          </a:p>
        </p:txBody>
      </p:sp>
      <p:sp>
        <p:nvSpPr>
          <p:cNvPr id="8" name="Footer Placeholder 7"/>
          <p:cNvSpPr>
            <a:spLocks noGrp="1"/>
          </p:cNvSpPr>
          <p:nvPr>
            <p:ph type="ftr" sz="quarter" idx="11"/>
          </p:nvPr>
        </p:nvSpPr>
        <p:spPr/>
        <p:txBody>
          <a:bodyPr/>
          <a:lstStyle/>
          <a:p>
            <a:r>
              <a:rPr lang="fr-FR"/>
              <a:t>SOURCE CODE TECHNOLOGY PUNE +91-8237773233</a:t>
            </a:r>
            <a:endParaRPr lang="en-US"/>
          </a:p>
        </p:txBody>
      </p:sp>
      <p:sp>
        <p:nvSpPr>
          <p:cNvPr id="9" name="Slide Number Placeholder 8"/>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5B5ED0-999B-4C43-9B56-5745444A0E04}" type="datetime1">
              <a:rPr lang="en-US" smtClean="0"/>
              <a:pPr/>
              <a:t>10/14/2022</a:t>
            </a:fld>
            <a:endParaRPr lang="en-US"/>
          </a:p>
        </p:txBody>
      </p:sp>
      <p:sp>
        <p:nvSpPr>
          <p:cNvPr id="4" name="Footer Placeholder 3"/>
          <p:cNvSpPr>
            <a:spLocks noGrp="1"/>
          </p:cNvSpPr>
          <p:nvPr>
            <p:ph type="ftr" sz="quarter" idx="11"/>
          </p:nvPr>
        </p:nvSpPr>
        <p:spPr/>
        <p:txBody>
          <a:bodyPr/>
          <a:lstStyle/>
          <a:p>
            <a:r>
              <a:rPr lang="fr-FR"/>
              <a:t>SOURCE CODE TECHNOLOGY PUNE +91-8237773233</a:t>
            </a:r>
            <a:endParaRPr lang="en-US"/>
          </a:p>
        </p:txBody>
      </p:sp>
      <p:sp>
        <p:nvSpPr>
          <p:cNvPr id="5" name="Slide Number Placeholder 4"/>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26D19B7-BC18-421C-82DA-F7FEF5726591}" type="datetime1">
              <a:rPr lang="en-US" smtClean="0"/>
              <a:pPr/>
              <a:t>10/14/2022</a:t>
            </a:fld>
            <a:endParaRPr lang="en-US"/>
          </a:p>
        </p:txBody>
      </p:sp>
      <p:sp>
        <p:nvSpPr>
          <p:cNvPr id="3" name="Footer Placeholder 2"/>
          <p:cNvSpPr>
            <a:spLocks noGrp="1"/>
          </p:cNvSpPr>
          <p:nvPr>
            <p:ph type="ftr" sz="quarter" idx="11"/>
          </p:nvPr>
        </p:nvSpPr>
        <p:spPr/>
        <p:txBody>
          <a:bodyPr/>
          <a:lstStyle/>
          <a:p>
            <a:r>
              <a:rPr lang="fr-FR"/>
              <a:t>SOURCE CODE TECHNOLOGY PUNE +91-8237773233</a:t>
            </a:r>
            <a:endParaRPr lang="en-US"/>
          </a:p>
        </p:txBody>
      </p:sp>
      <p:sp>
        <p:nvSpPr>
          <p:cNvPr id="4" name="Slide Number Placeholder 3"/>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D35E5-A2E0-432D-88DC-D14BC5B3F102}" type="datetime1">
              <a:rPr lang="en-US" smtClean="0"/>
              <a:pPr/>
              <a:t>10/14/2022</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C3AD84D-4DDE-43D5-9510-702398860035}" type="datetime1">
              <a:rPr lang="en-US" smtClean="0"/>
              <a:pPr/>
              <a:t>10/14/2022</a:t>
            </a:fld>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D61CBB78-0A31-40BB-A4D3-EA92EACC6E56}" type="datetime1">
              <a:rPr lang="en-US" smtClean="0"/>
              <a:pPr/>
              <a:t>10/14/2022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fr-FR"/>
              <a:t>SOURCE CODE TECHNOLOGY PUNE +91-8237773233</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E3A9870-0505-4B0E-9326-06F7E3E41D84}" type="slidenum">
              <a:rPr lang="en-US" smtClean="0"/>
              <a:pPr/>
              <a:t>‹#›</a:t>
            </a:fld>
            <a:endParaRPr lang="en-US"/>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spd="slow">
    <p:split orient="vert"/>
  </p:transition>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eeexplore.ieee.org/author/3708854246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3272673"/>
          </a:xfrm>
        </p:spPr>
        <p:txBody>
          <a:bodyPr/>
          <a:lstStyle/>
          <a:p>
            <a:r>
              <a:rPr lang="en-US" dirty="0" smtClean="0"/>
              <a:t>Soil classification &amp; crop suggestion using machine learning</a:t>
            </a:r>
            <a:endParaRPr lang="en-US" dirty="0"/>
          </a:p>
        </p:txBody>
      </p:sp>
    </p:spTree>
    <p:extLst>
      <p:ext uri="{BB962C8B-B14F-4D97-AF65-F5344CB8AC3E}">
        <p14:creationId xmlns:p14="http://schemas.microsoft.com/office/powerpoint/2010/main" val="2921207431"/>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We need to know the features and characteristics of various soil types to understand which crops grow better in certain soil types.</a:t>
            </a:r>
          </a:p>
          <a:p>
            <a:pPr algn="just"/>
            <a:r>
              <a:rPr lang="en-US" dirty="0">
                <a:latin typeface="Times New Roman" panose="02020603050405020304" pitchFamily="18" charset="0"/>
                <a:cs typeface="Times New Roman" panose="02020603050405020304" pitchFamily="18" charset="0"/>
              </a:rPr>
              <a:t> Machine learning techniques can be helpful in this case.</a:t>
            </a:r>
          </a:p>
          <a:p>
            <a:pPr algn="just"/>
            <a:r>
              <a:rPr lang="en-US" dirty="0">
                <a:latin typeface="Times New Roman" panose="02020603050405020304" pitchFamily="18" charset="0"/>
                <a:cs typeface="Times New Roman" panose="02020603050405020304" pitchFamily="18" charset="0"/>
              </a:rPr>
              <a:t>Then apply apriority Mining process to generate an association rule for finding suitable crops for the specific soil. </a:t>
            </a:r>
          </a:p>
          <a:p>
            <a:pPr algn="just"/>
            <a:r>
              <a:rPr lang="en-US" dirty="0">
                <a:latin typeface="Times New Roman" panose="02020603050405020304" pitchFamily="18" charset="0"/>
                <a:cs typeface="Times New Roman" panose="02020603050405020304" pitchFamily="18" charset="0"/>
              </a:rPr>
              <a:t>Soil series and land type combine </a:t>
            </a:r>
            <a:r>
              <a:rPr lang="en-US" dirty="0" smtClean="0">
                <a:latin typeface="Times New Roman" panose="02020603050405020304" pitchFamily="18" charset="0"/>
                <a:cs typeface="Times New Roman" panose="02020603050405020304" pitchFamily="18" charset="0"/>
              </a:rPr>
              <a:t>represents </a:t>
            </a:r>
            <a:r>
              <a:rPr lang="en-US" dirty="0">
                <a:latin typeface="Times New Roman" panose="02020603050405020304" pitchFamily="18" charset="0"/>
                <a:cs typeface="Times New Roman" panose="02020603050405020304" pitchFamily="18" charset="0"/>
              </a:rPr>
              <a:t>the soil class in the database. </a:t>
            </a:r>
          </a:p>
          <a:p>
            <a:pPr algn="just"/>
            <a:r>
              <a:rPr lang="en-US" dirty="0">
                <a:latin typeface="Times New Roman" panose="02020603050405020304" pitchFamily="18" charset="0"/>
                <a:cs typeface="Times New Roman" panose="02020603050405020304" pitchFamily="18" charset="0"/>
              </a:rPr>
              <a:t>The machine learning methods are used to find the soil class (i.e. soil series and land type). Algorithm are used: CNN.</a:t>
            </a:r>
          </a:p>
        </p:txBody>
      </p:sp>
    </p:spTree>
    <p:extLst>
      <p:ext uri="{BB962C8B-B14F-4D97-AF65-F5344CB8AC3E}">
        <p14:creationId xmlns:p14="http://schemas.microsoft.com/office/powerpoint/2010/main" val="363122320"/>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1933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174" y="1752600"/>
            <a:ext cx="6867651" cy="4373563"/>
          </a:xfrm>
        </p:spPr>
      </p:pic>
    </p:spTree>
    <p:extLst>
      <p:ext uri="{BB962C8B-B14F-4D97-AF65-F5344CB8AC3E}">
        <p14:creationId xmlns:p14="http://schemas.microsoft.com/office/powerpoint/2010/main" val="4221639346"/>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SOFTWARE REQUIREMENT</a:t>
            </a:r>
          </a:p>
        </p:txBody>
      </p:sp>
      <p:sp>
        <p:nvSpPr>
          <p:cNvPr id="2" name="Content Placeholder 1"/>
          <p:cNvSpPr>
            <a:spLocks noGrp="1"/>
          </p:cNvSpPr>
          <p:nvPr>
            <p:ph idx="1"/>
          </p:nvPr>
        </p:nvSpPr>
        <p:spPr/>
        <p:txBody>
          <a:bodyPr/>
          <a:lstStyle/>
          <a:p>
            <a:pPr lvl="0" algn="just"/>
            <a:r>
              <a:rPr lang="en-US" dirty="0">
                <a:latin typeface="Times New Roman" panose="02020603050405020304" pitchFamily="18" charset="0"/>
                <a:cs typeface="Times New Roman" panose="02020603050405020304" pitchFamily="18" charset="0"/>
              </a:rPr>
              <a:t>Operating system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64 </a:t>
            </a:r>
            <a:r>
              <a:rPr lang="en-US" dirty="0">
                <a:latin typeface="Times New Roman" panose="02020603050405020304" pitchFamily="18" charset="0"/>
                <a:cs typeface="Times New Roman" panose="02020603050405020304" pitchFamily="18" charset="0"/>
              </a:rPr>
              <a:t>bit Windows 10.</a:t>
            </a:r>
          </a:p>
          <a:p>
            <a:pPr lvl="0" algn="just"/>
            <a:r>
              <a:rPr lang="en-US" dirty="0">
                <a:latin typeface="Times New Roman" panose="02020603050405020304" pitchFamily="18" charset="0"/>
                <a:cs typeface="Times New Roman" panose="02020603050405020304" pitchFamily="18" charset="0"/>
              </a:rPr>
              <a:t>Coding Language	</a:t>
            </a:r>
            <a:r>
              <a:rPr lang="en-US" dirty="0" smtClean="0">
                <a:latin typeface="Times New Roman" panose="02020603050405020304" pitchFamily="18" charset="0"/>
                <a:cs typeface="Times New Roman" panose="02020603050405020304" pitchFamily="18" charset="0"/>
              </a:rPr>
              <a:t>        :          Python(</a:t>
            </a:r>
            <a:r>
              <a:rPr lang="en-US" dirty="0" err="1" smtClean="0">
                <a:latin typeface="Times New Roman" panose="02020603050405020304" pitchFamily="18" charset="0"/>
                <a:cs typeface="Times New Roman" panose="02020603050405020304" pitchFamily="18" charset="0"/>
              </a:rPr>
              <a:t>TKinter</a:t>
            </a:r>
            <a:r>
              <a:rPr lang="en-US" dirty="0" smtClean="0">
                <a:latin typeface="Times New Roman" panose="02020603050405020304" pitchFamily="18" charset="0"/>
                <a:cs typeface="Times New Roman" panose="02020603050405020304" pitchFamily="18" charset="0"/>
              </a:rPr>
              <a:t>)</a:t>
            </a:r>
          </a:p>
          <a:p>
            <a:pPr lvl="0" algn="just"/>
            <a:r>
              <a:rPr lang="en-US" dirty="0" smtClean="0">
                <a:latin typeface="Times New Roman" panose="02020603050405020304" pitchFamily="18" charset="0"/>
                <a:cs typeface="Times New Roman" panose="02020603050405020304" pitchFamily="18" charset="0"/>
              </a:rPr>
              <a:t>IDE                                 :          </a:t>
            </a:r>
            <a:r>
              <a:rPr lang="en-US" dirty="0" err="1">
                <a:latin typeface="Times New Roman" panose="02020603050405020304" pitchFamily="18" charset="0"/>
                <a:cs typeface="Times New Roman" panose="02020603050405020304" pitchFamily="18" charset="0"/>
              </a:rPr>
              <a:t>Spyder</a:t>
            </a:r>
            <a:r>
              <a:rPr lang="en-US" dirty="0" smtClean="0">
                <a:latin typeface="Times New Roman" panose="02020603050405020304" pitchFamily="18" charset="0"/>
                <a:cs typeface="Times New Roman" panose="02020603050405020304" pitchFamily="18" charset="0"/>
              </a:rPr>
              <a:t>.</a:t>
            </a:r>
          </a:p>
          <a:p>
            <a:pPr lvl="0" algn="just"/>
            <a:r>
              <a:rPr lang="en-GB" dirty="0" smtClean="0">
                <a:latin typeface="Times New Roman" panose="02020603050405020304" pitchFamily="18" charset="0"/>
                <a:cs typeface="Times New Roman" panose="02020603050405020304" pitchFamily="18" charset="0"/>
              </a:rPr>
              <a:t>Python Library                :          </a:t>
            </a:r>
            <a:r>
              <a:rPr lang="en-GB" dirty="0" err="1" smtClean="0">
                <a:latin typeface="Times New Roman" panose="02020603050405020304" pitchFamily="18" charset="0"/>
                <a:cs typeface="Times New Roman" panose="02020603050405020304" pitchFamily="18" charset="0"/>
              </a:rPr>
              <a:t>Tensorflow</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Keras</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Opencv</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Matplotlib</a:t>
            </a:r>
            <a:endParaRPr lang="en-GB" dirty="0" smtClean="0">
              <a:latin typeface="Times New Roman" panose="02020603050405020304" pitchFamily="18" charset="0"/>
              <a:cs typeface="Times New Roman" panose="02020603050405020304" pitchFamily="18" charset="0"/>
            </a:endParaRPr>
          </a:p>
          <a:p>
            <a:pPr lvl="0" algn="just"/>
            <a:r>
              <a:rPr lang="en-GB" dirty="0" smtClean="0">
                <a:latin typeface="Times New Roman" panose="02020603050405020304" pitchFamily="18" charset="0"/>
                <a:cs typeface="Times New Roman" panose="02020603050405020304" pitchFamily="18" charset="0"/>
              </a:rPr>
              <a:t>Database                          :          DBSqlite3</a:t>
            </a:r>
            <a:endParaRPr lang="en-US" dirty="0">
              <a:latin typeface="Times New Roman" panose="02020603050405020304" pitchFamily="18" charset="0"/>
              <a:cs typeface="Times New Roman" panose="02020603050405020304" pitchFamily="18" charset="0"/>
            </a:endParaRPr>
          </a:p>
          <a:p>
            <a:pPr marL="13716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HARDWARE REQUIREMENT</a:t>
            </a:r>
          </a:p>
        </p:txBody>
      </p:sp>
      <p:sp>
        <p:nvSpPr>
          <p:cNvPr id="2" name="Content Placeholder 1"/>
          <p:cNvSpPr>
            <a:spLocks noGrp="1"/>
          </p:cNvSpPr>
          <p:nvPr>
            <p:ph idx="1"/>
          </p:nvPr>
        </p:nvSpPr>
        <p:spPr/>
        <p:txBody>
          <a:bodyPr/>
          <a:lstStyle/>
          <a:p>
            <a:pPr marL="585216" lvl="1" indent="0">
              <a:buNone/>
            </a:pP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System Processors	 	: 	Core2Duo </a:t>
            </a:r>
            <a:endParaRPr lang="en-US" sz="2400"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Speed			</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2.4 GHz </a:t>
            </a:r>
            <a:endParaRPr lang="en-US" sz="2400"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Hard Disk           		</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150 </a:t>
            </a:r>
            <a:r>
              <a:rPr lang="en-GB" dirty="0" smtClean="0">
                <a:latin typeface="Times New Roman" panose="02020603050405020304" pitchFamily="18" charset="0"/>
                <a:cs typeface="Times New Roman" panose="02020603050405020304" pitchFamily="18" charset="0"/>
              </a:rPr>
              <a:t>GB</a:t>
            </a:r>
          </a:p>
          <a:p>
            <a:pPr lvl="0"/>
            <a:r>
              <a:rPr lang="en-GB" dirty="0" smtClean="0">
                <a:latin typeface="Times New Roman" panose="02020603050405020304" pitchFamily="18" charset="0"/>
                <a:cs typeface="Times New Roman" panose="02020603050405020304" pitchFamily="18" charset="0"/>
              </a:rPr>
              <a:t>RAM                                   :           8 GB </a:t>
            </a:r>
            <a:endParaRPr lang="en-US" sz="2400"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585216"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modules</a:t>
            </a:r>
            <a:endParaRPr lang="en-US" dirty="0"/>
          </a:p>
        </p:txBody>
      </p:sp>
      <p:sp>
        <p:nvSpPr>
          <p:cNvPr id="3" name="Content Placeholder 2"/>
          <p:cNvSpPr>
            <a:spLocks noGrp="1"/>
          </p:cNvSpPr>
          <p:nvPr>
            <p:ph idx="1"/>
          </p:nvPr>
        </p:nvSpPr>
        <p:spPr/>
        <p:txBody>
          <a:bodyPr/>
          <a:lstStyle/>
          <a:p>
            <a:pPr algn="just"/>
            <a:r>
              <a:rPr lang="en-GB" dirty="0" smtClean="0">
                <a:latin typeface="Times New Roman" panose="02020603050405020304" pitchFamily="18" charset="0"/>
                <a:cs typeface="Times New Roman" panose="02020603050405020304" pitchFamily="18" charset="0"/>
              </a:rPr>
              <a:t>Image Selection </a:t>
            </a:r>
          </a:p>
          <a:p>
            <a:pPr algn="just"/>
            <a:r>
              <a:rPr lang="en-GB" dirty="0" smtClean="0">
                <a:latin typeface="Times New Roman" panose="02020603050405020304" pitchFamily="18" charset="0"/>
                <a:cs typeface="Times New Roman" panose="02020603050405020304" pitchFamily="18" charset="0"/>
              </a:rPr>
              <a:t>Pre-processing </a:t>
            </a:r>
          </a:p>
          <a:p>
            <a:pPr algn="just"/>
            <a:r>
              <a:rPr lang="en-GB" dirty="0" smtClean="0">
                <a:latin typeface="Times New Roman" panose="02020603050405020304" pitchFamily="18" charset="0"/>
                <a:cs typeface="Times New Roman" panose="02020603050405020304" pitchFamily="18" charset="0"/>
              </a:rPr>
              <a:t>Feature Extraction </a:t>
            </a:r>
          </a:p>
          <a:p>
            <a:pPr algn="just"/>
            <a:r>
              <a:rPr lang="en-GB" dirty="0" smtClean="0">
                <a:latin typeface="Times New Roman" panose="02020603050405020304" pitchFamily="18" charset="0"/>
                <a:cs typeface="Times New Roman" panose="02020603050405020304" pitchFamily="18" charset="0"/>
              </a:rPr>
              <a:t>Segmentation</a:t>
            </a:r>
          </a:p>
          <a:p>
            <a:pPr algn="just"/>
            <a:r>
              <a:rPr lang="en-GB" dirty="0" smtClean="0">
                <a:latin typeface="Times New Roman" panose="02020603050405020304" pitchFamily="18" charset="0"/>
                <a:cs typeface="Times New Roman" panose="02020603050405020304" pitchFamily="18" charset="0"/>
              </a:rPr>
              <a:t>Classification </a:t>
            </a: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538931"/>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required </a:t>
            </a:r>
            <a:endParaRPr lang="en-US" dirty="0"/>
          </a:p>
        </p:txBody>
      </p:sp>
      <p:sp>
        <p:nvSpPr>
          <p:cNvPr id="3" name="Content Placeholder 2"/>
          <p:cNvSpPr>
            <a:spLocks noGrp="1"/>
          </p:cNvSpPr>
          <p:nvPr>
            <p:ph idx="1"/>
          </p:nvPr>
        </p:nvSpPr>
        <p:spPr>
          <a:xfrm>
            <a:off x="568171" y="1752601"/>
            <a:ext cx="11265241" cy="4841837"/>
          </a:xfrm>
        </p:spPr>
        <p:txBody>
          <a:bodyPr vert="horz" lIns="91440" tIns="45720" rIns="91440" bIns="45720" rtlCol="0" anchor="t">
            <a:normAutofit fontScale="92500" lnSpcReduction="20000"/>
          </a:bodyPr>
          <a:lstStyle/>
          <a:p>
            <a:pPr lvl="0" algn="just"/>
            <a:r>
              <a:rPr lang="en-GB" dirty="0">
                <a:latin typeface="Times New Roman" panose="02020603050405020304" pitchFamily="18" charset="0"/>
                <a:cs typeface="Times New Roman" panose="02020603050405020304" pitchFamily="18" charset="0"/>
              </a:rPr>
              <a:t>Convolutional Neural Networks specialized for applications in image &amp; video recognition. CNN is mainly used in image analysis tasks like Image recognition, Object detection &amp; Segmentation.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There are Four types of layers in Convolutional Neural Networks:</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1) Convolutional Layer: </a:t>
            </a:r>
            <a:r>
              <a:rPr lang="en-GB" dirty="0">
                <a:latin typeface="Times New Roman" panose="02020603050405020304" pitchFamily="18" charset="0"/>
                <a:cs typeface="Times New Roman" panose="02020603050405020304" pitchFamily="18" charset="0"/>
              </a:rPr>
              <a:t>In a typical neural network each input neuron is connected to the next hidden layer. In CNN, only a small region of the input layer neurons connect to the neuron hidden layer.</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2) Pooling Layer: </a:t>
            </a:r>
            <a:r>
              <a:rPr lang="en-GB" dirty="0">
                <a:latin typeface="Times New Roman" panose="02020603050405020304" pitchFamily="18" charset="0"/>
                <a:cs typeface="Times New Roman" panose="02020603050405020304" pitchFamily="18" charset="0"/>
              </a:rPr>
              <a:t>The pooling layer is used to reduce the dimensionality of the feature map. There will be multiple activation &amp; pooling layers inside the hidden layer of the CNN.</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3) Flatten: </a:t>
            </a:r>
            <a:r>
              <a:rPr lang="en-US" dirty="0" smtClean="0">
                <a:latin typeface="Times New Roman" panose="02020603050405020304" pitchFamily="18" charset="0"/>
                <a:cs typeface="Times New Roman" panose="02020603050405020304" pitchFamily="18" charset="0"/>
              </a:rPr>
              <a:t>Flattening </a:t>
            </a:r>
            <a:r>
              <a:rPr lang="en-US" dirty="0">
                <a:latin typeface="Times New Roman" panose="02020603050405020304" pitchFamily="18" charset="0"/>
                <a:cs typeface="Times New Roman" panose="02020603050405020304" pitchFamily="18" charset="0"/>
              </a:rPr>
              <a:t>is converting the data into a 1-dimensional array for inputting it to the next layer. We flatten the output of the convolutional layers to create a single long feature vector. </a:t>
            </a:r>
          </a:p>
          <a:p>
            <a:pPr lvl="0" algn="just"/>
            <a:r>
              <a:rPr lang="en-GB" b="1" dirty="0">
                <a:latin typeface="Times New Roman" panose="02020603050405020304" pitchFamily="18" charset="0"/>
                <a:cs typeface="Times New Roman" panose="02020603050405020304" pitchFamily="18" charset="0"/>
              </a:rPr>
              <a:t>4) Fully-Connected layer:</a:t>
            </a:r>
            <a:r>
              <a:rPr lang="en-GB" dirty="0">
                <a:latin typeface="Times New Roman" panose="02020603050405020304" pitchFamily="18" charset="0"/>
                <a:cs typeface="Times New Roman" panose="02020603050405020304" pitchFamily="18" charset="0"/>
              </a:rPr>
              <a:t> Fully Connected Layers form the last few layers in the network. The input to the fully connected layer is the output from the final Pooling or Convolutional Layer, which is flattened and then fed into the fully connected layer.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786509"/>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153" y="1752600"/>
            <a:ext cx="6415693" cy="4373563"/>
          </a:xfrm>
        </p:spPr>
      </p:pic>
    </p:spTree>
    <p:extLst>
      <p:ext uri="{BB962C8B-B14F-4D97-AF65-F5344CB8AC3E}">
        <p14:creationId xmlns:p14="http://schemas.microsoft.com/office/powerpoint/2010/main" val="2515944309"/>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flow diagram</a:t>
            </a:r>
            <a:endParaRPr lang="en-US" dirty="0"/>
          </a:p>
        </p:txBody>
      </p:sp>
      <p:sp>
        <p:nvSpPr>
          <p:cNvPr id="7" name="TextBox 6"/>
          <p:cNvSpPr txBox="1"/>
          <p:nvPr/>
        </p:nvSpPr>
        <p:spPr>
          <a:xfrm>
            <a:off x="4862457" y="1709023"/>
            <a:ext cx="3593054" cy="376518"/>
          </a:xfrm>
          <a:prstGeom prst="rect">
            <a:avLst/>
          </a:prstGeom>
          <a:noFill/>
        </p:spPr>
        <p:txBody>
          <a:bodyPr wrap="square" rtlCol="0">
            <a:spAutoFit/>
          </a:bodyPr>
          <a:lstStyle/>
          <a:p>
            <a:r>
              <a:rPr lang="en-GB" dirty="0" smtClean="0"/>
              <a:t>DFD 0 Level Diagram</a:t>
            </a:r>
            <a:endParaRPr lang="en-US" dirty="0"/>
          </a:p>
        </p:txBody>
      </p:sp>
      <p:sp>
        <p:nvSpPr>
          <p:cNvPr id="8" name="TextBox 7"/>
          <p:cNvSpPr txBox="1"/>
          <p:nvPr/>
        </p:nvSpPr>
        <p:spPr>
          <a:xfrm>
            <a:off x="4639138" y="3614165"/>
            <a:ext cx="2872292" cy="369332"/>
          </a:xfrm>
          <a:prstGeom prst="rect">
            <a:avLst/>
          </a:prstGeom>
          <a:noFill/>
        </p:spPr>
        <p:txBody>
          <a:bodyPr wrap="square" rtlCol="0">
            <a:spAutoFit/>
          </a:bodyPr>
          <a:lstStyle/>
          <a:p>
            <a:r>
              <a:rPr lang="en-GB" dirty="0" smtClean="0"/>
              <a:t>DFD 1 Level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91" y="2464090"/>
            <a:ext cx="6105524" cy="77152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390" y="4251905"/>
            <a:ext cx="6105525" cy="2390775"/>
          </a:xfrm>
          <a:prstGeom prst="rect">
            <a:avLst/>
          </a:prstGeom>
        </p:spPr>
      </p:pic>
    </p:spTree>
    <p:extLst>
      <p:ext uri="{BB962C8B-B14F-4D97-AF65-F5344CB8AC3E}">
        <p14:creationId xmlns:p14="http://schemas.microsoft.com/office/powerpoint/2010/main" val="1393405254"/>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flow diagram</a:t>
            </a:r>
            <a:endParaRPr lang="en-US" dirty="0"/>
          </a:p>
        </p:txBody>
      </p:sp>
      <p:sp>
        <p:nvSpPr>
          <p:cNvPr id="7" name="TextBox 6"/>
          <p:cNvSpPr txBox="1"/>
          <p:nvPr/>
        </p:nvSpPr>
        <p:spPr>
          <a:xfrm>
            <a:off x="4429364" y="1739777"/>
            <a:ext cx="3593054" cy="376518"/>
          </a:xfrm>
          <a:prstGeom prst="rect">
            <a:avLst/>
          </a:prstGeom>
          <a:noFill/>
        </p:spPr>
        <p:txBody>
          <a:bodyPr wrap="square" rtlCol="0">
            <a:spAutoFit/>
          </a:bodyPr>
          <a:lstStyle/>
          <a:p>
            <a:r>
              <a:rPr lang="en-GB" dirty="0" smtClean="0"/>
              <a:t>DFD 2 Level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629" y="2257664"/>
            <a:ext cx="6486525" cy="4295775"/>
          </a:xfrm>
          <a:prstGeom prst="rect">
            <a:avLst/>
          </a:prstGeom>
        </p:spPr>
      </p:pic>
    </p:spTree>
    <p:extLst>
      <p:ext uri="{BB962C8B-B14F-4D97-AF65-F5344CB8AC3E}">
        <p14:creationId xmlns:p14="http://schemas.microsoft.com/office/powerpoint/2010/main" val="3682557902"/>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Functional &amp; Non-Functional Requirements</a:t>
            </a:r>
            <a:endParaRPr lang="en-US" dirty="0"/>
          </a:p>
        </p:txBody>
      </p:sp>
      <p:sp>
        <p:nvSpPr>
          <p:cNvPr id="3" name="Content Placeholder 2"/>
          <p:cNvSpPr>
            <a:spLocks noGrp="1"/>
          </p:cNvSpPr>
          <p:nvPr>
            <p:ph idx="1"/>
          </p:nvPr>
        </p:nvSpPr>
        <p:spPr>
          <a:xfrm>
            <a:off x="609599" y="1752601"/>
            <a:ext cx="11256085" cy="4766533"/>
          </a:xfrm>
        </p:spPr>
        <p:txBody>
          <a:bodyPr>
            <a:noAutofit/>
          </a:bodyPr>
          <a:lstStyle/>
          <a:p>
            <a:pPr algn="just"/>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Performance </a:t>
            </a:r>
            <a:r>
              <a:rPr lang="en-US" sz="1800" b="1" dirty="0">
                <a:latin typeface="Times New Roman" panose="02020603050405020304" pitchFamily="18" charset="0"/>
                <a:cs typeface="Times New Roman" panose="02020603050405020304" pitchFamily="18" charset="0"/>
              </a:rPr>
              <a:t>Requirement-</a:t>
            </a:r>
            <a:endParaRPr lang="en-US" sz="1800" dirty="0">
              <a:latin typeface="Times New Roman" panose="02020603050405020304" pitchFamily="18" charset="0"/>
              <a:cs typeface="Times New Roman" panose="02020603050405020304" pitchFamily="18" charset="0"/>
            </a:endParaRPr>
          </a:p>
          <a:p>
            <a:pPr lvl="0" algn="just" fontAlgn="base"/>
            <a:r>
              <a:rPr lang="en-US" sz="1800" dirty="0">
                <a:latin typeface="Times New Roman" panose="02020603050405020304" pitchFamily="18" charset="0"/>
                <a:cs typeface="Times New Roman" panose="02020603050405020304" pitchFamily="18" charset="0"/>
              </a:rPr>
              <a:t>The performance of the functions and every module must be </a:t>
            </a:r>
            <a:r>
              <a:rPr lang="en-US" sz="1800" dirty="0" smtClean="0">
                <a:latin typeface="Times New Roman" panose="02020603050405020304" pitchFamily="18" charset="0"/>
                <a:cs typeface="Times New Roman" panose="02020603050405020304" pitchFamily="18" charset="0"/>
              </a:rPr>
              <a:t>well. The </a:t>
            </a:r>
            <a:r>
              <a:rPr lang="en-US" sz="1800" dirty="0">
                <a:latin typeface="Times New Roman" panose="02020603050405020304" pitchFamily="18" charset="0"/>
                <a:cs typeface="Times New Roman" panose="02020603050405020304" pitchFamily="18" charset="0"/>
              </a:rPr>
              <a:t>overall performance of the software will enable the users to work </a:t>
            </a:r>
            <a:r>
              <a:rPr lang="en-US" sz="1800" dirty="0" smtClean="0">
                <a:latin typeface="Times New Roman" panose="02020603050405020304" pitchFamily="18" charset="0"/>
                <a:cs typeface="Times New Roman" panose="02020603050405020304" pitchFamily="18" charset="0"/>
              </a:rPr>
              <a:t>efficiently. Performance </a:t>
            </a:r>
            <a:r>
              <a:rPr lang="en-US" sz="1800" dirty="0">
                <a:latin typeface="Times New Roman" panose="02020603050405020304" pitchFamily="18" charset="0"/>
                <a:cs typeface="Times New Roman" panose="02020603050405020304" pitchFamily="18" charset="0"/>
              </a:rPr>
              <a:t>of encryption of data should be </a:t>
            </a:r>
            <a:r>
              <a:rPr lang="en-US" sz="1800" dirty="0" smtClean="0">
                <a:latin typeface="Times New Roman" panose="02020603050405020304" pitchFamily="18" charset="0"/>
                <a:cs typeface="Times New Roman" panose="02020603050405020304" pitchFamily="18" charset="0"/>
              </a:rPr>
              <a:t>fast. Performance </a:t>
            </a:r>
            <a:r>
              <a:rPr lang="en-US" sz="1800" dirty="0">
                <a:latin typeface="Times New Roman" panose="02020603050405020304" pitchFamily="18" charset="0"/>
                <a:cs typeface="Times New Roman" panose="02020603050405020304" pitchFamily="18" charset="0"/>
              </a:rPr>
              <a:t>of the providing virtual environment should be fast.</a:t>
            </a:r>
          </a:p>
          <a:p>
            <a:pPr algn="just"/>
            <a:r>
              <a:rPr lang="en-US" sz="1800" dirty="0">
                <a:latin typeface="Times New Roman" panose="02020603050405020304" pitchFamily="18" charset="0"/>
                <a:cs typeface="Times New Roman" panose="02020603050405020304" pitchFamily="18" charset="0"/>
              </a:rPr>
              <a:t> </a:t>
            </a:r>
          </a:p>
          <a:p>
            <a:pPr algn="just"/>
            <a:r>
              <a:rPr lang="en-US" sz="1800" b="1" dirty="0">
                <a:latin typeface="Times New Roman" panose="02020603050405020304" pitchFamily="18" charset="0"/>
                <a:cs typeface="Times New Roman" panose="02020603050405020304" pitchFamily="18" charset="0"/>
              </a:rPr>
              <a:t> Safety Requirement-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The application is designed in modules where errors can be detected and fixed easily. This  makes it easier to install and update new functionality if required.</a:t>
            </a:r>
          </a:p>
          <a:p>
            <a:pPr algn="just"/>
            <a:r>
              <a:rPr lang="en-US" sz="1800" dirty="0">
                <a:latin typeface="Times New Roman" panose="02020603050405020304" pitchFamily="18" charset="0"/>
                <a:cs typeface="Times New Roman" panose="02020603050405020304" pitchFamily="18" charset="0"/>
              </a:rPr>
              <a:t> </a:t>
            </a:r>
          </a:p>
          <a:p>
            <a:pPr algn="just"/>
            <a:r>
              <a:rPr lang="en-US" sz="1800" b="1" dirty="0">
                <a:latin typeface="Times New Roman" panose="02020603050405020304" pitchFamily="18" charset="0"/>
                <a:cs typeface="Times New Roman" panose="02020603050405020304" pitchFamily="18" charset="0"/>
              </a:rPr>
              <a:t> Security Requirement-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All data will be encrypted using strong encryption algorithm and according to location encryption is done</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420960"/>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INTRODUCTION</a:t>
            </a:r>
          </a:p>
        </p:txBody>
      </p:sp>
      <p:sp>
        <p:nvSpPr>
          <p:cNvPr id="3" name="Content Placeholder 2"/>
          <p:cNvSpPr>
            <a:spLocks noGrp="1"/>
          </p:cNvSpPr>
          <p:nvPr>
            <p:ph idx="1"/>
          </p:nvPr>
        </p:nvSpPr>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so many soil series available in India.</a:t>
            </a:r>
          </a:p>
          <a:p>
            <a:pPr algn="just"/>
            <a:r>
              <a:rPr lang="en-US" dirty="0">
                <a:latin typeface="Times New Roman" panose="02020603050405020304" pitchFamily="18" charset="0"/>
                <a:cs typeface="Times New Roman" panose="02020603050405020304" pitchFamily="18" charset="0"/>
              </a:rPr>
              <a:t> Every soil series have different features and every soil is suitable for different crop.</a:t>
            </a:r>
          </a:p>
          <a:p>
            <a:pPr algn="just"/>
            <a:r>
              <a:rPr lang="en-US" dirty="0">
                <a:latin typeface="Times New Roman" panose="02020603050405020304" pitchFamily="18" charset="0"/>
                <a:cs typeface="Times New Roman" panose="02020603050405020304" pitchFamily="18" charset="0"/>
              </a:rPr>
              <a:t>The main purpose of the proposed work is to create a suitable model for classifying various kinds of soil series data along with suitable crops suggestion.</a:t>
            </a:r>
          </a:p>
          <a:p>
            <a:pPr algn="just"/>
            <a:r>
              <a:rPr lang="en-US" dirty="0">
                <a:latin typeface="Times New Roman" panose="02020603050405020304" pitchFamily="18" charset="0"/>
                <a:cs typeface="Times New Roman" panose="02020603050405020304" pitchFamily="18" charset="0"/>
              </a:rPr>
              <a:t> Series are recognized by machine learning methods using various chemical features and possible crops for that soil series are suggested using geographical attributes.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849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Functional &amp; Non-Functional Requirements</a:t>
            </a:r>
            <a:endParaRPr lang="en-US" dirty="0"/>
          </a:p>
        </p:txBody>
      </p:sp>
      <p:sp>
        <p:nvSpPr>
          <p:cNvPr id="3" name="Content Placeholder 2"/>
          <p:cNvSpPr>
            <a:spLocks noGrp="1"/>
          </p:cNvSpPr>
          <p:nvPr>
            <p:ph idx="1"/>
          </p:nvPr>
        </p:nvSpPr>
        <p:spPr>
          <a:xfrm>
            <a:off x="609599" y="1752601"/>
            <a:ext cx="11256085" cy="4874110"/>
          </a:xfrm>
        </p:spPr>
        <p:txBody>
          <a:bodyPr>
            <a:noAutofit/>
          </a:bodyPr>
          <a:lstStyle/>
          <a:p>
            <a:pPr algn="just"/>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Software Quality Attributes-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Our </a:t>
            </a:r>
            <a:r>
              <a:rPr lang="en-US" sz="1800" dirty="0">
                <a:latin typeface="Times New Roman" panose="02020603050405020304" pitchFamily="18" charset="0"/>
                <a:cs typeface="Times New Roman" panose="02020603050405020304" pitchFamily="18" charset="0"/>
              </a:rPr>
              <a:t>software has many quality attribute that are given below</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411480" lvl="1" indent="0" algn="just">
              <a:buNone/>
            </a:pPr>
            <a:r>
              <a:rPr lang="en-US" sz="1800" dirty="0">
                <a:latin typeface="Times New Roman" panose="02020603050405020304" pitchFamily="18" charset="0"/>
                <a:cs typeface="Times New Roman" panose="02020603050405020304" pitchFamily="18" charset="0"/>
              </a:rPr>
              <a:t>• Adaptability: This software is adaptable by all users.</a:t>
            </a:r>
          </a:p>
          <a:p>
            <a:pPr marL="411480" lvl="1" indent="0" algn="just">
              <a:buNone/>
            </a:pPr>
            <a:r>
              <a:rPr lang="en-US" sz="1800" dirty="0">
                <a:latin typeface="Times New Roman" panose="02020603050405020304" pitchFamily="18" charset="0"/>
                <a:cs typeface="Times New Roman" panose="02020603050405020304" pitchFamily="18" charset="0"/>
              </a:rPr>
              <a:t>• Availability: This software is freely available to all users. The availability of the software is easy for everyone.</a:t>
            </a:r>
          </a:p>
          <a:p>
            <a:pPr marL="411480" lvl="1" indent="0" algn="just">
              <a:buNone/>
            </a:pPr>
            <a:r>
              <a:rPr lang="en-US" sz="1800" dirty="0">
                <a:latin typeface="Times New Roman" panose="02020603050405020304" pitchFamily="18" charset="0"/>
                <a:cs typeface="Times New Roman" panose="02020603050405020304" pitchFamily="18" charset="0"/>
              </a:rPr>
              <a:t>• Maintainability: After the deployment of the project if any error occurs then it can be</a:t>
            </a:r>
          </a:p>
          <a:p>
            <a:pPr marL="411480" lvl="1" indent="0" algn="just">
              <a:buNone/>
            </a:pPr>
            <a:r>
              <a:rPr lang="en-US" sz="1800" dirty="0">
                <a:latin typeface="Times New Roman" panose="02020603050405020304" pitchFamily="18" charset="0"/>
                <a:cs typeface="Times New Roman" panose="02020603050405020304" pitchFamily="18" charset="0"/>
              </a:rPr>
              <a:t>easily maintained by the software developer.</a:t>
            </a:r>
          </a:p>
          <a:p>
            <a:pPr marL="411480" lvl="1" indent="0" algn="just">
              <a:buNone/>
            </a:pPr>
            <a:r>
              <a:rPr lang="en-US" sz="1800" dirty="0">
                <a:latin typeface="Times New Roman" panose="02020603050405020304" pitchFamily="18" charset="0"/>
                <a:cs typeface="Times New Roman" panose="02020603050405020304" pitchFamily="18" charset="0"/>
              </a:rPr>
              <a:t>• Reliability: The performance of the software is better which will increase the reliability</a:t>
            </a:r>
          </a:p>
          <a:p>
            <a:pPr marL="411480" lvl="1" indent="0" algn="just">
              <a:buNone/>
            </a:pPr>
            <a:r>
              <a:rPr lang="en-US" sz="1800" dirty="0">
                <a:latin typeface="Times New Roman" panose="02020603050405020304" pitchFamily="18" charset="0"/>
                <a:cs typeface="Times New Roman" panose="02020603050405020304" pitchFamily="18" charset="0"/>
              </a:rPr>
              <a:t>of the Software.</a:t>
            </a:r>
          </a:p>
          <a:p>
            <a:pPr marL="411480" lvl="1" indent="0" algn="just">
              <a:buNone/>
            </a:pPr>
            <a:r>
              <a:rPr lang="en-US" sz="1800" dirty="0">
                <a:latin typeface="Times New Roman" panose="02020603050405020304" pitchFamily="18" charset="0"/>
                <a:cs typeface="Times New Roman" panose="02020603050405020304" pitchFamily="18" charset="0"/>
              </a:rPr>
              <a:t>• User Friendliness: Since, the software is a GUI application; the output generated is much user friendly in its behavior.</a:t>
            </a:r>
          </a:p>
          <a:p>
            <a:pPr marL="411480" lvl="1" indent="0" algn="just">
              <a:buNone/>
            </a:pPr>
            <a:r>
              <a:rPr lang="en-US" sz="1800" dirty="0">
                <a:latin typeface="Times New Roman" panose="02020603050405020304" pitchFamily="18" charset="0"/>
                <a:cs typeface="Times New Roman" panose="02020603050405020304" pitchFamily="18" charset="0"/>
              </a:rPr>
              <a:t>• Integrity: Integrity refers to the extent to which access to software or data by unauthorized persons can be controlled.</a:t>
            </a:r>
          </a:p>
          <a:p>
            <a:pPr marL="411480" lvl="1" indent="0" algn="just">
              <a:buNone/>
            </a:pPr>
            <a:r>
              <a:rPr lang="en-US" sz="1800" dirty="0">
                <a:latin typeface="Times New Roman" panose="02020603050405020304" pitchFamily="18" charset="0"/>
                <a:cs typeface="Times New Roman" panose="02020603050405020304" pitchFamily="18" charset="0"/>
              </a:rPr>
              <a:t>• Security: Users are authenticated using many security phases so reliable security is provided.</a:t>
            </a:r>
          </a:p>
          <a:p>
            <a:pPr marL="411480" lvl="1" indent="0" algn="just">
              <a:buNone/>
            </a:pPr>
            <a:r>
              <a:rPr lang="en-US" sz="1800" dirty="0">
                <a:latin typeface="Times New Roman" panose="02020603050405020304" pitchFamily="18" charset="0"/>
                <a:cs typeface="Times New Roman" panose="02020603050405020304" pitchFamily="18" charset="0"/>
              </a:rPr>
              <a:t>• Testability: The software will be tested considering all the aspects.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991551"/>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a:t>
            </a:r>
            <a:r>
              <a:rPr lang="en-GB" dirty="0"/>
              <a:t>risk &amp; Risk prioritization </a:t>
            </a:r>
            <a:endParaRPr lang="en-US" dirty="0"/>
          </a:p>
        </p:txBody>
      </p:sp>
      <p:sp>
        <p:nvSpPr>
          <p:cNvPr id="3" name="Content Placeholder 2"/>
          <p:cNvSpPr>
            <a:spLocks noGrp="1"/>
          </p:cNvSpPr>
          <p:nvPr>
            <p:ph idx="1"/>
          </p:nvPr>
        </p:nvSpPr>
        <p:spPr/>
        <p:txBody>
          <a:bodyPr/>
          <a:lstStyle/>
          <a:p>
            <a:r>
              <a:rPr lang="en-GB" dirty="0" smtClean="0"/>
              <a:t>If the </a:t>
            </a:r>
            <a:r>
              <a:rPr lang="en-GB" dirty="0"/>
              <a:t>Training is incomplete or training accuracy goes down </a:t>
            </a:r>
            <a:r>
              <a:rPr lang="en-GB" dirty="0" smtClean="0"/>
              <a:t>then</a:t>
            </a:r>
          </a:p>
          <a:p>
            <a:pPr marL="114300" indent="0">
              <a:buNone/>
            </a:pPr>
            <a:r>
              <a:rPr lang="en-GB" dirty="0" smtClean="0"/>
              <a:t>   system can not predict accurate poses or accurate pose points.</a:t>
            </a:r>
          </a:p>
          <a:p>
            <a:r>
              <a:rPr lang="en-GB" dirty="0" smtClean="0"/>
              <a:t>Our Project first risk is dataset as a input. </a:t>
            </a:r>
          </a:p>
          <a:p>
            <a:pPr marL="114300" indent="0">
              <a:buNone/>
            </a:pPr>
            <a:endParaRPr lang="en-GB" dirty="0" smtClean="0"/>
          </a:p>
          <a:p>
            <a:pPr marL="114300" indent="0">
              <a:buNone/>
            </a:pPr>
            <a:endParaRPr lang="en-GB" dirty="0" smtClean="0"/>
          </a:p>
          <a:p>
            <a:pPr marL="114300" indent="0">
              <a:buNone/>
            </a:pPr>
            <a:endParaRPr lang="en-US" dirty="0"/>
          </a:p>
        </p:txBody>
      </p:sp>
    </p:spTree>
    <p:extLst>
      <p:ext uri="{BB962C8B-B14F-4D97-AF65-F5344CB8AC3E}">
        <p14:creationId xmlns:p14="http://schemas.microsoft.com/office/powerpoint/2010/main" val="1157685239"/>
      </p:ext>
    </p:extLst>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Model</a:t>
            </a:r>
            <a:endParaRPr lang="en-US" dirty="0"/>
          </a:p>
        </p:txBody>
      </p:sp>
      <p:sp>
        <p:nvSpPr>
          <p:cNvPr id="3" name="Content Placeholder 2"/>
          <p:cNvSpPr>
            <a:spLocks noGrp="1"/>
          </p:cNvSpPr>
          <p:nvPr>
            <p:ph idx="1"/>
          </p:nvPr>
        </p:nvSpPr>
        <p:spPr>
          <a:xfrm>
            <a:off x="684904" y="1623508"/>
            <a:ext cx="4833770" cy="4884867"/>
          </a:xfrm>
        </p:spPr>
        <p:txBody>
          <a:bodyPr>
            <a:noAutofit/>
          </a:bodyPr>
          <a:lstStyle/>
          <a:p>
            <a:r>
              <a:rPr lang="en-US" sz="1200" dirty="0">
                <a:latin typeface="Times New Roman" panose="02020603050405020304" pitchFamily="18" charset="0"/>
                <a:cs typeface="Times New Roman" panose="02020603050405020304" pitchFamily="18" charset="0"/>
              </a:rPr>
              <a:t>Let S be the Whole system S= {I, P,O}</a:t>
            </a:r>
          </a:p>
          <a:p>
            <a:r>
              <a:rPr lang="en-US" sz="1200" dirty="0" smtClean="0">
                <a:latin typeface="Times New Roman" panose="02020603050405020304" pitchFamily="18" charset="0"/>
                <a:cs typeface="Times New Roman" panose="02020603050405020304" pitchFamily="18" charset="0"/>
              </a:rPr>
              <a:t>I </a:t>
            </a:r>
            <a:r>
              <a:rPr lang="en-US" sz="1200" dirty="0">
                <a:latin typeface="Times New Roman" panose="02020603050405020304" pitchFamily="18" charset="0"/>
                <a:cs typeface="Times New Roman" panose="02020603050405020304" pitchFamily="18" charset="0"/>
              </a:rPr>
              <a:t>- input</a:t>
            </a:r>
          </a:p>
          <a:p>
            <a:r>
              <a:rPr lang="en-US" sz="1200" dirty="0" smtClean="0">
                <a:latin typeface="Times New Roman" panose="02020603050405020304" pitchFamily="18" charset="0"/>
                <a:cs typeface="Times New Roman" panose="02020603050405020304" pitchFamily="18" charset="0"/>
              </a:rPr>
              <a:t>P </a:t>
            </a:r>
            <a:r>
              <a:rPr lang="en-US" sz="1200" dirty="0">
                <a:latin typeface="Times New Roman" panose="02020603050405020304" pitchFamily="18" charset="0"/>
                <a:cs typeface="Times New Roman" panose="02020603050405020304" pitchFamily="18" charset="0"/>
              </a:rPr>
              <a:t>- procedure</a:t>
            </a:r>
          </a:p>
          <a:p>
            <a:r>
              <a:rPr lang="en-US" sz="1200" dirty="0" smtClean="0">
                <a:latin typeface="Times New Roman" panose="02020603050405020304" pitchFamily="18" charset="0"/>
                <a:cs typeface="Times New Roman" panose="02020603050405020304" pitchFamily="18" charset="0"/>
              </a:rPr>
              <a:t>O </a:t>
            </a:r>
            <a:r>
              <a:rPr lang="en-US" sz="1200" dirty="0">
                <a:latin typeface="Times New Roman" panose="02020603050405020304" pitchFamily="18" charset="0"/>
                <a:cs typeface="Times New Roman" panose="02020603050405020304" pitchFamily="18" charset="0"/>
              </a:rPr>
              <a:t>- output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Input( I)</a:t>
            </a:r>
          </a:p>
          <a:p>
            <a:r>
              <a:rPr lang="en-US" sz="1200" dirty="0">
                <a:latin typeface="Times New Roman" panose="02020603050405020304" pitchFamily="18" charset="0"/>
                <a:cs typeface="Times New Roman" panose="02020603050405020304" pitchFamily="18" charset="0"/>
              </a:rPr>
              <a:t>I={ </a:t>
            </a:r>
            <a:r>
              <a:rPr lang="en-US" sz="1200" dirty="0" smtClean="0">
                <a:latin typeface="Times New Roman" panose="02020603050405020304" pitchFamily="18" charset="0"/>
                <a:cs typeface="Times New Roman" panose="02020603050405020304" pitchFamily="18" charset="0"/>
              </a:rPr>
              <a:t>Input as soil image Dataset </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Where,</a:t>
            </a:r>
          </a:p>
          <a:p>
            <a:r>
              <a:rPr lang="en-US" sz="1200" dirty="0">
                <a:latin typeface="Times New Roman" panose="02020603050405020304" pitchFamily="18" charset="0"/>
                <a:cs typeface="Times New Roman" panose="02020603050405020304" pitchFamily="18" charset="0"/>
              </a:rPr>
              <a:t>1. Dataset contain </a:t>
            </a:r>
            <a:r>
              <a:rPr lang="en-US" sz="1200" dirty="0" smtClean="0">
                <a:latin typeface="Times New Roman" panose="02020603050405020304" pitchFamily="18" charset="0"/>
                <a:cs typeface="Times New Roman" panose="02020603050405020304" pitchFamily="18" charset="0"/>
              </a:rPr>
              <a:t>Soil </a:t>
            </a:r>
            <a:r>
              <a:rPr lang="en-US" sz="1200" dirty="0">
                <a:latin typeface="Times New Roman" panose="02020603050405020304" pitchFamily="18" charset="0"/>
                <a:cs typeface="Times New Roman" panose="02020603050405020304" pitchFamily="18" charset="0"/>
              </a:rPr>
              <a:t>images </a:t>
            </a:r>
            <a:r>
              <a:rPr lang="en-US" sz="1200" dirty="0" smtClean="0">
                <a:latin typeface="Times New Roman" panose="02020603050405020304" pitchFamily="18" charset="0"/>
                <a:cs typeface="Times New Roman" panose="02020603050405020304" pitchFamily="18" charset="0"/>
              </a:rPr>
              <a:t>dataset.</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Procedure (P),</a:t>
            </a:r>
          </a:p>
          <a:p>
            <a:r>
              <a:rPr lang="en-US" sz="1200" dirty="0">
                <a:latin typeface="Times New Roman" panose="02020603050405020304" pitchFamily="18" charset="0"/>
                <a:cs typeface="Times New Roman" panose="02020603050405020304" pitchFamily="18" charset="0"/>
              </a:rPr>
              <a:t>P= 1. Train the dataset </a:t>
            </a:r>
            <a:r>
              <a:rPr lang="en-US" sz="1200" dirty="0" smtClean="0">
                <a:latin typeface="Times New Roman" panose="02020603050405020304" pitchFamily="18" charset="0"/>
                <a:cs typeface="Times New Roman" panose="02020603050405020304" pitchFamily="18" charset="0"/>
              </a:rPr>
              <a:t>(Soil image dataset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2. Pre-processing</a:t>
            </a:r>
          </a:p>
          <a:p>
            <a:r>
              <a:rPr lang="en-US" sz="1200" dirty="0">
                <a:latin typeface="Times New Roman" panose="02020603050405020304" pitchFamily="18" charset="0"/>
                <a:cs typeface="Times New Roman" panose="02020603050405020304" pitchFamily="18" charset="0"/>
              </a:rPr>
              <a:t>3. Feature </a:t>
            </a:r>
            <a:r>
              <a:rPr lang="en-US" sz="1200" dirty="0" smtClean="0">
                <a:latin typeface="Times New Roman" panose="02020603050405020304" pitchFamily="18" charset="0"/>
                <a:cs typeface="Times New Roman" panose="02020603050405020304" pitchFamily="18" charset="0"/>
              </a:rPr>
              <a:t>Extraction</a:t>
            </a:r>
          </a:p>
          <a:p>
            <a:r>
              <a:rPr lang="en-GB" sz="1200" dirty="0" smtClean="0">
                <a:latin typeface="Times New Roman" panose="02020603050405020304" pitchFamily="18" charset="0"/>
                <a:cs typeface="Times New Roman" panose="02020603050405020304" pitchFamily="18" charset="0"/>
              </a:rPr>
              <a:t>4. Segmentation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4. Classification (used </a:t>
            </a:r>
            <a:r>
              <a:rPr lang="en-US" sz="1200" dirty="0" smtClean="0">
                <a:latin typeface="Times New Roman" panose="02020603050405020304" pitchFamily="18" charset="0"/>
                <a:cs typeface="Times New Roman" panose="02020603050405020304" pitchFamily="18" charset="0"/>
              </a:rPr>
              <a:t>CNN algorithm</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5. Create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Output (O)-</a:t>
            </a:r>
          </a:p>
          <a:p>
            <a:r>
              <a:rPr lang="en-US" sz="1200" dirty="0">
                <a:latin typeface="Times New Roman" panose="02020603050405020304" pitchFamily="18" charset="0"/>
                <a:cs typeface="Times New Roman" panose="02020603050405020304" pitchFamily="18" charset="0"/>
              </a:rPr>
              <a:t>O= 1. System detect </a:t>
            </a:r>
            <a:r>
              <a:rPr lang="en-US" sz="1200" dirty="0" smtClean="0">
                <a:latin typeface="Times New Roman" panose="02020603050405020304" pitchFamily="18" charset="0"/>
                <a:cs typeface="Times New Roman" panose="02020603050405020304" pitchFamily="18" charset="0"/>
              </a:rPr>
              <a:t>Soil type.</a:t>
            </a:r>
          </a:p>
          <a:p>
            <a:r>
              <a:rPr lang="en-US" sz="1200" dirty="0" smtClean="0">
                <a:latin typeface="Times New Roman" panose="02020603050405020304" pitchFamily="18" charset="0"/>
                <a:cs typeface="Times New Roman" panose="02020603050405020304" pitchFamily="18" charset="0"/>
              </a:rPr>
              <a:t>2.Predict the suitable Crop.</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050491"/>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NP Theory</a:t>
            </a:r>
            <a:endParaRPr lang="en-US" dirty="0"/>
          </a:p>
        </p:txBody>
      </p:sp>
      <p:sp>
        <p:nvSpPr>
          <p:cNvPr id="6" name="Content Placeholder 5"/>
          <p:cNvSpPr>
            <a:spLocks noGrp="1"/>
          </p:cNvSpPr>
          <p:nvPr>
            <p:ph idx="1"/>
          </p:nvPr>
        </p:nvSpPr>
        <p:spPr>
          <a:xfrm>
            <a:off x="652630" y="1688952"/>
            <a:ext cx="7340301" cy="4927002"/>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What is P?</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P is set of all decision problems which can be solved in polynomial time by a deterministic.</a:t>
            </a:r>
          </a:p>
          <a:p>
            <a:pPr lvl="0" algn="just"/>
            <a:r>
              <a:rPr lang="en-US" dirty="0">
                <a:latin typeface="Times New Roman" panose="02020603050405020304" pitchFamily="18" charset="0"/>
                <a:cs typeface="Times New Roman" panose="02020603050405020304" pitchFamily="18" charset="0"/>
              </a:rPr>
              <a:t>Since it can be solved in polynomial time, it can be verified in polynomial </a:t>
            </a:r>
            <a:r>
              <a:rPr lang="en-US" dirty="0" smtClean="0">
                <a:latin typeface="Times New Roman" panose="02020603050405020304" pitchFamily="18" charset="0"/>
                <a:cs typeface="Times New Roman" panose="02020603050405020304" pitchFamily="18" charset="0"/>
              </a:rPr>
              <a:t>time. Therefore </a:t>
            </a:r>
            <a:r>
              <a:rPr lang="en-US" dirty="0">
                <a:latin typeface="Times New Roman" panose="02020603050405020304" pitchFamily="18" charset="0"/>
                <a:cs typeface="Times New Roman" panose="02020603050405020304" pitchFamily="18" charset="0"/>
              </a:rPr>
              <a:t>P is a subset of NP.</a:t>
            </a:r>
          </a:p>
          <a:p>
            <a:pPr algn="just"/>
            <a:r>
              <a:rPr lang="en-US" b="1" dirty="0">
                <a:latin typeface="Times New Roman" panose="02020603050405020304" pitchFamily="18" charset="0"/>
                <a:cs typeface="Times New Roman" panose="02020603050405020304" pitchFamily="18" charset="0"/>
              </a:rPr>
              <a:t>P: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novel abstractive multi-document summarization system based on chunk-graph (CG) and recurrent neural </a:t>
            </a:r>
            <a:r>
              <a:rPr lang="en-US" dirty="0" smtClean="0">
                <a:latin typeface="Times New Roman" panose="02020603050405020304" pitchFamily="18" charset="0"/>
                <a:cs typeface="Times New Roman" panose="02020603050405020304" pitchFamily="18" charset="0"/>
              </a:rPr>
              <a:t>network language </a:t>
            </a:r>
            <a:r>
              <a:rPr lang="en-US" dirty="0">
                <a:latin typeface="Times New Roman" panose="02020603050405020304" pitchFamily="18" charset="0"/>
                <a:cs typeface="Times New Roman" panose="02020603050405020304" pitchFamily="18" charset="0"/>
              </a:rPr>
              <a:t>model (RNNLM).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CG which is based on word-graph is constructed to organize all information in a  sentence cluster, CG can reduce the size of graph and keep more semantic information than word-graph.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outperforms all baseline systems and reach the state-of-art systems, and the system with CG can generate </a:t>
            </a:r>
            <a:r>
              <a:rPr lang="en-US" dirty="0" smtClean="0">
                <a:latin typeface="Times New Roman" panose="02020603050405020304" pitchFamily="18" charset="0"/>
                <a:cs typeface="Times New Roman" panose="02020603050405020304" pitchFamily="18" charset="0"/>
              </a:rPr>
              <a:t>betters </a:t>
            </a:r>
            <a:r>
              <a:rPr lang="en-US" dirty="0" err="1" smtClean="0">
                <a:latin typeface="Times New Roman" panose="02020603050405020304" pitchFamily="18" charset="0"/>
                <a:cs typeface="Times New Roman" panose="02020603050405020304" pitchFamily="18" charset="0"/>
              </a:rPr>
              <a:t>ummaries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than that with ordinary word-graph.</a:t>
            </a:r>
          </a:p>
          <a:p>
            <a:pPr algn="just"/>
            <a:endParaRPr lang="en-US"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681" y="3753465"/>
            <a:ext cx="3714750" cy="2105025"/>
          </a:xfrm>
          <a:prstGeom prst="rect">
            <a:avLst/>
          </a:prstGeom>
          <a:noFill/>
          <a:ln>
            <a:noFill/>
          </a:ln>
        </p:spPr>
      </p:pic>
    </p:spTree>
    <p:extLst>
      <p:ext uri="{BB962C8B-B14F-4D97-AF65-F5344CB8AC3E}">
        <p14:creationId xmlns:p14="http://schemas.microsoft.com/office/powerpoint/2010/main" val="3616377792"/>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NP Theory</a:t>
            </a:r>
            <a:endParaRPr lang="en-US" dirty="0"/>
          </a:p>
        </p:txBody>
      </p:sp>
      <p:sp>
        <p:nvSpPr>
          <p:cNvPr id="3" name="Content Placeholder 2"/>
          <p:cNvSpPr>
            <a:spLocks noGrp="1"/>
          </p:cNvSpPr>
          <p:nvPr>
            <p:ph idx="1"/>
          </p:nvPr>
        </p:nvSpPr>
        <p:spPr>
          <a:xfrm>
            <a:off x="609600" y="1752601"/>
            <a:ext cx="6802419" cy="4788048"/>
          </a:xfrm>
        </p:spPr>
        <p:txBody>
          <a:bodyPr>
            <a:normAutofit fontScale="77500" lnSpcReduction="20000"/>
          </a:bodyPr>
          <a:lstStyle/>
          <a:p>
            <a:pPr algn="just"/>
            <a:r>
              <a:rPr lang="en-US" b="1" dirty="0">
                <a:latin typeface="Times New Roman" panose="02020603050405020304" pitchFamily="18" charset="0"/>
                <a:cs typeface="Times New Roman" panose="02020603050405020304" pitchFamily="18" charset="0"/>
              </a:rPr>
              <a:t>What is NP?</a:t>
            </a: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"NP" means "we can solve it in polynomial time if we can break the normal rules of step-by-step computing".</a:t>
            </a:r>
          </a:p>
          <a:p>
            <a:pPr algn="just"/>
            <a:r>
              <a:rPr lang="en-US" b="1" dirty="0">
                <a:latin typeface="Times New Roman" panose="02020603050405020304" pitchFamily="18" charset="0"/>
                <a:cs typeface="Times New Roman" panose="02020603050405020304" pitchFamily="18" charset="0"/>
              </a:rPr>
              <a:t>What is NP Hard?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problem is NP-hard if an algorithm for solving it can be translated into one for solving any NP-problem (nondeterministic polynomial time) problem. NP-hard therefore means "at least as hard as any NP-problem," although it might, in fact, be harder.</a:t>
            </a:r>
          </a:p>
          <a:p>
            <a:pPr algn="just"/>
            <a:r>
              <a:rPr lang="en-US" b="1" dirty="0" err="1">
                <a:latin typeface="Times New Roman" panose="02020603050405020304" pitchFamily="18" charset="0"/>
                <a:cs typeface="Times New Roman" panose="02020603050405020304" pitchFamily="18" charset="0"/>
              </a:rPr>
              <a:t>Np</a:t>
            </a:r>
            <a:r>
              <a:rPr lang="en-US" b="1" dirty="0">
                <a:latin typeface="Times New Roman" panose="02020603050405020304" pitchFamily="18" charset="0"/>
                <a:cs typeface="Times New Roman" panose="02020603050405020304" pitchFamily="18" charset="0"/>
              </a:rPr>
              <a:t>-Hard: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CG which </a:t>
            </a:r>
            <a:r>
              <a:rPr lang="en-US" dirty="0" smtClean="0">
                <a:latin typeface="Times New Roman" panose="02020603050405020304" pitchFamily="18" charset="0"/>
                <a:cs typeface="Times New Roman" panose="02020603050405020304" pitchFamily="18" charset="0"/>
              </a:rPr>
              <a:t>is based </a:t>
            </a:r>
            <a:r>
              <a:rPr lang="en-US" dirty="0">
                <a:latin typeface="Times New Roman" panose="02020603050405020304" pitchFamily="18" charset="0"/>
                <a:cs typeface="Times New Roman" panose="02020603050405020304" pitchFamily="18" charset="0"/>
              </a:rPr>
              <a:t>on word-graph is constructed to organize all </a:t>
            </a:r>
            <a:r>
              <a:rPr lang="en-US" dirty="0" smtClean="0">
                <a:latin typeface="Times New Roman" panose="02020603050405020304" pitchFamily="18" charset="0"/>
                <a:cs typeface="Times New Roman" panose="02020603050405020304" pitchFamily="18" charset="0"/>
              </a:rPr>
              <a:t>information in </a:t>
            </a:r>
            <a:r>
              <a:rPr lang="en-US" dirty="0">
                <a:latin typeface="Times New Roman" panose="02020603050405020304" pitchFamily="18" charset="0"/>
                <a:cs typeface="Times New Roman" panose="02020603050405020304" pitchFamily="18" charset="0"/>
              </a:rPr>
              <a:t>a sentence cluster, CG </a:t>
            </a:r>
            <a:r>
              <a:rPr lang="en-US" dirty="0" smtClean="0">
                <a:latin typeface="Times New Roman" panose="02020603050405020304" pitchFamily="18" charset="0"/>
                <a:cs typeface="Times New Roman" panose="02020603050405020304" pitchFamily="18" charset="0"/>
              </a:rPr>
              <a:t>can reduce </a:t>
            </a:r>
            <a:r>
              <a:rPr lang="en-US" dirty="0">
                <a:latin typeface="Times New Roman" panose="02020603050405020304" pitchFamily="18" charset="0"/>
                <a:cs typeface="Times New Roman" panose="02020603050405020304" pitchFamily="18" charset="0"/>
              </a:rPr>
              <a:t>the size of graph </a:t>
            </a:r>
            <a:r>
              <a:rPr lang="en-US" dirty="0" smtClean="0">
                <a:latin typeface="Times New Roman" panose="02020603050405020304" pitchFamily="18" charset="0"/>
                <a:cs typeface="Times New Roman" panose="02020603050405020304" pitchFamily="18" charset="0"/>
              </a:rPr>
              <a:t>and keep </a:t>
            </a:r>
            <a:r>
              <a:rPr lang="en-US" dirty="0">
                <a:latin typeface="Times New Roman" panose="02020603050405020304" pitchFamily="18" charset="0"/>
                <a:cs typeface="Times New Roman" panose="02020603050405020304" pitchFamily="18" charset="0"/>
              </a:rPr>
              <a:t>more semantic information than word-graph. We use </a:t>
            </a:r>
            <a:r>
              <a:rPr lang="en-US" dirty="0" smtClean="0">
                <a:latin typeface="Times New Roman" panose="02020603050405020304" pitchFamily="18" charset="0"/>
                <a:cs typeface="Times New Roman" panose="02020603050405020304" pitchFamily="18" charset="0"/>
              </a:rPr>
              <a:t>beam search </a:t>
            </a:r>
            <a:r>
              <a:rPr lang="en-US" dirty="0">
                <a:latin typeface="Times New Roman" panose="02020603050405020304" pitchFamily="18" charset="0"/>
                <a:cs typeface="Times New Roman" panose="02020603050405020304" pitchFamily="18" charset="0"/>
              </a:rPr>
              <a:t>and character-level RNNLM to generate readable </a:t>
            </a:r>
            <a:r>
              <a:rPr lang="en-US" dirty="0" smtClean="0">
                <a:latin typeface="Times New Roman" panose="02020603050405020304" pitchFamily="18" charset="0"/>
                <a:cs typeface="Times New Roman" panose="02020603050405020304" pitchFamily="18" charset="0"/>
              </a:rPr>
              <a:t>and informative </a:t>
            </a:r>
            <a:r>
              <a:rPr lang="en-US" dirty="0">
                <a:latin typeface="Times New Roman" panose="02020603050405020304" pitchFamily="18" charset="0"/>
                <a:cs typeface="Times New Roman" panose="02020603050405020304" pitchFamily="18" charset="0"/>
              </a:rPr>
              <a:t>summaries from the CG for each sentence </a:t>
            </a:r>
            <a:r>
              <a:rPr lang="en-US" dirty="0" smtClean="0">
                <a:latin typeface="Times New Roman" panose="02020603050405020304" pitchFamily="18" charset="0"/>
                <a:cs typeface="Times New Roman" panose="02020603050405020304" pitchFamily="18" charset="0"/>
              </a:rPr>
              <a:t>cluster, RNNLM </a:t>
            </a:r>
            <a:r>
              <a:rPr lang="en-US" dirty="0">
                <a:latin typeface="Times New Roman" panose="02020603050405020304" pitchFamily="18" charset="0"/>
                <a:cs typeface="Times New Roman" panose="02020603050405020304" pitchFamily="18" charset="0"/>
              </a:rPr>
              <a:t>is a better model to evaluate sentence linguistic </a:t>
            </a:r>
            <a:r>
              <a:rPr lang="en-US" dirty="0" smtClean="0">
                <a:latin typeface="Times New Roman" panose="02020603050405020304" pitchFamily="18" charset="0"/>
                <a:cs typeface="Times New Roman" panose="02020603050405020304" pitchFamily="18" charset="0"/>
              </a:rPr>
              <a:t>quality than </a:t>
            </a:r>
            <a:r>
              <a:rPr lang="en-US" dirty="0">
                <a:latin typeface="Times New Roman" panose="02020603050405020304" pitchFamily="18" charset="0"/>
                <a:cs typeface="Times New Roman" panose="02020603050405020304" pitchFamily="18" charset="0"/>
              </a:rPr>
              <a:t>n-gram language model. the system with CG can generate </a:t>
            </a:r>
            <a:r>
              <a:rPr lang="en-US" dirty="0" smtClean="0">
                <a:latin typeface="Times New Roman" panose="02020603050405020304" pitchFamily="18" charset="0"/>
                <a:cs typeface="Times New Roman" panose="02020603050405020304" pitchFamily="18" charset="0"/>
              </a:rPr>
              <a:t>better summaries </a:t>
            </a:r>
            <a:r>
              <a:rPr lang="en-US" dirty="0">
                <a:latin typeface="Times New Roman" panose="02020603050405020304" pitchFamily="18" charset="0"/>
                <a:cs typeface="Times New Roman" panose="02020603050405020304" pitchFamily="18" charset="0"/>
              </a:rPr>
              <a:t>than that with ordinary word-graph.</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2474" y="2327238"/>
            <a:ext cx="4234367" cy="2590800"/>
          </a:xfrm>
          <a:prstGeom prst="rect">
            <a:avLst/>
          </a:prstGeom>
          <a:noFill/>
          <a:ln>
            <a:noFill/>
          </a:ln>
        </p:spPr>
      </p:pic>
    </p:spTree>
    <p:extLst>
      <p:ext uri="{BB962C8B-B14F-4D97-AF65-F5344CB8AC3E}">
        <p14:creationId xmlns:p14="http://schemas.microsoft.com/office/powerpoint/2010/main" val="949671638"/>
      </p:ext>
    </p:extLst>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NP Theory</a:t>
            </a:r>
            <a:endParaRPr lang="en-US" dirty="0"/>
          </a:p>
        </p:txBody>
      </p:sp>
      <p:sp>
        <p:nvSpPr>
          <p:cNvPr id="3" name="Content Placeholder 2"/>
          <p:cNvSpPr>
            <a:spLocks noGrp="1"/>
          </p:cNvSpPr>
          <p:nvPr>
            <p:ph idx="1"/>
          </p:nvPr>
        </p:nvSpPr>
        <p:spPr>
          <a:xfrm>
            <a:off x="609599" y="1752601"/>
            <a:ext cx="11126993" cy="4820321"/>
          </a:xfrm>
        </p:spPr>
        <p:txBody>
          <a:bodyPr>
            <a:normAutofit/>
          </a:bodyPr>
          <a:lstStyle/>
          <a:p>
            <a:pPr algn="just"/>
            <a:r>
              <a:rPr lang="en-US" sz="1600" b="1" dirty="0">
                <a:latin typeface="Times New Roman" panose="02020603050405020304" pitchFamily="18" charset="0"/>
                <a:cs typeface="Times New Roman" panose="02020603050405020304" pitchFamily="18" charset="0"/>
              </a:rPr>
              <a:t>What is NP-Complete?</a:t>
            </a:r>
            <a:endParaRPr lang="en-US"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Since this amazing "N" computer can also do anything a normal computer can, we know that "P" problems are also in "NP</a:t>
            </a:r>
            <a:r>
              <a:rPr lang="en-US" sz="1600" dirty="0" smtClean="0">
                <a:latin typeface="Times New Roman" panose="02020603050405020304" pitchFamily="18" charset="0"/>
                <a:cs typeface="Times New Roman" panose="02020603050405020304" pitchFamily="18" charset="0"/>
              </a:rPr>
              <a:t>". So</a:t>
            </a:r>
            <a:r>
              <a:rPr lang="en-US" sz="1600" dirty="0">
                <a:latin typeface="Times New Roman" panose="02020603050405020304" pitchFamily="18" charset="0"/>
                <a:cs typeface="Times New Roman" panose="02020603050405020304" pitchFamily="18" charset="0"/>
              </a:rPr>
              <a:t>, the easy problems are in "P" (and "NP"), but the really hard ones are *only* in "NP", and they are called "NP-complete</a:t>
            </a:r>
            <a:r>
              <a:rPr lang="en-US" sz="1600" dirty="0" smtClean="0">
                <a:latin typeface="Times New Roman" panose="02020603050405020304" pitchFamily="18" charset="0"/>
                <a:cs typeface="Times New Roman" panose="02020603050405020304" pitchFamily="18" charset="0"/>
              </a:rPr>
              <a:t>". It </a:t>
            </a:r>
            <a:r>
              <a:rPr lang="en-US" sz="1600" dirty="0">
                <a:latin typeface="Times New Roman" panose="02020603050405020304" pitchFamily="18" charset="0"/>
                <a:cs typeface="Times New Roman" panose="02020603050405020304" pitchFamily="18" charset="0"/>
              </a:rPr>
              <a:t>is like saying there are things that People can do ("P"), there are things that Super People can do ("SP"), and there are things *only* Super People can do ("SP-complete").</a:t>
            </a:r>
          </a:p>
          <a:p>
            <a:pPr algn="just"/>
            <a:r>
              <a:rPr lang="en-US" sz="1600" b="1" dirty="0">
                <a:latin typeface="Times New Roman" panose="02020603050405020304" pitchFamily="18" charset="0"/>
                <a:cs typeface="Times New Roman" panose="02020603050405020304" pitchFamily="18" charset="0"/>
              </a:rPr>
              <a:t>NP-Complete:</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As our system is in developing state so we can’t say that our system is currently in </a:t>
            </a:r>
            <a:r>
              <a:rPr lang="en-US" sz="1600" dirty="0" smtClean="0">
                <a:latin typeface="Times New Roman" panose="02020603050405020304" pitchFamily="18" charset="0"/>
                <a:cs typeface="Times New Roman" panose="02020603050405020304" pitchFamily="18" charset="0"/>
              </a:rPr>
              <a:t>NP complete </a:t>
            </a:r>
            <a:r>
              <a:rPr lang="en-US" sz="1600" dirty="0">
                <a:latin typeface="Times New Roman" panose="02020603050405020304" pitchFamily="18" charset="0"/>
                <a:cs typeface="Times New Roman" panose="02020603050405020304" pitchFamily="18" charset="0"/>
              </a:rPr>
              <a:t>state </a:t>
            </a: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Ideas of pattern-growth in uncertain environment:</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ideas of pattern-growth in uncertain environment, </a:t>
            </a:r>
            <a:endParaRPr lang="en-US" sz="1600" dirty="0" smtClean="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two </a:t>
            </a:r>
            <a:r>
              <a:rPr lang="en-US" sz="1600" dirty="0">
                <a:latin typeface="Times New Roman" panose="02020603050405020304" pitchFamily="18" charset="0"/>
                <a:cs typeface="Times New Roman" panose="02020603050405020304" pitchFamily="18" charset="0"/>
              </a:rPr>
              <a:t>alternative algorithms are designed to </a:t>
            </a:r>
            <a:r>
              <a:rPr lang="en-US" sz="1600" dirty="0" smtClean="0">
                <a:latin typeface="Times New Roman" panose="02020603050405020304" pitchFamily="18" charset="0"/>
                <a:cs typeface="Times New Roman" panose="02020603050405020304" pitchFamily="18" charset="0"/>
              </a:rPr>
              <a:t>discover</a:t>
            </a:r>
          </a:p>
          <a:p>
            <a:pPr marL="11430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 the STP candidates with support values for each user. </a:t>
            </a:r>
            <a:endParaRPr lang="en-US" sz="1600" dirty="0" smtClean="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That </a:t>
            </a:r>
            <a:r>
              <a:rPr lang="en-US" sz="1600" dirty="0">
                <a:latin typeface="Times New Roman" panose="02020603050405020304" pitchFamily="18" charset="0"/>
                <a:cs typeface="Times New Roman" panose="02020603050405020304" pitchFamily="18" charset="0"/>
              </a:rPr>
              <a:t>provides a trade-off between accuracy and efficiency.</a:t>
            </a:r>
          </a:p>
          <a:p>
            <a:pPr algn="just"/>
            <a:r>
              <a:rPr lang="en-US" sz="1600" dirty="0">
                <a:latin typeface="Times New Roman" panose="02020603050405020304" pitchFamily="18" charset="0"/>
                <a:cs typeface="Times New Roman" panose="02020603050405020304" pitchFamily="18" charset="0"/>
              </a:rPr>
              <a:t>The user-aware rare pattern concerned here is a new </a:t>
            </a:r>
            <a:endParaRPr lang="en-US" sz="1600" dirty="0" smtClean="0">
              <a:latin typeface="Times New Roman" panose="02020603050405020304" pitchFamily="18" charset="0"/>
              <a:cs typeface="Times New Roman" panose="02020603050405020304" pitchFamily="18" charset="0"/>
            </a:endParaRPr>
          </a:p>
          <a:p>
            <a:pPr marL="114300" indent="0" algn="just">
              <a:buNone/>
            </a:pPr>
            <a:r>
              <a:rPr lang="en-US" sz="1600" dirty="0" smtClean="0">
                <a:latin typeface="Times New Roman" panose="02020603050405020304" pitchFamily="18" charset="0"/>
                <a:cs typeface="Times New Roman" panose="02020603050405020304" pitchFamily="18" charset="0"/>
              </a:rPr>
              <a:t>     concept </a:t>
            </a:r>
            <a:r>
              <a:rPr lang="en-US" sz="1600" dirty="0">
                <a:latin typeface="Times New Roman" panose="02020603050405020304" pitchFamily="18" charset="0"/>
                <a:cs typeface="Times New Roman" panose="02020603050405020304" pitchFamily="18" charset="0"/>
              </a:rPr>
              <a:t>and a formal criterion must be well defined, </a:t>
            </a:r>
            <a:endParaRPr lang="en-US" sz="1600" dirty="0" smtClean="0">
              <a:latin typeface="Times New Roman" panose="02020603050405020304" pitchFamily="18" charset="0"/>
              <a:cs typeface="Times New Roman" panose="02020603050405020304" pitchFamily="18" charset="0"/>
            </a:endParaRPr>
          </a:p>
          <a:p>
            <a:pPr marL="114300" indent="0" algn="just">
              <a:buNone/>
            </a:pPr>
            <a:r>
              <a:rPr lang="en-US" sz="1600" dirty="0" smtClean="0">
                <a:latin typeface="Times New Roman" panose="02020603050405020304" pitchFamily="18" charset="0"/>
                <a:cs typeface="Times New Roman" panose="02020603050405020304" pitchFamily="18" charset="0"/>
              </a:rPr>
              <a:t>     so </a:t>
            </a:r>
            <a:r>
              <a:rPr lang="en-US" sz="1600" dirty="0">
                <a:latin typeface="Times New Roman" panose="02020603050405020304" pitchFamily="18" charset="0"/>
                <a:cs typeface="Times New Roman" panose="02020603050405020304" pitchFamily="18" charset="0"/>
              </a:rPr>
              <a:t>that it can effectively characterize most of personalized </a:t>
            </a:r>
            <a:endParaRPr lang="en-US" sz="1600" dirty="0" smtClean="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rPr>
              <a:t>abnormal behaviors of Internet users.</a:t>
            </a:r>
          </a:p>
          <a:p>
            <a:pPr algn="just"/>
            <a:endParaRPr lang="en-US" sz="16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srcRect/>
          <a:stretch>
            <a:fillRect/>
          </a:stretch>
        </p:blipFill>
        <p:spPr bwMode="auto">
          <a:xfrm>
            <a:off x="6254579" y="3980330"/>
            <a:ext cx="5327821" cy="2043952"/>
          </a:xfrm>
          <a:prstGeom prst="rect">
            <a:avLst/>
          </a:prstGeom>
          <a:noFill/>
          <a:ln w="9525">
            <a:noFill/>
            <a:miter lim="800000"/>
            <a:headEnd/>
            <a:tailEnd/>
          </a:ln>
        </p:spPr>
      </p:pic>
    </p:spTree>
    <p:extLst>
      <p:ext uri="{BB962C8B-B14F-4D97-AF65-F5344CB8AC3E}">
        <p14:creationId xmlns:p14="http://schemas.microsoft.com/office/powerpoint/2010/main" val="1934613158"/>
      </p:ext>
    </p:extLst>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352" y="1752600"/>
            <a:ext cx="5369295" cy="4895626"/>
          </a:xfrm>
        </p:spPr>
      </p:pic>
    </p:spTree>
    <p:extLst>
      <p:ext uri="{BB962C8B-B14F-4D97-AF65-F5344CB8AC3E}">
        <p14:creationId xmlns:p14="http://schemas.microsoft.com/office/powerpoint/2010/main" val="563196472"/>
      </p:ext>
    </p:extLst>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US" dirty="0"/>
          </a:p>
        </p:txBody>
      </p:sp>
      <p:sp>
        <p:nvSpPr>
          <p:cNvPr id="3" name="Content Placeholder 2"/>
          <p:cNvSpPr>
            <a:spLocks noGrp="1"/>
          </p:cNvSpPr>
          <p:nvPr>
            <p:ph idx="1"/>
          </p:nvPr>
        </p:nvSpPr>
        <p:spPr/>
        <p:txBody>
          <a:bodyPr/>
          <a:lstStyle/>
          <a:p>
            <a:r>
              <a:rPr lang="en-GB" dirty="0"/>
              <a:t>In reference to rainfall can depict whether extra water availability is needed or not. This research work can be enhanced to higher level by availing it to whole India</a:t>
            </a:r>
            <a:r>
              <a:rPr lang="en-GB" dirty="0" smtClean="0"/>
              <a:t>.</a:t>
            </a:r>
          </a:p>
          <a:p>
            <a:r>
              <a:rPr lang="en-GB" dirty="0"/>
              <a:t>Crop diseases detection using Image Processing where users can upload picture of diseased crop and get pesticides recommendations. </a:t>
            </a:r>
          </a:p>
          <a:p>
            <a:r>
              <a:rPr lang="en-GB" dirty="0" smtClean="0"/>
              <a:t>Implementation </a:t>
            </a:r>
            <a:r>
              <a:rPr lang="en-GB" dirty="0"/>
              <a:t>of Smart Irrigation System to monitor weather and soil conditions, plant water usage etc. to automatically alter watering schedule.</a:t>
            </a:r>
            <a:endParaRPr lang="en-US" dirty="0"/>
          </a:p>
        </p:txBody>
      </p:sp>
    </p:spTree>
    <p:extLst>
      <p:ext uri="{BB962C8B-B14F-4D97-AF65-F5344CB8AC3E}">
        <p14:creationId xmlns:p14="http://schemas.microsoft.com/office/powerpoint/2010/main" val="485529769"/>
      </p:ext>
    </p:ext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indent="-342900" algn="just"/>
            <a:r>
              <a:rPr lang="en-US" dirty="0">
                <a:latin typeface="Times New Roman" panose="02020603050405020304" pitchFamily="18" charset="0"/>
                <a:cs typeface="Times New Roman" panose="02020603050405020304" pitchFamily="18" charset="0"/>
              </a:rPr>
              <a:t>A model is proposed for predicting soil series and providing suitable crop yield suggestion for that specific soil. </a:t>
            </a:r>
          </a:p>
          <a:p>
            <a:pPr indent="-342900" algn="just"/>
            <a:r>
              <a:rPr lang="en-US" dirty="0">
                <a:latin typeface="Times New Roman" panose="02020603050405020304" pitchFamily="18" charset="0"/>
                <a:cs typeface="Times New Roman" panose="02020603050405020304" pitchFamily="18" charset="0"/>
              </a:rPr>
              <a:t>The model has been tested by applying different kinds of machine learning algorithm. </a:t>
            </a:r>
          </a:p>
          <a:p>
            <a:pPr indent="-342900" algn="just"/>
            <a:r>
              <a:rPr lang="en-US" dirty="0">
                <a:latin typeface="Times New Roman" panose="02020603050405020304" pitchFamily="18" charset="0"/>
                <a:cs typeface="Times New Roman" panose="02020603050405020304" pitchFamily="18" charset="0"/>
              </a:rPr>
              <a:t>CNN shows highest accuracy in soil classification </a:t>
            </a:r>
            <a:r>
              <a:rPr lang="en-US" dirty="0" smtClean="0">
                <a:latin typeface="Times New Roman" panose="02020603050405020304" pitchFamily="18" charset="0"/>
                <a:cs typeface="Times New Roman" panose="02020603050405020304" pitchFamily="18" charset="0"/>
              </a:rPr>
              <a:t>and suggests crops with </a:t>
            </a:r>
            <a:r>
              <a:rPr lang="en-US" dirty="0">
                <a:latin typeface="Times New Roman" panose="02020603050405020304" pitchFamily="18" charset="0"/>
                <a:cs typeface="Times New Roman" panose="02020603050405020304" pitchFamily="18" charset="0"/>
              </a:rPr>
              <a:t>less time. It gives us more accuracy as compared to existing system and gives more benefit to farmers.</a:t>
            </a: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742278" y="1804772"/>
            <a:ext cx="10693101" cy="4572000"/>
          </a:xfrm>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1]Y </a:t>
            </a:r>
            <a:r>
              <a:rPr lang="en-US" dirty="0" err="1">
                <a:latin typeface="Times New Roman" panose="02020603050405020304" pitchFamily="18" charset="0"/>
                <a:cs typeface="Times New Roman" panose="02020603050405020304" pitchFamily="18" charset="0"/>
              </a:rPr>
              <a:t>Jeevan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Nagendra</a:t>
            </a:r>
            <a:r>
              <a:rPr lang="en-US" dirty="0">
                <a:latin typeface="Times New Roman" panose="02020603050405020304" pitchFamily="18" charset="0"/>
                <a:cs typeface="Times New Roman" panose="02020603050405020304" pitchFamily="18" charset="0"/>
              </a:rPr>
              <a:t> Kumar; V. </a:t>
            </a:r>
            <a:r>
              <a:rPr lang="en-US" dirty="0" err="1">
                <a:latin typeface="Times New Roman" panose="02020603050405020304" pitchFamily="18" charset="0"/>
                <a:cs typeface="Times New Roman" panose="02020603050405020304" pitchFamily="18" charset="0"/>
              </a:rPr>
              <a:t>Spandana</a:t>
            </a:r>
            <a:r>
              <a:rPr lang="en-US" dirty="0">
                <a:latin typeface="Times New Roman" panose="02020603050405020304" pitchFamily="18" charset="0"/>
                <a:cs typeface="Times New Roman" panose="02020603050405020304" pitchFamily="18" charset="0"/>
              </a:rPr>
              <a:t>; V.S. </a:t>
            </a:r>
            <a:r>
              <a:rPr lang="en-US" dirty="0" err="1">
                <a:latin typeface="Times New Roman" panose="02020603050405020304" pitchFamily="18" charset="0"/>
                <a:cs typeface="Times New Roman" panose="02020603050405020304" pitchFamily="18" charset="0"/>
              </a:rPr>
              <a:t>Vaishnavi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Neha;V.G.R.R</a:t>
            </a:r>
            <a:r>
              <a:rPr lang="en-US" dirty="0">
                <a:latin typeface="Times New Roman" panose="02020603050405020304" pitchFamily="18" charset="0"/>
                <a:cs typeface="Times New Roman" panose="02020603050405020304" pitchFamily="18" charset="0"/>
              </a:rPr>
              <a:t> Devi., 2020. </a:t>
            </a:r>
            <a:r>
              <a:rPr lang="en-GB" dirty="0">
                <a:latin typeface="Times New Roman" panose="02020603050405020304" pitchFamily="18" charset="0"/>
                <a:cs typeface="Times New Roman" panose="02020603050405020304" pitchFamily="18" charset="0"/>
              </a:rPr>
              <a:t>Supervised Machine learning Approach for Crop Yield Prediction in Agriculture Sector.</a:t>
            </a:r>
          </a:p>
          <a:p>
            <a:pPr algn="just"/>
            <a:r>
              <a:rPr lang="en-US" dirty="0">
                <a:latin typeface="Times New Roman" panose="02020603050405020304" pitchFamily="18" charset="0"/>
                <a:cs typeface="Times New Roman" panose="02020603050405020304" pitchFamily="18" charset="0"/>
              </a:rPr>
              <a:t>[2]</a:t>
            </a:r>
            <a:r>
              <a:rPr lang="en-US" dirty="0" err="1">
                <a:latin typeface="Times New Roman" panose="02020603050405020304" pitchFamily="18" charset="0"/>
                <a:cs typeface="Times New Roman" panose="02020603050405020304" pitchFamily="18" charset="0"/>
              </a:rPr>
              <a:t>Fatin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Haque</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Abdelgawd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Venkata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Prasanth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Yangmbaka</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Yelamarathi</a:t>
            </a:r>
            <a:r>
              <a:rPr 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2020,Crop Yield Analysis Using Machine Learning Algorithms.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R. Nikhil; B.S. </a:t>
            </a:r>
            <a:r>
              <a:rPr lang="en-US" dirty="0" err="1">
                <a:latin typeface="Times New Roman" panose="02020603050405020304" pitchFamily="18" charset="0"/>
                <a:cs typeface="Times New Roman" panose="02020603050405020304" pitchFamily="18" charset="0"/>
              </a:rPr>
              <a:t>Anisha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Ramakanth</a:t>
            </a:r>
            <a:r>
              <a:rPr lang="en-US" dirty="0">
                <a:latin typeface="Times New Roman" panose="02020603050405020304" pitchFamily="18" charset="0"/>
                <a:cs typeface="Times New Roman" panose="02020603050405020304" pitchFamily="18" charset="0"/>
              </a:rPr>
              <a:t> Kumar P., 2020,</a:t>
            </a:r>
            <a:r>
              <a:rPr lang="en-GB" dirty="0">
                <a:latin typeface="Times New Roman" panose="02020603050405020304" pitchFamily="18" charset="0"/>
                <a:cs typeface="Times New Roman" panose="02020603050405020304" pitchFamily="18" charset="0"/>
              </a:rPr>
              <a:t>Real-Time Monitoring of Agricultural Land with Crop Prediction and Animal Intrusion Prevention using Internet of Things and Machine Learning at Edge.</a:t>
            </a:r>
            <a:r>
              <a:rPr lang="en-US" dirty="0">
                <a:latin typeface="Times New Roman" panose="02020603050405020304" pitchFamily="18" charset="0"/>
                <a:cs typeface="Times New Roman" panose="02020603050405020304" pitchFamily="18" charset="0"/>
                <a:hlinkClick r:id="rId2"/>
              </a:rPr>
              <a:t> </a:t>
            </a:r>
            <a:endParaRPr lang="en-GB" dirty="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55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normAutofit/>
          </a:bodyPr>
          <a:lstStyle/>
          <a:p>
            <a:pPr marL="114300" indent="0" algn="just">
              <a:buNone/>
            </a:pPr>
            <a:r>
              <a:rPr lang="en-GB" dirty="0">
                <a:latin typeface="Times New Roman" panose="02020603050405020304" pitchFamily="18" charset="0"/>
                <a:cs typeface="Times New Roman" panose="02020603050405020304" pitchFamily="18" charset="0"/>
              </a:rPr>
              <a:t>	There are so many soil series available in India. Every soil series have different features and every soil is suitable for different crop. Sometimes or we can say every time it happens that farmer soil is best for some specific crop but as he don’t know. The main purpose of the proposed work is to create a suitable model for classifying various kinds of soil series data along with suitable crops suggestion. </a:t>
            </a:r>
          </a:p>
          <a:p>
            <a:pPr marL="114300" indent="0" algn="just">
              <a:buNone/>
            </a:pPr>
            <a:r>
              <a:rPr lang="en-GB" dirty="0">
                <a:latin typeface="Times New Roman" panose="02020603050405020304" pitchFamily="18" charset="0"/>
                <a:cs typeface="Times New Roman" panose="02020603050405020304" pitchFamily="18" charset="0"/>
              </a:rPr>
              <a:t>	Series are recognized by machine learning methods using various chemical features and possible crops for that soil series are suggested using geographical attributes. Soil is one of the key components in agricultural field for yielding crops. Soil classification philosophies follow the existence knowledge and practical circumstances. On the land surfaces of earth, classification of soil creates a link between soil samples and various kinds of natural entity.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65644"/>
      </p:ext>
    </p:ext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566" y="1447800"/>
            <a:ext cx="10363200" cy="4572000"/>
          </a:xfrm>
        </p:spPr>
        <p:txBody>
          <a:bodyPr/>
          <a:lstStyle/>
          <a:p>
            <a:pPr marL="0" indent="0">
              <a:buNone/>
            </a:pPr>
            <a:r>
              <a:rPr lang="en-US" dirty="0"/>
              <a:t>			</a:t>
            </a:r>
          </a:p>
          <a:p>
            <a:pPr marL="0" indent="0">
              <a:buNone/>
            </a:pPr>
            <a:r>
              <a:rPr lang="en-US" dirty="0"/>
              <a:t>					THANK YOU..</a:t>
            </a:r>
          </a:p>
          <a:p>
            <a:pPr marL="0" indent="0" algn="ctr">
              <a:buNone/>
            </a:pPr>
            <a:r>
              <a:rPr lang="en-US" dirty="0"/>
              <a:t>	FOR GIVING  YOUR VALUABLE TIME…</a:t>
            </a:r>
          </a:p>
        </p:txBody>
      </p:sp>
    </p:spTree>
    <p:extLst>
      <p:ext uri="{BB962C8B-B14F-4D97-AF65-F5344CB8AC3E}">
        <p14:creationId xmlns:p14="http://schemas.microsoft.com/office/powerpoint/2010/main" val="86544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GB" dirty="0">
                <a:latin typeface="Times New Roman" panose="02020603050405020304" pitchFamily="18" charset="0"/>
                <a:cs typeface="Times New Roman" panose="02020603050405020304" pitchFamily="18" charset="0"/>
              </a:rPr>
              <a:t>key motivation for developing this project is as we say every part of world is </a:t>
            </a:r>
            <a:r>
              <a:rPr lang="en-GB" dirty="0" smtClean="0">
                <a:latin typeface="Times New Roman" panose="02020603050405020304" pitchFamily="18" charset="0"/>
                <a:cs typeface="Times New Roman" panose="02020603050405020304" pitchFamily="18" charset="0"/>
              </a:rPr>
              <a:t>developing </a:t>
            </a:r>
            <a:r>
              <a:rPr lang="en-GB" dirty="0">
                <a:latin typeface="Times New Roman" panose="02020603050405020304" pitchFamily="18" charset="0"/>
                <a:cs typeface="Times New Roman" panose="02020603050405020304" pitchFamily="18" charset="0"/>
              </a:rPr>
              <a:t>but we can see that there is no such big achievement or development in soil or crop related issues. So we can give preference to this soil field and if we suggest suitable crop to farmers then it is beneficial for </a:t>
            </a:r>
            <a:r>
              <a:rPr lang="en-GB" dirty="0" smtClean="0">
                <a:latin typeface="Times New Roman" panose="02020603050405020304" pitchFamily="18" charset="0"/>
                <a:cs typeface="Times New Roman" panose="02020603050405020304" pitchFamily="18" charset="0"/>
              </a:rPr>
              <a:t>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279674"/>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3771428"/>
              </p:ext>
            </p:extLst>
          </p:nvPr>
        </p:nvGraphicFramePr>
        <p:xfrm>
          <a:off x="387275" y="1720327"/>
          <a:ext cx="11456894" cy="4884868"/>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Author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IEEE</a:t>
                      </a:r>
                      <a:r>
                        <a:rPr lang="en-GB" sz="1400" baseline="0" dirty="0" smtClean="0">
                          <a:latin typeface="Times New Roman" panose="02020603050405020304" pitchFamily="18" charset="0"/>
                          <a:cs typeface="Times New Roman" panose="02020603050405020304" pitchFamily="18" charset="0"/>
                        </a:rPr>
                        <a:t> Paper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1080363">
                <a:tc>
                  <a:txBody>
                    <a:bodyPr/>
                    <a:lstStyle/>
                    <a:p>
                      <a:r>
                        <a:rPr lang="en-GB"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Prof. A. V. </a:t>
                      </a:r>
                      <a:r>
                        <a:rPr lang="en-US" sz="1400" dirty="0" err="1" smtClean="0">
                          <a:latin typeface="Times New Roman" panose="02020603050405020304" pitchFamily="18" charset="0"/>
                          <a:cs typeface="Times New Roman" panose="02020603050405020304" pitchFamily="18" charset="0"/>
                        </a:rPr>
                        <a:t>Deorankar</a:t>
                      </a:r>
                      <a:r>
                        <a:rPr lang="en-US" sz="1400" dirty="0" smtClean="0">
                          <a:latin typeface="Times New Roman" panose="02020603050405020304" pitchFamily="18" charset="0"/>
                          <a:cs typeface="Times New Roman" panose="02020603050405020304" pitchFamily="18" charset="0"/>
                        </a:rPr>
                        <a:t>.</a:t>
                      </a:r>
                    </a:p>
                    <a:p>
                      <a:r>
                        <a:rPr lang="en-US" sz="1400" dirty="0" err="1" smtClean="0">
                          <a:latin typeface="Times New Roman" panose="02020603050405020304" pitchFamily="18" charset="0"/>
                          <a:cs typeface="Times New Roman" panose="02020603050405020304" pitchFamily="18" charset="0"/>
                        </a:rPr>
                        <a:t>Ashwini</a:t>
                      </a:r>
                      <a:r>
                        <a:rPr lang="en-US" sz="1400" dirty="0" smtClean="0">
                          <a:latin typeface="Times New Roman" panose="02020603050405020304" pitchFamily="18" charset="0"/>
                          <a:cs typeface="Times New Roman" panose="02020603050405020304" pitchFamily="18" charset="0"/>
                        </a:rPr>
                        <a:t> A. </a:t>
                      </a:r>
                      <a:r>
                        <a:rPr lang="en-US" sz="1400" dirty="0" err="1" smtClean="0">
                          <a:latin typeface="Times New Roman" panose="02020603050405020304" pitchFamily="18" charset="0"/>
                          <a:cs typeface="Times New Roman" panose="02020603050405020304" pitchFamily="18" charset="0"/>
                        </a:rPr>
                        <a:t>Rohankar</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An Analytical Approach for Soil and Land Classification System using Image Processing (2020)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The emphasis is focused on the analytical study of various advanced and efficient classification mechanisms and techniques. </a:t>
                      </a:r>
                      <a:endParaRPr lang="en-US" sz="1400" dirty="0">
                        <a:latin typeface="Times New Roman" panose="02020603050405020304" pitchFamily="18" charset="0"/>
                        <a:cs typeface="Times New Roman" panose="02020603050405020304" pitchFamily="18" charset="0"/>
                      </a:endParaRPr>
                    </a:p>
                  </a:txBody>
                  <a:tcPr/>
                </a:tc>
              </a:tr>
              <a:tr h="1324316">
                <a:tc>
                  <a:txBody>
                    <a:bodyPr/>
                    <a:lstStyle/>
                    <a:p>
                      <a:r>
                        <a:rPr lang="en-GB"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Dr. Y. </a:t>
                      </a:r>
                      <a:r>
                        <a:rPr lang="en-US" sz="1400" dirty="0" err="1" smtClean="0">
                          <a:latin typeface="Times New Roman" panose="02020603050405020304" pitchFamily="18" charset="0"/>
                          <a:cs typeface="Times New Roman" panose="02020603050405020304" pitchFamily="18" charset="0"/>
                        </a:rPr>
                        <a:t>Jeevan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Nagendra</a:t>
                      </a:r>
                      <a:r>
                        <a:rPr lang="en-US" sz="1400" dirty="0" smtClean="0">
                          <a:latin typeface="Times New Roman" panose="02020603050405020304" pitchFamily="18" charset="0"/>
                          <a:cs typeface="Times New Roman" panose="02020603050405020304" pitchFamily="18" charset="0"/>
                        </a:rPr>
                        <a:t> Kumar, </a:t>
                      </a:r>
                      <a:r>
                        <a:rPr lang="sv-SE" sz="1400" dirty="0" smtClean="0">
                          <a:latin typeface="Times New Roman" panose="02020603050405020304" pitchFamily="18" charset="0"/>
                          <a:cs typeface="Times New Roman" panose="02020603050405020304" pitchFamily="18" charset="0"/>
                        </a:rPr>
                        <a:t>V. Spandana, V.S. Vaishnavi, K. Neha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Supervised Machine learning Approach for Crop Yield Prediction in Agriculture Sector (2020)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yield prediction incorporates forecasting the yield of the crop from past historical data which includes factors such as temperature, humidity, </a:t>
                      </a:r>
                      <a:r>
                        <a:rPr lang="en-GB" sz="1400" dirty="0" err="1" smtClean="0">
                          <a:latin typeface="Times New Roman" panose="02020603050405020304" pitchFamily="18" charset="0"/>
                          <a:cs typeface="Times New Roman" panose="02020603050405020304" pitchFamily="18" charset="0"/>
                        </a:rPr>
                        <a:t>ph</a:t>
                      </a:r>
                      <a:r>
                        <a:rPr lang="en-GB" sz="1400" dirty="0" smtClean="0">
                          <a:latin typeface="Times New Roman" panose="02020603050405020304" pitchFamily="18" charset="0"/>
                          <a:cs typeface="Times New Roman" panose="02020603050405020304" pitchFamily="18" charset="0"/>
                        </a:rPr>
                        <a:t>, rainfall, crop name.</a:t>
                      </a:r>
                      <a:endParaRPr lang="en-US" sz="1400" dirty="0">
                        <a:latin typeface="Times New Roman" panose="02020603050405020304" pitchFamily="18" charset="0"/>
                        <a:cs typeface="Times New Roman" panose="02020603050405020304" pitchFamily="18" charset="0"/>
                      </a:endParaRPr>
                    </a:p>
                  </a:txBody>
                  <a:tcPr/>
                </a:tc>
              </a:tr>
              <a:tr h="2056176">
                <a:tc>
                  <a:txBody>
                    <a:bodyPr/>
                    <a:lstStyle/>
                    <a:p>
                      <a:r>
                        <a:rPr lang="en-GB"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Supriya</a:t>
                      </a:r>
                      <a:r>
                        <a:rPr lang="en-US" sz="1400" dirty="0" smtClean="0">
                          <a:latin typeface="Times New Roman" panose="02020603050405020304" pitchFamily="18" charset="0"/>
                          <a:cs typeface="Times New Roman" panose="02020603050405020304" pitchFamily="18" charset="0"/>
                        </a:rPr>
                        <a:t> S. </a:t>
                      </a:r>
                      <a:r>
                        <a:rPr lang="en-US" sz="1400" dirty="0" err="1" smtClean="0">
                          <a:latin typeface="Times New Roman" panose="02020603050405020304" pitchFamily="18" charset="0"/>
                          <a:cs typeface="Times New Roman" panose="02020603050405020304" pitchFamily="18" charset="0"/>
                        </a:rPr>
                        <a:t>Shinde</a:t>
                      </a:r>
                      <a:r>
                        <a:rPr lang="en-US" sz="1400" dirty="0" smtClean="0">
                          <a:latin typeface="Times New Roman" panose="02020603050405020304" pitchFamily="18" charset="0"/>
                          <a:cs typeface="Times New Roman" panose="02020603050405020304" pitchFamily="18" charset="0"/>
                        </a:rPr>
                        <a:t>,</a:t>
                      </a:r>
                      <a:r>
                        <a:rPr lang="en-US" sz="1400" baseline="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Mayura</a:t>
                      </a:r>
                      <a:r>
                        <a:rPr lang="en-US" sz="1400" dirty="0" smtClean="0">
                          <a:latin typeface="Times New Roman" panose="02020603050405020304" pitchFamily="18" charset="0"/>
                          <a:cs typeface="Times New Roman" panose="02020603050405020304" pitchFamily="18" charset="0"/>
                        </a:rPr>
                        <a:t> Kulkarni</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Review Paper on Prediction of Crop Disease Using </a:t>
                      </a:r>
                      <a:r>
                        <a:rPr lang="en-GB" sz="14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 and Machine Learning (2017)</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The proposed system gives more emphasis to predict diseases of the crop with the use of the Internet of Things and machine learning algorithms. Different sensors collect the real-time data of environmental parameters like temperature, humidity, rainfall, light intensity. </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82523225"/>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9367496"/>
              </p:ext>
            </p:extLst>
          </p:nvPr>
        </p:nvGraphicFramePr>
        <p:xfrm>
          <a:off x="387275" y="1720327"/>
          <a:ext cx="11456894" cy="3333289"/>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Author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IEEE</a:t>
                      </a:r>
                      <a:r>
                        <a:rPr lang="en-GB" sz="1400" baseline="0" dirty="0" smtClean="0">
                          <a:latin typeface="Times New Roman" panose="02020603050405020304" pitchFamily="18" charset="0"/>
                          <a:cs typeface="Times New Roman" panose="02020603050405020304" pitchFamily="18" charset="0"/>
                        </a:rPr>
                        <a:t> Paper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1080363">
                <a:tc>
                  <a:txBody>
                    <a:bodyPr/>
                    <a:lstStyle/>
                    <a:p>
                      <a:r>
                        <a:rPr lang="en-GB"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Rakesh</a:t>
                      </a:r>
                      <a:r>
                        <a:rPr lang="en-US" sz="1400" dirty="0" smtClean="0">
                          <a:latin typeface="Times New Roman" panose="02020603050405020304" pitchFamily="18" charset="0"/>
                          <a:cs typeface="Times New Roman" panose="02020603050405020304" pitchFamily="18" charset="0"/>
                        </a:rPr>
                        <a:t> Kumar , M.P. Singh , </a:t>
                      </a:r>
                      <a:r>
                        <a:rPr lang="en-US" sz="1400" dirty="0" err="1" smtClean="0">
                          <a:latin typeface="Times New Roman" panose="02020603050405020304" pitchFamily="18" charset="0"/>
                          <a:cs typeface="Times New Roman" panose="02020603050405020304" pitchFamily="18" charset="0"/>
                        </a:rPr>
                        <a:t>Prabhat</a:t>
                      </a:r>
                      <a:r>
                        <a:rPr lang="en-US" sz="1400" dirty="0" smtClean="0">
                          <a:latin typeface="Times New Roman" panose="02020603050405020304" pitchFamily="18" charset="0"/>
                          <a:cs typeface="Times New Roman" panose="02020603050405020304" pitchFamily="18" charset="0"/>
                        </a:rPr>
                        <a:t> Kumar</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and J.P. Singh</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Selection Method to Maximize Crop Yield Rate using Machine Learning Technique (2015)</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This paper proposed a method named Crop Selection Method (CSM) to solve crop selection problem, and maximize net yield rate of crop over season and subsequently achieves maximum economic growth of the country. The proposed method may improve net yield rate of crops.</a:t>
                      </a:r>
                      <a:endParaRPr lang="en-US" sz="1400" dirty="0">
                        <a:latin typeface="Times New Roman" panose="02020603050405020304" pitchFamily="18" charset="0"/>
                        <a:cs typeface="Times New Roman" panose="02020603050405020304" pitchFamily="18" charset="0"/>
                      </a:endParaRPr>
                    </a:p>
                  </a:txBody>
                  <a:tcPr/>
                </a:tc>
              </a:tr>
              <a:tr h="1324316">
                <a:tc>
                  <a:txBody>
                    <a:bodyPr/>
                    <a:lstStyle/>
                    <a:p>
                      <a:r>
                        <a:rPr lang="en-GB"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M. </a:t>
                      </a:r>
                      <a:r>
                        <a:rPr lang="en-US" sz="1400" dirty="0" err="1" smtClean="0">
                          <a:latin typeface="Times New Roman" panose="02020603050405020304" pitchFamily="18" charset="0"/>
                          <a:cs typeface="Times New Roman" panose="02020603050405020304" pitchFamily="18" charset="0"/>
                        </a:rPr>
                        <a:t>Kalimuthu</a:t>
                      </a:r>
                      <a:r>
                        <a:rPr lang="en-US" sz="1400" dirty="0" smtClean="0">
                          <a:latin typeface="Times New Roman" panose="02020603050405020304" pitchFamily="18" charset="0"/>
                          <a:cs typeface="Times New Roman" panose="02020603050405020304" pitchFamily="18" charset="0"/>
                        </a:rPr>
                        <a:t>, P. </a:t>
                      </a:r>
                      <a:r>
                        <a:rPr lang="en-US" sz="1400" dirty="0" err="1" smtClean="0">
                          <a:latin typeface="Times New Roman" panose="02020603050405020304" pitchFamily="18" charset="0"/>
                          <a:cs typeface="Times New Roman" panose="02020603050405020304" pitchFamily="18" charset="0"/>
                        </a:rPr>
                        <a:t>Vaishnavi</a:t>
                      </a:r>
                      <a:r>
                        <a:rPr lang="en-US" sz="1400" dirty="0" smtClean="0">
                          <a:latin typeface="Times New Roman" panose="02020603050405020304" pitchFamily="18" charset="0"/>
                          <a:cs typeface="Times New Roman" panose="02020603050405020304" pitchFamily="18" charset="0"/>
                        </a:rPr>
                        <a:t>, M. Kishore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Prediction using Machine Learning</a:t>
                      </a:r>
                      <a:r>
                        <a:rPr lang="en-GB" sz="1400" baseline="0" dirty="0" smtClean="0">
                          <a:latin typeface="Times New Roman" panose="02020603050405020304" pitchFamily="18" charset="0"/>
                          <a:cs typeface="Times New Roman" panose="02020603050405020304" pitchFamily="18" charset="0"/>
                        </a:rPr>
                        <a:t> </a:t>
                      </a:r>
                      <a:r>
                        <a:rPr lang="en-GB" sz="1400" dirty="0" smtClean="0">
                          <a:latin typeface="Times New Roman" panose="02020603050405020304" pitchFamily="18" charset="0"/>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The seed data of the crops are collected here, with the appropriate parameters like temperature, humidity and moisture content, which helps the crops to achieve a successful growth.</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67060653"/>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definition/project title</a:t>
            </a:r>
            <a:endParaRPr lang="en-US" dirty="0"/>
          </a:p>
        </p:txBody>
      </p:sp>
      <p:sp>
        <p:nvSpPr>
          <p:cNvPr id="3" name="Content Placeholder 2"/>
          <p:cNvSpPr>
            <a:spLocks noGrp="1"/>
          </p:cNvSpPr>
          <p:nvPr>
            <p:ph idx="1"/>
          </p:nvPr>
        </p:nvSpPr>
        <p:spPr/>
        <p:txBody>
          <a:bodyPr/>
          <a:lstStyle/>
          <a:p>
            <a:pPr algn="just"/>
            <a:r>
              <a:rPr lang="en-GB" dirty="0" smtClean="0">
                <a:latin typeface="Times New Roman" panose="02020603050405020304" pitchFamily="18" charset="0"/>
                <a:cs typeface="Times New Roman" panose="02020603050405020304" pitchFamily="18" charset="0"/>
              </a:rPr>
              <a:t>Crop Predication using machine learning.</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Problem Definition </a:t>
            </a:r>
            <a:r>
              <a:rPr lang="en-GB" dirty="0">
                <a:latin typeface="Times New Roman" panose="02020603050405020304" pitchFamily="18" charset="0"/>
                <a:cs typeface="Times New Roman" panose="02020603050405020304" pitchFamily="18" charset="0"/>
              </a:rPr>
              <a:t>: Crop Yield Prediction involves predicting yield of the crop from available historical available data like weather parameter</a:t>
            </a:r>
            <a:r>
              <a:rPr lang="en-GB" dirty="0" smtClean="0">
                <a:latin typeface="Times New Roman" panose="02020603050405020304" pitchFamily="18" charset="0"/>
                <a:cs typeface="Times New Roman" panose="02020603050405020304" pitchFamily="18" charset="0"/>
              </a:rPr>
              <a:t>, soil </a:t>
            </a:r>
            <a:r>
              <a:rPr lang="en-GB" dirty="0">
                <a:latin typeface="Times New Roman" panose="02020603050405020304" pitchFamily="18" charset="0"/>
                <a:cs typeface="Times New Roman" panose="02020603050405020304" pitchFamily="18" charset="0"/>
              </a:rPr>
              <a:t>parameter and historic crop yield.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28363"/>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main goal of this project is to classify soil series.</a:t>
            </a:r>
          </a:p>
          <a:p>
            <a:pPr algn="just"/>
            <a:r>
              <a:rPr lang="en-US" dirty="0">
                <a:latin typeface="Times New Roman" panose="02020603050405020304" pitchFamily="18" charset="0"/>
                <a:cs typeface="Times New Roman" panose="02020603050405020304" pitchFamily="18" charset="0"/>
              </a:rPr>
              <a:t>As well as to predict suitable crop. And detect the Soil Type.</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972580"/>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a:xfrm>
            <a:off x="675747" y="1875380"/>
            <a:ext cx="10544478" cy="4572000"/>
          </a:xfrm>
        </p:spPr>
        <p:txBody>
          <a:bodyPr>
            <a:normAutofit/>
          </a:bodyPr>
          <a:lstStyle/>
          <a:p>
            <a:pPr algn="just"/>
            <a:r>
              <a:rPr lang="en-US" sz="2800" dirty="0">
                <a:latin typeface="Times New Roman" panose="02020603050405020304" pitchFamily="18" charset="0"/>
                <a:cs typeface="Times New Roman" panose="02020603050405020304" pitchFamily="18" charset="0"/>
              </a:rPr>
              <a:t>In existing system, traditionally without knowing the type of soil, without knowing suitable crop.</a:t>
            </a:r>
          </a:p>
          <a:p>
            <a:pPr algn="just"/>
            <a:r>
              <a:rPr lang="en-US" sz="2800" dirty="0">
                <a:latin typeface="Times New Roman" panose="02020603050405020304" pitchFamily="18" charset="0"/>
                <a:cs typeface="Times New Roman" panose="02020603050405020304" pitchFamily="18" charset="0"/>
              </a:rPr>
              <a:t> Farmer plants his farm and it many times gives him loss. Farmer don’t have the knowledge of crop and soil also</a:t>
            </a:r>
            <a:r>
              <a:rPr lang="en-US" sz="2800" dirty="0" smtClean="0">
                <a:latin typeface="Times New Roman" panose="02020603050405020304" pitchFamily="18" charset="0"/>
                <a:cs typeface="Times New Roman" panose="02020603050405020304" pitchFamily="18" charset="0"/>
              </a:rPr>
              <a:t>.</a:t>
            </a:r>
          </a:p>
          <a:p>
            <a:pPr algn="just"/>
            <a:r>
              <a:rPr lang="en-GB" sz="2800" dirty="0">
                <a:latin typeface="Times New Roman" panose="02020603050405020304" pitchFamily="18" charset="0"/>
                <a:cs typeface="Times New Roman" panose="02020603050405020304" pitchFamily="18" charset="0"/>
              </a:rPr>
              <a:t>Crop yield </a:t>
            </a:r>
            <a:r>
              <a:rPr lang="en-GB" sz="2800" dirty="0" smtClean="0">
                <a:latin typeface="Times New Roman" panose="02020603050405020304" pitchFamily="18" charset="0"/>
                <a:cs typeface="Times New Roman" panose="02020603050405020304" pitchFamily="18" charset="0"/>
              </a:rPr>
              <a:t>prediction incorporates </a:t>
            </a:r>
            <a:r>
              <a:rPr lang="en-GB" sz="2800" dirty="0">
                <a:latin typeface="Times New Roman" panose="02020603050405020304" pitchFamily="18" charset="0"/>
                <a:cs typeface="Times New Roman" panose="02020603050405020304" pitchFamily="18" charset="0"/>
              </a:rPr>
              <a:t>forecasting the yield of the crop from </a:t>
            </a:r>
            <a:r>
              <a:rPr lang="en-GB" sz="2800" dirty="0" smtClean="0">
                <a:latin typeface="Times New Roman" panose="02020603050405020304" pitchFamily="18" charset="0"/>
                <a:cs typeface="Times New Roman" panose="02020603050405020304" pitchFamily="18" charset="0"/>
              </a:rPr>
              <a:t>past historical data.</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emplate>
  <TotalTime>1343</TotalTime>
  <Words>1844</Words>
  <Application>Microsoft Office PowerPoint</Application>
  <PresentationFormat>Custom</PresentationFormat>
  <Paragraphs>189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Apothecary</vt:lpstr>
      <vt:lpstr>Soil classification &amp; crop suggestion using machine learning</vt:lpstr>
      <vt:lpstr>INTRODUCTION</vt:lpstr>
      <vt:lpstr>Project introduction</vt:lpstr>
      <vt:lpstr>Motivation</vt:lpstr>
      <vt:lpstr>Literature survey</vt:lpstr>
      <vt:lpstr>Literature survey</vt:lpstr>
      <vt:lpstr>Problem definition/project title</vt:lpstr>
      <vt:lpstr>objectives</vt:lpstr>
      <vt:lpstr>Existing System</vt:lpstr>
      <vt:lpstr>Proposed System</vt:lpstr>
      <vt:lpstr>Architecture diagram</vt:lpstr>
      <vt:lpstr>SOFTWARE REQUIREMENT</vt:lpstr>
      <vt:lpstr>HARDWARE REQUIREMENT</vt:lpstr>
      <vt:lpstr>Project modules</vt:lpstr>
      <vt:lpstr>Algorithm required </vt:lpstr>
      <vt:lpstr>Project E-R diagram</vt:lpstr>
      <vt:lpstr>Project data flow diagram</vt:lpstr>
      <vt:lpstr>Project data flow diagram</vt:lpstr>
      <vt:lpstr>Functional &amp; Non-Functional Requirements</vt:lpstr>
      <vt:lpstr>Functional &amp; Non-Functional Requirements</vt:lpstr>
      <vt:lpstr>Project risk &amp; Risk prioritization </vt:lpstr>
      <vt:lpstr>Mathematical Model</vt:lpstr>
      <vt:lpstr>NP Theory</vt:lpstr>
      <vt:lpstr>NP Theory</vt:lpstr>
      <vt:lpstr>NP Theory</vt:lpstr>
      <vt:lpstr>Use-case diagram</vt:lpstr>
      <vt:lpstr>Future scope</vt:lpstr>
      <vt:lpstr>Conclusion </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BREAK RELEASE</dc:title>
  <dc:creator>Nagraj</dc:creator>
  <cp:lastModifiedBy>user</cp:lastModifiedBy>
  <cp:revision>187</cp:revision>
  <dcterms:created xsi:type="dcterms:W3CDTF">2015-08-20T08:30:12Z</dcterms:created>
  <dcterms:modified xsi:type="dcterms:W3CDTF">2022-10-14T06:35:38Z</dcterms:modified>
</cp:coreProperties>
</file>