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da06732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2eda06732fd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Cyber Security for Digital Devices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An Introduction to Cyberspace and Cyber Security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625" y="415925"/>
            <a:ext cx="26670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798900" cy="179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51625" y="5517250"/>
            <a:ext cx="5157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: Divesh Jadhwani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Institution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: Pimpri Chinchwad University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Cyberspace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6194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45"/>
              <a:t>Cyberspace is the virtual environment in which communication over computer networks occurs. It encompasses the internet, computer systems, and the data they hold.</a:t>
            </a:r>
            <a:endParaRPr sz="3745"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85437"/>
              <a:buNone/>
            </a:pPr>
            <a:r>
              <a:t/>
            </a:r>
            <a:endParaRPr sz="3745"/>
          </a:p>
          <a:p>
            <a:pPr indent="0" lvl="0" marL="3429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rPr b="1" lang="en-US" sz="3745"/>
              <a:t>Definition of Cyberspace:</a:t>
            </a:r>
            <a:endParaRPr b="1" sz="3745"/>
          </a:p>
          <a:p>
            <a:pPr indent="-361949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45"/>
              <a:t>A </a:t>
            </a:r>
            <a:r>
              <a:rPr lang="en-US" sz="3745"/>
              <a:t>space in which users share information, interact with each other; engage in discussions or social media platforms, and many other activities.</a:t>
            </a:r>
            <a:endParaRPr sz="3745"/>
          </a:p>
          <a:p>
            <a:pPr indent="0" lvl="0" marL="3429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t/>
            </a:r>
            <a:endParaRPr sz="3745"/>
          </a:p>
          <a:p>
            <a:pPr indent="-342106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Social media platforms such as Facebook, Twitter, and LinkedIn.</a:t>
            </a:r>
            <a:endParaRPr sz="3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106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Streaming platforms like Twitch, Netflix, and Spotify.</a:t>
            </a:r>
            <a:endParaRPr sz="3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106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Metaverse projects like Sandbox and Second life .</a:t>
            </a:r>
            <a:endParaRPr sz="3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106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Cloud service providers like Google Drive.</a:t>
            </a:r>
            <a:endParaRPr sz="325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85437"/>
              <a:buNone/>
            </a:pPr>
            <a:r>
              <a:t/>
            </a:r>
            <a:endParaRPr sz="3745"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None/>
            </a:pPr>
            <a:r>
              <a:t/>
            </a:r>
            <a:endParaRPr sz="374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Cyberspace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45"/>
          </a:p>
          <a:p>
            <a:pPr indent="-379787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45"/>
              <a:t>Overview of Computer and Web Technology:</a:t>
            </a:r>
            <a:endParaRPr sz="3745"/>
          </a:p>
          <a:p>
            <a:pPr indent="-379787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45"/>
              <a:t>Computers and web technologies form the backbone of cyberspace, enabling data storage, processing, and communication.</a:t>
            </a:r>
            <a:endParaRPr sz="3745"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85437"/>
              <a:buNone/>
            </a:pPr>
            <a:r>
              <a:t/>
            </a:r>
            <a:endParaRPr sz="3745"/>
          </a:p>
          <a:p>
            <a:pPr indent="-379787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45"/>
              <a:t>Historical Development of the Internet:</a:t>
            </a:r>
            <a:endParaRPr sz="3745"/>
          </a:p>
          <a:p>
            <a:pPr indent="0" lvl="0" marL="3429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t/>
            </a:r>
            <a:endParaRPr sz="3745"/>
          </a:p>
          <a:p>
            <a:pPr indent="0" lvl="0" marL="3429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3650"/>
              <a:t>The internet began as a project by the US Department of Defense</a:t>
            </a:r>
            <a:endParaRPr sz="3650"/>
          </a:p>
          <a:p>
            <a:pPr indent="0" lvl="0" marL="3429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3650"/>
              <a:t> </a:t>
            </a:r>
            <a:r>
              <a:rPr lang="en-US" sz="3650"/>
              <a:t>in the 1960s called </a:t>
            </a:r>
            <a:r>
              <a:rPr lang="en-US" sz="36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5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Advanced Research Projects Agency</a:t>
            </a:r>
            <a:endParaRPr sz="3650">
              <a:solidFill>
                <a:srgbClr val="040C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365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Network</a:t>
            </a:r>
            <a:r>
              <a:rPr lang="en-US" sz="365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(ARPANET)</a:t>
            </a:r>
            <a:r>
              <a:rPr lang="en-US" sz="3650"/>
              <a:t>and has evolved into a global network</a:t>
            </a:r>
            <a:endParaRPr sz="3650"/>
          </a:p>
          <a:p>
            <a:pPr indent="0" lvl="0" marL="457200" rtl="0" algn="l">
              <a:spcBef>
                <a:spcPts val="352"/>
              </a:spcBef>
              <a:spcAft>
                <a:spcPts val="0"/>
              </a:spcAft>
              <a:buNone/>
            </a:pPr>
            <a:r>
              <a:rPr lang="en-US" sz="3650"/>
              <a:t>connecting billions of devices as INTERNET(</a:t>
            </a:r>
            <a:r>
              <a:rPr lang="en-US" sz="365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Interconnected Network</a:t>
            </a:r>
            <a:r>
              <a:rPr lang="en-US" sz="3650"/>
              <a:t>)</a:t>
            </a:r>
            <a:endParaRPr sz="3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of Cyberspace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Layers of Cyberspace:</a:t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-Physical Layer: Hardware components like servers, routers, and cables.</a:t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Network Layer: Protocols and technologies for data transfer.</a:t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Application Layer: Software applications and services.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Communication Technologies in Cyberspace:</a:t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Wired and wireless communication technologies enable data transfer.</a:t>
            </a:r>
            <a:endParaRPr/>
          </a:p>
          <a:p>
            <a:pPr indent="-272097" lvl="0" marL="342900" rtl="0" algn="l">
              <a:spcBef>
                <a:spcPts val="448"/>
              </a:spcBef>
              <a:spcAft>
                <a:spcPts val="0"/>
              </a:spcAft>
              <a:buSzPct val="56250"/>
              <a:buChar char="•"/>
            </a:pPr>
            <a:r>
              <a:t/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- Examples include fiber optics, Wi-Fi, and cellular networks.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Internet Infrastructure for Data Transfer:</a:t>
            </a:r>
            <a:endParaRPr/>
          </a:p>
          <a:p>
            <a:pPr indent="-327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internet relies on a robust infrastructure, including data centers, undersea cables, and satellite links.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Real-life Example: Phishing Attack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attacks involve tricking individuals into revealing personal information by pretending to be a trustworthy entity.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An email pretending to be from a bank asking for account details.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Protection: Always verify the source before providing personal information.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Study: Target Data Breach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2013, Target Corporation suffered a massive data breach compromising the personal and credit card information of over 40 million customers.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Cause: Hackers gained access through a third-party vendor.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Impact: Financial loss, legal consequences, and damage to reputation.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Lesson: Implement robust security measures and monitor third-party access.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Real-life Example: Ransomware Attack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Ransomware is a type of malicious software that encrypts data and demands payment for the decryption key.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The WannaCry ransomware attack in 2017 affected hundreds of thousands of computers globally.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Protection: Regular backups and updated security software can mitigate ransomware risks.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Study: Equifax Data Breach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2017, Equifax experienced a data breach exposing sensitive information of 147 million people.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Cause: Exploitation of a vulnerability in a web application.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Impact: Identity theft and financial fraud risks for affected individuals.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Lesson: Regularly update and patch systems to protect against known vulnerabilities.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Quiz: Test Your Knowledge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600200"/>
            <a:ext cx="8229600" cy="4983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1. What is cyberspace?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2. Name two layers of cyberspace architecture.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3. What is a phishing attack? Provide an example.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4. Describe the impact of the Target data breach.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5. How can you protect against ransomware attacks?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