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S_API70912672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S_API70912672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SLIDES_API70912672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SLIDES_API70912672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SLIDES_API70912672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SLIDES_API70912672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70912672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70912672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SLIDES_API70912672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SLIDES_API70912672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SLIDES_API70912672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SLIDES_API70912672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SLIDES_API70912672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SLIDES_API70912672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SLIDES_API70912672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SLIDES_API70912672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SLIDES_API70912672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SLIDES_API70912672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70912672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70912672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SLIDES_API70912672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SLIDES_API70912672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70912672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70912672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f62f279b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f62f279b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SLIDES_API70912672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SLIDES_API70912672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70912672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70912672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SLIDES_API70912672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SLIDES_API70912672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4.jp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4.jp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4.jp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4.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4.jp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 name="Shape 53"/>
        <p:cNvGrpSpPr/>
        <p:nvPr/>
      </p:nvGrpSpPr>
      <p:grpSpPr>
        <a:xfrm>
          <a:off x="0" y="0"/>
          <a:ext cx="0" cy="0"/>
          <a:chOff x="0" y="0"/>
          <a:chExt cx="0" cy="0"/>
        </a:xfrm>
      </p:grpSpPr>
      <p:sp>
        <p:nvSpPr>
          <p:cNvPr id="54" name="Google Shape;54;p13" title="Internet and World Wide Web"/>
          <p:cNvSpPr txBox="1"/>
          <p:nvPr/>
        </p:nvSpPr>
        <p:spPr>
          <a:xfrm>
            <a:off x="1537600" y="1443900"/>
            <a:ext cx="6300600" cy="2255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4500"/>
              <a:t>Internet and World Wide Web and cyber security</a:t>
            </a:r>
            <a:endParaRPr b="1" sz="4500"/>
          </a:p>
        </p:txBody>
      </p:sp>
      <p:sp>
        <p:nvSpPr>
          <p:cNvPr id="55" name="Google Shape;55;p13"/>
          <p:cNvSpPr txBox="1"/>
          <p:nvPr/>
        </p:nvSpPr>
        <p:spPr>
          <a:xfrm>
            <a:off x="2453375" y="354875"/>
            <a:ext cx="4544100" cy="5862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605"/>
              <a:buNone/>
            </a:pPr>
            <a:r>
              <a:rPr lang="en" sz="2420">
                <a:latin typeface="Calibri"/>
                <a:ea typeface="Calibri"/>
                <a:cs typeface="Calibri"/>
                <a:sym typeface="Calibri"/>
              </a:rPr>
              <a:t>Cyber Security for Digital Devices</a:t>
            </a:r>
            <a:endParaRPr sz="2420">
              <a:latin typeface="Calibri"/>
              <a:ea typeface="Calibri"/>
              <a:cs typeface="Calibri"/>
              <a:sym typeface="Calibri"/>
            </a:endParaRPr>
          </a:p>
        </p:txBody>
      </p:sp>
      <p:pic>
        <p:nvPicPr>
          <p:cNvPr id="56" name="Google Shape;56;p13"/>
          <p:cNvPicPr preferRelativeResize="0"/>
          <p:nvPr/>
        </p:nvPicPr>
        <p:blipFill>
          <a:blip r:embed="rId3">
            <a:alphaModFix/>
          </a:blip>
          <a:stretch>
            <a:fillRect/>
          </a:stretch>
        </p:blipFill>
        <p:spPr>
          <a:xfrm>
            <a:off x="7235528" y="3871425"/>
            <a:ext cx="1908472" cy="1226875"/>
          </a:xfrm>
          <a:prstGeom prst="rect">
            <a:avLst/>
          </a:prstGeom>
          <a:noFill/>
          <a:ln>
            <a:noFill/>
          </a:ln>
        </p:spPr>
      </p:pic>
      <p:pic>
        <p:nvPicPr>
          <p:cNvPr id="57" name="Google Shape;57;p13"/>
          <p:cNvPicPr preferRelativeResize="0"/>
          <p:nvPr/>
        </p:nvPicPr>
        <p:blipFill>
          <a:blip r:embed="rId4">
            <a:alphaModFix/>
          </a:blip>
          <a:stretch>
            <a:fillRect/>
          </a:stretch>
        </p:blipFill>
        <p:spPr>
          <a:xfrm>
            <a:off x="0" y="0"/>
            <a:ext cx="1226875" cy="1226875"/>
          </a:xfrm>
          <a:prstGeom prst="rect">
            <a:avLst/>
          </a:prstGeom>
          <a:noFill/>
          <a:ln>
            <a:noFill/>
          </a:ln>
        </p:spPr>
      </p:pic>
      <p:sp>
        <p:nvSpPr>
          <p:cNvPr id="58" name="Google Shape;58;p13"/>
          <p:cNvSpPr txBox="1"/>
          <p:nvPr/>
        </p:nvSpPr>
        <p:spPr>
          <a:xfrm>
            <a:off x="151625" y="4291075"/>
            <a:ext cx="5157900" cy="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latin typeface="Times New Roman"/>
                <a:ea typeface="Times New Roman"/>
                <a:cs typeface="Times New Roman"/>
                <a:sym typeface="Times New Roman"/>
              </a:rPr>
              <a:t>Name</a:t>
            </a:r>
            <a:r>
              <a:rPr lang="en" sz="1900">
                <a:latin typeface="Times New Roman"/>
                <a:ea typeface="Times New Roman"/>
                <a:cs typeface="Times New Roman"/>
                <a:sym typeface="Times New Roman"/>
              </a:rPr>
              <a:t>               : Divesh Jadhwani</a:t>
            </a:r>
            <a:endParaRPr sz="1900">
              <a:latin typeface="Times New Roman"/>
              <a:ea typeface="Times New Roman"/>
              <a:cs typeface="Times New Roman"/>
              <a:sym typeface="Times New Roman"/>
            </a:endParaRPr>
          </a:p>
          <a:p>
            <a:pPr indent="0" lvl="0" marL="0" rtl="0" algn="l">
              <a:spcBef>
                <a:spcPts val="0"/>
              </a:spcBef>
              <a:spcAft>
                <a:spcPts val="0"/>
              </a:spcAft>
              <a:buNone/>
            </a:pPr>
            <a:r>
              <a:rPr b="1" lang="en" sz="1900">
                <a:latin typeface="Times New Roman"/>
                <a:ea typeface="Times New Roman"/>
                <a:cs typeface="Times New Roman"/>
                <a:sym typeface="Times New Roman"/>
              </a:rPr>
              <a:t>Institution</a:t>
            </a:r>
            <a:r>
              <a:rPr lang="en" sz="1900">
                <a:latin typeface="Times New Roman"/>
                <a:ea typeface="Times New Roman"/>
                <a:cs typeface="Times New Roman"/>
                <a:sym typeface="Times New Roman"/>
              </a:rPr>
              <a:t>       : Pimpri Chinchwad University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 name="Shape 118"/>
        <p:cNvGrpSpPr/>
        <p:nvPr/>
      </p:nvGrpSpPr>
      <p:grpSpPr>
        <a:xfrm>
          <a:off x="0" y="0"/>
          <a:ext cx="0" cy="0"/>
          <a:chOff x="0" y="0"/>
          <a:chExt cx="0" cy="0"/>
        </a:xfrm>
      </p:grpSpPr>
      <p:sp>
        <p:nvSpPr>
          <p:cNvPr id="119" name="Google Shape;119;p22" title="Introduction to Cyber Security"/>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Introduction to Cyber Security</a:t>
            </a:r>
            <a:endParaRPr b="1" sz="2400"/>
          </a:p>
        </p:txBody>
      </p:sp>
      <p:sp>
        <p:nvSpPr>
          <p:cNvPr id="120" name="Google Shape;120;p22"/>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Definition: The practice of protecting systems, networks, and programs from digital attacks.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Scope: Encompasses technologies, processes, and controls.</a:t>
            </a:r>
            <a:endParaRPr sz="1800"/>
          </a:p>
        </p:txBody>
      </p:sp>
      <p:pic>
        <p:nvPicPr>
          <p:cNvPr id="121" name="Google Shape;121;p22"/>
          <p:cNvPicPr preferRelativeResize="0"/>
          <p:nvPr/>
        </p:nvPicPr>
        <p:blipFill rotWithShape="1">
          <a:blip r:embed="rId3">
            <a:alphaModFix/>
          </a:blip>
          <a:srcRect b="1783" l="0" r="0" t="1783"/>
          <a:stretch/>
        </p:blipFill>
        <p:spPr>
          <a:xfrm>
            <a:off x="5143500" y="0"/>
            <a:ext cx="4000500" cy="5143500"/>
          </a:xfrm>
          <a:prstGeom prst="rect">
            <a:avLst/>
          </a:prstGeom>
          <a:noFill/>
          <a:ln>
            <a:noFill/>
          </a:ln>
        </p:spPr>
      </p:pic>
      <p:pic>
        <p:nvPicPr>
          <p:cNvPr id="122" name="Google Shape;122;p22"/>
          <p:cNvPicPr preferRelativeResize="0"/>
          <p:nvPr/>
        </p:nvPicPr>
        <p:blipFill rotWithShape="1">
          <a:blip r:embed="rId4">
            <a:alphaModFix/>
          </a:blip>
          <a:srcRect b="0" l="20830" r="20836" t="0"/>
          <a:stretch/>
        </p:blipFill>
        <p:spPr>
          <a:xfrm>
            <a:off x="5143500" y="0"/>
            <a:ext cx="40005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 name="Shape 126"/>
        <p:cNvGrpSpPr/>
        <p:nvPr/>
      </p:nvGrpSpPr>
      <p:grpSpPr>
        <a:xfrm>
          <a:off x="0" y="0"/>
          <a:ext cx="0" cy="0"/>
          <a:chOff x="0" y="0"/>
          <a:chExt cx="0" cy="0"/>
        </a:xfrm>
      </p:grpSpPr>
      <p:sp>
        <p:nvSpPr>
          <p:cNvPr id="127" name="Google Shape;127;p23" title="Importance of Cyber Security in Modern Society"/>
          <p:cNvSpPr txBox="1"/>
          <p:nvPr/>
        </p:nvSpPr>
        <p:spPr>
          <a:xfrm>
            <a:off x="5143500" y="571500"/>
            <a:ext cx="3429000" cy="114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Importance of Cyber Security in Modern Society</a:t>
            </a:r>
            <a:endParaRPr b="1" sz="2400"/>
          </a:p>
        </p:txBody>
      </p:sp>
      <p:sp>
        <p:nvSpPr>
          <p:cNvPr id="128" name="Google Shape;128;p23"/>
          <p:cNvSpPr txBox="1"/>
          <p:nvPr/>
        </p:nvSpPr>
        <p:spPr>
          <a:xfrm>
            <a:off x="5143500" y="19781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Protection of Sensitive Data: Prevents data breaches.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Maintaining Trust: Ensures user confidence in online services.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Economic Impact: Avoids financial losses due to cyber attacks.</a:t>
            </a:r>
            <a:endParaRPr sz="1800"/>
          </a:p>
        </p:txBody>
      </p:sp>
      <p:pic>
        <p:nvPicPr>
          <p:cNvPr id="129" name="Google Shape;129;p23"/>
          <p:cNvPicPr preferRelativeResize="0"/>
          <p:nvPr/>
        </p:nvPicPr>
        <p:blipFill rotWithShape="1">
          <a:blip r:embed="rId3">
            <a:alphaModFix/>
          </a:blip>
          <a:srcRect b="1783" l="0" r="0" t="1783"/>
          <a:stretch/>
        </p:blipFill>
        <p:spPr>
          <a:xfrm>
            <a:off x="0" y="0"/>
            <a:ext cx="4000500" cy="5143500"/>
          </a:xfrm>
          <a:prstGeom prst="rect">
            <a:avLst/>
          </a:prstGeom>
          <a:noFill/>
          <a:ln>
            <a:noFill/>
          </a:ln>
        </p:spPr>
      </p:pic>
      <p:pic>
        <p:nvPicPr>
          <p:cNvPr id="130" name="Google Shape;130;p23"/>
          <p:cNvPicPr preferRelativeResize="0"/>
          <p:nvPr/>
        </p:nvPicPr>
        <p:blipFill rotWithShape="1">
          <a:blip r:embed="rId4">
            <a:alphaModFix/>
          </a:blip>
          <a:srcRect b="0" l="28127" r="28122" t="0"/>
          <a:stretch/>
        </p:blipFill>
        <p:spPr>
          <a:xfrm>
            <a:off x="0" y="0"/>
            <a:ext cx="4000500" cy="5143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 name="Shape 134"/>
        <p:cNvGrpSpPr/>
        <p:nvPr/>
      </p:nvGrpSpPr>
      <p:grpSpPr>
        <a:xfrm>
          <a:off x="0" y="0"/>
          <a:ext cx="0" cy="0"/>
          <a:chOff x="0" y="0"/>
          <a:chExt cx="0" cy="0"/>
        </a:xfrm>
      </p:grpSpPr>
      <p:sp>
        <p:nvSpPr>
          <p:cNvPr id="135" name="Google Shape;135;p24" title="Key Concepts and Terminologies"/>
          <p:cNvSpPr txBox="1"/>
          <p:nvPr/>
        </p:nvSpPr>
        <p:spPr>
          <a:xfrm>
            <a:off x="611300" y="447475"/>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Key Concepts and Terminologies</a:t>
            </a:r>
            <a:endParaRPr b="1" sz="3600"/>
          </a:p>
        </p:txBody>
      </p:sp>
      <p:sp>
        <p:nvSpPr>
          <p:cNvPr id="136" name="Google Shape;136;p24"/>
          <p:cNvSpPr txBox="1"/>
          <p:nvPr/>
        </p:nvSpPr>
        <p:spPr>
          <a:xfrm>
            <a:off x="1051725" y="1283725"/>
            <a:ext cx="7269300" cy="37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Malware: Malicious(</a:t>
            </a:r>
            <a:r>
              <a:rPr lang="en" sz="2250">
                <a:solidFill>
                  <a:schemeClr val="dk1"/>
                </a:solidFill>
                <a:highlight>
                  <a:schemeClr val="lt1"/>
                </a:highlight>
              </a:rPr>
              <a:t>a desire to cause harm to someone</a:t>
            </a:r>
            <a:r>
              <a:rPr lang="en" sz="2400"/>
              <a:t>) software designed to harm.</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Phishing: Fraudulent attempts to obtain sensitive information.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Encryption: Converting data into a secure format.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 sz="2400"/>
              <a:t>Firewall: Network security system that monitors and controls incoming and outgoing network traffic.</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 name="Shape 140"/>
        <p:cNvGrpSpPr/>
        <p:nvPr/>
      </p:nvGrpSpPr>
      <p:grpSpPr>
        <a:xfrm>
          <a:off x="0" y="0"/>
          <a:ext cx="0" cy="0"/>
          <a:chOff x="0" y="0"/>
          <a:chExt cx="0" cy="0"/>
        </a:xfrm>
      </p:grpSpPr>
      <p:sp>
        <p:nvSpPr>
          <p:cNvPr id="141" name="Google Shape;141;p25" title="MCQ Quiz Introduction"/>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MCQ Quiz Introduction</a:t>
            </a:r>
            <a:endParaRPr b="1" sz="2400"/>
          </a:p>
        </p:txBody>
      </p:sp>
      <p:sp>
        <p:nvSpPr>
          <p:cNvPr id="142" name="Google Shape;142;p25"/>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Quiz Time!</a:t>
            </a:r>
            <a:endParaRPr sz="1800"/>
          </a:p>
          <a:p>
            <a:pPr indent="0" lvl="0" marL="0" rtl="0" algn="l">
              <a:spcBef>
                <a:spcPts val="0"/>
              </a:spcBef>
              <a:spcAft>
                <a:spcPts val="0"/>
              </a:spcAft>
              <a:buNone/>
            </a:pPr>
            <a:r>
              <a:rPr lang="en" sz="1800"/>
              <a:t>Answer the following multiple-choice questions to test your understanding.</a:t>
            </a:r>
            <a:endParaRPr sz="1800"/>
          </a:p>
        </p:txBody>
      </p:sp>
      <p:pic>
        <p:nvPicPr>
          <p:cNvPr id="143" name="Google Shape;143;p25"/>
          <p:cNvPicPr preferRelativeResize="0"/>
          <p:nvPr/>
        </p:nvPicPr>
        <p:blipFill rotWithShape="1">
          <a:blip r:embed="rId3">
            <a:alphaModFix/>
          </a:blip>
          <a:srcRect b="1783" l="0" r="0" t="1783"/>
          <a:stretch/>
        </p:blipFill>
        <p:spPr>
          <a:xfrm>
            <a:off x="5143500" y="0"/>
            <a:ext cx="4000500" cy="5143500"/>
          </a:xfrm>
          <a:prstGeom prst="rect">
            <a:avLst/>
          </a:prstGeom>
          <a:noFill/>
          <a:ln>
            <a:noFill/>
          </a:ln>
        </p:spPr>
      </p:pic>
      <p:pic>
        <p:nvPicPr>
          <p:cNvPr id="144" name="Google Shape;144;p25"/>
          <p:cNvPicPr preferRelativeResize="0"/>
          <p:nvPr/>
        </p:nvPicPr>
        <p:blipFill rotWithShape="1">
          <a:blip r:embed="rId4">
            <a:alphaModFix/>
          </a:blip>
          <a:srcRect b="0" l="34755" r="34755" t="0"/>
          <a:stretch/>
        </p:blipFill>
        <p:spPr>
          <a:xfrm>
            <a:off x="5143500" y="0"/>
            <a:ext cx="4000501"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8" name="Shape 148"/>
        <p:cNvGrpSpPr/>
        <p:nvPr/>
      </p:nvGrpSpPr>
      <p:grpSpPr>
        <a:xfrm>
          <a:off x="0" y="0"/>
          <a:ext cx="0" cy="0"/>
          <a:chOff x="0" y="0"/>
          <a:chExt cx="0" cy="0"/>
        </a:xfrm>
      </p:grpSpPr>
      <p:sp>
        <p:nvSpPr>
          <p:cNvPr id="149" name="Google Shape;149;p26" title="MCQ Question 1"/>
          <p:cNvSpPr txBox="1"/>
          <p:nvPr/>
        </p:nvSpPr>
        <p:spPr>
          <a:xfrm>
            <a:off x="5143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MCQ Question 1</a:t>
            </a:r>
            <a:endParaRPr b="1" sz="2400"/>
          </a:p>
        </p:txBody>
      </p:sp>
      <p:sp>
        <p:nvSpPr>
          <p:cNvPr id="150" name="Google Shape;150;p26"/>
          <p:cNvSpPr txBox="1"/>
          <p:nvPr/>
        </p:nvSpPr>
        <p:spPr>
          <a:xfrm>
            <a:off x="5143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What is the main function of the internet?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 Browsing web pages</a:t>
            </a:r>
            <a:endParaRPr sz="1800"/>
          </a:p>
          <a:p>
            <a:pPr indent="0" lvl="0" marL="0" rtl="0" algn="l">
              <a:spcBef>
                <a:spcPts val="0"/>
              </a:spcBef>
              <a:spcAft>
                <a:spcPts val="0"/>
              </a:spcAft>
              <a:buNone/>
            </a:pPr>
            <a:r>
              <a:rPr lang="en" sz="1800"/>
              <a:t>b) Data transfer and communication</a:t>
            </a:r>
            <a:endParaRPr sz="1800"/>
          </a:p>
          <a:p>
            <a:pPr indent="0" lvl="0" marL="0" rtl="0" algn="l">
              <a:spcBef>
                <a:spcPts val="0"/>
              </a:spcBef>
              <a:spcAft>
                <a:spcPts val="0"/>
              </a:spcAft>
              <a:buNone/>
            </a:pPr>
            <a:r>
              <a:rPr lang="en" sz="1800"/>
              <a:t>c) Creating websites</a:t>
            </a:r>
            <a:endParaRPr sz="1800"/>
          </a:p>
          <a:p>
            <a:pPr indent="0" lvl="0" marL="0" rtl="0" algn="l">
              <a:spcBef>
                <a:spcPts val="0"/>
              </a:spcBef>
              <a:spcAft>
                <a:spcPts val="0"/>
              </a:spcAft>
              <a:buNone/>
            </a:pPr>
            <a:r>
              <a:rPr lang="en" sz="1800"/>
              <a:t>d) Hosting servers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51" name="Google Shape;151;p26"/>
          <p:cNvPicPr preferRelativeResize="0"/>
          <p:nvPr/>
        </p:nvPicPr>
        <p:blipFill rotWithShape="1">
          <a:blip r:embed="rId3">
            <a:alphaModFix/>
          </a:blip>
          <a:srcRect b="1783" l="0" r="0" t="1783"/>
          <a:stretch/>
        </p:blipFill>
        <p:spPr>
          <a:xfrm>
            <a:off x="0" y="0"/>
            <a:ext cx="40005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5" name="Shape 155"/>
        <p:cNvGrpSpPr/>
        <p:nvPr/>
      </p:nvGrpSpPr>
      <p:grpSpPr>
        <a:xfrm>
          <a:off x="0" y="0"/>
          <a:ext cx="0" cy="0"/>
          <a:chOff x="0" y="0"/>
          <a:chExt cx="0" cy="0"/>
        </a:xfrm>
      </p:grpSpPr>
      <p:sp>
        <p:nvSpPr>
          <p:cNvPr id="156" name="Google Shape;156;p27" title="MCQ Question 2"/>
          <p:cNvSpPr txBox="1"/>
          <p:nvPr/>
        </p:nvSpPr>
        <p:spPr>
          <a:xfrm>
            <a:off x="571500" y="336000"/>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MCQ Question 2</a:t>
            </a:r>
            <a:endParaRPr b="1" sz="3600"/>
          </a:p>
        </p:txBody>
      </p:sp>
      <p:sp>
        <p:nvSpPr>
          <p:cNvPr id="157" name="Google Shape;157;p27"/>
          <p:cNvSpPr txBox="1"/>
          <p:nvPr/>
        </p:nvSpPr>
        <p:spPr>
          <a:xfrm>
            <a:off x="600600" y="1435825"/>
            <a:ext cx="7942800" cy="296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Which organization is responsible for managing domain names and IP addresses?</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a) ISOC</a:t>
            </a:r>
            <a:endParaRPr sz="2400"/>
          </a:p>
          <a:p>
            <a:pPr indent="0" lvl="0" marL="0" rtl="0" algn="ctr">
              <a:spcBef>
                <a:spcPts val="0"/>
              </a:spcBef>
              <a:spcAft>
                <a:spcPts val="0"/>
              </a:spcAft>
              <a:buNone/>
            </a:pPr>
            <a:r>
              <a:rPr lang="en" sz="2400"/>
              <a:t>b) IETF</a:t>
            </a:r>
            <a:endParaRPr sz="2400"/>
          </a:p>
          <a:p>
            <a:pPr indent="0" lvl="0" marL="0" rtl="0" algn="ctr">
              <a:spcBef>
                <a:spcPts val="0"/>
              </a:spcBef>
              <a:spcAft>
                <a:spcPts val="0"/>
              </a:spcAft>
              <a:buNone/>
            </a:pPr>
            <a:r>
              <a:rPr lang="en" sz="2400"/>
              <a:t>c) ICANN</a:t>
            </a:r>
            <a:endParaRPr sz="2400"/>
          </a:p>
          <a:p>
            <a:pPr indent="0" lvl="0" marL="0" rtl="0" algn="ctr">
              <a:spcBef>
                <a:spcPts val="0"/>
              </a:spcBef>
              <a:spcAft>
                <a:spcPts val="0"/>
              </a:spcAft>
              <a:buNone/>
            </a:pPr>
            <a:r>
              <a:rPr lang="en" sz="2400"/>
              <a:t>d) FCC</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1" name="Shape 161"/>
        <p:cNvGrpSpPr/>
        <p:nvPr/>
      </p:nvGrpSpPr>
      <p:grpSpPr>
        <a:xfrm>
          <a:off x="0" y="0"/>
          <a:ext cx="0" cy="0"/>
          <a:chOff x="0" y="0"/>
          <a:chExt cx="0" cy="0"/>
        </a:xfrm>
      </p:grpSpPr>
      <p:sp>
        <p:nvSpPr>
          <p:cNvPr id="162" name="Google Shape;162;p28" title="MCQ Question 3"/>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MCQ Question 3</a:t>
            </a:r>
            <a:endParaRPr b="1" sz="2400"/>
          </a:p>
        </p:txBody>
      </p:sp>
      <p:sp>
        <p:nvSpPr>
          <p:cNvPr id="163" name="Google Shape;163;p28"/>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What does 'malware' refer to?</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 A network security system</a:t>
            </a:r>
            <a:endParaRPr sz="1800"/>
          </a:p>
          <a:p>
            <a:pPr indent="0" lvl="0" marL="0" rtl="0" algn="l">
              <a:spcBef>
                <a:spcPts val="0"/>
              </a:spcBef>
              <a:spcAft>
                <a:spcPts val="0"/>
              </a:spcAft>
              <a:buNone/>
            </a:pPr>
            <a:r>
              <a:rPr lang="en" sz="1800"/>
              <a:t>b) Fraudulent email attempts</a:t>
            </a:r>
            <a:endParaRPr sz="1800"/>
          </a:p>
          <a:p>
            <a:pPr indent="0" lvl="0" marL="0" rtl="0" algn="l">
              <a:spcBef>
                <a:spcPts val="0"/>
              </a:spcBef>
              <a:spcAft>
                <a:spcPts val="0"/>
              </a:spcAft>
              <a:buNone/>
            </a:pPr>
            <a:r>
              <a:rPr lang="en" sz="1800"/>
              <a:t>c) Malicious software</a:t>
            </a:r>
            <a:endParaRPr sz="1800"/>
          </a:p>
          <a:p>
            <a:pPr indent="0" lvl="0" marL="0" rtl="0" algn="l">
              <a:spcBef>
                <a:spcPts val="0"/>
              </a:spcBef>
              <a:spcAft>
                <a:spcPts val="0"/>
              </a:spcAft>
              <a:buNone/>
            </a:pPr>
            <a:r>
              <a:rPr lang="en" sz="1800"/>
              <a:t>d) Secure data format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64" name="Google Shape;164;p28"/>
          <p:cNvPicPr preferRelativeResize="0"/>
          <p:nvPr/>
        </p:nvPicPr>
        <p:blipFill rotWithShape="1">
          <a:blip r:embed="rId3">
            <a:alphaModFix/>
          </a:blip>
          <a:srcRect b="1783" l="0" r="0" t="1783"/>
          <a:stretch/>
        </p:blipFill>
        <p:spPr>
          <a:xfrm>
            <a:off x="5143500" y="0"/>
            <a:ext cx="40005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 name="Shape 62"/>
        <p:cNvGrpSpPr/>
        <p:nvPr/>
      </p:nvGrpSpPr>
      <p:grpSpPr>
        <a:xfrm>
          <a:off x="0" y="0"/>
          <a:ext cx="0" cy="0"/>
          <a:chOff x="0" y="0"/>
          <a:chExt cx="0" cy="0"/>
        </a:xfrm>
      </p:grpSpPr>
      <p:sp>
        <p:nvSpPr>
          <p:cNvPr id="63" name="Google Shape;63;p14" title="Differences Between the Internet and the Web"/>
          <p:cNvSpPr txBox="1"/>
          <p:nvPr/>
        </p:nvSpPr>
        <p:spPr>
          <a:xfrm>
            <a:off x="611300" y="248425"/>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Differences Between the Internet and the Web</a:t>
            </a:r>
            <a:endParaRPr b="1" sz="3600"/>
          </a:p>
        </p:txBody>
      </p:sp>
      <p:sp>
        <p:nvSpPr>
          <p:cNvPr id="64" name="Google Shape;64;p14"/>
          <p:cNvSpPr txBox="1"/>
          <p:nvPr/>
        </p:nvSpPr>
        <p:spPr>
          <a:xfrm>
            <a:off x="829800" y="1714500"/>
            <a:ext cx="8001000" cy="322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Internet: A global network of interconnected computers.</a:t>
            </a:r>
            <a:endParaRPr sz="2400"/>
          </a:p>
          <a:p>
            <a:pPr indent="0" lvl="0" marL="0" rtl="0" algn="ctr">
              <a:spcBef>
                <a:spcPts val="0"/>
              </a:spcBef>
              <a:spcAft>
                <a:spcPts val="0"/>
              </a:spcAft>
              <a:buNone/>
            </a:pPr>
            <a:r>
              <a:rPr lang="en" sz="2400"/>
              <a:t>Functions: Data transfer, email, file sharing.</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World Wide Web (WWW): A system of interlinked hypertext (</a:t>
            </a:r>
            <a:r>
              <a:rPr lang="en" sz="2000">
                <a:solidFill>
                  <a:schemeClr val="dk1"/>
                </a:solidFill>
                <a:highlight>
                  <a:schemeClr val="lt1"/>
                </a:highlight>
              </a:rPr>
              <a:t> text which contains links to other texts</a:t>
            </a:r>
            <a:r>
              <a:rPr lang="en" sz="2400"/>
              <a:t>)documents accessed via the internet.</a:t>
            </a:r>
            <a:endParaRPr sz="2400"/>
          </a:p>
          <a:p>
            <a:pPr indent="0" lvl="0" marL="0" rtl="0" algn="ctr">
              <a:spcBef>
                <a:spcPts val="0"/>
              </a:spcBef>
              <a:spcAft>
                <a:spcPts val="0"/>
              </a:spcAft>
              <a:buNone/>
            </a:pPr>
            <a:r>
              <a:rPr lang="en" sz="2400"/>
              <a:t>Functions: Browsing web pages, accessing online services.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 name="Shape 68"/>
        <p:cNvGrpSpPr/>
        <p:nvPr/>
      </p:nvGrpSpPr>
      <p:grpSpPr>
        <a:xfrm>
          <a:off x="0" y="0"/>
          <a:ext cx="0" cy="0"/>
          <a:chOff x="0" y="0"/>
          <a:chExt cx="0" cy="0"/>
        </a:xfrm>
      </p:grpSpPr>
      <p:sp>
        <p:nvSpPr>
          <p:cNvPr id="69" name="Google Shape;69;p15" title="Advent of the Internet"/>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Advent of the Internet</a:t>
            </a:r>
            <a:endParaRPr b="1" sz="2400"/>
          </a:p>
        </p:txBody>
      </p:sp>
      <p:sp>
        <p:nvSpPr>
          <p:cNvPr id="70" name="Google Shape;70;p15"/>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1960s: Originated as ARPANET.</a:t>
            </a:r>
            <a:endParaRPr sz="1800"/>
          </a:p>
          <a:p>
            <a:pPr indent="0" lvl="0" marL="0" rtl="0" algn="l">
              <a:spcBef>
                <a:spcPts val="0"/>
              </a:spcBef>
              <a:spcAft>
                <a:spcPts val="0"/>
              </a:spcAft>
              <a:buNone/>
            </a:pPr>
            <a:r>
              <a:rPr lang="en" sz="1800"/>
              <a:t>1980s: Expansion beyond academic and military use.</a:t>
            </a:r>
            <a:endParaRPr sz="1800"/>
          </a:p>
          <a:p>
            <a:pPr indent="0" lvl="0" marL="0" rtl="0" algn="l">
              <a:spcBef>
                <a:spcPts val="0"/>
              </a:spcBef>
              <a:spcAft>
                <a:spcPts val="0"/>
              </a:spcAft>
              <a:buNone/>
            </a:pPr>
            <a:r>
              <a:rPr lang="en" sz="1800"/>
              <a:t>1990s: Commercialization and widespread public adoption.</a:t>
            </a:r>
            <a:endParaRPr sz="1800"/>
          </a:p>
        </p:txBody>
      </p:sp>
      <p:pic>
        <p:nvPicPr>
          <p:cNvPr id="71" name="Google Shape;71;p15"/>
          <p:cNvPicPr preferRelativeResize="0"/>
          <p:nvPr/>
        </p:nvPicPr>
        <p:blipFill rotWithShape="1">
          <a:blip r:embed="rId3">
            <a:alphaModFix/>
          </a:blip>
          <a:srcRect b="1783" l="0" r="0" t="1783"/>
          <a:stretch/>
        </p:blipFill>
        <p:spPr>
          <a:xfrm>
            <a:off x="5143500" y="0"/>
            <a:ext cx="4000500" cy="5143500"/>
          </a:xfrm>
          <a:prstGeom prst="rect">
            <a:avLst/>
          </a:prstGeom>
          <a:noFill/>
          <a:ln>
            <a:noFill/>
          </a:ln>
        </p:spPr>
      </p:pic>
      <p:pic>
        <p:nvPicPr>
          <p:cNvPr id="72" name="Google Shape;72;p15"/>
          <p:cNvPicPr preferRelativeResize="0"/>
          <p:nvPr/>
        </p:nvPicPr>
        <p:blipFill rotWithShape="1">
          <a:blip r:embed="rId4">
            <a:alphaModFix/>
          </a:blip>
          <a:srcRect b="0" l="11114" r="11106" t="0"/>
          <a:stretch/>
        </p:blipFill>
        <p:spPr>
          <a:xfrm>
            <a:off x="5143500" y="0"/>
            <a:ext cx="4000499" cy="51435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 name="Shape 76"/>
        <p:cNvGrpSpPr/>
        <p:nvPr/>
      </p:nvGrpSpPr>
      <p:grpSpPr>
        <a:xfrm>
          <a:off x="0" y="0"/>
          <a:ext cx="0" cy="0"/>
          <a:chOff x="0" y="0"/>
          <a:chExt cx="0" cy="0"/>
        </a:xfrm>
      </p:grpSpPr>
      <p:sp>
        <p:nvSpPr>
          <p:cNvPr id="77" name="Google Shape;77;p16" title="Key Components of the Web"/>
          <p:cNvSpPr txBox="1"/>
          <p:nvPr/>
        </p:nvSpPr>
        <p:spPr>
          <a:xfrm>
            <a:off x="4301450" y="104875"/>
            <a:ext cx="44007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Key Components of the Web</a:t>
            </a:r>
            <a:endParaRPr b="1" sz="2400"/>
          </a:p>
        </p:txBody>
      </p:sp>
      <p:sp>
        <p:nvSpPr>
          <p:cNvPr id="78" name="Google Shape;78;p16"/>
          <p:cNvSpPr txBox="1"/>
          <p:nvPr/>
        </p:nvSpPr>
        <p:spPr>
          <a:xfrm>
            <a:off x="4371150" y="710050"/>
            <a:ext cx="4540200" cy="41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Web Browsers: Software to access web pages (e.g., Chrome, Firefox , TOR).</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Web Servers: Computers hosting websites.Https requests and </a:t>
            </a:r>
            <a:r>
              <a:rPr lang="en" sz="1800"/>
              <a:t>response.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URLs: Addresses of web resources.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HTML: Scripting Language for creating web pages.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HTTP/HTTPS(</a:t>
            </a:r>
            <a:r>
              <a:rPr lang="en" sz="1500">
                <a:solidFill>
                  <a:schemeClr val="dk1"/>
                </a:solidFill>
                <a:highlight>
                  <a:schemeClr val="lt1"/>
                </a:highlight>
              </a:rPr>
              <a:t>HyperText Transfer Protocol Secure</a:t>
            </a:r>
            <a:r>
              <a:rPr lang="en" sz="1800"/>
              <a:t>): Protocols for data transfer on the web.</a:t>
            </a:r>
            <a:endParaRPr sz="1800"/>
          </a:p>
        </p:txBody>
      </p:sp>
      <p:pic>
        <p:nvPicPr>
          <p:cNvPr id="79" name="Google Shape;79;p16"/>
          <p:cNvPicPr preferRelativeResize="0"/>
          <p:nvPr/>
        </p:nvPicPr>
        <p:blipFill rotWithShape="1">
          <a:blip r:embed="rId3">
            <a:alphaModFix/>
          </a:blip>
          <a:srcRect b="1783" l="0" r="0" t="1783"/>
          <a:stretch/>
        </p:blipFill>
        <p:spPr>
          <a:xfrm>
            <a:off x="0" y="0"/>
            <a:ext cx="4000500" cy="5143500"/>
          </a:xfrm>
          <a:prstGeom prst="rect">
            <a:avLst/>
          </a:prstGeom>
          <a:noFill/>
          <a:ln>
            <a:noFill/>
          </a:ln>
        </p:spPr>
      </p:pic>
      <p:pic>
        <p:nvPicPr>
          <p:cNvPr id="80" name="Google Shape;80;p16"/>
          <p:cNvPicPr preferRelativeResize="0"/>
          <p:nvPr/>
        </p:nvPicPr>
        <p:blipFill rotWithShape="1">
          <a:blip r:embed="rId4">
            <a:alphaModFix/>
          </a:blip>
          <a:srcRect b="0" l="22543" r="22538" t="0"/>
          <a:stretch/>
        </p:blipFill>
        <p:spPr>
          <a:xfrm>
            <a:off x="0" y="0"/>
            <a:ext cx="4000502"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17" title="Internet Governance"/>
          <p:cNvSpPr txBox="1"/>
          <p:nvPr/>
        </p:nvSpPr>
        <p:spPr>
          <a:xfrm>
            <a:off x="643025" y="110250"/>
            <a:ext cx="8001000" cy="57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600"/>
              <a:t>Internet Governance</a:t>
            </a:r>
            <a:endParaRPr b="1" sz="3600"/>
          </a:p>
        </p:txBody>
      </p:sp>
      <p:sp>
        <p:nvSpPr>
          <p:cNvPr id="86" name="Google Shape;86;p17"/>
          <p:cNvSpPr txBox="1"/>
          <p:nvPr/>
        </p:nvSpPr>
        <p:spPr>
          <a:xfrm>
            <a:off x="932775" y="985450"/>
            <a:ext cx="7759500" cy="37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Definition:</a:t>
            </a:r>
            <a:r>
              <a:rPr lang="en" sz="2400"/>
              <a:t> </a:t>
            </a:r>
            <a:endParaRPr sz="2400"/>
          </a:p>
          <a:p>
            <a:pPr indent="0" lvl="0" marL="0" rtl="0" algn="ctr">
              <a:spcBef>
                <a:spcPts val="0"/>
              </a:spcBef>
              <a:spcAft>
                <a:spcPts val="0"/>
              </a:spcAft>
              <a:buNone/>
            </a:pPr>
            <a:r>
              <a:rPr lang="en" sz="2400"/>
              <a:t>The development and application of shared principles, norms, rules, decision-making procedures, and programs that shape the evolution and use of the internet.</a:t>
            </a:r>
            <a:endParaRPr sz="2400"/>
          </a:p>
          <a:p>
            <a:pPr indent="0" lvl="0" marL="0" rtl="0" algn="ctr">
              <a:spcBef>
                <a:spcPts val="0"/>
              </a:spcBef>
              <a:spcAft>
                <a:spcPts val="0"/>
              </a:spcAft>
              <a:buNone/>
            </a:pPr>
            <a:r>
              <a:rPr lang="en" sz="2400">
                <a:solidFill>
                  <a:schemeClr val="dk1"/>
                </a:solidFill>
              </a:rPr>
              <a:t>This means making rules and guidelines to keep the internet safe and working well.</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rPr lang="en" sz="2400"/>
              <a:t>Goals: Security, stability, and resilience(recovery) of the internet.</a:t>
            </a:r>
            <a:endParaRPr sz="2400"/>
          </a:p>
          <a:p>
            <a:pPr indent="0" lvl="0" marL="0" rtl="0" algn="ctr">
              <a:spcBef>
                <a:spcPts val="0"/>
              </a:spcBef>
              <a:spcAft>
                <a:spcPts val="0"/>
              </a:spcAft>
              <a:buNone/>
            </a:pPr>
            <a:r>
              <a:t/>
            </a:r>
            <a:endParaRPr sz="2400"/>
          </a:p>
          <a:p>
            <a:pPr indent="0" lvl="0" marL="0" rtl="0" algn="ctr">
              <a:spcBef>
                <a:spcPts val="0"/>
              </a:spcBef>
              <a:spcAft>
                <a:spcPts val="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nvSpPr>
        <p:spPr>
          <a:xfrm>
            <a:off x="0" y="0"/>
            <a:ext cx="6648000" cy="515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800">
                <a:solidFill>
                  <a:schemeClr val="dk1"/>
                </a:solidFill>
              </a:rPr>
              <a:t>Key Organizations in Internet Governance:</a:t>
            </a:r>
            <a:endParaRPr b="1" sz="1800">
              <a:solidFill>
                <a:schemeClr val="dk1"/>
              </a:solidFill>
            </a:endParaRPr>
          </a:p>
          <a:p>
            <a:pPr indent="-330200" lvl="0" marL="457200" rtl="0" algn="l">
              <a:lnSpc>
                <a:spcPct val="115000"/>
              </a:lnSpc>
              <a:spcBef>
                <a:spcPts val="1200"/>
              </a:spcBef>
              <a:spcAft>
                <a:spcPts val="0"/>
              </a:spcAft>
              <a:buClr>
                <a:schemeClr val="dk1"/>
              </a:buClr>
              <a:buSzPts val="1600"/>
              <a:buAutoNum type="arabicPeriod"/>
            </a:pPr>
            <a:r>
              <a:rPr b="1" lang="en" sz="1600">
                <a:solidFill>
                  <a:schemeClr val="dk1"/>
                </a:solidFill>
              </a:rPr>
              <a:t>ICANN (Internet Corporation for Assigned Names and Numbers)</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Role</a:t>
            </a:r>
            <a:r>
              <a:rPr lang="en" sz="1600">
                <a:solidFill>
                  <a:schemeClr val="dk1"/>
                </a:solidFill>
              </a:rPr>
              <a:t>: Manages the global domain name system (DNS) and IP address allocation.</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Example</a:t>
            </a:r>
            <a:r>
              <a:rPr lang="en" sz="1600">
                <a:solidFill>
                  <a:schemeClr val="dk1"/>
                </a:solidFill>
              </a:rPr>
              <a:t>: Ensures that every website address is unique and can be found on the internet.</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IETF (Internet Engineering Task Force)</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Role</a:t>
            </a:r>
            <a:r>
              <a:rPr lang="en" sz="1600">
                <a:solidFill>
                  <a:schemeClr val="dk1"/>
                </a:solidFill>
              </a:rPr>
              <a:t>: Develops and maintains the technical standards that make the internet work.</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Example</a:t>
            </a:r>
            <a:r>
              <a:rPr lang="en" sz="1600">
                <a:solidFill>
                  <a:schemeClr val="dk1"/>
                </a:solidFill>
              </a:rPr>
              <a:t>: Creates protocols like HTTP, which allows web browsers and servers to communicate.</a:t>
            </a:r>
            <a:endParaRPr sz="1600">
              <a:solidFill>
                <a:schemeClr val="dk1"/>
              </a:solidFill>
            </a:endParaRPr>
          </a:p>
          <a:p>
            <a:pPr indent="-330200" lvl="0" marL="457200" rtl="0" algn="l">
              <a:lnSpc>
                <a:spcPct val="115000"/>
              </a:lnSpc>
              <a:spcBef>
                <a:spcPts val="0"/>
              </a:spcBef>
              <a:spcAft>
                <a:spcPts val="0"/>
              </a:spcAft>
              <a:buClr>
                <a:schemeClr val="dk1"/>
              </a:buClr>
              <a:buSzPts val="1600"/>
              <a:buAutoNum type="arabicPeriod"/>
            </a:pPr>
            <a:r>
              <a:rPr b="1" lang="en" sz="1600">
                <a:solidFill>
                  <a:schemeClr val="dk1"/>
                </a:solidFill>
              </a:rPr>
              <a:t>ISOC (Internet Society)</a:t>
            </a:r>
            <a:endParaRPr b="1"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Role</a:t>
            </a:r>
            <a:r>
              <a:rPr lang="en" sz="1600">
                <a:solidFill>
                  <a:schemeClr val="dk1"/>
                </a:solidFill>
              </a:rPr>
              <a:t>: S</a:t>
            </a:r>
            <a:r>
              <a:rPr lang="en" sz="1600">
                <a:solidFill>
                  <a:schemeClr val="dk1"/>
                </a:solidFill>
              </a:rPr>
              <a:t>upports</a:t>
            </a:r>
            <a:r>
              <a:rPr lang="en" sz="1600">
                <a:solidFill>
                  <a:schemeClr val="dk1"/>
                </a:solidFill>
              </a:rPr>
              <a:t>  for policies that support an open and accessible internet.</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b="1" lang="en" sz="1600">
                <a:solidFill>
                  <a:schemeClr val="dk1"/>
                </a:solidFill>
              </a:rPr>
              <a:t>Example</a:t>
            </a:r>
            <a:r>
              <a:rPr lang="en" sz="1600">
                <a:solidFill>
                  <a:schemeClr val="dk1"/>
                </a:solidFill>
              </a:rPr>
              <a:t>: Works on issues like internet accessibility and online privacy.</a:t>
            </a:r>
            <a:endParaRPr sz="1600">
              <a:solidFill>
                <a:schemeClr val="dk1"/>
              </a:solidFill>
            </a:endParaRPr>
          </a:p>
        </p:txBody>
      </p:sp>
      <p:pic>
        <p:nvPicPr>
          <p:cNvPr id="92" name="Google Shape;92;p18"/>
          <p:cNvPicPr preferRelativeResize="0"/>
          <p:nvPr/>
        </p:nvPicPr>
        <p:blipFill rotWithShape="1">
          <a:blip r:embed="rId3">
            <a:alphaModFix/>
          </a:blip>
          <a:srcRect b="0" l="34755" r="34755" t="0"/>
          <a:stretch/>
        </p:blipFill>
        <p:spPr>
          <a:xfrm>
            <a:off x="6647950" y="96521"/>
            <a:ext cx="2496051" cy="50247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19" title="Internet Society"/>
          <p:cNvSpPr txBox="1"/>
          <p:nvPr/>
        </p:nvSpPr>
        <p:spPr>
          <a:xfrm>
            <a:off x="571500" y="571500"/>
            <a:ext cx="3429000" cy="5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Internet Society</a:t>
            </a:r>
            <a:endParaRPr b="1" sz="2400"/>
          </a:p>
        </p:txBody>
      </p:sp>
      <p:sp>
        <p:nvSpPr>
          <p:cNvPr id="98" name="Google Shape;98;p19"/>
          <p:cNvSpPr txBox="1"/>
          <p:nvPr/>
        </p:nvSpPr>
        <p:spPr>
          <a:xfrm>
            <a:off x="571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Internet Society (ISOC): Global organization promoting the open development, evolution, and use of the internet.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Activities: Advocacy (</a:t>
            </a:r>
            <a:r>
              <a:rPr lang="en" sz="1850">
                <a:solidFill>
                  <a:schemeClr val="dk1"/>
                </a:solidFill>
                <a:highlight>
                  <a:schemeClr val="lt1"/>
                </a:highlight>
              </a:rPr>
              <a:t>public support</a:t>
            </a:r>
            <a:r>
              <a:rPr lang="en" sz="1800"/>
              <a:t>), education, and community building.</a:t>
            </a:r>
            <a:endParaRPr sz="1800"/>
          </a:p>
        </p:txBody>
      </p:sp>
      <p:pic>
        <p:nvPicPr>
          <p:cNvPr id="99" name="Google Shape;99;p19"/>
          <p:cNvPicPr preferRelativeResize="0"/>
          <p:nvPr/>
        </p:nvPicPr>
        <p:blipFill rotWithShape="1">
          <a:blip r:embed="rId3">
            <a:alphaModFix/>
          </a:blip>
          <a:srcRect b="1783" l="0" r="0" t="1783"/>
          <a:stretch/>
        </p:blipFill>
        <p:spPr>
          <a:xfrm>
            <a:off x="5143500" y="0"/>
            <a:ext cx="4000500" cy="5143500"/>
          </a:xfrm>
          <a:prstGeom prst="rect">
            <a:avLst/>
          </a:prstGeom>
          <a:noFill/>
          <a:ln>
            <a:noFill/>
          </a:ln>
        </p:spPr>
      </p:pic>
      <p:pic>
        <p:nvPicPr>
          <p:cNvPr id="100" name="Google Shape;100;p19"/>
          <p:cNvPicPr preferRelativeResize="0"/>
          <p:nvPr/>
        </p:nvPicPr>
        <p:blipFill rotWithShape="1">
          <a:blip r:embed="rId4">
            <a:alphaModFix/>
          </a:blip>
          <a:srcRect b="0" l="28127" r="28122" t="0"/>
          <a:stretch/>
        </p:blipFill>
        <p:spPr>
          <a:xfrm>
            <a:off x="5143500" y="0"/>
            <a:ext cx="4000499"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 name="Shape 104"/>
        <p:cNvGrpSpPr/>
        <p:nvPr/>
      </p:nvGrpSpPr>
      <p:grpSpPr>
        <a:xfrm>
          <a:off x="0" y="0"/>
          <a:ext cx="0" cy="0"/>
          <a:chOff x="0" y="0"/>
          <a:chExt cx="0" cy="0"/>
        </a:xfrm>
      </p:grpSpPr>
      <p:sp>
        <p:nvSpPr>
          <p:cNvPr id="105" name="Google Shape;105;p20" title="Regulatory Bodies and Frameworks"/>
          <p:cNvSpPr txBox="1"/>
          <p:nvPr/>
        </p:nvSpPr>
        <p:spPr>
          <a:xfrm>
            <a:off x="5143500" y="571500"/>
            <a:ext cx="3429000" cy="85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Regulatory Bodies and Frameworks</a:t>
            </a:r>
            <a:endParaRPr b="1" sz="2400"/>
          </a:p>
        </p:txBody>
      </p:sp>
      <p:sp>
        <p:nvSpPr>
          <p:cNvPr id="106" name="Google Shape;106;p20"/>
          <p:cNvSpPr txBox="1"/>
          <p:nvPr/>
        </p:nvSpPr>
        <p:spPr>
          <a:xfrm>
            <a:off x="5143500" y="1428750"/>
            <a:ext cx="3429000" cy="25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ICANN: Internet Corporation for Assigned Names and Numbers.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IETF: Internet Engineering Task Force.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National Regulations: Varies by country (e.g., FCC in the USA).</a:t>
            </a:r>
            <a:endParaRPr sz="1800"/>
          </a:p>
        </p:txBody>
      </p:sp>
      <p:pic>
        <p:nvPicPr>
          <p:cNvPr id="107" name="Google Shape;107;p20"/>
          <p:cNvPicPr preferRelativeResize="0"/>
          <p:nvPr/>
        </p:nvPicPr>
        <p:blipFill rotWithShape="1">
          <a:blip r:embed="rId3">
            <a:alphaModFix/>
          </a:blip>
          <a:srcRect b="1783" l="0" r="0" t="1783"/>
          <a:stretch/>
        </p:blipFill>
        <p:spPr>
          <a:xfrm>
            <a:off x="0" y="0"/>
            <a:ext cx="4000500" cy="5143500"/>
          </a:xfrm>
          <a:prstGeom prst="rect">
            <a:avLst/>
          </a:prstGeom>
          <a:noFill/>
          <a:ln>
            <a:noFill/>
          </a:ln>
        </p:spPr>
      </p:pic>
      <p:pic>
        <p:nvPicPr>
          <p:cNvPr id="108" name="Google Shape;108;p20"/>
          <p:cNvPicPr preferRelativeResize="0"/>
          <p:nvPr/>
        </p:nvPicPr>
        <p:blipFill rotWithShape="1">
          <a:blip r:embed="rId4">
            <a:alphaModFix/>
          </a:blip>
          <a:srcRect b="0" l="28139" r="28139" t="0"/>
          <a:stretch/>
        </p:blipFill>
        <p:spPr>
          <a:xfrm>
            <a:off x="0" y="0"/>
            <a:ext cx="400050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 name="Shape 112"/>
        <p:cNvGrpSpPr/>
        <p:nvPr/>
      </p:nvGrpSpPr>
      <p:grpSpPr>
        <a:xfrm>
          <a:off x="0" y="0"/>
          <a:ext cx="0" cy="0"/>
          <a:chOff x="0" y="0"/>
          <a:chExt cx="0" cy="0"/>
        </a:xfrm>
      </p:grpSpPr>
      <p:sp>
        <p:nvSpPr>
          <p:cNvPr id="113" name="Google Shape;113;p21" title="Challenges in Regulating Cyberspace"/>
          <p:cNvSpPr txBox="1"/>
          <p:nvPr/>
        </p:nvSpPr>
        <p:spPr>
          <a:xfrm>
            <a:off x="471600" y="53025"/>
            <a:ext cx="8506200" cy="46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t>Challenges in Regulating Cyberspace</a:t>
            </a:r>
            <a:endParaRPr b="1" sz="2800"/>
          </a:p>
        </p:txBody>
      </p:sp>
      <p:sp>
        <p:nvSpPr>
          <p:cNvPr id="114" name="Google Shape;114;p21"/>
          <p:cNvSpPr txBox="1"/>
          <p:nvPr/>
        </p:nvSpPr>
        <p:spPr>
          <a:xfrm>
            <a:off x="471600" y="684000"/>
            <a:ext cx="8200800" cy="4461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Jurisdictional Issues</a:t>
            </a:r>
            <a:r>
              <a:rPr lang="en" sz="1500"/>
              <a:t>: Internet crosses national borders.</a:t>
            </a:r>
            <a:endParaRPr sz="1500"/>
          </a:p>
          <a:p>
            <a:pPr indent="0" lvl="0" marL="457200" rtl="0" algn="l">
              <a:spcBef>
                <a:spcPts val="0"/>
              </a:spcBef>
              <a:spcAft>
                <a:spcPts val="0"/>
              </a:spcAft>
              <a:buNone/>
            </a:pPr>
            <a:r>
              <a:rPr b="1" lang="en" sz="1500"/>
              <a:t>PROBLEM </a:t>
            </a:r>
            <a:r>
              <a:rPr lang="en" sz="1500"/>
              <a:t>: Different countries have different laws and rules about what you can and can't do online.</a:t>
            </a:r>
            <a:endParaRPr sz="1500"/>
          </a:p>
          <a:p>
            <a:pPr indent="0" lvl="0" marL="0" rtl="0" algn="l">
              <a:spcBef>
                <a:spcPts val="0"/>
              </a:spcBef>
              <a:spcAft>
                <a:spcPts val="0"/>
              </a:spcAft>
              <a:buNone/>
            </a:pPr>
            <a:r>
              <a:rPr lang="en" sz="1500"/>
              <a:t> Eg . A website might be legal in one country but illegal. in another, making it hard to regulate.</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Privacy Concerns</a:t>
            </a:r>
            <a:r>
              <a:rPr lang="en" sz="1500"/>
              <a:t>: Balancing surveillance and user privacy.</a:t>
            </a:r>
            <a:endParaRPr sz="1500"/>
          </a:p>
          <a:p>
            <a:pPr indent="0" lvl="0" marL="457200" rtl="0" algn="l">
              <a:spcBef>
                <a:spcPts val="0"/>
              </a:spcBef>
              <a:spcAft>
                <a:spcPts val="0"/>
              </a:spcAft>
              <a:buNone/>
            </a:pPr>
            <a:r>
              <a:rPr b="1" lang="en" sz="1500"/>
              <a:t>PROBLEM </a:t>
            </a:r>
            <a:r>
              <a:rPr lang="en" sz="1500"/>
              <a:t>:  Governments and companies want to watch what people do online to prevent bad things (like crimes) from happening. But people also want to keep their personal information secret and not be constantly watched.</a:t>
            </a:r>
            <a:endParaRPr sz="1500"/>
          </a:p>
          <a:p>
            <a:pPr indent="0" lvl="0" marL="0" rtl="0" algn="l">
              <a:spcBef>
                <a:spcPts val="0"/>
              </a:spcBef>
              <a:spcAft>
                <a:spcPts val="0"/>
              </a:spcAft>
              <a:buNone/>
            </a:pPr>
            <a:r>
              <a:rPr lang="en" sz="1500"/>
              <a:t>eg: Using cameras to catch thieves is good for safety, but having cameras everywhere might make people feel like they have no privacy.</a:t>
            </a:r>
            <a:endParaRPr sz="1500"/>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b="1" lang="en" sz="1500"/>
              <a:t>Cybercrime : </a:t>
            </a:r>
            <a:r>
              <a:rPr lang="en" sz="1500"/>
              <a:t>Evolving threats and enforcement difficulties.</a:t>
            </a:r>
            <a:endParaRPr sz="1500"/>
          </a:p>
          <a:p>
            <a:pPr indent="0" lvl="0" marL="457200" rtl="0" algn="l">
              <a:spcBef>
                <a:spcPts val="0"/>
              </a:spcBef>
              <a:spcAft>
                <a:spcPts val="0"/>
              </a:spcAft>
              <a:buNone/>
            </a:pPr>
            <a:r>
              <a:rPr b="1" lang="en" sz="1500"/>
              <a:t>PROBLEM :</a:t>
            </a:r>
            <a:r>
              <a:rPr lang="en" sz="1500"/>
              <a:t>  The ways criminals use the internet keep changing and getting more sophisticated. It's hard for police and other authorities to keep up and catch them, especially since these criminals can be in any country.</a:t>
            </a:r>
            <a:endParaRPr sz="1500"/>
          </a:p>
          <a:p>
            <a:pPr indent="0" lvl="0" marL="0" rtl="0" algn="l">
              <a:spcBef>
                <a:spcPts val="0"/>
              </a:spcBef>
              <a:spcAft>
                <a:spcPts val="0"/>
              </a:spcAft>
              <a:buNone/>
            </a:pPr>
            <a:r>
              <a:rPr lang="en" sz="1500"/>
              <a:t>Eg : A hacker in one country might steal credit card information from people in another country, making it hard for local police to catch them.</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