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fa567b4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efa567b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fa567b4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efa567b4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ist.gov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 title="Lecture 6: Issues and Challenges in Cyber Security"/>
          <p:cNvSpPr txBox="1"/>
          <p:nvPr/>
        </p:nvSpPr>
        <p:spPr>
          <a:xfrm>
            <a:off x="611325" y="1936050"/>
            <a:ext cx="8001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Issues and Challenges</a:t>
            </a:r>
            <a:r>
              <a:rPr b="1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Cyber Security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53375" y="354875"/>
            <a:ext cx="45441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420">
                <a:latin typeface="Calibri"/>
                <a:ea typeface="Calibri"/>
                <a:cs typeface="Calibri"/>
                <a:sym typeface="Calibri"/>
              </a:rPr>
              <a:t>Cyber Security for Digital Devices</a:t>
            </a:r>
            <a:endParaRPr sz="242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528" y="3871425"/>
            <a:ext cx="1908472" cy="12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26875" cy="122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51625" y="4291075"/>
            <a:ext cx="5157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              : Divesh Jadhwani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Institution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      : Pimpri Chinchwad University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 title="The Role of Artificial Intelligence in Cyber Security"/>
          <p:cNvSpPr txBox="1"/>
          <p:nvPr/>
        </p:nvSpPr>
        <p:spPr>
          <a:xfrm>
            <a:off x="571500" y="200725"/>
            <a:ext cx="8001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Emerging Threats and Future Trends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39350" y="819650"/>
            <a:ext cx="8865300" cy="4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Emerging Threats: AI-powered attacks, quantum computing threats, deep fakes, 5G vulnerabilities.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Explanation: As technology advances, so do the methods used by attackers.Organizations must stay ahead of these trends to protect their assets.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Trends: Increased focus on zero trust security models, enhanced AI-driven defenses, greater regulat</a:t>
            </a:r>
            <a:r>
              <a:rPr lang="en-GB" sz="2000">
                <a:solidFill>
                  <a:schemeClr val="dk1"/>
                </a:solidFill>
              </a:rPr>
              <a:t>ions</a:t>
            </a: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Real-life Example: Rise of deepfake technology used in social engineering attacks.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 title="Cloud Security Challenges"/>
          <p:cNvSpPr txBox="1"/>
          <p:nvPr/>
        </p:nvSpPr>
        <p:spPr>
          <a:xfrm>
            <a:off x="446050" y="161700"/>
            <a:ext cx="4614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Role of Artificial Intelligence in Cyber Security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234225" y="1201176"/>
            <a:ext cx="47001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AI and machine learning can enhance cyber security by identifying patterns, predicting threats, and automating responses.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Benefits: Improved threat detection, faster incident response, reduced human error.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 AI can also be used by attackers, need for high-quality data, potential for false positives.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Real-life Example: Use of AI in detecting phishing attacks and anomalous behavior in network traffic.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28138" r="28139" t="0"/>
          <a:stretch/>
        </p:blipFill>
        <p:spPr>
          <a:xfrm>
            <a:off x="5143500" y="0"/>
            <a:ext cx="4000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 title="Regulatory Compliance in Cyber Security"/>
          <p:cNvSpPr txBox="1"/>
          <p:nvPr/>
        </p:nvSpPr>
        <p:spPr>
          <a:xfrm>
            <a:off x="571500" y="125450"/>
            <a:ext cx="80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Insider Threats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367650" y="851875"/>
            <a:ext cx="8408700" cy="3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Insider threats involve risks posed by employees, contractors, or business associates who have access to an organization’s systems.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Types: Malicious insiders, negligent insiders.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Mitigation: Background checks, monitoring, access controls, employee training.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Real-life Example: Edward Snowden's leak of classified NSA documents.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 title="Conclusion and Future Directions"/>
          <p:cNvSpPr txBox="1"/>
          <p:nvPr/>
        </p:nvSpPr>
        <p:spPr>
          <a:xfrm>
            <a:off x="4273700" y="153325"/>
            <a:ext cx="44751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 Security Awareness and Training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357325" y="1018925"/>
            <a:ext cx="4475100" cy="3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Importance: Educating employees on cyber security best practices is essential to prevent breaches.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Topics: Phishing awareness, password management, recognizing suspicious activities.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Implementation: Regular training sessions, simulated phishing attacks, continuous learning.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Real-life Example: Company-wide training programs reducing the incidence of successful phishing attacks.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0" l="28126" r="28121" t="0"/>
          <a:stretch/>
        </p:blipFill>
        <p:spPr>
          <a:xfrm>
            <a:off x="0" y="0"/>
            <a:ext cx="4000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 title="Quiz - Threat Landscape"/>
          <p:cNvSpPr txBox="1"/>
          <p:nvPr/>
        </p:nvSpPr>
        <p:spPr>
          <a:xfrm>
            <a:off x="571500" y="125450"/>
            <a:ext cx="80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31475" y="520125"/>
            <a:ext cx="8185800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Cyber Security Challenges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Threat Landscape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Understanding Vulnerabilities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Assessing Risks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Case Study: SolarWinds Hack , Colonial Pipeline Ransomware Attack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Organizational Challenges in Implementing Cyber Security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The Role of Artificial Intelligence in Cyber Security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Cloud Security Challenges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</a:rPr>
              <a:t>Insider Threats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Cyber Security Awareness and Training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 title="Quiz - Vulnerabilities and Risks"/>
          <p:cNvSpPr txBox="1"/>
          <p:nvPr/>
        </p:nvSpPr>
        <p:spPr>
          <a:xfrm>
            <a:off x="803625" y="187300"/>
            <a:ext cx="5520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 - Threat Landscape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68100" y="844450"/>
            <a:ext cx="8861400" cy="3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Question: What is the threat landscape in cyber security?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Options: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  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A list of outdated software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B) The current and potential threats targeting an organization’s information</a:t>
            </a:r>
            <a:r>
              <a:rPr lang="en-GB" sz="1800">
                <a:solidFill>
                  <a:schemeClr val="dk1"/>
                </a:solidFill>
              </a:rPr>
              <a:t> systems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C) The physical layout of an organization’s data center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D) A type of firewall configuration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168100" y="844450"/>
            <a:ext cx="8861400" cy="3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>
                <a:solidFill>
                  <a:schemeClr val="dk1"/>
                </a:solidFill>
              </a:rPr>
              <a:t>Slide 17: Quiz - Vulnerabilities and Risks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GB" sz="2100">
                <a:solidFill>
                  <a:schemeClr val="dk1"/>
                </a:solidFill>
              </a:rPr>
              <a:t>Question:</a:t>
            </a:r>
            <a:r>
              <a:rPr lang="en-GB" sz="2100">
                <a:solidFill>
                  <a:schemeClr val="dk1"/>
                </a:solidFill>
              </a:rPr>
              <a:t> Which of the following is an example of a vulnerability?</a:t>
            </a:r>
            <a:endParaRPr b="1"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A) A phishing email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B) A misconfigured server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C) A ransom demand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D) An incident response plan</a:t>
            </a:r>
            <a:endParaRPr sz="2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168100" y="554825"/>
            <a:ext cx="8861400" cy="37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200">
                <a:solidFill>
                  <a:schemeClr val="dk1"/>
                </a:solidFill>
              </a:rPr>
              <a:t>Slide 18: Quiz - Case Study Analysis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GB" sz="2200">
                <a:solidFill>
                  <a:schemeClr val="dk1"/>
                </a:solidFill>
              </a:rPr>
              <a:t>Question:</a:t>
            </a:r>
            <a:r>
              <a:rPr lang="en-GB" sz="2200">
                <a:solidFill>
                  <a:schemeClr val="dk1"/>
                </a:solidFill>
              </a:rPr>
              <a:t> What was a major lesson learned from the SolarWinds hack?</a:t>
            </a:r>
            <a:endParaRPr b="1"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A) The importance of regular software updates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B) The need for strong passwords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C) The significance of supply chain security</a:t>
            </a:r>
            <a:endParaRPr sz="2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D) The benefits of antivirus software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 title="The Evolving Threat Landscape"/>
          <p:cNvSpPr txBox="1"/>
          <p:nvPr/>
        </p:nvSpPr>
        <p:spPr>
          <a:xfrm>
            <a:off x="487875" y="78050"/>
            <a:ext cx="3429000" cy="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Introduction to Cyber Security Challenges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56325" y="951950"/>
            <a:ext cx="45615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GB" sz="1800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Introduction: Cyber security remains a critical concern as digital transformations continue globally.</a:t>
            </a:r>
            <a:endParaRPr b="0" i="0" sz="18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GB" sz="1800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Objective: Understand the current threat landscape, vulnerabilities, and challenges organizations face in securing their data.</a:t>
            </a:r>
            <a:endParaRPr b="0" i="0" sz="18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GB" sz="1800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Real-life Context: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E</a:t>
            </a:r>
            <a:r>
              <a:rPr b="0" i="0" lang="en-GB" sz="1800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veryday activities like online banking, social media, and e-commerce rely heavily on cyber security.</a:t>
            </a:r>
            <a:endParaRPr b="0" i="0" sz="1800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28126" r="28121" t="0"/>
          <a:stretch/>
        </p:blipFill>
        <p:spPr>
          <a:xfrm>
            <a:off x="5143500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 title="Understanding Vulnerabilities"/>
          <p:cNvSpPr txBox="1"/>
          <p:nvPr/>
        </p:nvSpPr>
        <p:spPr>
          <a:xfrm>
            <a:off x="4223525" y="203500"/>
            <a:ext cx="5361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Evolving Threat Landscape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283500" y="775000"/>
            <a:ext cx="4608900" cy="4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Definition: The threat landscape refers to the current and potential threats targeting an organization’s information systems.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Explanation: Cyber threats are constantly evolving with technology.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Examples: Phishing, ransomware, Advanced Persistent Threats (APTs) (Undetectable hacker for 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years</a:t>
            </a: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), IoT vulnerabilities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</a:rPr>
              <a:t> ,Salami attack.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Real-life Example: WannaCry ransomware attack affecting hundreds of thousands of computers globally.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27705" r="27700" t="0"/>
          <a:stretch/>
        </p:blipFill>
        <p:spPr>
          <a:xfrm>
            <a:off x="0" y="0"/>
            <a:ext cx="40005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 title="Assessing Risks"/>
          <p:cNvSpPr txBox="1"/>
          <p:nvPr/>
        </p:nvSpPr>
        <p:spPr>
          <a:xfrm>
            <a:off x="613325" y="175625"/>
            <a:ext cx="8001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Vulnerabilities</a:t>
            </a:r>
            <a:endParaRPr b="1" i="0" sz="36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93850" y="986875"/>
            <a:ext cx="83796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Vulnerabilities are weaknesses in a system that can be exploited by threats to gain unauthorized access or cause harm.</a:t>
            </a:r>
            <a:endParaRPr b="0" i="0" sz="24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Types: Software bugs, misconfigurations, human errors, outdated systems.</a:t>
            </a:r>
            <a:endParaRPr b="0" i="0" sz="24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Real-life Example: Heartbleed bug in OpenSSL, which allowed attackers to steal information protected under normal conditions.</a:t>
            </a:r>
            <a:endParaRPr b="0" i="0" sz="24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 title="Case Study: SolarWinds Hack"/>
          <p:cNvSpPr txBox="1"/>
          <p:nvPr/>
        </p:nvSpPr>
        <p:spPr>
          <a:xfrm>
            <a:off x="571500" y="136625"/>
            <a:ext cx="4000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Assessing Risks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12950" y="784750"/>
            <a:ext cx="43887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Risk is the potential for loss or damage when a threat exploits a vulnerability.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Components: Threats, vulnerabilities, impact, likelihood.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Management: Identifying, assessing, and prioritizing risks followed by coordinated efforts to minimize, monitor, and control their impact.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Real-life Example: Risk assessment in financial institutions to protect against data breaches and fraud.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27705" r="27700" t="0"/>
          <a:stretch/>
        </p:blipFill>
        <p:spPr>
          <a:xfrm>
            <a:off x="5101675" y="0"/>
            <a:ext cx="40005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 title="Case Study: Colonial Pipeline Ransomware Attack"/>
          <p:cNvSpPr txBox="1"/>
          <p:nvPr/>
        </p:nvSpPr>
        <p:spPr>
          <a:xfrm>
            <a:off x="4365700" y="161700"/>
            <a:ext cx="4735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Study: SolarWinds Hack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418350" y="778475"/>
            <a:ext cx="46305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Overview: SolarWinds supply chain attack impacted numerous government and private sector organizations.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Details: Attackers inserted malicious code into SolarWinds' Orion software, which was distributed to thousands of customers.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Impact: Data breaches, compromised systems, and extensive remediation efforts.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Lessons Learned: Importance of supply chain security and continuous monitoring.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20829" r="20836" t="0"/>
          <a:stretch/>
        </p:blipFill>
        <p:spPr>
          <a:xfrm>
            <a:off x="0" y="0"/>
            <a:ext cx="4000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 title="Security Policies and Frameworks"/>
          <p:cNvSpPr txBox="1"/>
          <p:nvPr/>
        </p:nvSpPr>
        <p:spPr>
          <a:xfrm>
            <a:off x="4109225" y="92000"/>
            <a:ext cx="49284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Study: Colonial Pipeline Ransomware Attack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137275" y="847350"/>
            <a:ext cx="48723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Overview: Ransomware attack on Colonial Pipeline, one of the largest fuel pipelines in the U.S.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Details: Attackers used compromised VPN credentials to access systems.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Impact: Fuel supply disruption, economic impact, ransom payment.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Lessons Learned: Importance of securing remote access points and incident response planning.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28126" r="28121" t="0"/>
          <a:stretch/>
        </p:blipFill>
        <p:spPr>
          <a:xfrm>
            <a:off x="0" y="0"/>
            <a:ext cx="4000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 title="Organizational Challenges in Implementing Cyber Security"/>
          <p:cNvSpPr txBox="1"/>
          <p:nvPr/>
        </p:nvSpPr>
        <p:spPr>
          <a:xfrm>
            <a:off x="218225" y="161700"/>
            <a:ext cx="4650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Policies and Frameworks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95125" y="601300"/>
            <a:ext cx="4650000" cy="4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Security policies and frameworks provide guidelines and standards for protecting information assets.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 NIST Cybersecurity Framework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Explanation: These frameworks help organizations establish, implement, maintain, and continuously improve their cyber security measures.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Real-life Example: Adoption of NIST (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National Institute of Standards and Technology</a:t>
            </a: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)framework by U.S. federal agencies to enhance cyber security posture.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4">
            <a:alphaModFix/>
          </a:blip>
          <a:srcRect b="0" l="28126" r="28121" t="0"/>
          <a:stretch/>
        </p:blipFill>
        <p:spPr>
          <a:xfrm>
            <a:off x="5143500" y="0"/>
            <a:ext cx="4000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 title="Emerging Threats and Future Trends"/>
          <p:cNvSpPr txBox="1"/>
          <p:nvPr/>
        </p:nvSpPr>
        <p:spPr>
          <a:xfrm>
            <a:off x="4173350" y="86425"/>
            <a:ext cx="48099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Organizational Challenges in Implementing Cyber Security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256975" y="952025"/>
            <a:ext cx="45171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 Budget constraints, lack of skilled personnel, resistance to change, complexity of IT environments.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Explanation: Organizations struggle with prioritizing cyber security due to competing interests and resource limitations.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Real-life Example: Small businesses often face significant challenges in implementing robust cyber security measures due to limited budgets.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28138" r="28139" t="0"/>
          <a:stretch/>
        </p:blipFill>
        <p:spPr>
          <a:xfrm>
            <a:off x="0" y="0"/>
            <a:ext cx="40005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