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1" r:id="rId3"/>
    <p:sldId id="300" r:id="rId4"/>
    <p:sldId id="260" r:id="rId5"/>
    <p:sldId id="306" r:id="rId6"/>
    <p:sldId id="285" r:id="rId7"/>
    <p:sldId id="302" r:id="rId8"/>
    <p:sldId id="263" r:id="rId9"/>
    <p:sldId id="310" r:id="rId10"/>
    <p:sldId id="262" r:id="rId11"/>
    <p:sldId id="307" r:id="rId12"/>
    <p:sldId id="309" r:id="rId13"/>
    <p:sldId id="311" r:id="rId14"/>
    <p:sldId id="312" r:id="rId15"/>
    <p:sldId id="313" r:id="rId16"/>
    <p:sldId id="314" r:id="rId17"/>
    <p:sldId id="315" r:id="rId18"/>
    <p:sldId id="272" r:id="rId19"/>
    <p:sldId id="266" r:id="rId20"/>
    <p:sldId id="258" r:id="rId21"/>
    <p:sldId id="281" r:id="rId22"/>
    <p:sldId id="303" r:id="rId23"/>
    <p:sldId id="304" r:id="rId24"/>
    <p:sldId id="305" r:id="rId25"/>
    <p:sldId id="286" r:id="rId26"/>
    <p:sldId id="30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oid"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C87235-3460-4353-AEF7-222F88E764BA}"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C87235-3460-4353-AEF7-222F88E764BA}"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C87235-3460-4353-AEF7-222F88E764BA}"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87235-3460-4353-AEF7-222F88E764BA}"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87235-3460-4353-AEF7-222F88E764BA}"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87235-3460-4353-AEF7-222F88E764BA}"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C87235-3460-4353-AEF7-222F88E764BA}" type="datetimeFigureOut">
              <a:rPr lang="en-IN" smtClean="0"/>
              <a:t>19-10-2022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CEDB13-A3D4-4643-B21C-49F9E5B51F2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9882" y="259977"/>
            <a:ext cx="9144000" cy="2387600"/>
          </a:xfrm>
        </p:spPr>
        <p:txBody>
          <a:bodyPr>
            <a:noAutofit/>
          </a:bodyPr>
          <a:lstStyle/>
          <a:p>
            <a:pPr algn="l"/>
            <a:r>
              <a:rPr lang="en-IN" sz="4500" dirty="0" err="1" smtClean="0">
                <a:latin typeface="Times New Roman" panose="02020603050405020304" pitchFamily="18" charset="0"/>
                <a:cs typeface="Times New Roman" panose="02020603050405020304" pitchFamily="18" charset="0"/>
              </a:rPr>
              <a:t>Title:DDoS</a:t>
            </a:r>
            <a:r>
              <a:rPr lang="en-IN" sz="4500" dirty="0" smtClean="0">
                <a:latin typeface="Times New Roman" panose="02020603050405020304" pitchFamily="18" charset="0"/>
                <a:cs typeface="Times New Roman" panose="02020603050405020304" pitchFamily="18" charset="0"/>
              </a:rPr>
              <a:t> </a:t>
            </a:r>
            <a:r>
              <a:rPr lang="en-IN" sz="4500" dirty="0">
                <a:latin typeface="Times New Roman" panose="02020603050405020304" pitchFamily="18" charset="0"/>
                <a:cs typeface="Times New Roman" panose="02020603050405020304" pitchFamily="18" charset="0"/>
              </a:rPr>
              <a:t>Attack Detection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Software/Hardware Requirement</a:t>
            </a:r>
          </a:p>
        </p:txBody>
      </p:sp>
      <p:sp>
        <p:nvSpPr>
          <p:cNvPr id="3" name="Content Placeholder 2"/>
          <p:cNvSpPr>
            <a:spLocks noGrp="1"/>
          </p:cNvSpPr>
          <p:nvPr>
            <p:ph idx="1"/>
          </p:nvPr>
        </p:nvSpPr>
        <p:spPr>
          <a:xfrm>
            <a:off x="677545" y="1362710"/>
            <a:ext cx="8596630" cy="4281805"/>
          </a:xfrm>
        </p:spPr>
        <p:txBody>
          <a:bodyPr>
            <a:normAutofit fontScale="92500"/>
          </a:bodyPr>
          <a:lstStyle/>
          <a:p>
            <a:pPr marL="0" indent="0" algn="just">
              <a:buNone/>
            </a:pPr>
            <a:r>
              <a:rPr lang="en-IN" b="1" dirty="0">
                <a:latin typeface="Times New Roman" panose="02020603050405020304" pitchFamily="18" charset="0"/>
                <a:cs typeface="Times New Roman" panose="02020603050405020304" pitchFamily="18" charset="0"/>
              </a:rPr>
              <a:t>Software requirement:</a:t>
            </a:r>
          </a:p>
          <a:p>
            <a:pPr algn="just"/>
            <a:r>
              <a:rPr lang="en-IN" dirty="0">
                <a:latin typeface="Times New Roman" panose="02020603050405020304" pitchFamily="18" charset="0"/>
                <a:cs typeface="Times New Roman" panose="02020603050405020304" pitchFamily="18" charset="0"/>
              </a:rPr>
              <a:t>Frontend Developement: Django</a:t>
            </a:r>
          </a:p>
          <a:p>
            <a:pPr algn="just"/>
            <a:r>
              <a:rPr lang="en-IN" dirty="0">
                <a:latin typeface="Times New Roman" panose="02020603050405020304" pitchFamily="18" charset="0"/>
                <a:cs typeface="Times New Roman" panose="02020603050405020304" pitchFamily="18" charset="0"/>
              </a:rPr>
              <a:t>Backend Developement: Python</a:t>
            </a:r>
          </a:p>
          <a:p>
            <a:pPr algn="just"/>
            <a:r>
              <a:rPr lang="en-IN" dirty="0">
                <a:latin typeface="Times New Roman" panose="02020603050405020304" pitchFamily="18" charset="0"/>
                <a:cs typeface="Times New Roman" panose="02020603050405020304" pitchFamily="18" charset="0"/>
              </a:rPr>
              <a:t>Programming Tools: Anaconda, Spyder, VStudio</a:t>
            </a:r>
          </a:p>
          <a:p>
            <a:pPr algn="just"/>
            <a:r>
              <a:rPr lang="en-IN" dirty="0">
                <a:latin typeface="Times New Roman" panose="02020603050405020304" pitchFamily="18" charset="0"/>
                <a:cs typeface="Times New Roman" panose="02020603050405020304" pitchFamily="18" charset="0"/>
              </a:rPr>
              <a:t>Database: DBSqlite</a:t>
            </a:r>
          </a:p>
          <a:p>
            <a:pPr marL="0" indent="0" algn="just">
              <a:buNone/>
            </a:pPr>
            <a:r>
              <a:rPr lang="en-IN" b="1" dirty="0">
                <a:latin typeface="Times New Roman" panose="02020603050405020304" pitchFamily="18" charset="0"/>
                <a:cs typeface="Times New Roman" panose="02020603050405020304" pitchFamily="18" charset="0"/>
              </a:rPr>
              <a:t>Hardware requirement:</a:t>
            </a:r>
          </a:p>
          <a:p>
            <a:pPr algn="just"/>
            <a:r>
              <a:rPr lang="en-IN" dirty="0">
                <a:latin typeface="Times New Roman" panose="02020603050405020304" pitchFamily="18" charset="0"/>
                <a:cs typeface="Times New Roman" panose="02020603050405020304" pitchFamily="18" charset="0"/>
              </a:rPr>
              <a:t>Hardware : intel core</a:t>
            </a:r>
          </a:p>
          <a:p>
            <a:pPr algn="just"/>
            <a:r>
              <a:rPr lang="en-IN" dirty="0">
                <a:latin typeface="Times New Roman" panose="02020603050405020304" pitchFamily="18" charset="0"/>
                <a:cs typeface="Times New Roman" panose="02020603050405020304" pitchFamily="18" charset="0"/>
              </a:rPr>
              <a:t>Speed : 2.80 GHz</a:t>
            </a:r>
          </a:p>
          <a:p>
            <a:pPr algn="just"/>
            <a:r>
              <a:rPr lang="en-IN" dirty="0">
                <a:latin typeface="Times New Roman" panose="02020603050405020304" pitchFamily="18" charset="0"/>
                <a:cs typeface="Times New Roman" panose="02020603050405020304" pitchFamily="18" charset="0"/>
              </a:rPr>
              <a:t>RAM : 8GB</a:t>
            </a:r>
          </a:p>
          <a:p>
            <a:pPr algn="just"/>
            <a:r>
              <a:rPr lang="en-IN" dirty="0">
                <a:latin typeface="Times New Roman" panose="02020603050405020304" pitchFamily="18" charset="0"/>
                <a:cs typeface="Times New Roman" panose="02020603050405020304" pitchFamily="18" charset="0"/>
              </a:rPr>
              <a:t>HardDisk : 500 GB</a:t>
            </a:r>
          </a:p>
          <a:p>
            <a:pPr algn="just"/>
            <a:r>
              <a:rPr lang="en-IN" dirty="0">
                <a:latin typeface="Times New Roman" panose="02020603050405020304" pitchFamily="18" charset="0"/>
                <a:cs typeface="Times New Roman" panose="02020603050405020304" pitchFamily="18" charset="0"/>
              </a:rPr>
              <a:t>Key Board: Standard Windows Keyboard</a:t>
            </a:r>
          </a:p>
          <a:p>
            <a:pPr algn="just"/>
            <a:r>
              <a:rPr lang="en-IN" dirty="0">
                <a:latin typeface="Times New Roman" panose="02020603050405020304" pitchFamily="18" charset="0"/>
                <a:cs typeface="Times New Roman" panose="02020603050405020304" pitchFamily="18" charset="0"/>
              </a:rPr>
              <a:t>Operating System: Windows 10(64 Bit)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UML Diagrams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9649" y="1863969"/>
            <a:ext cx="6706505" cy="164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786" y="3704492"/>
            <a:ext cx="6379552" cy="2389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43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0892" y="785446"/>
            <a:ext cx="711590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60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Class Diagram:</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077" y="2403231"/>
            <a:ext cx="7748954" cy="390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00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5322" y="2160588"/>
            <a:ext cx="5697415" cy="449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64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Diagram:</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369" y="1406770"/>
            <a:ext cx="3798645" cy="516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06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7047" y="1453663"/>
            <a:ext cx="5427784" cy="512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780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SRS Diagram:</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1053" y="2160588"/>
            <a:ext cx="7967101"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87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Conclusion</a:t>
            </a:r>
          </a:p>
        </p:txBody>
      </p:sp>
      <p:sp>
        <p:nvSpPr>
          <p:cNvPr id="5" name="Content Placeholder 4"/>
          <p:cNvSpPr>
            <a:spLocks noGrp="1"/>
          </p:cNvSpPr>
          <p:nvPr>
            <p:ph idx="1"/>
          </p:nvPr>
        </p:nvSpPr>
        <p:spPr>
          <a:xfrm>
            <a:off x="829734" y="1488613"/>
            <a:ext cx="8596668" cy="3880773"/>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This work provides a smart grid DoS attack detection methodology based on ma_x0002_chine learning to address the challenge of smart grid intrusion detection. In real time,the approach gathers network communication data between the smart metre and the</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 server. The SVM classifier trained model is used to identify and detect DoS as_x0002_saults by using feature selection and PCA dimension reduction to choose more representative features. The SVM classification model outperforms the Naive BayesianNetwork and Decision Tree classification algorithms on the KDD99 dataset. This</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method has a greater detection rate and accuracy for classification, which can helpto improve the smart grid’s security.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69875"/>
            <a:ext cx="8596630" cy="702945"/>
          </a:xfrm>
        </p:spPr>
        <p:txBody>
          <a:bodyPr/>
          <a:lstStyle/>
          <a:p>
            <a:pPr algn="ctr"/>
            <a:r>
              <a:rPr lang="en-IN" dirty="0"/>
              <a:t>References</a:t>
            </a:r>
          </a:p>
        </p:txBody>
      </p:sp>
      <p:sp>
        <p:nvSpPr>
          <p:cNvPr id="5" name="Content Placeholder 4"/>
          <p:cNvSpPr>
            <a:spLocks noGrp="1"/>
          </p:cNvSpPr>
          <p:nvPr>
            <p:ph idx="1"/>
          </p:nvPr>
        </p:nvSpPr>
        <p:spPr>
          <a:xfrm>
            <a:off x="829945" y="973455"/>
            <a:ext cx="8596630" cy="5770245"/>
          </a:xfrm>
        </p:spPr>
        <p:txBody>
          <a:bodyPr>
            <a:noAutofit/>
          </a:bodyPr>
          <a:lstStyle/>
          <a:p>
            <a:pPr marL="0" indent="0" algn="l">
              <a:buNone/>
            </a:pPr>
            <a:r>
              <a:rPr lang="en-US" altLang="en-IN" sz="1600" dirty="0">
                <a:latin typeface="Times New Roman" panose="02020603050405020304" pitchFamily="18" charset="0"/>
                <a:cs typeface="Times New Roman" panose="02020603050405020304" pitchFamily="18" charset="0"/>
              </a:rPr>
              <a:t> 1]1 Vidyaev I G, Ivashutenko A S, Samburskaya M A. Smart Grid Concept As A</a:t>
            </a:r>
            <a:r>
              <a:rPr lang="en-US" altLang="en-IN" dirty="0">
                <a:latin typeface="Times New Roman" panose="02020603050405020304" pitchFamily="18" charset="0"/>
                <a:cs typeface="Times New Roman" panose="02020603050405020304" pitchFamily="18" charset="0"/>
              </a:rPr>
              <a:t>Modern Technology For The Power Industry Development[C]// 2017:012173.</a:t>
            </a:r>
          </a:p>
          <a:p>
            <a:pPr marL="0" indent="0" algn="l">
              <a:buNone/>
            </a:pPr>
            <a:r>
              <a:rPr lang="en-US" altLang="en-IN" dirty="0">
                <a:latin typeface="Times New Roman" panose="02020603050405020304" pitchFamily="18" charset="0"/>
                <a:cs typeface="Times New Roman" panose="02020603050405020304" pitchFamily="18" charset="0"/>
              </a:rPr>
              <a:t>2]Huang H B, Hong L, Chang-Yue Y U, et al. Analysis on Ukraine Power Grid Blackout and Its Enlightenment of ICS in China[J]. Standard Science, 2016.</a:t>
            </a:r>
          </a:p>
          <a:p>
            <a:pPr marL="0" indent="0" algn="l">
              <a:buNone/>
            </a:pPr>
            <a:r>
              <a:rPr lang="en-US" altLang="en-IN" dirty="0">
                <a:latin typeface="Times New Roman" panose="02020603050405020304" pitchFamily="18" charset="0"/>
                <a:cs typeface="Times New Roman" panose="02020603050405020304" pitchFamily="18" charset="0"/>
              </a:rPr>
              <a:t>3] Jianye Hao, Eunsuk Kang, Jun Sun, Zan Wang, “An Adaptive Markov Strat_x0002_egy for Defending Smart Grid False Data Injection from Malicious Attackers”,IEEE Transactions on Smart Grid. Sept. 2016.</a:t>
            </a:r>
          </a:p>
          <a:p>
            <a:pPr marL="0" indent="0" algn="l">
              <a:buNone/>
            </a:pPr>
            <a:r>
              <a:rPr lang="en-US" altLang="en-IN" dirty="0">
                <a:latin typeface="Times New Roman" panose="02020603050405020304" pitchFamily="18" charset="0"/>
                <a:cs typeface="Times New Roman" panose="02020603050405020304" pitchFamily="18" charset="0"/>
              </a:rPr>
              <a:t>4]Jiaxuan Fei,Tao Zhang,Yuanyuan Ma,Cheng Zhou. A DDoS attack detectionmethod for power grid industrial control system based on BF-DT-CUSUM al_x0002_gorithm[J]. Telecommunications Science.2015 (12).</a:t>
            </a:r>
          </a:p>
          <a:p>
            <a:pPr marL="0" indent="0" algn="l">
              <a:buNone/>
            </a:pPr>
            <a:r>
              <a:rPr lang="en-US" altLang="en-IN" dirty="0">
                <a:latin typeface="Times New Roman" panose="02020603050405020304" pitchFamily="18" charset="0"/>
                <a:cs typeface="Times New Roman" panose="02020603050405020304" pitchFamily="18" charset="0"/>
              </a:rPr>
              <a:t>5]Yanan Sun, Xiaohon Guan, Ting Liu, Yang Liu, “A cyber-physical monitoring system for attack detection in smart grid”, Computer Communications Work_x0002_shops (INFOCOM WKSHPS), 2013 IEEE Conference on, Turin, Italy, Dec.2014</a:t>
            </a:r>
          </a:p>
          <a:p>
            <a:pPr marL="0" indent="0" algn="l">
              <a:buNone/>
            </a:pPr>
            <a:r>
              <a:rPr lang="en-US" altLang="en-IN" dirty="0">
                <a:latin typeface="Times New Roman" panose="02020603050405020304" pitchFamily="18" charset="0"/>
                <a:cs typeface="Times New Roman" panose="02020603050405020304" pitchFamily="18" charset="0"/>
              </a:rPr>
              <a:t>6] Mina Rahbari and Mohammad Ali Jabreil Jamali, “Efficient Detection of SybilAttack Based on Cryptography in VANET,” IJNSA, Vol.3, No.6, November2011.</a:t>
            </a:r>
          </a:p>
          <a:p>
            <a:pPr marL="0" indent="0" algn="l">
              <a:buNone/>
            </a:pPr>
            <a:r>
              <a:rPr lang="en-US" altLang="en-IN" dirty="0">
                <a:latin typeface="Times New Roman" panose="02020603050405020304" pitchFamily="18" charset="0"/>
                <a:cs typeface="Times New Roman" panose="02020603050405020304" pitchFamily="18" charset="0"/>
              </a:rPr>
              <a:t>7] Mohamed Salah Bouassida, Gilles Guette, Mohamed Shawky, and BertrandDucourthial, “Sybil Nodes Detection Based on Received Signal Strength Vari_x0002_ations within VANET,” International Journal of Network Security, Vol.9, No.1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03580"/>
          </a:xfrm>
        </p:spPr>
        <p:txBody>
          <a:bodyPr/>
          <a:lstStyle/>
          <a:p>
            <a:r>
              <a:rPr lang="en-US"/>
              <a:t>                        Motivation</a:t>
            </a:r>
          </a:p>
        </p:txBody>
      </p:sp>
      <p:sp>
        <p:nvSpPr>
          <p:cNvPr id="3" name="Content Placeholder 2"/>
          <p:cNvSpPr>
            <a:spLocks noGrp="1"/>
          </p:cNvSpPr>
          <p:nvPr>
            <p:ph idx="1"/>
          </p:nvPr>
        </p:nvSpPr>
        <p:spPr>
          <a:xfrm>
            <a:off x="677545" y="1419860"/>
            <a:ext cx="8596630" cy="4621530"/>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By identifying the flow data associated with DoS attacks, the SOM technique is utilised to identify DoS attacks. This approach provides a high detection rate while using little energy. The extraction of the time period is the crucial component. This method's disadvantage is that the attack behaviour is not promptly and precisely identified, and the detection exhibits some hysteresis. In a large-scale network, the authors developed a framework for the detection and mitigation of DoS assaults, however it is not appropriate for deployment at a small scale. In, a genuine source and destination IP address database-based DoS attack detection system is suggested. It evaluates the anomalous properties of the source IP address and the destination using the non-parametric cumulative algorithm CUSUM.</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Introduction</a:t>
            </a:r>
          </a:p>
        </p:txBody>
      </p:sp>
      <p:sp>
        <p:nvSpPr>
          <p:cNvPr id="3" name="Content Placeholder 2"/>
          <p:cNvSpPr>
            <a:spLocks noGrp="1"/>
          </p:cNvSpPr>
          <p:nvPr>
            <p:ph idx="1"/>
          </p:nvPr>
        </p:nvSpPr>
        <p:spPr>
          <a:xfrm>
            <a:off x="677545" y="1362710"/>
            <a:ext cx="8596630" cy="4452620"/>
          </a:xfrm>
        </p:spPr>
        <p:txBody>
          <a:bodyPr>
            <a:noAutofit/>
          </a:bodyPr>
          <a:lstStyle/>
          <a:p>
            <a:pPr marL="0" indent="0" algn="just">
              <a:buNone/>
            </a:pPr>
            <a:r>
              <a:rPr lang="en-IN" sz="1600" dirty="0">
                <a:latin typeface="Times New Roman" panose="02020603050405020304" pitchFamily="18" charset="0"/>
                <a:cs typeface="Times New Roman" panose="02020603050405020304" pitchFamily="18" charset="0"/>
              </a:rPr>
              <a:t>The industrial industry is undergoing a dramatic transition as a result of the informa_x0002_tion era. In this context, the notion of smart grid arose as the times demanded, andit has since gained widespread recognition on a global scale, becoming a common</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development trend in the global power business. However, there have been instances</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of smart grid intrusion in the past. On January 6, 2016, for example, hackers attacked</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Ukrainian electricity grid infrastructure, forcing hundreds of houses to turn off</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their lights. This is the first time in history that a cyber-attack has resulted in powerinterruptions. This cyber-attack on industrial control systems is unquestionably awatershed moment.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919480"/>
          </a:xfrm>
        </p:spPr>
        <p:txBody>
          <a:bodyPr/>
          <a:lstStyle/>
          <a:p>
            <a:r>
              <a:rPr lang="en-US"/>
              <a:t>                 Support Vector Machine</a:t>
            </a:r>
          </a:p>
        </p:txBody>
      </p:sp>
      <p:sp>
        <p:nvSpPr>
          <p:cNvPr id="3" name="Content Placeholder 2"/>
          <p:cNvSpPr>
            <a:spLocks noGrp="1"/>
          </p:cNvSpPr>
          <p:nvPr>
            <p:ph idx="1"/>
          </p:nvPr>
        </p:nvSpPr>
        <p:spPr>
          <a:xfrm>
            <a:off x="677545" y="1187450"/>
            <a:ext cx="8596630" cy="5518785"/>
          </a:xfrm>
        </p:spPr>
        <p:txBody>
          <a:bodyPr>
            <a:noAutofit/>
          </a:bodyPr>
          <a:lstStyle/>
          <a:p>
            <a:pPr marL="0" indent="0" algn="just">
              <a:buNone/>
            </a:pPr>
            <a:r>
              <a:rPr lang="en-US">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Learning.The goal of the SVM algorithm is to create the best line or decision boundary that can segregate n-dimensional space into classes so that we can easily put the new data point in the correct category in the future. This best decision boundary is called a hyperplane.SVM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p>
          <a:p>
            <a:pPr marL="0" indent="0">
              <a:buNone/>
            </a:pPr>
            <a:r>
              <a:rPr lang="en-US" b="1">
                <a:latin typeface="Times New Roman" panose="02020603050405020304" pitchFamily="18" charset="0"/>
                <a:cs typeface="Times New Roman" panose="02020603050405020304" pitchFamily="18" charset="0"/>
              </a:rPr>
              <a:t>Two types Of SVM</a:t>
            </a:r>
          </a:p>
          <a:p>
            <a:pPr marL="0" indent="0" algn="just">
              <a:buNone/>
            </a:pPr>
            <a:r>
              <a:rPr lang="en-US" b="1">
                <a:latin typeface="Times New Roman" panose="02020603050405020304" pitchFamily="18" charset="0"/>
                <a:cs typeface="Times New Roman" panose="02020603050405020304" pitchFamily="18" charset="0"/>
              </a:rPr>
              <a:t>Linear SVM</a:t>
            </a:r>
            <a:r>
              <a:rPr lang="en-US">
                <a:latin typeface="Times New Roman" panose="02020603050405020304" pitchFamily="18" charset="0"/>
                <a:cs typeface="Times New Roman" panose="02020603050405020304" pitchFamily="18" charset="0"/>
              </a:rPr>
              <a:t>: Linear SVM is used for linearly separable data, which means if a dataset can be classified into two classes by using a single straight line, then such data is termed as linearly separable data, and classifier is used called as Linear SVM classifier.</a:t>
            </a:r>
          </a:p>
          <a:p>
            <a:pPr marL="0" indent="0" algn="just">
              <a:buNone/>
            </a:pPr>
            <a:r>
              <a:rPr lang="en-US" b="1">
                <a:latin typeface="Times New Roman" panose="02020603050405020304" pitchFamily="18" charset="0"/>
                <a:cs typeface="Times New Roman" panose="02020603050405020304" pitchFamily="18" charset="0"/>
              </a:rPr>
              <a:t>Non-linear SVM</a:t>
            </a:r>
            <a:r>
              <a:rPr lang="en-US">
                <a:latin typeface="Times New Roman" panose="02020603050405020304" pitchFamily="18" charset="0"/>
                <a:cs typeface="Times New Roman" panose="02020603050405020304" pitchFamily="18" charset="0"/>
              </a:rPr>
              <a:t>: Non-Linear SVM is used for non-linearly separated data, which means if a dataset cannot be classified by using a straight line, then such data is termed as non-linear data and classifier used is called as Non-linear SVM classifier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85750"/>
            <a:ext cx="8596630" cy="1103630"/>
          </a:xfrm>
        </p:spPr>
        <p:txBody>
          <a:bodyPr/>
          <a:lstStyle/>
          <a:p>
            <a:r>
              <a:rPr lang="en-US"/>
              <a:t>           Software Defined Network</a:t>
            </a:r>
          </a:p>
        </p:txBody>
      </p:sp>
      <p:sp>
        <p:nvSpPr>
          <p:cNvPr id="3" name="Content Placeholder 2"/>
          <p:cNvSpPr>
            <a:spLocks noGrp="1"/>
          </p:cNvSpPr>
          <p:nvPr>
            <p:ph idx="1"/>
          </p:nvPr>
        </p:nvSpPr>
        <p:spPr>
          <a:xfrm>
            <a:off x="677545" y="864235"/>
            <a:ext cx="8596630" cy="5825490"/>
          </a:xfrm>
        </p:spPr>
        <p:txBody>
          <a:bodyPr/>
          <a:lstStyle/>
          <a:p>
            <a:pPr marL="0" indent="0" algn="just">
              <a:buNone/>
            </a:pPr>
            <a:r>
              <a:rPr lang="en-US">
                <a:latin typeface="Times New Roman" panose="02020603050405020304" pitchFamily="18" charset="0"/>
                <a:cs typeface="Times New Roman" panose="02020603050405020304" pitchFamily="18" charset="0"/>
              </a:rPr>
              <a:t>Software-defined networking (SDN) is an architecture that abstracts different, distinguishable layers of a network to make networks agile and flexible. The goal of SDN is to improve network control by enabling enterprises and service providers to respond quickly to changing business requirements.In a software-defined network, a network engineer or administrator can shape traffic from a centralized control console without having to touch individual switches in the network. A centralized SDN controller directs the switches to deliver network services wherever they're needed, regardless of the specific connections between a server and devices.This process is a move away from traditional network architecture, in which individual network devices make traffic decisions based on their configured routing tables. SDN has played a role in networking for a decade now and has influenced many innovations in networking.</a:t>
            </a:r>
          </a:p>
          <a:p>
            <a:pPr marL="0" indent="0" algn="just">
              <a:buNone/>
            </a:pPr>
            <a:r>
              <a:rPr lang="en-US" b="1">
                <a:latin typeface="Times New Roman" panose="02020603050405020304" pitchFamily="18" charset="0"/>
                <a:cs typeface="Times New Roman" panose="02020603050405020304" pitchFamily="18" charset="0"/>
              </a:rPr>
              <a:t>SDN architecture</a:t>
            </a:r>
          </a:p>
          <a:p>
            <a:pPr marL="0" indent="0" algn="just">
              <a:buNone/>
            </a:pPr>
            <a:r>
              <a:rPr lang="en-US">
                <a:latin typeface="Times New Roman" panose="02020603050405020304" pitchFamily="18" charset="0"/>
                <a:cs typeface="Times New Roman" panose="02020603050405020304" pitchFamily="18" charset="0"/>
              </a:rPr>
              <a:t> Typical representation of SDN architecture comprises three layers: the application layer, the control layer and the infrastructure layer. </a:t>
            </a:r>
          </a:p>
          <a:p>
            <a:pPr marL="0" indent="0" algn="just">
              <a:buNone/>
            </a:pPr>
            <a:r>
              <a:rPr lang="en-US">
                <a:latin typeface="Times New Roman" panose="02020603050405020304" pitchFamily="18" charset="0"/>
                <a:cs typeface="Times New Roman" panose="02020603050405020304" pitchFamily="18" charset="0"/>
              </a:rPr>
              <a:t>i)Application Layer</a:t>
            </a:r>
          </a:p>
          <a:p>
            <a:pPr marL="0" indent="0" algn="just">
              <a:buNone/>
            </a:pPr>
            <a:r>
              <a:rPr lang="en-US">
                <a:latin typeface="Times New Roman" panose="02020603050405020304" pitchFamily="18" charset="0"/>
                <a:cs typeface="Times New Roman" panose="02020603050405020304" pitchFamily="18" charset="0"/>
              </a:rPr>
              <a:t>ii)Control Layer</a:t>
            </a:r>
          </a:p>
          <a:p>
            <a:pPr marL="0" indent="0" algn="just">
              <a:buNone/>
            </a:pPr>
            <a:r>
              <a:rPr lang="en-US">
                <a:latin typeface="Times New Roman" panose="02020603050405020304" pitchFamily="18" charset="0"/>
                <a:cs typeface="Times New Roman" panose="02020603050405020304" pitchFamily="18" charset="0"/>
              </a:rPr>
              <a:t>iii)Infrastructure Layer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492760"/>
            <a:ext cx="8921115" cy="5949950"/>
          </a:xfrm>
        </p:spPr>
        <p:txBody>
          <a:bodyPr/>
          <a:lstStyle/>
          <a:p>
            <a:pPr marL="0" indent="0">
              <a:buNone/>
            </a:pPr>
            <a:r>
              <a:rPr lang="en-US" b="1">
                <a:latin typeface="Times New Roman" panose="02020603050405020304" pitchFamily="18" charset="0"/>
                <a:cs typeface="Times New Roman" panose="02020603050405020304" pitchFamily="18" charset="0"/>
              </a:rPr>
              <a:t>i)Application Layer</a:t>
            </a:r>
          </a:p>
          <a:p>
            <a:pPr marL="0" indent="0">
              <a:buNone/>
            </a:pPr>
            <a:r>
              <a:rPr lang="en-US">
                <a:latin typeface="Times New Roman" panose="02020603050405020304" pitchFamily="18" charset="0"/>
                <a:cs typeface="Times New Roman" panose="02020603050405020304" pitchFamily="18" charset="0"/>
              </a:rPr>
              <a:t>The application layer contains the typical network applications or functions organizations use. This can include intrusion detection systems, load balancing or firewalls. Where a traditional network would use a specialized appliance, such as a firewall or load balancer, a software-defined network replaces the appliance with an application that uses a controller to manage data plane behavior.</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rPr>
              <a:t>ii)Control Layer</a:t>
            </a:r>
          </a:p>
          <a:p>
            <a:pPr marL="0" indent="0">
              <a:buNone/>
            </a:pPr>
            <a:r>
              <a:rPr lang="en-US">
                <a:latin typeface="Times New Roman" panose="02020603050405020304" pitchFamily="18" charset="0"/>
                <a:cs typeface="Times New Roman" panose="02020603050405020304" pitchFamily="18" charset="0"/>
              </a:rPr>
              <a:t>The control layer represents the centralized SDN controller software that acts as the brain of the software-defined network. This controller resides on a server and manages policies and traffic flows throughout the network.</a:t>
            </a:r>
          </a:p>
          <a:p>
            <a:pPr marL="0" indent="0">
              <a:buNone/>
            </a:pPr>
            <a:r>
              <a:rPr lang="en-US" b="1">
                <a:latin typeface="Times New Roman" panose="02020603050405020304" pitchFamily="18" charset="0"/>
                <a:cs typeface="Times New Roman" panose="02020603050405020304" pitchFamily="18" charset="0"/>
              </a:rPr>
              <a:t>iii)</a:t>
            </a:r>
            <a:r>
              <a:rPr lang="en-US" b="1">
                <a:latin typeface="Times New Roman" panose="02020603050405020304" pitchFamily="18" charset="0"/>
                <a:cs typeface="Times New Roman" panose="02020603050405020304" pitchFamily="18" charset="0"/>
                <a:sym typeface="+mn-ea"/>
              </a:rPr>
              <a:t>Infrastructure Layer</a:t>
            </a:r>
            <a:endParaRPr lang="en-US" b="1">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The infrastructure layer is made up of the physical switches in the network. These switches forward the network traffic to their destinations.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70510"/>
            <a:ext cx="8596630" cy="718185"/>
          </a:xfrm>
        </p:spPr>
        <p:txBody>
          <a:bodyPr>
            <a:normAutofit/>
          </a:bodyPr>
          <a:lstStyle/>
          <a:p>
            <a:r>
              <a:rPr lang="en-US" dirty="0"/>
              <a:t>Smart grid DOS intrusion </a:t>
            </a:r>
          </a:p>
        </p:txBody>
      </p:sp>
      <p:sp>
        <p:nvSpPr>
          <p:cNvPr id="3" name="Content Placeholder 2"/>
          <p:cNvSpPr>
            <a:spLocks noGrp="1"/>
          </p:cNvSpPr>
          <p:nvPr>
            <p:ph idx="1"/>
          </p:nvPr>
        </p:nvSpPr>
        <p:spPr>
          <a:xfrm>
            <a:off x="677545" y="878205"/>
            <a:ext cx="8596630" cy="5163185"/>
          </a:xfrm>
        </p:spPr>
        <p:txBody>
          <a:bodyPr>
            <a:normAutofit/>
          </a:bodyPr>
          <a:lstStyle/>
          <a:p>
            <a:pPr marL="0" indent="0">
              <a:buNone/>
            </a:pPr>
            <a:r>
              <a:rPr lang="en-US"/>
              <a:t>Smart grid network architecture consists of three layers.</a:t>
            </a:r>
          </a:p>
          <a:p>
            <a:pPr marL="0" indent="0" algn="just">
              <a:buNone/>
            </a:pPr>
            <a:r>
              <a:rPr lang="en-US">
                <a:latin typeface="Times New Roman" panose="02020603050405020304" pitchFamily="18" charset="0"/>
                <a:cs typeface="Times New Roman" panose="02020603050405020304" pitchFamily="18" charset="0"/>
              </a:rPr>
              <a:t>i) Home area network-</a:t>
            </a:r>
            <a:r>
              <a:rPr lang="en-US">
                <a:latin typeface="Times New Roman" panose="02020603050405020304" pitchFamily="18" charset="0"/>
                <a:cs typeface="Times New Roman" panose="02020603050405020304" pitchFamily="18" charset="0"/>
                <a:sym typeface="+mn-ea"/>
              </a:rPr>
              <a:t>Home area network is a devoted network which is at thebottom layer of the Smart Grid. It is the network totally which connects all devices in the home. To monitor and control these appliances separate software applications can be deployed. In Smart Grid sector it is the most upcoming area to serve all the utilities and vendors. Home area network consist of smart meter and metering module.</a:t>
            </a:r>
          </a:p>
          <a:p>
            <a:pPr marL="0" indent="0" algn="just">
              <a:buNone/>
            </a:pPr>
            <a:r>
              <a:rPr lang="en-US">
                <a:latin typeface="Times New Roman" panose="02020603050405020304" pitchFamily="18" charset="0"/>
                <a:cs typeface="Times New Roman" panose="02020603050405020304" pitchFamily="18" charset="0"/>
              </a:rPr>
              <a:t>ii)Neighbourhood area network-Middle layer is Neighborhood Area Network (NAN) which connects the bottom layer through a range of small networkscalled community networks. This network transfers the datacollected from all the surrounding devices which again sends these collected data to the next layer. It sends and receives data in duplex format.</a:t>
            </a:r>
          </a:p>
          <a:p>
            <a:pPr marL="0" indent="0" algn="just">
              <a:buNone/>
            </a:pPr>
            <a:r>
              <a:rPr lang="en-US">
                <a:latin typeface="Times New Roman" panose="02020603050405020304" pitchFamily="18" charset="0"/>
                <a:cs typeface="Times New Roman" panose="02020603050405020304" pitchFamily="18" charset="0"/>
              </a:rPr>
              <a:t>iii)Wide area network-Top layer is Wide Area Network which connects the main parts of the network like power plants, substations, and all other grid devices. This network connects a number of smart grid networks and forms an integrated smart grid network.Since it has an interconnected environment it can support various applications and solve their requirements. The applications include Supervisory Control And DataAcquisition (SCADA)</a:t>
            </a:r>
          </a:p>
          <a:p>
            <a:pPr marL="0" indent="0">
              <a:buNone/>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424180"/>
            <a:ext cx="8596630" cy="734060"/>
          </a:xfrm>
        </p:spPr>
        <p:txBody>
          <a:bodyPr/>
          <a:lstStyle/>
          <a:p>
            <a:r>
              <a:rPr lang="en-US"/>
              <a:t>Advantages,Limitations and Application</a:t>
            </a:r>
          </a:p>
        </p:txBody>
      </p:sp>
      <p:sp>
        <p:nvSpPr>
          <p:cNvPr id="3" name="Content Placeholder 2"/>
          <p:cNvSpPr>
            <a:spLocks noGrp="1"/>
          </p:cNvSpPr>
          <p:nvPr>
            <p:ph idx="1"/>
          </p:nvPr>
        </p:nvSpPr>
        <p:spPr>
          <a:xfrm>
            <a:off x="677545" y="1157605"/>
            <a:ext cx="8596630" cy="5332095"/>
          </a:xfrm>
        </p:spPr>
        <p:txBody>
          <a:bodyPr/>
          <a:lstStyle/>
          <a:p>
            <a:pPr marL="0" indent="0">
              <a:buNone/>
            </a:pPr>
            <a:r>
              <a:rPr lang="en-US" b="1">
                <a:latin typeface="Times New Roman" panose="02020603050405020304" pitchFamily="18" charset="0"/>
                <a:cs typeface="Times New Roman" panose="02020603050405020304" pitchFamily="18" charset="0"/>
              </a:rPr>
              <a:t>Advantages</a:t>
            </a:r>
          </a:p>
          <a:p>
            <a:pPr>
              <a:buFont typeface="Wingdings" panose="05000000000000000000" charset="0"/>
              <a:buChar char="Ø"/>
            </a:pPr>
            <a:r>
              <a:rPr lang="en-US">
                <a:latin typeface="Times New Roman" panose="02020603050405020304" pitchFamily="18" charset="0"/>
                <a:cs typeface="Times New Roman" panose="02020603050405020304" pitchFamily="18" charset="0"/>
              </a:rPr>
              <a:t>Having a predictable, steady, effective and reliable form of DDoS protection saves money.</a:t>
            </a:r>
          </a:p>
          <a:p>
            <a:pPr>
              <a:buFont typeface="Wingdings" panose="05000000000000000000" charset="0"/>
              <a:buChar char="Ø"/>
            </a:pPr>
            <a:r>
              <a:rPr lang="en-US">
                <a:latin typeface="Times New Roman" panose="02020603050405020304" pitchFamily="18" charset="0"/>
                <a:cs typeface="Times New Roman" panose="02020603050405020304" pitchFamily="18" charset="0"/>
              </a:rPr>
              <a:t>It reduces operational and capex costs by not having to outsource its protection to a third party scrubbing center, or hire additional IT security staff, or purchase addi_x0002_tional bandwidth capacity</a:t>
            </a:r>
          </a:p>
          <a:p>
            <a:pPr>
              <a:buNone/>
            </a:pPr>
            <a:r>
              <a:rPr lang="en-US" b="1">
                <a:latin typeface="Times New Roman" panose="02020603050405020304" pitchFamily="18" charset="0"/>
                <a:cs typeface="Times New Roman" panose="02020603050405020304" pitchFamily="18" charset="0"/>
              </a:rPr>
              <a:t>Disadvantages</a:t>
            </a:r>
          </a:p>
          <a:p>
            <a:pPr>
              <a:buFont typeface="Wingdings" panose="05000000000000000000" charset="0"/>
              <a:buChar char="Ø"/>
            </a:pPr>
            <a:r>
              <a:rPr lang="en-US">
                <a:latin typeface="Times New Roman" panose="02020603050405020304" pitchFamily="18" charset="0"/>
                <a:cs typeface="Times New Roman" panose="02020603050405020304" pitchFamily="18" charset="0"/>
              </a:rPr>
              <a:t>Coarse grain filtering also hitting legitimate traffic</a:t>
            </a:r>
          </a:p>
          <a:p>
            <a:pPr>
              <a:buFont typeface="Wingdings" panose="05000000000000000000" charset="0"/>
              <a:buChar char="Ø"/>
            </a:pPr>
            <a:r>
              <a:rPr lang="en-US">
                <a:latin typeface="Times New Roman" panose="02020603050405020304" pitchFamily="18" charset="0"/>
                <a:cs typeface="Times New Roman" panose="02020603050405020304" pitchFamily="18" charset="0"/>
              </a:rPr>
              <a:t>Cannot completely eliminate the malicious traffic.</a:t>
            </a:r>
          </a:p>
          <a:p>
            <a:pPr>
              <a:buFont typeface="Wingdings" panose="05000000000000000000" charset="0"/>
              <a:buChar char="Ø"/>
            </a:pPr>
            <a:r>
              <a:rPr lang="en-US">
                <a:latin typeface="Times New Roman" panose="02020603050405020304" pitchFamily="18" charset="0"/>
                <a:cs typeface="Times New Roman" panose="02020603050405020304" pitchFamily="18" charset="0"/>
              </a:rPr>
              <a:t>Difficult to detect all malicious.</a:t>
            </a:r>
          </a:p>
          <a:p>
            <a:pPr marL="0" indent="0">
              <a:buFont typeface="Wingdings" panose="05000000000000000000" charset="0"/>
              <a:buNone/>
            </a:pPr>
            <a:r>
              <a:rPr lang="en-US" b="1">
                <a:latin typeface="Times New Roman" panose="02020603050405020304" pitchFamily="18" charset="0"/>
                <a:cs typeface="Times New Roman" panose="02020603050405020304" pitchFamily="18" charset="0"/>
              </a:rPr>
              <a:t>Application</a:t>
            </a:r>
          </a:p>
          <a:p>
            <a:pPr marL="0" indent="0">
              <a:buFont typeface="Wingdings" panose="05000000000000000000" charset="0"/>
              <a:buNone/>
            </a:pPr>
            <a:r>
              <a:rPr lang="en-US">
                <a:latin typeface="Times New Roman" panose="02020603050405020304" pitchFamily="18" charset="0"/>
                <a:cs typeface="Times New Roman" panose="02020603050405020304" pitchFamily="18" charset="0"/>
              </a:rPr>
              <a:t>Application layer DDoS attacks are designed to attack the application itself, focusing</a:t>
            </a:r>
          </a:p>
          <a:p>
            <a:pPr marL="0" indent="0">
              <a:buFont typeface="Wingdings" panose="05000000000000000000" charset="0"/>
              <a:buNone/>
            </a:pPr>
            <a:r>
              <a:rPr lang="en-US">
                <a:latin typeface="Times New Roman" panose="02020603050405020304" pitchFamily="18" charset="0"/>
                <a:cs typeface="Times New Roman" panose="02020603050405020304" pitchFamily="18" charset="0"/>
              </a:rPr>
              <a:t>on specific vulnerabilities or issues, resulting in the application not being able to</a:t>
            </a:r>
          </a:p>
          <a:p>
            <a:pPr marL="0" indent="0">
              <a:buFont typeface="Wingdings" panose="05000000000000000000" charset="0"/>
              <a:buNone/>
            </a:pPr>
            <a:r>
              <a:rPr lang="en-US">
                <a:latin typeface="Times New Roman" panose="02020603050405020304" pitchFamily="18" charset="0"/>
                <a:cs typeface="Times New Roman" panose="02020603050405020304" pitchFamily="18" charset="0"/>
              </a:rPr>
              <a:t>deliver content to the user.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242647"/>
            <a:ext cx="8596668" cy="2215661"/>
          </a:xfrm>
        </p:spPr>
        <p:txBody>
          <a:bodyPr/>
          <a:lstStyle/>
          <a:p>
            <a:r>
              <a:rPr lang="en-IN" dirty="0" smtClean="0"/>
              <a:t>                       Thank You</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7180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20" y="732155"/>
            <a:ext cx="8596630" cy="672465"/>
          </a:xfrm>
        </p:spPr>
        <p:txBody>
          <a:bodyPr/>
          <a:lstStyle/>
          <a:p>
            <a:r>
              <a:rPr lang="en-US"/>
              <a:t>               Problem Statement</a:t>
            </a:r>
          </a:p>
        </p:txBody>
      </p:sp>
      <p:sp>
        <p:nvSpPr>
          <p:cNvPr id="3" name="Content Placeholder 2"/>
          <p:cNvSpPr>
            <a:spLocks noGrp="1"/>
          </p:cNvSpPr>
          <p:nvPr>
            <p:ph idx="1"/>
          </p:nvPr>
        </p:nvSpPr>
        <p:spPr>
          <a:xfrm>
            <a:off x="677545" y="1604645"/>
            <a:ext cx="8596630" cy="4436745"/>
          </a:xfrm>
        </p:spPr>
        <p:txBody>
          <a:bodyPr/>
          <a:lstStyle/>
          <a:p>
            <a:pPr marL="0" indent="0">
              <a:buNone/>
            </a:pPr>
            <a:r>
              <a:rPr lang="en-US" sz="1600" dirty="0">
                <a:latin typeface="Times New Roman" panose="02020603050405020304" pitchFamily="18" charset="0"/>
                <a:cs typeface="Times New Roman" panose="02020603050405020304" pitchFamily="18" charset="0"/>
              </a:rPr>
              <a:t>To Comparing the different Detection techniques for the DOS attack at a low rate</a:t>
            </a:r>
            <a:r>
              <a:rPr lang="en-US" sz="1600" dirty="0" smtClean="0">
                <a:latin typeface="Times New Roman" panose="02020603050405020304" pitchFamily="18" charset="0"/>
                <a:cs typeface="Times New Roman" panose="02020603050405020304" pitchFamily="18" charset="0"/>
              </a:rPr>
              <a:t>, and </a:t>
            </a:r>
            <a:r>
              <a:rPr lang="en-US" sz="1600" dirty="0">
                <a:latin typeface="Times New Roman" panose="02020603050405020304" pitchFamily="18" charset="0"/>
                <a:cs typeface="Times New Roman" panose="02020603050405020304" pitchFamily="18" charset="0"/>
              </a:rPr>
              <a:t>finding the appropriate detection technique to mitigate the attack having </a:t>
            </a:r>
            <a:r>
              <a:rPr lang="en-US" sz="1600" dirty="0" smtClean="0">
                <a:latin typeface="Times New Roman" panose="02020603050405020304" pitchFamily="18" charset="0"/>
                <a:cs typeface="Times New Roman" panose="02020603050405020304" pitchFamily="18" charset="0"/>
              </a:rPr>
              <a:t>low false </a:t>
            </a:r>
            <a:r>
              <a:rPr lang="en-US" sz="1600" dirty="0">
                <a:latin typeface="Times New Roman" panose="02020603050405020304" pitchFamily="18" charset="0"/>
                <a:cs typeface="Times New Roman" panose="02020603050405020304" pitchFamily="18" charset="0"/>
              </a:rPr>
              <a:t>rate.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Objective </a:t>
            </a:r>
            <a:endParaRPr lang="en-US" altLang="en-IN" dirty="0"/>
          </a:p>
        </p:txBody>
      </p:sp>
      <p:sp>
        <p:nvSpPr>
          <p:cNvPr id="3" name="Content Placeholder 2"/>
          <p:cNvSpPr>
            <a:spLocks noGrp="1"/>
          </p:cNvSpPr>
          <p:nvPr>
            <p:ph idx="1"/>
          </p:nvPr>
        </p:nvSpPr>
        <p:spPr>
          <a:xfrm>
            <a:off x="677334" y="1362730"/>
            <a:ext cx="8596668" cy="3880773"/>
          </a:xfrm>
        </p:spPr>
        <p:txBody>
          <a:bodyPr>
            <a:normAutofit/>
          </a:bodyPr>
          <a:lstStyle/>
          <a:p>
            <a:pPr marL="0" indent="0" algn="just">
              <a:buNone/>
            </a:pPr>
            <a:r>
              <a:rPr lang="en-US" altLang="en-IN" b="1" dirty="0">
                <a:latin typeface="Times New Roman" panose="02020603050405020304" pitchFamily="18" charset="0"/>
                <a:cs typeface="Times New Roman" panose="02020603050405020304" pitchFamily="18" charset="0"/>
              </a:rPr>
              <a:t>Objective</a:t>
            </a:r>
          </a:p>
          <a:p>
            <a:pPr marL="0" indent="0" algn="just">
              <a:buNone/>
            </a:pPr>
            <a:r>
              <a:rPr lang="en-IN"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As most of the DOS attack detection system are triggered by high rate traffic.</a:t>
            </a:r>
          </a:p>
          <a:p>
            <a:pPr marL="0" indent="0" algn="just">
              <a:buNone/>
            </a:pPr>
            <a:r>
              <a:rPr lang="en-IN" sz="1600" dirty="0">
                <a:latin typeface="Times New Roman" panose="02020603050405020304" pitchFamily="18" charset="0"/>
                <a:cs typeface="Times New Roman" panose="02020603050405020304" pitchFamily="18" charset="0"/>
              </a:rPr>
              <a:t>• According to the characteristics of periodicity and short burst in DOS at a low</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rate ,it is hard to detect into the network.</a:t>
            </a:r>
          </a:p>
          <a:p>
            <a:pPr marL="0" indent="0" algn="just">
              <a:buNone/>
            </a:pPr>
            <a:r>
              <a:rPr lang="en-IN" sz="1600" dirty="0">
                <a:latin typeface="Times New Roman" panose="02020603050405020304" pitchFamily="18" charset="0"/>
                <a:cs typeface="Times New Roman" panose="02020603050405020304" pitchFamily="18" charset="0"/>
              </a:rPr>
              <a:t>• Comparing the different Detection techniques for the DOS attack at a low rate,and finding the appropriate detection technique to mitigate the attack having</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low false rate.</a:t>
            </a:r>
          </a:p>
          <a:p>
            <a:pPr marL="0" indent="0" algn="just">
              <a:buNone/>
            </a:pPr>
            <a:endParaRPr lang="en-US" altLang="en-IN" sz="16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Scope</a:t>
            </a:r>
            <a:endParaRPr lang="en-IN"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Smart grid has progressively become a widespread development </a:t>
            </a:r>
            <a:r>
              <a:rPr lang="en-IN" dirty="0" smtClean="0">
                <a:latin typeface="Times New Roman" panose="02020603050405020304" pitchFamily="18" charset="0"/>
                <a:cs typeface="Times New Roman" panose="02020603050405020304" pitchFamily="18" charset="0"/>
              </a:rPr>
              <a:t>trend in </a:t>
            </a:r>
            <a:r>
              <a:rPr lang="en-IN" dirty="0">
                <a:latin typeface="Times New Roman" panose="02020603050405020304" pitchFamily="18" charset="0"/>
                <a:cs typeface="Times New Roman" panose="02020603050405020304" pitchFamily="18" charset="0"/>
              </a:rPr>
              <a:t>the global power business in recent years, and its security </a:t>
            </a:r>
            <a:r>
              <a:rPr lang="en-IN" dirty="0" smtClean="0">
                <a:latin typeface="Times New Roman" panose="02020603050405020304" pitchFamily="18" charset="0"/>
                <a:cs typeface="Times New Roman" panose="02020603050405020304" pitchFamily="18" charset="0"/>
              </a:rPr>
              <a:t>issues are </a:t>
            </a:r>
            <a:r>
              <a:rPr lang="en-IN" dirty="0">
                <a:latin typeface="Times New Roman" panose="02020603050405020304" pitchFamily="18" charset="0"/>
                <a:cs typeface="Times New Roman" panose="02020603050405020304" pitchFamily="18" charset="0"/>
              </a:rPr>
              <a:t>becoming increasingly regarded by researchers. Physical con_x0002_trol, for example, has been used in smart grids. To increase their</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security, they use data encryption and authentication. However,</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timely and effective detection remains a problem. Strategies to keep</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grid safe from cyber- attacks invasions that are malicious In order to address this issue, a model based on Machine learning </a:t>
            </a:r>
            <a:r>
              <a:rPr lang="en-IN" dirty="0" smtClean="0">
                <a:latin typeface="Times New Roman" panose="02020603050405020304" pitchFamily="18" charset="0"/>
                <a:cs typeface="Times New Roman" panose="02020603050405020304" pitchFamily="18" charset="0"/>
              </a:rPr>
              <a:t>has been </a:t>
            </a:r>
            <a:r>
              <a:rPr lang="en-IN" dirty="0">
                <a:latin typeface="Times New Roman" panose="02020603050405020304" pitchFamily="18" charset="0"/>
                <a:cs typeface="Times New Roman" panose="02020603050405020304" pitchFamily="18" charset="0"/>
              </a:rPr>
              <a:t>used to detect smart grid </a:t>
            </a:r>
            <a:r>
              <a:rPr lang="en-IN" dirty="0" err="1">
                <a:latin typeface="Times New Roman" panose="02020603050405020304" pitchFamily="18" charset="0"/>
                <a:cs typeface="Times New Roman" panose="02020603050405020304" pitchFamily="18" charset="0"/>
              </a:rPr>
              <a:t>DoS</a:t>
            </a:r>
            <a:r>
              <a:rPr lang="en-IN" dirty="0">
                <a:latin typeface="Times New Roman" panose="02020603050405020304" pitchFamily="18" charset="0"/>
                <a:cs typeface="Times New Roman" panose="02020603050405020304" pitchFamily="18" charset="0"/>
              </a:rPr>
              <a:t> attacks.</a:t>
            </a:r>
            <a:endParaRPr lang="en-IN" dirty="0"/>
          </a:p>
        </p:txBody>
      </p:sp>
    </p:spTree>
    <p:extLst>
      <p:ext uri="{BB962C8B-B14F-4D97-AF65-F5344CB8AC3E}">
        <p14:creationId xmlns:p14="http://schemas.microsoft.com/office/powerpoint/2010/main" val="293792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193040"/>
            <a:ext cx="8596630" cy="626745"/>
          </a:xfrm>
        </p:spPr>
        <p:txBody>
          <a:bodyPr>
            <a:normAutofit fontScale="90000"/>
          </a:bodyPr>
          <a:lstStyle/>
          <a:p>
            <a:r>
              <a:rPr lang="en-US"/>
              <a:t>Literature Review</a:t>
            </a:r>
          </a:p>
        </p:txBody>
      </p:sp>
      <p:graphicFrame>
        <p:nvGraphicFramePr>
          <p:cNvPr id="4" name="Content Placeholder 3"/>
          <p:cNvGraphicFramePr>
            <a:graphicFrameLocks noGrp="1"/>
          </p:cNvGraphicFramePr>
          <p:nvPr>
            <p:ph idx="1"/>
          </p:nvPr>
        </p:nvGraphicFramePr>
        <p:xfrm>
          <a:off x="447040" y="726440"/>
          <a:ext cx="9044940" cy="6217920"/>
        </p:xfrm>
        <a:graphic>
          <a:graphicData uri="http://schemas.openxmlformats.org/drawingml/2006/table">
            <a:tbl>
              <a:tblPr firstRow="1" bandRow="1">
                <a:tableStyleId>{5C22544A-7EE6-4342-B048-85BDC9FD1C3A}</a:tableStyleId>
              </a:tblPr>
              <a:tblGrid>
                <a:gridCol w="749300"/>
                <a:gridCol w="1562100"/>
                <a:gridCol w="1920240"/>
                <a:gridCol w="4813300"/>
              </a:tblGrid>
              <a:tr h="564515">
                <a:tc>
                  <a:txBody>
                    <a:bodyPr/>
                    <a:lstStyle/>
                    <a:p>
                      <a:pPr>
                        <a:buNone/>
                      </a:pPr>
                      <a:endParaRPr lang="en-US"/>
                    </a:p>
                    <a:p>
                      <a:pPr>
                        <a:buNone/>
                      </a:pPr>
                      <a:r>
                        <a:rPr lang="en-US"/>
                        <a:t>sr.no</a:t>
                      </a:r>
                    </a:p>
                  </a:txBody>
                  <a:tcPr/>
                </a:tc>
                <a:tc>
                  <a:txBody>
                    <a:bodyPr/>
                    <a:lstStyle/>
                    <a:p>
                      <a:pPr>
                        <a:buNone/>
                      </a:pPr>
                      <a:endParaRPr lang="en-US"/>
                    </a:p>
                    <a:p>
                      <a:pPr>
                        <a:buNone/>
                      </a:pPr>
                      <a:r>
                        <a:rPr lang="en-US"/>
                        <a:t>Paper Name</a:t>
                      </a:r>
                    </a:p>
                  </a:txBody>
                  <a:tcPr/>
                </a:tc>
                <a:tc>
                  <a:txBody>
                    <a:bodyPr/>
                    <a:lstStyle/>
                    <a:p>
                      <a:pPr>
                        <a:buNone/>
                      </a:pPr>
                      <a:endParaRPr lang="en-US"/>
                    </a:p>
                    <a:p>
                      <a:pPr>
                        <a:buNone/>
                      </a:pPr>
                      <a:r>
                        <a:rPr lang="en-US"/>
                        <a:t>Author</a:t>
                      </a:r>
                    </a:p>
                  </a:txBody>
                  <a:tcPr/>
                </a:tc>
                <a:tc>
                  <a:txBody>
                    <a:bodyPr/>
                    <a:lstStyle/>
                    <a:p>
                      <a:pPr>
                        <a:buNone/>
                      </a:pPr>
                      <a:endParaRPr lang="en-US"/>
                    </a:p>
                    <a:p>
                      <a:pPr>
                        <a:buNone/>
                      </a:pPr>
                      <a:r>
                        <a:rPr lang="en-US"/>
                        <a:t>Description</a:t>
                      </a:r>
                    </a:p>
                  </a:txBody>
                  <a:tcPr/>
                </a:tc>
              </a:tr>
              <a:tr h="1733550">
                <a:tc>
                  <a:txBody>
                    <a:bodyPr/>
                    <a:lstStyle/>
                    <a:p>
                      <a:pPr>
                        <a:buNone/>
                      </a:pPr>
                      <a:endParaRPr lang="en-US"/>
                    </a:p>
                    <a:p>
                      <a:pPr>
                        <a:buNone/>
                      </a:pPr>
                      <a:r>
                        <a:rPr lang="en-US"/>
                        <a:t>1.</a:t>
                      </a:r>
                    </a:p>
                  </a:txBody>
                  <a:tcPr/>
                </a:tc>
                <a:tc>
                  <a:txBody>
                    <a:bodyPr/>
                    <a:lstStyle/>
                    <a:p>
                      <a:pPr>
                        <a:buNone/>
                      </a:pPr>
                      <a:r>
                        <a:rPr lang="en-US" sz="1200" dirty="0"/>
                        <a:t>Early Detection of DOS Attacks in VANET Using Attacked Packet</a:t>
                      </a:r>
                    </a:p>
                    <a:p>
                      <a:pPr>
                        <a:buNone/>
                      </a:pPr>
                      <a:r>
                        <a:rPr lang="en-US" sz="1200" dirty="0"/>
                        <a:t>Detection Algorithm (APDA)</a:t>
                      </a:r>
                    </a:p>
                  </a:txBody>
                  <a:tcPr/>
                </a:tc>
                <a:tc>
                  <a:txBody>
                    <a:bodyPr/>
                    <a:lstStyle/>
                    <a:p>
                      <a:pPr>
                        <a:buNone/>
                      </a:pPr>
                      <a:r>
                        <a:rPr lang="en-US" sz="1200">
                          <a:latin typeface="Times New Roman" panose="02020603050405020304" pitchFamily="18" charset="0"/>
                          <a:cs typeface="Times New Roman" panose="02020603050405020304" pitchFamily="18" charset="0"/>
                        </a:rPr>
                        <a:t> S. RoselinMary, M. Maheshwari, M. Thamaraiselvan</a:t>
                      </a:r>
                    </a:p>
                  </a:txBody>
                  <a:tcPr/>
                </a:tc>
                <a:tc>
                  <a:txBody>
                    <a:bodyPr/>
                    <a:lstStyle/>
                    <a:p>
                      <a:pPr algn="just">
                        <a:buNone/>
                      </a:pPr>
                      <a:r>
                        <a:rPr lang="en-US" sz="1200" dirty="0">
                          <a:latin typeface="Times New Roman" panose="02020603050405020304" pitchFamily="18" charset="0"/>
                          <a:cs typeface="Times New Roman" panose="02020603050405020304" pitchFamily="18" charset="0"/>
                        </a:rPr>
                        <a:t>The security of VANET (Vehicular Ad Hoc Networks) is crucial </a:t>
                      </a:r>
                      <a:r>
                        <a:rPr lang="en-US" sz="1200" dirty="0" err="1">
                          <a:latin typeface="Times New Roman" panose="02020603050405020304" pitchFamily="18" charset="0"/>
                          <a:cs typeface="Times New Roman" panose="02020603050405020304" pitchFamily="18" charset="0"/>
                        </a:rPr>
                        <a:t>astheir</a:t>
                      </a:r>
                      <a:r>
                        <a:rPr lang="en-US" sz="1200" dirty="0">
                          <a:latin typeface="Times New Roman" panose="02020603050405020304" pitchFamily="18" charset="0"/>
                          <a:cs typeface="Times New Roman" panose="02020603050405020304" pitchFamily="18" charset="0"/>
                        </a:rPr>
                        <a:t> very existence relates to critical life threatening situations. VANET is a sub_x0002_type of the MANET. In which the mobile nodes are all vehicles equipped with </a:t>
                      </a:r>
                      <a:r>
                        <a:rPr lang="en-US" sz="1200" dirty="0" err="1">
                          <a:latin typeface="Times New Roman" panose="02020603050405020304" pitchFamily="18" charset="0"/>
                          <a:cs typeface="Times New Roman" panose="02020603050405020304" pitchFamily="18" charset="0"/>
                        </a:rPr>
                        <a:t>anOn</a:t>
                      </a:r>
                      <a:r>
                        <a:rPr lang="en-US" sz="1200" dirty="0">
                          <a:latin typeface="Times New Roman" panose="02020603050405020304" pitchFamily="18" charset="0"/>
                          <a:cs typeface="Times New Roman" panose="02020603050405020304" pitchFamily="18" charset="0"/>
                        </a:rPr>
                        <a:t>-Board Unit (OBU) that enable them to send and to receive messages to the </a:t>
                      </a:r>
                      <a:r>
                        <a:rPr lang="en-US" sz="1200" dirty="0" err="1">
                          <a:latin typeface="Times New Roman" panose="02020603050405020304" pitchFamily="18" charset="0"/>
                          <a:cs typeface="Times New Roman" panose="02020603050405020304" pitchFamily="18" charset="0"/>
                        </a:rPr>
                        <a:t>otherNodes</a:t>
                      </a:r>
                      <a:r>
                        <a:rPr lang="en-US" sz="1200" dirty="0">
                          <a:latin typeface="Times New Roman" panose="02020603050405020304" pitchFamily="18" charset="0"/>
                          <a:cs typeface="Times New Roman" panose="02020603050405020304" pitchFamily="18" charset="0"/>
                        </a:rPr>
                        <a:t> in the network.. In this paper we proposed an Attacked Packet Detection Algorithm (APDA) which is used to detect the DOS (Denial-of_x0002_Service) attacks before the verification time. This minimizes the overhead delay for</a:t>
                      </a:r>
                    </a:p>
                    <a:p>
                      <a:pPr algn="just">
                        <a:buNone/>
                      </a:pPr>
                      <a:r>
                        <a:rPr lang="en-US" sz="1200" dirty="0">
                          <a:latin typeface="Times New Roman" panose="02020603050405020304" pitchFamily="18" charset="0"/>
                          <a:cs typeface="Times New Roman" panose="02020603050405020304" pitchFamily="18" charset="0"/>
                        </a:rPr>
                        <a:t>processing and enhances the security in VANET.</a:t>
                      </a:r>
                    </a:p>
                  </a:txBody>
                  <a:tcPr/>
                </a:tc>
              </a:tr>
              <a:tr h="1168400">
                <a:tc>
                  <a:txBody>
                    <a:bodyPr/>
                    <a:lstStyle/>
                    <a:p>
                      <a:pPr>
                        <a:buNone/>
                      </a:pPr>
                      <a:endParaRPr lang="en-US"/>
                    </a:p>
                    <a:p>
                      <a:pPr>
                        <a:buNone/>
                      </a:pPr>
                      <a:r>
                        <a:rPr lang="en-US"/>
                        <a:t>2.</a:t>
                      </a:r>
                    </a:p>
                  </a:txBody>
                  <a:tcPr/>
                </a:tc>
                <a:tc>
                  <a:txBody>
                    <a:bodyPr/>
                    <a:lstStyle/>
                    <a:p>
                      <a:pPr>
                        <a:buNone/>
                      </a:pPr>
                      <a:r>
                        <a:rPr lang="en-US" sz="1200" dirty="0" err="1">
                          <a:latin typeface="Times New Roman" panose="02020603050405020304" pitchFamily="18" charset="0"/>
                          <a:cs typeface="Times New Roman" panose="02020603050405020304" pitchFamily="18" charset="0"/>
                        </a:rPr>
                        <a:t>IoT</a:t>
                      </a:r>
                      <a:r>
                        <a:rPr lang="en-US" sz="1200" dirty="0">
                          <a:latin typeface="Times New Roman" panose="02020603050405020304" pitchFamily="18" charset="0"/>
                          <a:cs typeface="Times New Roman" panose="02020603050405020304" pitchFamily="18" charset="0"/>
                        </a:rPr>
                        <a:t> DoS and </a:t>
                      </a:r>
                      <a:r>
                        <a:rPr lang="en-US" sz="1200" dirty="0" err="1">
                          <a:latin typeface="Times New Roman" panose="02020603050405020304" pitchFamily="18" charset="0"/>
                          <a:cs typeface="Times New Roman" panose="02020603050405020304" pitchFamily="18" charset="0"/>
                        </a:rPr>
                        <a:t>DDoS</a:t>
                      </a:r>
                      <a:r>
                        <a:rPr lang="en-US" sz="1200" dirty="0">
                          <a:latin typeface="Times New Roman" panose="02020603050405020304" pitchFamily="18" charset="0"/>
                          <a:cs typeface="Times New Roman" panose="02020603050405020304" pitchFamily="18" charset="0"/>
                        </a:rPr>
                        <a:t> Attack Detection using </a:t>
                      </a:r>
                      <a:r>
                        <a:rPr lang="en-US" sz="1200" dirty="0" err="1">
                          <a:latin typeface="Times New Roman" panose="02020603050405020304" pitchFamily="18" charset="0"/>
                          <a:cs typeface="Times New Roman" panose="02020603050405020304" pitchFamily="18" charset="0"/>
                        </a:rPr>
                        <a:t>ResNet</a:t>
                      </a:r>
                      <a:endParaRPr lang="en-US" sz="1200" dirty="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Faisal Hussain,Syed Ghazanfar Abbas, Muhammad Husnain,Ubaid U. Fayyaz,</a:t>
                      </a:r>
                    </a:p>
                    <a:p>
                      <a:pPr>
                        <a:buNone/>
                      </a:pPr>
                      <a:r>
                        <a:rPr lang="en-US" sz="1200">
                          <a:latin typeface="Times New Roman" panose="02020603050405020304" pitchFamily="18" charset="0"/>
                          <a:cs typeface="Times New Roman" panose="02020603050405020304" pitchFamily="18" charset="0"/>
                        </a:rPr>
                        <a:t>Farrukh Shahzad,Ghalib A. Shah</a:t>
                      </a:r>
                    </a:p>
                  </a:txBody>
                  <a:tcPr/>
                </a:tc>
                <a:tc>
                  <a:txBody>
                    <a:bodyPr/>
                    <a:lstStyle/>
                    <a:p>
                      <a:pPr>
                        <a:buNone/>
                      </a:pPr>
                      <a:r>
                        <a:rPr lang="en-US" sz="1200" dirty="0">
                          <a:latin typeface="Times New Roman" panose="02020603050405020304" pitchFamily="18" charset="0"/>
                          <a:cs typeface="Times New Roman" panose="02020603050405020304" pitchFamily="18" charset="0"/>
                        </a:rPr>
                        <a:t> The network attacks are increasing both in frequency and intensity with</a:t>
                      </a:r>
                    </a:p>
                    <a:p>
                      <a:pPr>
                        <a:buNone/>
                      </a:pPr>
                      <a:r>
                        <a:rPr lang="en-US" sz="1200" dirty="0">
                          <a:latin typeface="Times New Roman" panose="02020603050405020304" pitchFamily="18" charset="0"/>
                          <a:cs typeface="Times New Roman" panose="02020603050405020304" pitchFamily="18" charset="0"/>
                        </a:rPr>
                        <a:t>the rapid growth of internet of things (</a:t>
                      </a:r>
                      <a:r>
                        <a:rPr lang="en-US" sz="1200" dirty="0" err="1">
                          <a:latin typeface="Times New Roman" panose="02020603050405020304" pitchFamily="18" charset="0"/>
                          <a:cs typeface="Times New Roman" panose="02020603050405020304" pitchFamily="18" charset="0"/>
                        </a:rPr>
                        <a:t>IoT</a:t>
                      </a:r>
                      <a:r>
                        <a:rPr lang="en-US" sz="1200" dirty="0">
                          <a:latin typeface="Times New Roman" panose="02020603050405020304" pitchFamily="18" charset="0"/>
                          <a:cs typeface="Times New Roman" panose="02020603050405020304" pitchFamily="18" charset="0"/>
                        </a:rPr>
                        <a:t>) devices. Recently, denial of service (DoS)and distributed denial of service (</a:t>
                      </a:r>
                      <a:r>
                        <a:rPr lang="en-US" sz="1200" dirty="0" err="1">
                          <a:latin typeface="Times New Roman" panose="02020603050405020304" pitchFamily="18" charset="0"/>
                          <a:cs typeface="Times New Roman" panose="02020603050405020304" pitchFamily="18" charset="0"/>
                        </a:rPr>
                        <a:t>DDoS</a:t>
                      </a:r>
                      <a:r>
                        <a:rPr lang="en-US" sz="1200" dirty="0">
                          <a:latin typeface="Times New Roman" panose="02020603050405020304" pitchFamily="18" charset="0"/>
                          <a:cs typeface="Times New Roman" panose="02020603050405020304" pitchFamily="18" charset="0"/>
                        </a:rPr>
                        <a:t>) attacks are reported as the most frequent at_x0002_tacks in </a:t>
                      </a:r>
                      <a:r>
                        <a:rPr lang="en-US" sz="1200" dirty="0" err="1">
                          <a:latin typeface="Times New Roman" panose="02020603050405020304" pitchFamily="18" charset="0"/>
                          <a:cs typeface="Times New Roman" panose="02020603050405020304" pitchFamily="18" charset="0"/>
                        </a:rPr>
                        <a:t>IoT</a:t>
                      </a:r>
                      <a:r>
                        <a:rPr lang="en-US" sz="1200" dirty="0">
                          <a:latin typeface="Times New Roman" panose="02020603050405020304" pitchFamily="18" charset="0"/>
                          <a:cs typeface="Times New Roman" panose="02020603050405020304" pitchFamily="18" charset="0"/>
                        </a:rPr>
                        <a:t> networks. The traditional security solutions like firewalls, intrusion de_x0002_tection systems, etc., are unable to detect the complex DoS and </a:t>
                      </a:r>
                      <a:r>
                        <a:rPr lang="en-US" sz="1200" dirty="0" err="1">
                          <a:latin typeface="Times New Roman" panose="02020603050405020304" pitchFamily="18" charset="0"/>
                          <a:cs typeface="Times New Roman" panose="02020603050405020304" pitchFamily="18" charset="0"/>
                        </a:rPr>
                        <a:t>DDoS</a:t>
                      </a:r>
                      <a:r>
                        <a:rPr lang="en-US" sz="1200" dirty="0">
                          <a:latin typeface="Times New Roman" panose="02020603050405020304" pitchFamily="18" charset="0"/>
                          <a:cs typeface="Times New Roman" panose="02020603050405020304" pitchFamily="18" charset="0"/>
                        </a:rPr>
                        <a:t> attacks </a:t>
                      </a:r>
                      <a:r>
                        <a:rPr lang="en-US" sz="1200" dirty="0" err="1">
                          <a:latin typeface="Times New Roman" panose="02020603050405020304" pitchFamily="18" charset="0"/>
                          <a:cs typeface="Times New Roman" panose="02020603050405020304" pitchFamily="18" charset="0"/>
                        </a:rPr>
                        <a:t>sincemost</a:t>
                      </a:r>
                      <a:r>
                        <a:rPr lang="en-US" sz="1200" dirty="0">
                          <a:latin typeface="Times New Roman" panose="02020603050405020304" pitchFamily="18" charset="0"/>
                          <a:cs typeface="Times New Roman" panose="02020603050405020304" pitchFamily="18" charset="0"/>
                        </a:rPr>
                        <a:t> of them filter the normal and attack traffic based upon the static </a:t>
                      </a:r>
                      <a:r>
                        <a:rPr lang="en-US" sz="1200" dirty="0" err="1">
                          <a:latin typeface="Times New Roman" panose="02020603050405020304" pitchFamily="18" charset="0"/>
                          <a:cs typeface="Times New Roman" panose="02020603050405020304" pitchFamily="18" charset="0"/>
                        </a:rPr>
                        <a:t>predefinedrules</a:t>
                      </a:r>
                      <a:r>
                        <a:rPr lang="en-US" sz="1200" dirty="0">
                          <a:latin typeface="Times New Roman" panose="02020603050405020304" pitchFamily="18" charset="0"/>
                          <a:cs typeface="Times New Roman" panose="02020603050405020304" pitchFamily="18" charset="0"/>
                        </a:rPr>
                        <a:t>. However, these solutions can become reliable and effective when integrated</a:t>
                      </a:r>
                    </a:p>
                    <a:p>
                      <a:pPr>
                        <a:buNone/>
                      </a:pPr>
                      <a:r>
                        <a:rPr lang="en-US" sz="1200" dirty="0">
                          <a:latin typeface="Times New Roman" panose="02020603050405020304" pitchFamily="18" charset="0"/>
                          <a:cs typeface="Times New Roman" panose="02020603050405020304" pitchFamily="18" charset="0"/>
                        </a:rPr>
                        <a:t>with artificial intelligence (AI) based techniques.</a:t>
                      </a:r>
                    </a:p>
                  </a:txBody>
                  <a:tcPr/>
                </a:tc>
              </a:tr>
              <a:tr h="1275080">
                <a:tc>
                  <a:txBody>
                    <a:bodyPr/>
                    <a:lstStyle/>
                    <a:p>
                      <a:pPr>
                        <a:buNone/>
                      </a:pPr>
                      <a:endParaRPr lang="en-US"/>
                    </a:p>
                    <a:p>
                      <a:pPr>
                        <a:buNone/>
                      </a:pPr>
                      <a:r>
                        <a:rPr lang="en-US"/>
                        <a:t>3.</a:t>
                      </a:r>
                    </a:p>
                  </a:txBody>
                  <a:tcPr/>
                </a:tc>
                <a:tc>
                  <a:txBody>
                    <a:bodyPr/>
                    <a:lstStyle/>
                    <a:p>
                      <a:pPr>
                        <a:buNone/>
                      </a:pPr>
                      <a:r>
                        <a:rPr lang="en-US" sz="1200" dirty="0">
                          <a:latin typeface="Times New Roman" panose="02020603050405020304" pitchFamily="18" charset="0"/>
                          <a:cs typeface="Times New Roman" panose="02020603050405020304" pitchFamily="18" charset="0"/>
                        </a:rPr>
                        <a:t>Mitigation and Detection Strategy of DoS Attack on Wireless Sen_x0002_sor Network Using Blocking Approach and Intrusion Detection System</a:t>
                      </a:r>
                    </a:p>
                  </a:txBody>
                  <a:tcPr/>
                </a:tc>
                <a:tc>
                  <a:txBody>
                    <a:bodyPr/>
                    <a:lstStyle/>
                    <a:p>
                      <a:pPr>
                        <a:buNone/>
                      </a:pPr>
                      <a:r>
                        <a:rPr lang="en-US" sz="1200"/>
                        <a:t>Faisal Mochamad Teguh Kurniawan, Setiadi Yazid</a:t>
                      </a:r>
                    </a:p>
                    <a:p>
                      <a:pPr>
                        <a:buNone/>
                      </a:pPr>
                      <a:r>
                        <a:rPr lang="en-US" sz="1200"/>
                        <a:t>Abdelrhman Mohammed, Iman Abuel Maaly Abdelrahman</a:t>
                      </a:r>
                    </a:p>
                  </a:txBody>
                  <a:tcPr/>
                </a:tc>
                <a:tc>
                  <a:txBody>
                    <a:bodyPr/>
                    <a:lstStyle/>
                    <a:p>
                      <a:pPr>
                        <a:buNone/>
                      </a:pPr>
                      <a:r>
                        <a:rPr lang="en-US" sz="1200" dirty="0">
                          <a:latin typeface="Times New Roman" panose="02020603050405020304" pitchFamily="18" charset="0"/>
                          <a:cs typeface="Times New Roman" panose="02020603050405020304" pitchFamily="18" charset="0"/>
                        </a:rPr>
                        <a:t>Wireless Sensor Network (WSN) has a big role in several fields such as</a:t>
                      </a:r>
                    </a:p>
                    <a:p>
                      <a:pPr>
                        <a:buNone/>
                      </a:pPr>
                      <a:r>
                        <a:rPr lang="en-US" sz="1200" dirty="0">
                          <a:latin typeface="Times New Roman" panose="02020603050405020304" pitchFamily="18" charset="0"/>
                          <a:cs typeface="Times New Roman" panose="02020603050405020304" pitchFamily="18" charset="0"/>
                        </a:rPr>
                        <a:t>military, health and even information technology such as </a:t>
                      </a:r>
                      <a:r>
                        <a:rPr lang="en-US" sz="1200" dirty="0" err="1">
                          <a:latin typeface="Times New Roman" panose="02020603050405020304" pitchFamily="18" charset="0"/>
                          <a:cs typeface="Times New Roman" panose="02020603050405020304" pitchFamily="18" charset="0"/>
                        </a:rPr>
                        <a:t>IoT</a:t>
                      </a:r>
                      <a:r>
                        <a:rPr lang="en-US" sz="1200" dirty="0">
                          <a:latin typeface="Times New Roman" panose="02020603050405020304" pitchFamily="18" charset="0"/>
                          <a:cs typeface="Times New Roman" panose="02020603050405020304" pitchFamily="18" charset="0"/>
                        </a:rPr>
                        <a:t> Besides having many benefits, WSN has a disadvantage in its application where </a:t>
                      </a:r>
                      <a:r>
                        <a:rPr lang="en-US" sz="1200" dirty="0" err="1">
                          <a:latin typeface="Times New Roman" panose="02020603050405020304" pitchFamily="18" charset="0"/>
                          <a:cs typeface="Times New Roman" panose="02020603050405020304" pitchFamily="18" charset="0"/>
                        </a:rPr>
                        <a:t>thereis</a:t>
                      </a:r>
                      <a:r>
                        <a:rPr lang="en-US" sz="1200" dirty="0">
                          <a:latin typeface="Times New Roman" panose="02020603050405020304" pitchFamily="18" charset="0"/>
                          <a:cs typeface="Times New Roman" panose="02020603050405020304" pitchFamily="18" charset="0"/>
                        </a:rPr>
                        <a:t> no built-in security system embedded in the sensor device due to limitations possessed by sensor nodes such as memory, processor, and battery. As a result, WSN </a:t>
                      </a:r>
                      <a:r>
                        <a:rPr lang="en-US" sz="1200" dirty="0" err="1">
                          <a:latin typeface="Times New Roman" panose="02020603050405020304" pitchFamily="18" charset="0"/>
                          <a:cs typeface="Times New Roman" panose="02020603050405020304" pitchFamily="18" charset="0"/>
                        </a:rPr>
                        <a:t>isvulnerable</a:t>
                      </a:r>
                      <a:r>
                        <a:rPr lang="en-US" sz="1200" dirty="0">
                          <a:latin typeface="Times New Roman" panose="02020603050405020304" pitchFamily="18" charset="0"/>
                          <a:cs typeface="Times New Roman" panose="02020603050405020304" pitchFamily="18" charset="0"/>
                        </a:rPr>
                        <a:t> to attacks, one of the main attacks on WSN is the DoS attack. DoS </a:t>
                      </a:r>
                      <a:r>
                        <a:rPr lang="en-US" sz="1200" dirty="0" err="1">
                          <a:latin typeface="Times New Roman" panose="02020603050405020304" pitchFamily="18" charset="0"/>
                          <a:cs typeface="Times New Roman" panose="02020603050405020304" pitchFamily="18" charset="0"/>
                        </a:rPr>
                        <a:t>attacksaim</a:t>
                      </a:r>
                      <a:r>
                        <a:rPr lang="en-US" sz="1200" dirty="0">
                          <a:latin typeface="Times New Roman" panose="02020603050405020304" pitchFamily="18" charset="0"/>
                          <a:cs typeface="Times New Roman" panose="02020603050405020304" pitchFamily="18" charset="0"/>
                        </a:rPr>
                        <a:t> to prevent users legitimate from using resources by reducing existing </a:t>
                      </a:r>
                      <a:r>
                        <a:rPr lang="en-US" sz="1200" dirty="0" err="1">
                          <a:latin typeface="Times New Roman" panose="02020603050405020304" pitchFamily="18" charset="0"/>
                          <a:cs typeface="Times New Roman" panose="02020603050405020304" pitchFamily="18" charset="0"/>
                        </a:rPr>
                        <a:t>resourcesuntil</a:t>
                      </a:r>
                      <a:r>
                        <a:rPr lang="en-US" sz="1200" dirty="0">
                          <a:latin typeface="Times New Roman" panose="02020603050405020304" pitchFamily="18" charset="0"/>
                          <a:cs typeface="Times New Roman" panose="02020603050405020304" pitchFamily="18" charset="0"/>
                        </a:rPr>
                        <a:t> the network resources are busy, the network becomes slow until finally off. </a:t>
                      </a:r>
                      <a:r>
                        <a:rPr lang="en-US" sz="1200" dirty="0" err="1">
                          <a:latin typeface="Times New Roman" panose="02020603050405020304" pitchFamily="18" charset="0"/>
                          <a:cs typeface="Times New Roman" panose="02020603050405020304" pitchFamily="18" charset="0"/>
                        </a:rPr>
                        <a:t>So,we</a:t>
                      </a:r>
                      <a:r>
                        <a:rPr lang="en-US" sz="1200" dirty="0">
                          <a:latin typeface="Times New Roman" panose="02020603050405020304" pitchFamily="18" charset="0"/>
                          <a:cs typeface="Times New Roman" panose="02020603050405020304" pitchFamily="18" charset="0"/>
                        </a:rPr>
                        <a:t> need to detect, mitigate DoS attacks that these attacks can be stopped</a:t>
                      </a: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15925" y="248920"/>
          <a:ext cx="9354185" cy="6675120"/>
        </p:xfrm>
        <a:graphic>
          <a:graphicData uri="http://schemas.openxmlformats.org/drawingml/2006/table">
            <a:tbl>
              <a:tblPr firstRow="1" bandRow="1">
                <a:tableStyleId>{5C22544A-7EE6-4342-B048-85BDC9FD1C3A}</a:tableStyleId>
              </a:tblPr>
              <a:tblGrid>
                <a:gridCol w="674370"/>
                <a:gridCol w="1741170"/>
                <a:gridCol w="1884680"/>
                <a:gridCol w="5053965"/>
              </a:tblGrid>
              <a:tr h="2286000">
                <a:tc>
                  <a:txBody>
                    <a:bodyPr/>
                    <a:lstStyle/>
                    <a:p>
                      <a:pPr>
                        <a:buNone/>
                      </a:pPr>
                      <a:r>
                        <a:rPr lang="en-US"/>
                        <a:t>4.</a:t>
                      </a:r>
                    </a:p>
                  </a:txBody>
                  <a:tcPr/>
                </a:tc>
                <a:tc>
                  <a:txBody>
                    <a:bodyPr/>
                    <a:lstStyle/>
                    <a:p>
                      <a:pPr>
                        <a:buNone/>
                      </a:pPr>
                      <a:r>
                        <a:rPr lang="en-US" dirty="0"/>
                        <a:t> </a:t>
                      </a:r>
                      <a:r>
                        <a:rPr lang="en-US" sz="1200" dirty="0">
                          <a:latin typeface="Times New Roman" panose="02020603050405020304" pitchFamily="18" charset="0"/>
                          <a:cs typeface="Times New Roman" panose="02020603050405020304" pitchFamily="18" charset="0"/>
                        </a:rPr>
                        <a:t>Event-triggered Switching-type Fault Detection and Isolation for</a:t>
                      </a:r>
                    </a:p>
                    <a:p>
                      <a:pPr>
                        <a:buNone/>
                      </a:pPr>
                      <a:r>
                        <a:rPr lang="en-US" sz="1200" dirty="0">
                          <a:latin typeface="Times New Roman" panose="02020603050405020304" pitchFamily="18" charset="0"/>
                          <a:cs typeface="Times New Roman" panose="02020603050405020304" pitchFamily="18" charset="0"/>
                        </a:rPr>
                        <a:t>Fuzzy Control Systems under DoS Attacks</a:t>
                      </a:r>
                    </a:p>
                  </a:txBody>
                  <a:tcPr/>
                </a:tc>
                <a:tc>
                  <a:txBody>
                    <a:bodyPr/>
                    <a:lstStyle/>
                    <a:p>
                      <a:pPr>
                        <a:buNone/>
                      </a:pPr>
                      <a:r>
                        <a:rPr lang="en-US" sz="1200">
                          <a:latin typeface="Times New Roman" panose="02020603050405020304" pitchFamily="18" charset="0"/>
                          <a:cs typeface="Times New Roman" panose="02020603050405020304" pitchFamily="18" charset="0"/>
                        </a:rPr>
                        <a:t>Xiang-Gui Guo, Xiao Fan, Jian-Liang Wang, and Ju H. Park</a:t>
                      </a:r>
                      <a:r>
                        <a:rPr lang="en-US"/>
                        <a:t>,</a:t>
                      </a:r>
                    </a:p>
                  </a:txBody>
                  <a:tcPr/>
                </a:tc>
                <a:tc>
                  <a:txBody>
                    <a:bodyPr/>
                    <a:lstStyle/>
                    <a:p>
                      <a:pPr algn="just">
                        <a:buNone/>
                      </a:pPr>
                      <a:r>
                        <a:rPr lang="en-US" sz="1200" dirty="0">
                          <a:latin typeface="Times New Roman" panose="02020603050405020304" pitchFamily="18" charset="0"/>
                          <a:cs typeface="Times New Roman" panose="02020603050405020304" pitchFamily="18" charset="0"/>
                        </a:rPr>
                        <a:t>This paper investigates the memory adaptive </a:t>
                      </a:r>
                      <a:r>
                        <a:rPr lang="en-US" sz="1200" dirty="0" err="1">
                          <a:latin typeface="Times New Roman" panose="02020603050405020304" pitchFamily="18" charset="0"/>
                          <a:cs typeface="Times New Roman" panose="02020603050405020304" pitchFamily="18" charset="0"/>
                        </a:rPr>
                        <a:t>eventtriggered</a:t>
                      </a:r>
                      <a:r>
                        <a:rPr lang="en-US" sz="1200" dirty="0">
                          <a:latin typeface="Times New Roman" panose="02020603050405020304" pitchFamily="18" charset="0"/>
                          <a:cs typeface="Times New Roman" panose="02020603050405020304" pitchFamily="18" charset="0"/>
                        </a:rPr>
                        <a:t> (MAET) fault</a:t>
                      </a:r>
                    </a:p>
                    <a:p>
                      <a:pPr algn="just">
                        <a:buNone/>
                      </a:pPr>
                      <a:r>
                        <a:rPr lang="en-US" sz="1200" dirty="0">
                          <a:latin typeface="Times New Roman" panose="02020603050405020304" pitchFamily="18" charset="0"/>
                          <a:cs typeface="Times New Roman" panose="02020603050405020304" pitchFamily="18" charset="0"/>
                        </a:rPr>
                        <a:t>detection and isolation (FDI) problem for nonlinear networked </a:t>
                      </a:r>
                      <a:r>
                        <a:rPr lang="en-US" sz="1200" dirty="0" err="1">
                          <a:latin typeface="Times New Roman" panose="02020603050405020304" pitchFamily="18" charset="0"/>
                          <a:cs typeface="Times New Roman" panose="02020603050405020304" pitchFamily="18" charset="0"/>
                        </a:rPr>
                        <a:t>controlsystems</a:t>
                      </a:r>
                      <a:r>
                        <a:rPr lang="en-US" sz="1200" dirty="0">
                          <a:latin typeface="Times New Roman" panose="02020603050405020304" pitchFamily="18" charset="0"/>
                          <a:cs typeface="Times New Roman" panose="02020603050405020304" pitchFamily="18" charset="0"/>
                        </a:rPr>
                        <a:t> under periodic denial-</a:t>
                      </a:r>
                      <a:r>
                        <a:rPr lang="en-US" sz="1200" dirty="0" err="1">
                          <a:latin typeface="Times New Roman" panose="02020603050405020304" pitchFamily="18" charset="0"/>
                          <a:cs typeface="Times New Roman" panose="02020603050405020304" pitchFamily="18" charset="0"/>
                        </a:rPr>
                        <a:t>ofservice</a:t>
                      </a:r>
                      <a:r>
                        <a:rPr lang="en-US" sz="1200" dirty="0">
                          <a:latin typeface="Times New Roman" panose="02020603050405020304" pitchFamily="18" charset="0"/>
                          <a:cs typeface="Times New Roman" panose="02020603050405020304" pitchFamily="18" charset="0"/>
                        </a:rPr>
                        <a:t> (DoS) attacks, where the nonlinear systems are </a:t>
                      </a:r>
                      <a:r>
                        <a:rPr lang="en-US" sz="1200" dirty="0" err="1">
                          <a:latin typeface="Times New Roman" panose="02020603050405020304" pitchFamily="18" charset="0"/>
                          <a:cs typeface="Times New Roman" panose="02020603050405020304" pitchFamily="18" charset="0"/>
                        </a:rPr>
                        <a:t>describedby</a:t>
                      </a:r>
                      <a:r>
                        <a:rPr lang="en-US" sz="1200" dirty="0">
                          <a:latin typeface="Times New Roman" panose="02020603050405020304" pitchFamily="18" charset="0"/>
                          <a:cs typeface="Times New Roman" panose="02020603050405020304" pitchFamily="18" charset="0"/>
                        </a:rPr>
                        <a:t> Takagi–</a:t>
                      </a:r>
                      <a:r>
                        <a:rPr lang="en-US" sz="1200" dirty="0" err="1">
                          <a:latin typeface="Times New Roman" panose="02020603050405020304" pitchFamily="18" charset="0"/>
                          <a:cs typeface="Times New Roman" panose="02020603050405020304" pitchFamily="18" charset="0"/>
                        </a:rPr>
                        <a:t>Sugeno</a:t>
                      </a:r>
                      <a:r>
                        <a:rPr lang="en-US" sz="1200" dirty="0">
                          <a:latin typeface="Times New Roman" panose="02020603050405020304" pitchFamily="18" charset="0"/>
                          <a:cs typeface="Times New Roman" panose="02020603050405020304" pitchFamily="18" charset="0"/>
                        </a:rPr>
                        <a:t> (T–S) fuzzy models with unknown membership functions. </a:t>
                      </a:r>
                      <a:r>
                        <a:rPr lang="en-US" sz="1200" dirty="0" err="1">
                          <a:latin typeface="Times New Roman" panose="02020603050405020304" pitchFamily="18" charset="0"/>
                          <a:cs typeface="Times New Roman" panose="02020603050405020304" pitchFamily="18" charset="0"/>
                        </a:rPr>
                        <a:t>First,a</a:t>
                      </a:r>
                      <a:r>
                        <a:rPr lang="en-US" sz="1200" dirty="0">
                          <a:latin typeface="Times New Roman" panose="02020603050405020304" pitchFamily="18" charset="0"/>
                          <a:cs typeface="Times New Roman" panose="02020603050405020304" pitchFamily="18" charset="0"/>
                        </a:rPr>
                        <a:t> novel event-triggered mechanism is proposed to save communication </a:t>
                      </a:r>
                      <a:r>
                        <a:rPr lang="en-US" sz="1200" dirty="0" err="1">
                          <a:latin typeface="Times New Roman" panose="02020603050405020304" pitchFamily="18" charset="0"/>
                          <a:cs typeface="Times New Roman" panose="02020603050405020304" pitchFamily="18" charset="0"/>
                        </a:rPr>
                        <a:t>resources.The</a:t>
                      </a:r>
                      <a:r>
                        <a:rPr lang="en-US" sz="1200" dirty="0">
                          <a:latin typeface="Times New Roman" panose="02020603050405020304" pitchFamily="18" charset="0"/>
                          <a:cs typeface="Times New Roman" panose="02020603050405020304" pitchFamily="18" charset="0"/>
                        </a:rPr>
                        <a:t> triggering threshold is adaptively adjusted by multiple previous sampled </a:t>
                      </a:r>
                      <a:r>
                        <a:rPr lang="en-US" sz="1200" dirty="0" err="1">
                          <a:latin typeface="Times New Roman" panose="02020603050405020304" pitchFamily="18" charset="0"/>
                          <a:cs typeface="Times New Roman" panose="02020603050405020304" pitchFamily="18" charset="0"/>
                        </a:rPr>
                        <a:t>data,not</a:t>
                      </a:r>
                      <a:r>
                        <a:rPr lang="en-US" sz="1200" dirty="0">
                          <a:latin typeface="Times New Roman" panose="02020603050405020304" pitchFamily="18" charset="0"/>
                          <a:cs typeface="Times New Roman" panose="02020603050405020304" pitchFamily="18" charset="0"/>
                        </a:rPr>
                        <a:t> only depending on the latest triggering data. Second, taking DoS attacks and event-triggered mechanism into consideration, a switching state-feedback controller is established and the exponential stability is derived. Meanwhile, the controller </a:t>
                      </a:r>
                      <a:r>
                        <a:rPr lang="en-US" sz="1200" dirty="0" err="1">
                          <a:latin typeface="Times New Roman" panose="02020603050405020304" pitchFamily="18" charset="0"/>
                          <a:cs typeface="Times New Roman" panose="02020603050405020304" pitchFamily="18" charset="0"/>
                        </a:rPr>
                        <a:t>andthe</a:t>
                      </a:r>
                      <a:r>
                        <a:rPr lang="en-US" sz="1200" dirty="0">
                          <a:latin typeface="Times New Roman" panose="02020603050405020304" pitchFamily="18" charset="0"/>
                          <a:cs typeface="Times New Roman" panose="02020603050405020304" pitchFamily="18" charset="0"/>
                        </a:rPr>
                        <a:t> event-triggered mechanism are simultaneously developed based on a </a:t>
                      </a:r>
                      <a:r>
                        <a:rPr lang="en-US" sz="1200" dirty="0" err="1">
                          <a:latin typeface="Times New Roman" panose="02020603050405020304" pitchFamily="18" charset="0"/>
                          <a:cs typeface="Times New Roman" panose="02020603050405020304" pitchFamily="18" charset="0"/>
                        </a:rPr>
                        <a:t>piecewiseLyapunov</a:t>
                      </a:r>
                      <a:r>
                        <a:rPr lang="en-US" sz="1200" dirty="0">
                          <a:latin typeface="Times New Roman" panose="02020603050405020304" pitchFamily="18" charset="0"/>
                          <a:cs typeface="Times New Roman" panose="02020603050405020304" pitchFamily="18" charset="0"/>
                        </a:rPr>
                        <a:t> function.</a:t>
                      </a:r>
                    </a:p>
                  </a:txBody>
                  <a:tcPr/>
                </a:tc>
              </a:tr>
              <a:tr h="1419860">
                <a:tc>
                  <a:txBody>
                    <a:bodyPr/>
                    <a:lstStyle/>
                    <a:p>
                      <a:pPr>
                        <a:buNone/>
                      </a:pPr>
                      <a:r>
                        <a:rPr lang="en-US"/>
                        <a:t>5.</a:t>
                      </a:r>
                    </a:p>
                  </a:txBody>
                  <a:tcPr/>
                </a:tc>
                <a:tc>
                  <a:txBody>
                    <a:bodyPr/>
                    <a:lstStyle/>
                    <a:p>
                      <a:pPr>
                        <a:buNone/>
                      </a:pPr>
                      <a:r>
                        <a:rPr lang="en-US" sz="1200" dirty="0">
                          <a:latin typeface="Times New Roman" panose="02020603050405020304" pitchFamily="18" charset="0"/>
                          <a:cs typeface="Times New Roman" panose="02020603050405020304" pitchFamily="18" charset="0"/>
                        </a:rPr>
                        <a:t>Thwarting DoS Attacks: A Framework for Detection based on Col_x0002_lective Anomalies and Clustering</a:t>
                      </a:r>
                    </a:p>
                  </a:txBody>
                  <a:tcPr/>
                </a:tc>
                <a:tc>
                  <a:txBody>
                    <a:bodyPr/>
                    <a:lstStyle/>
                    <a:p>
                      <a:pPr>
                        <a:buNone/>
                      </a:pPr>
                      <a:r>
                        <a:rPr lang="en-US" sz="1200">
                          <a:latin typeface="Times New Roman" panose="02020603050405020304" pitchFamily="18" charset="0"/>
                          <a:cs typeface="Times New Roman" panose="02020603050405020304" pitchFamily="18" charset="0"/>
                        </a:rPr>
                        <a:t>Mohiuddin Ahmed</a:t>
                      </a:r>
                    </a:p>
                  </a:txBody>
                  <a:tcPr/>
                </a:tc>
                <a:tc>
                  <a:txBody>
                    <a:bodyPr/>
                    <a:lstStyle/>
                    <a:p>
                      <a:pPr>
                        <a:buNone/>
                      </a:pPr>
                      <a:r>
                        <a:rPr lang="en-US" sz="1200" dirty="0">
                          <a:latin typeface="Times New Roman" panose="02020603050405020304" pitchFamily="18" charset="0"/>
                          <a:cs typeface="Times New Roman" panose="02020603050405020304" pitchFamily="18" charset="0"/>
                        </a:rPr>
                        <a:t>Information security is integral to any organization aiming to protect its</a:t>
                      </a:r>
                    </a:p>
                    <a:p>
                      <a:pPr>
                        <a:buNone/>
                      </a:pPr>
                      <a:r>
                        <a:rPr lang="en-US" sz="1200" dirty="0">
                          <a:latin typeface="Times New Roman" panose="02020603050405020304" pitchFamily="18" charset="0"/>
                          <a:cs typeface="Times New Roman" panose="02020603050405020304" pitchFamily="18" charset="0"/>
                        </a:rPr>
                        <a:t>intellectual property in the face of escalating and increasingly novel cyberattacks.1Among these, denial-</a:t>
                      </a:r>
                      <a:r>
                        <a:rPr lang="en-US" sz="1200" dirty="0" err="1">
                          <a:latin typeface="Times New Roman" panose="02020603050405020304" pitchFamily="18" charset="0"/>
                          <a:cs typeface="Times New Roman" panose="02020603050405020304" pitchFamily="18" charset="0"/>
                        </a:rPr>
                        <a:t>ofservice</a:t>
                      </a:r>
                      <a:r>
                        <a:rPr lang="en-US" sz="1200" dirty="0">
                          <a:latin typeface="Times New Roman" panose="02020603050405020304" pitchFamily="18" charset="0"/>
                          <a:cs typeface="Times New Roman" panose="02020603050405020304" pitchFamily="18" charset="0"/>
                        </a:rPr>
                        <a:t> (DoS) attacks—in which attackers typically send </a:t>
                      </a:r>
                      <a:r>
                        <a:rPr lang="en-US" sz="1200" dirty="0" err="1">
                          <a:latin typeface="Times New Roman" panose="02020603050405020304" pitchFamily="18" charset="0"/>
                          <a:cs typeface="Times New Roman" panose="02020603050405020304" pitchFamily="18" charset="0"/>
                        </a:rPr>
                        <a:t>avolume</a:t>
                      </a:r>
                      <a:r>
                        <a:rPr lang="en-US" sz="1200" dirty="0">
                          <a:latin typeface="Times New Roman" panose="02020603050405020304" pitchFamily="18" charset="0"/>
                          <a:cs typeface="Times New Roman" panose="02020603050405020304" pitchFamily="18" charset="0"/>
                        </a:rPr>
                        <a:t> of connection or information requests to overload the target system—</a:t>
                      </a:r>
                      <a:r>
                        <a:rPr lang="en-US" sz="1200" dirty="0" err="1">
                          <a:latin typeface="Times New Roman" panose="02020603050405020304" pitchFamily="18" charset="0"/>
                          <a:cs typeface="Times New Roman" panose="02020603050405020304" pitchFamily="18" charset="0"/>
                        </a:rPr>
                        <a:t>haveearned</a:t>
                      </a:r>
                      <a:r>
                        <a:rPr lang="en-US" sz="1200" dirty="0">
                          <a:latin typeface="Times New Roman" panose="02020603050405020304" pitchFamily="18" charset="0"/>
                          <a:cs typeface="Times New Roman" panose="02020603050405020304" pitchFamily="18" charset="0"/>
                        </a:rPr>
                        <a:t> the reputation as one of the most severe threats because they can shut </a:t>
                      </a:r>
                      <a:r>
                        <a:rPr lang="en-US" sz="1200" dirty="0" err="1">
                          <a:latin typeface="Times New Roman" panose="02020603050405020304" pitchFamily="18" charset="0"/>
                          <a:cs typeface="Times New Roman" panose="02020603050405020304" pitchFamily="18" charset="0"/>
                        </a:rPr>
                        <a:t>downthe</a:t>
                      </a:r>
                      <a:r>
                        <a:rPr lang="en-US" sz="1200" dirty="0">
                          <a:latin typeface="Times New Roman" panose="02020603050405020304" pitchFamily="18" charset="0"/>
                          <a:cs typeface="Times New Roman" panose="02020603050405020304" pitchFamily="18" charset="0"/>
                        </a:rPr>
                        <a:t> availability of a host, router, or even an entire network. The attacked system </a:t>
                      </a:r>
                      <a:r>
                        <a:rPr lang="en-US" sz="1200" dirty="0" err="1">
                          <a:latin typeface="Times New Roman" panose="02020603050405020304" pitchFamily="18" charset="0"/>
                          <a:cs typeface="Times New Roman" panose="02020603050405020304" pitchFamily="18" charset="0"/>
                        </a:rPr>
                        <a:t>canbe</a:t>
                      </a:r>
                      <a:r>
                        <a:rPr lang="en-US" sz="1200" dirty="0">
                          <a:latin typeface="Times New Roman" panose="02020603050405020304" pitchFamily="18" charset="0"/>
                          <a:cs typeface="Times New Roman" panose="02020603050405020304" pitchFamily="18" charset="0"/>
                        </a:rPr>
                        <a:t> forced out of service in as quickly as a few minutes and remain that way for </a:t>
                      </a:r>
                      <a:r>
                        <a:rPr lang="en-US" sz="1200" dirty="0" err="1">
                          <a:latin typeface="Times New Roman" panose="02020603050405020304" pitchFamily="18" charset="0"/>
                          <a:cs typeface="Times New Roman" panose="02020603050405020304" pitchFamily="18" charset="0"/>
                        </a:rPr>
                        <a:t>days,forcing</a:t>
                      </a:r>
                      <a:r>
                        <a:rPr lang="en-US" sz="1200" dirty="0">
                          <a:latin typeface="Times New Roman" panose="02020603050405020304" pitchFamily="18" charset="0"/>
                          <a:cs typeface="Times New Roman" panose="02020603050405020304" pitchFamily="18" charset="0"/>
                        </a:rPr>
                        <a:t> the victimized organization to incur significant losses. Additionally, a num_x0002_ber of toolkits for launching a DoS attack are freely available and easy to operate.2Compounding the problem is the growth of the Internet of Things (</a:t>
                      </a:r>
                      <a:r>
                        <a:rPr lang="en-US" sz="1200" dirty="0" err="1">
                          <a:latin typeface="Times New Roman" panose="02020603050405020304" pitchFamily="18" charset="0"/>
                          <a:cs typeface="Times New Roman" panose="02020603050405020304" pitchFamily="18" charset="0"/>
                        </a:rPr>
                        <a:t>IoT</a:t>
                      </a:r>
                      <a:r>
                        <a:rPr lang="en-US" sz="1200" dirty="0">
                          <a:latin typeface="Times New Roman" panose="02020603050405020304" pitchFamily="18" charset="0"/>
                          <a:cs typeface="Times New Roman" panose="02020603050405020304" pitchFamily="18" charset="0"/>
                        </a:rPr>
                        <a:t>), which </a:t>
                      </a:r>
                      <a:r>
                        <a:rPr lang="en-US" sz="1200" dirty="0" err="1">
                          <a:latin typeface="Times New Roman" panose="02020603050405020304" pitchFamily="18" charset="0"/>
                          <a:cs typeface="Times New Roman" panose="02020603050405020304" pitchFamily="18" charset="0"/>
                        </a:rPr>
                        <a:t>isexpected</a:t>
                      </a:r>
                      <a:r>
                        <a:rPr lang="en-US" sz="1200" dirty="0">
                          <a:latin typeface="Times New Roman" panose="02020603050405020304" pitchFamily="18" charset="0"/>
                          <a:cs typeface="Times New Roman" panose="02020603050405020304" pitchFamily="18" charset="0"/>
                        </a:rPr>
                        <a:t> to dramatically change the nature and size of DoS attacks.</a:t>
                      </a:r>
                    </a:p>
                  </a:txBody>
                  <a:tcPr/>
                </a:tc>
              </a:tr>
              <a:tr h="1420495">
                <a:tc>
                  <a:txBody>
                    <a:bodyPr/>
                    <a:lstStyle/>
                    <a:p>
                      <a:pPr>
                        <a:buNone/>
                      </a:pPr>
                      <a:r>
                        <a:rPr lang="en-US"/>
                        <a:t>6.</a:t>
                      </a:r>
                    </a:p>
                  </a:txBody>
                  <a:tcPr/>
                </a:tc>
                <a:tc>
                  <a:txBody>
                    <a:bodyPr/>
                    <a:lstStyle/>
                    <a:p>
                      <a:pPr>
                        <a:buNone/>
                      </a:pPr>
                      <a:r>
                        <a:rPr lang="en-US" sz="1200" dirty="0">
                          <a:latin typeface="Times New Roman" panose="02020603050405020304" pitchFamily="18" charset="0"/>
                          <a:cs typeface="Times New Roman" panose="02020603050405020304" pitchFamily="18" charset="0"/>
                        </a:rPr>
                        <a:t>Implementation of SDN-based IDS to protect Virtualization Server</a:t>
                      </a:r>
                    </a:p>
                    <a:p>
                      <a:pPr>
                        <a:buNone/>
                      </a:pPr>
                      <a:r>
                        <a:rPr lang="en-US" sz="1200" dirty="0">
                          <a:latin typeface="Times New Roman" panose="02020603050405020304" pitchFamily="18" charset="0"/>
                          <a:cs typeface="Times New Roman" panose="02020603050405020304" pitchFamily="18" charset="0"/>
                        </a:rPr>
                        <a:t>against HTTP DoS attacks</a:t>
                      </a:r>
                    </a:p>
                  </a:txBody>
                  <a:tcPr/>
                </a:tc>
                <a:tc>
                  <a:txBody>
                    <a:bodyPr/>
                    <a:lstStyle/>
                    <a:p>
                      <a:pPr>
                        <a:buNone/>
                      </a:pPr>
                      <a:r>
                        <a:rPr lang="en-US" sz="1200">
                          <a:latin typeface="Times New Roman" panose="02020603050405020304" pitchFamily="18" charset="0"/>
                          <a:cs typeface="Times New Roman" panose="02020603050405020304" pitchFamily="18" charset="0"/>
                        </a:rPr>
                        <a:t>Saifudin Usman, Idris Winarno,</a:t>
                      </a:r>
                    </a:p>
                  </a:txBody>
                  <a:tcPr/>
                </a:tc>
                <a:tc>
                  <a:txBody>
                    <a:bodyPr/>
                    <a:lstStyle/>
                    <a:p>
                      <a:pPr>
                        <a:buNone/>
                      </a:pPr>
                      <a:r>
                        <a:rPr lang="en-US" sz="1200" dirty="0">
                          <a:latin typeface="Times New Roman" panose="02020603050405020304" pitchFamily="18" charset="0"/>
                          <a:cs typeface="Times New Roman" panose="02020603050405020304" pitchFamily="18" charset="0"/>
                        </a:rPr>
                        <a:t>Virtualization and Software-defined Networking (SDN) are emerging tech_x0002_nologies that play a major role in cloud computing. Cloud computing provides effi_x0002_cient utilization, high performance, and resource availability on demand. </a:t>
                      </a:r>
                      <a:r>
                        <a:rPr lang="en-US" sz="1200" dirty="0" err="1">
                          <a:latin typeface="Times New Roman" panose="02020603050405020304" pitchFamily="18" charset="0"/>
                          <a:cs typeface="Times New Roman" panose="02020603050405020304" pitchFamily="18" charset="0"/>
                        </a:rPr>
                        <a:t>However,virtualization</a:t>
                      </a:r>
                      <a:r>
                        <a:rPr lang="en-US" sz="1200" dirty="0">
                          <a:latin typeface="Times New Roman" panose="02020603050405020304" pitchFamily="18" charset="0"/>
                          <a:cs typeface="Times New Roman" panose="02020603050405020304" pitchFamily="18" charset="0"/>
                        </a:rPr>
                        <a:t> environments are vulnerable to various types of intrusion attacks </a:t>
                      </a:r>
                      <a:r>
                        <a:rPr lang="en-US" sz="1200" dirty="0" err="1">
                          <a:latin typeface="Times New Roman" panose="02020603050405020304" pitchFamily="18" charset="0"/>
                          <a:cs typeface="Times New Roman" panose="02020603050405020304" pitchFamily="18" charset="0"/>
                        </a:rPr>
                        <a:t>thatinvolve</a:t>
                      </a:r>
                      <a:r>
                        <a:rPr lang="en-US" sz="1200" dirty="0">
                          <a:latin typeface="Times New Roman" panose="02020603050405020304" pitchFamily="18" charset="0"/>
                          <a:cs typeface="Times New Roman" panose="02020603050405020304" pitchFamily="18" charset="0"/>
                        </a:rPr>
                        <a:t> installing malicious software and denial of services (DoS) attacks. Utilizing SDN technology, makes the idea of SDN-based security applications attractive in </a:t>
                      </a:r>
                      <a:r>
                        <a:rPr lang="en-US" sz="1200" dirty="0" err="1">
                          <a:latin typeface="Times New Roman" panose="02020603050405020304" pitchFamily="18" charset="0"/>
                          <a:cs typeface="Times New Roman" panose="02020603050405020304" pitchFamily="18" charset="0"/>
                        </a:rPr>
                        <a:t>thefight</a:t>
                      </a:r>
                      <a:r>
                        <a:rPr lang="en-US" sz="1200" dirty="0">
                          <a:latin typeface="Times New Roman" panose="02020603050405020304" pitchFamily="18" charset="0"/>
                          <a:cs typeface="Times New Roman" panose="02020603050405020304" pitchFamily="18" charset="0"/>
                        </a:rPr>
                        <a:t> against DoS attacks. Network intrusion detection system (IDS) which is </a:t>
                      </a:r>
                      <a:r>
                        <a:rPr lang="en-US" sz="1200" dirty="0" err="1">
                          <a:latin typeface="Times New Roman" panose="02020603050405020304" pitchFamily="18" charset="0"/>
                          <a:cs typeface="Times New Roman" panose="02020603050405020304" pitchFamily="18" charset="0"/>
                        </a:rPr>
                        <a:t>usedto</a:t>
                      </a:r>
                      <a:r>
                        <a:rPr lang="en-US" sz="1200" dirty="0">
                          <a:latin typeface="Times New Roman" panose="02020603050405020304" pitchFamily="18" charset="0"/>
                          <a:cs typeface="Times New Roman" panose="02020603050405020304" pitchFamily="18" charset="0"/>
                        </a:rPr>
                        <a:t> perform network traffic analysis as a detection system implemented on SDN networks to protect virtualization servers from HTTP DoS attacks.</a:t>
                      </a: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US" altLang="en-IN" dirty="0"/>
              <a:t>System Architecture</a:t>
            </a:r>
          </a:p>
        </p:txBody>
      </p:sp>
      <p:pic>
        <p:nvPicPr>
          <p:cNvPr id="4" name="Content Placeholder 3"/>
          <p:cNvPicPr>
            <a:picLocks noGrp="1" noChangeAspect="1"/>
          </p:cNvPicPr>
          <p:nvPr>
            <p:ph idx="1"/>
          </p:nvPr>
        </p:nvPicPr>
        <p:blipFill>
          <a:blip r:embed="rId2"/>
          <a:stretch>
            <a:fillRect/>
          </a:stretch>
        </p:blipFill>
        <p:spPr>
          <a:xfrm>
            <a:off x="1804035" y="1282065"/>
            <a:ext cx="6342380" cy="5099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3130" y="2160588"/>
            <a:ext cx="7185777"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595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TotalTime>
  <Words>2619</Words>
  <Application>Microsoft Office PowerPoint</Application>
  <PresentationFormat>Custom</PresentationFormat>
  <Paragraphs>128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Title:DDoS Attack Detection Model</vt:lpstr>
      <vt:lpstr>                        Motivation</vt:lpstr>
      <vt:lpstr>               Problem Statement</vt:lpstr>
      <vt:lpstr>Objective </vt:lpstr>
      <vt:lpstr>                          Scope</vt:lpstr>
      <vt:lpstr>Literature Review</vt:lpstr>
      <vt:lpstr>PowerPoint Presentation</vt:lpstr>
      <vt:lpstr>System Architecture</vt:lpstr>
      <vt:lpstr>PowerPoint Presentation</vt:lpstr>
      <vt:lpstr>Software/Hardware Requirement</vt:lpstr>
      <vt:lpstr>                     UML Diagrams</vt:lpstr>
      <vt:lpstr>PowerPoint Presentation</vt:lpstr>
      <vt:lpstr>   Class Diagram:</vt:lpstr>
      <vt:lpstr>Use Case Diagram:</vt:lpstr>
      <vt:lpstr>Activity Diagram:</vt:lpstr>
      <vt:lpstr>Sequence Diagram:</vt:lpstr>
      <vt:lpstr>SRS Diagram:</vt:lpstr>
      <vt:lpstr>Conclusion</vt:lpstr>
      <vt:lpstr>References</vt:lpstr>
      <vt:lpstr>Introduction</vt:lpstr>
      <vt:lpstr>                 Support Vector Machine</vt:lpstr>
      <vt:lpstr>           Software Defined Network</vt:lpstr>
      <vt:lpstr>PowerPoint Presentation</vt:lpstr>
      <vt:lpstr>Smart grid DOS intrusion </vt:lpstr>
      <vt:lpstr>Advantages,Limitations and Application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Recognize and Number Plate Detection Using Machine Learning Technique</dc:title>
  <dc:creator>Appasaheb Lakade</dc:creator>
  <cp:lastModifiedBy>admin</cp:lastModifiedBy>
  <cp:revision>13</cp:revision>
  <dcterms:created xsi:type="dcterms:W3CDTF">2021-12-28T10:13:00Z</dcterms:created>
  <dcterms:modified xsi:type="dcterms:W3CDTF">2022-10-19T06:11:00Z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7B52305044F845BEBD0F0A75CC39E78A</vt:lpwstr>
  </property>
  <property fmtid="{D5CDD505-2E9C-101B-9397-08002B2CF9AE}" pid="3" name="KSOProductBuildVer">
    <vt:lpwstr>1033-11.2.0.10443</vt:lpwstr>
  </property>
</Properties>
</file>