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01" r:id="rId5"/>
    <p:sldId id="300" r:id="rId6"/>
    <p:sldId id="260" r:id="rId7"/>
    <p:sldId id="262" r:id="rId8"/>
    <p:sldId id="285" r:id="rId9"/>
    <p:sldId id="302" r:id="rId10"/>
    <p:sldId id="263" r:id="rId11"/>
    <p:sldId id="281" r:id="rId12"/>
    <p:sldId id="27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oi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74"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8T11:39:33.051" idx="1">
    <p:pos x="5852" y="868"/>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7235-3460-4353-AEF7-222F88E764BA}"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87235-3460-4353-AEF7-222F88E764BA}"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87235-3460-4353-AEF7-222F88E764BA}" type="datetimeFigureOut">
              <a:rPr lang="en-IN" smtClean="0"/>
              <a:t>19-07-2022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87235-3460-4353-AEF7-222F88E764BA}" type="datetimeFigureOut">
              <a:rPr lang="en-IN" smtClean="0"/>
              <a:t>19-07-2022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87235-3460-4353-AEF7-222F88E764BA}" type="datetimeFigureOut">
              <a:rPr lang="en-IN" smtClean="0"/>
              <a:t>19-07-2022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87235-3460-4353-AEF7-222F88E764BA}"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87235-3460-4353-AEF7-222F88E764BA}"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DB13-A3D4-4643-B21C-49F9E5B51F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87235-3460-4353-AEF7-222F88E764BA}" type="datetimeFigureOut">
              <a:rPr lang="en-IN" smtClean="0"/>
              <a:t>19-07-2022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CEDB13-A3D4-4643-B21C-49F9E5B51F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882" y="259977"/>
            <a:ext cx="9144000" cy="2387600"/>
          </a:xfrm>
        </p:spPr>
        <p:txBody>
          <a:bodyPr>
            <a:noAutofit/>
          </a:bodyPr>
          <a:lstStyle/>
          <a:p>
            <a:pPr algn="l"/>
            <a:r>
              <a:rPr lang="en-IN" sz="4500" dirty="0">
                <a:latin typeface="Times New Roman" panose="02020603050405020304" pitchFamily="18" charset="0"/>
                <a:cs typeface="Times New Roman" panose="02020603050405020304" pitchFamily="18" charset="0"/>
              </a:rPr>
              <a:t>DDoS Attack Detection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US" altLang="en-IN" dirty="0"/>
              <a:t>System Architecture</a:t>
            </a:r>
          </a:p>
        </p:txBody>
      </p:sp>
      <p:pic>
        <p:nvPicPr>
          <p:cNvPr id="4" name="Content Placeholder 3"/>
          <p:cNvPicPr>
            <a:picLocks noGrp="1" noChangeAspect="1"/>
          </p:cNvPicPr>
          <p:nvPr>
            <p:ph idx="1"/>
          </p:nvPr>
        </p:nvPicPr>
        <p:blipFill>
          <a:blip r:embed="rId2"/>
          <a:stretch>
            <a:fillRect/>
          </a:stretch>
        </p:blipFill>
        <p:spPr>
          <a:xfrm>
            <a:off x="1804035" y="1282065"/>
            <a:ext cx="6342380" cy="5099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19480"/>
          </a:xfrm>
        </p:spPr>
        <p:txBody>
          <a:bodyPr/>
          <a:lstStyle/>
          <a:p>
            <a:r>
              <a:rPr lang="en-US"/>
              <a:t>                 Support Vector Machine</a:t>
            </a:r>
          </a:p>
        </p:txBody>
      </p:sp>
      <p:sp>
        <p:nvSpPr>
          <p:cNvPr id="3" name="Content Placeholder 2"/>
          <p:cNvSpPr>
            <a:spLocks noGrp="1"/>
          </p:cNvSpPr>
          <p:nvPr>
            <p:ph idx="1"/>
          </p:nvPr>
        </p:nvSpPr>
        <p:spPr>
          <a:xfrm>
            <a:off x="677545" y="1187450"/>
            <a:ext cx="8596630" cy="5518785"/>
          </a:xfrm>
        </p:spPr>
        <p:txBody>
          <a:bodyPr>
            <a:noAutofit/>
          </a:bodyPr>
          <a:lstStyle/>
          <a:p>
            <a:pPr marL="0" indent="0" algn="just">
              <a:buNone/>
            </a:pPr>
            <a:r>
              <a:rPr lang="en-US">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pPr marL="0" indent="0">
              <a:buNone/>
            </a:pPr>
            <a:r>
              <a:rPr lang="en-US" b="1">
                <a:latin typeface="Times New Roman" panose="02020603050405020304" pitchFamily="18" charset="0"/>
                <a:cs typeface="Times New Roman" panose="02020603050405020304" pitchFamily="18" charset="0"/>
              </a:rPr>
              <a:t>Two types Of SVM</a:t>
            </a:r>
          </a:p>
          <a:p>
            <a:pPr marL="0" indent="0" algn="just">
              <a:buNone/>
            </a:pPr>
            <a:r>
              <a:rPr lang="en-US" b="1">
                <a:latin typeface="Times New Roman" panose="02020603050405020304" pitchFamily="18" charset="0"/>
                <a:cs typeface="Times New Roman" panose="02020603050405020304" pitchFamily="18" charset="0"/>
              </a:rPr>
              <a:t>Linear SVM</a:t>
            </a:r>
            <a:r>
              <a:rPr lang="en-US">
                <a:latin typeface="Times New Roman" panose="02020603050405020304" pitchFamily="18"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p>
          <a:p>
            <a:pPr marL="0" indent="0" algn="just">
              <a:buNone/>
            </a:pPr>
            <a:r>
              <a:rPr lang="en-US" b="1">
                <a:latin typeface="Times New Roman" panose="02020603050405020304" pitchFamily="18" charset="0"/>
                <a:cs typeface="Times New Roman" panose="02020603050405020304" pitchFamily="18" charset="0"/>
              </a:rPr>
              <a:t>Non-linear SVM</a:t>
            </a:r>
            <a:r>
              <a:rPr lang="en-US">
                <a:latin typeface="Times New Roman" panose="02020603050405020304" pitchFamily="18"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Conclusion</a:t>
            </a:r>
          </a:p>
        </p:txBody>
      </p:sp>
      <p:sp>
        <p:nvSpPr>
          <p:cNvPr id="5" name="Content Placeholder 4"/>
          <p:cNvSpPr>
            <a:spLocks noGrp="1"/>
          </p:cNvSpPr>
          <p:nvPr>
            <p:ph idx="1"/>
          </p:nvPr>
        </p:nvSpPr>
        <p:spPr>
          <a:xfrm>
            <a:off x="829734" y="1488613"/>
            <a:ext cx="8596668" cy="3880773"/>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This work provides a smart grid DoS attack detection methodology based on ma_x0002_chine learning to address the challenge of smart grid intrusion detection. In real time,the approach gathers network communication data between the smart metre and the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 server. The SVM classifier trained model is used to identify and detect DoS as_x0002_saults by using feature selection and PCA dimension reduction to choose more representative features. The SVM classification model outperforms the Naive BayesianNetwork and Decision Tree classification algorithms on the KDD99 dataset. This</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method has a greater detection rate and accuracy for classification, which can helpto improve the smart grid’s security.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9875"/>
            <a:ext cx="8596630" cy="702945"/>
          </a:xfrm>
        </p:spPr>
        <p:txBody>
          <a:bodyPr/>
          <a:lstStyle/>
          <a:p>
            <a:pPr algn="ctr"/>
            <a:r>
              <a:rPr lang="en-IN" dirty="0"/>
              <a:t>References</a:t>
            </a:r>
          </a:p>
        </p:txBody>
      </p:sp>
      <p:sp>
        <p:nvSpPr>
          <p:cNvPr id="5" name="Content Placeholder 4"/>
          <p:cNvSpPr>
            <a:spLocks noGrp="1"/>
          </p:cNvSpPr>
          <p:nvPr>
            <p:ph idx="1"/>
          </p:nvPr>
        </p:nvSpPr>
        <p:spPr>
          <a:xfrm>
            <a:off x="829945" y="973455"/>
            <a:ext cx="8596630" cy="5770245"/>
          </a:xfrm>
        </p:spPr>
        <p:txBody>
          <a:bodyPr>
            <a:noAutofit/>
          </a:bodyPr>
          <a:lstStyle/>
          <a:p>
            <a:pPr marL="0" indent="0" algn="l">
              <a:buNone/>
            </a:pPr>
            <a:r>
              <a:rPr lang="en-US" altLang="en-IN" sz="1600" dirty="0">
                <a:latin typeface="Times New Roman" panose="02020603050405020304" pitchFamily="18" charset="0"/>
                <a:cs typeface="Times New Roman" panose="02020603050405020304" pitchFamily="18" charset="0"/>
              </a:rPr>
              <a:t> 1]1 Vidyaev I G, Ivashutenko A S, Samburskaya M A. Smart Grid Concept As A</a:t>
            </a:r>
            <a:r>
              <a:rPr lang="en-US" altLang="en-IN" dirty="0">
                <a:latin typeface="Times New Roman" panose="02020603050405020304" pitchFamily="18" charset="0"/>
                <a:cs typeface="Times New Roman" panose="02020603050405020304" pitchFamily="18" charset="0"/>
              </a:rPr>
              <a:t>Modern Technology For The Power Industry Development[C]// 2017:012173.</a:t>
            </a:r>
          </a:p>
          <a:p>
            <a:pPr marL="0" indent="0" algn="l">
              <a:buNone/>
            </a:pPr>
            <a:r>
              <a:rPr lang="en-US" altLang="en-IN" dirty="0">
                <a:latin typeface="Times New Roman" panose="02020603050405020304" pitchFamily="18" charset="0"/>
                <a:cs typeface="Times New Roman" panose="02020603050405020304" pitchFamily="18" charset="0"/>
              </a:rPr>
              <a:t>2]Huang H B, Hong L, Chang-Yue Y U, et al. Analysis on Ukraine Power Grid Blackout and Its Enlightenment of ICS in China[J]. Standard Science, 2016.</a:t>
            </a:r>
          </a:p>
          <a:p>
            <a:pPr marL="0" indent="0" algn="l">
              <a:buNone/>
            </a:pPr>
            <a:r>
              <a:rPr lang="en-US" altLang="en-IN" dirty="0">
                <a:latin typeface="Times New Roman" panose="02020603050405020304" pitchFamily="18" charset="0"/>
                <a:cs typeface="Times New Roman" panose="02020603050405020304" pitchFamily="18" charset="0"/>
              </a:rPr>
              <a:t>3] Jianye Hao, Eunsuk Kang, Jun Sun, Zan Wang, “An Adaptive Markov Strat_x0002_egy for Defending Smart Grid False Data Injection from Malicious Attackers”,IEEE Transactions on Smart Grid. Sept. 2016.</a:t>
            </a:r>
          </a:p>
          <a:p>
            <a:pPr marL="0" indent="0" algn="l">
              <a:buNone/>
            </a:pPr>
            <a:r>
              <a:rPr lang="en-US" altLang="en-IN" dirty="0">
                <a:latin typeface="Times New Roman" panose="02020603050405020304" pitchFamily="18" charset="0"/>
                <a:cs typeface="Times New Roman" panose="02020603050405020304" pitchFamily="18" charset="0"/>
              </a:rPr>
              <a:t>4]Jiaxuan Fei,Tao Zhang,Yuanyuan Ma,Cheng Zhou. A DDoS attack detectionmethod for power grid industrial control system based on BF-DT-CUSUM al_x0002_gorithm[J]. Telecommunications Science.2015 (12).</a:t>
            </a:r>
          </a:p>
          <a:p>
            <a:pPr marL="0" indent="0" algn="l">
              <a:buNone/>
            </a:pPr>
            <a:r>
              <a:rPr lang="en-US" altLang="en-IN" dirty="0">
                <a:latin typeface="Times New Roman" panose="02020603050405020304" pitchFamily="18" charset="0"/>
                <a:cs typeface="Times New Roman" panose="02020603050405020304" pitchFamily="18" charset="0"/>
              </a:rPr>
              <a:t>5]Yanan Sun, Xiaohon Guan, Ting Liu, Yang Liu, “A cyber-physical monitoring system for attack detection in smart grid”, Computer Communications Work_x0002_shops (INFOCOM WKSHPS), 2013 IEEE Conference on, Turin, Italy, Dec.2014</a:t>
            </a:r>
          </a:p>
          <a:p>
            <a:pPr marL="0" indent="0" algn="l">
              <a:buNone/>
            </a:pPr>
            <a:r>
              <a:rPr lang="en-US" altLang="en-IN" dirty="0">
                <a:latin typeface="Times New Roman" panose="02020603050405020304" pitchFamily="18" charset="0"/>
                <a:cs typeface="Times New Roman" panose="02020603050405020304" pitchFamily="18" charset="0"/>
              </a:rPr>
              <a:t>6] Mina Rahbari and Mohammad Ali Jabreil Jamali, “Efficient Detection of SybilAttack Based on Cryptography in VANET,” IJNSA, Vol.3, No.6, November2011.</a:t>
            </a:r>
          </a:p>
          <a:p>
            <a:pPr marL="0" indent="0" algn="l">
              <a:buNone/>
            </a:pPr>
            <a:r>
              <a:rPr lang="en-US" altLang="en-IN" dirty="0">
                <a:latin typeface="Times New Roman" panose="02020603050405020304" pitchFamily="18" charset="0"/>
                <a:cs typeface="Times New Roman" panose="02020603050405020304" pitchFamily="18" charset="0"/>
              </a:rPr>
              <a:t>7] Mohamed Salah Bouassida, Gilles Guette, Mohamed Shawky, and BertrandDucourthial, “Sybil Nodes Detection Based on Received Signal Strength Vari_x0002_ations within VANET,” International Journal of Network Security, Vol.9, No.1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p>
        </p:txBody>
      </p:sp>
      <p:sp>
        <p:nvSpPr>
          <p:cNvPr id="3" name="Content Placeholder 2"/>
          <p:cNvSpPr>
            <a:spLocks noGrp="1"/>
          </p:cNvSpPr>
          <p:nvPr>
            <p:ph idx="1"/>
          </p:nvPr>
        </p:nvSpPr>
        <p:spPr>
          <a:xfrm>
            <a:off x="677334" y="1362730"/>
            <a:ext cx="8596668" cy="3880773"/>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Smart grid has progressively become a widespread development trendin the global power business in recent years, and its security issuesare becoming increasingly regarded by researchers. Physical con_x0002_trol, for example, has been used in smart grids. To increase their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security, they use data encryption and authentication. However,</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timely and effective detection remains a problem. Strategies to keep</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grid safe from cyber- attacks invasions that are malicious In order to address this issue, a model based on Machine learning hasbeen used to detect smart grid DoS attacks. Suggested. First, the</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model gathers network data, and then it analyses it. For data dimen_x0002_sionality, picks features and applies PCA Finally, SVM algorithms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are used to reduce the size of the dataset., which is suitable for com_x0002_puter aided diagnosis (CAD) of malaria according to world healthorganization (WHO) quality control standards.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Introduction</a:t>
            </a:r>
          </a:p>
        </p:txBody>
      </p:sp>
      <p:sp>
        <p:nvSpPr>
          <p:cNvPr id="3" name="Content Placeholder 2"/>
          <p:cNvSpPr>
            <a:spLocks noGrp="1"/>
          </p:cNvSpPr>
          <p:nvPr>
            <p:ph idx="1"/>
          </p:nvPr>
        </p:nvSpPr>
        <p:spPr>
          <a:xfrm>
            <a:off x="677545" y="1362710"/>
            <a:ext cx="8596630" cy="4452620"/>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The industrial industry is undergoing a dramatic transition as a result of the informa_x0002_tion era. In this context, the notion of smart grid arose as the times demanded, andit has since gained widespread recognition on a global scale, becoming a common</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development trend in the global power business. However, there have been instances</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of smart grid intrusion in the past. On January 6, 2016, for example, hackers attacked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Ukrainian electricity grid infrastructure, forcing hundreds of houses to turn off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their lights. This is the first time in history that a cyber-attack has resulted in powerinterruptions. This cyber-attack on industrial control systems is unquestionably awatershed moment.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03580"/>
          </a:xfrm>
        </p:spPr>
        <p:txBody>
          <a:bodyPr/>
          <a:lstStyle/>
          <a:p>
            <a:r>
              <a:rPr lang="en-US"/>
              <a:t>                        Motivation</a:t>
            </a:r>
          </a:p>
        </p:txBody>
      </p:sp>
      <p:sp>
        <p:nvSpPr>
          <p:cNvPr id="3" name="Content Placeholder 2"/>
          <p:cNvSpPr>
            <a:spLocks noGrp="1"/>
          </p:cNvSpPr>
          <p:nvPr>
            <p:ph idx="1"/>
          </p:nvPr>
        </p:nvSpPr>
        <p:spPr>
          <a:xfrm>
            <a:off x="677545" y="1419860"/>
            <a:ext cx="8596630" cy="4621530"/>
          </a:xfrm>
        </p:spPr>
        <p:txBody>
          <a:bodyPr>
            <a:normAutofit/>
          </a:bodyPr>
          <a:lstStyle/>
          <a:p>
            <a:pPr marL="0" indent="0" algn="just">
              <a:buNone/>
            </a:pPr>
            <a:r>
              <a:rPr lang="en-US" sz="1600">
                <a:latin typeface="Times New Roman" panose="02020603050405020304" pitchFamily="18" charset="0"/>
                <a:cs typeface="Times New Roman" panose="02020603050405020304" pitchFamily="18" charset="0"/>
              </a:rPr>
              <a:t>The SOM algorithm is used to detect DoS attacks by extracting the flow statistics related to DoS attacks. This method has the characteristics of low consumption and high detection rate. The key point lies in the extraction of time interval. The dis_x0002_advantage of this method is that the detection has a certain hysteresis and the attack behavior is not timely and accurately found. The authors proposed a framework for detection and mitigation of DoS attacks in a large-scale network, but it is not suit_x0002_able for small-scale deployment. In, a DoS attack detection mechanism based on a legitimate source and destination IP address database is proposed. Based on the non_x0002_parametric cumulative algorithm CUSUM, it analyzes the abnormal characteristics of the source IP address and the destination IP address when the DoS attack occurs and effectively checks the DoS attack, but the method needs to adjust and determine the threshold.It is concluded that DoS attack detection in SDN networks mainly includes information entropy and utilization of data mining algorithm, in which the more popular is the SOM algorithm. Due to the high false positive rate of information entropy, the SOM algorithm needs to determine the number of neurons in advance. Therefore, in this paper, we summarize the characteristics of several DoS attacks, then collect the switch flow table information, extract the six-tuple characteristic values matrix, and establish their SVM classification model. The algorithm can process multidimensional data and map the low-dimensional nonlinear separable data into the high-dimensional feature space to make it linearly separable and able to beclassified with high accuracy. At present, the algorithm is widely used in anomaly detection and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732155"/>
            <a:ext cx="8596630" cy="672465"/>
          </a:xfrm>
        </p:spPr>
        <p:txBody>
          <a:bodyPr/>
          <a:lstStyle/>
          <a:p>
            <a:r>
              <a:rPr lang="en-US"/>
              <a:t>               Problem Statement</a:t>
            </a:r>
          </a:p>
        </p:txBody>
      </p:sp>
      <p:sp>
        <p:nvSpPr>
          <p:cNvPr id="3" name="Content Placeholder 2"/>
          <p:cNvSpPr>
            <a:spLocks noGrp="1"/>
          </p:cNvSpPr>
          <p:nvPr>
            <p:ph idx="1"/>
          </p:nvPr>
        </p:nvSpPr>
        <p:spPr>
          <a:xfrm>
            <a:off x="677545" y="1604645"/>
            <a:ext cx="8596630" cy="4436745"/>
          </a:xfrm>
        </p:spPr>
        <p:txBody>
          <a:bodyPr/>
          <a:lstStyle/>
          <a:p>
            <a:pPr marL="0" indent="0">
              <a:buNone/>
            </a:pPr>
            <a:r>
              <a:rPr lang="en-US" sz="1600">
                <a:latin typeface="Times New Roman" panose="02020603050405020304" pitchFamily="18" charset="0"/>
                <a:cs typeface="Times New Roman" panose="02020603050405020304" pitchFamily="18" charset="0"/>
              </a:rPr>
              <a:t>To Comparing the different Detection techniques for the DOS attack at a low rate,and finding the appropriate detection technique to mitigate the attack having lowfalse 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Objective </a:t>
            </a:r>
            <a:endParaRPr lang="en-US" altLang="en-IN" dirty="0"/>
          </a:p>
        </p:txBody>
      </p:sp>
      <p:sp>
        <p:nvSpPr>
          <p:cNvPr id="3" name="Content Placeholder 2"/>
          <p:cNvSpPr>
            <a:spLocks noGrp="1"/>
          </p:cNvSpPr>
          <p:nvPr>
            <p:ph idx="1"/>
          </p:nvPr>
        </p:nvSpPr>
        <p:spPr>
          <a:xfrm>
            <a:off x="677334" y="1362730"/>
            <a:ext cx="8596668" cy="3880773"/>
          </a:xfrm>
        </p:spPr>
        <p:txBody>
          <a:bodyPr>
            <a:normAutofit/>
          </a:bodyPr>
          <a:lstStyle/>
          <a:p>
            <a:pPr marL="0" indent="0" algn="just">
              <a:buNone/>
            </a:pPr>
            <a:r>
              <a:rPr lang="en-US" altLang="en-IN" b="1" dirty="0">
                <a:latin typeface="Times New Roman" panose="02020603050405020304" pitchFamily="18" charset="0"/>
                <a:cs typeface="Times New Roman" panose="02020603050405020304" pitchFamily="18" charset="0"/>
              </a:rPr>
              <a:t>Objective</a:t>
            </a:r>
          </a:p>
          <a:p>
            <a:pPr marL="0" indent="0" algn="just">
              <a:buNone/>
            </a:pPr>
            <a:r>
              <a:rPr lang="en-IN"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As most of the DOS attack detection system are triggered by high rate traffic.</a:t>
            </a:r>
          </a:p>
          <a:p>
            <a:pPr marL="0" indent="0" algn="just">
              <a:buNone/>
            </a:pPr>
            <a:r>
              <a:rPr lang="en-IN" sz="1600" dirty="0">
                <a:latin typeface="Times New Roman" panose="02020603050405020304" pitchFamily="18" charset="0"/>
                <a:cs typeface="Times New Roman" panose="02020603050405020304" pitchFamily="18" charset="0"/>
              </a:rPr>
              <a:t>• According to the characteristics of periodicity and short burst in DOS at a low</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rate ,it is hard to detect into the network.</a:t>
            </a:r>
          </a:p>
          <a:p>
            <a:pPr marL="0" indent="0" algn="just">
              <a:buNone/>
            </a:pPr>
            <a:r>
              <a:rPr lang="en-IN" sz="1600" dirty="0">
                <a:latin typeface="Times New Roman" panose="02020603050405020304" pitchFamily="18" charset="0"/>
                <a:cs typeface="Times New Roman" panose="02020603050405020304" pitchFamily="18" charset="0"/>
              </a:rPr>
              <a:t>• Comparing the different Detection techniques for the DOS attack at a low rate,and finding the appropriate detection technique to mitigate the attack having</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low false rate.</a:t>
            </a:r>
          </a:p>
          <a:p>
            <a:pPr marL="0" indent="0" algn="just">
              <a:buNone/>
            </a:pPr>
            <a:endParaRPr lang="en-US" altLang="en-IN" sz="16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353"/>
          </a:xfrm>
        </p:spPr>
        <p:txBody>
          <a:bodyPr/>
          <a:lstStyle/>
          <a:p>
            <a:pPr algn="ctr"/>
            <a:r>
              <a:rPr lang="en-IN" dirty="0"/>
              <a:t>Software/Hardware Requirement</a:t>
            </a:r>
          </a:p>
        </p:txBody>
      </p:sp>
      <p:sp>
        <p:nvSpPr>
          <p:cNvPr id="3" name="Content Placeholder 2"/>
          <p:cNvSpPr>
            <a:spLocks noGrp="1"/>
          </p:cNvSpPr>
          <p:nvPr>
            <p:ph idx="1"/>
          </p:nvPr>
        </p:nvSpPr>
        <p:spPr>
          <a:xfrm>
            <a:off x="677545" y="1362710"/>
            <a:ext cx="8596630" cy="4281805"/>
          </a:xfrm>
        </p:spPr>
        <p:txBody>
          <a:bodyPr>
            <a:normAutofit fontScale="92500"/>
          </a:bodyPr>
          <a:lstStyle/>
          <a:p>
            <a:pPr marL="0" indent="0" algn="just">
              <a:buNone/>
            </a:pPr>
            <a:r>
              <a:rPr lang="en-IN" b="1" dirty="0">
                <a:latin typeface="Times New Roman" panose="02020603050405020304" pitchFamily="18" charset="0"/>
                <a:cs typeface="Times New Roman" panose="02020603050405020304" pitchFamily="18" charset="0"/>
              </a:rPr>
              <a:t>Software requirement:</a:t>
            </a:r>
          </a:p>
          <a:p>
            <a:pPr algn="just"/>
            <a:r>
              <a:rPr lang="en-IN" dirty="0">
                <a:latin typeface="Times New Roman" panose="02020603050405020304" pitchFamily="18" charset="0"/>
                <a:cs typeface="Times New Roman" panose="02020603050405020304" pitchFamily="18" charset="0"/>
              </a:rPr>
              <a:t>Frontend Developement: Django</a:t>
            </a:r>
          </a:p>
          <a:p>
            <a:pPr algn="just"/>
            <a:r>
              <a:rPr lang="en-IN" dirty="0">
                <a:latin typeface="Times New Roman" panose="02020603050405020304" pitchFamily="18" charset="0"/>
                <a:cs typeface="Times New Roman" panose="02020603050405020304" pitchFamily="18" charset="0"/>
              </a:rPr>
              <a:t>Backend Developement: Python</a:t>
            </a:r>
          </a:p>
          <a:p>
            <a:pPr algn="just"/>
            <a:r>
              <a:rPr lang="en-IN" dirty="0">
                <a:latin typeface="Times New Roman" panose="02020603050405020304" pitchFamily="18" charset="0"/>
                <a:cs typeface="Times New Roman" panose="02020603050405020304" pitchFamily="18" charset="0"/>
              </a:rPr>
              <a:t>Programming Tools: Anaconda, Spyder, VStudio</a:t>
            </a:r>
          </a:p>
          <a:p>
            <a:pPr algn="just"/>
            <a:r>
              <a:rPr lang="en-IN" dirty="0">
                <a:latin typeface="Times New Roman" panose="02020603050405020304" pitchFamily="18" charset="0"/>
                <a:cs typeface="Times New Roman" panose="02020603050405020304" pitchFamily="18" charset="0"/>
              </a:rPr>
              <a:t>Database: DBSqlite</a:t>
            </a:r>
          </a:p>
          <a:p>
            <a:pPr marL="0" indent="0" algn="just">
              <a:buNone/>
            </a:pPr>
            <a:r>
              <a:rPr lang="en-IN" b="1" dirty="0">
                <a:latin typeface="Times New Roman" panose="02020603050405020304" pitchFamily="18" charset="0"/>
                <a:cs typeface="Times New Roman" panose="02020603050405020304" pitchFamily="18" charset="0"/>
              </a:rPr>
              <a:t>Hardware requirement:</a:t>
            </a:r>
          </a:p>
          <a:p>
            <a:pPr algn="just"/>
            <a:r>
              <a:rPr lang="en-IN" dirty="0">
                <a:latin typeface="Times New Roman" panose="02020603050405020304" pitchFamily="18" charset="0"/>
                <a:cs typeface="Times New Roman" panose="02020603050405020304" pitchFamily="18" charset="0"/>
              </a:rPr>
              <a:t>Hardware : intel core</a:t>
            </a:r>
          </a:p>
          <a:p>
            <a:pPr algn="just"/>
            <a:r>
              <a:rPr lang="en-IN" dirty="0">
                <a:latin typeface="Times New Roman" panose="02020603050405020304" pitchFamily="18" charset="0"/>
                <a:cs typeface="Times New Roman" panose="02020603050405020304" pitchFamily="18" charset="0"/>
              </a:rPr>
              <a:t>Speed : 2.80 GHz</a:t>
            </a:r>
          </a:p>
          <a:p>
            <a:pPr algn="just"/>
            <a:r>
              <a:rPr lang="en-IN" dirty="0">
                <a:latin typeface="Times New Roman" panose="02020603050405020304" pitchFamily="18" charset="0"/>
                <a:cs typeface="Times New Roman" panose="02020603050405020304" pitchFamily="18" charset="0"/>
              </a:rPr>
              <a:t>RAM : 8GB</a:t>
            </a:r>
          </a:p>
          <a:p>
            <a:pPr algn="just"/>
            <a:r>
              <a:rPr lang="en-IN" dirty="0">
                <a:latin typeface="Times New Roman" panose="02020603050405020304" pitchFamily="18" charset="0"/>
                <a:cs typeface="Times New Roman" panose="02020603050405020304" pitchFamily="18" charset="0"/>
              </a:rPr>
              <a:t>HardDisk : 500 GB</a:t>
            </a:r>
          </a:p>
          <a:p>
            <a:pPr algn="just"/>
            <a:r>
              <a:rPr lang="en-IN" dirty="0">
                <a:latin typeface="Times New Roman" panose="02020603050405020304" pitchFamily="18" charset="0"/>
                <a:cs typeface="Times New Roman" panose="02020603050405020304" pitchFamily="18" charset="0"/>
              </a:rPr>
              <a:t>Key Board: Standard Windows Keyboard</a:t>
            </a:r>
          </a:p>
          <a:p>
            <a:pPr algn="just"/>
            <a:r>
              <a:rPr lang="en-IN" dirty="0">
                <a:latin typeface="Times New Roman" panose="02020603050405020304" pitchFamily="18" charset="0"/>
                <a:cs typeface="Times New Roman" panose="02020603050405020304" pitchFamily="18" charset="0"/>
              </a:rPr>
              <a:t>Operating System: Windows 10(64 Bit)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93040"/>
            <a:ext cx="8596630" cy="626745"/>
          </a:xfrm>
        </p:spPr>
        <p:txBody>
          <a:bodyPr>
            <a:normAutofit fontScale="90000"/>
          </a:bodyPr>
          <a:lstStyle/>
          <a:p>
            <a:r>
              <a:rPr lang="en-US"/>
              <a:t>Literature Review</a:t>
            </a:r>
          </a:p>
        </p:txBody>
      </p:sp>
      <p:graphicFrame>
        <p:nvGraphicFramePr>
          <p:cNvPr id="4" name="Content Placeholder 3"/>
          <p:cNvGraphicFramePr>
            <a:graphicFrameLocks noGrp="1"/>
          </p:cNvGraphicFramePr>
          <p:nvPr>
            <p:ph idx="1"/>
          </p:nvPr>
        </p:nvGraphicFramePr>
        <p:xfrm>
          <a:off x="447040" y="726440"/>
          <a:ext cx="9044940" cy="6217920"/>
        </p:xfrm>
        <a:graphic>
          <a:graphicData uri="http://schemas.openxmlformats.org/drawingml/2006/table">
            <a:tbl>
              <a:tblPr firstRow="1" bandRow="1">
                <a:tableStyleId>{5C22544A-7EE6-4342-B048-85BDC9FD1C3A}</a:tableStyleId>
              </a:tblPr>
              <a:tblGrid>
                <a:gridCol w="749300"/>
                <a:gridCol w="1562100"/>
                <a:gridCol w="1920240"/>
                <a:gridCol w="4813300"/>
              </a:tblGrid>
              <a:tr h="564515">
                <a:tc>
                  <a:txBody>
                    <a:bodyPr/>
                    <a:lstStyle/>
                    <a:p>
                      <a:pPr>
                        <a:buNone/>
                      </a:pPr>
                      <a:endParaRPr lang="en-US"/>
                    </a:p>
                    <a:p>
                      <a:pPr>
                        <a:buNone/>
                      </a:pPr>
                      <a:r>
                        <a:rPr lang="en-US"/>
                        <a:t>sr.no</a:t>
                      </a:r>
                    </a:p>
                  </a:txBody>
                  <a:tcPr/>
                </a:tc>
                <a:tc>
                  <a:txBody>
                    <a:bodyPr/>
                    <a:lstStyle/>
                    <a:p>
                      <a:pPr>
                        <a:buNone/>
                      </a:pPr>
                      <a:endParaRPr lang="en-US"/>
                    </a:p>
                    <a:p>
                      <a:pPr>
                        <a:buNone/>
                      </a:pPr>
                      <a:r>
                        <a:rPr lang="en-US"/>
                        <a:t>Paper Name</a:t>
                      </a:r>
                    </a:p>
                  </a:txBody>
                  <a:tcPr/>
                </a:tc>
                <a:tc>
                  <a:txBody>
                    <a:bodyPr/>
                    <a:lstStyle/>
                    <a:p>
                      <a:pPr>
                        <a:buNone/>
                      </a:pPr>
                      <a:endParaRPr lang="en-US"/>
                    </a:p>
                    <a:p>
                      <a:pPr>
                        <a:buNone/>
                      </a:pPr>
                      <a:r>
                        <a:rPr lang="en-US"/>
                        <a:t>Author</a:t>
                      </a:r>
                    </a:p>
                  </a:txBody>
                  <a:tcPr/>
                </a:tc>
                <a:tc>
                  <a:txBody>
                    <a:bodyPr/>
                    <a:lstStyle/>
                    <a:p>
                      <a:pPr>
                        <a:buNone/>
                      </a:pPr>
                      <a:endParaRPr lang="en-US"/>
                    </a:p>
                    <a:p>
                      <a:pPr>
                        <a:buNone/>
                      </a:pPr>
                      <a:r>
                        <a:rPr lang="en-US"/>
                        <a:t>Description</a:t>
                      </a:r>
                    </a:p>
                  </a:txBody>
                  <a:tcPr/>
                </a:tc>
              </a:tr>
              <a:tr h="1733550">
                <a:tc>
                  <a:txBody>
                    <a:bodyPr/>
                    <a:lstStyle/>
                    <a:p>
                      <a:pPr>
                        <a:buNone/>
                      </a:pPr>
                      <a:endParaRPr lang="en-US"/>
                    </a:p>
                    <a:p>
                      <a:pPr>
                        <a:buNone/>
                      </a:pPr>
                      <a:r>
                        <a:rPr lang="en-US"/>
                        <a:t>1.</a:t>
                      </a:r>
                    </a:p>
                  </a:txBody>
                  <a:tcPr/>
                </a:tc>
                <a:tc>
                  <a:txBody>
                    <a:bodyPr/>
                    <a:lstStyle/>
                    <a:p>
                      <a:pPr>
                        <a:buNone/>
                      </a:pPr>
                      <a:r>
                        <a:rPr lang="en-US" sz="1200"/>
                        <a:t>Early Detection of DOS Attacks in VANET Using Attacked Packet</a:t>
                      </a:r>
                    </a:p>
                    <a:p>
                      <a:pPr>
                        <a:buNone/>
                      </a:pPr>
                      <a:r>
                        <a:rPr lang="en-US" sz="1200"/>
                        <a:t>Detection Algorithm (APDA)</a:t>
                      </a:r>
                    </a:p>
                  </a:txBody>
                  <a:tcPr/>
                </a:tc>
                <a:tc>
                  <a:txBody>
                    <a:bodyPr/>
                    <a:lstStyle/>
                    <a:p>
                      <a:pPr>
                        <a:buNone/>
                      </a:pPr>
                      <a:r>
                        <a:rPr lang="en-US" sz="1200">
                          <a:latin typeface="Times New Roman" panose="02020603050405020304" pitchFamily="18" charset="0"/>
                          <a:cs typeface="Times New Roman" panose="02020603050405020304" pitchFamily="18" charset="0"/>
                        </a:rPr>
                        <a:t> S. RoselinMary, M. Maheshwari, M. Thamaraiselvan</a:t>
                      </a:r>
                    </a:p>
                  </a:txBody>
                  <a:tcPr/>
                </a:tc>
                <a:tc>
                  <a:txBody>
                    <a:bodyPr/>
                    <a:lstStyle/>
                    <a:p>
                      <a:pPr algn="just">
                        <a:buNone/>
                      </a:pPr>
                      <a:r>
                        <a:rPr lang="en-US" sz="1200">
                          <a:latin typeface="Times New Roman" panose="02020603050405020304" pitchFamily="18" charset="0"/>
                          <a:cs typeface="Times New Roman" panose="02020603050405020304" pitchFamily="18" charset="0"/>
                        </a:rPr>
                        <a:t>The security of VANET (Vehicular Ad Hoc Networks) is crucial astheir very existence relates to critical life threatening situations. VANET is a sub_x0002_type of the MANET. In which the mobile nodes are all vehicles equipped with anOn-Board Unit (OBU) that enable them to send and to receive messages to the otherNodes in the network.. In this paper we proposed an Attacked Packet Detection Algorithm (APDA) which is used to detect the DOS (Denial-of_x0002_Service) attacks before the verification time. This minimizes the overhead delay for</a:t>
                      </a:r>
                    </a:p>
                    <a:p>
                      <a:pPr algn="just">
                        <a:buNone/>
                      </a:pPr>
                      <a:r>
                        <a:rPr lang="en-US" sz="1200">
                          <a:latin typeface="Times New Roman" panose="02020603050405020304" pitchFamily="18" charset="0"/>
                          <a:cs typeface="Times New Roman" panose="02020603050405020304" pitchFamily="18" charset="0"/>
                        </a:rPr>
                        <a:t>processing and enhances the security in VANET.</a:t>
                      </a:r>
                    </a:p>
                  </a:txBody>
                  <a:tcPr/>
                </a:tc>
              </a:tr>
              <a:tr h="1168400">
                <a:tc>
                  <a:txBody>
                    <a:bodyPr/>
                    <a:lstStyle/>
                    <a:p>
                      <a:pPr>
                        <a:buNone/>
                      </a:pPr>
                      <a:endParaRPr lang="en-US"/>
                    </a:p>
                    <a:p>
                      <a:pPr>
                        <a:buNone/>
                      </a:pPr>
                      <a:r>
                        <a:rPr lang="en-US"/>
                        <a:t>2.</a:t>
                      </a:r>
                    </a:p>
                  </a:txBody>
                  <a:tcPr/>
                </a:tc>
                <a:tc>
                  <a:txBody>
                    <a:bodyPr/>
                    <a:lstStyle/>
                    <a:p>
                      <a:pPr>
                        <a:buNone/>
                      </a:pPr>
                      <a:r>
                        <a:rPr lang="en-US" sz="1200">
                          <a:latin typeface="Times New Roman" panose="02020603050405020304" pitchFamily="18" charset="0"/>
                          <a:cs typeface="Times New Roman" panose="02020603050405020304" pitchFamily="18" charset="0"/>
                        </a:rPr>
                        <a:t>IoT DoS and DDoS Attack Detection using ResNet</a:t>
                      </a:r>
                    </a:p>
                  </a:txBody>
                  <a:tcPr/>
                </a:tc>
                <a:tc>
                  <a:txBody>
                    <a:bodyPr/>
                    <a:lstStyle/>
                    <a:p>
                      <a:pPr>
                        <a:buNone/>
                      </a:pPr>
                      <a:r>
                        <a:rPr lang="en-US" sz="1200">
                          <a:latin typeface="Times New Roman" panose="02020603050405020304" pitchFamily="18" charset="0"/>
                          <a:cs typeface="Times New Roman" panose="02020603050405020304" pitchFamily="18" charset="0"/>
                        </a:rPr>
                        <a:t>Faisal Hussain,Syed Ghazanfar Abbas, Muhammad Husnain,Ubaid U. Fayyaz,</a:t>
                      </a:r>
                    </a:p>
                    <a:p>
                      <a:pPr>
                        <a:buNone/>
                      </a:pPr>
                      <a:r>
                        <a:rPr lang="en-US" sz="1200">
                          <a:latin typeface="Times New Roman" panose="02020603050405020304" pitchFamily="18" charset="0"/>
                          <a:cs typeface="Times New Roman" panose="02020603050405020304" pitchFamily="18" charset="0"/>
                        </a:rPr>
                        <a:t>Farrukh Shahzad,Ghalib A. Shah</a:t>
                      </a:r>
                    </a:p>
                  </a:txBody>
                  <a:tcPr/>
                </a:tc>
                <a:tc>
                  <a:txBody>
                    <a:bodyPr/>
                    <a:lstStyle/>
                    <a:p>
                      <a:pPr>
                        <a:buNone/>
                      </a:pPr>
                      <a:r>
                        <a:rPr lang="en-US" sz="1200">
                          <a:latin typeface="Times New Roman" panose="02020603050405020304" pitchFamily="18" charset="0"/>
                          <a:cs typeface="Times New Roman" panose="02020603050405020304" pitchFamily="18" charset="0"/>
                        </a:rPr>
                        <a:t> The network attacks are increasing both in frequency and intensity with</a:t>
                      </a:r>
                    </a:p>
                    <a:p>
                      <a:pPr>
                        <a:buNone/>
                      </a:pPr>
                      <a:r>
                        <a:rPr lang="en-US" sz="1200">
                          <a:latin typeface="Times New Roman" panose="02020603050405020304" pitchFamily="18" charset="0"/>
                          <a:cs typeface="Times New Roman" panose="02020603050405020304" pitchFamily="18" charset="0"/>
                        </a:rPr>
                        <a:t>the rapid growth of internet of things (IoT) devices. Recently, denial of service (DoS)and distributed denial of service (DDoS) attacks are reported as the most frequent at_x0002_tacks in IoT networks. The traditional security solutions like firewalls, intrusion de_x0002_tection systems, etc., are unable to detect the complex DoS and DDoS attacks sincemost of them filter the normal and attack traffic based upon the static predefinedrules. However, these solutions can become reliable and effective when integrated</a:t>
                      </a:r>
                    </a:p>
                    <a:p>
                      <a:pPr>
                        <a:buNone/>
                      </a:pPr>
                      <a:r>
                        <a:rPr lang="en-US" sz="1200">
                          <a:latin typeface="Times New Roman" panose="02020603050405020304" pitchFamily="18" charset="0"/>
                          <a:cs typeface="Times New Roman" panose="02020603050405020304" pitchFamily="18" charset="0"/>
                        </a:rPr>
                        <a:t>with artificial intelligence (AI) based techniques.</a:t>
                      </a:r>
                    </a:p>
                  </a:txBody>
                  <a:tcPr/>
                </a:tc>
              </a:tr>
              <a:tr h="1275080">
                <a:tc>
                  <a:txBody>
                    <a:bodyPr/>
                    <a:lstStyle/>
                    <a:p>
                      <a:pPr>
                        <a:buNone/>
                      </a:pPr>
                      <a:endParaRPr lang="en-US"/>
                    </a:p>
                    <a:p>
                      <a:pPr>
                        <a:buNone/>
                      </a:pPr>
                      <a:r>
                        <a:rPr lang="en-US"/>
                        <a:t>3.</a:t>
                      </a:r>
                    </a:p>
                  </a:txBody>
                  <a:tcPr/>
                </a:tc>
                <a:tc>
                  <a:txBody>
                    <a:bodyPr/>
                    <a:lstStyle/>
                    <a:p>
                      <a:pPr>
                        <a:buNone/>
                      </a:pPr>
                      <a:r>
                        <a:rPr lang="en-US" sz="1200">
                          <a:latin typeface="Times New Roman" panose="02020603050405020304" pitchFamily="18" charset="0"/>
                          <a:cs typeface="Times New Roman" panose="02020603050405020304" pitchFamily="18" charset="0"/>
                        </a:rPr>
                        <a:t>Mitigation and Detection Strategy of DoS Attack on Wireless Sen_x0002_sor Network Using Blocking Approach and Intrusion Detection System</a:t>
                      </a:r>
                    </a:p>
                  </a:txBody>
                  <a:tcPr/>
                </a:tc>
                <a:tc>
                  <a:txBody>
                    <a:bodyPr/>
                    <a:lstStyle/>
                    <a:p>
                      <a:pPr>
                        <a:buNone/>
                      </a:pPr>
                      <a:r>
                        <a:rPr lang="en-US" sz="1200"/>
                        <a:t>Faisal Mochamad Teguh Kurniawan, Setiadi Yazid</a:t>
                      </a:r>
                    </a:p>
                    <a:p>
                      <a:pPr>
                        <a:buNone/>
                      </a:pPr>
                      <a:r>
                        <a:rPr lang="en-US" sz="1200"/>
                        <a:t>Abdelrhman Mohammed, Iman Abuel Maaly Abdelrahman</a:t>
                      </a:r>
                    </a:p>
                  </a:txBody>
                  <a:tcPr/>
                </a:tc>
                <a:tc>
                  <a:txBody>
                    <a:bodyPr/>
                    <a:lstStyle/>
                    <a:p>
                      <a:pPr>
                        <a:buNone/>
                      </a:pPr>
                      <a:r>
                        <a:rPr lang="en-US" sz="1200">
                          <a:latin typeface="Times New Roman" panose="02020603050405020304" pitchFamily="18" charset="0"/>
                          <a:cs typeface="Times New Roman" panose="02020603050405020304" pitchFamily="18" charset="0"/>
                        </a:rPr>
                        <a:t>Wireless Sensor Network (WSN) has a big role in several fields such as</a:t>
                      </a:r>
                    </a:p>
                    <a:p>
                      <a:pPr>
                        <a:buNone/>
                      </a:pPr>
                      <a:r>
                        <a:rPr lang="en-US" sz="1200">
                          <a:latin typeface="Times New Roman" panose="02020603050405020304" pitchFamily="18" charset="0"/>
                          <a:cs typeface="Times New Roman" panose="02020603050405020304" pitchFamily="18" charset="0"/>
                        </a:rPr>
                        <a:t>military, health and even information technology such as IoT Besides having many benefits, WSN has a disadvantage in its application where thereis no built-in security system embedded in the sensor device due to limitations possessed by sensor nodes such as memory, processor, and battery. As a result, WSN isvulnerable to attacks, one of the main attacks on WSN is the DoS attack. DoS attacksaim to prevent users legitimate from using resources by reducing existing resourcesuntil the network resources are busy, the network becomes slow until finally off. So,we need to detect, mitigate DoS attacks that these attacks can be stopped</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15925" y="248920"/>
          <a:ext cx="9354185" cy="6675120"/>
        </p:xfrm>
        <a:graphic>
          <a:graphicData uri="http://schemas.openxmlformats.org/drawingml/2006/table">
            <a:tbl>
              <a:tblPr firstRow="1" bandRow="1">
                <a:tableStyleId>{5C22544A-7EE6-4342-B048-85BDC9FD1C3A}</a:tableStyleId>
              </a:tblPr>
              <a:tblGrid>
                <a:gridCol w="674370"/>
                <a:gridCol w="1741170"/>
                <a:gridCol w="1884680"/>
                <a:gridCol w="5053965"/>
              </a:tblGrid>
              <a:tr h="2286000">
                <a:tc>
                  <a:txBody>
                    <a:bodyPr/>
                    <a:lstStyle/>
                    <a:p>
                      <a:pPr>
                        <a:buNone/>
                      </a:pPr>
                      <a:r>
                        <a:rPr lang="en-US"/>
                        <a:t>4.</a:t>
                      </a:r>
                    </a:p>
                  </a:txBody>
                  <a:tcPr/>
                </a:tc>
                <a:tc>
                  <a:txBody>
                    <a:bodyPr/>
                    <a:lstStyle/>
                    <a:p>
                      <a:pPr>
                        <a:buNone/>
                      </a:pPr>
                      <a:r>
                        <a:rPr lang="en-US"/>
                        <a:t> </a:t>
                      </a:r>
                      <a:r>
                        <a:rPr lang="en-US" sz="1200">
                          <a:latin typeface="Times New Roman" panose="02020603050405020304" pitchFamily="18" charset="0"/>
                          <a:cs typeface="Times New Roman" panose="02020603050405020304" pitchFamily="18" charset="0"/>
                        </a:rPr>
                        <a:t>Event-triggered Switching-type Fault Detection and Isolation for</a:t>
                      </a:r>
                    </a:p>
                    <a:p>
                      <a:pPr>
                        <a:buNone/>
                      </a:pPr>
                      <a:r>
                        <a:rPr lang="en-US" sz="1200">
                          <a:latin typeface="Times New Roman" panose="02020603050405020304" pitchFamily="18" charset="0"/>
                          <a:cs typeface="Times New Roman" panose="02020603050405020304" pitchFamily="18" charset="0"/>
                        </a:rPr>
                        <a:t>Fuzzy Control Systems under DoS Attacks</a:t>
                      </a:r>
                    </a:p>
                  </a:txBody>
                  <a:tcPr/>
                </a:tc>
                <a:tc>
                  <a:txBody>
                    <a:bodyPr/>
                    <a:lstStyle/>
                    <a:p>
                      <a:pPr>
                        <a:buNone/>
                      </a:pPr>
                      <a:r>
                        <a:rPr lang="en-US" sz="1200">
                          <a:latin typeface="Times New Roman" panose="02020603050405020304" pitchFamily="18" charset="0"/>
                          <a:cs typeface="Times New Roman" panose="02020603050405020304" pitchFamily="18" charset="0"/>
                        </a:rPr>
                        <a:t>Xiang-Gui Guo, Xiao Fan, Jian-Liang Wang, and Ju H. Park</a:t>
                      </a:r>
                      <a:r>
                        <a:rPr lang="en-US"/>
                        <a:t>,</a:t>
                      </a:r>
                    </a:p>
                  </a:txBody>
                  <a:tcPr/>
                </a:tc>
                <a:tc>
                  <a:txBody>
                    <a:bodyPr/>
                    <a:lstStyle/>
                    <a:p>
                      <a:pPr algn="just">
                        <a:buNone/>
                      </a:pPr>
                      <a:r>
                        <a:rPr lang="en-US" sz="1200">
                          <a:latin typeface="Times New Roman" panose="02020603050405020304" pitchFamily="18" charset="0"/>
                          <a:cs typeface="Times New Roman" panose="02020603050405020304" pitchFamily="18" charset="0"/>
                        </a:rPr>
                        <a:t>This paper investigates the memory adaptive eventtriggered (MAET) fault</a:t>
                      </a:r>
                    </a:p>
                    <a:p>
                      <a:pPr algn="just">
                        <a:buNone/>
                      </a:pPr>
                      <a:r>
                        <a:rPr lang="en-US" sz="1200">
                          <a:latin typeface="Times New Roman" panose="02020603050405020304" pitchFamily="18" charset="0"/>
                          <a:cs typeface="Times New Roman" panose="02020603050405020304" pitchFamily="18" charset="0"/>
                        </a:rPr>
                        <a:t>detection and isolation (FDI) problem for nonlinear networked controlsystems under periodic denial-ofservice (DoS) attacks, where the nonlinear systems are describedby Takagi–Sugeno (T–S) fuzzy models with unknown membership functions. First,a novel event-triggered mechanism is proposed to save communication resources.The triggering threshold is adaptively adjusted by multiple previous sampled data,not only depending on the latest triggering data. Second, taking DoS attacks and event-triggered mechanism into consideration, a switching state-feedback controller is established and the exponential stability is derived. Meanwhile, the controller andthe event-triggered mechanism are simultaneously developed based on a piecewiseLyapunov function.</a:t>
                      </a:r>
                    </a:p>
                  </a:txBody>
                  <a:tcPr/>
                </a:tc>
              </a:tr>
              <a:tr h="1419860">
                <a:tc>
                  <a:txBody>
                    <a:bodyPr/>
                    <a:lstStyle/>
                    <a:p>
                      <a:pPr>
                        <a:buNone/>
                      </a:pPr>
                      <a:r>
                        <a:rPr lang="en-US"/>
                        <a:t>5.</a:t>
                      </a:r>
                    </a:p>
                  </a:txBody>
                  <a:tcPr/>
                </a:tc>
                <a:tc>
                  <a:txBody>
                    <a:bodyPr/>
                    <a:lstStyle/>
                    <a:p>
                      <a:pPr>
                        <a:buNone/>
                      </a:pPr>
                      <a:r>
                        <a:rPr lang="en-US" sz="1200">
                          <a:latin typeface="Times New Roman" panose="02020603050405020304" pitchFamily="18" charset="0"/>
                          <a:cs typeface="Times New Roman" panose="02020603050405020304" pitchFamily="18" charset="0"/>
                        </a:rPr>
                        <a:t>Thwarting DoS Attacks: A Framework for Detection based on Col_x0002_lective Anomalies and Clustering</a:t>
                      </a:r>
                    </a:p>
                  </a:txBody>
                  <a:tcPr/>
                </a:tc>
                <a:tc>
                  <a:txBody>
                    <a:bodyPr/>
                    <a:lstStyle/>
                    <a:p>
                      <a:pPr>
                        <a:buNone/>
                      </a:pPr>
                      <a:r>
                        <a:rPr lang="en-US" sz="1200">
                          <a:latin typeface="Times New Roman" panose="02020603050405020304" pitchFamily="18" charset="0"/>
                          <a:cs typeface="Times New Roman" panose="02020603050405020304" pitchFamily="18" charset="0"/>
                        </a:rPr>
                        <a:t>Mohiuddin Ahmed</a:t>
                      </a:r>
                    </a:p>
                  </a:txBody>
                  <a:tcPr/>
                </a:tc>
                <a:tc>
                  <a:txBody>
                    <a:bodyPr/>
                    <a:lstStyle/>
                    <a:p>
                      <a:pPr>
                        <a:buNone/>
                      </a:pPr>
                      <a:r>
                        <a:rPr lang="en-US" sz="1200">
                          <a:latin typeface="Times New Roman" panose="02020603050405020304" pitchFamily="18" charset="0"/>
                          <a:cs typeface="Times New Roman" panose="02020603050405020304" pitchFamily="18" charset="0"/>
                        </a:rPr>
                        <a:t>Information security is integral to any organization aiming to protect its</a:t>
                      </a:r>
                    </a:p>
                    <a:p>
                      <a:pPr>
                        <a:buNone/>
                      </a:pPr>
                      <a:r>
                        <a:rPr lang="en-US" sz="1200">
                          <a:latin typeface="Times New Roman" panose="02020603050405020304" pitchFamily="18" charset="0"/>
                          <a:cs typeface="Times New Roman" panose="02020603050405020304" pitchFamily="18" charset="0"/>
                        </a:rPr>
                        <a:t>intellectual property in the face of escalating and increasingly novel cyberattacks.1Among these, denial-ofservice (DoS) attacks—in which attackers typically send avolume of connection or information requests to overload the target system—haveearned the reputation as one of the most severe threats because they can shut downthe availability of a host, router, or even an entire network. The attacked system canbe forced out of service in as quickly as a few minutes and remain that way for days,forcing the victimized organization to incur significant losses. Additionally, a num_x0002_ber of toolkits for launching a DoS attack are freely available and easy to operate.2Compounding the problem is the growth of the Internet of Things (IoT), which isexpected to dramatically change the nature and size of DoS attacks.</a:t>
                      </a:r>
                    </a:p>
                  </a:txBody>
                  <a:tcPr/>
                </a:tc>
              </a:tr>
              <a:tr h="1420495">
                <a:tc>
                  <a:txBody>
                    <a:bodyPr/>
                    <a:lstStyle/>
                    <a:p>
                      <a:pPr>
                        <a:buNone/>
                      </a:pPr>
                      <a:r>
                        <a:rPr lang="en-US"/>
                        <a:t>6.</a:t>
                      </a:r>
                    </a:p>
                  </a:txBody>
                  <a:tcPr/>
                </a:tc>
                <a:tc>
                  <a:txBody>
                    <a:bodyPr/>
                    <a:lstStyle/>
                    <a:p>
                      <a:pPr>
                        <a:buNone/>
                      </a:pPr>
                      <a:r>
                        <a:rPr lang="en-US" sz="1200">
                          <a:latin typeface="Times New Roman" panose="02020603050405020304" pitchFamily="18" charset="0"/>
                          <a:cs typeface="Times New Roman" panose="02020603050405020304" pitchFamily="18" charset="0"/>
                        </a:rPr>
                        <a:t>Implementation of SDN-based IDS to protect Virtualization Server</a:t>
                      </a:r>
                    </a:p>
                    <a:p>
                      <a:pPr>
                        <a:buNone/>
                      </a:pPr>
                      <a:r>
                        <a:rPr lang="en-US" sz="1200">
                          <a:latin typeface="Times New Roman" panose="02020603050405020304" pitchFamily="18" charset="0"/>
                          <a:cs typeface="Times New Roman" panose="02020603050405020304" pitchFamily="18" charset="0"/>
                        </a:rPr>
                        <a:t>against HTTP DoS attacks</a:t>
                      </a:r>
                    </a:p>
                  </a:txBody>
                  <a:tcPr/>
                </a:tc>
                <a:tc>
                  <a:txBody>
                    <a:bodyPr/>
                    <a:lstStyle/>
                    <a:p>
                      <a:pPr>
                        <a:buNone/>
                      </a:pPr>
                      <a:r>
                        <a:rPr lang="en-US" sz="1200">
                          <a:latin typeface="Times New Roman" panose="02020603050405020304" pitchFamily="18" charset="0"/>
                          <a:cs typeface="Times New Roman" panose="02020603050405020304" pitchFamily="18" charset="0"/>
                        </a:rPr>
                        <a:t>Saifudin Usman, Idris Winarno,</a:t>
                      </a:r>
                    </a:p>
                  </a:txBody>
                  <a:tcPr/>
                </a:tc>
                <a:tc>
                  <a:txBody>
                    <a:bodyPr/>
                    <a:lstStyle/>
                    <a:p>
                      <a:pPr>
                        <a:buNone/>
                      </a:pPr>
                      <a:r>
                        <a:rPr lang="en-US" sz="1200">
                          <a:latin typeface="Times New Roman" panose="02020603050405020304" pitchFamily="18" charset="0"/>
                          <a:cs typeface="Times New Roman" panose="02020603050405020304" pitchFamily="18" charset="0"/>
                        </a:rPr>
                        <a:t>Virtualization and Software-defined Networking (SDN) are emerging tech_x0002_nologies that play a major role in cloud computing. Cloud computing provides effi_x0002_cient utilization, high performance, and resource availability on demand. However,virtualization environments are vulnerable to various types of intrusion attacks thatinvolve installing malicious software and denial of services (DoS) attacks. Utilizing SDN technology, makes the idea of SDN-based security applications attractive in thefight against DoS attacks. Network intrusion detection system (IDS) which is usedto perform network traffic analysis as a detection system implemented on SDN networks to protect virtualization servers from HTTP DoS attacks.</a:t>
                      </a:r>
                    </a:p>
                  </a:txBody>
                  <a:tcPr/>
                </a:tc>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2189</Words>
  <Application>Microsoft Office PowerPoint</Application>
  <PresentationFormat>Custom</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DDoS Attack Detection Model</vt:lpstr>
      <vt:lpstr>Abstract</vt:lpstr>
      <vt:lpstr>Introduction</vt:lpstr>
      <vt:lpstr>                        Motivation</vt:lpstr>
      <vt:lpstr>               Problem Statement</vt:lpstr>
      <vt:lpstr>Objective </vt:lpstr>
      <vt:lpstr>Software/Hardware Requirement</vt:lpstr>
      <vt:lpstr>Literature Review</vt:lpstr>
      <vt:lpstr>PowerPoint Presentation</vt:lpstr>
      <vt:lpstr>System Architecture</vt:lpstr>
      <vt:lpstr>                 Support Vector Machine</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Recognize and Number Plate Detection Using Machine Learning Technique</dc:title>
  <dc:creator>Appasaheb Lakade</dc:creator>
  <cp:lastModifiedBy>Admin</cp:lastModifiedBy>
  <cp:revision>10</cp:revision>
  <dcterms:created xsi:type="dcterms:W3CDTF">2021-12-28T10:13:00Z</dcterms:created>
  <dcterms:modified xsi:type="dcterms:W3CDTF">2022-07-19T05:28:24Z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7B52305044F845BEBD0F0A75CC39E78A</vt:lpwstr>
  </property>
  <property fmtid="{D5CDD505-2E9C-101B-9397-08002B2CF9AE}" pid="3" name="KSOProductBuildVer">
    <vt:lpwstr>1033-11.2.0.10443</vt:lpwstr>
  </property>
</Properties>
</file>