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1" r:id="rId6"/>
    <p:sldId id="300" r:id="rId7"/>
    <p:sldId id="260" r:id="rId8"/>
    <p:sldId id="262" r:id="rId9"/>
    <p:sldId id="285" r:id="rId10"/>
    <p:sldId id="302" r:id="rId11"/>
    <p:sldId id="263" r:id="rId12"/>
    <p:sldId id="281" r:id="rId13"/>
    <p:sldId id="303" r:id="rId14"/>
    <p:sldId id="304" r:id="rId15"/>
    <p:sldId id="305" r:id="rId16"/>
    <p:sldId id="286" r:id="rId17"/>
    <p:sldId id="272"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oid"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8T11:39:33.051" idx="1">
    <p:pos x="5852" y="868"/>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FC87235-3460-4353-AEF7-222F88E764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FC87235-3460-4353-AEF7-222F88E764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FC87235-3460-4353-AEF7-222F88E764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FC87235-3460-4353-AEF7-222F88E764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FC87235-3460-4353-AEF7-222F88E764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FC87235-3460-4353-AEF7-222F88E764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FC87235-3460-4353-AEF7-222F88E764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FC87235-3460-4353-AEF7-222F88E764B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C87235-3460-4353-AEF7-222F88E764B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87235-3460-4353-AEF7-222F88E764B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FC87235-3460-4353-AEF7-222F88E764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FC87235-3460-4353-AEF7-222F88E764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DB13-A3D4-4643-B21C-49F9E5B51F2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C87235-3460-4353-AEF7-222F88E764BA}"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CEDB13-A3D4-4643-B21C-49F9E5B51F2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9882" y="259977"/>
            <a:ext cx="9144000" cy="2387600"/>
          </a:xfrm>
        </p:spPr>
        <p:txBody>
          <a:bodyPr>
            <a:noAutofit/>
          </a:bodyPr>
          <a:lstStyle/>
          <a:p>
            <a:pPr algn="l"/>
            <a:r>
              <a:rPr lang="en-IN" sz="4500" dirty="0">
                <a:latin typeface="Times New Roman" panose="02020603050405020304" pitchFamily="18" charset="0"/>
                <a:cs typeface="Times New Roman" panose="02020603050405020304" pitchFamily="18" charset="0"/>
              </a:rPr>
              <a:t>DDoS Attack Detection Model</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US" altLang="en-IN" dirty="0"/>
              <a:t>System Architecture</a:t>
            </a:r>
            <a:endParaRPr lang="en-US" altLang="en-IN" dirty="0"/>
          </a:p>
        </p:txBody>
      </p:sp>
      <p:pic>
        <p:nvPicPr>
          <p:cNvPr id="4" name="Content Placeholder 3"/>
          <p:cNvPicPr>
            <a:picLocks noChangeAspect="1"/>
          </p:cNvPicPr>
          <p:nvPr>
            <p:ph idx="1"/>
          </p:nvPr>
        </p:nvPicPr>
        <p:blipFill>
          <a:blip r:embed="rId1"/>
          <a:stretch>
            <a:fillRect/>
          </a:stretch>
        </p:blipFill>
        <p:spPr>
          <a:xfrm>
            <a:off x="1804035" y="1282065"/>
            <a:ext cx="6342380" cy="5099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609600"/>
            <a:ext cx="8596630" cy="919480"/>
          </a:xfrm>
        </p:spPr>
        <p:txBody>
          <a:bodyPr/>
          <a:p>
            <a:r>
              <a:rPr lang="en-US"/>
              <a:t>                 Support Vector Machine</a:t>
            </a:r>
            <a:endParaRPr lang="en-US"/>
          </a:p>
        </p:txBody>
      </p:sp>
      <p:sp>
        <p:nvSpPr>
          <p:cNvPr id="3" name="Content Placeholder 2"/>
          <p:cNvSpPr>
            <a:spLocks noGrp="1"/>
          </p:cNvSpPr>
          <p:nvPr>
            <p:ph idx="1"/>
          </p:nvPr>
        </p:nvSpPr>
        <p:spPr>
          <a:xfrm>
            <a:off x="677545" y="1187450"/>
            <a:ext cx="8596630" cy="5518785"/>
          </a:xfrm>
        </p:spPr>
        <p:txBody>
          <a:bodyPr>
            <a:noAutofit/>
          </a:bodyPr>
          <a:p>
            <a:pPr marL="0" indent="0" algn="just">
              <a:buNone/>
            </a:pPr>
            <a:r>
              <a:rPr lang="en-US">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Learning.The goal of the SVM algorithm is to create the best line or decision boundary that can segregate n-dimensional space into classes so that we can easily put the new data point in the correct category in the future. This best decision boundary is called a hyperplane.SVM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endParaRPr lang="en-US">
              <a:latin typeface="Times New Roman" panose="02020603050405020304" pitchFamily="18" charset="0"/>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rPr>
              <a:t>Two types Of SVM</a:t>
            </a:r>
            <a:endParaRPr lang="en-US" b="1">
              <a:latin typeface="Times New Roman" panose="02020603050405020304" pitchFamily="18" charset="0"/>
              <a:cs typeface="Times New Roman" panose="02020603050405020304" pitchFamily="18" charset="0"/>
            </a:endParaRPr>
          </a:p>
          <a:p>
            <a:pPr marL="0" indent="0" algn="just">
              <a:buNone/>
            </a:pPr>
            <a:r>
              <a:rPr lang="en-US" b="1">
                <a:latin typeface="Times New Roman" panose="02020603050405020304" pitchFamily="18" charset="0"/>
                <a:cs typeface="Times New Roman" panose="02020603050405020304" pitchFamily="18" charset="0"/>
              </a:rPr>
              <a:t>Linear SVM</a:t>
            </a:r>
            <a:r>
              <a:rPr lang="en-US">
                <a:latin typeface="Times New Roman" panose="02020603050405020304" pitchFamily="18" charset="0"/>
                <a:cs typeface="Times New Roman" panose="02020603050405020304" pitchFamily="18" charset="0"/>
              </a:rPr>
              <a:t>: Linear SVM is used for linearly separable data, which means if a dataset can be classified into two classes by using a single straight line, then such data is termed as linearly separable data, and classifier is used called as Linear SVM classifier.</a:t>
            </a:r>
            <a:endParaRPr lang="en-US">
              <a:latin typeface="Times New Roman" panose="02020603050405020304" pitchFamily="18" charset="0"/>
              <a:cs typeface="Times New Roman" panose="02020603050405020304" pitchFamily="18" charset="0"/>
            </a:endParaRPr>
          </a:p>
          <a:p>
            <a:pPr marL="0" indent="0" algn="just">
              <a:buNone/>
            </a:pPr>
            <a:r>
              <a:rPr lang="en-US" b="1">
                <a:latin typeface="Times New Roman" panose="02020603050405020304" pitchFamily="18" charset="0"/>
                <a:cs typeface="Times New Roman" panose="02020603050405020304" pitchFamily="18" charset="0"/>
              </a:rPr>
              <a:t>Non-linear SVM</a:t>
            </a:r>
            <a:r>
              <a:rPr lang="en-US">
                <a:latin typeface="Times New Roman" panose="02020603050405020304" pitchFamily="18" charset="0"/>
                <a:cs typeface="Times New Roman" panose="02020603050405020304" pitchFamily="18" charset="0"/>
              </a:rPr>
              <a:t>: Non-Linear SVM is used for non-linearly separated data, which means if a dataset cannot be classified by using a straight line, then such data is termed as non-linear data and classifier used is called as Non-linear SVM classifier</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285750"/>
            <a:ext cx="8596630" cy="1103630"/>
          </a:xfrm>
        </p:spPr>
        <p:txBody>
          <a:bodyPr/>
          <a:p>
            <a:r>
              <a:rPr lang="en-US"/>
              <a:t>           Software Defined Network</a:t>
            </a:r>
            <a:endParaRPr lang="en-US"/>
          </a:p>
        </p:txBody>
      </p:sp>
      <p:sp>
        <p:nvSpPr>
          <p:cNvPr id="3" name="Content Placeholder 2"/>
          <p:cNvSpPr>
            <a:spLocks noGrp="1"/>
          </p:cNvSpPr>
          <p:nvPr>
            <p:ph idx="1"/>
          </p:nvPr>
        </p:nvSpPr>
        <p:spPr>
          <a:xfrm>
            <a:off x="677545" y="864235"/>
            <a:ext cx="8596630" cy="5825490"/>
          </a:xfrm>
        </p:spPr>
        <p:txBody>
          <a:bodyPr/>
          <a:p>
            <a:pPr marL="0" indent="0" algn="just">
              <a:buNone/>
            </a:pPr>
            <a:r>
              <a:rPr lang="en-US">
                <a:latin typeface="Times New Roman" panose="02020603050405020304" pitchFamily="18" charset="0"/>
                <a:cs typeface="Times New Roman" panose="02020603050405020304" pitchFamily="18" charset="0"/>
              </a:rPr>
              <a:t>Software-defined networking (SDN) is an architecture that abstracts different, distinguishable layers of a network to make networks agile and flexible. The goal of SDN is to improve network control by enabling enterprises and service providers to respond quickly to changing business requirements.In a software-defined network, a network engineer or administrator can shape traffic from a centralized control console without having to touch individual switches in the network. A centralized SDN controller directs the switches to deliver network services wherever they're needed, regardless of the specific connections between a server and devices.This process is a move away from traditional network architecture, in which individual network devices make traffic decisions based on their configured routing tables. SDN has played a role in networking for a decade now and has influenced many innovations in networking.</a:t>
            </a:r>
            <a:endParaRPr lang="en-US">
              <a:latin typeface="Times New Roman" panose="02020603050405020304" pitchFamily="18" charset="0"/>
              <a:cs typeface="Times New Roman" panose="02020603050405020304" pitchFamily="18" charset="0"/>
            </a:endParaRPr>
          </a:p>
          <a:p>
            <a:pPr marL="0" indent="0" algn="just">
              <a:buNone/>
            </a:pPr>
            <a:r>
              <a:rPr lang="en-US" b="1">
                <a:latin typeface="Times New Roman" panose="02020603050405020304" pitchFamily="18" charset="0"/>
                <a:cs typeface="Times New Roman" panose="02020603050405020304" pitchFamily="18" charset="0"/>
              </a:rPr>
              <a:t>SDN architecture</a:t>
            </a:r>
            <a:endParaRPr lang="en-US" b="1">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 Typical representation of SDN architecture comprises three layers: the application layer, the control layer and the infrastructure layer. </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i)Application Layer</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ii)Control Layer</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iii)Infrastructure Layer</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7545" y="492760"/>
            <a:ext cx="8921115" cy="5949950"/>
          </a:xfrm>
        </p:spPr>
        <p:txBody>
          <a:bodyPr/>
          <a:p>
            <a:pPr marL="0" indent="0">
              <a:buNone/>
            </a:pPr>
            <a:r>
              <a:rPr lang="en-US" b="1">
                <a:latin typeface="Times New Roman" panose="02020603050405020304" pitchFamily="18" charset="0"/>
                <a:cs typeface="Times New Roman" panose="02020603050405020304" pitchFamily="18" charset="0"/>
              </a:rPr>
              <a:t>i)Application Layer</a:t>
            </a:r>
            <a:endParaRPr lang="en-US" b="1">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The application layer contains the typical network applications or functions organizations use. This can include intrusion detection systems, load balancing or firewalls. Where a traditional network would use a specialized appliance, such as a firewall or load balancer, a software-defined network replaces the appliance with an application that uses a controller to manage data plane behavior.</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rPr>
              <a:t>ii)Control Layer</a:t>
            </a:r>
            <a:endParaRPr lang="en-US" b="1">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The control layer represents the centralized SDN controller software that acts as the brain of the software-defined network. This controller resides on a server and manages policies and traffic flows throughout the network.</a:t>
            </a:r>
            <a:endParaRPr lang="en-US">
              <a:latin typeface="Times New Roman" panose="02020603050405020304" pitchFamily="18" charset="0"/>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rPr>
              <a:t>iii)</a:t>
            </a:r>
            <a:r>
              <a:rPr lang="en-US" b="1">
                <a:latin typeface="Times New Roman" panose="02020603050405020304" pitchFamily="18" charset="0"/>
                <a:cs typeface="Times New Roman" panose="02020603050405020304" pitchFamily="18" charset="0"/>
                <a:sym typeface="+mn-ea"/>
              </a:rPr>
              <a:t>Infrastructure Layer</a:t>
            </a:r>
            <a:endParaRPr lang="en-US" b="1">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The infrastructure layer is made up of the physical switches in the network. These switches forward the network traffic to their destinations.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270510"/>
            <a:ext cx="8596630" cy="718185"/>
          </a:xfrm>
        </p:spPr>
        <p:txBody>
          <a:bodyPr>
            <a:normAutofit/>
          </a:bodyPr>
          <a:p>
            <a:r>
              <a:rPr lang="en-US"/>
              <a:t>Smart grid DOS intrusion </a:t>
            </a:r>
            <a:endParaRPr lang="en-US"/>
          </a:p>
        </p:txBody>
      </p:sp>
      <p:sp>
        <p:nvSpPr>
          <p:cNvPr id="3" name="Content Placeholder 2"/>
          <p:cNvSpPr>
            <a:spLocks noGrp="1"/>
          </p:cNvSpPr>
          <p:nvPr>
            <p:ph idx="1"/>
          </p:nvPr>
        </p:nvSpPr>
        <p:spPr>
          <a:xfrm>
            <a:off x="677545" y="878205"/>
            <a:ext cx="8596630" cy="5163185"/>
          </a:xfrm>
        </p:spPr>
        <p:txBody>
          <a:bodyPr>
            <a:normAutofit/>
          </a:bodyPr>
          <a:p>
            <a:pPr marL="0" indent="0">
              <a:buNone/>
            </a:pPr>
            <a:r>
              <a:rPr lang="en-US"/>
              <a:t>Smart grid network architecture consists of three layers.</a:t>
            </a:r>
            <a:endParaRPr lang="en-US"/>
          </a:p>
          <a:p>
            <a:pPr marL="0" indent="0" algn="just">
              <a:buNone/>
            </a:pPr>
            <a:r>
              <a:rPr lang="en-US">
                <a:latin typeface="Times New Roman" panose="02020603050405020304" pitchFamily="18" charset="0"/>
                <a:cs typeface="Times New Roman" panose="02020603050405020304" pitchFamily="18" charset="0"/>
              </a:rPr>
              <a:t>i) Home area network-</a:t>
            </a:r>
            <a:r>
              <a:rPr lang="en-US">
                <a:latin typeface="Times New Roman" panose="02020603050405020304" pitchFamily="18" charset="0"/>
                <a:cs typeface="Times New Roman" panose="02020603050405020304" pitchFamily="18" charset="0"/>
                <a:sym typeface="+mn-ea"/>
              </a:rPr>
              <a:t>Home area network is a devoted network which is at thebottom layer of the Smart Grid. It is the network totally which connects all devices in the home. To monitor and control these appliances separate software applications can be deployed. In Smart Grid sector it is the most upcoming area to serve all the utilities and vendors. Home area network consist of smart meter and metering module.</a:t>
            </a:r>
            <a:endParaRPr lang="en-US">
              <a:latin typeface="Times New Roman" panose="02020603050405020304" pitchFamily="18" charset="0"/>
              <a:cs typeface="Times New Roman" panose="02020603050405020304" pitchFamily="18" charset="0"/>
              <a:sym typeface="+mn-ea"/>
            </a:endParaRPr>
          </a:p>
          <a:p>
            <a:pPr marL="0" indent="0" algn="just">
              <a:buNone/>
            </a:pPr>
            <a:r>
              <a:rPr lang="en-US">
                <a:latin typeface="Times New Roman" panose="02020603050405020304" pitchFamily="18" charset="0"/>
                <a:cs typeface="Times New Roman" panose="02020603050405020304" pitchFamily="18" charset="0"/>
              </a:rPr>
              <a:t>ii)Neighbourhood area network-Middle layer is Neighborhood Area Network (NAN) which connects the bottom layer through a range of small networkscalled community networks. This network transfers the datacollected from all the surrounding devices which again sends these collected data to the next layer. It sends and receives data in duplex format.</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iii)Wide area network-Top layer is Wide Area Network which connects the main parts of the network like power plants, substations, and all other grid devices. This network connects a number of smart grid networks and forms an integrated smart grid network.Since it has an interconnected environment it can support various applications and solve their requirements. The applications include Supervisory Control And DataAcquisition (SCADA)</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424180"/>
            <a:ext cx="8596630" cy="734060"/>
          </a:xfrm>
        </p:spPr>
        <p:txBody>
          <a:bodyPr/>
          <a:p>
            <a:r>
              <a:rPr lang="en-US"/>
              <a:t>Advantages,Limitations and Application</a:t>
            </a:r>
            <a:endParaRPr lang="en-US"/>
          </a:p>
        </p:txBody>
      </p:sp>
      <p:sp>
        <p:nvSpPr>
          <p:cNvPr id="3" name="Content Placeholder 2"/>
          <p:cNvSpPr>
            <a:spLocks noGrp="1"/>
          </p:cNvSpPr>
          <p:nvPr>
            <p:ph idx="1"/>
          </p:nvPr>
        </p:nvSpPr>
        <p:spPr>
          <a:xfrm>
            <a:off x="677545" y="1157605"/>
            <a:ext cx="8596630" cy="5332095"/>
          </a:xfrm>
        </p:spPr>
        <p:txBody>
          <a:bodyPr/>
          <a:p>
            <a:pPr marL="0" indent="0">
              <a:buNone/>
            </a:pPr>
            <a:r>
              <a:rPr lang="en-US" b="1">
                <a:latin typeface="Times New Roman" panose="02020603050405020304" pitchFamily="18" charset="0"/>
                <a:cs typeface="Times New Roman" panose="02020603050405020304" pitchFamily="18" charset="0"/>
              </a:rPr>
              <a:t>Advantages</a:t>
            </a:r>
            <a:endParaRPr lang="en-US" b="1">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Having a predictable, steady, effective and reliable form of DDoS protection saves money.</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It reduces operational and capex costs by not having to outsource its protection to a third party scrubbing center, or hire additional IT security staff, or purchase addi_x0002_tional bandwidth capacity</a:t>
            </a:r>
            <a:endParaRPr lang="en-US">
              <a:latin typeface="Times New Roman" panose="02020603050405020304" pitchFamily="18" charset="0"/>
              <a:cs typeface="Times New Roman" panose="02020603050405020304" pitchFamily="18" charset="0"/>
            </a:endParaRPr>
          </a:p>
          <a:p>
            <a:pPr>
              <a:buNone/>
            </a:pPr>
            <a:r>
              <a:rPr lang="en-US" b="1">
                <a:latin typeface="Times New Roman" panose="02020603050405020304" pitchFamily="18" charset="0"/>
                <a:cs typeface="Times New Roman" panose="02020603050405020304" pitchFamily="18" charset="0"/>
              </a:rPr>
              <a:t>Disadvantages</a:t>
            </a:r>
            <a:endParaRPr lang="en-US" b="1">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Coarse grain filtering also hitting legitimate traffic</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Cannot completely eliminate the malicious traffic.</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Difficult to detect all malicious.</a:t>
            </a:r>
            <a:endParaRPr lang="en-US">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b="1">
                <a:latin typeface="Times New Roman" panose="02020603050405020304" pitchFamily="18" charset="0"/>
                <a:cs typeface="Times New Roman" panose="02020603050405020304" pitchFamily="18" charset="0"/>
              </a:rPr>
              <a:t>Application</a:t>
            </a:r>
            <a:endParaRPr lang="en-US" b="1">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a:latin typeface="Times New Roman" panose="02020603050405020304" pitchFamily="18" charset="0"/>
                <a:cs typeface="Times New Roman" panose="02020603050405020304" pitchFamily="18" charset="0"/>
              </a:rPr>
              <a:t>Application layer DDoS attacks are designed to attack the application itself, focusing</a:t>
            </a:r>
            <a:endParaRPr lang="en-US">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a:latin typeface="Times New Roman" panose="02020603050405020304" pitchFamily="18" charset="0"/>
                <a:cs typeface="Times New Roman" panose="02020603050405020304" pitchFamily="18" charset="0"/>
              </a:rPr>
              <a:t>on specific vulnerabilities or issues, resulting in the application not being able to</a:t>
            </a:r>
            <a:endParaRPr lang="en-US">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a:latin typeface="Times New Roman" panose="02020603050405020304" pitchFamily="18" charset="0"/>
                <a:cs typeface="Times New Roman" panose="02020603050405020304" pitchFamily="18" charset="0"/>
              </a:rPr>
              <a:t>deliver content to the user.</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Conclusion</a:t>
            </a:r>
            <a:endParaRPr lang="en-IN" dirty="0"/>
          </a:p>
        </p:txBody>
      </p:sp>
      <p:sp>
        <p:nvSpPr>
          <p:cNvPr id="5" name="Content Placeholder 4"/>
          <p:cNvSpPr>
            <a:spLocks noGrp="1"/>
          </p:cNvSpPr>
          <p:nvPr>
            <p:ph idx="1"/>
          </p:nvPr>
        </p:nvSpPr>
        <p:spPr>
          <a:xfrm>
            <a:off x="829734" y="1488613"/>
            <a:ext cx="8596668" cy="3880773"/>
          </a:xfrm>
        </p:spPr>
        <p:txBody>
          <a:bodyPr>
            <a:normAutofit lnSpcReduction="20000"/>
          </a:bodyPr>
          <a:lstStyle/>
          <a:p>
            <a:pPr marL="0" indent="0" algn="just">
              <a:buNone/>
            </a:pPr>
            <a:r>
              <a:rPr lang="en-IN" dirty="0">
                <a:latin typeface="Times New Roman" panose="02020603050405020304" pitchFamily="18" charset="0"/>
                <a:cs typeface="Times New Roman" panose="02020603050405020304" pitchFamily="18" charset="0"/>
              </a:rPr>
              <a:t>This work provides a smart grid DoS attack detection methodology based on ma_x0002_chine learning to address the challenge of smart grid intrusion detection. In real time,the approach gathers network communication data between the smart metre and the</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 server. The SVM classifier trained model is used to identify and detect DoS as_x0002_saults by using feature selection and PCA dimension reduction to choose more representative features. The SVM classification model outperforms the Naive BayesianNetwork and Decision Tree classification algorithms on the KDD99 dataset. This</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method has a greater detection rate and accuracy for classification, which can helpto improve the smart grid’s security.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69875"/>
            <a:ext cx="8596630" cy="702945"/>
          </a:xfrm>
        </p:spPr>
        <p:txBody>
          <a:bodyPr/>
          <a:lstStyle/>
          <a:p>
            <a:pPr algn="ctr"/>
            <a:r>
              <a:rPr lang="en-IN" dirty="0"/>
              <a:t>References</a:t>
            </a:r>
            <a:endParaRPr lang="en-IN" dirty="0"/>
          </a:p>
        </p:txBody>
      </p:sp>
      <p:sp>
        <p:nvSpPr>
          <p:cNvPr id="5" name="Content Placeholder 4"/>
          <p:cNvSpPr>
            <a:spLocks noGrp="1"/>
          </p:cNvSpPr>
          <p:nvPr>
            <p:ph idx="1"/>
          </p:nvPr>
        </p:nvSpPr>
        <p:spPr>
          <a:xfrm>
            <a:off x="829945" y="973455"/>
            <a:ext cx="8596630" cy="5770245"/>
          </a:xfrm>
        </p:spPr>
        <p:txBody>
          <a:bodyPr>
            <a:noAutofit/>
          </a:bodyPr>
          <a:lstStyle/>
          <a:p>
            <a:pPr marL="0" indent="0" algn="l">
              <a:buNone/>
            </a:pPr>
            <a:r>
              <a:rPr lang="en-US" altLang="en-IN" sz="1600" dirty="0">
                <a:latin typeface="Times New Roman" panose="02020603050405020304" pitchFamily="18" charset="0"/>
                <a:cs typeface="Times New Roman" panose="02020603050405020304" pitchFamily="18" charset="0"/>
              </a:rPr>
              <a:t> 1]1 Vidyaev I G, Ivashutenko A S, Samburskaya M A. Smart Grid Concept As A</a:t>
            </a:r>
            <a:r>
              <a:rPr lang="en-US" altLang="en-IN" dirty="0">
                <a:latin typeface="Times New Roman" panose="02020603050405020304" pitchFamily="18" charset="0"/>
                <a:cs typeface="Times New Roman" panose="02020603050405020304" pitchFamily="18" charset="0"/>
              </a:rPr>
              <a:t>Modern Technology For The Power Industry Development[C]// 2017:012173.</a:t>
            </a:r>
            <a:endParaRPr lang="en-US" altLang="en-IN" dirty="0">
              <a:latin typeface="Times New Roman" panose="02020603050405020304" pitchFamily="18" charset="0"/>
              <a:cs typeface="Times New Roman" panose="02020603050405020304" pitchFamily="18" charset="0"/>
            </a:endParaRPr>
          </a:p>
          <a:p>
            <a:pPr marL="0" indent="0" algn="l">
              <a:buNone/>
            </a:pPr>
            <a:r>
              <a:rPr lang="en-US" altLang="en-IN" dirty="0">
                <a:latin typeface="Times New Roman" panose="02020603050405020304" pitchFamily="18" charset="0"/>
                <a:cs typeface="Times New Roman" panose="02020603050405020304" pitchFamily="18" charset="0"/>
              </a:rPr>
              <a:t>2]Huang H B, Hong L, Chang-Yue Y U, et al. Analysis on Ukraine Power Grid Blackout and Its Enlightenment of ICS in China[J]. Standard Science, 2016.</a:t>
            </a:r>
            <a:endParaRPr lang="en-US" altLang="en-IN" dirty="0">
              <a:latin typeface="Times New Roman" panose="02020603050405020304" pitchFamily="18" charset="0"/>
              <a:cs typeface="Times New Roman" panose="02020603050405020304" pitchFamily="18" charset="0"/>
            </a:endParaRPr>
          </a:p>
          <a:p>
            <a:pPr marL="0" indent="0" algn="l">
              <a:buNone/>
            </a:pPr>
            <a:r>
              <a:rPr lang="en-US" altLang="en-IN" dirty="0">
                <a:latin typeface="Times New Roman" panose="02020603050405020304" pitchFamily="18" charset="0"/>
                <a:cs typeface="Times New Roman" panose="02020603050405020304" pitchFamily="18" charset="0"/>
              </a:rPr>
              <a:t>3] Jianye Hao, Eunsuk Kang, Jun Sun, Zan Wang, “An Adaptive Markov Strat_x0002_egy for Defending Smart Grid False Data Injection from Malicious Attackers”,IEEE Transactions on Smart Grid. Sept. 2016.</a:t>
            </a:r>
            <a:endParaRPr lang="en-US" altLang="en-IN" dirty="0">
              <a:latin typeface="Times New Roman" panose="02020603050405020304" pitchFamily="18" charset="0"/>
              <a:cs typeface="Times New Roman" panose="02020603050405020304" pitchFamily="18" charset="0"/>
            </a:endParaRPr>
          </a:p>
          <a:p>
            <a:pPr marL="0" indent="0" algn="l">
              <a:buNone/>
            </a:pPr>
            <a:r>
              <a:rPr lang="en-US" altLang="en-IN" dirty="0">
                <a:latin typeface="Times New Roman" panose="02020603050405020304" pitchFamily="18" charset="0"/>
                <a:cs typeface="Times New Roman" panose="02020603050405020304" pitchFamily="18" charset="0"/>
              </a:rPr>
              <a:t>4]Jiaxuan Fei,Tao Zhang,Yuanyuan Ma,Cheng Zhou. A DDoS attack detectionmethod for power grid industrial control system based on BF-DT-CUSUM al_x0002_gorithm[J]. Telecommunications Science.2015 (12).</a:t>
            </a:r>
            <a:endParaRPr lang="en-US" altLang="en-IN" dirty="0">
              <a:latin typeface="Times New Roman" panose="02020603050405020304" pitchFamily="18" charset="0"/>
              <a:cs typeface="Times New Roman" panose="02020603050405020304" pitchFamily="18" charset="0"/>
            </a:endParaRPr>
          </a:p>
          <a:p>
            <a:pPr marL="0" indent="0" algn="l">
              <a:buNone/>
            </a:pPr>
            <a:r>
              <a:rPr lang="en-US" altLang="en-IN" dirty="0">
                <a:latin typeface="Times New Roman" panose="02020603050405020304" pitchFamily="18" charset="0"/>
                <a:cs typeface="Times New Roman" panose="02020603050405020304" pitchFamily="18" charset="0"/>
              </a:rPr>
              <a:t>5]Yanan Sun, Xiaohon Guan, Ting Liu, Yang Liu, “A cyber-physical monitoring system for attack detection in smart grid”, Computer Communications Work_x0002_shops (INFOCOM WKSHPS), 2013 IEEE Conference on, Turin, Italy, Dec.2014</a:t>
            </a:r>
            <a:endParaRPr lang="en-US" altLang="en-IN" dirty="0">
              <a:latin typeface="Times New Roman" panose="02020603050405020304" pitchFamily="18" charset="0"/>
              <a:cs typeface="Times New Roman" panose="02020603050405020304" pitchFamily="18" charset="0"/>
            </a:endParaRPr>
          </a:p>
          <a:p>
            <a:pPr marL="0" indent="0" algn="l">
              <a:buNone/>
            </a:pPr>
            <a:r>
              <a:rPr lang="en-US" altLang="en-IN" dirty="0">
                <a:latin typeface="Times New Roman" panose="02020603050405020304" pitchFamily="18" charset="0"/>
                <a:cs typeface="Times New Roman" panose="02020603050405020304" pitchFamily="18" charset="0"/>
              </a:rPr>
              <a:t>6] Mina Rahbari and Mohammad Ali Jabreil Jamali, “Efficient Detection of SybilAttack Based on Cryptography in VANET,” IJNSA, Vol.3, No.6, November2011.</a:t>
            </a:r>
            <a:endParaRPr lang="en-US" altLang="en-IN" dirty="0">
              <a:latin typeface="Times New Roman" panose="02020603050405020304" pitchFamily="18" charset="0"/>
              <a:cs typeface="Times New Roman" panose="02020603050405020304" pitchFamily="18" charset="0"/>
            </a:endParaRPr>
          </a:p>
          <a:p>
            <a:pPr marL="0" indent="0" algn="l">
              <a:buNone/>
            </a:pPr>
            <a:r>
              <a:rPr lang="en-US" altLang="en-IN" dirty="0">
                <a:latin typeface="Times New Roman" panose="02020603050405020304" pitchFamily="18" charset="0"/>
                <a:cs typeface="Times New Roman" panose="02020603050405020304" pitchFamily="18" charset="0"/>
              </a:rPr>
              <a:t>7] Mohamed Salah Bouassida, Gilles Guette, Mohamed Shawky, and BertrandDucourthial, “Sybil Nodes Detection Based on Received Signal Strength Vari_x0002_ations within VANET,” International Journal of Network Security, Vol.9, No.1</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Abstract</a:t>
            </a:r>
            <a:endParaRPr lang="en-IN" dirty="0"/>
          </a:p>
        </p:txBody>
      </p:sp>
      <p:sp>
        <p:nvSpPr>
          <p:cNvPr id="3" name="Content Placeholder 2"/>
          <p:cNvSpPr>
            <a:spLocks noGrp="1"/>
          </p:cNvSpPr>
          <p:nvPr>
            <p:ph idx="1"/>
          </p:nvPr>
        </p:nvSpPr>
        <p:spPr>
          <a:xfrm>
            <a:off x="677334" y="1362730"/>
            <a:ext cx="8596668" cy="3880773"/>
          </a:xfrm>
        </p:spPr>
        <p:txBody>
          <a:bodyPr>
            <a:noAutofit/>
          </a:bodyPr>
          <a:lstStyle/>
          <a:p>
            <a:pPr marL="0" indent="0" algn="just">
              <a:buNone/>
            </a:pPr>
            <a:r>
              <a:rPr lang="en-IN" sz="1600" dirty="0">
                <a:latin typeface="Times New Roman" panose="02020603050405020304" pitchFamily="18" charset="0"/>
                <a:cs typeface="Times New Roman" panose="02020603050405020304" pitchFamily="18" charset="0"/>
              </a:rPr>
              <a:t>Smart grid has progressively become a widespread development trendin the global power business in recent years, and its security issuesare becoming increasingly regarded by researchers. Physical con_x0002_trol, for example, has been used in smart grids. To increase their</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security, they use data encryption and authentication. However,</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timely and effective detection remains a problem. Strategies to keep</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grid safe from cyber- attacks invasions that are malicious In order to address this issue, a model based on Machine learning hasbeen used to detect smart grid DoS attacks. Suggested. First, the</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model gathers network data, and then it analyses it. For data dimen_x0002_sionality, picks features and applies PCA Finally, SVM algorithms</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are used to reduce the size of the dataset., which is suitable for com_x0002_puter aided diagnosis (CAD) of malaria according to world healthorganization (WHO) quality control standards.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Introduction</a:t>
            </a:r>
            <a:endParaRPr lang="en-IN" dirty="0"/>
          </a:p>
        </p:txBody>
      </p:sp>
      <p:sp>
        <p:nvSpPr>
          <p:cNvPr id="3" name="Content Placeholder 2"/>
          <p:cNvSpPr>
            <a:spLocks noGrp="1"/>
          </p:cNvSpPr>
          <p:nvPr>
            <p:ph idx="1"/>
          </p:nvPr>
        </p:nvSpPr>
        <p:spPr>
          <a:xfrm>
            <a:off x="677545" y="1362710"/>
            <a:ext cx="8596630" cy="4452620"/>
          </a:xfrm>
        </p:spPr>
        <p:txBody>
          <a:bodyPr>
            <a:noAutofit/>
          </a:bodyPr>
          <a:lstStyle/>
          <a:p>
            <a:pPr marL="0" indent="0" algn="just">
              <a:buNone/>
            </a:pPr>
            <a:r>
              <a:rPr lang="en-IN" sz="1600" dirty="0">
                <a:latin typeface="Times New Roman" panose="02020603050405020304" pitchFamily="18" charset="0"/>
                <a:cs typeface="Times New Roman" panose="02020603050405020304" pitchFamily="18" charset="0"/>
              </a:rPr>
              <a:t>The industrial industry is undergoing a dramatic transition as a result of the informa_x0002_tion era. In this context, the notion of smart grid arose as the times demanded, andit has since gained widespread recognition on a global scale, becoming a common</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development trend in the global power business. However, there have been instances</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of smart grid intrusion in the past. On January 6, 2016, for example, hackers attacked</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Ukrainian electricity grid infrastructure, forcing hundreds of houses to turn off</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their lights. This is the first time in history that a cyber-attack has resulted in powerinterruptions. This cyber-attack on industrial control systems is unquestionably awatershed moment.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609600"/>
            <a:ext cx="8596630" cy="703580"/>
          </a:xfrm>
        </p:spPr>
        <p:txBody>
          <a:bodyPr/>
          <a:p>
            <a:r>
              <a:rPr lang="en-US"/>
              <a:t>                        Motivation</a:t>
            </a:r>
            <a:endParaRPr lang="en-US"/>
          </a:p>
        </p:txBody>
      </p:sp>
      <p:sp>
        <p:nvSpPr>
          <p:cNvPr id="3" name="Content Placeholder 2"/>
          <p:cNvSpPr>
            <a:spLocks noGrp="1"/>
          </p:cNvSpPr>
          <p:nvPr>
            <p:ph idx="1"/>
          </p:nvPr>
        </p:nvSpPr>
        <p:spPr>
          <a:xfrm>
            <a:off x="677545" y="1419860"/>
            <a:ext cx="8596630" cy="4621530"/>
          </a:xfrm>
        </p:spPr>
        <p:txBody>
          <a:bodyPr>
            <a:normAutofit/>
          </a:bodyPr>
          <a:p>
            <a:pPr marL="0" indent="0" algn="just">
              <a:buNone/>
            </a:pPr>
            <a:r>
              <a:rPr lang="en-US" sz="1600">
                <a:latin typeface="Times New Roman" panose="02020603050405020304" pitchFamily="18" charset="0"/>
                <a:cs typeface="Times New Roman" panose="02020603050405020304" pitchFamily="18" charset="0"/>
              </a:rPr>
              <a:t>The SOM algorithm is used to detect DoS attacks by extracting the flow statistics related to DoS attacks. This method has the characteristics of low consumption and high detection rate. The key point lies in the extraction of time interval. The dis_x0002_advantage of this method is that the detection has a certain hysteresis and the attack behavior is not timely and accurately found. The authors proposed a framework for detection and mitigation of DoS attacks in a large-scale network, but it is not suit_x0002_able for small-scale deployment. In, a DoS attack detection mechanism based on a legitimate source and destination IP address database is proposed. Based on the non_x0002_parametric cumulative algorithm CUSUM, it analyzes the abnormal characteristics of the source IP address and the destination IP address when the DoS attack occurs and effectively checks the DoS attack, but the method needs to adjust and determine the threshold.It is concluded that DoS attack detection in SDN networks mainly includes information entropy and utilization of data mining algorithm, in which the more popular is the SOM algorithm. Due to the high false positive rate of information entropy, the SOM algorithm needs to determine the number of neurons in advance. Therefore, in this paper, we summarize the characteristics of several DoS attacks, then collect the switch flow table information, extract the six-tuple characteristic values matrix, and establish their SVM classification model. The algorithm can process multidimensional data and map the low-dimensional nonlinear separable data into the high-dimensional feature space to make it linearly separable and able to beclassified with high accuracy. At present, the algorithm is widely used in anomaly detection and classification.</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3720" y="732155"/>
            <a:ext cx="8596630" cy="672465"/>
          </a:xfrm>
        </p:spPr>
        <p:txBody>
          <a:bodyPr/>
          <a:p>
            <a:r>
              <a:rPr lang="en-US"/>
              <a:t>               Problem Statement</a:t>
            </a:r>
            <a:endParaRPr lang="en-US"/>
          </a:p>
        </p:txBody>
      </p:sp>
      <p:sp>
        <p:nvSpPr>
          <p:cNvPr id="3" name="Content Placeholder 2"/>
          <p:cNvSpPr>
            <a:spLocks noGrp="1"/>
          </p:cNvSpPr>
          <p:nvPr>
            <p:ph idx="1"/>
          </p:nvPr>
        </p:nvSpPr>
        <p:spPr>
          <a:xfrm>
            <a:off x="677545" y="1604645"/>
            <a:ext cx="8596630" cy="4436745"/>
          </a:xfrm>
        </p:spPr>
        <p:txBody>
          <a:bodyPr/>
          <a:p>
            <a:pPr marL="0" indent="0">
              <a:buNone/>
            </a:pPr>
            <a:r>
              <a:rPr lang="en-US" sz="1600">
                <a:latin typeface="Times New Roman" panose="02020603050405020304" pitchFamily="18" charset="0"/>
                <a:cs typeface="Times New Roman" panose="02020603050405020304" pitchFamily="18" charset="0"/>
              </a:rPr>
              <a:t>To Comparing the different Detection techniques for the DOS attack at a low rate,and finding the appropriate detection technique to mitigate the attack having lowfalse rate.</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Objective </a:t>
            </a:r>
            <a:endParaRPr lang="en-US" altLang="en-IN" dirty="0"/>
          </a:p>
        </p:txBody>
      </p:sp>
      <p:sp>
        <p:nvSpPr>
          <p:cNvPr id="3" name="Content Placeholder 2"/>
          <p:cNvSpPr>
            <a:spLocks noGrp="1"/>
          </p:cNvSpPr>
          <p:nvPr>
            <p:ph idx="1"/>
          </p:nvPr>
        </p:nvSpPr>
        <p:spPr>
          <a:xfrm>
            <a:off x="677334" y="1362730"/>
            <a:ext cx="8596668" cy="3880773"/>
          </a:xfrm>
        </p:spPr>
        <p:txBody>
          <a:bodyPr>
            <a:normAutofit lnSpcReduction="20000"/>
          </a:bodyPr>
          <a:lstStyle/>
          <a:p>
            <a:pPr marL="0" indent="0" algn="just">
              <a:buNone/>
            </a:pPr>
            <a:r>
              <a:rPr lang="en-US" altLang="en-IN" b="1" dirty="0">
                <a:latin typeface="Times New Roman" panose="02020603050405020304" pitchFamily="18" charset="0"/>
                <a:cs typeface="Times New Roman" panose="02020603050405020304" pitchFamily="18" charset="0"/>
              </a:rPr>
              <a:t>Objective</a:t>
            </a:r>
            <a:endParaRPr lang="en-US" altLang="en-IN" b="1"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As most of the DOS attack detection system are triggered by high rate traffic.</a:t>
            </a: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 According to the characteristics of periodicity and short burst in DOS at a low</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rate ,it is hard to detect into the network.</a:t>
            </a: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 Comparing the different Detection techniques for the DOS attack at a low rate,and finding the appropriate detection technique to mitigate the attack having</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low false rate.</a:t>
            </a:r>
            <a:endParaRPr lang="en-IN" sz="1600" dirty="0">
              <a:latin typeface="Times New Roman" panose="02020603050405020304" pitchFamily="18" charset="0"/>
              <a:cs typeface="Times New Roman" panose="02020603050405020304" pitchFamily="18" charset="0"/>
            </a:endParaRPr>
          </a:p>
          <a:p>
            <a:pPr marL="0" indent="0" algn="just">
              <a:buNone/>
            </a:pPr>
            <a:endParaRPr lang="en-US" altLang="en-IN" sz="16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Software/Hardware Requirement</a:t>
            </a:r>
            <a:endParaRPr lang="en-IN" dirty="0"/>
          </a:p>
        </p:txBody>
      </p:sp>
      <p:sp>
        <p:nvSpPr>
          <p:cNvPr id="3" name="Content Placeholder 2"/>
          <p:cNvSpPr>
            <a:spLocks noGrp="1"/>
          </p:cNvSpPr>
          <p:nvPr>
            <p:ph idx="1"/>
          </p:nvPr>
        </p:nvSpPr>
        <p:spPr>
          <a:xfrm>
            <a:off x="677545" y="1362710"/>
            <a:ext cx="8596630" cy="4281805"/>
          </a:xfrm>
        </p:spPr>
        <p:txBody>
          <a:bodyPr>
            <a:normAutofit lnSpcReduction="20000"/>
          </a:bodyPr>
          <a:lstStyle/>
          <a:p>
            <a:pPr marL="0" indent="0" algn="just">
              <a:buNone/>
            </a:pPr>
            <a:r>
              <a:rPr lang="en-IN" b="1" dirty="0">
                <a:latin typeface="Times New Roman" panose="02020603050405020304" pitchFamily="18" charset="0"/>
                <a:cs typeface="Times New Roman" panose="02020603050405020304" pitchFamily="18" charset="0"/>
              </a:rPr>
              <a:t>Software requirement:</a:t>
            </a:r>
            <a:endParaRPr lang="en-IN"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Frontend Developement: Django</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Backend Developement: Python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Programming Tools: Anaconda, Spyder, VStudio</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Database: DBSqlite</a:t>
            </a:r>
            <a:endParaRPr lang="en-IN"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Hardware requirement:</a:t>
            </a:r>
            <a:endParaRPr lang="en-IN"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Hardware : intel core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Speed : 2.80 GHz</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RAM : 8GB</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HardDisk : 500 GB</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Key Board: Standard Windows Keyboard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Operating System: Windows 10(64 Bit)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93040"/>
            <a:ext cx="8596630" cy="626745"/>
          </a:xfrm>
        </p:spPr>
        <p:txBody>
          <a:bodyPr>
            <a:normAutofit fontScale="90000"/>
          </a:bodyPr>
          <a:p>
            <a:r>
              <a:rPr lang="en-US"/>
              <a:t>Literature Review</a:t>
            </a:r>
            <a:endParaRPr lang="en-US"/>
          </a:p>
        </p:txBody>
      </p:sp>
      <p:graphicFrame>
        <p:nvGraphicFramePr>
          <p:cNvPr id="4" name="Content Placeholder 3"/>
          <p:cNvGraphicFramePr/>
          <p:nvPr>
            <p:ph idx="1"/>
          </p:nvPr>
        </p:nvGraphicFramePr>
        <p:xfrm>
          <a:off x="447040" y="726440"/>
          <a:ext cx="9044940" cy="6217920"/>
        </p:xfrm>
        <a:graphic>
          <a:graphicData uri="http://schemas.openxmlformats.org/drawingml/2006/table">
            <a:tbl>
              <a:tblPr firstRow="1" bandRow="1">
                <a:tableStyleId>{5C22544A-7EE6-4342-B048-85BDC9FD1C3A}</a:tableStyleId>
              </a:tblPr>
              <a:tblGrid>
                <a:gridCol w="749300"/>
                <a:gridCol w="1562100"/>
                <a:gridCol w="1920240"/>
                <a:gridCol w="4813300"/>
              </a:tblGrid>
              <a:tr h="564515">
                <a:tc>
                  <a:txBody>
                    <a:bodyPr/>
                    <a:p>
                      <a:pPr>
                        <a:buNone/>
                      </a:pPr>
                      <a:endParaRPr lang="en-US"/>
                    </a:p>
                    <a:p>
                      <a:pPr>
                        <a:buNone/>
                      </a:pPr>
                      <a:r>
                        <a:rPr lang="en-US"/>
                        <a:t>sr.no</a:t>
                      </a:r>
                      <a:endParaRPr lang="en-US"/>
                    </a:p>
                  </a:txBody>
                  <a:tcPr/>
                </a:tc>
                <a:tc>
                  <a:txBody>
                    <a:bodyPr/>
                    <a:p>
                      <a:pPr>
                        <a:buNone/>
                      </a:pPr>
                      <a:endParaRPr lang="en-US"/>
                    </a:p>
                    <a:p>
                      <a:pPr>
                        <a:buNone/>
                      </a:pPr>
                      <a:r>
                        <a:rPr lang="en-US"/>
                        <a:t>Paper Name</a:t>
                      </a:r>
                      <a:endParaRPr lang="en-US"/>
                    </a:p>
                  </a:txBody>
                  <a:tcPr/>
                </a:tc>
                <a:tc>
                  <a:txBody>
                    <a:bodyPr/>
                    <a:p>
                      <a:pPr>
                        <a:buNone/>
                      </a:pPr>
                      <a:endParaRPr lang="en-US"/>
                    </a:p>
                    <a:p>
                      <a:pPr>
                        <a:buNone/>
                      </a:pPr>
                      <a:r>
                        <a:rPr lang="en-US"/>
                        <a:t>Author</a:t>
                      </a:r>
                      <a:endParaRPr lang="en-US"/>
                    </a:p>
                  </a:txBody>
                  <a:tcPr/>
                </a:tc>
                <a:tc>
                  <a:txBody>
                    <a:bodyPr/>
                    <a:p>
                      <a:pPr>
                        <a:buNone/>
                      </a:pPr>
                      <a:endParaRPr lang="en-US"/>
                    </a:p>
                    <a:p>
                      <a:pPr>
                        <a:buNone/>
                      </a:pPr>
                      <a:r>
                        <a:rPr lang="en-US"/>
                        <a:t>Description</a:t>
                      </a:r>
                      <a:endParaRPr lang="en-US"/>
                    </a:p>
                  </a:txBody>
                  <a:tcPr/>
                </a:tc>
              </a:tr>
              <a:tr h="1733550">
                <a:tc>
                  <a:txBody>
                    <a:bodyPr/>
                    <a:p>
                      <a:pPr>
                        <a:buNone/>
                      </a:pPr>
                      <a:endParaRPr lang="en-US"/>
                    </a:p>
                    <a:p>
                      <a:pPr>
                        <a:buNone/>
                      </a:pPr>
                      <a:r>
                        <a:rPr lang="en-US"/>
                        <a:t>1.</a:t>
                      </a:r>
                      <a:endParaRPr lang="en-US"/>
                    </a:p>
                  </a:txBody>
                  <a:tcPr/>
                </a:tc>
                <a:tc>
                  <a:txBody>
                    <a:bodyPr/>
                    <a:p>
                      <a:pPr>
                        <a:buNone/>
                      </a:pPr>
                      <a:r>
                        <a:rPr lang="en-US" sz="1200"/>
                        <a:t>Early Detection of DOS Attacks in VANET Using Attacked Packet</a:t>
                      </a:r>
                      <a:endParaRPr lang="en-US" sz="1200"/>
                    </a:p>
                    <a:p>
                      <a:pPr>
                        <a:buNone/>
                      </a:pPr>
                      <a:r>
                        <a:rPr lang="en-US" sz="1200"/>
                        <a:t>Detection Algorithm (APDA)</a:t>
                      </a:r>
                      <a:endParaRPr lang="en-US" sz="1200"/>
                    </a:p>
                  </a:txBody>
                  <a:tcPr/>
                </a:tc>
                <a:tc>
                  <a:txBody>
                    <a:bodyPr/>
                    <a:p>
                      <a:pPr>
                        <a:buNone/>
                      </a:pPr>
                      <a:r>
                        <a:rPr lang="en-US" sz="1200">
                          <a:latin typeface="Times New Roman" panose="02020603050405020304" pitchFamily="18" charset="0"/>
                          <a:cs typeface="Times New Roman" panose="02020603050405020304" pitchFamily="18" charset="0"/>
                        </a:rPr>
                        <a:t> S. RoselinMary, M. Maheshwari, M. Thamaraiselvan</a:t>
                      </a:r>
                      <a:endParaRPr lang="en-US" sz="1200">
                        <a:latin typeface="Times New Roman" panose="02020603050405020304" pitchFamily="18" charset="0"/>
                        <a:cs typeface="Times New Roman" panose="02020603050405020304" pitchFamily="18" charset="0"/>
                      </a:endParaRPr>
                    </a:p>
                  </a:txBody>
                  <a:tcPr/>
                </a:tc>
                <a:tc>
                  <a:txBody>
                    <a:bodyPr/>
                    <a:p>
                      <a:pPr algn="just">
                        <a:buNone/>
                      </a:pPr>
                      <a:r>
                        <a:rPr lang="en-US" sz="1200">
                          <a:latin typeface="Times New Roman" panose="02020603050405020304" pitchFamily="18" charset="0"/>
                          <a:cs typeface="Times New Roman" panose="02020603050405020304" pitchFamily="18" charset="0"/>
                        </a:rPr>
                        <a:t>The security of VANET (Vehicular Ad Hoc Networks) is crucial astheir very existence relates to critical life threatening situations. VANET is a sub_x0002_type of the MANET. In which the mobile nodes are all vehicles equipped with anOn-Board Unit (OBU) that enable them to send and to receive messages to the otherNodes in the network.. In this paper we proposed an Attacked Packet Detection Algorithm (APDA) which is used to detect the DOS (Denial-of_x0002_Service) attacks before the verification time. This minimizes the overhead delay for</a:t>
                      </a:r>
                      <a:endParaRPr lang="en-US" sz="1200">
                        <a:latin typeface="Times New Roman" panose="02020603050405020304" pitchFamily="18" charset="0"/>
                        <a:cs typeface="Times New Roman" panose="02020603050405020304" pitchFamily="18" charset="0"/>
                      </a:endParaRPr>
                    </a:p>
                    <a:p>
                      <a:pPr algn="just">
                        <a:buNone/>
                      </a:pPr>
                      <a:r>
                        <a:rPr lang="en-US" sz="1200">
                          <a:latin typeface="Times New Roman" panose="02020603050405020304" pitchFamily="18" charset="0"/>
                          <a:cs typeface="Times New Roman" panose="02020603050405020304" pitchFamily="18" charset="0"/>
                        </a:rPr>
                        <a:t>processing and enhances the security in VANET.</a:t>
                      </a:r>
                      <a:endParaRPr lang="en-US" sz="1200">
                        <a:latin typeface="Times New Roman" panose="02020603050405020304" pitchFamily="18" charset="0"/>
                        <a:cs typeface="Times New Roman" panose="02020603050405020304" pitchFamily="18" charset="0"/>
                      </a:endParaRPr>
                    </a:p>
                  </a:txBody>
                  <a:tcPr/>
                </a:tc>
              </a:tr>
              <a:tr h="1168400">
                <a:tc>
                  <a:txBody>
                    <a:bodyPr/>
                    <a:p>
                      <a:pPr>
                        <a:buNone/>
                      </a:pPr>
                      <a:endParaRPr lang="en-US"/>
                    </a:p>
                    <a:p>
                      <a:pPr>
                        <a:buNone/>
                      </a:pPr>
                      <a:r>
                        <a:rPr lang="en-US"/>
                        <a:t>2.</a:t>
                      </a:r>
                      <a:endParaRPr lang="en-US"/>
                    </a:p>
                  </a:txBody>
                  <a:tcPr/>
                </a:tc>
                <a:tc>
                  <a:txBody>
                    <a:bodyPr/>
                    <a:p>
                      <a:pPr>
                        <a:buNone/>
                      </a:pPr>
                      <a:r>
                        <a:rPr lang="en-US" sz="1200">
                          <a:latin typeface="Times New Roman" panose="02020603050405020304" pitchFamily="18" charset="0"/>
                          <a:cs typeface="Times New Roman" panose="02020603050405020304" pitchFamily="18" charset="0"/>
                        </a:rPr>
                        <a:t>IoT DoS and DDoS Attack Detection using ResNet</a:t>
                      </a:r>
                      <a:endParaRPr lang="en-US" sz="1200">
                        <a:latin typeface="Times New Roman" panose="02020603050405020304" pitchFamily="18" charset="0"/>
                        <a:cs typeface="Times New Roman" panose="02020603050405020304" pitchFamily="18" charset="0"/>
                      </a:endParaRPr>
                    </a:p>
                  </a:txBody>
                  <a:tcPr/>
                </a:tc>
                <a:tc>
                  <a:txBody>
                    <a:bodyPr/>
                    <a:p>
                      <a:pPr>
                        <a:buNone/>
                      </a:pPr>
                      <a:r>
                        <a:rPr lang="en-US" sz="1200">
                          <a:latin typeface="Times New Roman" panose="02020603050405020304" pitchFamily="18" charset="0"/>
                          <a:cs typeface="Times New Roman" panose="02020603050405020304" pitchFamily="18" charset="0"/>
                        </a:rPr>
                        <a:t>Faisal Hussain,Syed Ghazanfar Abbas, Muhammad Husnain,Ubaid U. Fayyaz,</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rPr>
                        <a:t>Farrukh Shahzad,Ghalib A. Shah</a:t>
                      </a:r>
                      <a:endParaRPr lang="en-US" sz="1200">
                        <a:latin typeface="Times New Roman" panose="02020603050405020304" pitchFamily="18" charset="0"/>
                        <a:cs typeface="Times New Roman" panose="02020603050405020304" pitchFamily="18" charset="0"/>
                      </a:endParaRPr>
                    </a:p>
                  </a:txBody>
                  <a:tcPr/>
                </a:tc>
                <a:tc>
                  <a:txBody>
                    <a:bodyPr/>
                    <a:p>
                      <a:pPr>
                        <a:buNone/>
                      </a:pPr>
                      <a:r>
                        <a:rPr lang="en-US" sz="1200">
                          <a:latin typeface="Times New Roman" panose="02020603050405020304" pitchFamily="18" charset="0"/>
                          <a:cs typeface="Times New Roman" panose="02020603050405020304" pitchFamily="18" charset="0"/>
                        </a:rPr>
                        <a:t> The network attacks are increasing both in frequency and intensity with</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rPr>
                        <a:t>the rapid growth of internet of things (IoT) devices. Recently, denial of service (DoS)and distributed denial of service (DDoS) attacks are reported as the most frequent at_x0002_tacks in IoT networks. The traditional security solutions like firewalls, intrusion de_x0002_tection systems, etc., are unable to detect the complex DoS and DDoS attacks sincemost of them filter the normal and attack traffic based upon the static predefinedrules. However, these solutions can become reliable and effective when integrated</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rPr>
                        <a:t>with artificial intelligence (AI) based techniques.</a:t>
                      </a:r>
                      <a:endParaRPr lang="en-US" sz="1200">
                        <a:latin typeface="Times New Roman" panose="02020603050405020304" pitchFamily="18" charset="0"/>
                        <a:cs typeface="Times New Roman" panose="02020603050405020304" pitchFamily="18" charset="0"/>
                      </a:endParaRPr>
                    </a:p>
                  </a:txBody>
                  <a:tcPr/>
                </a:tc>
              </a:tr>
              <a:tr h="1275080">
                <a:tc>
                  <a:txBody>
                    <a:bodyPr/>
                    <a:p>
                      <a:pPr>
                        <a:buNone/>
                      </a:pPr>
                      <a:endParaRPr lang="en-US"/>
                    </a:p>
                    <a:p>
                      <a:pPr>
                        <a:buNone/>
                      </a:pPr>
                      <a:r>
                        <a:rPr lang="en-US"/>
                        <a:t>3.</a:t>
                      </a:r>
                      <a:endParaRPr lang="en-US"/>
                    </a:p>
                  </a:txBody>
                  <a:tcPr/>
                </a:tc>
                <a:tc>
                  <a:txBody>
                    <a:bodyPr/>
                    <a:p>
                      <a:pPr>
                        <a:buNone/>
                      </a:pPr>
                      <a:r>
                        <a:rPr lang="en-US" sz="1200">
                          <a:latin typeface="Times New Roman" panose="02020603050405020304" pitchFamily="18" charset="0"/>
                          <a:cs typeface="Times New Roman" panose="02020603050405020304" pitchFamily="18" charset="0"/>
                        </a:rPr>
                        <a:t>Mitigation and Detection Strategy of DoS Attack on Wireless Sen_x0002_sor Network Using Blocking Approach and Intrusion Detection System</a:t>
                      </a:r>
                      <a:endParaRPr lang="en-US" sz="1200">
                        <a:latin typeface="Times New Roman" panose="02020603050405020304" pitchFamily="18" charset="0"/>
                        <a:cs typeface="Times New Roman" panose="02020603050405020304" pitchFamily="18" charset="0"/>
                      </a:endParaRPr>
                    </a:p>
                  </a:txBody>
                  <a:tcPr/>
                </a:tc>
                <a:tc>
                  <a:txBody>
                    <a:bodyPr/>
                    <a:p>
                      <a:pPr>
                        <a:buNone/>
                      </a:pPr>
                      <a:r>
                        <a:rPr lang="en-US" sz="1200"/>
                        <a:t>Faisal Mochamad Teguh Kurniawan, Setiadi Yazid</a:t>
                      </a:r>
                      <a:endParaRPr lang="en-US" sz="1200"/>
                    </a:p>
                    <a:p>
                      <a:pPr>
                        <a:buNone/>
                      </a:pPr>
                      <a:r>
                        <a:rPr lang="en-US" sz="1200"/>
                        <a:t>Abdelrhman Mohammed, Iman Abuel Maaly Abdelrahman</a:t>
                      </a:r>
                      <a:endParaRPr lang="en-US" sz="1200"/>
                    </a:p>
                  </a:txBody>
                  <a:tcPr/>
                </a:tc>
                <a:tc>
                  <a:txBody>
                    <a:bodyPr/>
                    <a:p>
                      <a:pPr>
                        <a:buNone/>
                      </a:pPr>
                      <a:r>
                        <a:rPr lang="en-US" sz="1200">
                          <a:latin typeface="Times New Roman" panose="02020603050405020304" pitchFamily="18" charset="0"/>
                          <a:cs typeface="Times New Roman" panose="02020603050405020304" pitchFamily="18" charset="0"/>
                        </a:rPr>
                        <a:t>Wireless Sensor Network (WSN) has a big role in several fields such as</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rPr>
                        <a:t>military, health and even information technology such as IoT Besides having many benefits, WSN has a disadvantage in its application where thereis no built-in security system embedded in the sensor device due to limitations possessed by sensor nodes such as memory, processor, and battery. As a result, WSN isvulnerable to attacks, one of the main attacks on WSN is the DoS attack. DoS attacksaim to prevent users legitimate from using resources by reducing existing resourcesuntil the network resources are busy, the network becomes slow until finally off. So,we need to detect, mitigate DoS attacks that these attacks can be stopped</a:t>
                      </a:r>
                      <a:endParaRPr lang="en-US" sz="12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415925" y="248920"/>
          <a:ext cx="9354185" cy="6546215"/>
        </p:xfrm>
        <a:graphic>
          <a:graphicData uri="http://schemas.openxmlformats.org/drawingml/2006/table">
            <a:tbl>
              <a:tblPr firstRow="1" bandRow="1">
                <a:tableStyleId>{5C22544A-7EE6-4342-B048-85BDC9FD1C3A}</a:tableStyleId>
              </a:tblPr>
              <a:tblGrid>
                <a:gridCol w="674370"/>
                <a:gridCol w="1741170"/>
                <a:gridCol w="1884680"/>
                <a:gridCol w="5053965"/>
              </a:tblGrid>
              <a:tr h="2286000">
                <a:tc>
                  <a:txBody>
                    <a:bodyPr/>
                    <a:p>
                      <a:pPr>
                        <a:buNone/>
                      </a:pPr>
                      <a:r>
                        <a:rPr lang="en-US"/>
                        <a:t>4.</a:t>
                      </a:r>
                      <a:endParaRPr lang="en-US"/>
                    </a:p>
                  </a:txBody>
                  <a:tcPr/>
                </a:tc>
                <a:tc>
                  <a:txBody>
                    <a:bodyPr/>
                    <a:p>
                      <a:pPr>
                        <a:buNone/>
                      </a:pPr>
                      <a:r>
                        <a:rPr lang="en-US"/>
                        <a:t> </a:t>
                      </a:r>
                      <a:r>
                        <a:rPr lang="en-US" sz="1200">
                          <a:latin typeface="Times New Roman" panose="02020603050405020304" pitchFamily="18" charset="0"/>
                          <a:cs typeface="Times New Roman" panose="02020603050405020304" pitchFamily="18" charset="0"/>
                        </a:rPr>
                        <a:t>Event-triggered Switching-type Fault Detection and Isolation for</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rPr>
                        <a:t>Fuzzy Control Systems under DoS Attacks</a:t>
                      </a:r>
                      <a:endParaRPr lang="en-US" sz="1200">
                        <a:latin typeface="Times New Roman" panose="02020603050405020304" pitchFamily="18" charset="0"/>
                        <a:cs typeface="Times New Roman" panose="02020603050405020304" pitchFamily="18" charset="0"/>
                      </a:endParaRPr>
                    </a:p>
                  </a:txBody>
                  <a:tcPr/>
                </a:tc>
                <a:tc>
                  <a:txBody>
                    <a:bodyPr/>
                    <a:p>
                      <a:pPr>
                        <a:buNone/>
                      </a:pPr>
                      <a:r>
                        <a:rPr lang="en-US" sz="1200">
                          <a:latin typeface="Times New Roman" panose="02020603050405020304" pitchFamily="18" charset="0"/>
                          <a:cs typeface="Times New Roman" panose="02020603050405020304" pitchFamily="18" charset="0"/>
                        </a:rPr>
                        <a:t>Xiang-Gui Guo, Xiao Fan, Jian-Liang Wang, and Ju H. Park</a:t>
                      </a:r>
                      <a:r>
                        <a:rPr lang="en-US"/>
                        <a:t>,</a:t>
                      </a:r>
                      <a:endParaRPr lang="en-US"/>
                    </a:p>
                  </a:txBody>
                  <a:tcPr/>
                </a:tc>
                <a:tc>
                  <a:txBody>
                    <a:bodyPr/>
                    <a:p>
                      <a:pPr algn="just">
                        <a:buNone/>
                      </a:pPr>
                      <a:r>
                        <a:rPr lang="en-US" sz="1200">
                          <a:latin typeface="Times New Roman" panose="02020603050405020304" pitchFamily="18" charset="0"/>
                          <a:cs typeface="Times New Roman" panose="02020603050405020304" pitchFamily="18" charset="0"/>
                        </a:rPr>
                        <a:t>This paper investigates the memory adaptive eventtriggered (MAET) fault</a:t>
                      </a:r>
                      <a:endParaRPr lang="en-US" sz="1200">
                        <a:latin typeface="Times New Roman" panose="02020603050405020304" pitchFamily="18" charset="0"/>
                        <a:cs typeface="Times New Roman" panose="02020603050405020304" pitchFamily="18" charset="0"/>
                      </a:endParaRPr>
                    </a:p>
                    <a:p>
                      <a:pPr algn="just">
                        <a:buNone/>
                      </a:pPr>
                      <a:r>
                        <a:rPr lang="en-US" sz="1200">
                          <a:latin typeface="Times New Roman" panose="02020603050405020304" pitchFamily="18" charset="0"/>
                          <a:cs typeface="Times New Roman" panose="02020603050405020304" pitchFamily="18" charset="0"/>
                        </a:rPr>
                        <a:t>detection and isolation (FDI) problem for nonlinear networked controlsystems under periodic denial-ofservice (DoS) attacks, where the nonlinear systems are describedby Takagi–Sugeno (T–S) fuzzy models with unknown membership functions. First,a novel event-triggered mechanism is proposed to save communication resources.The triggering threshold is adaptively adjusted by multiple previous sampled data,not only depending on the latest triggering data. Second, taking DoS attacks and event-triggered mechanism into consideration, a switching state-feedback controller is established and the exponential stability is derived. Meanwhile, the controller andthe event-triggered mechanism are simultaneously developed based on a piecewiseLyapunov function.</a:t>
                      </a:r>
                      <a:endParaRPr lang="en-US" sz="1200">
                        <a:latin typeface="Times New Roman" panose="02020603050405020304" pitchFamily="18" charset="0"/>
                        <a:cs typeface="Times New Roman" panose="02020603050405020304" pitchFamily="18" charset="0"/>
                      </a:endParaRPr>
                    </a:p>
                  </a:txBody>
                  <a:tcPr/>
                </a:tc>
              </a:tr>
              <a:tr h="1419860">
                <a:tc>
                  <a:txBody>
                    <a:bodyPr/>
                    <a:p>
                      <a:pPr>
                        <a:buNone/>
                      </a:pPr>
                      <a:r>
                        <a:rPr lang="en-US"/>
                        <a:t>5.</a:t>
                      </a:r>
                      <a:endParaRPr lang="en-US"/>
                    </a:p>
                  </a:txBody>
                  <a:tcPr/>
                </a:tc>
                <a:tc>
                  <a:txBody>
                    <a:bodyPr/>
                    <a:p>
                      <a:pPr>
                        <a:buNone/>
                      </a:pPr>
                      <a:r>
                        <a:rPr lang="en-US" sz="1200">
                          <a:latin typeface="Times New Roman" panose="02020603050405020304" pitchFamily="18" charset="0"/>
                          <a:cs typeface="Times New Roman" panose="02020603050405020304" pitchFamily="18" charset="0"/>
                        </a:rPr>
                        <a:t>Thwarting DoS Attacks: A Framework for Detection based on Col_x0002_lective Anomalies and Clustering</a:t>
                      </a:r>
                      <a:endParaRPr lang="en-US" sz="1200">
                        <a:latin typeface="Times New Roman" panose="02020603050405020304" pitchFamily="18" charset="0"/>
                        <a:cs typeface="Times New Roman" panose="02020603050405020304" pitchFamily="18" charset="0"/>
                      </a:endParaRPr>
                    </a:p>
                  </a:txBody>
                  <a:tcPr/>
                </a:tc>
                <a:tc>
                  <a:txBody>
                    <a:bodyPr/>
                    <a:p>
                      <a:pPr>
                        <a:buNone/>
                      </a:pPr>
                      <a:r>
                        <a:rPr lang="en-US" sz="1200">
                          <a:latin typeface="Times New Roman" panose="02020603050405020304" pitchFamily="18" charset="0"/>
                          <a:cs typeface="Times New Roman" panose="02020603050405020304" pitchFamily="18" charset="0"/>
                        </a:rPr>
                        <a:t>Mohiuddin Ahmed</a:t>
                      </a:r>
                      <a:endParaRPr lang="en-US" sz="1200">
                        <a:latin typeface="Times New Roman" panose="02020603050405020304" pitchFamily="18" charset="0"/>
                        <a:cs typeface="Times New Roman" panose="02020603050405020304" pitchFamily="18" charset="0"/>
                      </a:endParaRPr>
                    </a:p>
                  </a:txBody>
                  <a:tcPr/>
                </a:tc>
                <a:tc>
                  <a:txBody>
                    <a:bodyPr/>
                    <a:p>
                      <a:pPr>
                        <a:buNone/>
                      </a:pPr>
                      <a:r>
                        <a:rPr lang="en-US" sz="1200">
                          <a:latin typeface="Times New Roman" panose="02020603050405020304" pitchFamily="18" charset="0"/>
                          <a:cs typeface="Times New Roman" panose="02020603050405020304" pitchFamily="18" charset="0"/>
                        </a:rPr>
                        <a:t>Information security is integral to any organization aiming to protect its</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rPr>
                        <a:t>intellectual property in the face of escalating and increasingly novel cyberattacks.1Among these, denial-ofservice (DoS) attacks—in which attackers typically send avolume of connection or information requests to overload the target system—haveearned the reputation as one of the most severe threats because they can shut downthe availability of a host, router, or even an entire network. The attacked system canbe forced out of service in as quickly as a few minutes and remain that way for days,forcing the victimized organization to incur significant losses. Additionally, a num_x0002_ber of toolkits for launching a DoS attack are freely available and easy to operate.2Compounding the problem is the growth of the Internet of Things (IoT), which isexpected to dramatically change the nature and size of DoS attacks.</a:t>
                      </a:r>
                      <a:endParaRPr lang="en-US" sz="1200">
                        <a:latin typeface="Times New Roman" panose="02020603050405020304" pitchFamily="18" charset="0"/>
                        <a:cs typeface="Times New Roman" panose="02020603050405020304" pitchFamily="18" charset="0"/>
                      </a:endParaRPr>
                    </a:p>
                  </a:txBody>
                  <a:tcPr/>
                </a:tc>
              </a:tr>
              <a:tr h="1420495">
                <a:tc>
                  <a:txBody>
                    <a:bodyPr/>
                    <a:p>
                      <a:pPr>
                        <a:buNone/>
                      </a:pPr>
                      <a:r>
                        <a:rPr lang="en-US"/>
                        <a:t>6.</a:t>
                      </a:r>
                      <a:endParaRPr lang="en-US"/>
                    </a:p>
                  </a:txBody>
                  <a:tcPr/>
                </a:tc>
                <a:tc>
                  <a:txBody>
                    <a:bodyPr/>
                    <a:p>
                      <a:pPr>
                        <a:buNone/>
                      </a:pPr>
                      <a:r>
                        <a:rPr lang="en-US" sz="1200">
                          <a:latin typeface="Times New Roman" panose="02020603050405020304" pitchFamily="18" charset="0"/>
                          <a:cs typeface="Times New Roman" panose="02020603050405020304" pitchFamily="18" charset="0"/>
                        </a:rPr>
                        <a:t>Implementation of SDN-based IDS to protect Virtualization Server</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rPr>
                        <a:t>against HTTP DoS attacks</a:t>
                      </a:r>
                      <a:endParaRPr lang="en-US" sz="1200">
                        <a:latin typeface="Times New Roman" panose="02020603050405020304" pitchFamily="18" charset="0"/>
                        <a:cs typeface="Times New Roman" panose="02020603050405020304" pitchFamily="18" charset="0"/>
                      </a:endParaRPr>
                    </a:p>
                  </a:txBody>
                  <a:tcPr/>
                </a:tc>
                <a:tc>
                  <a:txBody>
                    <a:bodyPr/>
                    <a:p>
                      <a:pPr>
                        <a:buNone/>
                      </a:pPr>
                      <a:r>
                        <a:rPr lang="en-US" sz="1200">
                          <a:latin typeface="Times New Roman" panose="02020603050405020304" pitchFamily="18" charset="0"/>
                          <a:cs typeface="Times New Roman" panose="02020603050405020304" pitchFamily="18" charset="0"/>
                        </a:rPr>
                        <a:t>Saifudin Usman, Idris Winarno,</a:t>
                      </a:r>
                      <a:endParaRPr lang="en-US" sz="1200">
                        <a:latin typeface="Times New Roman" panose="02020603050405020304" pitchFamily="18" charset="0"/>
                        <a:cs typeface="Times New Roman" panose="02020603050405020304" pitchFamily="18" charset="0"/>
                      </a:endParaRPr>
                    </a:p>
                  </a:txBody>
                  <a:tcPr/>
                </a:tc>
                <a:tc>
                  <a:txBody>
                    <a:bodyPr/>
                    <a:p>
                      <a:pPr>
                        <a:buNone/>
                      </a:pPr>
                      <a:r>
                        <a:rPr lang="en-US" sz="1200">
                          <a:latin typeface="Times New Roman" panose="02020603050405020304" pitchFamily="18" charset="0"/>
                          <a:cs typeface="Times New Roman" panose="02020603050405020304" pitchFamily="18" charset="0"/>
                        </a:rPr>
                        <a:t>Virtualization and Software-defined Networking (SDN) are emerging tech_x0002_nologies that play a major role in cloud computing. Cloud computing provides effi_x0002_cient utilization, high performance, and resource availability on demand. However,virtualization environments are vulnerable to various types of intrusion attacks thatinvolve installing malicious software and denial of services (DoS) attacks. Utilizing SDN technology, makes the idea of SDN-based security applications attractive in thefight against DoS attacks. Network intrusion detection system (IDS) which is usedto perform network traffic analysis as a detection system implemented on SDN networks to protect virtualization servers from HTTP DoS attacks.</a:t>
                      </a:r>
                      <a:endParaRPr lang="en-US" sz="12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17005</Words>
  <Application>WPS Presentation</Application>
  <PresentationFormat>Widescreen</PresentationFormat>
  <Paragraphs>172</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Wingdings 3</vt:lpstr>
      <vt:lpstr>Arial</vt:lpstr>
      <vt:lpstr>Times New Roman</vt:lpstr>
      <vt:lpstr>Microsoft YaHei</vt:lpstr>
      <vt:lpstr>Arial Unicode MS</vt:lpstr>
      <vt:lpstr>Trebuchet MS</vt:lpstr>
      <vt:lpstr>Calibri</vt:lpstr>
      <vt:lpstr>Wingdings</vt:lpstr>
      <vt:lpstr>Facet</vt:lpstr>
      <vt:lpstr>A Secure Web Server for E-Banking</vt:lpstr>
      <vt:lpstr>Abstract</vt:lpstr>
      <vt:lpstr>Introduction</vt:lpstr>
      <vt:lpstr>PowerPoint 演示文稿</vt:lpstr>
      <vt:lpstr>PowerPoint 演示文稿</vt:lpstr>
      <vt:lpstr>Objective and Scope</vt:lpstr>
      <vt:lpstr>Software/Hardware Requirement</vt:lpstr>
      <vt:lpstr>Literature Review</vt:lpstr>
      <vt:lpstr>PowerPoint 演示文稿</vt:lpstr>
      <vt:lpstr>Flow Diagram</vt:lpstr>
      <vt:lpstr>                      Algorithm</vt:lpstr>
      <vt:lpstr>PowerPoint 演示文稿</vt:lpstr>
      <vt:lpstr>PowerPoint 演示文稿</vt:lpstr>
      <vt:lpstr>PowerPoint 演示文稿</vt:lpstr>
      <vt:lpstr>Advantages,Limitations and Application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Recognize and Number Plate Detection Using Machine Learning Technique</dc:title>
  <dc:creator>Appasaheb Lakade</dc:creator>
  <cp:lastModifiedBy>Android</cp:lastModifiedBy>
  <cp:revision>9</cp:revision>
  <dcterms:created xsi:type="dcterms:W3CDTF">2021-12-28T10:13:00Z</dcterms:created>
  <dcterms:modified xsi:type="dcterms:W3CDTF">2022-01-21T07:17:27Z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7B52305044F845BEBD0F0A75CC39E78A</vt:lpwstr>
  </property>
  <property fmtid="{D5CDD505-2E9C-101B-9397-08002B2CF9AE}" pid="3" name="KSOProductBuildVer">
    <vt:lpwstr>1033-11.2.0.10443</vt:lpwstr>
  </property>
</Properties>
</file>